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5CAF7-6F70-409E-ADD8-1E0EECB61DB3}" v="1447" dt="2025-01-19T10:37:01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2867281-7871-4615-A51D-DF8A481C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00565" y="1371600"/>
            <a:ext cx="5256431" cy="4114800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chemeClr val="bg2"/>
                </a:solidFill>
                <a:latin typeface="Book Antiqua"/>
              </a:rPr>
              <a:t>Pdf </a:t>
            </a:r>
            <a:r>
              <a:rPr lang="tr-TR" sz="4400" dirty="0" err="1">
                <a:solidFill>
                  <a:schemeClr val="bg2"/>
                </a:solidFill>
                <a:latin typeface="Book Antiqua"/>
              </a:rPr>
              <a:t>processIng</a:t>
            </a:r>
            <a:r>
              <a:rPr lang="tr-TR" sz="4400" dirty="0">
                <a:solidFill>
                  <a:schemeClr val="bg2"/>
                </a:solidFill>
                <a:latin typeface="Book Antiqua"/>
              </a:rPr>
              <a:t> </a:t>
            </a:r>
            <a:r>
              <a:rPr lang="tr-TR" sz="4400" dirty="0" err="1">
                <a:solidFill>
                  <a:schemeClr val="bg2"/>
                </a:solidFill>
                <a:latin typeface="Book Antiqua"/>
              </a:rPr>
              <a:t>system</a:t>
            </a:r>
            <a:endParaRPr lang="tr-TR" sz="4400" dirty="0">
              <a:solidFill>
                <a:schemeClr val="bg2"/>
              </a:solidFill>
              <a:latin typeface="Book Antiqua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814D965-AFDE-4AF3-9F89-26F4DC4B5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685800"/>
            <a:ext cx="336944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72945" y="1680963"/>
            <a:ext cx="2369127" cy="3493336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Book Antiqua"/>
              </a:rPr>
              <a:t>22040301033/ Beyzanur Kaya</a:t>
            </a:r>
          </a:p>
          <a:p>
            <a:r>
              <a:rPr lang="tr-TR" sz="2000" dirty="0">
                <a:solidFill>
                  <a:schemeClr val="bg1"/>
                </a:solidFill>
                <a:latin typeface="Book Antiqua"/>
              </a:rPr>
              <a:t>22040301029/ Barış Yasin Şahin</a:t>
            </a:r>
            <a:endParaRPr lang="tr-TR" dirty="0"/>
          </a:p>
          <a:p>
            <a:r>
              <a:rPr lang="tr-TR" sz="2000" dirty="0">
                <a:solidFill>
                  <a:schemeClr val="bg1"/>
                </a:solidFill>
                <a:latin typeface="Book Antiqua"/>
              </a:rPr>
              <a:t>22040301052/ Yusuf Yenigün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927300-3DFE-EE92-39ED-0E0C0FCB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latin typeface="Book Antiqua"/>
              </a:rPr>
              <a:t>Proje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990D5C-30A5-FC28-303C-D09CADDF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Book Antiqua"/>
              </a:rPr>
              <a:t>Ne yapmak istediğimizi ve ne yapabileceğimizi uzun uzun düşündük. Araştırmalar yaptık. Ve bir grup öğrenci olarak kendimizin de kullanabileceği bir proje yapmak istediğimize karar verdik. </a:t>
            </a:r>
          </a:p>
          <a:p>
            <a:r>
              <a:rPr lang="tr-TR" dirty="0">
                <a:latin typeface="Book Antiqua"/>
              </a:rPr>
              <a:t>Yapay zeka ve derin öğrenmeyi kullanarak uzun PDF dosyalarını özetleyecek bir proje yapmaya karar verdik. Bu sayede hem biz hem de bizim gibi başka öğrencilerin projemizden fayda sağlayabileceğine inandık, inanıyoruz. </a:t>
            </a:r>
          </a:p>
        </p:txBody>
      </p:sp>
    </p:spTree>
    <p:extLst>
      <p:ext uri="{BB962C8B-B14F-4D97-AF65-F5344CB8AC3E}">
        <p14:creationId xmlns:p14="http://schemas.microsoft.com/office/powerpoint/2010/main" val="41929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5DD6F3-7D23-2045-F66D-2EAC073A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latin typeface="Book Antiqua"/>
              </a:rPr>
              <a:t>araştırma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009034-7EB9-DC49-6F8F-7AE2C031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dirty="0">
                <a:latin typeface="Book Antiqua"/>
              </a:rPr>
              <a:t>Projemizde kullanabileceğimiz dil modellerini, bu modellerin doğruluk oranını ve kullanımını araştırdık. </a:t>
            </a:r>
          </a:p>
          <a:p>
            <a:r>
              <a:rPr lang="tr-TR" dirty="0">
                <a:latin typeface="Book Antiqua"/>
              </a:rPr>
              <a:t>Modellerin ait olduğu kütüphanelere ve kullanım kolaylıklarına baktık. </a:t>
            </a:r>
          </a:p>
          <a:p>
            <a:r>
              <a:rPr lang="tr-TR" dirty="0">
                <a:latin typeface="Book Antiqua"/>
              </a:rPr>
              <a:t>Projemizin başarı oranını arttırmak için nelere dikkat etmemiz gerektiğini, kullanmamız gereken metotları öğrendik. </a:t>
            </a:r>
          </a:p>
          <a:p>
            <a:r>
              <a:rPr lang="tr-TR" dirty="0">
                <a:latin typeface="Book Antiqua"/>
              </a:rPr>
              <a:t>Örneğin; dil modelleri genellikle belli boyuttan uzun metinleri girişte kabul etmiyormuş. Bu yüzden metni parçalayarak işlememiz gerektiğini öğrendik.</a:t>
            </a:r>
          </a:p>
        </p:txBody>
      </p:sp>
    </p:spTree>
    <p:extLst>
      <p:ext uri="{BB962C8B-B14F-4D97-AF65-F5344CB8AC3E}">
        <p14:creationId xmlns:p14="http://schemas.microsoft.com/office/powerpoint/2010/main" val="27696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0A884E-077F-A4BA-FA76-924D53AC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latin typeface="Book Antiqua"/>
              </a:rPr>
              <a:t>Dil modeli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B507F0-FE23-70A6-5A79-8C24E413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Book Antiqua"/>
              </a:rPr>
              <a:t>Dil modeli olarak </a:t>
            </a:r>
            <a:r>
              <a:rPr lang="tr-TR" b="1" err="1">
                <a:latin typeface="Book Antiqua"/>
              </a:rPr>
              <a:t>facebook</a:t>
            </a:r>
            <a:r>
              <a:rPr lang="tr-TR" b="1" dirty="0">
                <a:latin typeface="Book Antiqua"/>
              </a:rPr>
              <a:t>/</a:t>
            </a:r>
            <a:r>
              <a:rPr lang="tr-TR" b="1" err="1">
                <a:latin typeface="Book Antiqua"/>
              </a:rPr>
              <a:t>bart-large-cnn</a:t>
            </a:r>
            <a:r>
              <a:rPr lang="tr-TR" b="1" dirty="0">
                <a:latin typeface="Book Antiqua"/>
              </a:rPr>
              <a:t> </a:t>
            </a:r>
            <a:r>
              <a:rPr lang="tr-TR" dirty="0">
                <a:latin typeface="Book Antiqua"/>
              </a:rPr>
              <a:t>modelini seçtik. Bu model Facebook tarafından geliştirilen BART modelinin CNN/</a:t>
            </a:r>
            <a:r>
              <a:rPr lang="tr-TR" err="1">
                <a:latin typeface="Book Antiqua"/>
              </a:rPr>
              <a:t>DailyMail</a:t>
            </a:r>
            <a:r>
              <a:rPr lang="tr-TR" dirty="0">
                <a:latin typeface="Book Antiqua"/>
              </a:rPr>
              <a:t> veri kümesi ile metin özetlemek için eğitilmiş bir modeldir. </a:t>
            </a:r>
          </a:p>
          <a:p>
            <a:r>
              <a:rPr lang="tr-TR" b="1" err="1">
                <a:latin typeface="Book Antiqua"/>
              </a:rPr>
              <a:t>Transformers</a:t>
            </a:r>
            <a:r>
              <a:rPr lang="tr-TR" b="1" dirty="0">
                <a:latin typeface="Book Antiqua"/>
              </a:rPr>
              <a:t> </a:t>
            </a:r>
            <a:r>
              <a:rPr lang="tr-TR" dirty="0">
                <a:latin typeface="Book Antiqua"/>
              </a:rPr>
              <a:t>mimarisine dayanır ve </a:t>
            </a:r>
            <a:r>
              <a:rPr lang="tr-TR" err="1">
                <a:latin typeface="Book Antiqua"/>
              </a:rPr>
              <a:t>transformers</a:t>
            </a:r>
            <a:r>
              <a:rPr lang="tr-TR" dirty="0">
                <a:latin typeface="Book Antiqua"/>
              </a:rPr>
              <a:t> kütüphanesi içince yer alır. </a:t>
            </a:r>
          </a:p>
          <a:p>
            <a:r>
              <a:rPr lang="tr-TR" dirty="0">
                <a:latin typeface="Book Antiqua"/>
              </a:rPr>
              <a:t>Eğitildiği veri dolayısıyla gerçek dünya verilerinde güçlü bir performans gösterir. </a:t>
            </a:r>
          </a:p>
        </p:txBody>
      </p:sp>
    </p:spTree>
    <p:extLst>
      <p:ext uri="{BB962C8B-B14F-4D97-AF65-F5344CB8AC3E}">
        <p14:creationId xmlns:p14="http://schemas.microsoft.com/office/powerpoint/2010/main" val="12201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4D3141-1EF5-1BCA-DC98-3DF2E187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latin typeface="Book Antiqua"/>
              </a:rPr>
              <a:t>Metin özetleme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96A9B7-7CC2-AFC0-B1C7-CE410940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Book Antiqua"/>
              </a:rPr>
              <a:t>Metin belirtilen boyutlarda (</a:t>
            </a:r>
            <a:r>
              <a:rPr lang="tr-TR" dirty="0" err="1">
                <a:latin typeface="Book Antiqua"/>
              </a:rPr>
              <a:t>chunk_size</a:t>
            </a:r>
            <a:r>
              <a:rPr lang="tr-TR" dirty="0">
                <a:latin typeface="Book Antiqua"/>
              </a:rPr>
              <a:t>=1000) parçalanır. Parçalanan metin </a:t>
            </a:r>
            <a:r>
              <a:rPr lang="tr-TR" b="1" dirty="0" err="1">
                <a:latin typeface="Book Antiqua"/>
              </a:rPr>
              <a:t>tokenizer</a:t>
            </a:r>
            <a:r>
              <a:rPr lang="tr-TR" dirty="0">
                <a:latin typeface="Book Antiqua"/>
              </a:rPr>
              <a:t> metodu ile modelin anlayacağı formata çevrilir. Gerekirse </a:t>
            </a:r>
            <a:r>
              <a:rPr lang="tr-TR" b="1" dirty="0" err="1">
                <a:latin typeface="Book Antiqua"/>
              </a:rPr>
              <a:t>padding</a:t>
            </a:r>
            <a:r>
              <a:rPr lang="tr-TR" dirty="0">
                <a:latin typeface="Book Antiqua"/>
              </a:rPr>
              <a:t> işlemi yapılır. </a:t>
            </a:r>
            <a:r>
              <a:rPr lang="tr-TR" b="1" dirty="0" err="1">
                <a:latin typeface="Book Antiqua"/>
              </a:rPr>
              <a:t>Attention_mask</a:t>
            </a:r>
            <a:r>
              <a:rPr lang="tr-TR" dirty="0">
                <a:latin typeface="Book Antiqua"/>
              </a:rPr>
              <a:t> metodu metin özetlenirken </a:t>
            </a:r>
            <a:r>
              <a:rPr lang="tr-TR" dirty="0" err="1">
                <a:latin typeface="Book Antiqua"/>
              </a:rPr>
              <a:t>padding</a:t>
            </a:r>
            <a:r>
              <a:rPr lang="tr-TR" dirty="0">
                <a:latin typeface="Book Antiqua"/>
              </a:rPr>
              <a:t> </a:t>
            </a:r>
            <a:r>
              <a:rPr lang="tr-TR" dirty="0" err="1">
                <a:latin typeface="Book Antiqua"/>
              </a:rPr>
              <a:t>tokenları</a:t>
            </a:r>
            <a:r>
              <a:rPr lang="tr-TR" dirty="0">
                <a:latin typeface="Book Antiqua"/>
              </a:rPr>
              <a:t> maskeler. Bu sayede metin gerçek kelimelerden özetlenir. Başarı oranı artar. </a:t>
            </a:r>
            <a:r>
              <a:rPr lang="tr-TR" b="1" dirty="0" err="1">
                <a:latin typeface="Book Antiqua"/>
              </a:rPr>
              <a:t>Generate</a:t>
            </a:r>
            <a:r>
              <a:rPr lang="tr-TR" dirty="0">
                <a:latin typeface="Book Antiqua"/>
              </a:rPr>
              <a:t> metodu metnin özetini üretir. </a:t>
            </a:r>
            <a:r>
              <a:rPr lang="tr-TR" b="1" dirty="0" err="1">
                <a:latin typeface="Book Antiqua"/>
              </a:rPr>
              <a:t>Decode</a:t>
            </a:r>
            <a:r>
              <a:rPr lang="tr-TR" dirty="0">
                <a:latin typeface="Book Antiqua"/>
              </a:rPr>
              <a:t> metodu ise </a:t>
            </a:r>
            <a:r>
              <a:rPr lang="tr-TR" dirty="0" err="1">
                <a:latin typeface="Book Antiqua"/>
              </a:rPr>
              <a:t>tokenları</a:t>
            </a:r>
            <a:r>
              <a:rPr lang="tr-TR" dirty="0">
                <a:latin typeface="Book Antiqua"/>
              </a:rPr>
              <a:t> tekrar kelimelere çevirir. Ve özetleme işlemi tamamlanmış olur.</a:t>
            </a:r>
          </a:p>
          <a:p>
            <a:r>
              <a:rPr lang="tr-TR" dirty="0">
                <a:latin typeface="Book Antiqua"/>
              </a:rPr>
              <a:t>Parça özetler birleştirilir ve tek bir özet döndürülür. </a:t>
            </a:r>
          </a:p>
        </p:txBody>
      </p:sp>
    </p:spTree>
    <p:extLst>
      <p:ext uri="{BB962C8B-B14F-4D97-AF65-F5344CB8AC3E}">
        <p14:creationId xmlns:p14="http://schemas.microsoft.com/office/powerpoint/2010/main" val="214694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84211C-2139-EDDF-531B-D91699E3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06" y="979502"/>
            <a:ext cx="8115300" cy="7281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latin typeface="Book Antiqua"/>
              </a:rPr>
              <a:t>Özetleme</a:t>
            </a:r>
            <a:r>
              <a:rPr lang="en-US" dirty="0">
                <a:latin typeface="Book Antiqua"/>
              </a:rPr>
              <a:t> </a:t>
            </a:r>
            <a:r>
              <a:rPr lang="en-US" dirty="0" err="1">
                <a:latin typeface="Book Antiqua"/>
              </a:rPr>
              <a:t>fonksİyonu</a:t>
            </a:r>
            <a:r>
              <a:rPr lang="en-US" dirty="0">
                <a:latin typeface="Book Antiqua"/>
              </a:rPr>
              <a:t> </a:t>
            </a:r>
          </a:p>
        </p:txBody>
      </p:sp>
      <p:pic>
        <p:nvPicPr>
          <p:cNvPr id="4" name="Resim 3" descr="metin, ekran görüntüsü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C79AF03-77C9-0D36-41E4-7D966435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38" y="2082979"/>
            <a:ext cx="10142737" cy="35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F284ED-DC91-143F-7AEF-C621C0D7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714996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latin typeface="Book Antiqua"/>
              </a:rPr>
              <a:t>Proje çıktısı </a:t>
            </a:r>
          </a:p>
        </p:txBody>
      </p:sp>
      <p:pic>
        <p:nvPicPr>
          <p:cNvPr id="4" name="Resim 3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DEC41BB-606F-2523-62C6-345A0919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9" t="-4" r="18250" b="-257"/>
          <a:stretch/>
        </p:blipFill>
        <p:spPr>
          <a:xfrm>
            <a:off x="865142" y="2059567"/>
            <a:ext cx="10459521" cy="34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1F072F-AB05-A5A4-64D2-A6BEC3B5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  <a:latin typeface="Book Antiqua"/>
              </a:rPr>
              <a:t>Dİnledİğİnİz</a:t>
            </a:r>
            <a:r>
              <a:rPr lang="en-US" dirty="0">
                <a:solidFill>
                  <a:schemeClr val="bg1"/>
                </a:solidFill>
                <a:latin typeface="Book Antiqua"/>
              </a:rPr>
              <a:t> </a:t>
            </a:r>
            <a:r>
              <a:rPr lang="en-US" err="1">
                <a:solidFill>
                  <a:schemeClr val="bg1"/>
                </a:solidFill>
                <a:latin typeface="Book Antiqua"/>
              </a:rPr>
              <a:t>İçİn</a:t>
            </a:r>
            <a:r>
              <a:rPr lang="en-US" dirty="0">
                <a:solidFill>
                  <a:schemeClr val="bg1"/>
                </a:solidFill>
                <a:latin typeface="Book Antiqua"/>
              </a:rPr>
              <a:t> </a:t>
            </a:r>
            <a:r>
              <a:rPr lang="en-US" err="1">
                <a:solidFill>
                  <a:schemeClr val="bg1"/>
                </a:solidFill>
                <a:latin typeface="Book Antiqua"/>
              </a:rPr>
              <a:t>TEşekkÜr</a:t>
            </a:r>
            <a:r>
              <a:rPr lang="en-US" dirty="0">
                <a:solidFill>
                  <a:schemeClr val="bg1"/>
                </a:solidFill>
                <a:latin typeface="Book Antiqua"/>
              </a:rPr>
              <a:t> </a:t>
            </a:r>
            <a:r>
              <a:rPr lang="en-US" err="1">
                <a:solidFill>
                  <a:schemeClr val="bg1"/>
                </a:solidFill>
                <a:latin typeface="Book Antiqua"/>
              </a:rPr>
              <a:t>ederİz</a:t>
            </a:r>
            <a:r>
              <a:rPr lang="en-US" dirty="0">
                <a:solidFill>
                  <a:schemeClr val="bg1"/>
                </a:solidFill>
                <a:latin typeface="Book Antiqua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3210326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ClassicFrameVTI</vt:lpstr>
      <vt:lpstr>Pdf processIng system</vt:lpstr>
      <vt:lpstr>Proje seçimi</vt:lpstr>
      <vt:lpstr>araştırma</vt:lpstr>
      <vt:lpstr>Dil modeli seçimi</vt:lpstr>
      <vt:lpstr>Metin özetleme</vt:lpstr>
      <vt:lpstr>Özetleme fonksİyonu </vt:lpstr>
      <vt:lpstr>Proje çıktısı </vt:lpstr>
      <vt:lpstr>Dİnledİğİnİz İçİn TEşekkÜr ederİz..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2025-01-19T09:53:16Z</dcterms:created>
  <dcterms:modified xsi:type="dcterms:W3CDTF">2025-01-19T10:37:02Z</dcterms:modified>
</cp:coreProperties>
</file>