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160770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325417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458097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898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67526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E50D52F-41F1-4E13-813A-ECE667AAFDE0}" type="datetimeFigureOut">
              <a:rPr lang="tr-TR" smtClean="0"/>
              <a:t>11.01.2024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113880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E50D52F-41F1-4E13-813A-ECE667AAFDE0}" type="datetimeFigureOut">
              <a:rPr lang="tr-TR" smtClean="0"/>
              <a:t>11.01.2024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185401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21422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1134550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30428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129803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E50D52F-41F1-4E13-813A-ECE667AAFDE0}" type="datetimeFigureOut">
              <a:rPr lang="tr-TR" smtClean="0"/>
              <a:t>11.01.2024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4126836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297134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E50D52F-41F1-4E13-813A-ECE667AAFDE0}" type="datetimeFigureOut">
              <a:rPr lang="tr-TR" smtClean="0"/>
              <a:t>11.01.2024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28147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E50D52F-41F1-4E13-813A-ECE667AAFDE0}" type="datetimeFigureOut">
              <a:rPr lang="tr-TR" smtClean="0"/>
              <a:t>11.01.2024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85551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E50D52F-41F1-4E13-813A-ECE667AAFDE0}" type="datetimeFigureOut">
              <a:rPr lang="tr-TR" smtClean="0"/>
              <a:t>11.01.2024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98812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210199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E50D52F-41F1-4E13-813A-ECE667AAFDE0}" type="datetimeFigureOut">
              <a:rPr lang="tr-TR" smtClean="0"/>
              <a:t>11.01.2024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268E12F-7B34-49D2-A587-008CFE8F5585}" type="slidenum">
              <a:rPr lang="tr-TR" smtClean="0"/>
              <a:t>‹#›</a:t>
            </a:fld>
            <a:endParaRPr lang="tr-TR"/>
          </a:p>
        </p:txBody>
      </p:sp>
    </p:spTree>
    <p:extLst>
      <p:ext uri="{BB962C8B-B14F-4D97-AF65-F5344CB8AC3E}">
        <p14:creationId xmlns:p14="http://schemas.microsoft.com/office/powerpoint/2010/main" val="9384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E50D52F-41F1-4E13-813A-ECE667AAFDE0}" type="datetimeFigureOut">
              <a:rPr lang="tr-TR" smtClean="0"/>
              <a:t>11.01.2024</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268E12F-7B34-49D2-A587-008CFE8F5585}" type="slidenum">
              <a:rPr lang="tr-TR" smtClean="0"/>
              <a:t>‹#›</a:t>
            </a:fld>
            <a:endParaRPr lang="tr-TR"/>
          </a:p>
        </p:txBody>
      </p:sp>
    </p:spTree>
    <p:extLst>
      <p:ext uri="{BB962C8B-B14F-4D97-AF65-F5344CB8AC3E}">
        <p14:creationId xmlns:p14="http://schemas.microsoft.com/office/powerpoint/2010/main" val="41322900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E2D27-1300-6BE2-5562-20D38D658F44}"/>
              </a:ext>
            </a:extLst>
          </p:cNvPr>
          <p:cNvSpPr>
            <a:spLocks noGrp="1"/>
          </p:cNvSpPr>
          <p:nvPr>
            <p:ph type="ctrTitle"/>
          </p:nvPr>
        </p:nvSpPr>
        <p:spPr/>
        <p:txBody>
          <a:bodyPr/>
          <a:lstStyle/>
          <a:p>
            <a:r>
              <a:rPr lang="en-US" sz="4800" b="1" dirty="0"/>
              <a:t>E</a:t>
            </a:r>
            <a:r>
              <a:rPr lang="tr-TR" sz="4800" b="1" dirty="0"/>
              <a:t>FFICIENT</a:t>
            </a:r>
            <a:r>
              <a:rPr lang="en-US" sz="4800" b="1" dirty="0"/>
              <a:t> </a:t>
            </a:r>
            <a:r>
              <a:rPr lang="tr-TR" sz="4800" b="1" dirty="0"/>
              <a:t>INTEGER PARTITION COUNTER AND GENERATOR</a:t>
            </a:r>
            <a:endParaRPr lang="tr-TR" b="1" dirty="0"/>
          </a:p>
        </p:txBody>
      </p:sp>
      <p:sp>
        <p:nvSpPr>
          <p:cNvPr id="3" name="Alt Başlık 2">
            <a:extLst>
              <a:ext uri="{FF2B5EF4-FFF2-40B4-BE49-F238E27FC236}">
                <a16:creationId xmlns:a16="http://schemas.microsoft.com/office/drawing/2014/main" id="{E187DAA0-883C-A87F-A82B-89A15659408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19144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D8326D-43E9-3493-944D-AE5EE7318351}"/>
              </a:ext>
            </a:extLst>
          </p:cNvPr>
          <p:cNvSpPr>
            <a:spLocks noGrp="1"/>
          </p:cNvSpPr>
          <p:nvPr>
            <p:ph type="title"/>
          </p:nvPr>
        </p:nvSpPr>
        <p:spPr/>
        <p:txBody>
          <a:bodyPr/>
          <a:lstStyle/>
          <a:p>
            <a:r>
              <a:rPr lang="tr-TR" b="1" dirty="0"/>
              <a:t>General </a:t>
            </a:r>
            <a:r>
              <a:rPr lang="tr-TR" b="1" dirty="0" err="1"/>
              <a:t>formulas</a:t>
            </a:r>
            <a:r>
              <a:rPr lang="tr-TR" b="1" dirty="0"/>
              <a:t> </a:t>
            </a:r>
            <a:r>
              <a:rPr lang="tr-TR" b="1" dirty="0" err="1"/>
              <a:t>for</a:t>
            </a:r>
            <a:r>
              <a:rPr lang="tr-TR" b="1" dirty="0"/>
              <a:t> </a:t>
            </a:r>
            <a:r>
              <a:rPr lang="tr-TR" b="1" dirty="0" err="1"/>
              <a:t>countıng</a:t>
            </a:r>
            <a:r>
              <a:rPr lang="tr-TR" b="1" dirty="0"/>
              <a:t> </a:t>
            </a:r>
            <a:r>
              <a:rPr lang="tr-TR" b="1" dirty="0" err="1"/>
              <a:t>algorıthms</a:t>
            </a:r>
            <a:endParaRPr lang="tr-TR" b="1" dirty="0"/>
          </a:p>
        </p:txBody>
      </p:sp>
      <p:sp>
        <p:nvSpPr>
          <p:cNvPr id="3" name="İçerik Yer Tutucusu 2">
            <a:extLst>
              <a:ext uri="{FF2B5EF4-FFF2-40B4-BE49-F238E27FC236}">
                <a16:creationId xmlns:a16="http://schemas.microsoft.com/office/drawing/2014/main" id="{AD19139F-2BB0-7D88-B6BA-3BD9B69D1C96}"/>
              </a:ext>
            </a:extLst>
          </p:cNvPr>
          <p:cNvSpPr>
            <a:spLocks noGrp="1"/>
          </p:cNvSpPr>
          <p:nvPr>
            <p:ph idx="1"/>
          </p:nvPr>
        </p:nvSpPr>
        <p:spPr/>
        <p:txBody>
          <a:bodyPr/>
          <a:lstStyle/>
          <a:p>
            <a:r>
              <a:rPr lang="tr-TR" dirty="0">
                <a:solidFill>
                  <a:srgbClr val="000000"/>
                </a:solidFill>
                <a:latin typeface="Calibri" panose="020F0502020204030204" pitchFamily="34" charset="0"/>
              </a:rPr>
              <a:t>N1 -&gt; C(</a:t>
            </a:r>
            <a:r>
              <a:rPr lang="tr-TR" dirty="0" err="1">
                <a:solidFill>
                  <a:srgbClr val="000000"/>
                </a:solidFill>
                <a:latin typeface="Calibri" panose="020F0502020204030204" pitchFamily="34" charset="0"/>
              </a:rPr>
              <a:t>n,m</a:t>
            </a:r>
            <a:r>
              <a:rPr lang="tr-TR" dirty="0">
                <a:solidFill>
                  <a:srgbClr val="000000"/>
                </a:solidFill>
                <a:latin typeface="Calibri" panose="020F0502020204030204" pitchFamily="34" charset="0"/>
              </a:rPr>
              <a:t>) = </a:t>
            </a:r>
            <a:r>
              <a:rPr lang="pt-BR" dirty="0">
                <a:solidFill>
                  <a:srgbClr val="000000"/>
                </a:solidFill>
                <a:latin typeface="Calibri" panose="020F0502020204030204" pitchFamily="34" charset="0"/>
              </a:rPr>
              <a:t>C(n-4-(m-2)*4,m-2,</a:t>
            </a:r>
            <a:r>
              <a:rPr lang="tr-TR" dirty="0">
                <a:solidFill>
                  <a:srgbClr val="000000"/>
                </a:solidFill>
                <a:latin typeface="Calibri" panose="020F0502020204030204" pitchFamily="34" charset="0"/>
              </a:rPr>
              <a:t>2-2</a:t>
            </a:r>
            <a:r>
              <a:rPr lang="pt-BR" dirty="0">
                <a:solidFill>
                  <a:srgbClr val="000000"/>
                </a:solidFill>
                <a:latin typeface="Calibri" panose="020F0502020204030204" pitchFamily="34" charset="0"/>
              </a:rPr>
              <a:t>) + C(n-2-(m-1)*2,m-1,2) + C(n-6-(m-2)*4,m-2,3</a:t>
            </a:r>
            <a:r>
              <a:rPr lang="tr-TR" dirty="0">
                <a:solidFill>
                  <a:srgbClr val="000000"/>
                </a:solidFill>
                <a:latin typeface="Calibri" panose="020F0502020204030204" pitchFamily="34" charset="0"/>
              </a:rPr>
              <a:t>-3</a:t>
            </a:r>
            <a:r>
              <a:rPr lang="pt-BR" dirty="0">
                <a:solidFill>
                  <a:srgbClr val="000000"/>
                </a:solidFill>
                <a:latin typeface="Calibri" panose="020F0502020204030204" pitchFamily="34" charset="0"/>
              </a:rPr>
              <a:t>) + C(n-3-(m-1)*2,m-1,</a:t>
            </a:r>
            <a:r>
              <a:rPr lang="tr-TR" dirty="0">
                <a:solidFill>
                  <a:srgbClr val="000000"/>
                </a:solidFill>
                <a:latin typeface="Calibri" panose="020F0502020204030204" pitchFamily="34" charset="0"/>
              </a:rPr>
              <a:t>3</a:t>
            </a:r>
            <a:r>
              <a:rPr lang="pt-BR" dirty="0">
                <a:solidFill>
                  <a:srgbClr val="000000"/>
                </a:solidFill>
                <a:latin typeface="Calibri" panose="020F0502020204030204" pitchFamily="34" charset="0"/>
              </a:rPr>
              <a:t>) + C(n-m*2,m,</a:t>
            </a:r>
            <a:r>
              <a:rPr lang="tr-TR" dirty="0">
                <a:solidFill>
                  <a:srgbClr val="000000"/>
                </a:solidFill>
                <a:latin typeface="Calibri" panose="020F0502020204030204" pitchFamily="34" charset="0"/>
              </a:rPr>
              <a:t>4</a:t>
            </a:r>
            <a:r>
              <a:rPr lang="pt-BR" dirty="0">
                <a:solidFill>
                  <a:srgbClr val="000000"/>
                </a:solidFill>
                <a:latin typeface="Calibri" panose="020F0502020204030204" pitchFamily="34" charset="0"/>
              </a:rPr>
              <a:t>)</a:t>
            </a:r>
            <a:endParaRPr lang="tr-TR" dirty="0"/>
          </a:p>
          <a:p>
            <a:r>
              <a:rPr lang="tr-TR" dirty="0"/>
              <a:t>N2 -&gt; D(N,M) = </a:t>
            </a:r>
            <a:r>
              <a:rPr lang="pt-BR" dirty="0"/>
              <a:t>C(n-1-(m-1)*2,m-1,</a:t>
            </a:r>
            <a:r>
              <a:rPr lang="tr-TR" dirty="0"/>
              <a:t>1</a:t>
            </a:r>
            <a:r>
              <a:rPr lang="pt-BR" dirty="0"/>
              <a:t>) + C(n-4-(m-2)*2,m-2,</a:t>
            </a:r>
            <a:r>
              <a:rPr lang="tr-TR" dirty="0"/>
              <a:t>1-3</a:t>
            </a:r>
            <a:r>
              <a:rPr lang="pt-BR" dirty="0"/>
              <a:t>) + C(n-2-(m-1)*2,m-1,2) + C(n-3-(m-1)*2,m-1,</a:t>
            </a:r>
            <a:r>
              <a:rPr lang="tr-TR" dirty="0"/>
              <a:t>3</a:t>
            </a:r>
            <a:r>
              <a:rPr lang="pt-BR" dirty="0"/>
              <a:t>) + C(n-m*2,m,</a:t>
            </a:r>
            <a:r>
              <a:rPr lang="tr-TR" dirty="0"/>
              <a:t>4</a:t>
            </a:r>
            <a:r>
              <a:rPr lang="pt-BR" dirty="0"/>
              <a:t>)</a:t>
            </a:r>
            <a:endParaRPr lang="tr-TR" dirty="0"/>
          </a:p>
          <a:p>
            <a:r>
              <a:rPr lang="tr-TR" dirty="0"/>
              <a:t>N3 -&gt; E(N,M) = </a:t>
            </a:r>
            <a:r>
              <a:rPr lang="pt-BR" dirty="0"/>
              <a:t>C(n-m*2,m,</a:t>
            </a:r>
            <a:r>
              <a:rPr lang="tr-TR" dirty="0"/>
              <a:t>2-2</a:t>
            </a:r>
            <a:r>
              <a:rPr lang="pt-BR" dirty="0"/>
              <a:t>) + C(n-2-(m-1)*2,m-1,2)</a:t>
            </a:r>
            <a:r>
              <a:rPr lang="tr-TR" dirty="0"/>
              <a:t> </a:t>
            </a:r>
          </a:p>
        </p:txBody>
      </p:sp>
    </p:spTree>
    <p:extLst>
      <p:ext uri="{BB962C8B-B14F-4D97-AF65-F5344CB8AC3E}">
        <p14:creationId xmlns:p14="http://schemas.microsoft.com/office/powerpoint/2010/main" val="215387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3FB079-079F-89C3-2F1B-2FC209CC151C}"/>
              </a:ext>
            </a:extLst>
          </p:cNvPr>
          <p:cNvSpPr>
            <a:spLocks noGrp="1"/>
          </p:cNvSpPr>
          <p:nvPr>
            <p:ph type="title"/>
          </p:nvPr>
        </p:nvSpPr>
        <p:spPr/>
        <p:txBody>
          <a:bodyPr/>
          <a:lstStyle/>
          <a:p>
            <a:r>
              <a:rPr lang="tr-TR" b="1" dirty="0"/>
              <a:t>WEBSITE</a:t>
            </a:r>
          </a:p>
        </p:txBody>
      </p:sp>
      <p:sp>
        <p:nvSpPr>
          <p:cNvPr id="6" name="Metin kutusu 5">
            <a:extLst>
              <a:ext uri="{FF2B5EF4-FFF2-40B4-BE49-F238E27FC236}">
                <a16:creationId xmlns:a16="http://schemas.microsoft.com/office/drawing/2014/main" id="{431AE6D5-1179-7481-915B-1E65190389F6}"/>
              </a:ext>
            </a:extLst>
          </p:cNvPr>
          <p:cNvSpPr txBox="1"/>
          <p:nvPr/>
        </p:nvSpPr>
        <p:spPr>
          <a:xfrm>
            <a:off x="1244184" y="2244674"/>
            <a:ext cx="10034042" cy="400110"/>
          </a:xfrm>
          <a:prstGeom prst="rect">
            <a:avLst/>
          </a:prstGeom>
          <a:noFill/>
        </p:spPr>
        <p:txBody>
          <a:bodyPr wrap="square" rtlCol="0">
            <a:spAutoFit/>
          </a:bodyPr>
          <a:lstStyle/>
          <a:p>
            <a:r>
              <a:rPr lang="en-US" sz="2000" dirty="0"/>
              <a:t>Website can be accessed from </a:t>
            </a:r>
            <a:r>
              <a:rPr lang="tr-TR" sz="2000" dirty="0"/>
              <a:t>http://nandisidentities.pythonanywhere.com/</a:t>
            </a:r>
          </a:p>
        </p:txBody>
      </p:sp>
    </p:spTree>
    <p:extLst>
      <p:ext uri="{BB962C8B-B14F-4D97-AF65-F5344CB8AC3E}">
        <p14:creationId xmlns:p14="http://schemas.microsoft.com/office/powerpoint/2010/main" val="271321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9C5A43-742E-5834-ED4C-046F4E9F3673}"/>
              </a:ext>
            </a:extLst>
          </p:cNvPr>
          <p:cNvSpPr>
            <a:spLocks noGrp="1"/>
          </p:cNvSpPr>
          <p:nvPr>
            <p:ph type="title"/>
          </p:nvPr>
        </p:nvSpPr>
        <p:spPr/>
        <p:txBody>
          <a:bodyPr/>
          <a:lstStyle/>
          <a:p>
            <a:r>
              <a:rPr lang="tr-TR" b="1" dirty="0"/>
              <a:t>REFERENCES</a:t>
            </a:r>
          </a:p>
        </p:txBody>
      </p:sp>
      <p:sp>
        <p:nvSpPr>
          <p:cNvPr id="3" name="İçerik Yer Tutucusu 2">
            <a:extLst>
              <a:ext uri="{FF2B5EF4-FFF2-40B4-BE49-F238E27FC236}">
                <a16:creationId xmlns:a16="http://schemas.microsoft.com/office/drawing/2014/main" id="{86319A08-2195-0BC3-FCB8-FD7D5DD21E06}"/>
              </a:ext>
            </a:extLst>
          </p:cNvPr>
          <p:cNvSpPr>
            <a:spLocks noGrp="1"/>
          </p:cNvSpPr>
          <p:nvPr>
            <p:ph idx="1"/>
          </p:nvPr>
        </p:nvSpPr>
        <p:spPr/>
        <p:txBody>
          <a:bodyPr/>
          <a:lstStyle/>
          <a:p>
            <a:r>
              <a:rPr lang="en-US" b="0" i="0" dirty="0">
                <a:solidFill>
                  <a:srgbClr val="181817"/>
                </a:solidFill>
                <a:effectLst/>
              </a:rPr>
              <a:t>Andrews, G., &amp; Eriksson, K. (2004). </a:t>
            </a:r>
            <a:r>
              <a:rPr lang="en-US" b="0" i="1" dirty="0">
                <a:solidFill>
                  <a:srgbClr val="181817"/>
                </a:solidFill>
                <a:effectLst/>
              </a:rPr>
              <a:t>Integer Partitions</a:t>
            </a:r>
            <a:r>
              <a:rPr lang="en-US" b="0" i="0" dirty="0">
                <a:solidFill>
                  <a:srgbClr val="181817"/>
                </a:solidFill>
                <a:effectLst/>
              </a:rPr>
              <a:t>. Cambridge: Cambridge University Press. doi:10.1017/CBO9781139167239</a:t>
            </a:r>
            <a:endParaRPr lang="tr-TR" b="0" i="0" dirty="0">
              <a:solidFill>
                <a:srgbClr val="181817"/>
              </a:solidFill>
              <a:effectLst/>
            </a:endParaRPr>
          </a:p>
          <a:p>
            <a:r>
              <a:rPr lang="tr-TR" dirty="0">
                <a:effectLst/>
              </a:rPr>
              <a:t>Baker, K., </a:t>
            </a:r>
            <a:r>
              <a:rPr lang="tr-TR" dirty="0" err="1">
                <a:effectLst/>
              </a:rPr>
              <a:t>Kanade</a:t>
            </a:r>
            <a:r>
              <a:rPr lang="tr-TR" dirty="0">
                <a:effectLst/>
              </a:rPr>
              <a:t>, S., Russell, M. C., &amp; </a:t>
            </a:r>
            <a:r>
              <a:rPr lang="tr-TR" dirty="0" err="1">
                <a:effectLst/>
              </a:rPr>
              <a:t>SadowskI</a:t>
            </a:r>
            <a:r>
              <a:rPr lang="tr-TR" dirty="0">
                <a:effectLst/>
              </a:rPr>
              <a:t>, C. (2024). </a:t>
            </a:r>
            <a:r>
              <a:rPr lang="tr-TR" dirty="0" err="1">
                <a:effectLst/>
              </a:rPr>
              <a:t>PrIncIpal</a:t>
            </a:r>
            <a:r>
              <a:rPr lang="tr-TR" dirty="0">
                <a:effectLst/>
              </a:rPr>
              <a:t> </a:t>
            </a:r>
            <a:r>
              <a:rPr lang="tr-TR" dirty="0" err="1">
                <a:effectLst/>
              </a:rPr>
              <a:t>subspaces</a:t>
            </a:r>
            <a:r>
              <a:rPr lang="tr-TR" dirty="0">
                <a:effectLst/>
              </a:rPr>
              <a:t> of </a:t>
            </a:r>
            <a:r>
              <a:rPr lang="tr-TR" dirty="0" err="1">
                <a:effectLst/>
              </a:rPr>
              <a:t>basIc</a:t>
            </a:r>
            <a:r>
              <a:rPr lang="tr-TR" dirty="0">
                <a:effectLst/>
              </a:rPr>
              <a:t> </a:t>
            </a:r>
            <a:r>
              <a:rPr lang="tr-TR" dirty="0" err="1">
                <a:effectLst/>
              </a:rPr>
              <a:t>modules</a:t>
            </a:r>
            <a:r>
              <a:rPr lang="tr-TR" dirty="0">
                <a:effectLst/>
              </a:rPr>
              <a:t> </a:t>
            </a:r>
            <a:r>
              <a:rPr lang="tr-TR" dirty="0" err="1">
                <a:effectLst/>
              </a:rPr>
              <a:t>for</a:t>
            </a:r>
            <a:r>
              <a:rPr lang="tr-TR" dirty="0">
                <a:effectLst/>
              </a:rPr>
              <a:t> </a:t>
            </a:r>
            <a:r>
              <a:rPr lang="tr-TR" dirty="0" err="1">
                <a:effectLst/>
              </a:rPr>
              <a:t>twIsted</a:t>
            </a:r>
            <a:r>
              <a:rPr lang="tr-TR" dirty="0">
                <a:effectLst/>
              </a:rPr>
              <a:t> </a:t>
            </a:r>
            <a:r>
              <a:rPr lang="tr-TR" dirty="0" err="1">
                <a:effectLst/>
              </a:rPr>
              <a:t>affIne</a:t>
            </a:r>
            <a:r>
              <a:rPr lang="tr-TR" dirty="0">
                <a:effectLst/>
              </a:rPr>
              <a:t> </a:t>
            </a:r>
            <a:r>
              <a:rPr lang="tr-TR" dirty="0" err="1">
                <a:effectLst/>
              </a:rPr>
              <a:t>lIe</a:t>
            </a:r>
            <a:r>
              <a:rPr lang="tr-TR" dirty="0">
                <a:effectLst/>
              </a:rPr>
              <a:t> </a:t>
            </a:r>
            <a:r>
              <a:rPr lang="tr-TR" dirty="0" err="1">
                <a:effectLst/>
              </a:rPr>
              <a:t>algebras</a:t>
            </a:r>
            <a:r>
              <a:rPr lang="tr-TR" dirty="0">
                <a:effectLst/>
              </a:rPr>
              <a:t>, . </a:t>
            </a:r>
            <a:r>
              <a:rPr lang="tr-TR" i="1" dirty="0" err="1">
                <a:effectLst/>
              </a:rPr>
              <a:t>AlgebraIc</a:t>
            </a:r>
            <a:r>
              <a:rPr lang="tr-TR" i="1" dirty="0">
                <a:effectLst/>
              </a:rPr>
              <a:t> </a:t>
            </a:r>
            <a:r>
              <a:rPr lang="tr-TR" i="1" dirty="0" err="1">
                <a:effectLst/>
              </a:rPr>
              <a:t>CombInatorIcs</a:t>
            </a:r>
            <a:r>
              <a:rPr lang="tr-TR" dirty="0">
                <a:effectLst/>
              </a:rPr>
              <a:t>, </a:t>
            </a:r>
            <a:r>
              <a:rPr lang="tr-TR" i="1" dirty="0">
                <a:effectLst/>
              </a:rPr>
              <a:t>6</a:t>
            </a:r>
            <a:r>
              <a:rPr lang="tr-TR" dirty="0">
                <a:effectLst/>
              </a:rPr>
              <a:t>(6), 1533–1556. https://doI.org/10.5802/alco.311 </a:t>
            </a:r>
          </a:p>
          <a:p>
            <a:endParaRPr lang="tr-TR" dirty="0"/>
          </a:p>
        </p:txBody>
      </p:sp>
    </p:spTree>
    <p:extLst>
      <p:ext uri="{BB962C8B-B14F-4D97-AF65-F5344CB8AC3E}">
        <p14:creationId xmlns:p14="http://schemas.microsoft.com/office/powerpoint/2010/main" val="409914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9801C8-2526-59F1-DDDC-C05E5E17A523}"/>
              </a:ext>
            </a:extLst>
          </p:cNvPr>
          <p:cNvSpPr>
            <a:spLocks noGrp="1"/>
          </p:cNvSpPr>
          <p:nvPr>
            <p:ph type="title"/>
          </p:nvPr>
        </p:nvSpPr>
        <p:spPr/>
        <p:txBody>
          <a:bodyPr/>
          <a:lstStyle/>
          <a:p>
            <a:r>
              <a:rPr lang="tr-TR" b="1" dirty="0"/>
              <a:t>AIM OF THE PROJECT</a:t>
            </a:r>
          </a:p>
        </p:txBody>
      </p:sp>
      <p:sp>
        <p:nvSpPr>
          <p:cNvPr id="4" name="İçerik Yer Tutucusu 3">
            <a:extLst>
              <a:ext uri="{FF2B5EF4-FFF2-40B4-BE49-F238E27FC236}">
                <a16:creationId xmlns:a16="http://schemas.microsoft.com/office/drawing/2014/main" id="{6F0EC083-F069-2E17-B46E-32616C061F7A}"/>
              </a:ext>
            </a:extLst>
          </p:cNvPr>
          <p:cNvSpPr>
            <a:spLocks noGrp="1"/>
          </p:cNvSpPr>
          <p:nvPr>
            <p:ph sz="quarter" idx="13"/>
          </p:nvPr>
        </p:nvSpPr>
        <p:spPr/>
        <p:txBody>
          <a:bodyPr/>
          <a:lstStyle/>
          <a:p>
            <a:r>
              <a:rPr lang="tr-TR" dirty="0"/>
              <a:t>DEVELOP EFFICIENT ALGORITHMS TO </a:t>
            </a:r>
            <a:r>
              <a:rPr lang="tr-TR" dirty="0" err="1"/>
              <a:t>count</a:t>
            </a:r>
            <a:r>
              <a:rPr lang="tr-TR" dirty="0"/>
              <a:t> </a:t>
            </a:r>
            <a:r>
              <a:rPr lang="tr-TR" dirty="0" err="1"/>
              <a:t>and</a:t>
            </a:r>
            <a:r>
              <a:rPr lang="tr-TR" dirty="0"/>
              <a:t> </a:t>
            </a:r>
            <a:r>
              <a:rPr lang="tr-TR" dirty="0" err="1"/>
              <a:t>generate</a:t>
            </a:r>
            <a:r>
              <a:rPr lang="tr-TR" dirty="0"/>
              <a:t> </a:t>
            </a:r>
            <a:r>
              <a:rPr lang="tr-TR" dirty="0" err="1"/>
              <a:t>nandı’s</a:t>
            </a:r>
            <a:r>
              <a:rPr lang="tr-TR" dirty="0"/>
              <a:t> </a:t>
            </a:r>
            <a:r>
              <a:rPr lang="tr-TR" dirty="0" err="1"/>
              <a:t>ıdentıtıes</a:t>
            </a:r>
            <a:r>
              <a:rPr lang="tr-TR" dirty="0"/>
              <a:t> </a:t>
            </a:r>
          </a:p>
          <a:p>
            <a:r>
              <a:rPr lang="en-US" dirty="0"/>
              <a:t>design a web interface to offer these algorithms</a:t>
            </a:r>
            <a:endParaRPr lang="tr-TR" dirty="0"/>
          </a:p>
        </p:txBody>
      </p:sp>
    </p:spTree>
    <p:extLst>
      <p:ext uri="{BB962C8B-B14F-4D97-AF65-F5344CB8AC3E}">
        <p14:creationId xmlns:p14="http://schemas.microsoft.com/office/powerpoint/2010/main" val="41803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E2B9-0707-80A2-98AB-5060D2399EF6}"/>
              </a:ext>
            </a:extLst>
          </p:cNvPr>
          <p:cNvSpPr>
            <a:spLocks noGrp="1"/>
          </p:cNvSpPr>
          <p:nvPr>
            <p:ph type="title"/>
          </p:nvPr>
        </p:nvSpPr>
        <p:spPr>
          <a:xfrm>
            <a:off x="1066800" y="133351"/>
            <a:ext cx="9966960" cy="619124"/>
          </a:xfrm>
        </p:spPr>
        <p:txBody>
          <a:bodyPr/>
          <a:lstStyle/>
          <a:p>
            <a:pPr algn="ctr"/>
            <a:r>
              <a:rPr lang="en-US" b="1" dirty="0"/>
              <a:t>Background</a:t>
            </a:r>
          </a:p>
        </p:txBody>
      </p:sp>
      <p:sp>
        <p:nvSpPr>
          <p:cNvPr id="3" name="Content Placeholder 2">
            <a:extLst>
              <a:ext uri="{FF2B5EF4-FFF2-40B4-BE49-F238E27FC236}">
                <a16:creationId xmlns:a16="http://schemas.microsoft.com/office/drawing/2014/main" id="{8AF9A441-8623-1434-F83B-89CD6C5C6A9F}"/>
              </a:ext>
            </a:extLst>
          </p:cNvPr>
          <p:cNvSpPr>
            <a:spLocks noGrp="1"/>
          </p:cNvSpPr>
          <p:nvPr>
            <p:ph idx="1"/>
          </p:nvPr>
        </p:nvSpPr>
        <p:spPr>
          <a:xfrm>
            <a:off x="1066799" y="1752600"/>
            <a:ext cx="9966960" cy="4762500"/>
          </a:xfrm>
        </p:spPr>
        <p:txBody>
          <a:bodyPr>
            <a:noAutofit/>
          </a:bodyPr>
          <a:lstStyle/>
          <a:p>
            <a:pPr marL="0" indent="0" algn="just">
              <a:buNone/>
            </a:pPr>
            <a:r>
              <a:rPr lang="en-US" sz="1600" dirty="0">
                <a:effectLst/>
                <a:ea typeface="Calibri" panose="020F0502020204030204" pitchFamily="34" charset="0"/>
              </a:rPr>
              <a:t>A partition of an integer n, formally, is a sequence of one or more non-negative integers x</a:t>
            </a:r>
            <a:r>
              <a:rPr lang="en-US" sz="1600" baseline="-25000" dirty="0">
                <a:effectLst/>
                <a:ea typeface="Calibri" panose="020F0502020204030204" pitchFamily="34" charset="0"/>
              </a:rPr>
              <a:t>1</a:t>
            </a:r>
            <a:r>
              <a:rPr lang="en-US" sz="1600" dirty="0">
                <a:effectLst/>
                <a:ea typeface="Calibri" panose="020F0502020204030204" pitchFamily="34" charset="0"/>
              </a:rPr>
              <a:t>, x</a:t>
            </a:r>
            <a:r>
              <a:rPr lang="en-US" sz="1600" baseline="-25000" dirty="0">
                <a:effectLst/>
                <a:ea typeface="Calibri" panose="020F0502020204030204" pitchFamily="34" charset="0"/>
              </a:rPr>
              <a:t>2</a:t>
            </a:r>
            <a:r>
              <a:rPr lang="en-US" sz="1600" dirty="0">
                <a:effectLst/>
                <a:ea typeface="Calibri" panose="020F0502020204030204" pitchFamily="34" charset="0"/>
              </a:rPr>
              <a:t>, x</a:t>
            </a:r>
            <a:r>
              <a:rPr lang="en-US" sz="1600" baseline="-25000" dirty="0">
                <a:effectLst/>
                <a:ea typeface="Calibri" panose="020F0502020204030204" pitchFamily="34" charset="0"/>
              </a:rPr>
              <a:t>3</a:t>
            </a:r>
            <a:r>
              <a:rPr lang="en-US" sz="1600" dirty="0">
                <a:effectLst/>
                <a:ea typeface="Calibri" panose="020F0502020204030204" pitchFamily="34" charset="0"/>
              </a:rPr>
              <a:t>, …, </a:t>
            </a:r>
            <a:r>
              <a:rPr lang="en-US" sz="1600" dirty="0" err="1">
                <a:effectLst/>
                <a:ea typeface="Calibri" panose="020F0502020204030204" pitchFamily="34" charset="0"/>
              </a:rPr>
              <a:t>x</a:t>
            </a:r>
            <a:r>
              <a:rPr lang="en-US" sz="1600" baseline="-25000" dirty="0" err="1">
                <a:effectLst/>
                <a:ea typeface="Calibri" panose="020F0502020204030204" pitchFamily="34" charset="0"/>
              </a:rPr>
              <a:t>m</a:t>
            </a:r>
            <a:r>
              <a:rPr lang="en-US" sz="1600" dirty="0">
                <a:effectLst/>
                <a:ea typeface="Calibri" panose="020F0502020204030204" pitchFamily="34" charset="0"/>
              </a:rPr>
              <a:t>, such that, their sum is n, that is, </a:t>
            </a:r>
          </a:p>
          <a:p>
            <a:pPr marL="0" indent="0" algn="just">
              <a:buNone/>
            </a:pPr>
            <a:r>
              <a:rPr lang="en-US" sz="1600" dirty="0">
                <a:effectLst/>
                <a:ea typeface="Calibri" panose="020F0502020204030204" pitchFamily="34" charset="0"/>
              </a:rPr>
              <a:t>			n = x</a:t>
            </a:r>
            <a:r>
              <a:rPr lang="en-US" sz="1600" baseline="-25000" dirty="0">
                <a:effectLst/>
                <a:ea typeface="Calibri" panose="020F0502020204030204" pitchFamily="34" charset="0"/>
              </a:rPr>
              <a:t>1</a:t>
            </a:r>
            <a:r>
              <a:rPr lang="en-US" sz="1600" dirty="0">
                <a:effectLst/>
                <a:ea typeface="Calibri" panose="020F0502020204030204" pitchFamily="34" charset="0"/>
              </a:rPr>
              <a:t> + x</a:t>
            </a:r>
            <a:r>
              <a:rPr lang="en-US" sz="1600" baseline="-25000" dirty="0">
                <a:effectLst/>
                <a:ea typeface="Calibri" panose="020F0502020204030204" pitchFamily="34" charset="0"/>
              </a:rPr>
              <a:t>2</a:t>
            </a:r>
            <a:r>
              <a:rPr lang="en-US" sz="1600" dirty="0">
                <a:effectLst/>
                <a:ea typeface="Calibri" panose="020F0502020204030204" pitchFamily="34" charset="0"/>
              </a:rPr>
              <a:t> +x</a:t>
            </a:r>
            <a:r>
              <a:rPr lang="en-US" sz="1600" baseline="-25000" dirty="0">
                <a:effectLst/>
                <a:ea typeface="Calibri" panose="020F0502020204030204" pitchFamily="34" charset="0"/>
              </a:rPr>
              <a:t>3</a:t>
            </a:r>
            <a:r>
              <a:rPr lang="en-US" sz="1600" dirty="0">
                <a:effectLst/>
                <a:ea typeface="Calibri" panose="020F0502020204030204" pitchFamily="34" charset="0"/>
              </a:rPr>
              <a:t> + x</a:t>
            </a:r>
            <a:r>
              <a:rPr lang="en-US" sz="1600" baseline="-25000" dirty="0">
                <a:effectLst/>
                <a:ea typeface="Calibri" panose="020F0502020204030204" pitchFamily="34" charset="0"/>
              </a:rPr>
              <a:t>4</a:t>
            </a:r>
            <a:r>
              <a:rPr lang="en-US" sz="1600" dirty="0">
                <a:effectLst/>
                <a:ea typeface="Calibri" panose="020F0502020204030204" pitchFamily="34" charset="0"/>
              </a:rPr>
              <a:t> + … + </a:t>
            </a:r>
            <a:r>
              <a:rPr lang="en-US" sz="1600" dirty="0" err="1">
                <a:effectLst/>
                <a:ea typeface="Calibri" panose="020F0502020204030204" pitchFamily="34" charset="0"/>
              </a:rPr>
              <a:t>x</a:t>
            </a:r>
            <a:r>
              <a:rPr lang="en-US" sz="1600" baseline="-25000" dirty="0" err="1">
                <a:effectLst/>
                <a:ea typeface="Calibri" panose="020F0502020204030204" pitchFamily="34" charset="0"/>
              </a:rPr>
              <a:t>m</a:t>
            </a:r>
            <a:r>
              <a:rPr lang="en-US" sz="1600" dirty="0">
                <a:effectLst/>
                <a:ea typeface="Calibri" panose="020F0502020204030204" pitchFamily="34" charset="0"/>
              </a:rPr>
              <a:t>, </a:t>
            </a:r>
          </a:p>
          <a:p>
            <a:pPr marL="0" indent="0" algn="just">
              <a:buNone/>
            </a:pPr>
            <a:r>
              <a:rPr lang="en-US" sz="1600" dirty="0">
                <a:effectLst/>
                <a:ea typeface="Calibri" panose="020F0502020204030204" pitchFamily="34" charset="0"/>
              </a:rPr>
              <a:t>and their ordering is of no importance. Which means that two partitions are distinct if and only if they contain different elements and not if they are ordered differently. </a:t>
            </a:r>
          </a:p>
          <a:p>
            <a:pPr marL="0" indent="0" algn="just">
              <a:buNone/>
            </a:pPr>
            <a:r>
              <a:rPr lang="en-US" sz="1600" dirty="0">
                <a:effectLst/>
                <a:ea typeface="Calibri" panose="020F0502020204030204" pitchFamily="34" charset="0"/>
              </a:rPr>
              <a:t>For example, four has the five partitions</a:t>
            </a:r>
          </a:p>
          <a:p>
            <a:pPr marL="0" indent="0" algn="just">
              <a:buNone/>
            </a:pPr>
            <a:r>
              <a:rPr lang="en-US" sz="1600" dirty="0">
                <a:ea typeface="Calibri" panose="020F0502020204030204" pitchFamily="34" charset="0"/>
              </a:rPr>
              <a:t>4</a:t>
            </a:r>
          </a:p>
          <a:p>
            <a:pPr marL="0" indent="0" algn="just">
              <a:buNone/>
            </a:pPr>
            <a:r>
              <a:rPr lang="en-US" sz="1600" dirty="0">
                <a:ea typeface="Calibri" panose="020F0502020204030204" pitchFamily="34" charset="0"/>
              </a:rPr>
              <a:t>3 + 1</a:t>
            </a:r>
          </a:p>
          <a:p>
            <a:pPr marL="0" indent="0" algn="just">
              <a:buNone/>
            </a:pPr>
            <a:r>
              <a:rPr lang="en-US" sz="1600" dirty="0">
                <a:ea typeface="Calibri" panose="020F0502020204030204" pitchFamily="34" charset="0"/>
              </a:rPr>
              <a:t>2 + 2</a:t>
            </a:r>
          </a:p>
          <a:p>
            <a:pPr marL="0" indent="0" algn="just">
              <a:buNone/>
            </a:pPr>
            <a:r>
              <a:rPr lang="en-US" sz="1600" dirty="0">
                <a:ea typeface="Calibri" panose="020F0502020204030204" pitchFamily="34" charset="0"/>
              </a:rPr>
              <a:t>2 + 1 + 1</a:t>
            </a:r>
          </a:p>
          <a:p>
            <a:pPr marL="0" indent="0" algn="just">
              <a:buNone/>
            </a:pPr>
            <a:r>
              <a:rPr lang="en-US" sz="1600" dirty="0">
                <a:ea typeface="Calibri" panose="020F0502020204030204" pitchFamily="34" charset="0"/>
              </a:rPr>
              <a:t>1 + 1 + 1 + 1</a:t>
            </a:r>
            <a:endParaRPr lang="en-US" sz="1600" dirty="0"/>
          </a:p>
        </p:txBody>
      </p:sp>
      <p:sp>
        <p:nvSpPr>
          <p:cNvPr id="4" name="TextBox 3">
            <a:extLst>
              <a:ext uri="{FF2B5EF4-FFF2-40B4-BE49-F238E27FC236}">
                <a16:creationId xmlns:a16="http://schemas.microsoft.com/office/drawing/2014/main" id="{D9C5B2BD-DE3D-4BC1-204D-37F3D5711AA1}"/>
              </a:ext>
            </a:extLst>
          </p:cNvPr>
          <p:cNvSpPr txBox="1"/>
          <p:nvPr/>
        </p:nvSpPr>
        <p:spPr>
          <a:xfrm>
            <a:off x="1066797" y="1000125"/>
            <a:ext cx="9966960" cy="461665"/>
          </a:xfrm>
          <a:prstGeom prst="rect">
            <a:avLst/>
          </a:prstGeom>
          <a:noFill/>
        </p:spPr>
        <p:txBody>
          <a:bodyPr wrap="square" rtlCol="0">
            <a:spAutoFit/>
          </a:bodyPr>
          <a:lstStyle/>
          <a:p>
            <a:pPr algn="ctr"/>
            <a:r>
              <a:rPr lang="en-US" sz="2400" b="1" dirty="0"/>
              <a:t>Integer Partitions</a:t>
            </a:r>
            <a:endParaRPr lang="en-US" b="1" dirty="0"/>
          </a:p>
        </p:txBody>
      </p:sp>
    </p:spTree>
    <p:extLst>
      <p:ext uri="{BB962C8B-B14F-4D97-AF65-F5344CB8AC3E}">
        <p14:creationId xmlns:p14="http://schemas.microsoft.com/office/powerpoint/2010/main" val="94714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B1BC-EFF2-0FD6-B7D0-A16D09D87AAA}"/>
              </a:ext>
            </a:extLst>
          </p:cNvPr>
          <p:cNvSpPr>
            <a:spLocks noGrp="1"/>
          </p:cNvSpPr>
          <p:nvPr>
            <p:ph type="title"/>
          </p:nvPr>
        </p:nvSpPr>
        <p:spPr>
          <a:xfrm>
            <a:off x="1066800" y="352426"/>
            <a:ext cx="9966960" cy="688196"/>
          </a:xfrm>
        </p:spPr>
        <p:txBody>
          <a:bodyPr>
            <a:normAutofit/>
          </a:bodyPr>
          <a:lstStyle/>
          <a:p>
            <a:pPr algn="ctr"/>
            <a:r>
              <a:rPr lang="en-US" b="1" dirty="0"/>
              <a:t>Partition </a:t>
            </a:r>
            <a:r>
              <a:rPr lang="tr-TR" b="1" dirty="0"/>
              <a:t>CLASS</a:t>
            </a:r>
            <a:endParaRPr lang="en-US" b="1" dirty="0"/>
          </a:p>
        </p:txBody>
      </p:sp>
      <p:sp>
        <p:nvSpPr>
          <p:cNvPr id="3" name="Content Placeholder 2">
            <a:extLst>
              <a:ext uri="{FF2B5EF4-FFF2-40B4-BE49-F238E27FC236}">
                <a16:creationId xmlns:a16="http://schemas.microsoft.com/office/drawing/2014/main" id="{F64470B8-7A33-5485-77FF-AAF89C96464C}"/>
              </a:ext>
            </a:extLst>
          </p:cNvPr>
          <p:cNvSpPr>
            <a:spLocks noGrp="1"/>
          </p:cNvSpPr>
          <p:nvPr>
            <p:ph idx="1"/>
          </p:nvPr>
        </p:nvSpPr>
        <p:spPr>
          <a:xfrm>
            <a:off x="1069848" y="1171576"/>
            <a:ext cx="9966960" cy="1762124"/>
          </a:xfrm>
        </p:spPr>
        <p:txBody>
          <a:bodyPr>
            <a:normAutofit fontScale="92500"/>
          </a:bodyPr>
          <a:lstStyle/>
          <a:p>
            <a:pPr marL="0" indent="0" algn="just">
              <a:buNone/>
            </a:pPr>
            <a:r>
              <a:rPr lang="en-US" sz="1900" dirty="0"/>
              <a:t>Constraints and conditions may also be placed over partitions, and the set of partitions satisfying these conditions are referred to as a </a:t>
            </a:r>
            <a:r>
              <a:rPr lang="en-US" sz="1900" b="1" dirty="0"/>
              <a:t>partition class</a:t>
            </a:r>
            <a:r>
              <a:rPr lang="en-US" sz="1900" dirty="0"/>
              <a:t>. Example conditions placed over partitions include restrictions over the size of the largest part, the size of the smallest part, the number of parts, the number of allowed occurrences of parts of a specific size. Below are some examples of such restricted partitions:</a:t>
            </a:r>
          </a:p>
          <a:p>
            <a:pPr marL="0" indent="0">
              <a:buNone/>
            </a:pPr>
            <a:endParaRPr lang="en-US" dirty="0"/>
          </a:p>
        </p:txBody>
      </p:sp>
      <p:sp>
        <p:nvSpPr>
          <p:cNvPr id="4" name="TextBox 3">
            <a:extLst>
              <a:ext uri="{FF2B5EF4-FFF2-40B4-BE49-F238E27FC236}">
                <a16:creationId xmlns:a16="http://schemas.microsoft.com/office/drawing/2014/main" id="{9C56BB37-FB71-61E7-FBF4-A87ABF24C668}"/>
              </a:ext>
            </a:extLst>
          </p:cNvPr>
          <p:cNvSpPr txBox="1"/>
          <p:nvPr/>
        </p:nvSpPr>
        <p:spPr>
          <a:xfrm>
            <a:off x="1066801" y="3086100"/>
            <a:ext cx="3695700" cy="2585323"/>
          </a:xfrm>
          <a:prstGeom prst="rect">
            <a:avLst/>
          </a:prstGeom>
          <a:noFill/>
        </p:spPr>
        <p:txBody>
          <a:bodyPr wrap="square" rtlCol="0">
            <a:spAutoFit/>
          </a:bodyPr>
          <a:lstStyle/>
          <a:p>
            <a:r>
              <a:rPr lang="en-US" dirty="0"/>
              <a:t>Partitions of 9 into distinct parts:</a:t>
            </a:r>
          </a:p>
          <a:p>
            <a:r>
              <a:rPr lang="en-US" dirty="0"/>
              <a:t>9, </a:t>
            </a:r>
          </a:p>
          <a:p>
            <a:r>
              <a:rPr lang="en-US" dirty="0"/>
              <a:t>8 + 1, </a:t>
            </a:r>
          </a:p>
          <a:p>
            <a:r>
              <a:rPr lang="en-US" dirty="0"/>
              <a:t>7 + 2,</a:t>
            </a:r>
          </a:p>
          <a:p>
            <a:r>
              <a:rPr lang="en-US" dirty="0"/>
              <a:t>6 + 3, </a:t>
            </a:r>
          </a:p>
          <a:p>
            <a:r>
              <a:rPr lang="en-US" dirty="0"/>
              <a:t>5 + 4, </a:t>
            </a:r>
          </a:p>
          <a:p>
            <a:r>
              <a:rPr lang="en-US" dirty="0"/>
              <a:t>6 + 2 + 1, </a:t>
            </a:r>
          </a:p>
          <a:p>
            <a:r>
              <a:rPr lang="en-US" dirty="0"/>
              <a:t>5 + 3 + 1, </a:t>
            </a:r>
          </a:p>
          <a:p>
            <a:r>
              <a:rPr lang="en-US" dirty="0"/>
              <a:t>4 + 3 + 2</a:t>
            </a:r>
          </a:p>
        </p:txBody>
      </p:sp>
    </p:spTree>
    <p:extLst>
      <p:ext uri="{BB962C8B-B14F-4D97-AF65-F5344CB8AC3E}">
        <p14:creationId xmlns:p14="http://schemas.microsoft.com/office/powerpoint/2010/main" val="20773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DC7DD-5AB7-E306-0E93-97739D2B1A73}"/>
              </a:ext>
            </a:extLst>
          </p:cNvPr>
          <p:cNvSpPr>
            <a:spLocks noGrp="1"/>
          </p:cNvSpPr>
          <p:nvPr>
            <p:ph idx="1"/>
          </p:nvPr>
        </p:nvSpPr>
        <p:spPr>
          <a:xfrm>
            <a:off x="1112520" y="1504950"/>
            <a:ext cx="9966960" cy="4312429"/>
          </a:xfrm>
        </p:spPr>
        <p:txBody>
          <a:bodyPr/>
          <a:lstStyle/>
          <a:p>
            <a:pPr marL="0" indent="0" algn="just">
              <a:buNone/>
            </a:pPr>
            <a:r>
              <a:rPr lang="en-US" dirty="0"/>
              <a:t>Statements that equate the number of partitions in a partition class to those in another class are referred to as partitions identities, that is, when we say that every positive integer has as many partitions of this sort as those of some other sort, we have just described a partition identity. The very first explicitly stated partition identity is Euler’s, which states that every integer has as many partitions into odd parts as into distinct parts. For this project we will be concerned about </a:t>
            </a:r>
            <a:r>
              <a:rPr lang="tr-TR" dirty="0" err="1"/>
              <a:t>Nandı’s</a:t>
            </a:r>
            <a:r>
              <a:rPr lang="tr-TR" dirty="0"/>
              <a:t> </a:t>
            </a:r>
            <a:r>
              <a:rPr lang="tr-TR" dirty="0" err="1"/>
              <a:t>ıdentıtıes</a:t>
            </a:r>
            <a:r>
              <a:rPr lang="en-US" dirty="0"/>
              <a:t>. </a:t>
            </a:r>
          </a:p>
        </p:txBody>
      </p:sp>
      <p:sp>
        <p:nvSpPr>
          <p:cNvPr id="2" name="Title 1">
            <a:extLst>
              <a:ext uri="{FF2B5EF4-FFF2-40B4-BE49-F238E27FC236}">
                <a16:creationId xmlns:a16="http://schemas.microsoft.com/office/drawing/2014/main" id="{A807EE53-1EDD-1997-F6E9-70201655D260}"/>
              </a:ext>
            </a:extLst>
          </p:cNvPr>
          <p:cNvSpPr>
            <a:spLocks noGrp="1"/>
          </p:cNvSpPr>
          <p:nvPr>
            <p:ph type="title"/>
          </p:nvPr>
        </p:nvSpPr>
        <p:spPr>
          <a:xfrm>
            <a:off x="1066800" y="352426"/>
            <a:ext cx="9966960" cy="688196"/>
          </a:xfrm>
        </p:spPr>
        <p:txBody>
          <a:bodyPr>
            <a:normAutofit/>
          </a:bodyPr>
          <a:lstStyle/>
          <a:p>
            <a:pPr algn="ctr"/>
            <a:r>
              <a:rPr lang="en-US" b="1" dirty="0"/>
              <a:t>Partition Identities</a:t>
            </a:r>
          </a:p>
        </p:txBody>
      </p:sp>
    </p:spTree>
    <p:extLst>
      <p:ext uri="{BB962C8B-B14F-4D97-AF65-F5344CB8AC3E}">
        <p14:creationId xmlns:p14="http://schemas.microsoft.com/office/powerpoint/2010/main" val="387807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24B9C2-9DEE-7C02-87BE-6C460E5FF7B6}"/>
              </a:ext>
            </a:extLst>
          </p:cNvPr>
          <p:cNvSpPr>
            <a:spLocks noGrp="1"/>
          </p:cNvSpPr>
          <p:nvPr>
            <p:ph type="title"/>
          </p:nvPr>
        </p:nvSpPr>
        <p:spPr/>
        <p:txBody>
          <a:bodyPr/>
          <a:lstStyle/>
          <a:p>
            <a:r>
              <a:rPr lang="tr-TR" b="1" dirty="0" err="1"/>
              <a:t>Nandı’s</a:t>
            </a:r>
            <a:r>
              <a:rPr lang="tr-TR" b="1" dirty="0"/>
              <a:t> </a:t>
            </a:r>
            <a:r>
              <a:rPr lang="tr-TR" b="1" dirty="0" err="1"/>
              <a:t>ıdentıtıes</a:t>
            </a:r>
            <a:endParaRPr lang="tr-TR" b="1" dirty="0"/>
          </a:p>
        </p:txBody>
      </p:sp>
      <p:sp>
        <p:nvSpPr>
          <p:cNvPr id="3" name="İçerik Yer Tutucusu 2">
            <a:extLst>
              <a:ext uri="{FF2B5EF4-FFF2-40B4-BE49-F238E27FC236}">
                <a16:creationId xmlns:a16="http://schemas.microsoft.com/office/drawing/2014/main" id="{5A02CBB0-E508-3291-DC89-E842740968DA}"/>
              </a:ext>
            </a:extLst>
          </p:cNvPr>
          <p:cNvSpPr>
            <a:spLocks noGrp="1"/>
          </p:cNvSpPr>
          <p:nvPr>
            <p:ph idx="1"/>
          </p:nvPr>
        </p:nvSpPr>
        <p:spPr/>
        <p:txBody>
          <a:bodyPr>
            <a:normAutofit fontScale="92500" lnSpcReduction="10000"/>
          </a:bodyPr>
          <a:lstStyle/>
          <a:p>
            <a:pPr marL="0" indent="0">
              <a:buNone/>
            </a:pPr>
            <a:r>
              <a:rPr lang="tr-TR"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Let N be the set of partitions λ that satisfy both the following conditions: </a:t>
            </a:r>
          </a:p>
          <a:p>
            <a:r>
              <a:rPr lang="en-US" sz="1800" b="0" i="0" u="none" strike="noStrike" baseline="0" dirty="0">
                <a:solidFill>
                  <a:srgbClr val="000000"/>
                </a:solidFill>
                <a:latin typeface="Calibri" panose="020F0502020204030204" pitchFamily="34" charset="0"/>
              </a:rPr>
              <a:t>(1) No sub-partition of λ satisfies the difference conditions [1], [0, 0], [0, 2], [2, 0] or [0, 3]. </a:t>
            </a:r>
          </a:p>
          <a:p>
            <a:r>
              <a:rPr lang="en-US" sz="1800" b="0" i="0" u="none" strike="noStrike" baseline="0" dirty="0">
                <a:solidFill>
                  <a:srgbClr val="000000"/>
                </a:solidFill>
                <a:latin typeface="Calibri" panose="020F0502020204030204" pitchFamily="34" charset="0"/>
              </a:rPr>
              <a:t>(2) No sub-partition with an odd weight satisfies the difference conditions [3, 0], [0, 4], [4, 0] or [3, 2</a:t>
            </a:r>
            <a:r>
              <a:rPr lang="en-US" sz="1800" b="0" i="0" u="none" strike="noStrike" baseline="0" dirty="0">
                <a:solidFill>
                  <a:srgbClr val="000000"/>
                </a:solidFill>
                <a:latin typeface="Cambria Math" panose="02040503050406030204" pitchFamily="18" charset="0"/>
              </a:rPr>
              <a:t>∗</a:t>
            </a:r>
            <a:r>
              <a:rPr lang="en-US" sz="1800" b="0" i="0" u="none" strike="noStrike" baseline="0" dirty="0">
                <a:solidFill>
                  <a:srgbClr val="000000"/>
                </a:solidFill>
                <a:latin typeface="Calibri" panose="020F0502020204030204" pitchFamily="34" charset="0"/>
              </a:rPr>
              <a:t>, 3, 0] (where 2</a:t>
            </a:r>
            <a:r>
              <a:rPr lang="en-US" sz="1800" b="0" i="0" u="none" strike="noStrike" baseline="0" dirty="0">
                <a:solidFill>
                  <a:srgbClr val="000000"/>
                </a:solidFill>
                <a:latin typeface="Cambria Math" panose="02040503050406030204" pitchFamily="18" charset="0"/>
              </a:rPr>
              <a:t>∗ </a:t>
            </a:r>
            <a:r>
              <a:rPr lang="en-US" sz="1800" b="0" i="0" u="none" strike="noStrike" baseline="0" dirty="0">
                <a:solidFill>
                  <a:srgbClr val="000000"/>
                </a:solidFill>
                <a:latin typeface="Calibri" panose="020F0502020204030204" pitchFamily="34" charset="0"/>
              </a:rPr>
              <a:t>indicates zero or more occurrences of 2). </a:t>
            </a:r>
          </a:p>
          <a:p>
            <a:pPr marL="0" indent="0">
              <a:buNone/>
            </a:pPr>
            <a:r>
              <a:rPr lang="tr-TR"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We further define the following sets:</a:t>
            </a:r>
            <a:endParaRPr lang="tr-TR" sz="1800" b="0" i="0" u="none" strike="noStrike" baseline="0" dirty="0">
              <a:solidFill>
                <a:srgbClr val="000000"/>
              </a:solidFill>
              <a:latin typeface="Calibri" panose="020F0502020204030204" pitchFamily="34" charset="0"/>
            </a:endParaRPr>
          </a:p>
          <a:p>
            <a:r>
              <a:rPr lang="pt-BR" sz="1800" b="0" i="0" u="none" strike="noStrike" baseline="0" dirty="0">
                <a:solidFill>
                  <a:srgbClr val="000000"/>
                </a:solidFill>
                <a:latin typeface="Calibri" panose="020F0502020204030204" pitchFamily="34" charset="0"/>
              </a:rPr>
              <a:t>N1 = {λ </a:t>
            </a:r>
            <a:r>
              <a:rPr lang="pt-BR" sz="1800" b="0" i="0" u="none" strike="noStrike" baseline="0" dirty="0">
                <a:solidFill>
                  <a:srgbClr val="000000"/>
                </a:solidFill>
                <a:latin typeface="Cambria Math" panose="02040503050406030204" pitchFamily="18" charset="0"/>
              </a:rPr>
              <a:t>∈ </a:t>
            </a:r>
            <a:r>
              <a:rPr lang="pt-BR" sz="1800" b="0" i="0" u="none" strike="noStrike" baseline="0" dirty="0">
                <a:solidFill>
                  <a:srgbClr val="000000"/>
                </a:solidFill>
                <a:latin typeface="Calibri" panose="020F0502020204030204" pitchFamily="34" charset="0"/>
              </a:rPr>
              <a:t>N | m1(λ) = 0}, </a:t>
            </a:r>
          </a:p>
          <a:p>
            <a:r>
              <a:rPr lang="pt-BR" sz="1800" b="0" i="0" u="none" strike="noStrike" baseline="0" dirty="0">
                <a:solidFill>
                  <a:srgbClr val="000000"/>
                </a:solidFill>
                <a:latin typeface="Calibri" panose="020F0502020204030204" pitchFamily="34" charset="0"/>
              </a:rPr>
              <a:t>N2 = {λ </a:t>
            </a:r>
            <a:r>
              <a:rPr lang="pt-BR" sz="1800" b="0" i="0" u="none" strike="noStrike" baseline="0" dirty="0">
                <a:solidFill>
                  <a:srgbClr val="000000"/>
                </a:solidFill>
                <a:latin typeface="Cambria Math" panose="02040503050406030204" pitchFamily="18" charset="0"/>
              </a:rPr>
              <a:t>∈ </a:t>
            </a:r>
            <a:r>
              <a:rPr lang="pt-BR" sz="1800" b="0" i="0" u="none" strike="noStrike" baseline="0" dirty="0">
                <a:solidFill>
                  <a:srgbClr val="000000"/>
                </a:solidFill>
                <a:latin typeface="Calibri" panose="020F0502020204030204" pitchFamily="34" charset="0"/>
              </a:rPr>
              <a:t>N | m1(λ), m2(λ), m3(λ) ≤ 1}, </a:t>
            </a:r>
            <a:endParaRPr lang="tr-TR" sz="1800" b="0" i="0" u="none" strike="noStrike" baseline="0" dirty="0">
              <a:solidFill>
                <a:srgbClr val="000000"/>
              </a:solidFill>
              <a:latin typeface="Calibri" panose="020F0502020204030204" pitchFamily="34" charset="0"/>
            </a:endParaRPr>
          </a:p>
          <a:p>
            <a:r>
              <a:rPr lang="tr-TR" sz="1800" b="0" i="0" u="none" strike="noStrike" baseline="0" dirty="0">
                <a:solidFill>
                  <a:srgbClr val="000000"/>
                </a:solidFill>
                <a:latin typeface="Calibri" panose="020F0502020204030204" pitchFamily="34" charset="0"/>
              </a:rPr>
              <a:t>N3 = {</a:t>
            </a:r>
            <a:r>
              <a:rPr lang="el-GR" sz="1800" b="0" i="0" u="none" strike="noStrike" baseline="0" dirty="0">
                <a:solidFill>
                  <a:srgbClr val="000000"/>
                </a:solidFill>
                <a:latin typeface="Calibri" panose="020F0502020204030204" pitchFamily="34" charset="0"/>
              </a:rPr>
              <a:t>λ </a:t>
            </a:r>
            <a:r>
              <a:rPr lang="el-GR" sz="1800" b="0" i="0" u="none" strike="noStrike" baseline="0" dirty="0">
                <a:solidFill>
                  <a:srgbClr val="000000"/>
                </a:solidFill>
                <a:latin typeface="Cambria Math" panose="02040503050406030204" pitchFamily="18" charset="0"/>
              </a:rPr>
              <a:t>∈ </a:t>
            </a:r>
            <a:r>
              <a:rPr lang="tr-TR" sz="1800" b="0" i="0" u="none" strike="noStrike" baseline="0" dirty="0">
                <a:solidFill>
                  <a:srgbClr val="000000"/>
                </a:solidFill>
                <a:latin typeface="Calibri" panose="020F0502020204030204" pitchFamily="34" charset="0"/>
              </a:rPr>
              <a:t>N | m1(</a:t>
            </a:r>
            <a:r>
              <a:rPr lang="el-GR" sz="1800" b="0" i="0" u="none" strike="noStrike" baseline="0" dirty="0">
                <a:solidFill>
                  <a:srgbClr val="000000"/>
                </a:solidFill>
                <a:latin typeface="Calibri" panose="020F0502020204030204" pitchFamily="34" charset="0"/>
              </a:rPr>
              <a:t>λ) = </a:t>
            </a:r>
            <a:r>
              <a:rPr lang="tr-TR" sz="1800" b="0" i="0" u="none" strike="noStrike" baseline="0" dirty="0">
                <a:solidFill>
                  <a:srgbClr val="000000"/>
                </a:solidFill>
                <a:latin typeface="Calibri" panose="020F0502020204030204" pitchFamily="34" charset="0"/>
              </a:rPr>
              <a:t>m3(</a:t>
            </a:r>
            <a:r>
              <a:rPr lang="el-GR" sz="1800" b="0" i="0" u="none" strike="noStrike" baseline="0" dirty="0">
                <a:solidFill>
                  <a:srgbClr val="000000"/>
                </a:solidFill>
                <a:latin typeface="Calibri" panose="020F0502020204030204" pitchFamily="34" charset="0"/>
              </a:rPr>
              <a:t>λ) = 0, </a:t>
            </a:r>
            <a:r>
              <a:rPr lang="tr-TR" sz="1800" b="0" i="0" u="none" strike="noStrike" baseline="0" dirty="0">
                <a:solidFill>
                  <a:srgbClr val="000000"/>
                </a:solidFill>
                <a:latin typeface="Calibri" panose="020F0502020204030204" pitchFamily="34" charset="0"/>
              </a:rPr>
              <a:t>m2(</a:t>
            </a:r>
            <a:r>
              <a:rPr lang="el-GR" sz="1800" b="0" i="0" u="none" strike="noStrike" baseline="0" dirty="0">
                <a:solidFill>
                  <a:srgbClr val="000000"/>
                </a:solidFill>
                <a:latin typeface="Calibri" panose="020F0502020204030204" pitchFamily="34" charset="0"/>
              </a:rPr>
              <a:t>λ) ≤ 1, λ </a:t>
            </a:r>
            <a:r>
              <a:rPr lang="tr-TR" sz="1800" b="0" i="0" u="none" strike="noStrike" baseline="0" dirty="0">
                <a:solidFill>
                  <a:srgbClr val="000000"/>
                </a:solidFill>
                <a:latin typeface="Calibri" panose="020F0502020204030204" pitchFamily="34" charset="0"/>
              </a:rPr>
              <a:t>has </a:t>
            </a:r>
            <a:r>
              <a:rPr lang="tr-TR" sz="1800" b="0" i="0" u="none" strike="noStrike" baseline="0" dirty="0" err="1">
                <a:solidFill>
                  <a:srgbClr val="000000"/>
                </a:solidFill>
                <a:latin typeface="Calibri" panose="020F0502020204030204" pitchFamily="34" charset="0"/>
              </a:rPr>
              <a:t>no</a:t>
            </a:r>
            <a:r>
              <a:rPr lang="tr-TR" sz="1800" b="0" i="0" u="none" strike="noStrike" baseline="0" dirty="0">
                <a:solidFill>
                  <a:srgbClr val="000000"/>
                </a:solidFill>
                <a:latin typeface="Calibri" panose="020F0502020204030204" pitchFamily="34" charset="0"/>
              </a:rPr>
              <a:t> </a:t>
            </a:r>
            <a:r>
              <a:rPr lang="tr-TR" sz="1800" b="0" i="0" u="none" strike="noStrike" baseline="0" dirty="0" err="1">
                <a:solidFill>
                  <a:srgbClr val="000000"/>
                </a:solidFill>
                <a:latin typeface="Calibri" panose="020F0502020204030204" pitchFamily="34" charset="0"/>
              </a:rPr>
              <a:t>sub-partıtıon</a:t>
            </a:r>
            <a:r>
              <a:rPr lang="tr-TR" sz="1800" b="0" i="0" u="none" strike="noStrike" baseline="0" dirty="0">
                <a:solidFill>
                  <a:srgbClr val="000000"/>
                </a:solidFill>
                <a:latin typeface="Calibri" panose="020F0502020204030204" pitchFamily="34" charset="0"/>
              </a:rPr>
              <a:t> of </a:t>
            </a:r>
            <a:r>
              <a:rPr lang="tr-TR" sz="1800" b="0" i="0" u="none" strike="noStrike" baseline="0" dirty="0" err="1">
                <a:solidFill>
                  <a:srgbClr val="000000"/>
                </a:solidFill>
                <a:latin typeface="Calibri" panose="020F0502020204030204" pitchFamily="34" charset="0"/>
              </a:rPr>
              <a:t>the</a:t>
            </a:r>
            <a:r>
              <a:rPr lang="tr-TR" sz="1800" b="0" i="0" u="none" strike="noStrike" baseline="0" dirty="0">
                <a:solidFill>
                  <a:srgbClr val="000000"/>
                </a:solidFill>
                <a:latin typeface="Calibri" panose="020F0502020204030204" pitchFamily="34" charset="0"/>
              </a:rPr>
              <a:t> form (2k + 3) + 2k + (2k − 2) + · · · + 4 + 2 </a:t>
            </a:r>
            <a:r>
              <a:rPr lang="tr-TR" sz="1800" b="0" i="0" u="none" strike="noStrike" baseline="0" dirty="0" err="1">
                <a:solidFill>
                  <a:srgbClr val="000000"/>
                </a:solidFill>
                <a:latin typeface="Calibri" panose="020F0502020204030204" pitchFamily="34" charset="0"/>
              </a:rPr>
              <a:t>wıth</a:t>
            </a:r>
            <a:r>
              <a:rPr lang="tr-TR" sz="1800" b="0" i="0" u="none" strike="noStrike" baseline="0" dirty="0">
                <a:solidFill>
                  <a:srgbClr val="000000"/>
                </a:solidFill>
                <a:latin typeface="Calibri" panose="020F0502020204030204" pitchFamily="34" charset="0"/>
              </a:rPr>
              <a:t> k ≥ 1.} </a:t>
            </a:r>
            <a:r>
              <a:rPr lang="en-US" sz="1800" b="0" i="0" u="none" strike="noStrike" baseline="0" dirty="0">
                <a:solidFill>
                  <a:srgbClr val="000000"/>
                </a:solidFill>
                <a:latin typeface="Calibri" panose="020F0502020204030204" pitchFamily="34" charset="0"/>
              </a:rPr>
              <a:t>(Baker et al., 2022). </a:t>
            </a:r>
            <a:endParaRPr lang="tr-TR" dirty="0"/>
          </a:p>
        </p:txBody>
      </p:sp>
    </p:spTree>
    <p:extLst>
      <p:ext uri="{BB962C8B-B14F-4D97-AF65-F5344CB8AC3E}">
        <p14:creationId xmlns:p14="http://schemas.microsoft.com/office/powerpoint/2010/main" val="68684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E13155-08FB-580D-3F9D-2391BA9320C1}"/>
              </a:ext>
            </a:extLst>
          </p:cNvPr>
          <p:cNvSpPr>
            <a:spLocks noGrp="1"/>
          </p:cNvSpPr>
          <p:nvPr>
            <p:ph type="title"/>
          </p:nvPr>
        </p:nvSpPr>
        <p:spPr/>
        <p:txBody>
          <a:bodyPr/>
          <a:lstStyle/>
          <a:p>
            <a:r>
              <a:rPr lang="tr-TR" b="1" dirty="0" err="1"/>
              <a:t>Nandı’s</a:t>
            </a:r>
            <a:r>
              <a:rPr lang="tr-TR" b="1" dirty="0"/>
              <a:t> </a:t>
            </a:r>
            <a:r>
              <a:rPr lang="tr-TR" b="1" dirty="0" err="1"/>
              <a:t>ıdentıtıes</a:t>
            </a:r>
            <a:endParaRPr lang="tr-TR" dirty="0"/>
          </a:p>
        </p:txBody>
      </p:sp>
      <p:sp>
        <p:nvSpPr>
          <p:cNvPr id="3" name="İçerik Yer Tutucusu 2">
            <a:extLst>
              <a:ext uri="{FF2B5EF4-FFF2-40B4-BE49-F238E27FC236}">
                <a16:creationId xmlns:a16="http://schemas.microsoft.com/office/drawing/2014/main" id="{7276F99B-C025-081C-E6EE-D37C68516F95}"/>
              </a:ext>
            </a:extLst>
          </p:cNvPr>
          <p:cNvSpPr>
            <a:spLocks noGrp="1"/>
          </p:cNvSpPr>
          <p:nvPr>
            <p:ph idx="1"/>
          </p:nvPr>
        </p:nvSpPr>
        <p:spPr/>
        <p:txBody>
          <a:bodyPr>
            <a:normAutofit fontScale="92500" lnSpcReduction="10000"/>
          </a:bodyPr>
          <a:lstStyle/>
          <a:p>
            <a:pPr marL="0" indent="0">
              <a:buNone/>
            </a:pPr>
            <a:r>
              <a:rPr lang="tr-TR"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Using this notation, we can state the following theorem. </a:t>
            </a:r>
          </a:p>
          <a:p>
            <a:pPr marL="0" indent="0">
              <a:buNone/>
            </a:pPr>
            <a:r>
              <a:rPr lang="tr-TR"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Theorem 7 (Conjectured by Nandi [33], proved by </a:t>
            </a:r>
            <a:r>
              <a:rPr lang="en-US" sz="1800" b="0" i="0" u="none" strike="noStrike" baseline="0" dirty="0" err="1">
                <a:solidFill>
                  <a:srgbClr val="000000"/>
                </a:solidFill>
                <a:latin typeface="Calibri" panose="020F0502020204030204" pitchFamily="34" charset="0"/>
              </a:rPr>
              <a:t>Takigiku</a:t>
            </a:r>
            <a:r>
              <a:rPr lang="en-US" sz="1800" b="0" i="0" u="none" strike="noStrike" baseline="0" dirty="0">
                <a:solidFill>
                  <a:srgbClr val="000000"/>
                </a:solidFill>
                <a:latin typeface="Calibri" panose="020F0502020204030204" pitchFamily="34" charset="0"/>
              </a:rPr>
              <a:t> and </a:t>
            </a:r>
            <a:r>
              <a:rPr lang="en-US" sz="1800" b="0" i="0" u="none" strike="noStrike" baseline="0" dirty="0" err="1">
                <a:solidFill>
                  <a:srgbClr val="000000"/>
                </a:solidFill>
                <a:latin typeface="Calibri" panose="020F0502020204030204" pitchFamily="34" charset="0"/>
              </a:rPr>
              <a:t>Tsuchioka</a:t>
            </a:r>
            <a:r>
              <a:rPr lang="en-US" sz="1800" b="0" i="0" u="none" strike="noStrike" baseline="0" dirty="0">
                <a:solidFill>
                  <a:srgbClr val="000000"/>
                </a:solidFill>
                <a:latin typeface="Calibri" panose="020F0502020204030204" pitchFamily="34" charset="0"/>
              </a:rPr>
              <a:t> [44]). For any n ≥ 0, </a:t>
            </a:r>
          </a:p>
          <a:p>
            <a:pPr marL="0" indent="0">
              <a:buNone/>
            </a:pPr>
            <a:r>
              <a:rPr lang="tr-TR" sz="1800" b="0"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we have the following three identities. </a:t>
            </a:r>
          </a:p>
          <a:p>
            <a:r>
              <a:rPr lang="en-US" sz="1800" b="0" i="0" u="none" strike="noStrike" baseline="0" dirty="0">
                <a:solidFill>
                  <a:srgbClr val="000000"/>
                </a:solidFill>
                <a:latin typeface="Calibri" panose="020F0502020204030204" pitchFamily="34" charset="0"/>
              </a:rPr>
              <a:t>(1) The number of partitions of n belonging to N1 is the same as the number of partitions of n into parts congruent to ±2, ±3 or ±4 modulo 14. </a:t>
            </a:r>
          </a:p>
          <a:p>
            <a:r>
              <a:rPr lang="en-US" sz="1800" b="0" i="0" u="none" strike="noStrike" baseline="0" dirty="0">
                <a:solidFill>
                  <a:srgbClr val="000000"/>
                </a:solidFill>
                <a:latin typeface="Calibri" panose="020F0502020204030204" pitchFamily="34" charset="0"/>
              </a:rPr>
              <a:t>(2) The number of partitions of n belonging to N2 is the same as the number of partitions of n into parts congruent to ±1, ±4 or ±6 modulo 14. </a:t>
            </a:r>
          </a:p>
          <a:p>
            <a:r>
              <a:rPr lang="en-US" sz="1800" b="0" i="0" u="none" strike="noStrike" baseline="0" dirty="0">
                <a:solidFill>
                  <a:srgbClr val="000000"/>
                </a:solidFill>
                <a:latin typeface="Calibri" panose="020F0502020204030204" pitchFamily="34" charset="0"/>
              </a:rPr>
              <a:t>(3) The number of partitions of n belonging to N3 is the same as the number of partitions of n into parts congruent to ±2, ±5 or ±6 modulo 14. (Baker et al., 2022). </a:t>
            </a:r>
            <a:endParaRPr lang="tr-TR" dirty="0"/>
          </a:p>
        </p:txBody>
      </p:sp>
    </p:spTree>
    <p:extLst>
      <p:ext uri="{BB962C8B-B14F-4D97-AF65-F5344CB8AC3E}">
        <p14:creationId xmlns:p14="http://schemas.microsoft.com/office/powerpoint/2010/main" val="159268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08B8EF-E823-D20B-1125-445E42857C77}"/>
              </a:ext>
            </a:extLst>
          </p:cNvPr>
          <p:cNvSpPr>
            <a:spLocks noGrp="1"/>
          </p:cNvSpPr>
          <p:nvPr>
            <p:ph type="title"/>
          </p:nvPr>
        </p:nvSpPr>
        <p:spPr/>
        <p:txBody>
          <a:bodyPr/>
          <a:lstStyle/>
          <a:p>
            <a:r>
              <a:rPr lang="tr-TR" b="1" dirty="0"/>
              <a:t>GENERATING ALGORITHMS</a:t>
            </a:r>
          </a:p>
        </p:txBody>
      </p:sp>
      <p:sp>
        <p:nvSpPr>
          <p:cNvPr id="3" name="İçerik Yer Tutucusu 2">
            <a:extLst>
              <a:ext uri="{FF2B5EF4-FFF2-40B4-BE49-F238E27FC236}">
                <a16:creationId xmlns:a16="http://schemas.microsoft.com/office/drawing/2014/main" id="{2815184C-0D3D-70A1-2B32-D622616EDE70}"/>
              </a:ext>
            </a:extLst>
          </p:cNvPr>
          <p:cNvSpPr>
            <a:spLocks noGrp="1"/>
          </p:cNvSpPr>
          <p:nvPr>
            <p:ph idx="1"/>
          </p:nvPr>
        </p:nvSpPr>
        <p:spPr/>
        <p:txBody>
          <a:bodyPr/>
          <a:lstStyle/>
          <a:p>
            <a:r>
              <a:rPr lang="tr-TR" dirty="0"/>
              <a:t>N = </a:t>
            </a:r>
            <a:r>
              <a:rPr lang="tr-TR" dirty="0" err="1"/>
              <a:t>ınteger</a:t>
            </a:r>
            <a:r>
              <a:rPr lang="tr-TR" dirty="0"/>
              <a:t> </a:t>
            </a:r>
            <a:r>
              <a:rPr lang="tr-TR" dirty="0" err="1"/>
              <a:t>and</a:t>
            </a:r>
            <a:r>
              <a:rPr lang="tr-TR" dirty="0"/>
              <a:t> m = </a:t>
            </a:r>
            <a:r>
              <a:rPr lang="tr-TR" dirty="0" err="1"/>
              <a:t>number</a:t>
            </a:r>
            <a:r>
              <a:rPr lang="tr-TR" dirty="0"/>
              <a:t> of </a:t>
            </a:r>
            <a:r>
              <a:rPr lang="tr-TR" dirty="0" err="1"/>
              <a:t>parts</a:t>
            </a:r>
            <a:endParaRPr lang="tr-TR" dirty="0"/>
          </a:p>
          <a:p>
            <a:r>
              <a:rPr lang="tr-TR" dirty="0" err="1"/>
              <a:t>Fındıng</a:t>
            </a:r>
            <a:r>
              <a:rPr lang="tr-TR" dirty="0"/>
              <a:t> </a:t>
            </a:r>
            <a:r>
              <a:rPr lang="tr-TR" dirty="0" err="1"/>
              <a:t>maxımum</a:t>
            </a:r>
            <a:r>
              <a:rPr lang="tr-TR" dirty="0"/>
              <a:t> m</a:t>
            </a:r>
          </a:p>
          <a:p>
            <a:r>
              <a:rPr lang="tr-TR" dirty="0"/>
              <a:t>2d </a:t>
            </a:r>
            <a:r>
              <a:rPr lang="tr-TR" dirty="0" err="1"/>
              <a:t>array</a:t>
            </a:r>
            <a:endParaRPr lang="tr-TR" dirty="0"/>
          </a:p>
          <a:p>
            <a:r>
              <a:rPr lang="tr-TR" dirty="0"/>
              <a:t>2d </a:t>
            </a:r>
            <a:r>
              <a:rPr lang="tr-TR" dirty="0" err="1"/>
              <a:t>boolean</a:t>
            </a:r>
            <a:r>
              <a:rPr lang="tr-TR" dirty="0"/>
              <a:t> </a:t>
            </a:r>
            <a:r>
              <a:rPr lang="tr-TR" dirty="0" err="1"/>
              <a:t>arrays</a:t>
            </a:r>
            <a:endParaRPr lang="tr-TR" dirty="0"/>
          </a:p>
          <a:p>
            <a:r>
              <a:rPr lang="tr-TR" dirty="0" err="1"/>
              <a:t>Nested</a:t>
            </a:r>
            <a:r>
              <a:rPr lang="tr-TR" dirty="0"/>
              <a:t> </a:t>
            </a:r>
            <a:r>
              <a:rPr lang="tr-TR" dirty="0" err="1"/>
              <a:t>loops</a:t>
            </a:r>
            <a:endParaRPr lang="tr-TR" dirty="0"/>
          </a:p>
          <a:p>
            <a:r>
              <a:rPr lang="tr-TR" dirty="0"/>
              <a:t>[3,2*,3,0] </a:t>
            </a:r>
            <a:r>
              <a:rPr lang="tr-TR" dirty="0" err="1"/>
              <a:t>and</a:t>
            </a:r>
            <a:r>
              <a:rPr lang="tr-TR" dirty="0"/>
              <a:t> </a:t>
            </a:r>
            <a:r>
              <a:rPr lang="tr-TR" sz="2000" b="0" i="0" u="none" strike="noStrike" baseline="0" dirty="0">
                <a:solidFill>
                  <a:srgbClr val="000000"/>
                </a:solidFill>
                <a:latin typeface="Calibri" panose="020F0502020204030204" pitchFamily="34" charset="0"/>
              </a:rPr>
              <a:t>(2k + 3) + 2k + (2k − 2) + · · · + 4 + 2 </a:t>
            </a:r>
            <a:r>
              <a:rPr lang="tr-TR" sz="2000" b="0" i="0" u="none" strike="noStrike" baseline="0" dirty="0" err="1">
                <a:solidFill>
                  <a:srgbClr val="000000"/>
                </a:solidFill>
                <a:latin typeface="Calibri" panose="020F0502020204030204" pitchFamily="34" charset="0"/>
              </a:rPr>
              <a:t>cases</a:t>
            </a:r>
            <a:endParaRPr lang="tr-TR" dirty="0"/>
          </a:p>
        </p:txBody>
      </p:sp>
    </p:spTree>
    <p:extLst>
      <p:ext uri="{BB962C8B-B14F-4D97-AF65-F5344CB8AC3E}">
        <p14:creationId xmlns:p14="http://schemas.microsoft.com/office/powerpoint/2010/main" val="126204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970481-1FBA-342A-3554-BED875AEA21E}"/>
              </a:ext>
            </a:extLst>
          </p:cNvPr>
          <p:cNvSpPr>
            <a:spLocks noGrp="1"/>
          </p:cNvSpPr>
          <p:nvPr>
            <p:ph type="title"/>
          </p:nvPr>
        </p:nvSpPr>
        <p:spPr/>
        <p:txBody>
          <a:bodyPr/>
          <a:lstStyle/>
          <a:p>
            <a:r>
              <a:rPr lang="tr-TR" b="1" dirty="0" err="1"/>
              <a:t>Countıng</a:t>
            </a:r>
            <a:r>
              <a:rPr lang="tr-TR" b="1" dirty="0"/>
              <a:t> </a:t>
            </a:r>
            <a:r>
              <a:rPr lang="tr-TR" b="1" dirty="0" err="1"/>
              <a:t>algorıthms</a:t>
            </a:r>
            <a:endParaRPr lang="tr-TR" b="1" dirty="0"/>
          </a:p>
        </p:txBody>
      </p:sp>
      <p:sp>
        <p:nvSpPr>
          <p:cNvPr id="3" name="İçerik Yer Tutucusu 2">
            <a:extLst>
              <a:ext uri="{FF2B5EF4-FFF2-40B4-BE49-F238E27FC236}">
                <a16:creationId xmlns:a16="http://schemas.microsoft.com/office/drawing/2014/main" id="{4C891259-A423-E817-3654-033E81CEEAF7}"/>
              </a:ext>
            </a:extLst>
          </p:cNvPr>
          <p:cNvSpPr>
            <a:spLocks noGrp="1"/>
          </p:cNvSpPr>
          <p:nvPr>
            <p:ph idx="1"/>
          </p:nvPr>
        </p:nvSpPr>
        <p:spPr/>
        <p:txBody>
          <a:bodyPr/>
          <a:lstStyle/>
          <a:p>
            <a:r>
              <a:rPr lang="tr-TR" dirty="0" err="1"/>
              <a:t>Recursıve</a:t>
            </a:r>
            <a:r>
              <a:rPr lang="tr-TR" dirty="0"/>
              <a:t> </a:t>
            </a:r>
            <a:r>
              <a:rPr lang="tr-TR" dirty="0" err="1"/>
              <a:t>functıons</a:t>
            </a:r>
            <a:endParaRPr lang="tr-TR" dirty="0"/>
          </a:p>
          <a:p>
            <a:r>
              <a:rPr lang="tr-TR" dirty="0" err="1"/>
              <a:t>Fındıng</a:t>
            </a:r>
            <a:r>
              <a:rPr lang="tr-TR" dirty="0"/>
              <a:t> </a:t>
            </a:r>
            <a:r>
              <a:rPr lang="tr-TR" dirty="0" err="1"/>
              <a:t>maxımum</a:t>
            </a:r>
            <a:r>
              <a:rPr lang="tr-TR" dirty="0"/>
              <a:t> m </a:t>
            </a:r>
            <a:r>
              <a:rPr lang="tr-TR" dirty="0" err="1"/>
              <a:t>agaın</a:t>
            </a:r>
            <a:endParaRPr lang="tr-TR" dirty="0"/>
          </a:p>
          <a:p>
            <a:r>
              <a:rPr lang="tr-TR" dirty="0"/>
              <a:t>2d </a:t>
            </a:r>
            <a:r>
              <a:rPr lang="tr-TR" dirty="0" err="1"/>
              <a:t>array</a:t>
            </a:r>
            <a:r>
              <a:rPr lang="tr-TR" dirty="0"/>
              <a:t> </a:t>
            </a:r>
            <a:r>
              <a:rPr lang="tr-TR" dirty="0" err="1"/>
              <a:t>wıth</a:t>
            </a:r>
            <a:r>
              <a:rPr lang="tr-TR" dirty="0"/>
              <a:t> </a:t>
            </a:r>
            <a:r>
              <a:rPr lang="tr-TR" dirty="0" err="1"/>
              <a:t>multıple</a:t>
            </a:r>
            <a:r>
              <a:rPr lang="tr-TR" dirty="0"/>
              <a:t> </a:t>
            </a:r>
            <a:r>
              <a:rPr lang="tr-TR" dirty="0" err="1"/>
              <a:t>varıables</a:t>
            </a:r>
            <a:endParaRPr lang="tr-TR" dirty="0"/>
          </a:p>
          <a:p>
            <a:r>
              <a:rPr lang="tr-TR" dirty="0"/>
              <a:t>Base </a:t>
            </a:r>
            <a:r>
              <a:rPr lang="tr-TR" dirty="0" err="1"/>
              <a:t>cases</a:t>
            </a:r>
            <a:endParaRPr lang="tr-TR" dirty="0"/>
          </a:p>
          <a:p>
            <a:r>
              <a:rPr lang="tr-TR" dirty="0" err="1"/>
              <a:t>Extra</a:t>
            </a:r>
            <a:r>
              <a:rPr lang="tr-TR" dirty="0"/>
              <a:t> </a:t>
            </a:r>
            <a:r>
              <a:rPr lang="tr-TR" dirty="0" err="1"/>
              <a:t>loops</a:t>
            </a:r>
            <a:r>
              <a:rPr lang="tr-TR" dirty="0"/>
              <a:t> </a:t>
            </a:r>
            <a:r>
              <a:rPr lang="tr-TR" dirty="0" err="1"/>
              <a:t>for</a:t>
            </a:r>
            <a:r>
              <a:rPr lang="tr-TR" dirty="0"/>
              <a:t> [3,2*,3,0] </a:t>
            </a:r>
            <a:r>
              <a:rPr lang="tr-TR" dirty="0" err="1"/>
              <a:t>and</a:t>
            </a:r>
            <a:r>
              <a:rPr lang="tr-TR" dirty="0"/>
              <a:t> </a:t>
            </a:r>
            <a:r>
              <a:rPr lang="tr-TR" sz="2000" b="0" i="0" u="none" strike="noStrike" baseline="0" dirty="0">
                <a:solidFill>
                  <a:srgbClr val="000000"/>
                </a:solidFill>
                <a:latin typeface="Calibri" panose="020F0502020204030204" pitchFamily="34" charset="0"/>
              </a:rPr>
              <a:t>(2k + 3) + 2k + (2k − 2) + · · · + 4 + 2 </a:t>
            </a:r>
            <a:r>
              <a:rPr lang="tr-TR" sz="2000" b="0" i="0" u="none" strike="noStrike" baseline="0" dirty="0" err="1">
                <a:solidFill>
                  <a:srgbClr val="000000"/>
                </a:solidFill>
                <a:latin typeface="Calibri" panose="020F0502020204030204" pitchFamily="34" charset="0"/>
              </a:rPr>
              <a:t>cases</a:t>
            </a:r>
            <a:endParaRPr lang="tr-TR" sz="2000" b="0" i="0" u="none" strike="noStrike" baseline="0" dirty="0">
              <a:solidFill>
                <a:srgbClr val="000000"/>
              </a:solidFill>
              <a:latin typeface="Calibri" panose="020F0502020204030204" pitchFamily="34" charset="0"/>
            </a:endParaRPr>
          </a:p>
          <a:p>
            <a:endParaRPr lang="tr-TR" dirty="0"/>
          </a:p>
        </p:txBody>
      </p:sp>
    </p:spTree>
    <p:extLst>
      <p:ext uri="{BB962C8B-B14F-4D97-AF65-F5344CB8AC3E}">
        <p14:creationId xmlns:p14="http://schemas.microsoft.com/office/powerpoint/2010/main" val="2457373566"/>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TM04033925[[fn=Damla]]</Template>
  <TotalTime>1165</TotalTime>
  <Words>1090</Words>
  <Application>Microsoft Office PowerPoint</Application>
  <PresentationFormat>Geniş ekran</PresentationFormat>
  <Paragraphs>65</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Cambria Math</vt:lpstr>
      <vt:lpstr>Tw Cen MT</vt:lpstr>
      <vt:lpstr>Damla</vt:lpstr>
      <vt:lpstr>EFFICIENT INTEGER PARTITION COUNTER AND GENERATOR</vt:lpstr>
      <vt:lpstr>AIM OF THE PROJECT</vt:lpstr>
      <vt:lpstr>Background</vt:lpstr>
      <vt:lpstr>Partition CLASS</vt:lpstr>
      <vt:lpstr>Partition Identities</vt:lpstr>
      <vt:lpstr>Nandı’s ıdentıtıes</vt:lpstr>
      <vt:lpstr>Nandı’s ıdentıtıes</vt:lpstr>
      <vt:lpstr>GENERATING ALGORITHMS</vt:lpstr>
      <vt:lpstr>Countıng algorıthms</vt:lpstr>
      <vt:lpstr>General formulas for countıng algorıthms</vt:lpstr>
      <vt:lpstr>WEBSITE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INTEGER PARTITION COUNTER AND GENERATOR</dc:title>
  <dc:creator>baris akalin</dc:creator>
  <cp:lastModifiedBy>baris akalin</cp:lastModifiedBy>
  <cp:revision>8</cp:revision>
  <dcterms:created xsi:type="dcterms:W3CDTF">2024-01-11T01:58:27Z</dcterms:created>
  <dcterms:modified xsi:type="dcterms:W3CDTF">2024-01-11T21:23:36Z</dcterms:modified>
</cp:coreProperties>
</file>