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5" r:id="rId4"/>
    <p:sldId id="265" r:id="rId5"/>
    <p:sldId id="274" r:id="rId6"/>
    <p:sldId id="278" r:id="rId7"/>
    <p:sldId id="264" r:id="rId8"/>
    <p:sldId id="267" r:id="rId9"/>
    <p:sldId id="269" r:id="rId10"/>
    <p:sldId id="271" r:id="rId11"/>
    <p:sldId id="273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/>
    <p:restoredTop sz="78662"/>
  </p:normalViewPr>
  <p:slideViewPr>
    <p:cSldViewPr snapToGrid="0" snapToObjects="1">
      <p:cViewPr varScale="1">
        <p:scale>
          <a:sx n="95" d="100"/>
          <a:sy n="95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54-C94E-B5C3-49FA50C015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54-C94E-B5C3-49FA50C015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54-C94E-B5C3-49FA50C015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54-C94E-B5C3-49FA50C0159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F-D54B-A77A-32FE71631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E0-AD4E-A6FA-6B80D9CDD5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835-DA49-B9C0-CE168E27F4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E0-AD4E-A6FA-6B80D9CDD5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E0-AD4E-A6FA-6B80D9CDD5B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35-DA49-B9C0-CE168E27F4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52-B04E-9D01-62E17CABD6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52-B04E-9D01-62E17CABD6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52-B04E-9D01-62E17CABD6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52-B04E-9D01-62E17CABD65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8-8C41-AEC8-AED0AEAE9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F1-1F47-9756-5EE93641BD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F1-1F47-9756-5EE93641BD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F1-1F47-9756-5EE93641BD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F1-1F47-9756-5EE93641BD0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BC-F84B-8229-7A520D6CE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B186-44BA-6F4E-B610-5C79CBEB0254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53B6C-8528-5348-B03C-2EE9B937C3AD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8566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4772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6831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1569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9936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8545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1433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1894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If vehicle is registered then the system spplies %10 discount to the user, if the vehicle is unregistered then the system will not apply any discount and the user need to pay the normal price.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332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53B6C-8528-5348-B03C-2EE9B937C3AD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534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50D6-40F9-9A49-BC91-0996E150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691B-2DF3-034D-9521-DE28ADCD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40C4-E2CA-4645-B9BD-02933910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AC2C-E8A5-CE4D-B5EA-E725B80E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36F9-5DBB-7742-B384-10A4848C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17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A2CB-9113-E24E-BAE6-6DF5D185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8977-E93D-7B48-B86D-FBC6A5117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297C-7907-E741-91DD-CFC537D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EBB-C429-A440-8F9C-E704D6A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2785-DBE2-7540-AA8D-0BD3C215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4973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ACBEC-83B6-5E4F-9296-83B0CF2B1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0FB3-A9D6-194A-98BF-86FC676FF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6D01-E77B-D649-A322-13505FD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F317-298F-3947-A44C-0ADD618D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81B2-95A2-904F-8BCB-503A122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688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4222-B878-9C4E-AEBF-6A0EFAD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E2A5-E2C5-EA4E-BAC2-C5639F22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F504-E9E5-664F-9EB4-0332F9A0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D1D4-556D-7A43-BDBF-EFAC8BD8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47ED-6F82-4542-9D5D-B7735DA9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590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D4A5-E27E-4545-BBEF-19F4DD51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4D59F-A2B3-6049-AE04-F92E30BD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189C-1FFF-8C40-A0B8-8E3BFAE5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45E2-58A2-7341-B839-97C4E070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9BBF-29E1-AC46-B7B3-301A22A9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9325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4382-2048-F744-9A27-88033377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0E2C-72E3-2545-8DDC-28202C64A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6DFF-F654-3241-ACD1-5613B847E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7FDD-AD6E-594F-A095-7444754C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2F43-4D14-D340-96AE-DDA7C3AF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5BE8E-4DF1-5747-88D5-9B82CD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6640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99A2-1430-9249-AD85-4AEE0AF4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2FA8-3141-BD46-BB21-9BB09B0A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91802-BC7D-AD45-87A4-DF51B810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9B96F-41D8-4946-B99A-E1C5BC90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2B387-9CBA-2F42-B97C-807CAB78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118A4-398F-9144-97ED-D28678CD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0CB19-8ABB-334D-AA88-C4AEA84E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D763F-D43E-5B45-97E7-8E4BA8F2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7066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BF21-4487-B943-8655-B8A4F724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F95F-B7F6-3143-974D-613071FB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E930B-ACE6-F24A-A6F5-C54C747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94F4B-F06F-8340-8DC6-E123D7DC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539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DBC0A-65E3-F14D-99F3-C6C42400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D51C4-232C-644C-9C1C-A011AE6C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A4420-737D-424B-A166-289964C7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600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186B-1DB1-FC43-A399-420B7C90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85E6-30DF-2543-819D-2CADFFE6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99C2A-F997-6448-94C1-303930240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1EEDB-39BF-F844-9FC5-2D88FE76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32DD-6C99-494E-9F24-BBAB53A1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16B7-3CE8-AC49-9640-C3833A0C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3863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94D0-6AA5-044F-A489-C66BB773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D999-FE51-3B4B-B83A-E9F2942EC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3078A-B55C-8448-926C-FD6AC6E9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EA4DC-C0C1-BF4B-8EEA-59D5498E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4F43E-48F8-354F-9701-EC00E5C0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DD0E9-59AD-B34B-BA30-1A1BB044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9482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F1C84-1C8E-5647-80C8-D23163D2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286F-9453-C449-86A4-94A3B428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259E-32A6-BD43-9C57-98E864A80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7714C-8F1C-B34F-B261-CAD9ABB1FCF0}" type="datetimeFigureOut">
              <a:rPr lang="en-TR" smtClean="0"/>
              <a:t>26.11.2023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EB9A-A734-4141-A22D-1B8A1078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6DDC-CBF2-3449-AC18-58833976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E66F-89AE-9848-859B-5F3E0211555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317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452AB-A1C7-0A42-BC0B-5A7DE0EA0986}"/>
              </a:ext>
            </a:extLst>
          </p:cNvPr>
          <p:cNvSpPr txBox="1"/>
          <p:nvPr/>
        </p:nvSpPr>
        <p:spPr>
          <a:xfrm>
            <a:off x="642023" y="5367831"/>
            <a:ext cx="396717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 err="1">
                <a:latin typeface="Cambria"/>
                <a:ea typeface="Cambria"/>
                <a:cs typeface="Times New Roman"/>
              </a:rPr>
              <a:t>Barış</a:t>
            </a:r>
            <a:r>
              <a:rPr lang="en-US" sz="2200" b="1" dirty="0">
                <a:latin typeface="Cambria"/>
                <a:ea typeface="Cambria"/>
                <a:cs typeface="Times New Roman"/>
              </a:rPr>
              <a:t> Aker | S5430437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F7A6C-3F83-B04F-86EE-8AE8DCCCFE8A}"/>
              </a:ext>
            </a:extLst>
          </p:cNvPr>
          <p:cNvSpPr txBox="1"/>
          <p:nvPr/>
        </p:nvSpPr>
        <p:spPr>
          <a:xfrm>
            <a:off x="649053" y="2659240"/>
            <a:ext cx="1052253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Cambria"/>
                <a:ea typeface="Cambria"/>
              </a:rPr>
              <a:t>Ambient Intelligence</a:t>
            </a:r>
          </a:p>
          <a:p>
            <a:endParaRPr lang="en-US" sz="2000" b="1" dirty="0">
              <a:latin typeface="Cambria"/>
              <a:ea typeface="Cambria"/>
            </a:endParaRPr>
          </a:p>
          <a:p>
            <a:r>
              <a:rPr lang="en-US" sz="3200" b="1" dirty="0">
                <a:latin typeface="Cambria"/>
                <a:ea typeface="Cambria"/>
              </a:rPr>
              <a:t>Intelligent System Design – 2</a:t>
            </a:r>
            <a:r>
              <a:rPr lang="en-US" sz="3200" b="1" baseline="30000" dirty="0">
                <a:latin typeface="Cambria"/>
                <a:ea typeface="Cambria"/>
              </a:rPr>
              <a:t>nd</a:t>
            </a:r>
            <a:r>
              <a:rPr lang="en-US" sz="3200" b="1" dirty="0">
                <a:latin typeface="Cambria"/>
                <a:ea typeface="Cambria"/>
              </a:rPr>
              <a:t>  Assignment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63824ACC-155A-8642-913D-9332E44F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7" y="449440"/>
            <a:ext cx="1709737" cy="1709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C6523-56A2-AF48-9FFE-3578AB8976C2}"/>
              </a:ext>
            </a:extLst>
          </p:cNvPr>
          <p:cNvSpPr txBox="1"/>
          <p:nvPr/>
        </p:nvSpPr>
        <p:spPr>
          <a:xfrm>
            <a:off x="2028077" y="822373"/>
            <a:ext cx="37343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latin typeface="Cambria"/>
                <a:ea typeface="Calibri"/>
                <a:cs typeface="Calibri"/>
              </a:rPr>
              <a:t>Università degli studi di Genova</a:t>
            </a:r>
          </a:p>
          <a:p>
            <a:r>
              <a:rPr lang="en-US" b="1">
                <a:latin typeface="Cambria"/>
                <a:ea typeface="Cambria"/>
              </a:rPr>
              <a:t>MSc Robotics Engineering  </a:t>
            </a:r>
            <a:endParaRPr lang="en-US" b="1"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85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FA716-2A25-EF41-A45C-D1587600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8" y="-510879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Out Put ? </a:t>
            </a:r>
          </a:p>
        </p:txBody>
      </p:sp>
      <p:pic>
        <p:nvPicPr>
          <p:cNvPr id="22" name="Picture 2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2D8D94-B120-2C49-8A5D-722AA2F2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79" y="359558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3B25CB2-E671-CB45-9EBC-6445EB975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8" y="1282418"/>
            <a:ext cx="8671560" cy="4746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931F89-0035-E847-8C82-E33A706AF0CD}"/>
              </a:ext>
            </a:extLst>
          </p:cNvPr>
          <p:cNvSpPr txBox="1"/>
          <p:nvPr/>
        </p:nvSpPr>
        <p:spPr>
          <a:xfrm>
            <a:off x="9116546" y="1105324"/>
            <a:ext cx="3011373" cy="556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R</a:t>
            </a:r>
            <a:r>
              <a:rPr lang="en-TR" sz="2200" dirty="0">
                <a:latin typeface="Cambria" panose="02040503050406030204" pitchFamily="18" charset="0"/>
              </a:rPr>
              <a:t>egistered small electric vehicle owner wants to take %75 amount of energy 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System applies discount and shows discounted and normal price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Cambria" panose="02040503050406030204" pitchFamily="18" charset="0"/>
              </a:rPr>
              <a:t>Provides free water filling service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Tells the proper and available spots</a:t>
            </a:r>
            <a:endParaRPr lang="en-US" sz="22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9F95767-5719-024C-BED1-B5B5F7E1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74" y="2573319"/>
            <a:ext cx="8449851" cy="1702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Do Not </a:t>
            </a:r>
            <a:r>
              <a:rPr lang="en-US" sz="3200" b="1" dirty="0">
                <a:latin typeface="Cambria" panose="02040503050406030204" pitchFamily="18" charset="0"/>
              </a:rPr>
              <a:t>F</a:t>
            </a: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orget To </a:t>
            </a:r>
            <a:r>
              <a:rPr lang="en-US" sz="3200" b="1" dirty="0">
                <a:latin typeface="Cambria" panose="02040503050406030204" pitchFamily="18" charset="0"/>
              </a:rPr>
              <a:t>F</a:t>
            </a: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asten </a:t>
            </a:r>
            <a:r>
              <a:rPr lang="en-US" sz="3200" b="1" dirty="0">
                <a:latin typeface="Cambria" panose="02040503050406030204" pitchFamily="18" charset="0"/>
              </a:rPr>
              <a:t>Y</a:t>
            </a: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our </a:t>
            </a:r>
            <a:r>
              <a:rPr lang="en-US" sz="3200" b="1" dirty="0">
                <a:latin typeface="Cambria" panose="02040503050406030204" pitchFamily="18" charset="0"/>
              </a:rPr>
              <a:t>S</a:t>
            </a: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eatbelts </a:t>
            </a:r>
            <a:b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Thanks </a:t>
            </a:r>
            <a:r>
              <a:rPr lang="en-US" sz="3200" b="1" dirty="0">
                <a:latin typeface="Cambria" panose="02040503050406030204" pitchFamily="18" charset="0"/>
              </a:rPr>
              <a:t>F</a:t>
            </a: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or </a:t>
            </a:r>
            <a:r>
              <a:rPr lang="en-US" sz="3200" b="1" dirty="0">
                <a:latin typeface="Cambria" panose="02040503050406030204" pitchFamily="18" charset="0"/>
              </a:rPr>
              <a:t>L</a:t>
            </a:r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istening  </a:t>
            </a: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5343BA0-76FD-8248-93DB-1C8C41E2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79" y="359558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6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489084-2978-DB45-92B7-C96AC0DD68AF}"/>
              </a:ext>
            </a:extLst>
          </p:cNvPr>
          <p:cNvGraphicFramePr/>
          <p:nvPr/>
        </p:nvGraphicFramePr>
        <p:xfrm>
          <a:off x="7338646" y="1274988"/>
          <a:ext cx="2645398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542A9F-25AF-E747-874D-C6CC3615D509}"/>
              </a:ext>
            </a:extLst>
          </p:cNvPr>
          <p:cNvGraphicFramePr/>
          <p:nvPr/>
        </p:nvGraphicFramePr>
        <p:xfrm>
          <a:off x="9556495" y="130313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3B9F19-52A1-0A43-90FC-C6B8110B5626}"/>
              </a:ext>
            </a:extLst>
          </p:cNvPr>
          <p:cNvGraphicFramePr/>
          <p:nvPr/>
        </p:nvGraphicFramePr>
        <p:xfrm>
          <a:off x="9556495" y="402108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44B2852C-991F-CD43-98FC-2BE77495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7" y="547250"/>
            <a:ext cx="4597747" cy="6588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State of the 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21711-9762-5342-A5CF-17A37735EA42}"/>
              </a:ext>
            </a:extLst>
          </p:cNvPr>
          <p:cNvSpPr txBox="1"/>
          <p:nvPr/>
        </p:nvSpPr>
        <p:spPr>
          <a:xfrm>
            <a:off x="541027" y="2508408"/>
            <a:ext cx="459774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People can take wrong pump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Drivers can spend lots of time </a:t>
            </a:r>
          </a:p>
        </p:txBody>
      </p:sp>
      <p:pic>
        <p:nvPicPr>
          <p:cNvPr id="13" name="Content Placeholder 15" descr="A close up of a gas pump&#10;&#10;Description automatically generated">
            <a:extLst>
              <a:ext uri="{FF2B5EF4-FFF2-40B4-BE49-F238E27FC236}">
                <a16:creationId xmlns:a16="http://schemas.microsoft.com/office/drawing/2014/main" id="{A84E133B-61EC-8645-A89E-4886BB5BF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15214" b="200"/>
          <a:stretch/>
        </p:blipFill>
        <p:spPr>
          <a:xfrm>
            <a:off x="6096000" y="1698711"/>
            <a:ext cx="5319062" cy="2991956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42792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489084-2978-DB45-92B7-C96AC0DD68AF}"/>
              </a:ext>
            </a:extLst>
          </p:cNvPr>
          <p:cNvGraphicFramePr/>
          <p:nvPr/>
        </p:nvGraphicFramePr>
        <p:xfrm>
          <a:off x="7338646" y="1274988"/>
          <a:ext cx="2645398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542A9F-25AF-E747-874D-C6CC3615D509}"/>
              </a:ext>
            </a:extLst>
          </p:cNvPr>
          <p:cNvGraphicFramePr/>
          <p:nvPr/>
        </p:nvGraphicFramePr>
        <p:xfrm>
          <a:off x="9556495" y="130313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3B9F19-52A1-0A43-90FC-C6B8110B5626}"/>
              </a:ext>
            </a:extLst>
          </p:cNvPr>
          <p:cNvGraphicFramePr/>
          <p:nvPr/>
        </p:nvGraphicFramePr>
        <p:xfrm>
          <a:off x="9556495" y="402108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87CBBB-E9B1-D74A-B914-803D70E1B8FD}"/>
              </a:ext>
            </a:extLst>
          </p:cNvPr>
          <p:cNvSpPr txBox="1"/>
          <p:nvPr/>
        </p:nvSpPr>
        <p:spPr>
          <a:xfrm>
            <a:off x="537259" y="1371735"/>
            <a:ext cx="6217614" cy="247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Energy Station which supplies;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Electric Plugs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Gasoline Pumps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Diesel Pumps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E6FF0-65F3-6B46-B7BA-7A187DA6DC6A}"/>
              </a:ext>
            </a:extLst>
          </p:cNvPr>
          <p:cNvSpPr txBox="1"/>
          <p:nvPr/>
        </p:nvSpPr>
        <p:spPr>
          <a:xfrm>
            <a:off x="537259" y="3736195"/>
            <a:ext cx="8271077" cy="2017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Provides;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Special Discount for Registered Vehicles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Free water filling of the windshield wiper for EVs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9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51E197-E20C-5249-B511-79154A2AF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355" y="2518292"/>
            <a:ext cx="5070644" cy="12961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49F2634-8590-F546-BCD6-40AB8DF30FFC}"/>
              </a:ext>
            </a:extLst>
          </p:cNvPr>
          <p:cNvSpPr txBox="1">
            <a:spLocks/>
          </p:cNvSpPr>
          <p:nvPr/>
        </p:nvSpPr>
        <p:spPr>
          <a:xfrm>
            <a:off x="537259" y="551396"/>
            <a:ext cx="5257800" cy="3047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3200" b="1">
                <a:latin typeface="Cambria" panose="02040503050406030204" pitchFamily="18" charset="0"/>
              </a:rPr>
              <a:t>What is Baritto Energies ? </a:t>
            </a:r>
            <a:endParaRPr lang="en-TR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2517-8D84-3D47-A69B-A96F3E38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200" b="1" dirty="0">
                <a:latin typeface="Cambria" panose="02040503050406030204" pitchFamily="18" charset="0"/>
              </a:rPr>
              <a:t>H</a:t>
            </a:r>
            <a:r>
              <a:rPr lang="en-US" sz="3200" b="1" dirty="0">
                <a:latin typeface="Cambria" panose="02040503050406030204" pitchFamily="18" charset="0"/>
              </a:rPr>
              <a:t>o</a:t>
            </a:r>
            <a:r>
              <a:rPr lang="en-TR" sz="3200" b="1" dirty="0">
                <a:latin typeface="Cambria" panose="02040503050406030204" pitchFamily="18" charset="0"/>
              </a:rPr>
              <a:t>w the system works?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489084-2978-DB45-92B7-C96AC0DD6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120125"/>
              </p:ext>
            </p:extLst>
          </p:nvPr>
        </p:nvGraphicFramePr>
        <p:xfrm>
          <a:off x="7338646" y="1274988"/>
          <a:ext cx="2645398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542A9F-25AF-E747-874D-C6CC3615D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820451"/>
              </p:ext>
            </p:extLst>
          </p:nvPr>
        </p:nvGraphicFramePr>
        <p:xfrm>
          <a:off x="9556495" y="130313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D07576-0AD3-1145-B1E0-DAE3EEDB7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607169"/>
              </p:ext>
            </p:extLst>
          </p:nvPr>
        </p:nvGraphicFramePr>
        <p:xfrm>
          <a:off x="7338646" y="3992938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3B9F19-52A1-0A43-90FC-C6B8110B5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15635"/>
              </p:ext>
            </p:extLst>
          </p:nvPr>
        </p:nvGraphicFramePr>
        <p:xfrm>
          <a:off x="9556495" y="402108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5FD0D9-E447-8E42-877B-B2BB467C97DE}"/>
              </a:ext>
            </a:extLst>
          </p:cNvPr>
          <p:cNvSpPr txBox="1"/>
          <p:nvPr/>
        </p:nvSpPr>
        <p:spPr>
          <a:xfrm>
            <a:off x="690108" y="1615182"/>
            <a:ext cx="7010856" cy="28425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TR" sz="2000" dirty="0">
                <a:latin typeface="Cambria" panose="02040503050406030204" pitchFamily="18" charset="0"/>
              </a:rPr>
              <a:t>While driver entering the Baritto Energies station vehicle detecting by it’s plate and some informations already known;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TR" sz="2000" dirty="0">
                <a:latin typeface="Cambria" panose="02040503050406030204" pitchFamily="18" charset="0"/>
              </a:rPr>
              <a:t>Is the vehicle registred or not ?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TR" sz="2000" dirty="0">
                <a:latin typeface="Cambria" panose="02040503050406030204" pitchFamily="18" charset="0"/>
              </a:rPr>
              <a:t>Type of the vehicle as; Electric, Diesel or Gasoline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TR" sz="2000" dirty="0">
                <a:latin typeface="Cambria" panose="02040503050406030204" pitchFamily="18" charset="0"/>
              </a:rPr>
              <a:t>Vehicle size as; Big, Medium or Small</a:t>
            </a:r>
          </a:p>
          <a:p>
            <a:pPr marL="137160" lvl="1" defTabSz="548640">
              <a:lnSpc>
                <a:spcPct val="150000"/>
              </a:lnSpc>
              <a:spcAft>
                <a:spcPts val="360"/>
              </a:spcAft>
            </a:pPr>
            <a:endParaRPr lang="en-TR" sz="2000" dirty="0">
              <a:latin typeface="Cambria" panose="02040503050406030204" pitchFamily="18" charset="0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TR" sz="2000" dirty="0">
              <a:latin typeface="Cambria" panose="02040503050406030204" pitchFamily="18" charset="0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TR" sz="2000" dirty="0">
              <a:latin typeface="Cambria" panose="02040503050406030204" pitchFamily="18" charset="0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D9FFD-FD6E-B440-8106-A9F5EFA2567D}"/>
              </a:ext>
            </a:extLst>
          </p:cNvPr>
          <p:cNvSpPr txBox="1"/>
          <p:nvPr/>
        </p:nvSpPr>
        <p:spPr>
          <a:xfrm>
            <a:off x="690108" y="4596487"/>
            <a:ext cx="65004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R" sz="2000" dirty="0">
                <a:latin typeface="Cambria" panose="02040503050406030204" pitchFamily="18" charset="0"/>
              </a:rPr>
              <a:t>Driver just needs to select how amount of energy </a:t>
            </a:r>
            <a:r>
              <a:rPr lang="en-US" sz="2000" dirty="0" err="1">
                <a:latin typeface="Cambria" panose="02040503050406030204" pitchFamily="18" charset="0"/>
              </a:rPr>
              <a:t>th</a:t>
            </a:r>
            <a:r>
              <a:rPr lang="en-TR" sz="2000" dirty="0">
                <a:latin typeface="Cambria" panose="02040503050406030204" pitchFamily="18" charset="0"/>
              </a:rPr>
              <a:t>ey would like to purchase. </a:t>
            </a:r>
          </a:p>
          <a:p>
            <a:endParaRPr lang="en-TR" dirty="0"/>
          </a:p>
        </p:txBody>
      </p:sp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C00F81A-9C9F-E447-8852-3DE253795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495" y="436053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798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489084-2978-DB45-92B7-C96AC0DD68AF}"/>
              </a:ext>
            </a:extLst>
          </p:cNvPr>
          <p:cNvGraphicFramePr/>
          <p:nvPr/>
        </p:nvGraphicFramePr>
        <p:xfrm>
          <a:off x="7338646" y="1274988"/>
          <a:ext cx="2645398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542A9F-25AF-E747-874D-C6CC3615D509}"/>
              </a:ext>
            </a:extLst>
          </p:cNvPr>
          <p:cNvGraphicFramePr/>
          <p:nvPr/>
        </p:nvGraphicFramePr>
        <p:xfrm>
          <a:off x="9556495" y="130313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D07576-0AD3-1145-B1E0-DAE3EEDB7AC0}"/>
              </a:ext>
            </a:extLst>
          </p:cNvPr>
          <p:cNvGraphicFramePr/>
          <p:nvPr/>
        </p:nvGraphicFramePr>
        <p:xfrm>
          <a:off x="7338646" y="3992938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3B9F19-52A1-0A43-90FC-C6B8110B5626}"/>
              </a:ext>
            </a:extLst>
          </p:cNvPr>
          <p:cNvGraphicFramePr/>
          <p:nvPr/>
        </p:nvGraphicFramePr>
        <p:xfrm>
          <a:off x="9556495" y="4021084"/>
          <a:ext cx="2635505" cy="215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C00F81A-9C9F-E447-8852-3DE253795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495" y="362537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887789-B0BC-684F-ABD5-10C13C4CE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82" y="1303134"/>
            <a:ext cx="5112699" cy="5048790"/>
          </a:xfrm>
          <a:prstGeom prst="rect">
            <a:avLst/>
          </a:prstGeom>
          <a:ln w="19050">
            <a:noFill/>
          </a:ln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266C3D95-9C8C-3D46-9ED1-BBBBDAA4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8" y="-510879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General Structure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2C723-A92F-9241-8B36-AF99BC69A6F3}"/>
              </a:ext>
            </a:extLst>
          </p:cNvPr>
          <p:cNvSpPr txBox="1"/>
          <p:nvPr/>
        </p:nvSpPr>
        <p:spPr>
          <a:xfrm>
            <a:off x="5890471" y="2478959"/>
            <a:ext cx="6410178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VehicleDataBase</a:t>
            </a:r>
            <a:r>
              <a:rPr lang="en-US" sz="2000" dirty="0">
                <a:latin typeface="Cambria" panose="02040503050406030204" pitchFamily="18" charset="0"/>
              </a:rPr>
              <a:t> Class includes all the vehicles, it has two sub-classes;</a:t>
            </a:r>
          </a:p>
          <a:p>
            <a:pPr marL="731520" lvl="2" indent="-22860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RegisteredVehicles</a:t>
            </a:r>
            <a:r>
              <a:rPr lang="en-US" sz="2000" dirty="0">
                <a:latin typeface="Cambria" panose="02040503050406030204" pitchFamily="18" charset="0"/>
              </a:rPr>
              <a:t>, they have discount</a:t>
            </a:r>
          </a:p>
          <a:p>
            <a:pPr marL="731520" lvl="2" indent="-22860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UnregisteredVehicles</a:t>
            </a:r>
            <a:r>
              <a:rPr lang="en-US" sz="2000" dirty="0">
                <a:latin typeface="Cambria" panose="02040503050406030204" pitchFamily="18" charset="0"/>
              </a:rPr>
              <a:t>, they don’t have discount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4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FA716-2A25-EF41-A45C-D1587600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8" y="-510879"/>
            <a:ext cx="81573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Spots &amp; Station Environment</a:t>
            </a:r>
          </a:p>
        </p:txBody>
      </p:sp>
      <p:pic>
        <p:nvPicPr>
          <p:cNvPr id="22" name="Picture 2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2D8D94-B120-2C49-8A5D-722AA2F2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79" y="359558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24FC8-3331-CF45-B208-2C01C6B8AEB6}"/>
              </a:ext>
            </a:extLst>
          </p:cNvPr>
          <p:cNvSpPr txBox="1"/>
          <p:nvPr/>
        </p:nvSpPr>
        <p:spPr>
          <a:xfrm>
            <a:off x="489138" y="1757564"/>
            <a:ext cx="5610925" cy="247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Spots Class has two sub-classes;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SpotState</a:t>
            </a: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 defines the availability of the spots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SpotType</a:t>
            </a: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 defines the type of the spots;</a:t>
            </a: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FC31F-CEA8-874E-ADC0-C13CE20CA3B1}"/>
              </a:ext>
            </a:extLst>
          </p:cNvPr>
          <p:cNvSpPr txBox="1"/>
          <p:nvPr/>
        </p:nvSpPr>
        <p:spPr>
          <a:xfrm>
            <a:off x="485075" y="3918434"/>
            <a:ext cx="5610925" cy="247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Every each spot type has own individuals, four for each energy type, total 12 spots. </a:t>
            </a: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0" name="Picture 9" descr="A chart of spots and text&#10;&#10;Description automatically generated with medium confidence">
            <a:extLst>
              <a:ext uri="{FF2B5EF4-FFF2-40B4-BE49-F238E27FC236}">
                <a16:creationId xmlns:a16="http://schemas.microsoft.com/office/drawing/2014/main" id="{95F11919-03A1-5547-9A78-BEC55EF8C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4281"/>
            <a:ext cx="2692400" cy="1638300"/>
          </a:xfrm>
          <a:prstGeom prst="rect">
            <a:avLst/>
          </a:prstGeom>
          <a:ln w="19050">
            <a:noFill/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DAC0F6F-5F04-9445-90AD-A1806E64F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41538"/>
            <a:ext cx="5892800" cy="2184400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00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FA716-2A25-EF41-A45C-D1587600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8" y="-510879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Cambria" panose="02040503050406030204" pitchFamily="18" charset="0"/>
              </a:rPr>
              <a:t>Data Properties</a:t>
            </a:r>
            <a:endParaRPr lang="en-US" sz="3200" b="1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2" name="Picture 2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2D8D94-B120-2C49-8A5D-722AA2F2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79" y="359558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5687158-F04D-234D-BAED-7961553B7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017" y="2495550"/>
            <a:ext cx="6807200" cy="1866900"/>
          </a:xfrm>
          <a:prstGeom prst="rect">
            <a:avLst/>
          </a:prstGeom>
          <a:ln w="19050"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689C68-37D7-5646-8AC9-EBCF9C462E7F}"/>
              </a:ext>
            </a:extLst>
          </p:cNvPr>
          <p:cNvSpPr txBox="1"/>
          <p:nvPr/>
        </p:nvSpPr>
        <p:spPr>
          <a:xfrm>
            <a:off x="382234" y="1790305"/>
            <a:ext cx="4704651" cy="4839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a</a:t>
            </a:r>
            <a:r>
              <a:rPr lang="en-US" sz="2000" kern="1200" dirty="0" err="1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fterDiscount</a:t>
            </a: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: Calculates the discounted price for registered vehicle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b</a:t>
            </a:r>
            <a:r>
              <a:rPr lang="en-US" sz="2000" kern="1200" dirty="0" err="1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eforeDiscount</a:t>
            </a: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: Calculates the not discounted price for registered vehicle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hasToFill</a:t>
            </a:r>
            <a:r>
              <a:rPr lang="en-US" sz="2000" dirty="0">
                <a:latin typeface="Cambria" panose="02040503050406030204" pitchFamily="18" charset="0"/>
              </a:rPr>
              <a:t>: User’s input defines how amount of energy they need</a:t>
            </a: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hasToPay</a:t>
            </a:r>
            <a:r>
              <a:rPr lang="en-US" sz="2000" dirty="0">
                <a:latin typeface="Cambria" panose="02040503050406030204" pitchFamily="18" charset="0"/>
              </a:rPr>
              <a:t>: </a:t>
            </a: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Calculates the price for unregistered vehicle</a:t>
            </a: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40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FA716-2A25-EF41-A45C-D1587600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8" y="-510879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Object Properties</a:t>
            </a:r>
          </a:p>
        </p:txBody>
      </p:sp>
      <p:pic>
        <p:nvPicPr>
          <p:cNvPr id="22" name="Picture 2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2D8D94-B120-2C49-8A5D-722AA2F2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79" y="359558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9E8F9E-F6A1-5A4D-BA76-3C2BD013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24" y="2400300"/>
            <a:ext cx="5473700" cy="2057400"/>
          </a:xfrm>
          <a:prstGeom prst="rect">
            <a:avLst/>
          </a:prstGeom>
          <a:ln w="19050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5F4D0-061F-6E45-81ED-8AE9F6977BF8}"/>
              </a:ext>
            </a:extLst>
          </p:cNvPr>
          <p:cNvSpPr txBox="1"/>
          <p:nvPr/>
        </p:nvSpPr>
        <p:spPr>
          <a:xfrm>
            <a:off x="489138" y="1347393"/>
            <a:ext cx="4704651" cy="4839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HasService</a:t>
            </a:r>
            <a:r>
              <a:rPr lang="en-US" sz="2000" dirty="0">
                <a:latin typeface="Cambria" panose="02040503050406030204" pitchFamily="18" charset="0"/>
              </a:rPr>
              <a:t>: defines the services, which are discount and water filling depends on the vehicle type and registered situation</a:t>
            </a: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HasSize</a:t>
            </a:r>
            <a:r>
              <a:rPr lang="en-US" sz="2000" dirty="0">
                <a:latin typeface="Cambria" panose="02040503050406030204" pitchFamily="18" charset="0"/>
              </a:rPr>
              <a:t>: defines the vehicle size</a:t>
            </a: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H</a:t>
            </a:r>
            <a:r>
              <a:rPr lang="en-US" sz="2000" dirty="0" err="1">
                <a:latin typeface="Cambria" panose="02040503050406030204" pitchFamily="18" charset="0"/>
              </a:rPr>
              <a:t>asToGo</a:t>
            </a:r>
            <a:r>
              <a:rPr lang="en-US" sz="2000" dirty="0">
                <a:latin typeface="Cambria" panose="02040503050406030204" pitchFamily="18" charset="0"/>
              </a:rPr>
              <a:t>: Informs the user, proper and available slots depends on to the vehicle type </a:t>
            </a: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</a:rPr>
              <a:t>HasType</a:t>
            </a:r>
            <a:r>
              <a:rPr lang="en-US" sz="2000" dirty="0">
                <a:latin typeface="Cambria" panose="02040503050406030204" pitchFamily="18" charset="0"/>
              </a:rPr>
              <a:t>: Defines vehicle type; Electric Diesel or Gasoline</a:t>
            </a:r>
          </a:p>
          <a:p>
            <a:pPr marL="137160" lvl="1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FA716-2A25-EF41-A45C-D1587600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8" y="-510879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Working Logic</a:t>
            </a:r>
          </a:p>
        </p:txBody>
      </p:sp>
      <p:pic>
        <p:nvPicPr>
          <p:cNvPr id="22" name="Picture 2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2D8D94-B120-2C49-8A5D-722AA2F2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79" y="359558"/>
            <a:ext cx="2224645" cy="5686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5F4D0-061F-6E45-81ED-8AE9F6977BF8}"/>
              </a:ext>
            </a:extLst>
          </p:cNvPr>
          <p:cNvSpPr txBox="1"/>
          <p:nvPr/>
        </p:nvSpPr>
        <p:spPr>
          <a:xfrm>
            <a:off x="489137" y="1264782"/>
            <a:ext cx="10503117" cy="2324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Diesel Vehicles;</a:t>
            </a:r>
          </a:p>
          <a:p>
            <a:pPr marL="731520" lvl="2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Big Diesel Vehicles has approximately 71 L storage (Volvo XC90)</a:t>
            </a:r>
          </a:p>
          <a:p>
            <a:pPr marL="731520" lvl="2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Medium</a:t>
            </a: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 Diesel Vehicles has approximately 66 L storage (Volkswagen Passat) </a:t>
            </a:r>
          </a:p>
          <a:p>
            <a:pPr marL="731520" lvl="2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Small</a:t>
            </a:r>
            <a:r>
              <a:rPr lang="en-US" sz="20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 Diesel Vehicles has approximately 45 L storage (Volkswagen Polo) </a:t>
            </a: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dirty="0">
              <a:latin typeface="Cambria" panose="02040503050406030204" pitchFamily="18" charset="0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6F442-B43D-1D40-8807-CCF36EB84169}"/>
              </a:ext>
            </a:extLst>
          </p:cNvPr>
          <p:cNvSpPr txBox="1"/>
          <p:nvPr/>
        </p:nvSpPr>
        <p:spPr>
          <a:xfrm>
            <a:off x="489137" y="3471394"/>
            <a:ext cx="10503117" cy="2324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Calculation had been done depends on;</a:t>
            </a:r>
          </a:p>
          <a:p>
            <a:pPr marL="731520" lvl="2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Energy Prices in Italy</a:t>
            </a:r>
          </a:p>
          <a:p>
            <a:pPr marL="731520" lvl="2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Size of the vehicle </a:t>
            </a:r>
          </a:p>
          <a:p>
            <a:pPr marL="731520" lvl="2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How much amount is the user wants to purchase</a:t>
            </a: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dirty="0">
              <a:latin typeface="Cambria" panose="02040503050406030204" pitchFamily="18" charset="0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79624-F97D-D846-B3C5-4FBB6F0747E1}"/>
              </a:ext>
            </a:extLst>
          </p:cNvPr>
          <p:cNvSpPr txBox="1"/>
          <p:nvPr/>
        </p:nvSpPr>
        <p:spPr>
          <a:xfrm>
            <a:off x="489137" y="5598171"/>
            <a:ext cx="10503117" cy="10277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Same steps had been followed for Gasoline and Electric vehicles, for electric vehicles calculation made depends on kW. </a:t>
            </a: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274320" lvl="1" indent="-137160" defTabSz="548640">
              <a:lnSpc>
                <a:spcPct val="150000"/>
              </a:lnSpc>
              <a:spcAft>
                <a:spcPts val="36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  <a:p>
            <a:pPr marL="594360" lvl="2" defTabSz="548640">
              <a:lnSpc>
                <a:spcPct val="150000"/>
              </a:lnSpc>
              <a:spcAft>
                <a:spcPts val="360"/>
              </a:spcAft>
            </a:pP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80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505</Words>
  <Application>Microsoft Macintosh PowerPoint</Application>
  <PresentationFormat>Widescreen</PresentationFormat>
  <Paragraphs>93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PowerPoint Presentation</vt:lpstr>
      <vt:lpstr>State of the Art</vt:lpstr>
      <vt:lpstr>PowerPoint Presentation</vt:lpstr>
      <vt:lpstr>How the system works?</vt:lpstr>
      <vt:lpstr>General Structure</vt:lpstr>
      <vt:lpstr>Spots &amp; Station Environment</vt:lpstr>
      <vt:lpstr>Data Properties</vt:lpstr>
      <vt:lpstr>Object Properties</vt:lpstr>
      <vt:lpstr>Working Logic</vt:lpstr>
      <vt:lpstr>Out Put ? </vt:lpstr>
      <vt:lpstr>Do Not Forget To Fasten Your Seatbelts  Thanks For Listening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Baris AKER1</dc:creator>
  <cp:lastModifiedBy>Baris AKER1</cp:lastModifiedBy>
  <cp:revision>20</cp:revision>
  <dcterms:created xsi:type="dcterms:W3CDTF">2023-11-25T14:35:56Z</dcterms:created>
  <dcterms:modified xsi:type="dcterms:W3CDTF">2023-11-26T10:19:07Z</dcterms:modified>
</cp:coreProperties>
</file>