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</p:sldIdLst>
  <p:sldSz cx="18288000" cy="10287000"/>
  <p:notesSz cx="6858000" cy="9144000"/>
  <p:embeddedFontLst>
    <p:embeddedFont>
      <p:font typeface="Oswald" charset="1" panose="00000500000000000000"/>
      <p:regular r:id="rId8"/>
    </p:embeddedFont>
    <p:embeddedFont>
      <p:font typeface="Oswald Bold" charset="1" panose="00000800000000000000"/>
      <p:regular r:id="rId9"/>
    </p:embeddedFont>
    <p:embeddedFont>
      <p:font typeface="Open Sans Semi-Bold Italics" charset="1" panose="0000000000000000000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3.png" Type="http://schemas.openxmlformats.org/officeDocument/2006/relationships/image"/><Relationship Id="rId25" Target="../media/image24.svg" Type="http://schemas.openxmlformats.org/officeDocument/2006/relationships/image"/><Relationship Id="rId26" Target="../media/image25.png" Type="http://schemas.openxmlformats.org/officeDocument/2006/relationships/image"/><Relationship Id="rId27" Target="../media/image26.svg" Type="http://schemas.openxmlformats.org/officeDocument/2006/relationships/image"/><Relationship Id="rId28" Target="../media/image27.png" Type="http://schemas.openxmlformats.org/officeDocument/2006/relationships/image"/><Relationship Id="rId29" Target="../media/image28.svg" Type="http://schemas.openxmlformats.org/officeDocument/2006/relationships/image"/><Relationship Id="rId3" Target="../media/image2.png" Type="http://schemas.openxmlformats.org/officeDocument/2006/relationships/image"/><Relationship Id="rId30" Target="../media/image29.png" Type="http://schemas.openxmlformats.org/officeDocument/2006/relationships/image"/><Relationship Id="rId31" Target="../media/image30.svg" Type="http://schemas.openxmlformats.org/officeDocument/2006/relationships/image"/><Relationship Id="rId32" Target="../media/image31.png" Type="http://schemas.openxmlformats.org/officeDocument/2006/relationships/image"/><Relationship Id="rId33" Target="../media/image32.svg" Type="http://schemas.openxmlformats.org/officeDocument/2006/relationships/image"/><Relationship Id="rId34" Target="../media/image33.png" Type="http://schemas.openxmlformats.org/officeDocument/2006/relationships/image"/><Relationship Id="rId35" Target="../media/image34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46859" y="1320323"/>
            <a:ext cx="1981779" cy="4010584"/>
            <a:chOff x="0" y="0"/>
            <a:chExt cx="2642372" cy="53474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42362" cy="5347462"/>
            </a:xfrm>
            <a:custGeom>
              <a:avLst/>
              <a:gdLst/>
              <a:ahLst/>
              <a:cxnLst/>
              <a:rect r="r" b="b" t="t" l="l"/>
              <a:pathLst>
                <a:path h="5347462" w="2642362">
                  <a:moveTo>
                    <a:pt x="0" y="0"/>
                  </a:moveTo>
                  <a:lnTo>
                    <a:pt x="2642362" y="0"/>
                  </a:lnTo>
                  <a:lnTo>
                    <a:pt x="2642362" y="5347462"/>
                  </a:lnTo>
                  <a:lnTo>
                    <a:pt x="0" y="5347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31" t="0" r="-31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6599439" y="2236447"/>
            <a:ext cx="4005061" cy="4962149"/>
            <a:chOff x="0" y="0"/>
            <a:chExt cx="5340081" cy="661619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340096" cy="6616192"/>
            </a:xfrm>
            <a:custGeom>
              <a:avLst/>
              <a:gdLst/>
              <a:ahLst/>
              <a:cxnLst/>
              <a:rect r="r" b="b" t="t" l="l"/>
              <a:pathLst>
                <a:path h="6616192" w="5340096">
                  <a:moveTo>
                    <a:pt x="0" y="0"/>
                  </a:moveTo>
                  <a:lnTo>
                    <a:pt x="5340096" y="0"/>
                  </a:lnTo>
                  <a:lnTo>
                    <a:pt x="5340096" y="6616192"/>
                  </a:lnTo>
                  <a:lnTo>
                    <a:pt x="0" y="66161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11" r="0" b="-11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9606901" y="3764340"/>
            <a:ext cx="2033298" cy="4114846"/>
            <a:chOff x="0" y="0"/>
            <a:chExt cx="2711064" cy="548646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11069" cy="5486400"/>
            </a:xfrm>
            <a:custGeom>
              <a:avLst/>
              <a:gdLst/>
              <a:ahLst/>
              <a:cxnLst/>
              <a:rect r="r" b="b" t="t" l="l"/>
              <a:pathLst>
                <a:path h="5486400" w="2711069">
                  <a:moveTo>
                    <a:pt x="0" y="0"/>
                  </a:moveTo>
                  <a:lnTo>
                    <a:pt x="2711069" y="0"/>
                  </a:lnTo>
                  <a:lnTo>
                    <a:pt x="2711069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31" t="0" r="-30" b="-1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583041" y="1320323"/>
            <a:ext cx="5171732" cy="6182629"/>
            <a:chOff x="0" y="0"/>
            <a:chExt cx="6895643" cy="824350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895719" cy="8243443"/>
            </a:xfrm>
            <a:custGeom>
              <a:avLst/>
              <a:gdLst/>
              <a:ahLst/>
              <a:cxnLst/>
              <a:rect r="r" b="b" t="t" l="l"/>
              <a:pathLst>
                <a:path h="8243443" w="6895719">
                  <a:moveTo>
                    <a:pt x="407416" y="0"/>
                  </a:moveTo>
                  <a:lnTo>
                    <a:pt x="6488176" y="0"/>
                  </a:lnTo>
                  <a:cubicBezTo>
                    <a:pt x="6596253" y="0"/>
                    <a:pt x="6699885" y="42926"/>
                    <a:pt x="6776339" y="119380"/>
                  </a:cubicBezTo>
                  <a:cubicBezTo>
                    <a:pt x="6852793" y="195834"/>
                    <a:pt x="6895719" y="299466"/>
                    <a:pt x="6895719" y="407543"/>
                  </a:cubicBezTo>
                  <a:lnTo>
                    <a:pt x="6895719" y="7836027"/>
                  </a:lnTo>
                  <a:cubicBezTo>
                    <a:pt x="6895719" y="8061071"/>
                    <a:pt x="6713347" y="8243443"/>
                    <a:pt x="6488303" y="8243443"/>
                  </a:cubicBezTo>
                  <a:lnTo>
                    <a:pt x="407416" y="8243443"/>
                  </a:lnTo>
                  <a:cubicBezTo>
                    <a:pt x="299339" y="8243443"/>
                    <a:pt x="195707" y="8200517"/>
                    <a:pt x="119253" y="8124063"/>
                  </a:cubicBezTo>
                  <a:cubicBezTo>
                    <a:pt x="42799" y="8047609"/>
                    <a:pt x="0" y="7944104"/>
                    <a:pt x="0" y="7836027"/>
                  </a:cubicBezTo>
                  <a:lnTo>
                    <a:pt x="0" y="407416"/>
                  </a:lnTo>
                  <a:cubicBezTo>
                    <a:pt x="0" y="182372"/>
                    <a:pt x="182372" y="0"/>
                    <a:pt x="407416" y="0"/>
                  </a:cubicBezTo>
                  <a:close/>
                </a:path>
              </a:pathLst>
            </a:custGeom>
            <a:solidFill>
              <a:srgbClr val="EEEBEC">
                <a:alpha val="74902"/>
              </a:srgbClr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633841" y="1180520"/>
            <a:ext cx="5070132" cy="6271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</a:pPr>
            <a:r>
              <a:rPr lang="en-US" sz="1899">
                <a:solidFill>
                  <a:srgbClr val="000000">
                    <a:alpha val="74902"/>
                  </a:srgbClr>
                </a:solidFill>
                <a:latin typeface="Oswald"/>
                <a:ea typeface="Oswald"/>
                <a:cs typeface="Oswald"/>
                <a:sym typeface="Oswald"/>
              </a:rPr>
              <a:t>       </a:t>
            </a:r>
            <a:r>
              <a:rPr lang="en-US" sz="1899">
                <a:solidFill>
                  <a:srgbClr val="000000">
                    <a:alpha val="74902"/>
                  </a:srgbClr>
                </a:solidFill>
                <a:latin typeface="Oswald Bold"/>
                <a:ea typeface="Oswald Bold"/>
                <a:cs typeface="Oswald Bold"/>
                <a:sym typeface="Oswald Bold"/>
              </a:rPr>
              <a:t>Temel Özellikler</a:t>
            </a:r>
          </a:p>
          <a:p>
            <a:pPr algn="l" marL="434218" indent="-144739" lvl="2">
              <a:lnSpc>
                <a:spcPts val="2659"/>
              </a:lnSpc>
              <a:buFont typeface="Arial"/>
              <a:buChar char="⚬"/>
            </a:pPr>
            <a:r>
              <a:rPr lang="en-US" sz="1899">
                <a:solidFill>
                  <a:srgbClr val="000000">
                    <a:alpha val="74902"/>
                  </a:srgbClr>
                </a:solidFill>
                <a:latin typeface="Oswald"/>
                <a:ea typeface="Oswald"/>
                <a:cs typeface="Oswald"/>
                <a:sym typeface="Oswald"/>
              </a:rPr>
              <a:t>Canlı Müşteri Desteği 7/24</a:t>
            </a:r>
          </a:p>
          <a:p>
            <a:pPr algn="l" marL="434218" indent="-144739" lvl="2">
              <a:lnSpc>
                <a:spcPts val="2659"/>
              </a:lnSpc>
              <a:buFont typeface="Arial"/>
              <a:buChar char="⚬"/>
            </a:pPr>
            <a:r>
              <a:rPr lang="en-US" sz="1899">
                <a:solidFill>
                  <a:srgbClr val="000000">
                    <a:alpha val="74902"/>
                  </a:srgbClr>
                </a:solidFill>
                <a:latin typeface="Oswald"/>
                <a:ea typeface="Oswald"/>
                <a:cs typeface="Oswald"/>
                <a:sym typeface="Oswald"/>
              </a:rPr>
              <a:t>İkame Araç Desteği</a:t>
            </a:r>
          </a:p>
          <a:p>
            <a:pPr algn="l" marL="434218" indent="-144739" lvl="2">
              <a:lnSpc>
                <a:spcPts val="2659"/>
              </a:lnSpc>
              <a:buFont typeface="Arial"/>
              <a:buChar char="⚬"/>
            </a:pPr>
            <a:r>
              <a:rPr lang="en-US" sz="1899">
                <a:solidFill>
                  <a:srgbClr val="000000">
                    <a:alpha val="74902"/>
                  </a:srgbClr>
                </a:solidFill>
                <a:latin typeface="Oswald"/>
                <a:ea typeface="Oswald"/>
                <a:cs typeface="Oswald"/>
                <a:sym typeface="Oswald"/>
              </a:rPr>
              <a:t>Dil ve Para Birimi Desteği</a:t>
            </a:r>
          </a:p>
          <a:p>
            <a:pPr algn="l" marL="434218" indent="-144739" lvl="2">
              <a:lnSpc>
                <a:spcPts val="2659"/>
              </a:lnSpc>
              <a:buFont typeface="Arial"/>
              <a:buChar char="⚬"/>
            </a:pPr>
            <a:r>
              <a:rPr lang="en-US" sz="1899">
                <a:solidFill>
                  <a:srgbClr val="000000">
                    <a:alpha val="74902"/>
                  </a:srgbClr>
                </a:solidFill>
                <a:latin typeface="Oswald"/>
                <a:ea typeface="Oswald"/>
                <a:cs typeface="Oswald"/>
                <a:sym typeface="Oswald"/>
              </a:rPr>
              <a:t>Gelişmiş Güvenlik Özellikleri</a:t>
            </a:r>
          </a:p>
          <a:p>
            <a:pPr algn="l" marL="434218" indent="-144739" lvl="2">
              <a:lnSpc>
                <a:spcPts val="2659"/>
              </a:lnSpc>
              <a:buFont typeface="Arial"/>
              <a:buChar char="⚬"/>
            </a:pPr>
            <a:r>
              <a:rPr lang="en-US" sz="1899">
                <a:solidFill>
                  <a:srgbClr val="000000">
                    <a:alpha val="74902"/>
                  </a:srgbClr>
                </a:solidFill>
                <a:latin typeface="Oswald"/>
                <a:ea typeface="Oswald"/>
                <a:cs typeface="Oswald"/>
                <a:sym typeface="Oswald"/>
              </a:rPr>
              <a:t>Entegre Harita Servisleri</a:t>
            </a:r>
          </a:p>
          <a:p>
            <a:pPr algn="l" marL="434218" indent="-144739" lvl="2">
              <a:lnSpc>
                <a:spcPts val="2659"/>
              </a:lnSpc>
              <a:buFont typeface="Arial"/>
              <a:buChar char="⚬"/>
            </a:pPr>
            <a:r>
              <a:rPr lang="en-US" sz="1899">
                <a:solidFill>
                  <a:srgbClr val="000000">
                    <a:alpha val="74902"/>
                  </a:srgbClr>
                </a:solidFill>
                <a:latin typeface="Oswald"/>
                <a:ea typeface="Oswald"/>
                <a:cs typeface="Oswald"/>
                <a:sym typeface="Oswald"/>
              </a:rPr>
              <a:t>Anlık Mesajlaşma</a:t>
            </a:r>
          </a:p>
          <a:p>
            <a:pPr algn="l" marL="434218" indent="-144739" lvl="2">
              <a:lnSpc>
                <a:spcPts val="2659"/>
              </a:lnSpc>
              <a:buFont typeface="Arial"/>
              <a:buChar char="⚬"/>
            </a:pPr>
            <a:r>
              <a:rPr lang="en-US" sz="1899">
                <a:solidFill>
                  <a:srgbClr val="000000">
                    <a:alpha val="74902"/>
                  </a:srgbClr>
                </a:solidFill>
                <a:latin typeface="Oswald"/>
                <a:ea typeface="Oswald"/>
                <a:cs typeface="Oswald"/>
                <a:sym typeface="Oswald"/>
              </a:rPr>
              <a:t>Fiyat Uyarıları</a:t>
            </a:r>
          </a:p>
          <a:p>
            <a:pPr algn="l" marL="434218" indent="-144739" lvl="2">
              <a:lnSpc>
                <a:spcPts val="2659"/>
              </a:lnSpc>
              <a:buFont typeface="Arial"/>
              <a:buChar char="⚬"/>
            </a:pPr>
            <a:r>
              <a:rPr lang="en-US" sz="1899">
                <a:solidFill>
                  <a:srgbClr val="000000">
                    <a:alpha val="74902"/>
                  </a:srgbClr>
                </a:solidFill>
                <a:latin typeface="Oswald"/>
                <a:ea typeface="Oswald"/>
                <a:cs typeface="Oswald"/>
                <a:sym typeface="Oswald"/>
              </a:rPr>
              <a:t>Favori Araçlar</a:t>
            </a:r>
          </a:p>
          <a:p>
            <a:pPr algn="l" marL="434218" indent="-144739" lvl="2">
              <a:lnSpc>
                <a:spcPts val="2659"/>
              </a:lnSpc>
              <a:buFont typeface="Arial"/>
              <a:buChar char="⚬"/>
            </a:pPr>
            <a:r>
              <a:rPr lang="en-US" sz="1899">
                <a:solidFill>
                  <a:srgbClr val="000000">
                    <a:alpha val="74902"/>
                  </a:srgbClr>
                </a:solidFill>
                <a:latin typeface="Oswald"/>
                <a:ea typeface="Oswald"/>
                <a:cs typeface="Oswald"/>
                <a:sym typeface="Oswald"/>
              </a:rPr>
              <a:t>Raporlama ve Analitik</a:t>
            </a:r>
          </a:p>
          <a:p>
            <a:pPr algn="l" marL="434218" indent="-144739" lvl="2">
              <a:lnSpc>
                <a:spcPts val="2659"/>
              </a:lnSpc>
              <a:buFont typeface="Arial"/>
              <a:buChar char="⚬"/>
            </a:pPr>
            <a:r>
              <a:rPr lang="en-US" sz="1899">
                <a:solidFill>
                  <a:srgbClr val="000000">
                    <a:alpha val="74902"/>
                  </a:srgbClr>
                </a:solidFill>
                <a:latin typeface="Oswald"/>
                <a:ea typeface="Oswald"/>
                <a:cs typeface="Oswald"/>
                <a:sym typeface="Oswald"/>
              </a:rPr>
              <a:t>Kampanyalar ve Rezervasyonlar </a:t>
            </a:r>
          </a:p>
          <a:p>
            <a:pPr algn="l" marL="434218" indent="-144739" lvl="2">
              <a:lnSpc>
                <a:spcPts val="2659"/>
              </a:lnSpc>
            </a:pPr>
            <a:r>
              <a:rPr lang="en-US" sz="1899">
                <a:solidFill>
                  <a:srgbClr val="000000">
                    <a:alpha val="74902"/>
                  </a:srgbClr>
                </a:solidFill>
                <a:latin typeface="Oswald"/>
                <a:ea typeface="Oswald"/>
                <a:cs typeface="Oswald"/>
                <a:sym typeface="Oswald"/>
              </a:rPr>
              <a:t>        </a:t>
            </a:r>
            <a:r>
              <a:rPr lang="en-US" sz="1899">
                <a:solidFill>
                  <a:srgbClr val="000000">
                    <a:alpha val="74902"/>
                  </a:srgbClr>
                </a:solidFill>
                <a:latin typeface="Oswald Bold"/>
                <a:ea typeface="Oswald Bold"/>
                <a:cs typeface="Oswald Bold"/>
                <a:sym typeface="Oswald Bold"/>
              </a:rPr>
              <a:t>Gelişmiş Özellikler</a:t>
            </a:r>
          </a:p>
          <a:p>
            <a:pPr algn="l" marL="434218" indent="-144739" lvl="2">
              <a:lnSpc>
                <a:spcPts val="2659"/>
              </a:lnSpc>
              <a:buFont typeface="Arial"/>
              <a:buChar char="⚬"/>
            </a:pPr>
            <a:r>
              <a:rPr lang="en-US" sz="1899">
                <a:solidFill>
                  <a:srgbClr val="000000">
                    <a:alpha val="74902"/>
                  </a:srgbClr>
                </a:solidFill>
                <a:latin typeface="Oswald"/>
                <a:ea typeface="Oswald"/>
                <a:cs typeface="Oswald"/>
                <a:sym typeface="Oswald"/>
              </a:rPr>
              <a:t>Gelişmiş Analitik ve Veri Görselleştirme</a:t>
            </a:r>
          </a:p>
          <a:p>
            <a:pPr algn="l" marL="434218" indent="-144739" lvl="2">
              <a:lnSpc>
                <a:spcPts val="2659"/>
              </a:lnSpc>
              <a:buFont typeface="Arial"/>
              <a:buChar char="⚬"/>
            </a:pPr>
            <a:r>
              <a:rPr lang="en-US" sz="1899">
                <a:solidFill>
                  <a:srgbClr val="000000">
                    <a:alpha val="74902"/>
                  </a:srgbClr>
                </a:solidFill>
                <a:latin typeface="Oswald"/>
                <a:ea typeface="Oswald"/>
                <a:cs typeface="Oswald"/>
                <a:sym typeface="Oswald"/>
              </a:rPr>
              <a:t>AI Destekli Kişiselleştirilmiş Öneriler</a:t>
            </a:r>
          </a:p>
          <a:p>
            <a:pPr algn="l" marL="434218" indent="-144739" lvl="2">
              <a:lnSpc>
                <a:spcPts val="2659"/>
              </a:lnSpc>
              <a:buFont typeface="Arial"/>
              <a:buChar char="⚬"/>
            </a:pPr>
            <a:r>
              <a:rPr lang="en-US" sz="1899">
                <a:solidFill>
                  <a:srgbClr val="000000">
                    <a:alpha val="74902"/>
                  </a:srgbClr>
                </a:solidFill>
                <a:latin typeface="Oswald"/>
                <a:ea typeface="Oswald"/>
                <a:cs typeface="Oswald"/>
                <a:sym typeface="Oswald"/>
              </a:rPr>
              <a:t>Dijital Cüzdan Desteği</a:t>
            </a:r>
          </a:p>
          <a:p>
            <a:pPr algn="l" marL="434218" indent="-144739" lvl="2">
              <a:lnSpc>
                <a:spcPts val="2659"/>
              </a:lnSpc>
              <a:buFont typeface="Arial"/>
              <a:buChar char="⚬"/>
            </a:pPr>
            <a:r>
              <a:rPr lang="en-US" sz="1899">
                <a:solidFill>
                  <a:srgbClr val="000000">
                    <a:alpha val="74902"/>
                  </a:srgbClr>
                </a:solidFill>
                <a:latin typeface="Oswald"/>
                <a:ea typeface="Oswald"/>
                <a:cs typeface="Oswald"/>
                <a:sym typeface="Oswald"/>
              </a:rPr>
              <a:t>Unicar Green Filo</a:t>
            </a:r>
          </a:p>
          <a:p>
            <a:pPr algn="l" marL="434218" indent="-144739" lvl="2">
              <a:lnSpc>
                <a:spcPts val="2659"/>
              </a:lnSpc>
              <a:buFont typeface="Arial"/>
              <a:buChar char="⚬"/>
            </a:pPr>
            <a:r>
              <a:rPr lang="en-US" sz="1899">
                <a:solidFill>
                  <a:srgbClr val="000000">
                    <a:alpha val="74902"/>
                  </a:srgbClr>
                </a:solidFill>
                <a:latin typeface="Oswald"/>
                <a:ea typeface="Oswald"/>
                <a:cs typeface="Oswald"/>
                <a:sym typeface="Oswald"/>
              </a:rPr>
              <a:t>Lojistik Destek Entegrasyonu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805128" y="1320323"/>
            <a:ext cx="6888361" cy="2354110"/>
            <a:chOff x="0" y="0"/>
            <a:chExt cx="9184481" cy="313881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184513" cy="3138805"/>
            </a:xfrm>
            <a:custGeom>
              <a:avLst/>
              <a:gdLst/>
              <a:ahLst/>
              <a:cxnLst/>
              <a:rect r="r" b="b" t="t" l="l"/>
              <a:pathLst>
                <a:path h="3138805" w="9184513">
                  <a:moveTo>
                    <a:pt x="305943" y="0"/>
                  </a:moveTo>
                  <a:lnTo>
                    <a:pt x="8878570" y="0"/>
                  </a:lnTo>
                  <a:cubicBezTo>
                    <a:pt x="9047480" y="0"/>
                    <a:pt x="9184513" y="136906"/>
                    <a:pt x="9184513" y="305943"/>
                  </a:cubicBezTo>
                  <a:lnTo>
                    <a:pt x="9184513" y="2832862"/>
                  </a:lnTo>
                  <a:cubicBezTo>
                    <a:pt x="9184513" y="3001772"/>
                    <a:pt x="9047607" y="3138805"/>
                    <a:pt x="8878570" y="3138805"/>
                  </a:cubicBezTo>
                  <a:lnTo>
                    <a:pt x="305943" y="3138805"/>
                  </a:lnTo>
                  <a:cubicBezTo>
                    <a:pt x="136906" y="3138805"/>
                    <a:pt x="0" y="3001899"/>
                    <a:pt x="0" y="2832862"/>
                  </a:cubicBezTo>
                  <a:lnTo>
                    <a:pt x="0" y="305943"/>
                  </a:lnTo>
                  <a:cubicBezTo>
                    <a:pt x="0" y="136906"/>
                    <a:pt x="136906" y="0"/>
                    <a:pt x="305943" y="0"/>
                  </a:cubicBezTo>
                  <a:close/>
                </a:path>
              </a:pathLst>
            </a:custGeom>
            <a:solidFill>
              <a:srgbClr val="EEEBEC">
                <a:alpha val="74902"/>
              </a:srgbClr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0855928" y="1180520"/>
            <a:ext cx="6786761" cy="2443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</a:pPr>
            <a:r>
              <a:rPr lang="en-US" sz="1899">
                <a:solidFill>
                  <a:srgbClr val="000000">
                    <a:alpha val="74902"/>
                  </a:srgbClr>
                </a:solidFill>
                <a:latin typeface="Oswald"/>
                <a:ea typeface="Oswald"/>
                <a:cs typeface="Oswald"/>
                <a:sym typeface="Oswald"/>
              </a:rPr>
              <a:t>      </a:t>
            </a:r>
            <a:r>
              <a:rPr lang="en-US" sz="1899">
                <a:solidFill>
                  <a:srgbClr val="000000">
                    <a:alpha val="74902"/>
                  </a:srgbClr>
                </a:solidFill>
                <a:latin typeface="Oswald Bold"/>
                <a:ea typeface="Oswald Bold"/>
                <a:cs typeface="Oswald Bold"/>
                <a:sym typeface="Oswald Bold"/>
              </a:rPr>
              <a:t> Takım ve Roller</a:t>
            </a:r>
          </a:p>
          <a:p>
            <a:pPr algn="l" marL="434218" indent="-144739" lvl="2">
              <a:lnSpc>
                <a:spcPts val="2659"/>
              </a:lnSpc>
              <a:buFont typeface="Arial"/>
              <a:buChar char="⚬"/>
            </a:pPr>
            <a:r>
              <a:rPr lang="en-US" sz="1899">
                <a:solidFill>
                  <a:srgbClr val="000000">
                    <a:alpha val="74902"/>
                  </a:srgbClr>
                </a:solidFill>
                <a:latin typeface="Oswald"/>
                <a:ea typeface="Oswald"/>
                <a:cs typeface="Oswald"/>
                <a:sym typeface="Oswald"/>
              </a:rPr>
              <a:t>Proje Yöneticisi                         </a:t>
            </a:r>
          </a:p>
          <a:p>
            <a:pPr algn="l" marL="434218" indent="-144739" lvl="2">
              <a:lnSpc>
                <a:spcPts val="2659"/>
              </a:lnSpc>
              <a:buFont typeface="Arial"/>
              <a:buChar char="⚬"/>
            </a:pPr>
            <a:r>
              <a:rPr lang="en-US" sz="1899">
                <a:solidFill>
                  <a:srgbClr val="000000">
                    <a:alpha val="74902"/>
                  </a:srgbClr>
                </a:solidFill>
                <a:latin typeface="Oswald"/>
                <a:ea typeface="Oswald"/>
                <a:cs typeface="Oswald"/>
                <a:sym typeface="Oswald"/>
              </a:rPr>
              <a:t>Ürün Yöneticisi</a:t>
            </a:r>
          </a:p>
          <a:p>
            <a:pPr algn="l" marL="434218" indent="-144739" lvl="2">
              <a:lnSpc>
                <a:spcPts val="2659"/>
              </a:lnSpc>
              <a:buFont typeface="Arial"/>
              <a:buChar char="⚬"/>
            </a:pPr>
            <a:r>
              <a:rPr lang="en-US" sz="1899">
                <a:solidFill>
                  <a:srgbClr val="000000">
                    <a:alpha val="74902"/>
                  </a:srgbClr>
                </a:solidFill>
                <a:latin typeface="Oswald"/>
                <a:ea typeface="Oswald"/>
                <a:cs typeface="Oswald"/>
                <a:sym typeface="Oswald"/>
              </a:rPr>
              <a:t>Mobil Uygulama Geliştirici</a:t>
            </a:r>
          </a:p>
          <a:p>
            <a:pPr algn="l" marL="434218" indent="-144739" lvl="2">
              <a:lnSpc>
                <a:spcPts val="2659"/>
              </a:lnSpc>
              <a:buFont typeface="Arial"/>
              <a:buChar char="⚬"/>
            </a:pPr>
            <a:r>
              <a:rPr lang="en-US" sz="1899">
                <a:solidFill>
                  <a:srgbClr val="000000">
                    <a:alpha val="74902"/>
                  </a:srgbClr>
                </a:solidFill>
                <a:latin typeface="Oswald"/>
                <a:ea typeface="Oswald"/>
                <a:cs typeface="Oswald"/>
                <a:sym typeface="Oswald"/>
              </a:rPr>
              <a:t>Backend Geliştirici</a:t>
            </a:r>
          </a:p>
          <a:p>
            <a:pPr algn="l" marL="434218" indent="-144739" lvl="2">
              <a:lnSpc>
                <a:spcPts val="2659"/>
              </a:lnSpc>
              <a:buFont typeface="Arial"/>
              <a:buChar char="⚬"/>
            </a:pPr>
            <a:r>
              <a:rPr lang="en-US" sz="1899">
                <a:solidFill>
                  <a:srgbClr val="000000">
                    <a:alpha val="74902"/>
                  </a:srgbClr>
                </a:solidFill>
                <a:latin typeface="Oswald"/>
                <a:ea typeface="Oswald"/>
                <a:cs typeface="Oswald"/>
                <a:sym typeface="Oswald"/>
              </a:rPr>
              <a:t>Veritabanı Yöneticisi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0" y="-140337"/>
            <a:ext cx="18299469" cy="1169037"/>
          </a:xfrm>
          <a:custGeom>
            <a:avLst/>
            <a:gdLst/>
            <a:ahLst/>
            <a:cxnLst/>
            <a:rect r="r" b="b" t="t" l="l"/>
            <a:pathLst>
              <a:path h="1169037" w="18299469">
                <a:moveTo>
                  <a:pt x="0" y="0"/>
                </a:moveTo>
                <a:lnTo>
                  <a:pt x="18299469" y="0"/>
                </a:lnTo>
                <a:lnTo>
                  <a:pt x="18299469" y="1169037"/>
                </a:lnTo>
                <a:lnTo>
                  <a:pt x="0" y="116903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5267907" y="166829"/>
            <a:ext cx="1858815" cy="772494"/>
            <a:chOff x="0" y="0"/>
            <a:chExt cx="2478420" cy="102999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478405" cy="1029970"/>
            </a:xfrm>
            <a:custGeom>
              <a:avLst/>
              <a:gdLst/>
              <a:ahLst/>
              <a:cxnLst/>
              <a:rect r="r" b="b" t="t" l="l"/>
              <a:pathLst>
                <a:path h="1029970" w="2478405">
                  <a:moveTo>
                    <a:pt x="0" y="0"/>
                  </a:moveTo>
                  <a:lnTo>
                    <a:pt x="2478405" y="0"/>
                  </a:lnTo>
                  <a:lnTo>
                    <a:pt x="2478405" y="1029970"/>
                  </a:lnTo>
                  <a:lnTo>
                    <a:pt x="0" y="102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170" r="0" b="-172"/>
              </a:stretch>
            </a:blipFill>
          </p:spPr>
        </p:sp>
      </p:grpSp>
      <p:sp>
        <p:nvSpPr>
          <p:cNvPr name="Freeform 17" id="17"/>
          <p:cNvSpPr/>
          <p:nvPr/>
        </p:nvSpPr>
        <p:spPr>
          <a:xfrm flipH="false" flipV="false" rot="0">
            <a:off x="11844415" y="3370117"/>
            <a:ext cx="5939711" cy="4538004"/>
          </a:xfrm>
          <a:custGeom>
            <a:avLst/>
            <a:gdLst/>
            <a:ahLst/>
            <a:cxnLst/>
            <a:rect r="r" b="b" t="t" l="l"/>
            <a:pathLst>
              <a:path h="4538004" w="5939711">
                <a:moveTo>
                  <a:pt x="0" y="0"/>
                </a:moveTo>
                <a:lnTo>
                  <a:pt x="5939711" y="0"/>
                </a:lnTo>
                <a:lnTo>
                  <a:pt x="5939711" y="4538004"/>
                </a:lnTo>
                <a:lnTo>
                  <a:pt x="0" y="453800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78" t="0" r="-78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583041" y="7766233"/>
            <a:ext cx="6778347" cy="2197582"/>
            <a:chOff x="0" y="0"/>
            <a:chExt cx="9037796" cy="293010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9037827" cy="2930144"/>
            </a:xfrm>
            <a:custGeom>
              <a:avLst/>
              <a:gdLst/>
              <a:ahLst/>
              <a:cxnLst/>
              <a:rect r="r" b="b" t="t" l="l"/>
              <a:pathLst>
                <a:path h="2930144" w="9037827">
                  <a:moveTo>
                    <a:pt x="310896" y="0"/>
                  </a:moveTo>
                  <a:lnTo>
                    <a:pt x="8726932" y="0"/>
                  </a:lnTo>
                  <a:cubicBezTo>
                    <a:pt x="8809355" y="0"/>
                    <a:pt x="8888475" y="32766"/>
                    <a:pt x="8946769" y="91059"/>
                  </a:cubicBezTo>
                  <a:cubicBezTo>
                    <a:pt x="9005062" y="149352"/>
                    <a:pt x="9037827" y="228473"/>
                    <a:pt x="9037827" y="310896"/>
                  </a:cubicBezTo>
                  <a:lnTo>
                    <a:pt x="9037827" y="2619248"/>
                  </a:lnTo>
                  <a:cubicBezTo>
                    <a:pt x="9037827" y="2790952"/>
                    <a:pt x="8898636" y="2930144"/>
                    <a:pt x="8726932" y="2930144"/>
                  </a:cubicBezTo>
                  <a:lnTo>
                    <a:pt x="310896" y="2930144"/>
                  </a:lnTo>
                  <a:cubicBezTo>
                    <a:pt x="228473" y="2930144"/>
                    <a:pt x="149352" y="2897378"/>
                    <a:pt x="91059" y="2839085"/>
                  </a:cubicBezTo>
                  <a:cubicBezTo>
                    <a:pt x="32766" y="2780792"/>
                    <a:pt x="0" y="2701671"/>
                    <a:pt x="0" y="2619248"/>
                  </a:cubicBezTo>
                  <a:lnTo>
                    <a:pt x="0" y="310896"/>
                  </a:lnTo>
                  <a:cubicBezTo>
                    <a:pt x="0" y="228473"/>
                    <a:pt x="32766" y="149352"/>
                    <a:pt x="91059" y="91059"/>
                  </a:cubicBezTo>
                  <a:cubicBezTo>
                    <a:pt x="149352" y="32766"/>
                    <a:pt x="228473" y="0"/>
                    <a:pt x="310896" y="0"/>
                  </a:cubicBezTo>
                  <a:close/>
                </a:path>
              </a:pathLst>
            </a:custGeom>
            <a:solidFill>
              <a:srgbClr val="EEEBEC">
                <a:alpha val="74902"/>
              </a:srgbClr>
            </a:solid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633841" y="7774690"/>
            <a:ext cx="6676747" cy="1990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</a:pPr>
            <a:r>
              <a:rPr lang="en-US" sz="1899">
                <a:solidFill>
                  <a:srgbClr val="000000">
                    <a:alpha val="74902"/>
                  </a:srgbClr>
                </a:solidFill>
                <a:latin typeface="Oswald"/>
                <a:ea typeface="Oswald"/>
                <a:cs typeface="Oswald"/>
                <a:sym typeface="Oswald"/>
              </a:rPr>
              <a:t>       </a:t>
            </a:r>
            <a:r>
              <a:rPr lang="en-US" sz="1899">
                <a:solidFill>
                  <a:srgbClr val="000000">
                    <a:alpha val="74902"/>
                  </a:srgbClr>
                </a:solidFill>
                <a:latin typeface="Oswald Bold"/>
                <a:ea typeface="Oswald Bold"/>
                <a:cs typeface="Oswald Bold"/>
                <a:sym typeface="Oswald Bold"/>
              </a:rPr>
              <a:t>Kullanılacak Teknolijiler</a:t>
            </a:r>
          </a:p>
          <a:p>
            <a:pPr algn="just" marL="434218" indent="-144739" lvl="2">
              <a:lnSpc>
                <a:spcPts val="2659"/>
              </a:lnSpc>
              <a:buFont typeface="Arial"/>
              <a:buChar char="⚬"/>
            </a:pPr>
            <a:r>
              <a:rPr lang="en-US" sz="1899">
                <a:solidFill>
                  <a:srgbClr val="000000">
                    <a:alpha val="74902"/>
                  </a:srgbClr>
                </a:solidFill>
                <a:latin typeface="Oswald"/>
                <a:ea typeface="Oswald"/>
                <a:cs typeface="Oswald"/>
                <a:sym typeface="Oswald"/>
              </a:rPr>
              <a:t>Swift UIKİT      </a:t>
            </a:r>
          </a:p>
          <a:p>
            <a:pPr algn="just" marL="434218" indent="-144739" lvl="2">
              <a:lnSpc>
                <a:spcPts val="2659"/>
              </a:lnSpc>
              <a:buFont typeface="Arial"/>
              <a:buChar char="⚬"/>
            </a:pPr>
            <a:r>
              <a:rPr lang="en-US" sz="1899">
                <a:solidFill>
                  <a:srgbClr val="000000">
                    <a:alpha val="74902"/>
                  </a:srgbClr>
                </a:solidFill>
                <a:latin typeface="Oswald"/>
                <a:ea typeface="Oswald"/>
                <a:cs typeface="Oswald"/>
                <a:sym typeface="Oswald"/>
              </a:rPr>
              <a:t>Android Kotlin</a:t>
            </a:r>
          </a:p>
          <a:p>
            <a:pPr algn="just" marL="434218" indent="-144739" lvl="2">
              <a:lnSpc>
                <a:spcPts val="2659"/>
              </a:lnSpc>
              <a:buFont typeface="Arial"/>
              <a:buChar char="⚬"/>
            </a:pPr>
            <a:r>
              <a:rPr lang="en-US" sz="1899">
                <a:solidFill>
                  <a:srgbClr val="000000">
                    <a:alpha val="74902"/>
                  </a:srgbClr>
                </a:solidFill>
                <a:latin typeface="Oswald"/>
                <a:ea typeface="Oswald"/>
                <a:cs typeface="Oswald"/>
                <a:sym typeface="Oswald"/>
              </a:rPr>
              <a:t> Node.js, </a:t>
            </a:r>
          </a:p>
          <a:p>
            <a:pPr algn="just" marL="434218" indent="-144739" lvl="2">
              <a:lnSpc>
                <a:spcPts val="2659"/>
              </a:lnSpc>
              <a:buFont typeface="Arial"/>
              <a:buChar char="⚬"/>
            </a:pPr>
            <a:r>
              <a:rPr lang="en-US" sz="1899">
                <a:solidFill>
                  <a:srgbClr val="000000">
                    <a:alpha val="74902"/>
                  </a:srgbClr>
                </a:solidFill>
                <a:latin typeface="Oswald"/>
                <a:ea typeface="Oswald"/>
                <a:cs typeface="Oswald"/>
                <a:sym typeface="Oswald"/>
              </a:rPr>
              <a:t>PostgreSQL, </a:t>
            </a:r>
          </a:p>
          <a:p>
            <a:pPr algn="l" marL="434218" indent="-144739" lvl="2">
              <a:lnSpc>
                <a:spcPts val="2659"/>
              </a:lnSpc>
              <a:buFont typeface="Arial"/>
              <a:buChar char="⚬"/>
            </a:pPr>
            <a:r>
              <a:rPr lang="en-US" sz="1899">
                <a:solidFill>
                  <a:srgbClr val="000000">
                    <a:alpha val="74902"/>
                  </a:srgbClr>
                </a:solidFill>
                <a:latin typeface="Oswald"/>
                <a:ea typeface="Oswald"/>
                <a:cs typeface="Oswald"/>
                <a:sym typeface="Oswald"/>
              </a:rPr>
              <a:t>Firebase Cloud Messaging (FCM)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205865" y="7502953"/>
            <a:ext cx="822835" cy="820778"/>
          </a:xfrm>
          <a:custGeom>
            <a:avLst/>
            <a:gdLst/>
            <a:ahLst/>
            <a:cxnLst/>
            <a:rect r="r" b="b" t="t" l="l"/>
            <a:pathLst>
              <a:path h="820778" w="822835">
                <a:moveTo>
                  <a:pt x="0" y="0"/>
                </a:moveTo>
                <a:lnTo>
                  <a:pt x="822835" y="0"/>
                </a:lnTo>
                <a:lnTo>
                  <a:pt x="822835" y="820778"/>
                </a:lnTo>
                <a:lnTo>
                  <a:pt x="0" y="82077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-125" r="0" b="-125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205865" y="1060700"/>
            <a:ext cx="793680" cy="739115"/>
          </a:xfrm>
          <a:custGeom>
            <a:avLst/>
            <a:gdLst/>
            <a:ahLst/>
            <a:cxnLst/>
            <a:rect r="r" b="b" t="t" l="l"/>
            <a:pathLst>
              <a:path h="739115" w="793680">
                <a:moveTo>
                  <a:pt x="0" y="0"/>
                </a:moveTo>
                <a:lnTo>
                  <a:pt x="793680" y="0"/>
                </a:lnTo>
                <a:lnTo>
                  <a:pt x="793680" y="739115"/>
                </a:lnTo>
                <a:lnTo>
                  <a:pt x="0" y="73911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-1134" r="0" b="-1134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0382777" y="1130331"/>
            <a:ext cx="765125" cy="669484"/>
          </a:xfrm>
          <a:custGeom>
            <a:avLst/>
            <a:gdLst/>
            <a:ahLst/>
            <a:cxnLst/>
            <a:rect r="r" b="b" t="t" l="l"/>
            <a:pathLst>
              <a:path h="669484" w="765125">
                <a:moveTo>
                  <a:pt x="0" y="0"/>
                </a:moveTo>
                <a:lnTo>
                  <a:pt x="765125" y="0"/>
                </a:lnTo>
                <a:lnTo>
                  <a:pt x="765125" y="669484"/>
                </a:lnTo>
                <a:lnTo>
                  <a:pt x="0" y="66948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-88" r="0" b="-88"/>
            </a:stretch>
          </a:blipFill>
        </p:spPr>
      </p:sp>
      <p:grpSp>
        <p:nvGrpSpPr>
          <p:cNvPr name="Group 24" id="24"/>
          <p:cNvGrpSpPr/>
          <p:nvPr/>
        </p:nvGrpSpPr>
        <p:grpSpPr>
          <a:xfrm rot="0">
            <a:off x="13614218" y="184876"/>
            <a:ext cx="4962440" cy="611572"/>
            <a:chOff x="0" y="0"/>
            <a:chExt cx="6616587" cy="815429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616573" cy="815467"/>
            </a:xfrm>
            <a:custGeom>
              <a:avLst/>
              <a:gdLst/>
              <a:ahLst/>
              <a:cxnLst/>
              <a:rect r="r" b="b" t="t" l="l"/>
              <a:pathLst>
                <a:path h="815467" w="6616573">
                  <a:moveTo>
                    <a:pt x="0" y="0"/>
                  </a:moveTo>
                  <a:lnTo>
                    <a:pt x="6616573" y="0"/>
                  </a:lnTo>
                  <a:lnTo>
                    <a:pt x="6616573" y="815467"/>
                  </a:lnTo>
                  <a:lnTo>
                    <a:pt x="0" y="8154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/>
              <a:stretch>
                <a:fillRect l="0" t="-178204" r="0" b="-178200"/>
              </a:stretch>
            </a:blipFill>
          </p:spPr>
        </p:sp>
      </p:grpSp>
      <p:sp>
        <p:nvSpPr>
          <p:cNvPr name="Freeform 26" id="26"/>
          <p:cNvSpPr/>
          <p:nvPr/>
        </p:nvSpPr>
        <p:spPr>
          <a:xfrm flipH="false" flipV="false" rot="0">
            <a:off x="11964217" y="3784739"/>
            <a:ext cx="750348" cy="654678"/>
          </a:xfrm>
          <a:custGeom>
            <a:avLst/>
            <a:gdLst/>
            <a:ahLst/>
            <a:cxnLst/>
            <a:rect r="r" b="b" t="t" l="l"/>
            <a:pathLst>
              <a:path h="654678" w="750348">
                <a:moveTo>
                  <a:pt x="0" y="0"/>
                </a:moveTo>
                <a:lnTo>
                  <a:pt x="750348" y="0"/>
                </a:lnTo>
                <a:lnTo>
                  <a:pt x="750348" y="654678"/>
                </a:lnTo>
                <a:lnTo>
                  <a:pt x="0" y="65467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-52" r="0" b="-52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9654569" y="8786590"/>
            <a:ext cx="9525" cy="264817"/>
            <a:chOff x="0" y="0"/>
            <a:chExt cx="12700" cy="353089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8509"/>
              <a:ext cx="16891" cy="340360"/>
            </a:xfrm>
            <a:custGeom>
              <a:avLst/>
              <a:gdLst/>
              <a:ahLst/>
              <a:cxnLst/>
              <a:rect r="r" b="b" t="t" l="l"/>
              <a:pathLst>
                <a:path h="340360" w="16891">
                  <a:moveTo>
                    <a:pt x="0" y="306451"/>
                  </a:moveTo>
                  <a:lnTo>
                    <a:pt x="0" y="289560"/>
                  </a:lnTo>
                  <a:lnTo>
                    <a:pt x="16891" y="289560"/>
                  </a:lnTo>
                  <a:lnTo>
                    <a:pt x="16891" y="306451"/>
                  </a:lnTo>
                  <a:close/>
                  <a:moveTo>
                    <a:pt x="16891" y="272542"/>
                  </a:moveTo>
                  <a:lnTo>
                    <a:pt x="16891" y="255651"/>
                  </a:lnTo>
                  <a:lnTo>
                    <a:pt x="16891" y="272542"/>
                  </a:lnTo>
                  <a:close/>
                  <a:moveTo>
                    <a:pt x="16891" y="238633"/>
                  </a:moveTo>
                  <a:lnTo>
                    <a:pt x="16891" y="221869"/>
                  </a:lnTo>
                  <a:lnTo>
                    <a:pt x="16891" y="238760"/>
                  </a:lnTo>
                  <a:close/>
                  <a:moveTo>
                    <a:pt x="0" y="204851"/>
                  </a:moveTo>
                  <a:lnTo>
                    <a:pt x="0" y="187960"/>
                  </a:lnTo>
                  <a:lnTo>
                    <a:pt x="16891" y="187960"/>
                  </a:lnTo>
                  <a:lnTo>
                    <a:pt x="16891" y="204851"/>
                  </a:lnTo>
                  <a:close/>
                  <a:moveTo>
                    <a:pt x="16891" y="170942"/>
                  </a:moveTo>
                  <a:lnTo>
                    <a:pt x="16891" y="154051"/>
                  </a:lnTo>
                  <a:lnTo>
                    <a:pt x="16891" y="170942"/>
                  </a:lnTo>
                  <a:close/>
                  <a:moveTo>
                    <a:pt x="16891" y="137033"/>
                  </a:moveTo>
                  <a:lnTo>
                    <a:pt x="16891" y="120269"/>
                  </a:lnTo>
                  <a:lnTo>
                    <a:pt x="16891" y="137160"/>
                  </a:lnTo>
                  <a:close/>
                  <a:moveTo>
                    <a:pt x="0" y="103251"/>
                  </a:moveTo>
                  <a:lnTo>
                    <a:pt x="0" y="86360"/>
                  </a:lnTo>
                  <a:lnTo>
                    <a:pt x="16891" y="86360"/>
                  </a:lnTo>
                  <a:lnTo>
                    <a:pt x="16891" y="103251"/>
                  </a:lnTo>
                  <a:close/>
                  <a:moveTo>
                    <a:pt x="0" y="69469"/>
                  </a:moveTo>
                  <a:lnTo>
                    <a:pt x="0" y="52451"/>
                  </a:lnTo>
                  <a:lnTo>
                    <a:pt x="16891" y="52451"/>
                  </a:lnTo>
                  <a:lnTo>
                    <a:pt x="16891" y="69469"/>
                  </a:lnTo>
                  <a:close/>
                  <a:moveTo>
                    <a:pt x="0" y="35560"/>
                  </a:moveTo>
                  <a:lnTo>
                    <a:pt x="0" y="18669"/>
                  </a:lnTo>
                  <a:lnTo>
                    <a:pt x="16891" y="18669"/>
                  </a:lnTo>
                  <a:lnTo>
                    <a:pt x="16891" y="35560"/>
                  </a:lnTo>
                  <a:close/>
                  <a:moveTo>
                    <a:pt x="0" y="1651"/>
                  </a:moveTo>
                  <a:lnTo>
                    <a:pt x="0" y="0"/>
                  </a:lnTo>
                  <a:lnTo>
                    <a:pt x="16891" y="0"/>
                  </a:lnTo>
                  <a:lnTo>
                    <a:pt x="16891" y="1651"/>
                  </a:lnTo>
                  <a:close/>
                  <a:moveTo>
                    <a:pt x="0" y="340360"/>
                  </a:moveTo>
                  <a:lnTo>
                    <a:pt x="0" y="323469"/>
                  </a:lnTo>
                  <a:lnTo>
                    <a:pt x="16891" y="323469"/>
                  </a:lnTo>
                  <a:lnTo>
                    <a:pt x="16891" y="340360"/>
                  </a:lnTo>
                  <a:close/>
                </a:path>
              </a:pathLst>
            </a:custGeom>
            <a:solidFill>
              <a:srgbClr val="3D3B3A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0984669" y="7611621"/>
            <a:ext cx="4271868" cy="585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6"/>
              </a:lnSpc>
            </a:pPr>
            <a:r>
              <a:rPr lang="en-US" sz="3411">
                <a:solidFill>
                  <a:srgbClr val="000000">
                    <a:alpha val="74902"/>
                  </a:srgbClr>
                </a:solidFill>
                <a:latin typeface="Oswald Bold"/>
                <a:ea typeface="Oswald Bold"/>
                <a:cs typeface="Oswald Bold"/>
                <a:sym typeface="Oswald Bold"/>
              </a:rPr>
              <a:t>Zaman Çizelgesi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5961384" y="9013054"/>
            <a:ext cx="1524465" cy="478076"/>
          </a:xfrm>
          <a:custGeom>
            <a:avLst/>
            <a:gdLst/>
            <a:ahLst/>
            <a:cxnLst/>
            <a:rect r="r" b="b" t="t" l="l"/>
            <a:pathLst>
              <a:path h="478076" w="1524465">
                <a:moveTo>
                  <a:pt x="0" y="0"/>
                </a:moveTo>
                <a:lnTo>
                  <a:pt x="1524465" y="0"/>
                </a:lnTo>
                <a:lnTo>
                  <a:pt x="1524465" y="478076"/>
                </a:lnTo>
                <a:lnTo>
                  <a:pt x="0" y="478076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4944459" y="9013054"/>
            <a:ext cx="1524465" cy="478076"/>
          </a:xfrm>
          <a:custGeom>
            <a:avLst/>
            <a:gdLst/>
            <a:ahLst/>
            <a:cxnLst/>
            <a:rect r="r" b="b" t="t" l="l"/>
            <a:pathLst>
              <a:path h="478076" w="1524465">
                <a:moveTo>
                  <a:pt x="0" y="0"/>
                </a:moveTo>
                <a:lnTo>
                  <a:pt x="1524465" y="0"/>
                </a:lnTo>
                <a:lnTo>
                  <a:pt x="1524465" y="478076"/>
                </a:lnTo>
                <a:lnTo>
                  <a:pt x="0" y="478076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13910940" y="9013054"/>
            <a:ext cx="1524465" cy="478076"/>
          </a:xfrm>
          <a:custGeom>
            <a:avLst/>
            <a:gdLst/>
            <a:ahLst/>
            <a:cxnLst/>
            <a:rect r="r" b="b" t="t" l="l"/>
            <a:pathLst>
              <a:path h="478076" w="1524465">
                <a:moveTo>
                  <a:pt x="0" y="0"/>
                </a:moveTo>
                <a:lnTo>
                  <a:pt x="1524465" y="0"/>
                </a:lnTo>
                <a:lnTo>
                  <a:pt x="1524465" y="478076"/>
                </a:lnTo>
                <a:lnTo>
                  <a:pt x="0" y="478076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12894014" y="9013054"/>
            <a:ext cx="1524465" cy="478076"/>
          </a:xfrm>
          <a:custGeom>
            <a:avLst/>
            <a:gdLst/>
            <a:ahLst/>
            <a:cxnLst/>
            <a:rect r="r" b="b" t="t" l="l"/>
            <a:pathLst>
              <a:path h="478076" w="1524465">
                <a:moveTo>
                  <a:pt x="0" y="0"/>
                </a:moveTo>
                <a:lnTo>
                  <a:pt x="1524465" y="0"/>
                </a:lnTo>
                <a:lnTo>
                  <a:pt x="1524465" y="478076"/>
                </a:lnTo>
                <a:lnTo>
                  <a:pt x="0" y="478076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11877089" y="9013054"/>
            <a:ext cx="1524465" cy="478076"/>
          </a:xfrm>
          <a:custGeom>
            <a:avLst/>
            <a:gdLst/>
            <a:ahLst/>
            <a:cxnLst/>
            <a:rect r="r" b="b" t="t" l="l"/>
            <a:pathLst>
              <a:path h="478076" w="1524465">
                <a:moveTo>
                  <a:pt x="0" y="0"/>
                </a:moveTo>
                <a:lnTo>
                  <a:pt x="1524464" y="0"/>
                </a:lnTo>
                <a:lnTo>
                  <a:pt x="1524464" y="478076"/>
                </a:lnTo>
                <a:lnTo>
                  <a:pt x="0" y="478076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10809302" y="9013054"/>
            <a:ext cx="1524465" cy="478076"/>
          </a:xfrm>
          <a:custGeom>
            <a:avLst/>
            <a:gdLst/>
            <a:ahLst/>
            <a:cxnLst/>
            <a:rect r="r" b="b" t="t" l="l"/>
            <a:pathLst>
              <a:path h="478076" w="1524465">
                <a:moveTo>
                  <a:pt x="0" y="0"/>
                </a:moveTo>
                <a:lnTo>
                  <a:pt x="1524465" y="0"/>
                </a:lnTo>
                <a:lnTo>
                  <a:pt x="1524465" y="478076"/>
                </a:lnTo>
                <a:lnTo>
                  <a:pt x="0" y="478076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9792377" y="9013054"/>
            <a:ext cx="1524465" cy="478076"/>
          </a:xfrm>
          <a:custGeom>
            <a:avLst/>
            <a:gdLst/>
            <a:ahLst/>
            <a:cxnLst/>
            <a:rect r="r" b="b" t="t" l="l"/>
            <a:pathLst>
              <a:path h="478076" w="1524465">
                <a:moveTo>
                  <a:pt x="0" y="0"/>
                </a:moveTo>
                <a:lnTo>
                  <a:pt x="1524465" y="0"/>
                </a:lnTo>
                <a:lnTo>
                  <a:pt x="1524465" y="478076"/>
                </a:lnTo>
                <a:lnTo>
                  <a:pt x="0" y="478076"/>
                </a:lnTo>
                <a:lnTo>
                  <a:pt x="0" y="0"/>
                </a:lnTo>
                <a:close/>
              </a:path>
            </a:pathLst>
          </a:custGeom>
          <a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7" id="37"/>
          <p:cNvGrpSpPr/>
          <p:nvPr/>
        </p:nvGrpSpPr>
        <p:grpSpPr>
          <a:xfrm rot="0">
            <a:off x="10693418" y="9486368"/>
            <a:ext cx="9525" cy="247325"/>
            <a:chOff x="0" y="0"/>
            <a:chExt cx="12700" cy="329767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8509"/>
              <a:ext cx="16891" cy="317119"/>
            </a:xfrm>
            <a:custGeom>
              <a:avLst/>
              <a:gdLst/>
              <a:ahLst/>
              <a:cxnLst/>
              <a:rect r="r" b="b" t="t" l="l"/>
              <a:pathLst>
                <a:path h="317119" w="16891">
                  <a:moveTo>
                    <a:pt x="16891" y="33782"/>
                  </a:moveTo>
                  <a:lnTo>
                    <a:pt x="16891" y="50800"/>
                  </a:lnTo>
                  <a:lnTo>
                    <a:pt x="0" y="50800"/>
                  </a:lnTo>
                  <a:lnTo>
                    <a:pt x="0" y="33782"/>
                  </a:lnTo>
                  <a:close/>
                  <a:moveTo>
                    <a:pt x="16891" y="67691"/>
                  </a:moveTo>
                  <a:lnTo>
                    <a:pt x="16891" y="84582"/>
                  </a:lnTo>
                  <a:lnTo>
                    <a:pt x="0" y="84582"/>
                  </a:lnTo>
                  <a:lnTo>
                    <a:pt x="0" y="67691"/>
                  </a:lnTo>
                  <a:close/>
                  <a:moveTo>
                    <a:pt x="0" y="101600"/>
                  </a:moveTo>
                  <a:lnTo>
                    <a:pt x="0" y="118491"/>
                  </a:lnTo>
                  <a:lnTo>
                    <a:pt x="0" y="101600"/>
                  </a:lnTo>
                  <a:close/>
                  <a:moveTo>
                    <a:pt x="0" y="135509"/>
                  </a:moveTo>
                  <a:lnTo>
                    <a:pt x="0" y="152400"/>
                  </a:lnTo>
                  <a:lnTo>
                    <a:pt x="0" y="135382"/>
                  </a:lnTo>
                  <a:close/>
                  <a:moveTo>
                    <a:pt x="0" y="169291"/>
                  </a:moveTo>
                  <a:lnTo>
                    <a:pt x="0" y="186182"/>
                  </a:lnTo>
                  <a:lnTo>
                    <a:pt x="0" y="169291"/>
                  </a:lnTo>
                  <a:close/>
                  <a:moveTo>
                    <a:pt x="0" y="203200"/>
                  </a:moveTo>
                  <a:lnTo>
                    <a:pt x="0" y="220091"/>
                  </a:lnTo>
                  <a:lnTo>
                    <a:pt x="0" y="203200"/>
                  </a:lnTo>
                  <a:close/>
                  <a:moveTo>
                    <a:pt x="0" y="237109"/>
                  </a:moveTo>
                  <a:lnTo>
                    <a:pt x="0" y="254000"/>
                  </a:lnTo>
                  <a:lnTo>
                    <a:pt x="0" y="236982"/>
                  </a:lnTo>
                  <a:close/>
                  <a:moveTo>
                    <a:pt x="0" y="270891"/>
                  </a:moveTo>
                  <a:lnTo>
                    <a:pt x="0" y="287782"/>
                  </a:lnTo>
                  <a:lnTo>
                    <a:pt x="0" y="270891"/>
                  </a:lnTo>
                  <a:close/>
                  <a:moveTo>
                    <a:pt x="0" y="304800"/>
                  </a:moveTo>
                  <a:lnTo>
                    <a:pt x="0" y="317119"/>
                  </a:lnTo>
                  <a:lnTo>
                    <a:pt x="0" y="304800"/>
                  </a:lnTo>
                  <a:close/>
                  <a:moveTo>
                    <a:pt x="0" y="0"/>
                  </a:moveTo>
                  <a:lnTo>
                    <a:pt x="0" y="168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B3A"/>
            </a:solidFill>
          </p:spPr>
        </p:sp>
      </p:grpSp>
      <p:grpSp>
        <p:nvGrpSpPr>
          <p:cNvPr name="Group 39" id="39"/>
          <p:cNvGrpSpPr/>
          <p:nvPr/>
        </p:nvGrpSpPr>
        <p:grpSpPr>
          <a:xfrm rot="0">
            <a:off x="14796370" y="9486368"/>
            <a:ext cx="9525" cy="247325"/>
            <a:chOff x="0" y="0"/>
            <a:chExt cx="12700" cy="329767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8509"/>
              <a:ext cx="16891" cy="317119"/>
            </a:xfrm>
            <a:custGeom>
              <a:avLst/>
              <a:gdLst/>
              <a:ahLst/>
              <a:cxnLst/>
              <a:rect r="r" b="b" t="t" l="l"/>
              <a:pathLst>
                <a:path h="317119" w="16891">
                  <a:moveTo>
                    <a:pt x="16891" y="33782"/>
                  </a:moveTo>
                  <a:lnTo>
                    <a:pt x="16891" y="50800"/>
                  </a:lnTo>
                  <a:lnTo>
                    <a:pt x="0" y="50800"/>
                  </a:lnTo>
                  <a:lnTo>
                    <a:pt x="0" y="33782"/>
                  </a:lnTo>
                  <a:close/>
                  <a:moveTo>
                    <a:pt x="16891" y="67691"/>
                  </a:moveTo>
                  <a:lnTo>
                    <a:pt x="16891" y="84582"/>
                  </a:lnTo>
                  <a:lnTo>
                    <a:pt x="0" y="84582"/>
                  </a:lnTo>
                  <a:lnTo>
                    <a:pt x="0" y="67691"/>
                  </a:lnTo>
                  <a:close/>
                  <a:moveTo>
                    <a:pt x="0" y="101600"/>
                  </a:moveTo>
                  <a:lnTo>
                    <a:pt x="0" y="118491"/>
                  </a:lnTo>
                  <a:lnTo>
                    <a:pt x="0" y="101600"/>
                  </a:lnTo>
                  <a:close/>
                  <a:moveTo>
                    <a:pt x="0" y="135509"/>
                  </a:moveTo>
                  <a:lnTo>
                    <a:pt x="0" y="152400"/>
                  </a:lnTo>
                  <a:lnTo>
                    <a:pt x="0" y="135382"/>
                  </a:lnTo>
                  <a:close/>
                  <a:moveTo>
                    <a:pt x="0" y="169291"/>
                  </a:moveTo>
                  <a:lnTo>
                    <a:pt x="0" y="186182"/>
                  </a:lnTo>
                  <a:lnTo>
                    <a:pt x="0" y="169291"/>
                  </a:lnTo>
                  <a:close/>
                  <a:moveTo>
                    <a:pt x="0" y="203200"/>
                  </a:moveTo>
                  <a:lnTo>
                    <a:pt x="0" y="220091"/>
                  </a:lnTo>
                  <a:lnTo>
                    <a:pt x="0" y="203200"/>
                  </a:lnTo>
                  <a:close/>
                  <a:moveTo>
                    <a:pt x="0" y="237109"/>
                  </a:moveTo>
                  <a:lnTo>
                    <a:pt x="0" y="254000"/>
                  </a:lnTo>
                  <a:lnTo>
                    <a:pt x="0" y="236982"/>
                  </a:lnTo>
                  <a:close/>
                  <a:moveTo>
                    <a:pt x="0" y="270891"/>
                  </a:moveTo>
                  <a:lnTo>
                    <a:pt x="0" y="287782"/>
                  </a:lnTo>
                  <a:lnTo>
                    <a:pt x="0" y="270891"/>
                  </a:lnTo>
                  <a:close/>
                  <a:moveTo>
                    <a:pt x="0" y="304800"/>
                  </a:moveTo>
                  <a:lnTo>
                    <a:pt x="0" y="317119"/>
                  </a:lnTo>
                  <a:lnTo>
                    <a:pt x="0" y="304800"/>
                  </a:lnTo>
                  <a:close/>
                  <a:moveTo>
                    <a:pt x="0" y="0"/>
                  </a:moveTo>
                  <a:lnTo>
                    <a:pt x="0" y="168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B3A"/>
            </a:solidFill>
          </p:spPr>
        </p:sp>
      </p:grpSp>
      <p:grpSp>
        <p:nvGrpSpPr>
          <p:cNvPr name="Group 41" id="41"/>
          <p:cNvGrpSpPr/>
          <p:nvPr/>
        </p:nvGrpSpPr>
        <p:grpSpPr>
          <a:xfrm rot="0">
            <a:off x="12744554" y="9486492"/>
            <a:ext cx="16252" cy="104101"/>
            <a:chOff x="0" y="0"/>
            <a:chExt cx="21670" cy="138802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7874"/>
              <a:ext cx="25273" cy="119380"/>
            </a:xfrm>
            <a:custGeom>
              <a:avLst/>
              <a:gdLst/>
              <a:ahLst/>
              <a:cxnLst/>
              <a:rect r="r" b="b" t="t" l="l"/>
              <a:pathLst>
                <a:path h="119380" w="25273">
                  <a:moveTo>
                    <a:pt x="19304" y="33782"/>
                  </a:moveTo>
                  <a:lnTo>
                    <a:pt x="20447" y="50673"/>
                  </a:lnTo>
                  <a:lnTo>
                    <a:pt x="3683" y="51816"/>
                  </a:lnTo>
                  <a:lnTo>
                    <a:pt x="2413" y="34925"/>
                  </a:lnTo>
                  <a:close/>
                  <a:moveTo>
                    <a:pt x="4826" y="68707"/>
                  </a:moveTo>
                  <a:lnTo>
                    <a:pt x="22860" y="84455"/>
                  </a:lnTo>
                  <a:lnTo>
                    <a:pt x="5969" y="85598"/>
                  </a:lnTo>
                  <a:lnTo>
                    <a:pt x="4826" y="68707"/>
                  </a:lnTo>
                  <a:close/>
                  <a:moveTo>
                    <a:pt x="24130" y="101346"/>
                  </a:moveTo>
                  <a:lnTo>
                    <a:pt x="25273" y="118237"/>
                  </a:lnTo>
                  <a:lnTo>
                    <a:pt x="8382" y="119380"/>
                  </a:lnTo>
                  <a:lnTo>
                    <a:pt x="7239" y="102489"/>
                  </a:lnTo>
                  <a:close/>
                  <a:moveTo>
                    <a:pt x="16891" y="0"/>
                  </a:moveTo>
                  <a:lnTo>
                    <a:pt x="18034" y="16891"/>
                  </a:lnTo>
                  <a:lnTo>
                    <a:pt x="1270" y="18034"/>
                  </a:lnTo>
                  <a:lnTo>
                    <a:pt x="0" y="1143"/>
                  </a:lnTo>
                  <a:close/>
                </a:path>
              </a:pathLst>
            </a:custGeom>
            <a:solidFill>
              <a:srgbClr val="3D3B3A"/>
            </a:solidFill>
          </p:spPr>
        </p:sp>
      </p:grpSp>
      <p:grpSp>
        <p:nvGrpSpPr>
          <p:cNvPr name="Group 43" id="43"/>
          <p:cNvGrpSpPr/>
          <p:nvPr/>
        </p:nvGrpSpPr>
        <p:grpSpPr>
          <a:xfrm rot="0">
            <a:off x="16839634" y="9486368"/>
            <a:ext cx="9525" cy="88027"/>
            <a:chOff x="0" y="0"/>
            <a:chExt cx="12700" cy="117369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8509"/>
              <a:ext cx="16891" cy="104648"/>
            </a:xfrm>
            <a:custGeom>
              <a:avLst/>
              <a:gdLst/>
              <a:ahLst/>
              <a:cxnLst/>
              <a:rect r="r" b="b" t="t" l="l"/>
              <a:pathLst>
                <a:path h="104648" w="16891">
                  <a:moveTo>
                    <a:pt x="16891" y="33782"/>
                  </a:moveTo>
                  <a:lnTo>
                    <a:pt x="16891" y="50800"/>
                  </a:lnTo>
                  <a:lnTo>
                    <a:pt x="0" y="50800"/>
                  </a:lnTo>
                  <a:lnTo>
                    <a:pt x="0" y="33782"/>
                  </a:lnTo>
                  <a:close/>
                  <a:moveTo>
                    <a:pt x="16891" y="67691"/>
                  </a:moveTo>
                  <a:lnTo>
                    <a:pt x="16891" y="84582"/>
                  </a:lnTo>
                  <a:lnTo>
                    <a:pt x="0" y="84582"/>
                  </a:lnTo>
                  <a:lnTo>
                    <a:pt x="0" y="67691"/>
                  </a:lnTo>
                  <a:close/>
                  <a:moveTo>
                    <a:pt x="0" y="101600"/>
                  </a:moveTo>
                  <a:lnTo>
                    <a:pt x="0" y="104648"/>
                  </a:lnTo>
                  <a:lnTo>
                    <a:pt x="0" y="101600"/>
                  </a:lnTo>
                  <a:close/>
                  <a:moveTo>
                    <a:pt x="0" y="0"/>
                  </a:moveTo>
                  <a:lnTo>
                    <a:pt x="0" y="168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B3A"/>
            </a:solidFill>
          </p:spPr>
        </p:sp>
      </p:grpSp>
      <p:grpSp>
        <p:nvGrpSpPr>
          <p:cNvPr name="Group 45" id="45"/>
          <p:cNvGrpSpPr/>
          <p:nvPr/>
        </p:nvGrpSpPr>
        <p:grpSpPr>
          <a:xfrm rot="0">
            <a:off x="11717338" y="8786590"/>
            <a:ext cx="9525" cy="264817"/>
            <a:chOff x="0" y="0"/>
            <a:chExt cx="12700" cy="353089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8509"/>
              <a:ext cx="16891" cy="340360"/>
            </a:xfrm>
            <a:custGeom>
              <a:avLst/>
              <a:gdLst/>
              <a:ahLst/>
              <a:cxnLst/>
              <a:rect r="r" b="b" t="t" l="l"/>
              <a:pathLst>
                <a:path h="340360" w="16891">
                  <a:moveTo>
                    <a:pt x="0" y="306451"/>
                  </a:moveTo>
                  <a:lnTo>
                    <a:pt x="0" y="289560"/>
                  </a:lnTo>
                  <a:lnTo>
                    <a:pt x="16891" y="289560"/>
                  </a:lnTo>
                  <a:lnTo>
                    <a:pt x="16891" y="306451"/>
                  </a:lnTo>
                  <a:close/>
                  <a:moveTo>
                    <a:pt x="16891" y="272542"/>
                  </a:moveTo>
                  <a:lnTo>
                    <a:pt x="16891" y="255651"/>
                  </a:lnTo>
                  <a:lnTo>
                    <a:pt x="16891" y="272542"/>
                  </a:lnTo>
                  <a:close/>
                  <a:moveTo>
                    <a:pt x="16891" y="238633"/>
                  </a:moveTo>
                  <a:lnTo>
                    <a:pt x="16891" y="221869"/>
                  </a:lnTo>
                  <a:lnTo>
                    <a:pt x="16891" y="238760"/>
                  </a:lnTo>
                  <a:close/>
                  <a:moveTo>
                    <a:pt x="0" y="204851"/>
                  </a:moveTo>
                  <a:lnTo>
                    <a:pt x="0" y="187960"/>
                  </a:lnTo>
                  <a:lnTo>
                    <a:pt x="16891" y="187960"/>
                  </a:lnTo>
                  <a:lnTo>
                    <a:pt x="16891" y="204851"/>
                  </a:lnTo>
                  <a:close/>
                  <a:moveTo>
                    <a:pt x="16891" y="170942"/>
                  </a:moveTo>
                  <a:lnTo>
                    <a:pt x="16891" y="154051"/>
                  </a:lnTo>
                  <a:lnTo>
                    <a:pt x="16891" y="170942"/>
                  </a:lnTo>
                  <a:close/>
                  <a:moveTo>
                    <a:pt x="16891" y="137033"/>
                  </a:moveTo>
                  <a:lnTo>
                    <a:pt x="16891" y="120269"/>
                  </a:lnTo>
                  <a:lnTo>
                    <a:pt x="16891" y="137160"/>
                  </a:lnTo>
                  <a:close/>
                  <a:moveTo>
                    <a:pt x="0" y="103251"/>
                  </a:moveTo>
                  <a:lnTo>
                    <a:pt x="0" y="86360"/>
                  </a:lnTo>
                  <a:lnTo>
                    <a:pt x="16891" y="86360"/>
                  </a:lnTo>
                  <a:lnTo>
                    <a:pt x="16891" y="103251"/>
                  </a:lnTo>
                  <a:close/>
                  <a:moveTo>
                    <a:pt x="0" y="69469"/>
                  </a:moveTo>
                  <a:lnTo>
                    <a:pt x="0" y="52451"/>
                  </a:lnTo>
                  <a:lnTo>
                    <a:pt x="16891" y="52451"/>
                  </a:lnTo>
                  <a:lnTo>
                    <a:pt x="16891" y="69469"/>
                  </a:lnTo>
                  <a:close/>
                  <a:moveTo>
                    <a:pt x="0" y="35560"/>
                  </a:moveTo>
                  <a:lnTo>
                    <a:pt x="0" y="18669"/>
                  </a:lnTo>
                  <a:lnTo>
                    <a:pt x="16891" y="18669"/>
                  </a:lnTo>
                  <a:lnTo>
                    <a:pt x="16891" y="35560"/>
                  </a:lnTo>
                  <a:close/>
                  <a:moveTo>
                    <a:pt x="0" y="1651"/>
                  </a:moveTo>
                  <a:lnTo>
                    <a:pt x="0" y="0"/>
                  </a:lnTo>
                  <a:lnTo>
                    <a:pt x="16891" y="0"/>
                  </a:lnTo>
                  <a:lnTo>
                    <a:pt x="16891" y="1651"/>
                  </a:lnTo>
                  <a:close/>
                  <a:moveTo>
                    <a:pt x="0" y="340360"/>
                  </a:moveTo>
                  <a:lnTo>
                    <a:pt x="0" y="323469"/>
                  </a:lnTo>
                  <a:lnTo>
                    <a:pt x="16891" y="323469"/>
                  </a:lnTo>
                  <a:lnTo>
                    <a:pt x="16891" y="340360"/>
                  </a:lnTo>
                  <a:close/>
                </a:path>
              </a:pathLst>
            </a:custGeom>
            <a:solidFill>
              <a:srgbClr val="3D3B3A"/>
            </a:solidFill>
          </p:spPr>
        </p:sp>
      </p:grpSp>
      <p:grpSp>
        <p:nvGrpSpPr>
          <p:cNvPr name="Group 47" id="47"/>
          <p:cNvGrpSpPr/>
          <p:nvPr/>
        </p:nvGrpSpPr>
        <p:grpSpPr>
          <a:xfrm rot="0">
            <a:off x="15842876" y="8788900"/>
            <a:ext cx="9525" cy="260195"/>
            <a:chOff x="0" y="0"/>
            <a:chExt cx="12700" cy="346927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20955"/>
              <a:ext cx="16891" cy="321691"/>
            </a:xfrm>
            <a:custGeom>
              <a:avLst/>
              <a:gdLst/>
              <a:ahLst/>
              <a:cxnLst/>
              <a:rect r="r" b="b" t="t" l="l"/>
              <a:pathLst>
                <a:path h="321691" w="16891">
                  <a:moveTo>
                    <a:pt x="0" y="287909"/>
                  </a:moveTo>
                  <a:lnTo>
                    <a:pt x="0" y="270891"/>
                  </a:lnTo>
                  <a:lnTo>
                    <a:pt x="16891" y="270891"/>
                  </a:lnTo>
                  <a:lnTo>
                    <a:pt x="16891" y="287782"/>
                  </a:lnTo>
                  <a:close/>
                  <a:moveTo>
                    <a:pt x="16891" y="253873"/>
                  </a:moveTo>
                  <a:lnTo>
                    <a:pt x="16891" y="237109"/>
                  </a:lnTo>
                  <a:lnTo>
                    <a:pt x="16891" y="254000"/>
                  </a:lnTo>
                  <a:close/>
                  <a:moveTo>
                    <a:pt x="16891" y="220091"/>
                  </a:moveTo>
                  <a:lnTo>
                    <a:pt x="16891" y="203200"/>
                  </a:lnTo>
                  <a:lnTo>
                    <a:pt x="16891" y="220091"/>
                  </a:lnTo>
                  <a:close/>
                  <a:moveTo>
                    <a:pt x="16891" y="186182"/>
                  </a:moveTo>
                  <a:lnTo>
                    <a:pt x="16891" y="169291"/>
                  </a:lnTo>
                  <a:lnTo>
                    <a:pt x="16891" y="186182"/>
                  </a:lnTo>
                  <a:close/>
                  <a:moveTo>
                    <a:pt x="16891" y="152273"/>
                  </a:moveTo>
                  <a:lnTo>
                    <a:pt x="16891" y="135509"/>
                  </a:lnTo>
                  <a:lnTo>
                    <a:pt x="16891" y="152400"/>
                  </a:lnTo>
                  <a:close/>
                  <a:moveTo>
                    <a:pt x="16891" y="118491"/>
                  </a:moveTo>
                  <a:lnTo>
                    <a:pt x="16891" y="101600"/>
                  </a:lnTo>
                  <a:lnTo>
                    <a:pt x="16891" y="118491"/>
                  </a:lnTo>
                  <a:close/>
                  <a:moveTo>
                    <a:pt x="0" y="84709"/>
                  </a:moveTo>
                  <a:lnTo>
                    <a:pt x="0" y="67691"/>
                  </a:lnTo>
                  <a:lnTo>
                    <a:pt x="16891" y="67691"/>
                  </a:lnTo>
                  <a:lnTo>
                    <a:pt x="16891" y="84709"/>
                  </a:lnTo>
                  <a:close/>
                  <a:moveTo>
                    <a:pt x="0" y="50800"/>
                  </a:moveTo>
                  <a:lnTo>
                    <a:pt x="0" y="33909"/>
                  </a:lnTo>
                  <a:lnTo>
                    <a:pt x="16891" y="33909"/>
                  </a:lnTo>
                  <a:lnTo>
                    <a:pt x="16891" y="50800"/>
                  </a:lnTo>
                  <a:close/>
                  <a:moveTo>
                    <a:pt x="0" y="16891"/>
                  </a:moveTo>
                  <a:lnTo>
                    <a:pt x="0" y="0"/>
                  </a:lnTo>
                  <a:lnTo>
                    <a:pt x="16891" y="0"/>
                  </a:lnTo>
                  <a:lnTo>
                    <a:pt x="16891" y="16891"/>
                  </a:lnTo>
                  <a:close/>
                  <a:moveTo>
                    <a:pt x="16891" y="321691"/>
                  </a:moveTo>
                  <a:lnTo>
                    <a:pt x="16891" y="304800"/>
                  </a:lnTo>
                  <a:lnTo>
                    <a:pt x="16891" y="321691"/>
                  </a:lnTo>
                  <a:close/>
                </a:path>
              </a:pathLst>
            </a:custGeom>
            <a:solidFill>
              <a:srgbClr val="3D3B3A"/>
            </a:solidFill>
          </p:spPr>
        </p:sp>
      </p:grpSp>
      <p:grpSp>
        <p:nvGrpSpPr>
          <p:cNvPr name="Group 49" id="49"/>
          <p:cNvGrpSpPr/>
          <p:nvPr/>
        </p:nvGrpSpPr>
        <p:grpSpPr>
          <a:xfrm rot="0">
            <a:off x="13780107" y="8786590"/>
            <a:ext cx="9525" cy="264817"/>
            <a:chOff x="0" y="0"/>
            <a:chExt cx="12700" cy="353089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8509"/>
              <a:ext cx="16891" cy="340360"/>
            </a:xfrm>
            <a:custGeom>
              <a:avLst/>
              <a:gdLst/>
              <a:ahLst/>
              <a:cxnLst/>
              <a:rect r="r" b="b" t="t" l="l"/>
              <a:pathLst>
                <a:path h="340360" w="16891">
                  <a:moveTo>
                    <a:pt x="0" y="306451"/>
                  </a:moveTo>
                  <a:lnTo>
                    <a:pt x="0" y="289560"/>
                  </a:lnTo>
                  <a:lnTo>
                    <a:pt x="16891" y="289560"/>
                  </a:lnTo>
                  <a:lnTo>
                    <a:pt x="16891" y="306451"/>
                  </a:lnTo>
                  <a:close/>
                  <a:moveTo>
                    <a:pt x="16891" y="272542"/>
                  </a:moveTo>
                  <a:lnTo>
                    <a:pt x="16891" y="255651"/>
                  </a:lnTo>
                  <a:lnTo>
                    <a:pt x="16891" y="272542"/>
                  </a:lnTo>
                  <a:close/>
                  <a:moveTo>
                    <a:pt x="16891" y="238633"/>
                  </a:moveTo>
                  <a:lnTo>
                    <a:pt x="16891" y="221869"/>
                  </a:lnTo>
                  <a:lnTo>
                    <a:pt x="16891" y="238760"/>
                  </a:lnTo>
                  <a:close/>
                  <a:moveTo>
                    <a:pt x="0" y="204851"/>
                  </a:moveTo>
                  <a:lnTo>
                    <a:pt x="0" y="187960"/>
                  </a:lnTo>
                  <a:lnTo>
                    <a:pt x="16891" y="187960"/>
                  </a:lnTo>
                  <a:lnTo>
                    <a:pt x="16891" y="204851"/>
                  </a:lnTo>
                  <a:close/>
                  <a:moveTo>
                    <a:pt x="16891" y="170942"/>
                  </a:moveTo>
                  <a:lnTo>
                    <a:pt x="16891" y="154051"/>
                  </a:lnTo>
                  <a:lnTo>
                    <a:pt x="16891" y="170942"/>
                  </a:lnTo>
                  <a:close/>
                  <a:moveTo>
                    <a:pt x="16891" y="137033"/>
                  </a:moveTo>
                  <a:lnTo>
                    <a:pt x="16891" y="120269"/>
                  </a:lnTo>
                  <a:lnTo>
                    <a:pt x="16891" y="137160"/>
                  </a:lnTo>
                  <a:close/>
                  <a:moveTo>
                    <a:pt x="0" y="103251"/>
                  </a:moveTo>
                  <a:lnTo>
                    <a:pt x="0" y="86360"/>
                  </a:lnTo>
                  <a:lnTo>
                    <a:pt x="16891" y="86360"/>
                  </a:lnTo>
                  <a:lnTo>
                    <a:pt x="16891" y="103251"/>
                  </a:lnTo>
                  <a:close/>
                  <a:moveTo>
                    <a:pt x="0" y="69469"/>
                  </a:moveTo>
                  <a:lnTo>
                    <a:pt x="0" y="52451"/>
                  </a:lnTo>
                  <a:lnTo>
                    <a:pt x="16891" y="52451"/>
                  </a:lnTo>
                  <a:lnTo>
                    <a:pt x="16891" y="69469"/>
                  </a:lnTo>
                  <a:close/>
                  <a:moveTo>
                    <a:pt x="0" y="35560"/>
                  </a:moveTo>
                  <a:lnTo>
                    <a:pt x="0" y="18669"/>
                  </a:lnTo>
                  <a:lnTo>
                    <a:pt x="16891" y="18669"/>
                  </a:lnTo>
                  <a:lnTo>
                    <a:pt x="16891" y="35560"/>
                  </a:lnTo>
                  <a:close/>
                  <a:moveTo>
                    <a:pt x="0" y="1651"/>
                  </a:moveTo>
                  <a:lnTo>
                    <a:pt x="0" y="0"/>
                  </a:lnTo>
                  <a:lnTo>
                    <a:pt x="16891" y="0"/>
                  </a:lnTo>
                  <a:lnTo>
                    <a:pt x="16891" y="1651"/>
                  </a:lnTo>
                  <a:close/>
                  <a:moveTo>
                    <a:pt x="0" y="340360"/>
                  </a:moveTo>
                  <a:lnTo>
                    <a:pt x="0" y="323469"/>
                  </a:lnTo>
                  <a:lnTo>
                    <a:pt x="16891" y="323469"/>
                  </a:lnTo>
                  <a:lnTo>
                    <a:pt x="16891" y="340360"/>
                  </a:lnTo>
                  <a:close/>
                </a:path>
              </a:pathLst>
            </a:custGeom>
            <a:solidFill>
              <a:srgbClr val="3D3B3A"/>
            </a:solidFill>
          </p:spPr>
        </p:sp>
      </p:grpSp>
      <p:sp>
        <p:nvSpPr>
          <p:cNvPr name="TextBox 51" id="51"/>
          <p:cNvSpPr txBox="true"/>
          <p:nvPr/>
        </p:nvSpPr>
        <p:spPr>
          <a:xfrm rot="0">
            <a:off x="10210175" y="9138607"/>
            <a:ext cx="897522" cy="344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35"/>
              </a:lnSpc>
            </a:pPr>
            <a:r>
              <a:rPr lang="en-US" sz="1630" spc="-48">
                <a:solidFill>
                  <a:srgbClr val="EAE7E3"/>
                </a:solidFill>
                <a:latin typeface="Oswald Bold"/>
                <a:ea typeface="Oswald Bold"/>
                <a:cs typeface="Oswald Bold"/>
                <a:sym typeface="Oswald Bold"/>
              </a:rPr>
              <a:t>2ND MONTH</a:t>
            </a:r>
          </a:p>
        </p:txBody>
      </p:sp>
      <p:sp>
        <p:nvSpPr>
          <p:cNvPr name="Freeform 52" id="52"/>
          <p:cNvSpPr/>
          <p:nvPr/>
        </p:nvSpPr>
        <p:spPr>
          <a:xfrm flipH="false" flipV="false" rot="0">
            <a:off x="9018001" y="9012981"/>
            <a:ext cx="1351808" cy="479124"/>
          </a:xfrm>
          <a:custGeom>
            <a:avLst/>
            <a:gdLst/>
            <a:ahLst/>
            <a:cxnLst/>
            <a:rect r="r" b="b" t="t" l="l"/>
            <a:pathLst>
              <a:path h="479124" w="1351808">
                <a:moveTo>
                  <a:pt x="0" y="0"/>
                </a:moveTo>
                <a:lnTo>
                  <a:pt x="1351808" y="0"/>
                </a:lnTo>
                <a:lnTo>
                  <a:pt x="1351808" y="479124"/>
                </a:lnTo>
                <a:lnTo>
                  <a:pt x="0" y="479124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3" id="53"/>
          <p:cNvSpPr txBox="true"/>
          <p:nvPr/>
        </p:nvSpPr>
        <p:spPr>
          <a:xfrm rot="0">
            <a:off x="9082626" y="9171755"/>
            <a:ext cx="1153409" cy="27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8"/>
              </a:lnSpc>
            </a:pPr>
            <a:r>
              <a:rPr lang="en-US" sz="1430" spc="-42">
                <a:solidFill>
                  <a:srgbClr val="EAE7E3"/>
                </a:solidFill>
                <a:latin typeface="Oswald Bold"/>
                <a:ea typeface="Oswald Bold"/>
                <a:cs typeface="Oswald Bold"/>
                <a:sym typeface="Oswald Bold"/>
              </a:rPr>
              <a:t>1ST</a:t>
            </a:r>
          </a:p>
          <a:p>
            <a:pPr algn="ctr">
              <a:lnSpc>
                <a:spcPts val="1258"/>
              </a:lnSpc>
            </a:pPr>
            <a:r>
              <a:rPr lang="en-US" sz="1430" spc="-42">
                <a:solidFill>
                  <a:srgbClr val="EAE7E3"/>
                </a:solidFill>
                <a:latin typeface="Oswald Bold"/>
                <a:ea typeface="Oswald Bold"/>
                <a:cs typeface="Oswald Bold"/>
                <a:sym typeface="Oswald Bold"/>
              </a:rPr>
              <a:t> MONTH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11269622" y="9146917"/>
            <a:ext cx="904956" cy="345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0"/>
              </a:lnSpc>
            </a:pPr>
            <a:r>
              <a:rPr lang="en-US" sz="1637" spc="-48">
                <a:solidFill>
                  <a:srgbClr val="EAE7E3"/>
                </a:solidFill>
                <a:latin typeface="Oswald Bold"/>
                <a:ea typeface="Oswald Bold"/>
                <a:cs typeface="Oswald Bold"/>
                <a:sym typeface="Oswald Bold"/>
              </a:rPr>
              <a:t>3RD MONTH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12273715" y="9138607"/>
            <a:ext cx="899266" cy="344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36"/>
              </a:lnSpc>
            </a:pPr>
            <a:r>
              <a:rPr lang="en-US" sz="1632" spc="-48">
                <a:solidFill>
                  <a:srgbClr val="EAE7E3"/>
                </a:solidFill>
                <a:latin typeface="Oswald Bold"/>
                <a:ea typeface="Oswald Bold"/>
                <a:cs typeface="Oswald Bold"/>
                <a:sym typeface="Oswald Bold"/>
              </a:rPr>
              <a:t>4TH MONTH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13422031" y="9187137"/>
            <a:ext cx="748954" cy="302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7"/>
              </a:lnSpc>
            </a:pPr>
            <a:r>
              <a:rPr lang="en-US" sz="1530" spc="-44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5TH MONTHS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14398713" y="9122405"/>
            <a:ext cx="851308" cy="328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5"/>
              </a:lnSpc>
            </a:pPr>
            <a:r>
              <a:rPr lang="en-US" sz="1585" spc="-47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6TH MONTH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15387064" y="9138607"/>
            <a:ext cx="921147" cy="345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6"/>
              </a:lnSpc>
            </a:pPr>
            <a:r>
              <a:rPr lang="en-US" sz="1655" spc="-49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7TH MONTH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16380960" y="9146917"/>
            <a:ext cx="926872" cy="346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61"/>
              </a:lnSpc>
            </a:pPr>
            <a:r>
              <a:rPr lang="en-US" sz="1660" spc="-49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8TH MONTH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9018001" y="8373146"/>
            <a:ext cx="1351808" cy="427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92"/>
              </a:lnSpc>
            </a:pPr>
            <a:r>
              <a:rPr lang="en-US" sz="1302" spc="65">
                <a:solidFill>
                  <a:srgbClr val="3D3B3A"/>
                </a:solidFill>
                <a:latin typeface="Open Sans Semi-Bold Italics"/>
                <a:ea typeface="Open Sans Semi-Bold Italics"/>
                <a:cs typeface="Open Sans Semi-Bold Italics"/>
                <a:sym typeface="Open Sans Semi-Bold Italics"/>
              </a:rPr>
              <a:t>Ön Hazırlık Çalışmaları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11069302" y="8373146"/>
            <a:ext cx="1351808" cy="427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92"/>
              </a:lnSpc>
            </a:pPr>
            <a:r>
              <a:rPr lang="en-US" sz="1302" spc="65">
                <a:solidFill>
                  <a:srgbClr val="3D3B3A"/>
                </a:solidFill>
                <a:latin typeface="Open Sans Semi-Bold Italics"/>
                <a:ea typeface="Open Sans Semi-Bold Italics"/>
                <a:cs typeface="Open Sans Semi-Bold Italics"/>
                <a:sym typeface="Open Sans Semi-Bold Italics"/>
              </a:rPr>
              <a:t>UI/UX Tasarımları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13120604" y="8373146"/>
            <a:ext cx="1351808" cy="427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92"/>
              </a:lnSpc>
            </a:pPr>
            <a:r>
              <a:rPr lang="en-US" sz="1302" spc="65">
                <a:solidFill>
                  <a:srgbClr val="3D3B3A"/>
                </a:solidFill>
                <a:latin typeface="Open Sans Semi-Bold Italics"/>
                <a:ea typeface="Open Sans Semi-Bold Italics"/>
                <a:cs typeface="Open Sans Semi-Bold Italics"/>
                <a:sym typeface="Open Sans Semi-Bold Italics"/>
              </a:rPr>
              <a:t>Mobil Entegrasyon 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15171904" y="8475801"/>
            <a:ext cx="1351808" cy="222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92"/>
              </a:lnSpc>
            </a:pPr>
            <a:r>
              <a:rPr lang="en-US" sz="1302" spc="65">
                <a:solidFill>
                  <a:srgbClr val="3D3B3A"/>
                </a:solidFill>
                <a:latin typeface="Open Sans Semi-Bold Italics"/>
                <a:ea typeface="Open Sans Semi-Bold Italics"/>
                <a:cs typeface="Open Sans Semi-Bold Italics"/>
                <a:sym typeface="Open Sans Semi-Bold Italics"/>
              </a:rPr>
              <a:t>Test Aşması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9952047" y="9689480"/>
            <a:ext cx="1492267" cy="427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92"/>
              </a:lnSpc>
            </a:pPr>
            <a:r>
              <a:rPr lang="en-US" sz="1302" spc="65">
                <a:solidFill>
                  <a:srgbClr val="3D3B3A"/>
                </a:solidFill>
                <a:latin typeface="Open Sans Semi-Bold Italics"/>
                <a:ea typeface="Open Sans Semi-Bold Italics"/>
                <a:cs typeface="Open Sans Semi-Bold Italics"/>
                <a:sym typeface="Open Sans Semi-Bold Italics"/>
              </a:rPr>
              <a:t>Analiz Çalışmaları</a:t>
            </a:r>
          </a:p>
        </p:txBody>
      </p:sp>
      <p:sp>
        <p:nvSpPr>
          <p:cNvPr name="TextBox 65" id="65"/>
          <p:cNvSpPr txBox="true"/>
          <p:nvPr/>
        </p:nvSpPr>
        <p:spPr>
          <a:xfrm rot="-18128">
            <a:off x="12121010" y="9585827"/>
            <a:ext cx="1273045" cy="564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4"/>
              </a:lnSpc>
            </a:pPr>
            <a:r>
              <a:rPr lang="en-US" sz="1225" spc="61">
                <a:solidFill>
                  <a:srgbClr val="3D3B3A"/>
                </a:solidFill>
                <a:latin typeface="Open Sans Semi-Bold Italics"/>
                <a:ea typeface="Open Sans Semi-Bold Italics"/>
                <a:cs typeface="Open Sans Semi-Bold Italics"/>
                <a:sym typeface="Open Sans Semi-Bold Italics"/>
              </a:rPr>
              <a:t>Servis ve Altypaı Çalışmaları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14148463" y="9689480"/>
            <a:ext cx="1351808" cy="427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92"/>
              </a:lnSpc>
            </a:pPr>
            <a:r>
              <a:rPr lang="en-US" sz="1302" spc="65">
                <a:solidFill>
                  <a:srgbClr val="3D3B3A"/>
                </a:solidFill>
                <a:latin typeface="Open Sans Semi-Bold Italics"/>
                <a:ea typeface="Open Sans Semi-Bold Italics"/>
                <a:cs typeface="Open Sans Semi-Bold Italics"/>
                <a:sym typeface="Open Sans Semi-Bold Italics"/>
              </a:rPr>
              <a:t>WEB Entegresyon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16227273" y="9552963"/>
            <a:ext cx="1234247" cy="563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5"/>
              </a:lnSpc>
            </a:pPr>
            <a:r>
              <a:rPr lang="en-US" sz="1189" spc="59">
                <a:solidFill>
                  <a:srgbClr val="3D3B3A"/>
                </a:solidFill>
                <a:latin typeface="Open Sans Semi-Bold Italics"/>
                <a:ea typeface="Open Sans Semi-Bold Italics"/>
                <a:cs typeface="Open Sans Semi-Bold Italics"/>
                <a:sym typeface="Open Sans Semi-Bold Italics"/>
              </a:rPr>
              <a:t>Uygulamanın Canlıya Alınması</a:t>
            </a:r>
          </a:p>
        </p:txBody>
      </p:sp>
      <p:sp>
        <p:nvSpPr>
          <p:cNvPr name="Freeform 68" id="68"/>
          <p:cNvSpPr/>
          <p:nvPr/>
        </p:nvSpPr>
        <p:spPr>
          <a:xfrm flipH="false" flipV="false" rot="0">
            <a:off x="8272920" y="8323730"/>
            <a:ext cx="745081" cy="780189"/>
          </a:xfrm>
          <a:custGeom>
            <a:avLst/>
            <a:gdLst/>
            <a:ahLst/>
            <a:cxnLst/>
            <a:rect r="r" b="b" t="t" l="l"/>
            <a:pathLst>
              <a:path h="780189" w="745081">
                <a:moveTo>
                  <a:pt x="0" y="0"/>
                </a:moveTo>
                <a:lnTo>
                  <a:pt x="745081" y="0"/>
                </a:lnTo>
                <a:lnTo>
                  <a:pt x="745081" y="780189"/>
                </a:lnTo>
                <a:lnTo>
                  <a:pt x="0" y="780189"/>
                </a:lnTo>
                <a:lnTo>
                  <a:pt x="0" y="0"/>
                </a:lnTo>
                <a:close/>
              </a:path>
            </a:pathLst>
          </a:custGeom>
          <a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 l="-1717" t="0" r="-1717" b="0"/>
            </a:stretch>
          </a:blipFill>
        </p:spPr>
      </p:sp>
      <p:sp>
        <p:nvSpPr>
          <p:cNvPr name="TextBox 69" id="69"/>
          <p:cNvSpPr txBox="true"/>
          <p:nvPr/>
        </p:nvSpPr>
        <p:spPr>
          <a:xfrm rot="0">
            <a:off x="6940373" y="293971"/>
            <a:ext cx="6934801" cy="461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4"/>
              </a:lnSpc>
            </a:pPr>
            <a:r>
              <a:rPr lang="en-US" sz="2696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UNICAR </a:t>
            </a:r>
            <a:r>
              <a:rPr lang="en-US" sz="2696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RENTAL “Yolculuğunuz Bizimle Başlasın!”</a:t>
            </a:r>
          </a:p>
        </p:txBody>
      </p:sp>
      <p:sp>
        <p:nvSpPr>
          <p:cNvPr name="TextBox 70" id="70"/>
          <p:cNvSpPr txBox="true"/>
          <p:nvPr/>
        </p:nvSpPr>
        <p:spPr>
          <a:xfrm rot="0">
            <a:off x="15721143" y="5946962"/>
            <a:ext cx="710826" cy="341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31"/>
              </a:lnSpc>
            </a:pPr>
            <a:r>
              <a:rPr lang="en-US" sz="2024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%55</a:t>
            </a:r>
          </a:p>
        </p:txBody>
      </p:sp>
      <p:sp>
        <p:nvSpPr>
          <p:cNvPr name="TextBox 71" id="71"/>
          <p:cNvSpPr txBox="true"/>
          <p:nvPr/>
        </p:nvSpPr>
        <p:spPr>
          <a:xfrm rot="0">
            <a:off x="11876114" y="3776414"/>
            <a:ext cx="2373195" cy="3356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74"/>
              </a:lnSpc>
            </a:pPr>
            <a:r>
              <a:rPr lang="en-US" sz="1979">
                <a:solidFill>
                  <a:srgbClr val="000000">
                    <a:alpha val="74902"/>
                  </a:srgbClr>
                </a:solidFill>
                <a:latin typeface="Oswald Bold"/>
                <a:ea typeface="Oswald Bold"/>
                <a:cs typeface="Oswald Bold"/>
                <a:sym typeface="Oswald Bold"/>
              </a:rPr>
              <a:t>Proje Maaliyeti</a:t>
            </a:r>
          </a:p>
        </p:txBody>
      </p:sp>
      <p:sp>
        <p:nvSpPr>
          <p:cNvPr name="TextBox 72" id="72"/>
          <p:cNvSpPr txBox="true"/>
          <p:nvPr/>
        </p:nvSpPr>
        <p:spPr>
          <a:xfrm rot="0">
            <a:off x="11876114" y="4133684"/>
            <a:ext cx="2373195" cy="277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058"/>
              </a:lnSpc>
            </a:pPr>
            <a:r>
              <a:rPr lang="en-US" sz="1582">
                <a:solidFill>
                  <a:srgbClr val="000000">
                    <a:alpha val="74902"/>
                  </a:srgbClr>
                </a:solidFill>
                <a:latin typeface="Oswald Bold"/>
                <a:ea typeface="Oswald Bold"/>
                <a:cs typeface="Oswald Bold"/>
                <a:sym typeface="Oswald Bold"/>
              </a:rPr>
              <a:t>200.000$ </a:t>
            </a:r>
            <a:r>
              <a:rPr lang="en-US" sz="1582">
                <a:solidFill>
                  <a:srgbClr val="000000">
                    <a:alpha val="74902"/>
                  </a:srgbClr>
                </a:solidFill>
                <a:latin typeface="Oswald"/>
                <a:ea typeface="Oswald"/>
                <a:cs typeface="Oswald"/>
                <a:sym typeface="Oswald"/>
              </a:rPr>
              <a:t>(Total)</a:t>
            </a:r>
          </a:p>
        </p:txBody>
      </p:sp>
      <p:sp>
        <p:nvSpPr>
          <p:cNvPr name="TextBox 73" id="73"/>
          <p:cNvSpPr txBox="true"/>
          <p:nvPr/>
        </p:nvSpPr>
        <p:spPr>
          <a:xfrm rot="0">
            <a:off x="13670250" y="1704565"/>
            <a:ext cx="3618900" cy="1801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57765" indent="-152588" lvl="2">
              <a:lnSpc>
                <a:spcPts val="2803"/>
              </a:lnSpc>
              <a:buFont typeface="Arial"/>
              <a:buChar char="⚬"/>
            </a:pPr>
            <a:r>
              <a:rPr lang="en-US" sz="2002">
                <a:solidFill>
                  <a:srgbClr val="000000">
                    <a:alpha val="74902"/>
                  </a:srgbClr>
                </a:solidFill>
                <a:latin typeface="Oswald"/>
                <a:ea typeface="Oswald"/>
                <a:cs typeface="Oswald"/>
                <a:sym typeface="Oswald"/>
              </a:rPr>
              <a:t>DevOps Mühendisi</a:t>
            </a:r>
          </a:p>
          <a:p>
            <a:pPr algn="just" marL="457765" indent="-152588" lvl="2">
              <a:lnSpc>
                <a:spcPts val="2803"/>
              </a:lnSpc>
              <a:buFont typeface="Arial"/>
              <a:buChar char="⚬"/>
            </a:pPr>
            <a:r>
              <a:rPr lang="en-US" sz="2002">
                <a:solidFill>
                  <a:srgbClr val="000000">
                    <a:alpha val="74902"/>
                  </a:srgbClr>
                </a:solidFill>
                <a:latin typeface="Oswald"/>
                <a:ea typeface="Oswald"/>
                <a:cs typeface="Oswald"/>
                <a:sym typeface="Oswald"/>
              </a:rPr>
              <a:t>UI/UX Tasarımcısı</a:t>
            </a:r>
          </a:p>
          <a:p>
            <a:pPr algn="just" marL="457765" indent="-152588" lvl="2">
              <a:lnSpc>
                <a:spcPts val="2803"/>
              </a:lnSpc>
              <a:buFont typeface="Arial"/>
              <a:buChar char="⚬"/>
            </a:pPr>
            <a:r>
              <a:rPr lang="en-US" sz="2002">
                <a:solidFill>
                  <a:srgbClr val="000000">
                    <a:alpha val="74902"/>
                  </a:srgbClr>
                </a:solidFill>
                <a:latin typeface="Oswald"/>
                <a:ea typeface="Oswald"/>
                <a:cs typeface="Oswald"/>
                <a:sym typeface="Oswald"/>
              </a:rPr>
              <a:t>Kalite Güvence Mühendisi</a:t>
            </a:r>
          </a:p>
          <a:p>
            <a:pPr algn="just" marL="457765" indent="-152588" lvl="2">
              <a:lnSpc>
                <a:spcPts val="2803"/>
              </a:lnSpc>
              <a:buFont typeface="Arial"/>
              <a:buChar char="⚬"/>
            </a:pPr>
            <a:r>
              <a:rPr lang="en-US" sz="2002">
                <a:solidFill>
                  <a:srgbClr val="000000">
                    <a:alpha val="74902"/>
                  </a:srgbClr>
                </a:solidFill>
                <a:latin typeface="Oswald"/>
                <a:ea typeface="Oswald"/>
                <a:cs typeface="Oswald"/>
                <a:sym typeface="Oswald"/>
              </a:rPr>
              <a:t>Güvenlik Uzmanı</a:t>
            </a:r>
          </a:p>
          <a:p>
            <a:pPr algn="just" marL="457765" indent="-152588" lvl="2">
              <a:lnSpc>
                <a:spcPts val="2803"/>
              </a:lnSpc>
              <a:buFont typeface="Arial"/>
              <a:buChar char="⚬"/>
            </a:pPr>
            <a:r>
              <a:rPr lang="en-US" sz="2002">
                <a:solidFill>
                  <a:srgbClr val="000000">
                    <a:alpha val="74902"/>
                  </a:srgbClr>
                </a:solidFill>
                <a:latin typeface="Oswald"/>
                <a:ea typeface="Oswald"/>
                <a:cs typeface="Oswald"/>
                <a:sym typeface="Oswald"/>
              </a:rPr>
              <a:t>Destek ve Müşteri İlişkileri Uzmanı</a:t>
            </a:r>
          </a:p>
        </p:txBody>
      </p:sp>
      <p:sp>
        <p:nvSpPr>
          <p:cNvPr name="TextBox 74" id="74"/>
          <p:cNvSpPr txBox="true"/>
          <p:nvPr/>
        </p:nvSpPr>
        <p:spPr>
          <a:xfrm rot="0">
            <a:off x="14028249" y="6355250"/>
            <a:ext cx="710826" cy="341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31"/>
              </a:lnSpc>
            </a:pPr>
            <a:r>
              <a:rPr lang="en-US" sz="2024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%20</a:t>
            </a:r>
          </a:p>
        </p:txBody>
      </p:sp>
      <p:sp>
        <p:nvSpPr>
          <p:cNvPr name="TextBox 75" id="75"/>
          <p:cNvSpPr txBox="true"/>
          <p:nvPr/>
        </p:nvSpPr>
        <p:spPr>
          <a:xfrm rot="0">
            <a:off x="14109489" y="5537678"/>
            <a:ext cx="710826" cy="341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31"/>
              </a:lnSpc>
            </a:pPr>
            <a:r>
              <a:rPr lang="en-US" sz="2024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%10</a:t>
            </a:r>
          </a:p>
        </p:txBody>
      </p:sp>
      <p:sp>
        <p:nvSpPr>
          <p:cNvPr name="TextBox 76" id="76"/>
          <p:cNvSpPr txBox="true"/>
          <p:nvPr/>
        </p:nvSpPr>
        <p:spPr>
          <a:xfrm rot="0">
            <a:off x="14383662" y="4908021"/>
            <a:ext cx="710826" cy="341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31"/>
              </a:lnSpc>
            </a:pPr>
            <a:r>
              <a:rPr lang="en-US" sz="2024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%15</a:t>
            </a:r>
          </a:p>
        </p:txBody>
      </p:sp>
      <p:sp>
        <p:nvSpPr>
          <p:cNvPr name="TextBox 77" id="77"/>
          <p:cNvSpPr txBox="true"/>
          <p:nvPr/>
        </p:nvSpPr>
        <p:spPr>
          <a:xfrm rot="0">
            <a:off x="15479700" y="5689579"/>
            <a:ext cx="1193713" cy="241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87"/>
              </a:lnSpc>
            </a:pPr>
            <a:r>
              <a:rPr lang="en-US" sz="1347" spc="-40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DEVELOPMENT</a:t>
            </a:r>
          </a:p>
        </p:txBody>
      </p:sp>
      <p:sp>
        <p:nvSpPr>
          <p:cNvPr name="TextBox 78" id="78"/>
          <p:cNvSpPr txBox="true"/>
          <p:nvPr/>
        </p:nvSpPr>
        <p:spPr>
          <a:xfrm rot="0">
            <a:off x="13670250" y="6146281"/>
            <a:ext cx="1368028" cy="228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06"/>
              </a:lnSpc>
            </a:pPr>
            <a:r>
              <a:rPr lang="en-US" sz="1147" spc="-34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SUPPORT AND TRAINING</a:t>
            </a:r>
          </a:p>
        </p:txBody>
      </p:sp>
      <p:sp>
        <p:nvSpPr>
          <p:cNvPr name="TextBox 79" id="79"/>
          <p:cNvSpPr txBox="true"/>
          <p:nvPr/>
        </p:nvSpPr>
        <p:spPr>
          <a:xfrm rot="0">
            <a:off x="13591596" y="5383272"/>
            <a:ext cx="873306" cy="297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5"/>
              </a:lnSpc>
            </a:pPr>
            <a:r>
              <a:rPr lang="en-US" sz="846" spc="-24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MANAGEMENT AND OTHERS</a:t>
            </a:r>
          </a:p>
        </p:txBody>
      </p:sp>
      <p:sp>
        <p:nvSpPr>
          <p:cNvPr name="TextBox 80" id="80"/>
          <p:cNvSpPr txBox="true"/>
          <p:nvPr/>
        </p:nvSpPr>
        <p:spPr>
          <a:xfrm rot="0">
            <a:off x="14148959" y="4586170"/>
            <a:ext cx="1026770" cy="359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16"/>
              </a:lnSpc>
            </a:pPr>
            <a:r>
              <a:rPr lang="en-US" sz="1011" spc="-30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INFRASTRUCTURE AND TECHNOLOGY</a:t>
            </a:r>
          </a:p>
        </p:txBody>
      </p:sp>
      <p:sp>
        <p:nvSpPr>
          <p:cNvPr name="TextBox 81" id="81"/>
          <p:cNvSpPr txBox="true"/>
          <p:nvPr/>
        </p:nvSpPr>
        <p:spPr>
          <a:xfrm rot="0">
            <a:off x="4167291" y="7841086"/>
            <a:ext cx="3018440" cy="1892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3"/>
              </a:lnSpc>
            </a:pPr>
          </a:p>
          <a:p>
            <a:pPr algn="l" marL="415360" indent="-138453" lvl="2">
              <a:lnSpc>
                <a:spcPts val="2543"/>
              </a:lnSpc>
              <a:buFont typeface="Arial"/>
              <a:buChar char="⚬"/>
            </a:pPr>
            <a:r>
              <a:rPr lang="en-US" sz="1816">
                <a:solidFill>
                  <a:srgbClr val="000000">
                    <a:alpha val="75294"/>
                  </a:srgbClr>
                </a:solidFill>
                <a:latin typeface="Oswald"/>
                <a:ea typeface="Oswald"/>
                <a:cs typeface="Oswald"/>
                <a:sym typeface="Oswald"/>
              </a:rPr>
              <a:t>Google Maps API</a:t>
            </a:r>
          </a:p>
          <a:p>
            <a:pPr algn="l" marL="415360" indent="-138453" lvl="2">
              <a:lnSpc>
                <a:spcPts val="2543"/>
              </a:lnSpc>
              <a:buFont typeface="Arial"/>
              <a:buChar char="⚬"/>
            </a:pPr>
            <a:r>
              <a:rPr lang="en-US" sz="1816">
                <a:solidFill>
                  <a:srgbClr val="000000">
                    <a:alpha val="75294"/>
                  </a:srgbClr>
                </a:solidFill>
                <a:latin typeface="Oswald"/>
                <a:ea typeface="Oswald"/>
                <a:cs typeface="Oswald"/>
                <a:sym typeface="Oswald"/>
              </a:rPr>
              <a:t> JWT (JSON Web Tokens)</a:t>
            </a:r>
          </a:p>
          <a:p>
            <a:pPr algn="l" marL="415307" indent="-138436" lvl="2">
              <a:lnSpc>
                <a:spcPts val="2543"/>
              </a:lnSpc>
              <a:buFont typeface="Arial"/>
              <a:buChar char="⚬"/>
            </a:pPr>
            <a:r>
              <a:rPr lang="en-US" sz="1816">
                <a:solidFill>
                  <a:srgbClr val="000000">
                    <a:alpha val="75294"/>
                  </a:srgbClr>
                </a:solidFill>
                <a:latin typeface="Oswald"/>
                <a:ea typeface="Oswald"/>
                <a:cs typeface="Oswald"/>
                <a:sym typeface="Oswald"/>
              </a:rPr>
              <a:t> OAuth 2.0</a:t>
            </a:r>
          </a:p>
          <a:p>
            <a:pPr algn="l" marL="415307" indent="-138436" lvl="2">
              <a:lnSpc>
                <a:spcPts val="2543"/>
              </a:lnSpc>
              <a:buFont typeface="Arial"/>
              <a:buChar char="⚬"/>
            </a:pPr>
            <a:r>
              <a:rPr lang="en-US" sz="1816">
                <a:solidFill>
                  <a:srgbClr val="000000">
                    <a:alpha val="75294"/>
                  </a:srgbClr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US" sz="1816">
                <a:solidFill>
                  <a:srgbClr val="000000">
                    <a:alpha val="75294"/>
                  </a:srgbClr>
                </a:solidFill>
                <a:latin typeface="Oswald"/>
                <a:ea typeface="Oswald"/>
                <a:cs typeface="Oswald"/>
                <a:sym typeface="Oswald"/>
              </a:rPr>
              <a:t>Amazon Web Services (AWS)</a:t>
            </a:r>
          </a:p>
          <a:p>
            <a:pPr algn="l" marL="415360" indent="-138453" lvl="2">
              <a:lnSpc>
                <a:spcPts val="2543"/>
              </a:lnSpc>
              <a:buFont typeface="Arial"/>
              <a:buChar char="⚬"/>
            </a:pPr>
            <a:r>
              <a:rPr lang="en-US" sz="1816">
                <a:solidFill>
                  <a:srgbClr val="000000">
                    <a:alpha val="75294"/>
                  </a:srgbClr>
                </a:solidFill>
                <a:latin typeface="Oswald"/>
                <a:ea typeface="Oswald"/>
                <a:cs typeface="Oswald"/>
                <a:sym typeface="Oswald"/>
              </a:rPr>
              <a:t> Docker Jenkins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DAGONeobIZc</dc:identifier>
  <dcterms:modified xsi:type="dcterms:W3CDTF">2011-08-01T06:04:30Z</dcterms:modified>
  <cp:revision>1</cp:revision>
  <dc:title>UNICAR Rental Sunum.pptx</dc:title>
</cp:coreProperties>
</file>