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7"/>
  </p:notesMasterIdLst>
  <p:handoutMasterIdLst>
    <p:handoutMasterId r:id="rId18"/>
  </p:handoutMasterIdLst>
  <p:sldIdLst>
    <p:sldId id="257" r:id="rId5"/>
    <p:sldId id="268" r:id="rId6"/>
    <p:sldId id="270" r:id="rId7"/>
    <p:sldId id="262" r:id="rId8"/>
    <p:sldId id="263" r:id="rId9"/>
    <p:sldId id="271" r:id="rId10"/>
    <p:sldId id="269" r:id="rId11"/>
    <p:sldId id="265" r:id="rId12"/>
    <p:sldId id="274" r:id="rId13"/>
    <p:sldId id="275" r:id="rId14"/>
    <p:sldId id="272" r:id="rId15"/>
    <p:sldId id="273" r:id="rId16"/>
  </p:sldIdLst>
  <p:sldSz cx="12188825" cy="6858000"/>
  <p:notesSz cx="6858000" cy="9144000"/>
  <p:defaultTextStyle>
    <a:defPPr rtl="0">
      <a:defRPr lang="tr-tr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3" autoAdjust="0"/>
    <p:restoredTop sz="94660"/>
  </p:normalViewPr>
  <p:slideViewPr>
    <p:cSldViewPr>
      <p:cViewPr varScale="1">
        <p:scale>
          <a:sx n="93" d="100"/>
          <a:sy n="93" d="100"/>
        </p:scale>
        <p:origin x="240" y="7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7942A0-B7D2-4B14-8FEA-55FC702F5BE7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 phldr="1"/>
      <dgm:spPr/>
      <dgm:t>
        <a:bodyPr rtlCol="0"/>
        <a:lstStyle/>
        <a:p>
          <a:pPr rtl="0"/>
          <a:endParaRPr lang="en-US"/>
        </a:p>
      </dgm:t>
    </dgm:pt>
    <dgm:pt modelId="{095A5E99-E976-4550-8F80-53CC813F2F5A}">
      <dgm:prSet phldrT="[Text]"/>
      <dgm:spPr>
        <a:gradFill rotWithShape="0">
          <a:gsLst>
            <a:gs pos="0">
              <a:srgbClr val="703000"/>
            </a:gs>
            <a:gs pos="50000">
              <a:srgbClr val="A44A00"/>
            </a:gs>
            <a:gs pos="70000">
              <a:srgbClr val="BC5500"/>
            </a:gs>
            <a:gs pos="100000">
              <a:srgbClr val="F26D00"/>
            </a:gs>
          </a:gsLst>
        </a:gradFill>
      </dgm:spPr>
      <dgm:t>
        <a:bodyPr rtlCol="0"/>
        <a:lstStyle/>
        <a:p>
          <a:pPr rtl="0"/>
          <a:r>
            <a:rPr lang="tr" dirty="0" smtClean="0"/>
            <a:t>Dijkstra Algoritması</a:t>
          </a:r>
          <a:endParaRPr lang="tr" dirty="0"/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03339A0D-5DC0-4B29-8353-C5AEBFD4DE86}" type="parTrans" cxnId="{D1A4D8E6-F04E-4AB1-8D0C-63DC7AB1E81F}">
      <dgm:prSet/>
      <dgm:spPr/>
      <dgm:t>
        <a:bodyPr rtlCol="0"/>
        <a:lstStyle/>
        <a:p>
          <a:pPr rtl="0"/>
          <a:endParaRPr lang="en-US"/>
        </a:p>
      </dgm:t>
    </dgm:pt>
    <dgm:pt modelId="{8877691F-1B60-4485-9174-DDEC7EE68B70}" type="sibTrans" cxnId="{D1A4D8E6-F04E-4AB1-8D0C-63DC7AB1E81F}">
      <dgm:prSet/>
      <dgm:spPr/>
      <dgm:t>
        <a:bodyPr rtlCol="0"/>
        <a:lstStyle/>
        <a:p>
          <a:pPr rtl="0"/>
          <a:endParaRPr lang="en-US"/>
        </a:p>
      </dgm:t>
    </dgm:pt>
    <dgm:pt modelId="{8EC937D8-BD76-4A12-A3E5-900D5C1E2E05}">
      <dgm:prSet phldrT="[Text]"/>
      <dgm:spPr/>
      <dgm:t>
        <a:bodyPr rtlCol="0"/>
        <a:lstStyle/>
        <a:p>
          <a:pPr rtl="0"/>
          <a:r>
            <a:rPr lang="tr" dirty="0" smtClean="0"/>
            <a:t>Belman ve Ford</a:t>
          </a:r>
          <a:endParaRPr lang="tr" dirty="0"/>
        </a:p>
      </dgm:t>
    </dgm:pt>
    <dgm:pt modelId="{B3EFD4A5-9FA1-4ABE-B722-05162509509B}" type="sibTrans" cxnId="{43DC8383-AEE5-490C-A8E5-1F216F2B8FE6}">
      <dgm:prSet/>
      <dgm:spPr/>
      <dgm:t>
        <a:bodyPr rtlCol="0"/>
        <a:lstStyle/>
        <a:p>
          <a:pPr rtl="0"/>
          <a:endParaRPr lang="en-US"/>
        </a:p>
      </dgm:t>
    </dgm:pt>
    <dgm:pt modelId="{8265EE85-9851-494E-A6D3-1CDACE947DF3}" type="parTrans" cxnId="{43DC8383-AEE5-490C-A8E5-1F216F2B8FE6}">
      <dgm:prSet/>
      <dgm:spPr/>
      <dgm:t>
        <a:bodyPr rtlCol="0"/>
        <a:lstStyle/>
        <a:p>
          <a:pPr rtl="0"/>
          <a:endParaRPr lang="en-US"/>
        </a:p>
      </dgm:t>
    </dgm:pt>
    <dgm:pt modelId="{7133ECF5-4190-4604-AA2F-03C9A0A9210F}">
      <dgm:prSet phldrT="[Text]"/>
      <dgm:spPr>
        <a:gradFill rotWithShape="0">
          <a:gsLst>
            <a:gs pos="0">
              <a:srgbClr val="394404"/>
            </a:gs>
            <a:gs pos="50000">
              <a:srgbClr val="5F6F0F"/>
            </a:gs>
            <a:gs pos="70000">
              <a:srgbClr val="65741A"/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</a:gradFill>
      </dgm:spPr>
      <dgm:t>
        <a:bodyPr rtlCol="0"/>
        <a:lstStyle/>
        <a:p>
          <a:pPr rtl="0"/>
          <a:r>
            <a:rPr lang="tr" dirty="0" smtClean="0"/>
            <a:t>Floyd Algoritması</a:t>
          </a:r>
          <a:endParaRPr lang="tr" dirty="0"/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46037378-034A-4662-877A-B53E1DA069A3}" type="sibTrans" cxnId="{011A9761-E983-4C7D-AB1D-2038261D8FF8}">
      <dgm:prSet/>
      <dgm:spPr/>
      <dgm:t>
        <a:bodyPr rtlCol="0"/>
        <a:lstStyle/>
        <a:p>
          <a:pPr rtl="0"/>
          <a:endParaRPr lang="en-US"/>
        </a:p>
      </dgm:t>
    </dgm:pt>
    <dgm:pt modelId="{7D1B29D7-21DD-436A-8F7C-E87DE53C1431}" type="parTrans" cxnId="{011A9761-E983-4C7D-AB1D-2038261D8FF8}">
      <dgm:prSet/>
      <dgm:spPr/>
      <dgm:t>
        <a:bodyPr rtlCol="0"/>
        <a:lstStyle/>
        <a:p>
          <a:pPr rtl="0"/>
          <a:endParaRPr lang="en-US"/>
        </a:p>
      </dgm:t>
    </dgm:pt>
    <dgm:pt modelId="{1D84D8B6-AB32-4491-B5D2-EFE3D7668B88}" type="pres">
      <dgm:prSet presAssocID="{CD7942A0-B7D2-4B14-8FEA-55FC702F5BE7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tr-TR"/>
        </a:p>
      </dgm:t>
    </dgm:pt>
    <dgm:pt modelId="{3E0E8213-E460-4EB7-9A92-C2B1CC553F0D}" type="pres">
      <dgm:prSet presAssocID="{CD7942A0-B7D2-4B14-8FEA-55FC702F5BE7}" presName="dummyMaxCanvas" presStyleCnt="0">
        <dgm:presLayoutVars/>
      </dgm:prSet>
      <dgm:spPr/>
    </dgm:pt>
    <dgm:pt modelId="{124EF20B-D98C-45B2-BB13-7B93B5373CEB}" type="pres">
      <dgm:prSet presAssocID="{CD7942A0-B7D2-4B14-8FEA-55FC702F5BE7}" presName="ThreeNodes_1" presStyleLbl="node1" presStyleIdx="0" presStyleCnt="3" custLinFactNeighborX="594" custLinFactNeighborY="24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CA544AF7-F7B2-4CA5-9251-B4CDB8D06634}" type="pres">
      <dgm:prSet presAssocID="{CD7942A0-B7D2-4B14-8FEA-55FC702F5BE7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2AE92D3F-F0FA-45DD-BB60-4C6FBC6BC016}" type="pres">
      <dgm:prSet presAssocID="{CD7942A0-B7D2-4B14-8FEA-55FC702F5BE7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9CA877D8-99F8-40A0-89E9-59A61C9A70F4}" type="pres">
      <dgm:prSet presAssocID="{CD7942A0-B7D2-4B14-8FEA-55FC702F5BE7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62643EF2-016C-41F1-8CBC-398422A85727}" type="pres">
      <dgm:prSet presAssocID="{CD7942A0-B7D2-4B14-8FEA-55FC702F5BE7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7A2F6994-DA87-4497-BFC7-DD9D6EC5315F}" type="pres">
      <dgm:prSet presAssocID="{CD7942A0-B7D2-4B14-8FEA-55FC702F5BE7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916C48CB-E452-4B79-A9B9-4C9A90B47960}" type="pres">
      <dgm:prSet presAssocID="{CD7942A0-B7D2-4B14-8FEA-55FC702F5BE7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A31D264E-E285-4E5C-8EB7-762CD501BE72}" type="pres">
      <dgm:prSet presAssocID="{CD7942A0-B7D2-4B14-8FEA-55FC702F5BE7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</dgm:ptLst>
  <dgm:cxnLst>
    <dgm:cxn modelId="{03E7038C-2CC0-496B-88A0-60396CDC31E4}" type="presOf" srcId="{7133ECF5-4190-4604-AA2F-03C9A0A9210F}" destId="{A31D264E-E285-4E5C-8EB7-762CD501BE72}" srcOrd="1" destOrd="0" presId="urn:microsoft.com/office/officeart/2005/8/layout/vProcess5"/>
    <dgm:cxn modelId="{C2D0E194-BD14-4AD2-9E3A-CE984C34B6CD}" type="presOf" srcId="{CD7942A0-B7D2-4B14-8FEA-55FC702F5BE7}" destId="{1D84D8B6-AB32-4491-B5D2-EFE3D7668B88}" srcOrd="0" destOrd="0" presId="urn:microsoft.com/office/officeart/2005/8/layout/vProcess5"/>
    <dgm:cxn modelId="{12FC7FDE-4033-4970-A683-61DE6FA84E89}" type="presOf" srcId="{8877691F-1B60-4485-9174-DDEC7EE68B70}" destId="{9CA877D8-99F8-40A0-89E9-59A61C9A70F4}" srcOrd="0" destOrd="0" presId="urn:microsoft.com/office/officeart/2005/8/layout/vProcess5"/>
    <dgm:cxn modelId="{BB374C9D-646D-46E6-89B4-117F0E21BA34}" type="presOf" srcId="{8EC937D8-BD76-4A12-A3E5-900D5C1E2E05}" destId="{916C48CB-E452-4B79-A9B9-4C9A90B47960}" srcOrd="1" destOrd="0" presId="urn:microsoft.com/office/officeart/2005/8/layout/vProcess5"/>
    <dgm:cxn modelId="{011A9761-E983-4C7D-AB1D-2038261D8FF8}" srcId="{CD7942A0-B7D2-4B14-8FEA-55FC702F5BE7}" destId="{7133ECF5-4190-4604-AA2F-03C9A0A9210F}" srcOrd="2" destOrd="0" parTransId="{7D1B29D7-21DD-436A-8F7C-E87DE53C1431}" sibTransId="{46037378-034A-4662-877A-B53E1DA069A3}"/>
    <dgm:cxn modelId="{7C007CEB-6418-4EA7-9CB6-5B93D0C655E6}" type="presOf" srcId="{095A5E99-E976-4550-8F80-53CC813F2F5A}" destId="{7A2F6994-DA87-4497-BFC7-DD9D6EC5315F}" srcOrd="1" destOrd="0" presId="urn:microsoft.com/office/officeart/2005/8/layout/vProcess5"/>
    <dgm:cxn modelId="{D1A4D8E6-F04E-4AB1-8D0C-63DC7AB1E81F}" srcId="{CD7942A0-B7D2-4B14-8FEA-55FC702F5BE7}" destId="{095A5E99-E976-4550-8F80-53CC813F2F5A}" srcOrd="0" destOrd="0" parTransId="{03339A0D-5DC0-4B29-8353-C5AEBFD4DE86}" sibTransId="{8877691F-1B60-4485-9174-DDEC7EE68B70}"/>
    <dgm:cxn modelId="{6CF7D6F9-A5F2-48E3-AF5C-A2074559AE21}" type="presOf" srcId="{B3EFD4A5-9FA1-4ABE-B722-05162509509B}" destId="{62643EF2-016C-41F1-8CBC-398422A85727}" srcOrd="0" destOrd="0" presId="urn:microsoft.com/office/officeart/2005/8/layout/vProcess5"/>
    <dgm:cxn modelId="{5A89A138-BC1A-490F-935E-2EC3F74E8E18}" type="presOf" srcId="{7133ECF5-4190-4604-AA2F-03C9A0A9210F}" destId="{2AE92D3F-F0FA-45DD-BB60-4C6FBC6BC016}" srcOrd="0" destOrd="0" presId="urn:microsoft.com/office/officeart/2005/8/layout/vProcess5"/>
    <dgm:cxn modelId="{8A063A46-8F8D-405A-B2D6-6495FA638F46}" type="presOf" srcId="{8EC937D8-BD76-4A12-A3E5-900D5C1E2E05}" destId="{CA544AF7-F7B2-4CA5-9251-B4CDB8D06634}" srcOrd="0" destOrd="0" presId="urn:microsoft.com/office/officeart/2005/8/layout/vProcess5"/>
    <dgm:cxn modelId="{A071614A-8A85-47B2-A113-0652CAB9B428}" type="presOf" srcId="{095A5E99-E976-4550-8F80-53CC813F2F5A}" destId="{124EF20B-D98C-45B2-BB13-7B93B5373CEB}" srcOrd="0" destOrd="0" presId="urn:microsoft.com/office/officeart/2005/8/layout/vProcess5"/>
    <dgm:cxn modelId="{43DC8383-AEE5-490C-A8E5-1F216F2B8FE6}" srcId="{CD7942A0-B7D2-4B14-8FEA-55FC702F5BE7}" destId="{8EC937D8-BD76-4A12-A3E5-900D5C1E2E05}" srcOrd="1" destOrd="0" parTransId="{8265EE85-9851-494E-A6D3-1CDACE947DF3}" sibTransId="{B3EFD4A5-9FA1-4ABE-B722-05162509509B}"/>
    <dgm:cxn modelId="{768DB908-A4BF-48A6-A740-5DD0CBAFBB11}" type="presParOf" srcId="{1D84D8B6-AB32-4491-B5D2-EFE3D7668B88}" destId="{3E0E8213-E460-4EB7-9A92-C2B1CC553F0D}" srcOrd="0" destOrd="0" presId="urn:microsoft.com/office/officeart/2005/8/layout/vProcess5"/>
    <dgm:cxn modelId="{A8B17D3B-E670-4FE0-A845-244C702B8151}" type="presParOf" srcId="{1D84D8B6-AB32-4491-B5D2-EFE3D7668B88}" destId="{124EF20B-D98C-45B2-BB13-7B93B5373CEB}" srcOrd="1" destOrd="0" presId="urn:microsoft.com/office/officeart/2005/8/layout/vProcess5"/>
    <dgm:cxn modelId="{1E8E2D8B-A980-4080-A16E-1F74528DE4D0}" type="presParOf" srcId="{1D84D8B6-AB32-4491-B5D2-EFE3D7668B88}" destId="{CA544AF7-F7B2-4CA5-9251-B4CDB8D06634}" srcOrd="2" destOrd="0" presId="urn:microsoft.com/office/officeart/2005/8/layout/vProcess5"/>
    <dgm:cxn modelId="{7992440C-9F36-432D-90EE-E2A708CEB38B}" type="presParOf" srcId="{1D84D8B6-AB32-4491-B5D2-EFE3D7668B88}" destId="{2AE92D3F-F0FA-45DD-BB60-4C6FBC6BC016}" srcOrd="3" destOrd="0" presId="urn:microsoft.com/office/officeart/2005/8/layout/vProcess5"/>
    <dgm:cxn modelId="{DBE883B8-7D13-43BA-A456-8DBB93D30C93}" type="presParOf" srcId="{1D84D8B6-AB32-4491-B5D2-EFE3D7668B88}" destId="{9CA877D8-99F8-40A0-89E9-59A61C9A70F4}" srcOrd="4" destOrd="0" presId="urn:microsoft.com/office/officeart/2005/8/layout/vProcess5"/>
    <dgm:cxn modelId="{A3B9E6ED-FFD0-430E-B609-EBE8E75E7C44}" type="presParOf" srcId="{1D84D8B6-AB32-4491-B5D2-EFE3D7668B88}" destId="{62643EF2-016C-41F1-8CBC-398422A85727}" srcOrd="5" destOrd="0" presId="urn:microsoft.com/office/officeart/2005/8/layout/vProcess5"/>
    <dgm:cxn modelId="{278FE748-9C54-4E36-9203-E948DB63C99A}" type="presParOf" srcId="{1D84D8B6-AB32-4491-B5D2-EFE3D7668B88}" destId="{7A2F6994-DA87-4497-BFC7-DD9D6EC5315F}" srcOrd="6" destOrd="0" presId="urn:microsoft.com/office/officeart/2005/8/layout/vProcess5"/>
    <dgm:cxn modelId="{E81279B5-23BF-4F73-A353-8831FC04E9BC}" type="presParOf" srcId="{1D84D8B6-AB32-4491-B5D2-EFE3D7668B88}" destId="{916C48CB-E452-4B79-A9B9-4C9A90B47960}" srcOrd="7" destOrd="0" presId="urn:microsoft.com/office/officeart/2005/8/layout/vProcess5"/>
    <dgm:cxn modelId="{16289EC3-0C51-4B32-B6CC-FE8F7F6F6C76}" type="presParOf" srcId="{1D84D8B6-AB32-4491-B5D2-EFE3D7668B88}" destId="{A31D264E-E285-4E5C-8EB7-762CD501BE72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4EF20B-D98C-45B2-BB13-7B93B5373CEB}">
      <dsp:nvSpPr>
        <dsp:cNvPr id="0" name=""/>
        <dsp:cNvSpPr/>
      </dsp:nvSpPr>
      <dsp:spPr>
        <a:xfrm>
          <a:off x="25640" y="321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703000"/>
            </a:gs>
            <a:gs pos="50000">
              <a:srgbClr val="A44A00"/>
            </a:gs>
            <a:gs pos="70000">
              <a:srgbClr val="BC5500"/>
            </a:gs>
            <a:gs pos="100000">
              <a:srgbClr val="F26D00"/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rtlCol="0" anchor="ctr" anchorCtr="0">
          <a:noAutofit/>
        </a:bodyPr>
        <a:lstStyle/>
        <a:p>
          <a:pPr lvl="0" algn="l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" sz="3500" kern="1200" dirty="0" smtClean="0"/>
            <a:t>Dijkstra Algoritması</a:t>
          </a:r>
          <a:endParaRPr lang="tr" sz="3500" kern="1200" dirty="0"/>
        </a:p>
      </dsp:txBody>
      <dsp:txXfrm>
        <a:off x="64878" y="39559"/>
        <a:ext cx="2871019" cy="1261215"/>
      </dsp:txXfrm>
    </dsp:sp>
    <dsp:sp modelId="{CA544AF7-F7B2-4CA5-9251-B4CDB8D06634}">
      <dsp:nvSpPr>
        <dsp:cNvPr id="0" name=""/>
        <dsp:cNvSpPr/>
      </dsp:nvSpPr>
      <dsp:spPr>
        <a:xfrm>
          <a:off x="380880" y="1562972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rtlCol="0" anchor="ctr" anchorCtr="0">
          <a:noAutofit/>
        </a:bodyPr>
        <a:lstStyle/>
        <a:p>
          <a:pPr lvl="0" algn="l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" sz="3500" kern="1200" dirty="0" smtClean="0"/>
            <a:t>Belman ve Ford</a:t>
          </a:r>
          <a:endParaRPr lang="tr" sz="3500" kern="1200" dirty="0"/>
        </a:p>
      </dsp:txBody>
      <dsp:txXfrm>
        <a:off x="420118" y="1602210"/>
        <a:ext cx="2986494" cy="1261215"/>
      </dsp:txXfrm>
    </dsp:sp>
    <dsp:sp modelId="{2AE92D3F-F0FA-45DD-BB60-4C6FBC6BC016}">
      <dsp:nvSpPr>
        <dsp:cNvPr id="0" name=""/>
        <dsp:cNvSpPr/>
      </dsp:nvSpPr>
      <dsp:spPr>
        <a:xfrm>
          <a:off x="761761" y="3125945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394404"/>
            </a:gs>
            <a:gs pos="50000">
              <a:srgbClr val="5F6F0F"/>
            </a:gs>
            <a:gs pos="70000">
              <a:srgbClr val="65741A"/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rtlCol="0" anchor="ctr" anchorCtr="0">
          <a:noAutofit/>
        </a:bodyPr>
        <a:lstStyle/>
        <a:p>
          <a:pPr lvl="0" algn="l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" sz="3500" kern="1200" dirty="0" smtClean="0"/>
            <a:t>Floyd Algoritması</a:t>
          </a:r>
          <a:endParaRPr lang="tr" sz="3500" kern="1200" dirty="0"/>
        </a:p>
      </dsp:txBody>
      <dsp:txXfrm>
        <a:off x="800999" y="3165183"/>
        <a:ext cx="2986494" cy="1261215"/>
      </dsp:txXfrm>
    </dsp:sp>
    <dsp:sp modelId="{9CA877D8-99F8-40A0-89E9-59A61C9A70F4}">
      <dsp:nvSpPr>
        <dsp:cNvPr id="0" name=""/>
        <dsp:cNvSpPr/>
      </dsp:nvSpPr>
      <dsp:spPr>
        <a:xfrm>
          <a:off x="3445850" y="1015932"/>
          <a:ext cx="870799" cy="87079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rtlCol="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3641780" y="1015932"/>
        <a:ext cx="478939" cy="655276"/>
      </dsp:txXfrm>
    </dsp:sp>
    <dsp:sp modelId="{62643EF2-016C-41F1-8CBC-398422A85727}">
      <dsp:nvSpPr>
        <dsp:cNvPr id="0" name=""/>
        <dsp:cNvSpPr/>
      </dsp:nvSpPr>
      <dsp:spPr>
        <a:xfrm>
          <a:off x="3826731" y="2569974"/>
          <a:ext cx="870799" cy="870799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rtlCol="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4022661" y="2569974"/>
        <a:ext cx="478939" cy="6552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Tarih Yer Tutucusu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Tarih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t>Asıl metin stillerini düzenlemek için tıklayın</a:t>
            </a:r>
          </a:p>
          <a:p>
            <a:pPr lvl="1" rtl="0"/>
            <a:r>
              <a:t>İkinci düzey</a:t>
            </a:r>
          </a:p>
          <a:p>
            <a:pPr lvl="2" rtl="0"/>
            <a:r>
              <a:t>Üçüncü düzey</a:t>
            </a:r>
          </a:p>
          <a:p>
            <a:pPr lvl="3" rtl="0"/>
            <a:r>
              <a:t>Dördüncü düzey</a:t>
            </a:r>
          </a:p>
          <a:p>
            <a:pPr lvl="4" rtl="0"/>
            <a:r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EBA5BD7-F043-4D1B-AA17-CD412FC534D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köşegenler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Düz Bağlayıcı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Düz Bağlayıcı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Düz Bağlayıcı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alt çizgiler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Serbest Biçi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0" name="Serbest 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1" name="Serbest Biçi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</p:grpSp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tr-TR" smtClean="0"/>
              <a:t>Asıl başlık stili için tıklatın</a:t>
            </a:r>
            <a:endParaRPr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tr-TR" smtClean="0"/>
              <a:t>Asıl alt başlık stilini düzenlemek için tıklayın</a:t>
            </a:r>
            <a:endParaRPr/>
          </a:p>
        </p:txBody>
      </p:sp>
      <p:sp>
        <p:nvSpPr>
          <p:cNvPr id="22" name="Tarih Yer Tutucusu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23" name="Alt Bilgi Yer Tutucusu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24" name="Slayt Numarası Yer Tutucusu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smtClean="0"/>
              <a:t>Asıl başlık stili için tıklatın</a:t>
            </a:r>
            <a:endParaRPr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tr-TR" smtClean="0"/>
              <a:t>Asıl metin stillerini düzenle</a:t>
            </a:r>
          </a:p>
          <a:p>
            <a:pPr lvl="1" rtl="0"/>
            <a:r>
              <a:rPr lang="tr-TR" smtClean="0"/>
              <a:t>İkinci düzey</a:t>
            </a:r>
          </a:p>
          <a:p>
            <a:pPr lvl="2" rtl="0"/>
            <a:r>
              <a:rPr lang="tr-TR" smtClean="0"/>
              <a:t>Üçüncü düzey</a:t>
            </a:r>
          </a:p>
          <a:p>
            <a:pPr lvl="3" rtl="0"/>
            <a:r>
              <a:rPr lang="tr-TR" smtClean="0"/>
              <a:t>Dördüncü düzey</a:t>
            </a:r>
          </a:p>
          <a:p>
            <a:pPr lvl="4" rtl="0"/>
            <a:r>
              <a:rPr lang="tr-TR" smtClean="0"/>
              <a:t>Beşinci düzey</a:t>
            </a:r>
            <a:endParaRPr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tr-TR" smtClean="0"/>
              <a:t>Asıl başlık stili için tıklatın</a:t>
            </a:r>
            <a:endParaRPr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tr-TR" smtClean="0"/>
              <a:t>Asıl metin stillerini düzenle</a:t>
            </a:r>
          </a:p>
          <a:p>
            <a:pPr lvl="1" rtl="0"/>
            <a:r>
              <a:rPr lang="tr-TR" smtClean="0"/>
              <a:t>İkinci düzey</a:t>
            </a:r>
          </a:p>
          <a:p>
            <a:pPr lvl="2" rtl="0"/>
            <a:r>
              <a:rPr lang="tr-TR" smtClean="0"/>
              <a:t>Üçüncü düzey</a:t>
            </a:r>
          </a:p>
          <a:p>
            <a:pPr lvl="3" rtl="0"/>
            <a:r>
              <a:rPr lang="tr-TR" smtClean="0"/>
              <a:t>Dördüncü düzey</a:t>
            </a:r>
          </a:p>
          <a:p>
            <a:pPr lvl="4" rtl="0"/>
            <a:r>
              <a:rPr lang="tr-TR" smtClean="0"/>
              <a:t>Beşinci düzey</a:t>
            </a:r>
            <a:endParaRPr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smtClean="0"/>
              <a:t>Asıl başlık stili için tıklatın</a:t>
            </a:r>
            <a:endParaRPr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tr-TR" smtClean="0"/>
              <a:t>Asıl metin stillerini düzenle</a:t>
            </a:r>
          </a:p>
          <a:p>
            <a:pPr lvl="1" rtl="0"/>
            <a:r>
              <a:rPr lang="tr-TR" smtClean="0"/>
              <a:t>İkinci düzey</a:t>
            </a:r>
          </a:p>
          <a:p>
            <a:pPr lvl="2" rtl="0"/>
            <a:r>
              <a:rPr lang="tr-TR" smtClean="0"/>
              <a:t>Üçüncü düzey</a:t>
            </a:r>
          </a:p>
          <a:p>
            <a:pPr lvl="3" rtl="0"/>
            <a:r>
              <a:rPr lang="tr-TR" smtClean="0"/>
              <a:t>Dördüncü düzey</a:t>
            </a:r>
          </a:p>
          <a:p>
            <a:pPr lvl="4" rtl="0"/>
            <a:r>
              <a:rPr lang="tr-TR" smtClean="0"/>
              <a:t>Beşinci düzey</a:t>
            </a:r>
            <a:endParaRPr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köşegenler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Düz Bağlayıcı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Düz Bağlayıcı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Düz Bağlayıcı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tr-TR" smtClean="0"/>
              <a:t>Asıl başlık stili için tıklatın</a:t>
            </a:r>
            <a:endParaRPr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tr-TR" smtClean="0"/>
              <a:t>Asıl metin stillerini düzenle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smtClean="0"/>
              <a:t>Asıl başlık stili için tıklatın</a:t>
            </a:r>
            <a:endParaRPr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tr-TR" smtClean="0"/>
              <a:t>Asıl metin stillerini düzenle</a:t>
            </a:r>
          </a:p>
          <a:p>
            <a:pPr lvl="1" rtl="0"/>
            <a:r>
              <a:rPr lang="tr-TR" smtClean="0"/>
              <a:t>İkinci düzey</a:t>
            </a:r>
          </a:p>
          <a:p>
            <a:pPr lvl="2" rtl="0"/>
            <a:r>
              <a:rPr lang="tr-TR" smtClean="0"/>
              <a:t>Üçüncü düzey</a:t>
            </a:r>
          </a:p>
          <a:p>
            <a:pPr lvl="3" rtl="0"/>
            <a:r>
              <a:rPr lang="tr-TR" smtClean="0"/>
              <a:t>Dördüncü düzey</a:t>
            </a:r>
          </a:p>
          <a:p>
            <a:pPr lvl="4" rtl="0"/>
            <a:r>
              <a:rPr lang="tr-TR" smtClean="0"/>
              <a:t>Beşinci düzey</a:t>
            </a:r>
            <a:endParaRPr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tr-TR" smtClean="0"/>
              <a:t>Asıl metin stillerini düzenle</a:t>
            </a:r>
          </a:p>
          <a:p>
            <a:pPr lvl="1" rtl="0"/>
            <a:r>
              <a:rPr lang="tr-TR" smtClean="0"/>
              <a:t>İkinci düzey</a:t>
            </a:r>
          </a:p>
          <a:p>
            <a:pPr lvl="2" rtl="0"/>
            <a:r>
              <a:rPr lang="tr-TR" smtClean="0"/>
              <a:t>Üçüncü düzey</a:t>
            </a:r>
          </a:p>
          <a:p>
            <a:pPr lvl="3" rtl="0"/>
            <a:r>
              <a:rPr lang="tr-TR" smtClean="0"/>
              <a:t>Dördüncü düzey</a:t>
            </a:r>
          </a:p>
          <a:p>
            <a:pPr lvl="4" rtl="0"/>
            <a:r>
              <a:rPr lang="tr-TR" smtClean="0"/>
              <a:t>Beşinci düzey</a:t>
            </a:r>
            <a:endParaRPr/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tr-TR" smtClean="0"/>
              <a:t>Asıl başlık stili için tıklatın</a:t>
            </a:r>
            <a:endParaRPr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tr-TR" smtClean="0"/>
              <a:t>Asıl metin stillerini düzenle</a:t>
            </a:r>
          </a:p>
          <a:p>
            <a:pPr lvl="1" rtl="0"/>
            <a:r>
              <a:rPr lang="tr-TR" smtClean="0"/>
              <a:t>İkinci düzey</a:t>
            </a:r>
          </a:p>
          <a:p>
            <a:pPr lvl="2" rtl="0"/>
            <a:r>
              <a:rPr lang="tr-TR" smtClean="0"/>
              <a:t>Üçüncü düzey</a:t>
            </a:r>
          </a:p>
          <a:p>
            <a:pPr lvl="3" rtl="0"/>
            <a:r>
              <a:rPr lang="tr-TR" smtClean="0"/>
              <a:t>Dördüncü düzey</a:t>
            </a:r>
          </a:p>
          <a:p>
            <a:pPr lvl="4" rtl="0"/>
            <a:r>
              <a:rPr lang="tr-TR" smtClean="0"/>
              <a:t>Beşinci düzey</a:t>
            </a:r>
            <a:endParaRPr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tr-TR" smtClean="0"/>
              <a:t>Asıl metin stillerini düzenle</a:t>
            </a:r>
          </a:p>
          <a:p>
            <a:pPr lvl="1" rtl="0"/>
            <a:r>
              <a:rPr lang="tr-TR" smtClean="0"/>
              <a:t>İkinci düzey</a:t>
            </a:r>
          </a:p>
          <a:p>
            <a:pPr lvl="2" rtl="0"/>
            <a:r>
              <a:rPr lang="tr-TR" smtClean="0"/>
              <a:t>Üçüncü düzey</a:t>
            </a:r>
          </a:p>
          <a:p>
            <a:pPr lvl="3" rtl="0"/>
            <a:r>
              <a:rPr lang="tr-TR" smtClean="0"/>
              <a:t>Dördüncü düzey</a:t>
            </a:r>
          </a:p>
          <a:p>
            <a:pPr lvl="4" rtl="0"/>
            <a:r>
              <a:rPr lang="tr-TR" smtClean="0"/>
              <a:t>Beşinci düzey</a:t>
            </a:r>
            <a:endParaRPr/>
          </a:p>
        </p:txBody>
      </p:sp>
      <p:sp>
        <p:nvSpPr>
          <p:cNvPr id="7" name="Tarih Yer Tutucusu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8" name="Alt Bilgi Yer Tutucusu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smtClean="0"/>
              <a:t>Asıl başlık stili için tıklatın</a:t>
            </a:r>
            <a:endParaRPr/>
          </a:p>
        </p:txBody>
      </p:sp>
      <p:sp>
        <p:nvSpPr>
          <p:cNvPr id="3" name="Tarih Yer Tutucusu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ih Yer Tutucusu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3" name="Alt Bilgi Yer Tutucusu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Resim Yazı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tr-TR" smtClean="0"/>
              <a:t>Asıl başlık stili için tıklatın</a:t>
            </a:r>
            <a:endParaRPr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tr-TR" smtClean="0"/>
              <a:t>Asıl metin stillerini düzenle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tr-TR" smtClean="0"/>
              <a:t>Asıl metin stillerini düzenle</a:t>
            </a:r>
          </a:p>
          <a:p>
            <a:pPr lvl="1" rtl="0"/>
            <a:r>
              <a:rPr lang="tr-TR" smtClean="0"/>
              <a:t>İkinci düzey</a:t>
            </a:r>
          </a:p>
          <a:p>
            <a:pPr lvl="2" rtl="0"/>
            <a:r>
              <a:rPr lang="tr-TR" smtClean="0"/>
              <a:t>Üçüncü düzey</a:t>
            </a:r>
          </a:p>
          <a:p>
            <a:pPr lvl="3" rtl="0"/>
            <a:r>
              <a:rPr lang="tr-TR" smtClean="0"/>
              <a:t>Dördüncü düzey</a:t>
            </a:r>
          </a:p>
          <a:p>
            <a:pPr lvl="4" rtl="0"/>
            <a:r>
              <a:rPr lang="tr-TR" smtClean="0"/>
              <a:t>Beşinci düzey</a:t>
            </a:r>
            <a:endParaRPr/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Resim Yazı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tr-TR" smtClean="0"/>
              <a:t>Asıl başlık stili için tıklatın</a:t>
            </a:r>
            <a:endParaRPr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tr-TR" smtClean="0"/>
              <a:t>Asıl metin stillerini düzenle</a:t>
            </a:r>
          </a:p>
        </p:txBody>
      </p:sp>
      <p:sp>
        <p:nvSpPr>
          <p:cNvPr id="3" name="Resim Yer Tutucusu 2" descr="Resim eklemek için boş yer tutucu. Yer tutucuya tıklayın ve eklemek istediğiniz resmi seçin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tr-TR" smtClean="0"/>
              <a:t>Resim eklemek için simgeyi tıklatın</a:t>
            </a:r>
            <a:endParaRPr/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sol çizgiler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Serbest Biçi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1" name="Serbest Biçi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4" name="Serbest Biçi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</p:grpSp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tr"/>
              <a:t>Asıl başlık stili için tıklatın</a:t>
            </a:r>
            <a:endParaRPr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tr"/>
              <a:t>Asıl metin stillerini düzenle</a:t>
            </a:r>
          </a:p>
          <a:p>
            <a:pPr lvl="1" rtl="0"/>
            <a:r>
              <a:rPr lang="tr"/>
              <a:t>İkinci düzey</a:t>
            </a:r>
          </a:p>
          <a:p>
            <a:pPr lvl="2" rtl="0"/>
            <a:r>
              <a:rPr lang="tr"/>
              <a:t>Üçüncü düzey</a:t>
            </a:r>
          </a:p>
          <a:p>
            <a:pPr lvl="3" rtl="0"/>
            <a:r>
              <a:rPr lang="tr"/>
              <a:t>Dördüncü düzey</a:t>
            </a:r>
          </a:p>
          <a:p>
            <a:pPr lvl="4" rtl="0"/>
            <a:r>
              <a:rPr lang="tr"/>
              <a:t>Beşinci düzey</a:t>
            </a:r>
            <a:endParaRPr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tr" dirty="0" smtClean="0"/>
              <a:t>Minimum Yolun Bulunması Problemi</a:t>
            </a:r>
            <a:endParaRPr lang="tr" dirty="0"/>
          </a:p>
        </p:txBody>
      </p:sp>
      <p:sp>
        <p:nvSpPr>
          <p:cNvPr id="5" name="Alt Başlık 4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tr" dirty="0" smtClean="0"/>
              <a:t>Sunan-Hazırlayan </a:t>
            </a:r>
          </a:p>
          <a:p>
            <a:pPr rtl="0"/>
            <a:r>
              <a:rPr lang="tr" dirty="0" smtClean="0"/>
              <a:t>Barış Aydoğdu</a:t>
            </a:r>
            <a:r>
              <a:rPr lang="tr" dirty="0"/>
              <a:t> </a:t>
            </a:r>
            <a:endParaRPr lang="tr" dirty="0" smtClean="0"/>
          </a:p>
          <a:p>
            <a:pPr rtl="0"/>
            <a:r>
              <a:rPr lang="tr" dirty="0" smtClean="0"/>
              <a:t>-18MY03023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tr-TR" dirty="0" smtClean="0"/>
              <a:t>Tüm Köşeler için en yakın yolu bulan kod verilmiştir.</a:t>
            </a:r>
            <a:endParaRPr lang="tr-TR" dirty="0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348" y="1340768"/>
            <a:ext cx="6467440" cy="2141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369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981844" y="-20900"/>
            <a:ext cx="4062942" cy="2438400"/>
          </a:xfrm>
        </p:spPr>
        <p:txBody>
          <a:bodyPr/>
          <a:lstStyle/>
          <a:p>
            <a:r>
              <a:rPr lang="tr-TR" dirty="0" smtClean="0"/>
              <a:t>Algoritmanın Çıktısı</a:t>
            </a:r>
            <a:endParaRPr lang="tr-TR" dirty="0"/>
          </a:p>
        </p:txBody>
      </p:sp>
      <p:sp>
        <p:nvSpPr>
          <p:cNvPr id="6" name="Metin Yer Tutucusu 5"/>
          <p:cNvSpPr>
            <a:spLocks noGrp="1"/>
          </p:cNvSpPr>
          <p:nvPr>
            <p:ph type="body" sz="half" idx="2"/>
          </p:nvPr>
        </p:nvSpPr>
        <p:spPr>
          <a:xfrm>
            <a:off x="837828" y="2780928"/>
            <a:ext cx="4062942" cy="1930400"/>
          </a:xfrm>
        </p:spPr>
        <p:txBody>
          <a:bodyPr>
            <a:normAutofit/>
          </a:bodyPr>
          <a:lstStyle/>
          <a:p>
            <a:r>
              <a:rPr lang="tr-TR" dirty="0" err="1" smtClean="0"/>
              <a:t>Vertex</a:t>
            </a:r>
            <a:r>
              <a:rPr lang="tr-TR" dirty="0" smtClean="0"/>
              <a:t>(Tepe): Algoritmada </a:t>
            </a:r>
            <a:r>
              <a:rPr lang="tr-TR" dirty="0"/>
              <a:t>verilen </a:t>
            </a:r>
            <a:r>
              <a:rPr lang="tr-TR" dirty="0" smtClean="0"/>
              <a:t>bir </a:t>
            </a:r>
            <a:r>
              <a:rPr lang="tr-TR" dirty="0" err="1" smtClean="0"/>
              <a:t>Graph</a:t>
            </a:r>
            <a:r>
              <a:rPr lang="tr-TR" dirty="0" smtClean="0"/>
              <a:t> için Tepe Değerleri Verilmiştir.</a:t>
            </a:r>
          </a:p>
          <a:p>
            <a:r>
              <a:rPr lang="tr-TR" dirty="0" err="1" smtClean="0"/>
              <a:t>Distance</a:t>
            </a:r>
            <a:r>
              <a:rPr lang="tr-TR" dirty="0" smtClean="0"/>
              <a:t> </a:t>
            </a:r>
            <a:r>
              <a:rPr lang="tr-TR" dirty="0" err="1" smtClean="0"/>
              <a:t>From</a:t>
            </a:r>
            <a:r>
              <a:rPr lang="tr-TR" dirty="0" smtClean="0"/>
              <a:t> Source: Kaynaktan uzaklık değeri verilmiştir.</a:t>
            </a:r>
            <a:endParaRPr lang="tr-TR" dirty="0"/>
          </a:p>
        </p:txBody>
      </p:sp>
      <p:pic>
        <p:nvPicPr>
          <p:cNvPr id="12" name="Resim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340" y="764704"/>
            <a:ext cx="6219290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226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Yer Tutucusu 2"/>
          <p:cNvSpPr>
            <a:spLocks noGrp="1"/>
          </p:cNvSpPr>
          <p:nvPr>
            <p:ph type="body" sz="half" idx="2"/>
          </p:nvPr>
        </p:nvSpPr>
        <p:spPr>
          <a:xfrm>
            <a:off x="1485900" y="2060848"/>
            <a:ext cx="9289032" cy="1656184"/>
          </a:xfrm>
        </p:spPr>
        <p:txBody>
          <a:bodyPr>
            <a:normAutofit/>
          </a:bodyPr>
          <a:lstStyle/>
          <a:p>
            <a:r>
              <a:rPr lang="tr-TR" sz="5000" dirty="0" smtClean="0"/>
              <a:t>Dinlediğiniz için Teşekkür Ederim.</a:t>
            </a:r>
            <a:endParaRPr lang="tr-TR" sz="5000" dirty="0"/>
          </a:p>
        </p:txBody>
      </p:sp>
    </p:spTree>
    <p:extLst>
      <p:ext uri="{BB962C8B-B14F-4D97-AF65-F5344CB8AC3E}">
        <p14:creationId xmlns:p14="http://schemas.microsoft.com/office/powerpoint/2010/main" val="3316250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" dirty="0" smtClean="0"/>
              <a:t>Minimum Yolun Bulunması Nedir?</a:t>
            </a:r>
            <a:endParaRPr lang="en-US" dirty="0"/>
          </a:p>
        </p:txBody>
      </p:sp>
      <p:sp>
        <p:nvSpPr>
          <p:cNvPr id="14" name="İçerik Yer Tutucusu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tr-TR" dirty="0" smtClean="0"/>
              <a:t>En </a:t>
            </a:r>
            <a:r>
              <a:rPr lang="tr-TR" dirty="0"/>
              <a:t>kısa yolu bulmak, iki düğüm arasında en maliyetle gidilebilen bir yolun varlığını belirleme problemidir. </a:t>
            </a:r>
            <a:endParaRPr lang="tr" dirty="0"/>
          </a:p>
          <a:p>
            <a:r>
              <a:rPr lang="tr-TR" dirty="0"/>
              <a:t>En kısa yol problemi herhangi bir düğümden bir başka düğüme, her bir düğümden tüm düğümlere ya da tüm düğümler için hesaplanabilir</a:t>
            </a:r>
            <a:r>
              <a:rPr lang="tr-TR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" dirty="0" smtClean="0"/>
              <a:t>Kaça Ayrılır ?</a:t>
            </a:r>
            <a:endParaRPr lang="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/>
        <p:txBody>
          <a:bodyPr rtlCol="0">
            <a:normAutofit/>
          </a:bodyPr>
          <a:lstStyle/>
          <a:p>
            <a:pPr lvl="0" fontAlgn="base"/>
            <a:r>
              <a:rPr lang="tr-TR" dirty="0" smtClean="0"/>
              <a:t>Minimum Yolun Bulunması Problemi 3’e ayrılır.</a:t>
            </a:r>
            <a:endParaRPr lang="tr-TR" dirty="0"/>
          </a:p>
        </p:txBody>
      </p:sp>
      <p:graphicFrame>
        <p:nvGraphicFramePr>
          <p:cNvPr id="5" name="İçerik Yer Tutucusu 4" descr="Alt alta sıralanmış 3 görev ve bu görevler arasındaki ilerlemeyi belirtmek için birinci görevden ikinciye, ikinci görevden de üçüncüye işaret eden aşağı bakan okları gösteren kademeli işlem.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92348272"/>
              </p:ext>
            </p:extLst>
          </p:nvPr>
        </p:nvGraphicFramePr>
        <p:xfrm>
          <a:off x="6500813" y="1706563"/>
          <a:ext cx="5078412" cy="4465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tr-TR" b="1" dirty="0" err="1"/>
              <a:t>Dijkstra</a:t>
            </a:r>
            <a:r>
              <a:rPr lang="tr-TR" b="1" dirty="0"/>
              <a:t> Algoritması:</a:t>
            </a:r>
            <a:r>
              <a:rPr lang="tr-TR" dirty="0"/>
              <a:t/>
            </a:r>
            <a:br>
              <a:rPr lang="tr-TR" dirty="0"/>
            </a:br>
            <a:endParaRPr lang="tr" dirty="0"/>
          </a:p>
        </p:txBody>
      </p:sp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/>
              <a:t> </a:t>
            </a:r>
            <a:r>
              <a:rPr lang="tr-TR" dirty="0" err="1"/>
              <a:t>Dijkstra</a:t>
            </a:r>
            <a:r>
              <a:rPr lang="tr-TR" dirty="0"/>
              <a:t> algoritması bir düğümden diğer tüm düğümlere en kısa yolları hesaplar. Yani bir başlangıç noktasına göre en kısa yolu belirleyen algoritmadır. Ağırlıklı ve yönlü </a:t>
            </a:r>
            <a:r>
              <a:rPr lang="tr-TR" dirty="0" err="1"/>
              <a:t>graflar</a:t>
            </a:r>
            <a:r>
              <a:rPr lang="tr-TR" dirty="0"/>
              <a:t> için geliştirilmiş olup kenarların ağırlık değeri sıfır ya da sıfırdan büyük bir değer olmalıdır. Eğer kenarların değerleri sıfırdan küçük oluyorsa daha genel algoritmalardan </a:t>
            </a:r>
            <a:r>
              <a:rPr lang="tr-TR" dirty="0" err="1"/>
              <a:t>Bellman</a:t>
            </a:r>
            <a:r>
              <a:rPr lang="tr-TR" dirty="0"/>
              <a:t>-Ford kullanılabilir. </a:t>
            </a:r>
            <a:r>
              <a:rPr lang="tr-TR" dirty="0" err="1"/>
              <a:t>Dijkstra</a:t>
            </a:r>
            <a:r>
              <a:rPr lang="tr-TR" dirty="0"/>
              <a:t> algoritmasının zaman karmaşıklığı genel olarak O(</a:t>
            </a:r>
            <a:r>
              <a:rPr lang="tr-TR" dirty="0" err="1"/>
              <a:t>MlogN</a:t>
            </a:r>
            <a:r>
              <a:rPr lang="tr-TR" dirty="0"/>
              <a:t>) şeklinde hesaplanmıştır. </a:t>
            </a:r>
            <a:r>
              <a:rPr lang="tr-TR" dirty="0" err="1"/>
              <a:t>Dijkstra</a:t>
            </a:r>
            <a:r>
              <a:rPr lang="tr-TR" dirty="0"/>
              <a:t> algoritması en kısa yolu belirlerken </a:t>
            </a:r>
            <a:r>
              <a:rPr lang="tr-TR" dirty="0" err="1"/>
              <a:t>Greedy</a:t>
            </a:r>
            <a:r>
              <a:rPr lang="tr-TR" dirty="0"/>
              <a:t> yaklaşımını </a:t>
            </a:r>
            <a:r>
              <a:rPr lang="tr-TR" dirty="0" err="1"/>
              <a:t>kullanır.Yani</a:t>
            </a:r>
            <a:r>
              <a:rPr lang="tr-TR" dirty="0"/>
              <a:t> bir düğümden diğer düğüme geçerken olası en iyi </a:t>
            </a:r>
            <a:r>
              <a:rPr lang="tr-TR" dirty="0" err="1"/>
              <a:t>yerek</a:t>
            </a:r>
            <a:r>
              <a:rPr lang="tr-TR" dirty="0"/>
              <a:t> çözümü göz önüne alır.</a:t>
            </a:r>
          </a:p>
          <a:p>
            <a:r>
              <a:rPr lang="tr-TR" dirty="0"/>
              <a:t>Her seferinde bir sonraki düğüme ilerleme </a:t>
            </a:r>
            <a:r>
              <a:rPr lang="tr-TR" dirty="0" err="1"/>
              <a:t>Greedy</a:t>
            </a:r>
            <a:r>
              <a:rPr lang="tr-TR" dirty="0"/>
              <a:t> yaklaşımına göre yapılır.</a:t>
            </a:r>
          </a:p>
        </p:txBody>
      </p:sp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Bellman</a:t>
            </a:r>
            <a:r>
              <a:rPr lang="tr-TR" b="1" dirty="0"/>
              <a:t> ve Ford</a:t>
            </a:r>
            <a:r>
              <a:rPr lang="tr-TR" dirty="0"/>
              <a:t/>
            </a:r>
            <a:br>
              <a:rPr lang="tr-TR" dirty="0"/>
            </a:b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Dijkstra</a:t>
            </a:r>
            <a:r>
              <a:rPr lang="tr-TR" dirty="0"/>
              <a:t> gibi bir düğümden diğer tüm düğümlere olan en kısa yolu belirler.</a:t>
            </a:r>
          </a:p>
          <a:p>
            <a:r>
              <a:rPr lang="tr-TR" dirty="0" err="1"/>
              <a:t>Bellman</a:t>
            </a:r>
            <a:r>
              <a:rPr lang="tr-TR" dirty="0"/>
              <a:t> Ford algoritması, </a:t>
            </a:r>
            <a:r>
              <a:rPr lang="tr-TR" dirty="0" err="1"/>
              <a:t>Dijkstra</a:t>
            </a:r>
            <a:r>
              <a:rPr lang="tr-TR" dirty="0"/>
              <a:t> farklı olarak negatif değere sahip </a:t>
            </a:r>
            <a:r>
              <a:rPr lang="tr-TR" dirty="0" err="1"/>
              <a:t>grafların</a:t>
            </a:r>
            <a:r>
              <a:rPr lang="tr-TR" dirty="0"/>
              <a:t> için de</a:t>
            </a:r>
          </a:p>
          <a:p>
            <a:r>
              <a:rPr lang="tr-TR" dirty="0"/>
              <a:t>doğru olarak çalışır. Ancak burada da eksi maliyetli çevrimler olmamalıdır.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0585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tr-TR" b="1" dirty="0"/>
              <a:t>Floyd Algoritması</a:t>
            </a:r>
            <a:endParaRPr lang="tr-TR" dirty="0"/>
          </a:p>
        </p:txBody>
      </p:sp>
      <p:sp>
        <p:nvSpPr>
          <p:cNvPr id="5" name="İçerik Yer Tutucus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Graf</a:t>
            </a:r>
            <a:r>
              <a:rPr lang="tr-TR" dirty="0"/>
              <a:t> üzerindeki her bir düğüm için diğer tüm düğümlere olan en kısa yolları belirleyen algoritmadır. En kısa yolu bulmak için kullanılan en genel </a:t>
            </a:r>
            <a:r>
              <a:rPr lang="tr-TR" dirty="0" err="1"/>
              <a:t>algoritmadır.Genellikle</a:t>
            </a:r>
            <a:r>
              <a:rPr lang="tr-TR" dirty="0"/>
              <a:t> yoğun </a:t>
            </a:r>
            <a:r>
              <a:rPr lang="tr-TR" dirty="0" err="1"/>
              <a:t>graflarda</a:t>
            </a:r>
            <a:r>
              <a:rPr lang="tr-TR" dirty="0"/>
              <a:t> </a:t>
            </a:r>
            <a:r>
              <a:rPr lang="tr-TR" dirty="0" err="1"/>
              <a:t>kullanılır.Grafın</a:t>
            </a:r>
            <a:r>
              <a:rPr lang="tr-TR" dirty="0"/>
              <a:t> komşuluk matrisi şeklinde tutulması durumunda Floyd Algoritması O(N3) karmaşıklığı olmaktadır.</a:t>
            </a:r>
          </a:p>
          <a:p>
            <a:pPr marL="0" indent="0" fontAlgn="base">
              <a:buNone/>
            </a:pP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1904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" dirty="0" smtClean="0"/>
              <a:t>Nerelerde Kullanılır?</a:t>
            </a:r>
            <a:endParaRPr lang="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/>
        <p:txBody>
          <a:bodyPr rtlCol="0">
            <a:normAutofit fontScale="85000" lnSpcReduction="10000"/>
          </a:bodyPr>
          <a:lstStyle/>
          <a:p>
            <a:pPr lvl="0" fontAlgn="base"/>
            <a:r>
              <a:rPr lang="tr-TR" dirty="0" err="1"/>
              <a:t>Navigasyon</a:t>
            </a:r>
            <a:r>
              <a:rPr lang="tr-TR" dirty="0"/>
              <a:t> cihazlarında güzergah ayarlaması sırasında </a:t>
            </a:r>
          </a:p>
          <a:p>
            <a:pPr lvl="0" fontAlgn="base"/>
            <a:r>
              <a:rPr lang="tr-TR" dirty="0" err="1"/>
              <a:t>Dynamic</a:t>
            </a:r>
            <a:r>
              <a:rPr lang="tr-TR" dirty="0"/>
              <a:t> Routing kullanan </a:t>
            </a:r>
            <a:r>
              <a:rPr lang="tr-TR" dirty="0" err="1"/>
              <a:t>Network’lerde</a:t>
            </a:r>
            <a:r>
              <a:rPr lang="tr-TR" dirty="0"/>
              <a:t> En ucuz yada hızlı hat ayarlaması yaparken </a:t>
            </a:r>
          </a:p>
          <a:p>
            <a:pPr lvl="0" fontAlgn="base"/>
            <a:r>
              <a:rPr lang="tr-TR" dirty="0" err="1"/>
              <a:t>Limancılık</a:t>
            </a:r>
            <a:r>
              <a:rPr lang="tr-TR" dirty="0"/>
              <a:t>, havacılık, postacılık güzergah ayarlaması esnasında </a:t>
            </a:r>
          </a:p>
          <a:p>
            <a:pPr lvl="0" fontAlgn="base"/>
            <a:r>
              <a:rPr lang="tr-TR" dirty="0"/>
              <a:t>Hatta </a:t>
            </a:r>
            <a:r>
              <a:rPr lang="tr-TR" dirty="0" err="1"/>
              <a:t>Rubik</a:t>
            </a:r>
            <a:r>
              <a:rPr lang="tr-TR" dirty="0"/>
              <a:t> </a:t>
            </a:r>
            <a:r>
              <a:rPr lang="tr-TR" dirty="0" err="1"/>
              <a:t>Cube’ü</a:t>
            </a:r>
            <a:r>
              <a:rPr lang="tr-TR" dirty="0"/>
              <a:t> en az hamlede çözmek için dahi kullanılabilir. </a:t>
            </a:r>
          </a:p>
          <a:p>
            <a:pPr lvl="0" fontAlgn="base"/>
            <a:r>
              <a:rPr lang="tr-TR" dirty="0"/>
              <a:t>Robot hareket planlaması 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tr-TR" dirty="0" smtClean="0"/>
              <a:t>Kısa Yol Probleminin Kaba Kodu(</a:t>
            </a:r>
            <a:r>
              <a:rPr lang="tr-TR" dirty="0" err="1" smtClean="0"/>
              <a:t>Pseudocode</a:t>
            </a:r>
            <a:r>
              <a:rPr lang="tr-TR" dirty="0" smtClean="0"/>
              <a:t>)</a:t>
            </a:r>
            <a:endParaRPr lang="tr" dirty="0"/>
          </a:p>
        </p:txBody>
      </p:sp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dirty="0"/>
              <a:t>Başlangıç noktasını belirle.</a:t>
            </a:r>
          </a:p>
          <a:p>
            <a:pPr lvl="0"/>
            <a:r>
              <a:rPr lang="tr-TR" dirty="0"/>
              <a:t>Başlangıç noktasından diğer noktalara olan maliyeti belirle ve düşük maliyetli</a:t>
            </a:r>
            <a:br>
              <a:rPr lang="tr-TR" dirty="0"/>
            </a:br>
            <a:r>
              <a:rPr lang="tr-TR" dirty="0"/>
              <a:t>noktayı işaretle.</a:t>
            </a:r>
          </a:p>
          <a:p>
            <a:pPr lvl="0"/>
            <a:r>
              <a:rPr lang="tr-TR" dirty="0"/>
              <a:t>İkinci adımda işaretlenen noktadan gidilebilen diğer noktalar arasında da</a:t>
            </a:r>
            <a:br>
              <a:rPr lang="tr-TR" dirty="0"/>
            </a:br>
            <a:r>
              <a:rPr lang="tr-TR" dirty="0"/>
              <a:t>aynı işlemi tekrarla.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8033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Yer Tutucusu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tr-TR" dirty="0" smtClean="0"/>
              <a:t>Bir </a:t>
            </a:r>
            <a:r>
              <a:rPr lang="tr-TR" dirty="0" err="1" smtClean="0"/>
              <a:t>Graph</a:t>
            </a:r>
            <a:r>
              <a:rPr lang="tr-TR" dirty="0" smtClean="0"/>
              <a:t> </a:t>
            </a:r>
            <a:r>
              <a:rPr lang="tr-TR" dirty="0" err="1" smtClean="0"/>
              <a:t>oluştuduktan</a:t>
            </a:r>
            <a:r>
              <a:rPr lang="tr-TR" dirty="0" smtClean="0"/>
              <a:t> sonra bunu bir dizi olarak tanımladım. Daha sonra minimum değeri başlatan bir fonksiyon yazdım.</a:t>
            </a:r>
            <a:endParaRPr lang="tr-TR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824" y="332656"/>
            <a:ext cx="3490262" cy="1851820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460" y="3212976"/>
            <a:ext cx="4671465" cy="1402202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64" y="239241"/>
            <a:ext cx="4470401" cy="2913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529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knik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eması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eması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Üçlü devre hatları sunusu (geniş ekran)</Template>
  <TotalTime>205</TotalTime>
  <Words>414</Words>
  <Application>Microsoft Office PowerPoint</Application>
  <PresentationFormat>Özel</PresentationFormat>
  <Paragraphs>38</Paragraphs>
  <Slides>12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12</vt:i4>
      </vt:variant>
    </vt:vector>
  </HeadingPairs>
  <TitlesOfParts>
    <vt:vector size="15" baseType="lpstr">
      <vt:lpstr>Arial</vt:lpstr>
      <vt:lpstr>Calibri</vt:lpstr>
      <vt:lpstr>Teknik 16x9</vt:lpstr>
      <vt:lpstr>Minimum Yolun Bulunması Problemi</vt:lpstr>
      <vt:lpstr>Minimum Yolun Bulunması Nedir?</vt:lpstr>
      <vt:lpstr>Kaça Ayrılır ?</vt:lpstr>
      <vt:lpstr>Dijkstra Algoritması: </vt:lpstr>
      <vt:lpstr>Bellman ve Ford </vt:lpstr>
      <vt:lpstr>Floyd Algoritması</vt:lpstr>
      <vt:lpstr>Nerelerde Kullanılır?</vt:lpstr>
      <vt:lpstr>Kısa Yol Probleminin Kaba Kodu(Pseudocode)</vt:lpstr>
      <vt:lpstr>PowerPoint Sunusu</vt:lpstr>
      <vt:lpstr>PowerPoint Sunusu</vt:lpstr>
      <vt:lpstr>Algoritmanın Çıktısı</vt:lpstr>
      <vt:lpstr>PowerPoint Sunusu</vt:lpstr>
    </vt:vector>
  </TitlesOfParts>
  <Company>NouS/TncTR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Minimum Yolun Bulunması Problemi</dc:title>
  <dc:creator>Baris Aydogdu</dc:creator>
  <cp:lastModifiedBy>Baris Aydogdu</cp:lastModifiedBy>
  <cp:revision>8</cp:revision>
  <dcterms:created xsi:type="dcterms:W3CDTF">2020-04-26T16:08:39Z</dcterms:created>
  <dcterms:modified xsi:type="dcterms:W3CDTF">2020-05-03T00:41:54Z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