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3" r:id="rId8"/>
    <p:sldId id="264" r:id="rId9"/>
    <p:sldId id="265" r:id="rId10"/>
    <p:sldId id="267" r:id="rId11"/>
    <p:sldId id="268" r:id="rId12"/>
    <p:sldId id="269" r:id="rId13"/>
    <p:sldId id="270" r:id="rId14"/>
    <p:sldId id="271" r:id="rId15"/>
    <p:sldId id="272"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p:cViewPr varScale="1">
        <p:scale>
          <a:sx n="90" d="100"/>
          <a:sy n="90" d="100"/>
        </p:scale>
        <p:origin x="23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8A8BE-C3DB-46A4-803C-84CC3519124E}"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tr-TR"/>
        </a:p>
      </dgm:t>
    </dgm:pt>
    <dgm:pt modelId="{468278F8-8F28-4561-ACE2-54F0D0CBEBBF}">
      <dgm:prSet phldrT="[Metin]"/>
      <dgm:spPr/>
      <dgm:t>
        <a:bodyPr/>
        <a:lstStyle/>
        <a:p>
          <a:r>
            <a:rPr lang="tr-TR" b="1"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Pratik ve Kolay Kullanım Olanakları</a:t>
          </a:r>
          <a:endParaRPr lang="tr-TR" i="0" dirty="0">
            <a:solidFill>
              <a:schemeClr val="tx1"/>
            </a:solidFill>
            <a:latin typeface="Times New Roman" panose="02020603050405020304" pitchFamily="18" charset="0"/>
            <a:cs typeface="Times New Roman" panose="02020603050405020304" pitchFamily="18" charset="0"/>
          </a:endParaRPr>
        </a:p>
      </dgm:t>
    </dgm:pt>
    <dgm:pt modelId="{CF04F2D8-BAE7-4E0D-8AC6-23756CEE0459}" type="parTrans" cxnId="{AE9B37F6-D7B3-427A-973A-26A8EEAFFE73}">
      <dgm:prSet/>
      <dgm:spPr/>
      <dgm:t>
        <a:bodyPr/>
        <a:lstStyle/>
        <a:p>
          <a:endParaRPr lang="tr-TR"/>
        </a:p>
      </dgm:t>
    </dgm:pt>
    <dgm:pt modelId="{62EDB6C3-14A6-479A-8275-28373CEF5435}" type="sibTrans" cxnId="{AE9B37F6-D7B3-427A-973A-26A8EEAFFE73}">
      <dgm:prSet/>
      <dgm:spPr/>
      <dgm:t>
        <a:bodyPr/>
        <a:lstStyle/>
        <a:p>
          <a:endParaRPr lang="tr-TR"/>
        </a:p>
      </dgm:t>
    </dgm:pt>
    <dgm:pt modelId="{6100ED9F-1984-436F-A233-950FEF0258D8}">
      <dgm:prSet phldrT="[Metin]"/>
      <dgm:spPr/>
      <dgm:t>
        <a:bodyPr/>
        <a:lstStyle/>
        <a:p>
          <a:pPr algn="l"/>
          <a:r>
            <a:rPr lang="tr-TR" b="0" i="0" dirty="0">
              <a:solidFill>
                <a:schemeClr val="tx1"/>
              </a:solidFill>
              <a:latin typeface="Times New Roman" panose="02020603050405020304" pitchFamily="18" charset="0"/>
              <a:cs typeface="Times New Roman" panose="02020603050405020304" pitchFamily="18" charset="0"/>
            </a:rPr>
            <a:t>Kullanıcılar sadece göz retinalarını okutarak geçiş kontrolleri yetkilerini aktif edebilirler. Bu sayede yetki alanlarına hızlı bir şekilde erişim sağlayabilen kullanıcılar aynı zamanda yetki alanlarının güvenliğini de sağlamış olurlar.</a:t>
          </a:r>
          <a:endParaRPr lang="tr-TR" i="0" dirty="0">
            <a:solidFill>
              <a:schemeClr val="tx1"/>
            </a:solidFill>
            <a:latin typeface="Times New Roman" panose="02020603050405020304" pitchFamily="18" charset="0"/>
            <a:cs typeface="Times New Roman" panose="02020603050405020304" pitchFamily="18" charset="0"/>
          </a:endParaRPr>
        </a:p>
      </dgm:t>
    </dgm:pt>
    <dgm:pt modelId="{9535C484-B4EC-451D-A41C-82F2CDD8076D}" type="parTrans" cxnId="{75EEE102-EA9D-4BE9-A7E5-4AA8C1247C99}">
      <dgm:prSet/>
      <dgm:spPr/>
      <dgm:t>
        <a:bodyPr/>
        <a:lstStyle/>
        <a:p>
          <a:endParaRPr lang="tr-TR"/>
        </a:p>
      </dgm:t>
    </dgm:pt>
    <dgm:pt modelId="{25529B01-91F7-4F81-9F17-8FB615112A50}" type="sibTrans" cxnId="{75EEE102-EA9D-4BE9-A7E5-4AA8C1247C99}">
      <dgm:prSet/>
      <dgm:spPr/>
      <dgm:t>
        <a:bodyPr/>
        <a:lstStyle/>
        <a:p>
          <a:endParaRPr lang="tr-TR"/>
        </a:p>
      </dgm:t>
    </dgm:pt>
    <dgm:pt modelId="{1612C636-607C-40C6-8D6E-E51C3581E1F4}">
      <dgm:prSet phldrT="[Metin]"/>
      <dgm:spPr/>
      <dgm:t>
        <a:bodyPr/>
        <a:lstStyle/>
        <a:p>
          <a:r>
            <a:rPr lang="tr-TR" b="1"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Geliştirilmiş Güvenlik Optimizasyonları</a:t>
          </a:r>
          <a:endParaRPr lang="tr-TR" i="0" dirty="0">
            <a:solidFill>
              <a:schemeClr val="tx1"/>
            </a:solidFill>
            <a:latin typeface="Times New Roman" panose="02020603050405020304" pitchFamily="18" charset="0"/>
            <a:cs typeface="Times New Roman" panose="02020603050405020304" pitchFamily="18" charset="0"/>
          </a:endParaRPr>
        </a:p>
      </dgm:t>
    </dgm:pt>
    <dgm:pt modelId="{0A7E1217-A4F6-4377-8EDB-765D79948839}" type="parTrans" cxnId="{AF32984A-8212-4E61-9564-BF9A0FDA6AD5}">
      <dgm:prSet/>
      <dgm:spPr/>
      <dgm:t>
        <a:bodyPr/>
        <a:lstStyle/>
        <a:p>
          <a:endParaRPr lang="tr-TR"/>
        </a:p>
      </dgm:t>
    </dgm:pt>
    <dgm:pt modelId="{7AD0DF6E-5055-404A-8E1E-A83E7BE0B276}" type="sibTrans" cxnId="{AF32984A-8212-4E61-9564-BF9A0FDA6AD5}">
      <dgm:prSet/>
      <dgm:spPr/>
      <dgm:t>
        <a:bodyPr/>
        <a:lstStyle/>
        <a:p>
          <a:endParaRPr lang="tr-TR"/>
        </a:p>
      </dgm:t>
    </dgm:pt>
    <dgm:pt modelId="{9E8B1D2A-5BBA-4E72-8888-B8C09CAB259A}">
      <dgm:prSet phldrT="[Metin]"/>
      <dgm:spPr/>
      <dgm:t>
        <a:bodyPr/>
        <a:lstStyle/>
        <a:p>
          <a:r>
            <a:rPr lang="tr-TR" b="1" i="0" dirty="0">
              <a:solidFill>
                <a:schemeClr val="tx1"/>
              </a:solidFill>
              <a:latin typeface="Times New Roman" panose="02020603050405020304" pitchFamily="18" charset="0"/>
              <a:cs typeface="Times New Roman" panose="02020603050405020304" pitchFamily="18" charset="0"/>
            </a:rPr>
            <a:t>Retina tarayıcı sistemleri, </a:t>
          </a:r>
          <a:r>
            <a:rPr lang="tr-TR" b="0" i="0" dirty="0">
              <a:solidFill>
                <a:schemeClr val="tx1"/>
              </a:solidFill>
              <a:latin typeface="Times New Roman" panose="02020603050405020304" pitchFamily="18" charset="0"/>
              <a:cs typeface="Times New Roman" panose="02020603050405020304" pitchFamily="18" charset="0"/>
            </a:rPr>
            <a:t>sağladıkları üst düzey güvenlik olanaklarıyla da öne çıkarlar. Retina tarayıcılar üzerinden farklı kademe derecelerine göre farklı yetki atamaları yapılabilir. Bu sayede de istenilen alanda farklı personel gruplarına farklı yetkiler tanımlanabilir. Özellikle çok organizasyonlu şirketlerde tercih edilen retina sistemleri, kullanıcılarına üst düzey kullanım olanakları sağlarlar.</a:t>
          </a:r>
          <a:endParaRPr lang="tr-TR" i="0" dirty="0">
            <a:solidFill>
              <a:schemeClr val="tx1"/>
            </a:solidFill>
            <a:latin typeface="Times New Roman" panose="02020603050405020304" pitchFamily="18" charset="0"/>
            <a:cs typeface="Times New Roman" panose="02020603050405020304" pitchFamily="18" charset="0"/>
          </a:endParaRPr>
        </a:p>
      </dgm:t>
    </dgm:pt>
    <dgm:pt modelId="{5A0E6619-6EBD-4BDF-BEEB-EE96F4F86577}" type="parTrans" cxnId="{483CF4F5-645E-4C1B-A29C-CA7E0E736327}">
      <dgm:prSet/>
      <dgm:spPr/>
      <dgm:t>
        <a:bodyPr/>
        <a:lstStyle/>
        <a:p>
          <a:endParaRPr lang="tr-TR"/>
        </a:p>
      </dgm:t>
    </dgm:pt>
    <dgm:pt modelId="{6D86D354-F401-4861-984D-8236DAA64832}" type="sibTrans" cxnId="{483CF4F5-645E-4C1B-A29C-CA7E0E736327}">
      <dgm:prSet/>
      <dgm:spPr/>
      <dgm:t>
        <a:bodyPr/>
        <a:lstStyle/>
        <a:p>
          <a:endParaRPr lang="tr-TR"/>
        </a:p>
      </dgm:t>
    </dgm:pt>
    <dgm:pt modelId="{A61D0FCB-D112-4451-87B4-CDD972ED6335}">
      <dgm:prSet phldrT="[Metin]"/>
      <dgm:spPr/>
      <dgm:t>
        <a:bodyPr/>
        <a:lstStyle/>
        <a:p>
          <a:r>
            <a:rPr lang="tr-TR" b="1"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Kapsamlı Sistem Entegrasyonu</a:t>
          </a:r>
          <a:endParaRPr lang="tr-TR" i="0" dirty="0">
            <a:solidFill>
              <a:schemeClr val="tx1"/>
            </a:solidFill>
            <a:latin typeface="Times New Roman" panose="02020603050405020304" pitchFamily="18" charset="0"/>
            <a:cs typeface="Times New Roman" panose="02020603050405020304" pitchFamily="18" charset="0"/>
          </a:endParaRPr>
        </a:p>
      </dgm:t>
    </dgm:pt>
    <dgm:pt modelId="{270A0FA7-9BC8-42AC-A8DB-56C054CD92B4}" type="parTrans" cxnId="{3D9879AF-12E5-4296-806A-497D78EE785B}">
      <dgm:prSet/>
      <dgm:spPr/>
      <dgm:t>
        <a:bodyPr/>
        <a:lstStyle/>
        <a:p>
          <a:endParaRPr lang="tr-TR"/>
        </a:p>
      </dgm:t>
    </dgm:pt>
    <dgm:pt modelId="{658601BB-1DBF-41B1-9B50-86090FE2482E}" type="sibTrans" cxnId="{3D9879AF-12E5-4296-806A-497D78EE785B}">
      <dgm:prSet/>
      <dgm:spPr/>
      <dgm:t>
        <a:bodyPr/>
        <a:lstStyle/>
        <a:p>
          <a:endParaRPr lang="tr-TR"/>
        </a:p>
      </dgm:t>
    </dgm:pt>
    <dgm:pt modelId="{4B632485-0947-4ED4-9D11-2344A101786A}">
      <dgm:prSet phldrT="[Metin]"/>
      <dgm:spPr/>
      <dgm:t>
        <a:bodyPr/>
        <a:lstStyle/>
        <a:p>
          <a:r>
            <a:rPr lang="tr-TR" b="0" i="0" dirty="0">
              <a:solidFill>
                <a:schemeClr val="tx1"/>
              </a:solidFill>
              <a:latin typeface="Times New Roman" panose="02020603050405020304" pitchFamily="18" charset="0"/>
              <a:cs typeface="Times New Roman" panose="02020603050405020304" pitchFamily="18" charset="0"/>
            </a:rPr>
            <a:t>Özellikle geçiş kontrol süreçlerinde diğer birimlerle olan entegrasyon opsiyonları, retina tarama sisteminin daha hızlı ve etkili çalışmasını sağlar. Böylelikle daha güvenlik düzeyi yükselirken birimlerin aksiyon alma süresi de minimum seviyeye düşer.</a:t>
          </a:r>
          <a:endParaRPr lang="tr-TR" i="0" dirty="0">
            <a:solidFill>
              <a:schemeClr val="tx1"/>
            </a:solidFill>
            <a:latin typeface="Times New Roman" panose="02020603050405020304" pitchFamily="18" charset="0"/>
            <a:cs typeface="Times New Roman" panose="02020603050405020304" pitchFamily="18" charset="0"/>
          </a:endParaRPr>
        </a:p>
      </dgm:t>
    </dgm:pt>
    <dgm:pt modelId="{99025F62-A273-4617-B9B6-B63CF686E1E6}" type="parTrans" cxnId="{150A585F-150F-4FC7-84C6-CFB4A5209C55}">
      <dgm:prSet/>
      <dgm:spPr/>
      <dgm:t>
        <a:bodyPr/>
        <a:lstStyle/>
        <a:p>
          <a:endParaRPr lang="tr-TR"/>
        </a:p>
      </dgm:t>
    </dgm:pt>
    <dgm:pt modelId="{707D428E-7206-42F9-BE28-36A708B36B85}" type="sibTrans" cxnId="{150A585F-150F-4FC7-84C6-CFB4A5209C55}">
      <dgm:prSet/>
      <dgm:spPr/>
      <dgm:t>
        <a:bodyPr/>
        <a:lstStyle/>
        <a:p>
          <a:endParaRPr lang="tr-TR"/>
        </a:p>
      </dgm:t>
    </dgm:pt>
    <dgm:pt modelId="{33E30B9D-70CE-46D4-83AC-21986A418E44}" type="pres">
      <dgm:prSet presAssocID="{E988A8BE-C3DB-46A4-803C-84CC3519124E}" presName="Name0" presStyleCnt="0">
        <dgm:presLayoutVars>
          <dgm:dir/>
          <dgm:animLvl val="lvl"/>
          <dgm:resizeHandles val="exact"/>
        </dgm:presLayoutVars>
      </dgm:prSet>
      <dgm:spPr/>
    </dgm:pt>
    <dgm:pt modelId="{99F41B37-815F-4F6A-A2D1-8A74DCF4AFF9}" type="pres">
      <dgm:prSet presAssocID="{468278F8-8F28-4561-ACE2-54F0D0CBEBBF}" presName="composite" presStyleCnt="0"/>
      <dgm:spPr/>
    </dgm:pt>
    <dgm:pt modelId="{3FB10D45-AADA-4201-94EA-239B5F0BF2F8}" type="pres">
      <dgm:prSet presAssocID="{468278F8-8F28-4561-ACE2-54F0D0CBEBBF}" presName="parTx" presStyleLbl="alignNode1" presStyleIdx="0" presStyleCnt="3">
        <dgm:presLayoutVars>
          <dgm:chMax val="0"/>
          <dgm:chPref val="0"/>
          <dgm:bulletEnabled val="1"/>
        </dgm:presLayoutVars>
      </dgm:prSet>
      <dgm:spPr/>
    </dgm:pt>
    <dgm:pt modelId="{50EFABB0-A88E-4549-95F8-81A15DE7CBD4}" type="pres">
      <dgm:prSet presAssocID="{468278F8-8F28-4561-ACE2-54F0D0CBEBBF}" presName="desTx" presStyleLbl="alignAccFollowNode1" presStyleIdx="0" presStyleCnt="3">
        <dgm:presLayoutVars>
          <dgm:bulletEnabled val="1"/>
        </dgm:presLayoutVars>
      </dgm:prSet>
      <dgm:spPr/>
    </dgm:pt>
    <dgm:pt modelId="{022F37F3-2F3E-41BD-AEBF-ACBE6B780D5F}" type="pres">
      <dgm:prSet presAssocID="{62EDB6C3-14A6-479A-8275-28373CEF5435}" presName="space" presStyleCnt="0"/>
      <dgm:spPr/>
    </dgm:pt>
    <dgm:pt modelId="{2ED126AD-50AE-429C-AB3D-EBC7DA23A9B5}" type="pres">
      <dgm:prSet presAssocID="{1612C636-607C-40C6-8D6E-E51C3581E1F4}" presName="composite" presStyleCnt="0"/>
      <dgm:spPr/>
    </dgm:pt>
    <dgm:pt modelId="{62A71FE6-594A-4546-9BED-2706506720BD}" type="pres">
      <dgm:prSet presAssocID="{1612C636-607C-40C6-8D6E-E51C3581E1F4}" presName="parTx" presStyleLbl="alignNode1" presStyleIdx="1" presStyleCnt="3">
        <dgm:presLayoutVars>
          <dgm:chMax val="0"/>
          <dgm:chPref val="0"/>
          <dgm:bulletEnabled val="1"/>
        </dgm:presLayoutVars>
      </dgm:prSet>
      <dgm:spPr/>
    </dgm:pt>
    <dgm:pt modelId="{EB39CD3E-3F85-4671-9DB8-12E7DA20E30B}" type="pres">
      <dgm:prSet presAssocID="{1612C636-607C-40C6-8D6E-E51C3581E1F4}" presName="desTx" presStyleLbl="alignAccFollowNode1" presStyleIdx="1" presStyleCnt="3">
        <dgm:presLayoutVars>
          <dgm:bulletEnabled val="1"/>
        </dgm:presLayoutVars>
      </dgm:prSet>
      <dgm:spPr/>
    </dgm:pt>
    <dgm:pt modelId="{1EC2B63A-AFC4-49BB-90B6-E435B03758D2}" type="pres">
      <dgm:prSet presAssocID="{7AD0DF6E-5055-404A-8E1E-A83E7BE0B276}" presName="space" presStyleCnt="0"/>
      <dgm:spPr/>
    </dgm:pt>
    <dgm:pt modelId="{7188FC04-C68E-4AAD-A5CE-87E2B6F0BF60}" type="pres">
      <dgm:prSet presAssocID="{A61D0FCB-D112-4451-87B4-CDD972ED6335}" presName="composite" presStyleCnt="0"/>
      <dgm:spPr/>
    </dgm:pt>
    <dgm:pt modelId="{477A93E0-A9EE-4BB3-8AB2-30616D6BF991}" type="pres">
      <dgm:prSet presAssocID="{A61D0FCB-D112-4451-87B4-CDD972ED6335}" presName="parTx" presStyleLbl="alignNode1" presStyleIdx="2" presStyleCnt="3">
        <dgm:presLayoutVars>
          <dgm:chMax val="0"/>
          <dgm:chPref val="0"/>
          <dgm:bulletEnabled val="1"/>
        </dgm:presLayoutVars>
      </dgm:prSet>
      <dgm:spPr/>
    </dgm:pt>
    <dgm:pt modelId="{48527E7C-935F-49FC-98B8-62277CF1857B}" type="pres">
      <dgm:prSet presAssocID="{A61D0FCB-D112-4451-87B4-CDD972ED6335}" presName="desTx" presStyleLbl="alignAccFollowNode1" presStyleIdx="2" presStyleCnt="3">
        <dgm:presLayoutVars>
          <dgm:bulletEnabled val="1"/>
        </dgm:presLayoutVars>
      </dgm:prSet>
      <dgm:spPr/>
    </dgm:pt>
  </dgm:ptLst>
  <dgm:cxnLst>
    <dgm:cxn modelId="{75EEE102-EA9D-4BE9-A7E5-4AA8C1247C99}" srcId="{468278F8-8F28-4561-ACE2-54F0D0CBEBBF}" destId="{6100ED9F-1984-436F-A233-950FEF0258D8}" srcOrd="0" destOrd="0" parTransId="{9535C484-B4EC-451D-A41C-82F2CDD8076D}" sibTransId="{25529B01-91F7-4F81-9F17-8FB615112A50}"/>
    <dgm:cxn modelId="{AF32984A-8212-4E61-9564-BF9A0FDA6AD5}" srcId="{E988A8BE-C3DB-46A4-803C-84CC3519124E}" destId="{1612C636-607C-40C6-8D6E-E51C3581E1F4}" srcOrd="1" destOrd="0" parTransId="{0A7E1217-A4F6-4377-8EDB-765D79948839}" sibTransId="{7AD0DF6E-5055-404A-8E1E-A83E7BE0B276}"/>
    <dgm:cxn modelId="{A78B4A56-1FD2-48BE-B7B6-AF1AC552A783}" type="presOf" srcId="{468278F8-8F28-4561-ACE2-54F0D0CBEBBF}" destId="{3FB10D45-AADA-4201-94EA-239B5F0BF2F8}" srcOrd="0" destOrd="0" presId="urn:microsoft.com/office/officeart/2005/8/layout/hList1"/>
    <dgm:cxn modelId="{8022EA5D-D290-4673-BBF0-2B99FA5670CA}" type="presOf" srcId="{E988A8BE-C3DB-46A4-803C-84CC3519124E}" destId="{33E30B9D-70CE-46D4-83AC-21986A418E44}" srcOrd="0" destOrd="0" presId="urn:microsoft.com/office/officeart/2005/8/layout/hList1"/>
    <dgm:cxn modelId="{150A585F-150F-4FC7-84C6-CFB4A5209C55}" srcId="{A61D0FCB-D112-4451-87B4-CDD972ED6335}" destId="{4B632485-0947-4ED4-9D11-2344A101786A}" srcOrd="0" destOrd="0" parTransId="{99025F62-A273-4617-B9B6-B63CF686E1E6}" sibTransId="{707D428E-7206-42F9-BE28-36A708B36B85}"/>
    <dgm:cxn modelId="{435EBC62-ECF6-4B42-B080-4EBC5C9939CE}" type="presOf" srcId="{6100ED9F-1984-436F-A233-950FEF0258D8}" destId="{50EFABB0-A88E-4549-95F8-81A15DE7CBD4}" srcOrd="0" destOrd="0" presId="urn:microsoft.com/office/officeart/2005/8/layout/hList1"/>
    <dgm:cxn modelId="{052AE575-32BD-4BEF-94B8-D2FD6BBF1F82}" type="presOf" srcId="{A61D0FCB-D112-4451-87B4-CDD972ED6335}" destId="{477A93E0-A9EE-4BB3-8AB2-30616D6BF991}" srcOrd="0" destOrd="0" presId="urn:microsoft.com/office/officeart/2005/8/layout/hList1"/>
    <dgm:cxn modelId="{17982E8A-38FD-4A72-BDC0-0BAFF5FCC9CF}" type="presOf" srcId="{1612C636-607C-40C6-8D6E-E51C3581E1F4}" destId="{62A71FE6-594A-4546-9BED-2706506720BD}" srcOrd="0" destOrd="0" presId="urn:microsoft.com/office/officeart/2005/8/layout/hList1"/>
    <dgm:cxn modelId="{3D9879AF-12E5-4296-806A-497D78EE785B}" srcId="{E988A8BE-C3DB-46A4-803C-84CC3519124E}" destId="{A61D0FCB-D112-4451-87B4-CDD972ED6335}" srcOrd="2" destOrd="0" parTransId="{270A0FA7-9BC8-42AC-A8DB-56C054CD92B4}" sibTransId="{658601BB-1DBF-41B1-9B50-86090FE2482E}"/>
    <dgm:cxn modelId="{3FFCB4BA-FA6A-441B-99C9-C72800AF6B3D}" type="presOf" srcId="{9E8B1D2A-5BBA-4E72-8888-B8C09CAB259A}" destId="{EB39CD3E-3F85-4671-9DB8-12E7DA20E30B}" srcOrd="0" destOrd="0" presId="urn:microsoft.com/office/officeart/2005/8/layout/hList1"/>
    <dgm:cxn modelId="{4C546AC4-D77C-4BFE-A05F-B91FD0543F37}" type="presOf" srcId="{4B632485-0947-4ED4-9D11-2344A101786A}" destId="{48527E7C-935F-49FC-98B8-62277CF1857B}" srcOrd="0" destOrd="0" presId="urn:microsoft.com/office/officeart/2005/8/layout/hList1"/>
    <dgm:cxn modelId="{483CF4F5-645E-4C1B-A29C-CA7E0E736327}" srcId="{1612C636-607C-40C6-8D6E-E51C3581E1F4}" destId="{9E8B1D2A-5BBA-4E72-8888-B8C09CAB259A}" srcOrd="0" destOrd="0" parTransId="{5A0E6619-6EBD-4BDF-BEEB-EE96F4F86577}" sibTransId="{6D86D354-F401-4861-984D-8236DAA64832}"/>
    <dgm:cxn modelId="{AE9B37F6-D7B3-427A-973A-26A8EEAFFE73}" srcId="{E988A8BE-C3DB-46A4-803C-84CC3519124E}" destId="{468278F8-8F28-4561-ACE2-54F0D0CBEBBF}" srcOrd="0" destOrd="0" parTransId="{CF04F2D8-BAE7-4E0D-8AC6-23756CEE0459}" sibTransId="{62EDB6C3-14A6-479A-8275-28373CEF5435}"/>
    <dgm:cxn modelId="{3F1EA320-8A85-4F3E-A3B5-3D450154CB08}" type="presParOf" srcId="{33E30B9D-70CE-46D4-83AC-21986A418E44}" destId="{99F41B37-815F-4F6A-A2D1-8A74DCF4AFF9}" srcOrd="0" destOrd="0" presId="urn:microsoft.com/office/officeart/2005/8/layout/hList1"/>
    <dgm:cxn modelId="{3E3375D9-8417-4E36-AA59-E8B2B01BB2B6}" type="presParOf" srcId="{99F41B37-815F-4F6A-A2D1-8A74DCF4AFF9}" destId="{3FB10D45-AADA-4201-94EA-239B5F0BF2F8}" srcOrd="0" destOrd="0" presId="urn:microsoft.com/office/officeart/2005/8/layout/hList1"/>
    <dgm:cxn modelId="{B6153A44-951A-4AED-A844-E74B3333B882}" type="presParOf" srcId="{99F41B37-815F-4F6A-A2D1-8A74DCF4AFF9}" destId="{50EFABB0-A88E-4549-95F8-81A15DE7CBD4}" srcOrd="1" destOrd="0" presId="urn:microsoft.com/office/officeart/2005/8/layout/hList1"/>
    <dgm:cxn modelId="{11523508-7FA0-4D09-A2D8-866E7D2C3D7C}" type="presParOf" srcId="{33E30B9D-70CE-46D4-83AC-21986A418E44}" destId="{022F37F3-2F3E-41BD-AEBF-ACBE6B780D5F}" srcOrd="1" destOrd="0" presId="urn:microsoft.com/office/officeart/2005/8/layout/hList1"/>
    <dgm:cxn modelId="{CFA04F06-F45B-494C-8348-CEC99B741719}" type="presParOf" srcId="{33E30B9D-70CE-46D4-83AC-21986A418E44}" destId="{2ED126AD-50AE-429C-AB3D-EBC7DA23A9B5}" srcOrd="2" destOrd="0" presId="urn:microsoft.com/office/officeart/2005/8/layout/hList1"/>
    <dgm:cxn modelId="{52DE6573-B7C7-49BF-8C01-1E75C8D553BC}" type="presParOf" srcId="{2ED126AD-50AE-429C-AB3D-EBC7DA23A9B5}" destId="{62A71FE6-594A-4546-9BED-2706506720BD}" srcOrd="0" destOrd="0" presId="urn:microsoft.com/office/officeart/2005/8/layout/hList1"/>
    <dgm:cxn modelId="{F049B4F9-C656-4B37-931E-CE861213A6E8}" type="presParOf" srcId="{2ED126AD-50AE-429C-AB3D-EBC7DA23A9B5}" destId="{EB39CD3E-3F85-4671-9DB8-12E7DA20E30B}" srcOrd="1" destOrd="0" presId="urn:microsoft.com/office/officeart/2005/8/layout/hList1"/>
    <dgm:cxn modelId="{542F6794-557D-4390-8F47-E844E434822D}" type="presParOf" srcId="{33E30B9D-70CE-46D4-83AC-21986A418E44}" destId="{1EC2B63A-AFC4-49BB-90B6-E435B03758D2}" srcOrd="3" destOrd="0" presId="urn:microsoft.com/office/officeart/2005/8/layout/hList1"/>
    <dgm:cxn modelId="{DA1947EC-74CC-4228-A607-29B92A45F51F}" type="presParOf" srcId="{33E30B9D-70CE-46D4-83AC-21986A418E44}" destId="{7188FC04-C68E-4AAD-A5CE-87E2B6F0BF60}" srcOrd="4" destOrd="0" presId="urn:microsoft.com/office/officeart/2005/8/layout/hList1"/>
    <dgm:cxn modelId="{9F61CA7A-4269-42D7-8694-587E3BE2D588}" type="presParOf" srcId="{7188FC04-C68E-4AAD-A5CE-87E2B6F0BF60}" destId="{477A93E0-A9EE-4BB3-8AB2-30616D6BF991}" srcOrd="0" destOrd="0" presId="urn:microsoft.com/office/officeart/2005/8/layout/hList1"/>
    <dgm:cxn modelId="{CBCA995F-F78A-41F6-943F-1B5513B045B9}" type="presParOf" srcId="{7188FC04-C68E-4AAD-A5CE-87E2B6F0BF60}" destId="{48527E7C-935F-49FC-98B8-62277CF1857B}" srcOrd="1" destOrd="0" presId="urn:microsoft.com/office/officeart/2005/8/layout/hList1"/>
  </dgm:cxnLst>
  <dgm:bg>
    <a:solidFill>
      <a:schemeClr val="bg2">
        <a:lumMod val="7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88A8BE-C3DB-46A4-803C-84CC3519124E}"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tr-TR"/>
        </a:p>
      </dgm:t>
    </dgm:pt>
    <dgm:pt modelId="{468278F8-8F28-4561-ACE2-54F0D0CBEBBF}">
      <dgm:prSet phldrT="[Metin]"/>
      <dgm:spPr/>
      <dgm:t>
        <a:bodyPr/>
        <a:lstStyle/>
        <a:p>
          <a:r>
            <a:rPr lang="tr-TR" b="1"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Göz Damar Yapısı</a:t>
          </a:r>
          <a:endParaRPr lang="tr-TR" i="0" dirty="0">
            <a:solidFill>
              <a:schemeClr val="tx1"/>
            </a:solidFill>
            <a:latin typeface="Times New Roman" panose="02020603050405020304" pitchFamily="18" charset="0"/>
            <a:cs typeface="Times New Roman" panose="02020603050405020304" pitchFamily="18" charset="0"/>
          </a:endParaRPr>
        </a:p>
      </dgm:t>
    </dgm:pt>
    <dgm:pt modelId="{CF04F2D8-BAE7-4E0D-8AC6-23756CEE0459}" type="parTrans" cxnId="{AE9B37F6-D7B3-427A-973A-26A8EEAFFE73}">
      <dgm:prSet/>
      <dgm:spPr/>
      <dgm:t>
        <a:bodyPr/>
        <a:lstStyle/>
        <a:p>
          <a:endParaRPr lang="tr-TR"/>
        </a:p>
      </dgm:t>
    </dgm:pt>
    <dgm:pt modelId="{62EDB6C3-14A6-479A-8275-28373CEF5435}" type="sibTrans" cxnId="{AE9B37F6-D7B3-427A-973A-26A8EEAFFE73}">
      <dgm:prSet/>
      <dgm:spPr/>
      <dgm:t>
        <a:bodyPr/>
        <a:lstStyle/>
        <a:p>
          <a:endParaRPr lang="tr-TR"/>
        </a:p>
      </dgm:t>
    </dgm:pt>
    <dgm:pt modelId="{6100ED9F-1984-436F-A233-950FEF0258D8}">
      <dgm:prSet phldrT="[Metin]"/>
      <dgm:spPr/>
      <dgm:t>
        <a:bodyPr/>
        <a:lstStyle/>
        <a:p>
          <a:r>
            <a:rPr lang="tr-TR" i="0" dirty="0">
              <a:solidFill>
                <a:schemeClr val="tx1"/>
              </a:solidFill>
              <a:latin typeface="Times New Roman" panose="02020603050405020304" pitchFamily="18" charset="0"/>
              <a:cs typeface="Times New Roman" panose="02020603050405020304" pitchFamily="18" charset="0"/>
            </a:rPr>
            <a:t>Bazı hastalıklardan dolayı damar yapısının çok kolay etkilenmesi ve bozulabilmesi bu yöntemin en büyük dezavantajıdır.</a:t>
          </a:r>
        </a:p>
      </dgm:t>
    </dgm:pt>
    <dgm:pt modelId="{9535C484-B4EC-451D-A41C-82F2CDD8076D}" type="parTrans" cxnId="{75EEE102-EA9D-4BE9-A7E5-4AA8C1247C99}">
      <dgm:prSet/>
      <dgm:spPr/>
      <dgm:t>
        <a:bodyPr/>
        <a:lstStyle/>
        <a:p>
          <a:endParaRPr lang="tr-TR"/>
        </a:p>
      </dgm:t>
    </dgm:pt>
    <dgm:pt modelId="{25529B01-91F7-4F81-9F17-8FB615112A50}" type="sibTrans" cxnId="{75EEE102-EA9D-4BE9-A7E5-4AA8C1247C99}">
      <dgm:prSet/>
      <dgm:spPr/>
      <dgm:t>
        <a:bodyPr/>
        <a:lstStyle/>
        <a:p>
          <a:endParaRPr lang="tr-TR"/>
        </a:p>
      </dgm:t>
    </dgm:pt>
    <dgm:pt modelId="{1612C636-607C-40C6-8D6E-E51C3581E1F4}">
      <dgm:prSet phldrT="[Metin]"/>
      <dgm:spPr/>
      <dgm:t>
        <a:bodyPr/>
        <a:lstStyle/>
        <a:p>
          <a:r>
            <a:rPr lang="tr-TR" b="1"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Canlı Olmayan Sistemler</a:t>
          </a:r>
          <a:endParaRPr lang="tr-TR" i="0" dirty="0">
            <a:solidFill>
              <a:schemeClr val="tx1"/>
            </a:solidFill>
            <a:latin typeface="Times New Roman" panose="02020603050405020304" pitchFamily="18" charset="0"/>
            <a:cs typeface="Times New Roman" panose="02020603050405020304" pitchFamily="18" charset="0"/>
          </a:endParaRPr>
        </a:p>
      </dgm:t>
    </dgm:pt>
    <dgm:pt modelId="{0A7E1217-A4F6-4377-8EDB-765D79948839}" type="parTrans" cxnId="{AF32984A-8212-4E61-9564-BF9A0FDA6AD5}">
      <dgm:prSet/>
      <dgm:spPr/>
      <dgm:t>
        <a:bodyPr/>
        <a:lstStyle/>
        <a:p>
          <a:endParaRPr lang="tr-TR"/>
        </a:p>
      </dgm:t>
    </dgm:pt>
    <dgm:pt modelId="{7AD0DF6E-5055-404A-8E1E-A83E7BE0B276}" type="sibTrans" cxnId="{AF32984A-8212-4E61-9564-BF9A0FDA6AD5}">
      <dgm:prSet/>
      <dgm:spPr/>
      <dgm:t>
        <a:bodyPr/>
        <a:lstStyle/>
        <a:p>
          <a:endParaRPr lang="tr-TR"/>
        </a:p>
      </dgm:t>
    </dgm:pt>
    <dgm:pt modelId="{9E8B1D2A-5BBA-4E72-8888-B8C09CAB259A}">
      <dgm:prSet phldrT="[Metin]"/>
      <dgm:spPr/>
      <dgm:t>
        <a:bodyPr/>
        <a:lstStyle/>
        <a:p>
          <a:r>
            <a:rPr lang="tr-TR" i="0" dirty="0">
              <a:solidFill>
                <a:schemeClr val="tx1"/>
              </a:solidFill>
              <a:latin typeface="Times New Roman" panose="02020603050405020304" pitchFamily="18" charset="0"/>
              <a:cs typeface="Times New Roman" panose="02020603050405020304" pitchFamily="18" charset="0"/>
            </a:rPr>
            <a:t>Kızılötesi ışınlarla bir alıcı ve verici ile birlikte </a:t>
          </a:r>
          <a:r>
            <a:rPr lang="tr-TR" i="0" dirty="0" err="1">
              <a:solidFill>
                <a:schemeClr val="tx1"/>
              </a:solidFill>
              <a:latin typeface="Times New Roman" panose="02020603050405020304" pitchFamily="18" charset="0"/>
              <a:cs typeface="Times New Roman" panose="02020603050405020304" pitchFamily="18" charset="0"/>
            </a:rPr>
            <a:t>biyometrik</a:t>
          </a:r>
          <a:r>
            <a:rPr lang="tr-TR" i="0" dirty="0">
              <a:solidFill>
                <a:schemeClr val="tx1"/>
              </a:solidFill>
              <a:latin typeface="Times New Roman" panose="02020603050405020304" pitchFamily="18" charset="0"/>
              <a:cs typeface="Times New Roman" panose="02020603050405020304" pitchFamily="18" charset="0"/>
            </a:rPr>
            <a:t> olmayan sistemleri denetleme şansı olmadığından, canlı olmayan sistemleri denetleme yeteneği yeterli güvenliği sağlayamamaktadır. Kızılötesi ışınlar yerine görüntü işleme yöntemleriyle canlı sistemleri denetlenmeye çalışılsa da yeteri kadar güvenlik sağlanamamış durumdadır.</a:t>
          </a:r>
        </a:p>
      </dgm:t>
    </dgm:pt>
    <dgm:pt modelId="{5A0E6619-6EBD-4BDF-BEEB-EE96F4F86577}" type="parTrans" cxnId="{483CF4F5-645E-4C1B-A29C-CA7E0E736327}">
      <dgm:prSet/>
      <dgm:spPr/>
      <dgm:t>
        <a:bodyPr/>
        <a:lstStyle/>
        <a:p>
          <a:endParaRPr lang="tr-TR"/>
        </a:p>
      </dgm:t>
    </dgm:pt>
    <dgm:pt modelId="{6D86D354-F401-4861-984D-8236DAA64832}" type="sibTrans" cxnId="{483CF4F5-645E-4C1B-A29C-CA7E0E736327}">
      <dgm:prSet/>
      <dgm:spPr/>
      <dgm:t>
        <a:bodyPr/>
        <a:lstStyle/>
        <a:p>
          <a:endParaRPr lang="tr-TR"/>
        </a:p>
      </dgm:t>
    </dgm:pt>
    <dgm:pt modelId="{A61D0FCB-D112-4451-87B4-CDD972ED6335}">
      <dgm:prSet phldrT="[Metin]"/>
      <dgm:spPr/>
      <dgm:t>
        <a:bodyPr/>
        <a:lstStyle/>
        <a:p>
          <a:r>
            <a:rPr lang="tr-TR" b="1" i="0" strike="noStrike"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Gözlük ve Lens</a:t>
          </a:r>
          <a:endParaRPr lang="tr-TR" i="0" dirty="0">
            <a:solidFill>
              <a:schemeClr val="tx1"/>
            </a:solidFill>
            <a:latin typeface="Times New Roman" panose="02020603050405020304" pitchFamily="18" charset="0"/>
            <a:cs typeface="Times New Roman" panose="02020603050405020304" pitchFamily="18" charset="0"/>
          </a:endParaRPr>
        </a:p>
      </dgm:t>
    </dgm:pt>
    <dgm:pt modelId="{270A0FA7-9BC8-42AC-A8DB-56C054CD92B4}" type="parTrans" cxnId="{3D9879AF-12E5-4296-806A-497D78EE785B}">
      <dgm:prSet/>
      <dgm:spPr/>
      <dgm:t>
        <a:bodyPr/>
        <a:lstStyle/>
        <a:p>
          <a:endParaRPr lang="tr-TR"/>
        </a:p>
      </dgm:t>
    </dgm:pt>
    <dgm:pt modelId="{658601BB-1DBF-41B1-9B50-86090FE2482E}" type="sibTrans" cxnId="{3D9879AF-12E5-4296-806A-497D78EE785B}">
      <dgm:prSet/>
      <dgm:spPr/>
      <dgm:t>
        <a:bodyPr/>
        <a:lstStyle/>
        <a:p>
          <a:endParaRPr lang="tr-TR"/>
        </a:p>
      </dgm:t>
    </dgm:pt>
    <dgm:pt modelId="{4B632485-0947-4ED4-9D11-2344A101786A}">
      <dgm:prSet phldrT="[Metin]"/>
      <dgm:spPr/>
      <dgm:t>
        <a:bodyPr/>
        <a:lstStyle/>
        <a:p>
          <a:r>
            <a:rPr lang="tr-TR" i="0" dirty="0">
              <a:solidFill>
                <a:schemeClr val="tx1"/>
              </a:solidFill>
              <a:latin typeface="Times New Roman" panose="02020603050405020304" pitchFamily="18" charset="0"/>
              <a:cs typeface="Times New Roman" panose="02020603050405020304" pitchFamily="18" charset="0"/>
            </a:rPr>
            <a:t>Tarama yapılırken gözün bir müddet kıpırdatılmaması, göz kırpılmaması ve gözün bir lazer ile tarama yapılmasından dolayı ve gözlük veya lens gibi engellemeler sonucu tarama yapamamasından dolayı çoğu kez tercih edilmeyen bir </a:t>
          </a:r>
          <a:r>
            <a:rPr lang="tr-TR" i="0" dirty="0" err="1">
              <a:solidFill>
                <a:schemeClr val="tx1"/>
              </a:solidFill>
              <a:latin typeface="Times New Roman" panose="02020603050405020304" pitchFamily="18" charset="0"/>
              <a:cs typeface="Times New Roman" panose="02020603050405020304" pitchFamily="18" charset="0"/>
            </a:rPr>
            <a:t>biyometrik</a:t>
          </a:r>
          <a:r>
            <a:rPr lang="tr-TR" i="0" dirty="0">
              <a:solidFill>
                <a:schemeClr val="tx1"/>
              </a:solidFill>
              <a:latin typeface="Times New Roman" panose="02020603050405020304" pitchFamily="18" charset="0"/>
              <a:cs typeface="Times New Roman" panose="02020603050405020304" pitchFamily="18" charset="0"/>
            </a:rPr>
            <a:t> tanımlama sistemidir.</a:t>
          </a:r>
        </a:p>
      </dgm:t>
    </dgm:pt>
    <dgm:pt modelId="{99025F62-A273-4617-B9B6-B63CF686E1E6}" type="parTrans" cxnId="{150A585F-150F-4FC7-84C6-CFB4A5209C55}">
      <dgm:prSet/>
      <dgm:spPr/>
      <dgm:t>
        <a:bodyPr/>
        <a:lstStyle/>
        <a:p>
          <a:endParaRPr lang="tr-TR"/>
        </a:p>
      </dgm:t>
    </dgm:pt>
    <dgm:pt modelId="{707D428E-7206-42F9-BE28-36A708B36B85}" type="sibTrans" cxnId="{150A585F-150F-4FC7-84C6-CFB4A5209C55}">
      <dgm:prSet/>
      <dgm:spPr/>
      <dgm:t>
        <a:bodyPr/>
        <a:lstStyle/>
        <a:p>
          <a:endParaRPr lang="tr-TR"/>
        </a:p>
      </dgm:t>
    </dgm:pt>
    <dgm:pt modelId="{33E30B9D-70CE-46D4-83AC-21986A418E44}" type="pres">
      <dgm:prSet presAssocID="{E988A8BE-C3DB-46A4-803C-84CC3519124E}" presName="Name0" presStyleCnt="0">
        <dgm:presLayoutVars>
          <dgm:dir/>
          <dgm:animLvl val="lvl"/>
          <dgm:resizeHandles val="exact"/>
        </dgm:presLayoutVars>
      </dgm:prSet>
      <dgm:spPr/>
    </dgm:pt>
    <dgm:pt modelId="{99F41B37-815F-4F6A-A2D1-8A74DCF4AFF9}" type="pres">
      <dgm:prSet presAssocID="{468278F8-8F28-4561-ACE2-54F0D0CBEBBF}" presName="composite" presStyleCnt="0"/>
      <dgm:spPr/>
    </dgm:pt>
    <dgm:pt modelId="{3FB10D45-AADA-4201-94EA-239B5F0BF2F8}" type="pres">
      <dgm:prSet presAssocID="{468278F8-8F28-4561-ACE2-54F0D0CBEBBF}" presName="parTx" presStyleLbl="alignNode1" presStyleIdx="0" presStyleCnt="3">
        <dgm:presLayoutVars>
          <dgm:chMax val="0"/>
          <dgm:chPref val="0"/>
          <dgm:bulletEnabled val="1"/>
        </dgm:presLayoutVars>
      </dgm:prSet>
      <dgm:spPr/>
    </dgm:pt>
    <dgm:pt modelId="{50EFABB0-A88E-4549-95F8-81A15DE7CBD4}" type="pres">
      <dgm:prSet presAssocID="{468278F8-8F28-4561-ACE2-54F0D0CBEBBF}" presName="desTx" presStyleLbl="alignAccFollowNode1" presStyleIdx="0" presStyleCnt="3">
        <dgm:presLayoutVars>
          <dgm:bulletEnabled val="1"/>
        </dgm:presLayoutVars>
      </dgm:prSet>
      <dgm:spPr/>
    </dgm:pt>
    <dgm:pt modelId="{022F37F3-2F3E-41BD-AEBF-ACBE6B780D5F}" type="pres">
      <dgm:prSet presAssocID="{62EDB6C3-14A6-479A-8275-28373CEF5435}" presName="space" presStyleCnt="0"/>
      <dgm:spPr/>
    </dgm:pt>
    <dgm:pt modelId="{2ED126AD-50AE-429C-AB3D-EBC7DA23A9B5}" type="pres">
      <dgm:prSet presAssocID="{1612C636-607C-40C6-8D6E-E51C3581E1F4}" presName="composite" presStyleCnt="0"/>
      <dgm:spPr/>
    </dgm:pt>
    <dgm:pt modelId="{62A71FE6-594A-4546-9BED-2706506720BD}" type="pres">
      <dgm:prSet presAssocID="{1612C636-607C-40C6-8D6E-E51C3581E1F4}" presName="parTx" presStyleLbl="alignNode1" presStyleIdx="1" presStyleCnt="3">
        <dgm:presLayoutVars>
          <dgm:chMax val="0"/>
          <dgm:chPref val="0"/>
          <dgm:bulletEnabled val="1"/>
        </dgm:presLayoutVars>
      </dgm:prSet>
      <dgm:spPr/>
    </dgm:pt>
    <dgm:pt modelId="{EB39CD3E-3F85-4671-9DB8-12E7DA20E30B}" type="pres">
      <dgm:prSet presAssocID="{1612C636-607C-40C6-8D6E-E51C3581E1F4}" presName="desTx" presStyleLbl="alignAccFollowNode1" presStyleIdx="1" presStyleCnt="3">
        <dgm:presLayoutVars>
          <dgm:bulletEnabled val="1"/>
        </dgm:presLayoutVars>
      </dgm:prSet>
      <dgm:spPr/>
    </dgm:pt>
    <dgm:pt modelId="{1EC2B63A-AFC4-49BB-90B6-E435B03758D2}" type="pres">
      <dgm:prSet presAssocID="{7AD0DF6E-5055-404A-8E1E-A83E7BE0B276}" presName="space" presStyleCnt="0"/>
      <dgm:spPr/>
    </dgm:pt>
    <dgm:pt modelId="{7188FC04-C68E-4AAD-A5CE-87E2B6F0BF60}" type="pres">
      <dgm:prSet presAssocID="{A61D0FCB-D112-4451-87B4-CDD972ED6335}" presName="composite" presStyleCnt="0"/>
      <dgm:spPr/>
    </dgm:pt>
    <dgm:pt modelId="{477A93E0-A9EE-4BB3-8AB2-30616D6BF991}" type="pres">
      <dgm:prSet presAssocID="{A61D0FCB-D112-4451-87B4-CDD972ED6335}" presName="parTx" presStyleLbl="alignNode1" presStyleIdx="2" presStyleCnt="3">
        <dgm:presLayoutVars>
          <dgm:chMax val="0"/>
          <dgm:chPref val="0"/>
          <dgm:bulletEnabled val="1"/>
        </dgm:presLayoutVars>
      </dgm:prSet>
      <dgm:spPr/>
    </dgm:pt>
    <dgm:pt modelId="{48527E7C-935F-49FC-98B8-62277CF1857B}" type="pres">
      <dgm:prSet presAssocID="{A61D0FCB-D112-4451-87B4-CDD972ED6335}" presName="desTx" presStyleLbl="alignAccFollowNode1" presStyleIdx="2" presStyleCnt="3">
        <dgm:presLayoutVars>
          <dgm:bulletEnabled val="1"/>
        </dgm:presLayoutVars>
      </dgm:prSet>
      <dgm:spPr/>
    </dgm:pt>
  </dgm:ptLst>
  <dgm:cxnLst>
    <dgm:cxn modelId="{75EEE102-EA9D-4BE9-A7E5-4AA8C1247C99}" srcId="{468278F8-8F28-4561-ACE2-54F0D0CBEBBF}" destId="{6100ED9F-1984-436F-A233-950FEF0258D8}" srcOrd="0" destOrd="0" parTransId="{9535C484-B4EC-451D-A41C-82F2CDD8076D}" sibTransId="{25529B01-91F7-4F81-9F17-8FB615112A50}"/>
    <dgm:cxn modelId="{AF32984A-8212-4E61-9564-BF9A0FDA6AD5}" srcId="{E988A8BE-C3DB-46A4-803C-84CC3519124E}" destId="{1612C636-607C-40C6-8D6E-E51C3581E1F4}" srcOrd="1" destOrd="0" parTransId="{0A7E1217-A4F6-4377-8EDB-765D79948839}" sibTransId="{7AD0DF6E-5055-404A-8E1E-A83E7BE0B276}"/>
    <dgm:cxn modelId="{A78B4A56-1FD2-48BE-B7B6-AF1AC552A783}" type="presOf" srcId="{468278F8-8F28-4561-ACE2-54F0D0CBEBBF}" destId="{3FB10D45-AADA-4201-94EA-239B5F0BF2F8}" srcOrd="0" destOrd="0" presId="urn:microsoft.com/office/officeart/2005/8/layout/hList1"/>
    <dgm:cxn modelId="{8022EA5D-D290-4673-BBF0-2B99FA5670CA}" type="presOf" srcId="{E988A8BE-C3DB-46A4-803C-84CC3519124E}" destId="{33E30B9D-70CE-46D4-83AC-21986A418E44}" srcOrd="0" destOrd="0" presId="urn:microsoft.com/office/officeart/2005/8/layout/hList1"/>
    <dgm:cxn modelId="{150A585F-150F-4FC7-84C6-CFB4A5209C55}" srcId="{A61D0FCB-D112-4451-87B4-CDD972ED6335}" destId="{4B632485-0947-4ED4-9D11-2344A101786A}" srcOrd="0" destOrd="0" parTransId="{99025F62-A273-4617-B9B6-B63CF686E1E6}" sibTransId="{707D428E-7206-42F9-BE28-36A708B36B85}"/>
    <dgm:cxn modelId="{435EBC62-ECF6-4B42-B080-4EBC5C9939CE}" type="presOf" srcId="{6100ED9F-1984-436F-A233-950FEF0258D8}" destId="{50EFABB0-A88E-4549-95F8-81A15DE7CBD4}" srcOrd="0" destOrd="0" presId="urn:microsoft.com/office/officeart/2005/8/layout/hList1"/>
    <dgm:cxn modelId="{052AE575-32BD-4BEF-94B8-D2FD6BBF1F82}" type="presOf" srcId="{A61D0FCB-D112-4451-87B4-CDD972ED6335}" destId="{477A93E0-A9EE-4BB3-8AB2-30616D6BF991}" srcOrd="0" destOrd="0" presId="urn:microsoft.com/office/officeart/2005/8/layout/hList1"/>
    <dgm:cxn modelId="{17982E8A-38FD-4A72-BDC0-0BAFF5FCC9CF}" type="presOf" srcId="{1612C636-607C-40C6-8D6E-E51C3581E1F4}" destId="{62A71FE6-594A-4546-9BED-2706506720BD}" srcOrd="0" destOrd="0" presId="urn:microsoft.com/office/officeart/2005/8/layout/hList1"/>
    <dgm:cxn modelId="{3D9879AF-12E5-4296-806A-497D78EE785B}" srcId="{E988A8BE-C3DB-46A4-803C-84CC3519124E}" destId="{A61D0FCB-D112-4451-87B4-CDD972ED6335}" srcOrd="2" destOrd="0" parTransId="{270A0FA7-9BC8-42AC-A8DB-56C054CD92B4}" sibTransId="{658601BB-1DBF-41B1-9B50-86090FE2482E}"/>
    <dgm:cxn modelId="{3FFCB4BA-FA6A-441B-99C9-C72800AF6B3D}" type="presOf" srcId="{9E8B1D2A-5BBA-4E72-8888-B8C09CAB259A}" destId="{EB39CD3E-3F85-4671-9DB8-12E7DA20E30B}" srcOrd="0" destOrd="0" presId="urn:microsoft.com/office/officeart/2005/8/layout/hList1"/>
    <dgm:cxn modelId="{4C546AC4-D77C-4BFE-A05F-B91FD0543F37}" type="presOf" srcId="{4B632485-0947-4ED4-9D11-2344A101786A}" destId="{48527E7C-935F-49FC-98B8-62277CF1857B}" srcOrd="0" destOrd="0" presId="urn:microsoft.com/office/officeart/2005/8/layout/hList1"/>
    <dgm:cxn modelId="{483CF4F5-645E-4C1B-A29C-CA7E0E736327}" srcId="{1612C636-607C-40C6-8D6E-E51C3581E1F4}" destId="{9E8B1D2A-5BBA-4E72-8888-B8C09CAB259A}" srcOrd="0" destOrd="0" parTransId="{5A0E6619-6EBD-4BDF-BEEB-EE96F4F86577}" sibTransId="{6D86D354-F401-4861-984D-8236DAA64832}"/>
    <dgm:cxn modelId="{AE9B37F6-D7B3-427A-973A-26A8EEAFFE73}" srcId="{E988A8BE-C3DB-46A4-803C-84CC3519124E}" destId="{468278F8-8F28-4561-ACE2-54F0D0CBEBBF}" srcOrd="0" destOrd="0" parTransId="{CF04F2D8-BAE7-4E0D-8AC6-23756CEE0459}" sibTransId="{62EDB6C3-14A6-479A-8275-28373CEF5435}"/>
    <dgm:cxn modelId="{3F1EA320-8A85-4F3E-A3B5-3D450154CB08}" type="presParOf" srcId="{33E30B9D-70CE-46D4-83AC-21986A418E44}" destId="{99F41B37-815F-4F6A-A2D1-8A74DCF4AFF9}" srcOrd="0" destOrd="0" presId="urn:microsoft.com/office/officeart/2005/8/layout/hList1"/>
    <dgm:cxn modelId="{3E3375D9-8417-4E36-AA59-E8B2B01BB2B6}" type="presParOf" srcId="{99F41B37-815F-4F6A-A2D1-8A74DCF4AFF9}" destId="{3FB10D45-AADA-4201-94EA-239B5F0BF2F8}" srcOrd="0" destOrd="0" presId="urn:microsoft.com/office/officeart/2005/8/layout/hList1"/>
    <dgm:cxn modelId="{B6153A44-951A-4AED-A844-E74B3333B882}" type="presParOf" srcId="{99F41B37-815F-4F6A-A2D1-8A74DCF4AFF9}" destId="{50EFABB0-A88E-4549-95F8-81A15DE7CBD4}" srcOrd="1" destOrd="0" presId="urn:microsoft.com/office/officeart/2005/8/layout/hList1"/>
    <dgm:cxn modelId="{11523508-7FA0-4D09-A2D8-866E7D2C3D7C}" type="presParOf" srcId="{33E30B9D-70CE-46D4-83AC-21986A418E44}" destId="{022F37F3-2F3E-41BD-AEBF-ACBE6B780D5F}" srcOrd="1" destOrd="0" presId="urn:microsoft.com/office/officeart/2005/8/layout/hList1"/>
    <dgm:cxn modelId="{CFA04F06-F45B-494C-8348-CEC99B741719}" type="presParOf" srcId="{33E30B9D-70CE-46D4-83AC-21986A418E44}" destId="{2ED126AD-50AE-429C-AB3D-EBC7DA23A9B5}" srcOrd="2" destOrd="0" presId="urn:microsoft.com/office/officeart/2005/8/layout/hList1"/>
    <dgm:cxn modelId="{52DE6573-B7C7-49BF-8C01-1E75C8D553BC}" type="presParOf" srcId="{2ED126AD-50AE-429C-AB3D-EBC7DA23A9B5}" destId="{62A71FE6-594A-4546-9BED-2706506720BD}" srcOrd="0" destOrd="0" presId="urn:microsoft.com/office/officeart/2005/8/layout/hList1"/>
    <dgm:cxn modelId="{F049B4F9-C656-4B37-931E-CE861213A6E8}" type="presParOf" srcId="{2ED126AD-50AE-429C-AB3D-EBC7DA23A9B5}" destId="{EB39CD3E-3F85-4671-9DB8-12E7DA20E30B}" srcOrd="1" destOrd="0" presId="urn:microsoft.com/office/officeart/2005/8/layout/hList1"/>
    <dgm:cxn modelId="{542F6794-557D-4390-8F47-E844E434822D}" type="presParOf" srcId="{33E30B9D-70CE-46D4-83AC-21986A418E44}" destId="{1EC2B63A-AFC4-49BB-90B6-E435B03758D2}" srcOrd="3" destOrd="0" presId="urn:microsoft.com/office/officeart/2005/8/layout/hList1"/>
    <dgm:cxn modelId="{DA1947EC-74CC-4228-A607-29B92A45F51F}" type="presParOf" srcId="{33E30B9D-70CE-46D4-83AC-21986A418E44}" destId="{7188FC04-C68E-4AAD-A5CE-87E2B6F0BF60}" srcOrd="4" destOrd="0" presId="urn:microsoft.com/office/officeart/2005/8/layout/hList1"/>
    <dgm:cxn modelId="{9F61CA7A-4269-42D7-8694-587E3BE2D588}" type="presParOf" srcId="{7188FC04-C68E-4AAD-A5CE-87E2B6F0BF60}" destId="{477A93E0-A9EE-4BB3-8AB2-30616D6BF991}" srcOrd="0" destOrd="0" presId="urn:microsoft.com/office/officeart/2005/8/layout/hList1"/>
    <dgm:cxn modelId="{CBCA995F-F78A-41F6-943F-1B5513B045B9}" type="presParOf" srcId="{7188FC04-C68E-4AAD-A5CE-87E2B6F0BF60}" destId="{48527E7C-935F-49FC-98B8-62277CF1857B}" srcOrd="1" destOrd="0" presId="urn:microsoft.com/office/officeart/2005/8/layout/hList1"/>
  </dgm:cxnLst>
  <dgm:bg>
    <a:solidFill>
      <a:schemeClr val="bg2">
        <a:lumMod val="7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0D45-AADA-4201-94EA-239B5F0BF2F8}">
      <dsp:nvSpPr>
        <dsp:cNvPr id="0" name=""/>
        <dsp:cNvSpPr/>
      </dsp:nvSpPr>
      <dsp:spPr>
        <a:xfrm>
          <a:off x="3375" y="2691"/>
          <a:ext cx="3290625" cy="618131"/>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tr-TR" sz="1800" b="1" i="0"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Pratik ve Kolay Kullanım Olanakları</a:t>
          </a:r>
          <a:endParaRPr lang="tr-TR" sz="1800" i="0" kern="1200" dirty="0">
            <a:solidFill>
              <a:schemeClr val="tx1"/>
            </a:solidFill>
            <a:latin typeface="Times New Roman" panose="02020603050405020304" pitchFamily="18" charset="0"/>
            <a:cs typeface="Times New Roman" panose="02020603050405020304" pitchFamily="18" charset="0"/>
          </a:endParaRPr>
        </a:p>
      </dsp:txBody>
      <dsp:txXfrm>
        <a:off x="3375" y="2691"/>
        <a:ext cx="3290625" cy="618131"/>
      </dsp:txXfrm>
    </dsp:sp>
    <dsp:sp modelId="{50EFABB0-A88E-4549-95F8-81A15DE7CBD4}">
      <dsp:nvSpPr>
        <dsp:cNvPr id="0" name=""/>
        <dsp:cNvSpPr/>
      </dsp:nvSpPr>
      <dsp:spPr>
        <a:xfrm>
          <a:off x="3375" y="620822"/>
          <a:ext cx="3290625" cy="3696485"/>
        </a:xfrm>
        <a:prstGeom prst="rect">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tr-TR" sz="1800" b="0" i="0" kern="1200" dirty="0">
              <a:solidFill>
                <a:schemeClr val="tx1"/>
              </a:solidFill>
              <a:latin typeface="Times New Roman" panose="02020603050405020304" pitchFamily="18" charset="0"/>
              <a:cs typeface="Times New Roman" panose="02020603050405020304" pitchFamily="18" charset="0"/>
            </a:rPr>
            <a:t>Kullanıcılar sadece göz retinalarını okutarak geçiş kontrolleri yetkilerini aktif edebilirler. Bu sayede yetki alanlarına hızlı bir şekilde erişim sağlayabilen kullanıcılar aynı zamanda yetki alanlarının güvenliğini de sağlamış olurlar.</a:t>
          </a:r>
          <a:endParaRPr lang="tr-TR" sz="1800" i="0" kern="1200" dirty="0">
            <a:solidFill>
              <a:schemeClr val="tx1"/>
            </a:solidFill>
            <a:latin typeface="Times New Roman" panose="02020603050405020304" pitchFamily="18" charset="0"/>
            <a:cs typeface="Times New Roman" panose="02020603050405020304" pitchFamily="18" charset="0"/>
          </a:endParaRPr>
        </a:p>
      </dsp:txBody>
      <dsp:txXfrm>
        <a:off x="3375" y="620822"/>
        <a:ext cx="3290625" cy="3696485"/>
      </dsp:txXfrm>
    </dsp:sp>
    <dsp:sp modelId="{62A71FE6-594A-4546-9BED-2706506720BD}">
      <dsp:nvSpPr>
        <dsp:cNvPr id="0" name=""/>
        <dsp:cNvSpPr/>
      </dsp:nvSpPr>
      <dsp:spPr>
        <a:xfrm>
          <a:off x="3754687" y="2691"/>
          <a:ext cx="3290625" cy="618131"/>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tr-TR" sz="1800" b="1" i="0"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Geliştirilmiş Güvenlik Optimizasyonları</a:t>
          </a:r>
          <a:endParaRPr lang="tr-TR" sz="1800" i="0" kern="1200" dirty="0">
            <a:solidFill>
              <a:schemeClr val="tx1"/>
            </a:solidFill>
            <a:latin typeface="Times New Roman" panose="02020603050405020304" pitchFamily="18" charset="0"/>
            <a:cs typeface="Times New Roman" panose="02020603050405020304" pitchFamily="18" charset="0"/>
          </a:endParaRPr>
        </a:p>
      </dsp:txBody>
      <dsp:txXfrm>
        <a:off x="3754687" y="2691"/>
        <a:ext cx="3290625" cy="618131"/>
      </dsp:txXfrm>
    </dsp:sp>
    <dsp:sp modelId="{EB39CD3E-3F85-4671-9DB8-12E7DA20E30B}">
      <dsp:nvSpPr>
        <dsp:cNvPr id="0" name=""/>
        <dsp:cNvSpPr/>
      </dsp:nvSpPr>
      <dsp:spPr>
        <a:xfrm>
          <a:off x="3754687" y="620822"/>
          <a:ext cx="3290625" cy="3696485"/>
        </a:xfrm>
        <a:prstGeom prst="rect">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tr-TR" sz="1800" b="1" i="0" kern="1200" dirty="0">
              <a:solidFill>
                <a:schemeClr val="tx1"/>
              </a:solidFill>
              <a:latin typeface="Times New Roman" panose="02020603050405020304" pitchFamily="18" charset="0"/>
              <a:cs typeface="Times New Roman" panose="02020603050405020304" pitchFamily="18" charset="0"/>
            </a:rPr>
            <a:t>Retina tarayıcı sistemleri, </a:t>
          </a:r>
          <a:r>
            <a:rPr lang="tr-TR" sz="1800" b="0" i="0" kern="1200" dirty="0">
              <a:solidFill>
                <a:schemeClr val="tx1"/>
              </a:solidFill>
              <a:latin typeface="Times New Roman" panose="02020603050405020304" pitchFamily="18" charset="0"/>
              <a:cs typeface="Times New Roman" panose="02020603050405020304" pitchFamily="18" charset="0"/>
            </a:rPr>
            <a:t>sağladıkları üst düzey güvenlik olanaklarıyla da öne çıkarlar. Retina tarayıcılar üzerinden farklı kademe derecelerine göre farklı yetki atamaları yapılabilir. Bu sayede de istenilen alanda farklı personel gruplarına farklı yetkiler tanımlanabilir. Özellikle çok organizasyonlu şirketlerde tercih edilen retina sistemleri, kullanıcılarına üst düzey kullanım olanakları sağlarlar.</a:t>
          </a:r>
          <a:endParaRPr lang="tr-TR" sz="1800" i="0" kern="1200" dirty="0">
            <a:solidFill>
              <a:schemeClr val="tx1"/>
            </a:solidFill>
            <a:latin typeface="Times New Roman" panose="02020603050405020304" pitchFamily="18" charset="0"/>
            <a:cs typeface="Times New Roman" panose="02020603050405020304" pitchFamily="18" charset="0"/>
          </a:endParaRPr>
        </a:p>
      </dsp:txBody>
      <dsp:txXfrm>
        <a:off x="3754687" y="620822"/>
        <a:ext cx="3290625" cy="3696485"/>
      </dsp:txXfrm>
    </dsp:sp>
    <dsp:sp modelId="{477A93E0-A9EE-4BB3-8AB2-30616D6BF991}">
      <dsp:nvSpPr>
        <dsp:cNvPr id="0" name=""/>
        <dsp:cNvSpPr/>
      </dsp:nvSpPr>
      <dsp:spPr>
        <a:xfrm>
          <a:off x="7506000" y="2691"/>
          <a:ext cx="3290625" cy="618131"/>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tr-TR" sz="1800" b="1" i="0"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Kapsamlı Sistem Entegrasyonu</a:t>
          </a:r>
          <a:endParaRPr lang="tr-TR" sz="1800" i="0" kern="1200" dirty="0">
            <a:solidFill>
              <a:schemeClr val="tx1"/>
            </a:solidFill>
            <a:latin typeface="Times New Roman" panose="02020603050405020304" pitchFamily="18" charset="0"/>
            <a:cs typeface="Times New Roman" panose="02020603050405020304" pitchFamily="18" charset="0"/>
          </a:endParaRPr>
        </a:p>
      </dsp:txBody>
      <dsp:txXfrm>
        <a:off x="7506000" y="2691"/>
        <a:ext cx="3290625" cy="618131"/>
      </dsp:txXfrm>
    </dsp:sp>
    <dsp:sp modelId="{48527E7C-935F-49FC-98B8-62277CF1857B}">
      <dsp:nvSpPr>
        <dsp:cNvPr id="0" name=""/>
        <dsp:cNvSpPr/>
      </dsp:nvSpPr>
      <dsp:spPr>
        <a:xfrm>
          <a:off x="7506000" y="620822"/>
          <a:ext cx="3290625" cy="3696485"/>
        </a:xfrm>
        <a:prstGeom prst="rect">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tr-TR" sz="1800" b="0" i="0" kern="1200" dirty="0">
              <a:solidFill>
                <a:schemeClr val="tx1"/>
              </a:solidFill>
              <a:latin typeface="Times New Roman" panose="02020603050405020304" pitchFamily="18" charset="0"/>
              <a:cs typeface="Times New Roman" panose="02020603050405020304" pitchFamily="18" charset="0"/>
            </a:rPr>
            <a:t>Özellikle geçiş kontrol süreçlerinde diğer birimlerle olan entegrasyon opsiyonları, retina tarama sisteminin daha hızlı ve etkili çalışmasını sağlar. Böylelikle daha güvenlik düzeyi yükselirken birimlerin aksiyon alma süresi de minimum seviyeye düşer.</a:t>
          </a:r>
          <a:endParaRPr lang="tr-TR" sz="1800" i="0" kern="1200" dirty="0">
            <a:solidFill>
              <a:schemeClr val="tx1"/>
            </a:solidFill>
            <a:latin typeface="Times New Roman" panose="02020603050405020304" pitchFamily="18" charset="0"/>
            <a:cs typeface="Times New Roman" panose="02020603050405020304" pitchFamily="18" charset="0"/>
          </a:endParaRPr>
        </a:p>
      </dsp:txBody>
      <dsp:txXfrm>
        <a:off x="7506000" y="620822"/>
        <a:ext cx="3290625" cy="3696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0D45-AADA-4201-94EA-239B5F0BF2F8}">
      <dsp:nvSpPr>
        <dsp:cNvPr id="0" name=""/>
        <dsp:cNvSpPr/>
      </dsp:nvSpPr>
      <dsp:spPr>
        <a:xfrm>
          <a:off x="3403" y="178234"/>
          <a:ext cx="3318046" cy="54720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tr-TR" sz="1900" b="1" i="0"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Göz Damar Yapısı</a:t>
          </a:r>
          <a:endParaRPr lang="tr-TR" sz="1900" i="0" kern="1200" dirty="0">
            <a:solidFill>
              <a:schemeClr val="tx1"/>
            </a:solidFill>
            <a:latin typeface="Times New Roman" panose="02020603050405020304" pitchFamily="18" charset="0"/>
            <a:cs typeface="Times New Roman" panose="02020603050405020304" pitchFamily="18" charset="0"/>
          </a:endParaRPr>
        </a:p>
      </dsp:txBody>
      <dsp:txXfrm>
        <a:off x="3403" y="178234"/>
        <a:ext cx="3318046" cy="547200"/>
      </dsp:txXfrm>
    </dsp:sp>
    <dsp:sp modelId="{50EFABB0-A88E-4549-95F8-81A15DE7CBD4}">
      <dsp:nvSpPr>
        <dsp:cNvPr id="0" name=""/>
        <dsp:cNvSpPr/>
      </dsp:nvSpPr>
      <dsp:spPr>
        <a:xfrm>
          <a:off x="3403" y="725434"/>
          <a:ext cx="3318046" cy="3468307"/>
        </a:xfrm>
        <a:prstGeom prst="rect">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tr-TR" sz="1900" i="0" kern="1200" dirty="0">
              <a:solidFill>
                <a:schemeClr val="tx1"/>
              </a:solidFill>
              <a:latin typeface="Times New Roman" panose="02020603050405020304" pitchFamily="18" charset="0"/>
              <a:cs typeface="Times New Roman" panose="02020603050405020304" pitchFamily="18" charset="0"/>
            </a:rPr>
            <a:t>Bazı hastalıklardan dolayı damar yapısının çok kolay etkilenmesi ve bozulabilmesi bu yöntemin en büyük dezavantajıdır.</a:t>
          </a:r>
        </a:p>
      </dsp:txBody>
      <dsp:txXfrm>
        <a:off x="3403" y="725434"/>
        <a:ext cx="3318046" cy="3468307"/>
      </dsp:txXfrm>
    </dsp:sp>
    <dsp:sp modelId="{62A71FE6-594A-4546-9BED-2706506720BD}">
      <dsp:nvSpPr>
        <dsp:cNvPr id="0" name=""/>
        <dsp:cNvSpPr/>
      </dsp:nvSpPr>
      <dsp:spPr>
        <a:xfrm>
          <a:off x="3785976" y="178234"/>
          <a:ext cx="3318046" cy="54720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tr-TR" sz="1900" b="1" i="0"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Canlı Olmayan Sistemler</a:t>
          </a:r>
          <a:endParaRPr lang="tr-TR" sz="1900" i="0" kern="1200" dirty="0">
            <a:solidFill>
              <a:schemeClr val="tx1"/>
            </a:solidFill>
            <a:latin typeface="Times New Roman" panose="02020603050405020304" pitchFamily="18" charset="0"/>
            <a:cs typeface="Times New Roman" panose="02020603050405020304" pitchFamily="18" charset="0"/>
          </a:endParaRPr>
        </a:p>
      </dsp:txBody>
      <dsp:txXfrm>
        <a:off x="3785976" y="178234"/>
        <a:ext cx="3318046" cy="547200"/>
      </dsp:txXfrm>
    </dsp:sp>
    <dsp:sp modelId="{EB39CD3E-3F85-4671-9DB8-12E7DA20E30B}">
      <dsp:nvSpPr>
        <dsp:cNvPr id="0" name=""/>
        <dsp:cNvSpPr/>
      </dsp:nvSpPr>
      <dsp:spPr>
        <a:xfrm>
          <a:off x="3785976" y="725434"/>
          <a:ext cx="3318046" cy="3468307"/>
        </a:xfrm>
        <a:prstGeom prst="rect">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tr-TR" sz="1900" i="0" kern="1200" dirty="0">
              <a:solidFill>
                <a:schemeClr val="tx1"/>
              </a:solidFill>
              <a:latin typeface="Times New Roman" panose="02020603050405020304" pitchFamily="18" charset="0"/>
              <a:cs typeface="Times New Roman" panose="02020603050405020304" pitchFamily="18" charset="0"/>
            </a:rPr>
            <a:t>Kızılötesi ışınlarla bir alıcı ve verici ile birlikte </a:t>
          </a:r>
          <a:r>
            <a:rPr lang="tr-TR" sz="1900" i="0" kern="1200" dirty="0" err="1">
              <a:solidFill>
                <a:schemeClr val="tx1"/>
              </a:solidFill>
              <a:latin typeface="Times New Roman" panose="02020603050405020304" pitchFamily="18" charset="0"/>
              <a:cs typeface="Times New Roman" panose="02020603050405020304" pitchFamily="18" charset="0"/>
            </a:rPr>
            <a:t>biyometrik</a:t>
          </a:r>
          <a:r>
            <a:rPr lang="tr-TR" sz="1900" i="0" kern="1200" dirty="0">
              <a:solidFill>
                <a:schemeClr val="tx1"/>
              </a:solidFill>
              <a:latin typeface="Times New Roman" panose="02020603050405020304" pitchFamily="18" charset="0"/>
              <a:cs typeface="Times New Roman" panose="02020603050405020304" pitchFamily="18" charset="0"/>
            </a:rPr>
            <a:t> olmayan sistemleri denetleme şansı olmadığından, canlı olmayan sistemleri denetleme yeteneği yeterli güvenliği sağlayamamaktadır. Kızılötesi ışınlar yerine görüntü işleme yöntemleriyle canlı sistemleri denetlenmeye çalışılsa da yeteri kadar güvenlik sağlanamamış durumdadır.</a:t>
          </a:r>
        </a:p>
      </dsp:txBody>
      <dsp:txXfrm>
        <a:off x="3785976" y="725434"/>
        <a:ext cx="3318046" cy="3468307"/>
      </dsp:txXfrm>
    </dsp:sp>
    <dsp:sp modelId="{477A93E0-A9EE-4BB3-8AB2-30616D6BF991}">
      <dsp:nvSpPr>
        <dsp:cNvPr id="0" name=""/>
        <dsp:cNvSpPr/>
      </dsp:nvSpPr>
      <dsp:spPr>
        <a:xfrm>
          <a:off x="7568550" y="178234"/>
          <a:ext cx="3318046" cy="54720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tr-TR" sz="1900" b="1" i="0" strike="noStrike"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Gözlük ve Lens</a:t>
          </a:r>
          <a:endParaRPr lang="tr-TR" sz="1900" i="0" kern="1200" dirty="0">
            <a:solidFill>
              <a:schemeClr val="tx1"/>
            </a:solidFill>
            <a:latin typeface="Times New Roman" panose="02020603050405020304" pitchFamily="18" charset="0"/>
            <a:cs typeface="Times New Roman" panose="02020603050405020304" pitchFamily="18" charset="0"/>
          </a:endParaRPr>
        </a:p>
      </dsp:txBody>
      <dsp:txXfrm>
        <a:off x="7568550" y="178234"/>
        <a:ext cx="3318046" cy="547200"/>
      </dsp:txXfrm>
    </dsp:sp>
    <dsp:sp modelId="{48527E7C-935F-49FC-98B8-62277CF1857B}">
      <dsp:nvSpPr>
        <dsp:cNvPr id="0" name=""/>
        <dsp:cNvSpPr/>
      </dsp:nvSpPr>
      <dsp:spPr>
        <a:xfrm>
          <a:off x="7568550" y="725434"/>
          <a:ext cx="3318046" cy="3468307"/>
        </a:xfrm>
        <a:prstGeom prst="rect">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tr-TR" sz="1900" i="0" kern="1200" dirty="0">
              <a:solidFill>
                <a:schemeClr val="tx1"/>
              </a:solidFill>
              <a:latin typeface="Times New Roman" panose="02020603050405020304" pitchFamily="18" charset="0"/>
              <a:cs typeface="Times New Roman" panose="02020603050405020304" pitchFamily="18" charset="0"/>
            </a:rPr>
            <a:t>Tarama yapılırken gözün bir müddet kıpırdatılmaması, göz kırpılmaması ve gözün bir lazer ile tarama yapılmasından dolayı ve gözlük veya lens gibi engellemeler sonucu tarama yapamamasından dolayı çoğu kez tercih edilmeyen bir </a:t>
          </a:r>
          <a:r>
            <a:rPr lang="tr-TR" sz="1900" i="0" kern="1200" dirty="0" err="1">
              <a:solidFill>
                <a:schemeClr val="tx1"/>
              </a:solidFill>
              <a:latin typeface="Times New Roman" panose="02020603050405020304" pitchFamily="18" charset="0"/>
              <a:cs typeface="Times New Roman" panose="02020603050405020304" pitchFamily="18" charset="0"/>
            </a:rPr>
            <a:t>biyometrik</a:t>
          </a:r>
          <a:r>
            <a:rPr lang="tr-TR" sz="1900" i="0" kern="1200" dirty="0">
              <a:solidFill>
                <a:schemeClr val="tx1"/>
              </a:solidFill>
              <a:latin typeface="Times New Roman" panose="02020603050405020304" pitchFamily="18" charset="0"/>
              <a:cs typeface="Times New Roman" panose="02020603050405020304" pitchFamily="18" charset="0"/>
            </a:rPr>
            <a:t> tanımlama sistemidir.</a:t>
          </a:r>
        </a:p>
      </dsp:txBody>
      <dsp:txXfrm>
        <a:off x="7568550" y="725434"/>
        <a:ext cx="3318046" cy="346830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5/11/23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5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5/11/23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001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5/11/23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038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5/11/23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637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5/11/23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414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5/11/23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90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5/11/23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77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5/11/23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119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5/11/23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057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5/11/23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189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5/11/23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833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5/11/23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603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B2E5D7-CA36-F86E-1A07-3155380BA444}"/>
              </a:ext>
            </a:extLst>
          </p:cNvPr>
          <p:cNvPicPr>
            <a:picLocks noChangeAspect="1"/>
          </p:cNvPicPr>
          <p:nvPr/>
        </p:nvPicPr>
        <p:blipFill rotWithShape="1">
          <a:blip r:embed="rId2">
            <a:alphaModFix amt="35000"/>
          </a:blip>
          <a:srcRect t="29687"/>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AE1E126D-9DAF-967B-7330-73D2A575B0A9}"/>
              </a:ext>
            </a:extLst>
          </p:cNvPr>
          <p:cNvSpPr>
            <a:spLocks noGrp="1"/>
          </p:cNvSpPr>
          <p:nvPr>
            <p:ph type="ctrTitle"/>
          </p:nvPr>
        </p:nvSpPr>
        <p:spPr>
          <a:xfrm>
            <a:off x="1097280" y="758952"/>
            <a:ext cx="10058400" cy="3566160"/>
          </a:xfrm>
        </p:spPr>
        <p:txBody>
          <a:bodyPr>
            <a:normAutofit/>
          </a:bodyPr>
          <a:lstStyle/>
          <a:p>
            <a:r>
              <a:rPr lang="tr-TR">
                <a:solidFill>
                  <a:srgbClr val="FFFFFF"/>
                </a:solidFill>
              </a:rPr>
              <a:t>RETİNA TARAMA</a:t>
            </a:r>
          </a:p>
        </p:txBody>
      </p:sp>
      <p:sp>
        <p:nvSpPr>
          <p:cNvPr id="3" name="Alt Başlık 2">
            <a:extLst>
              <a:ext uri="{FF2B5EF4-FFF2-40B4-BE49-F238E27FC236}">
                <a16:creationId xmlns:a16="http://schemas.microsoft.com/office/drawing/2014/main" id="{A8C97F6B-6E42-4844-BCF6-28A28C81528E}"/>
              </a:ext>
            </a:extLst>
          </p:cNvPr>
          <p:cNvSpPr>
            <a:spLocks noGrp="1"/>
          </p:cNvSpPr>
          <p:nvPr>
            <p:ph type="subTitle" idx="1"/>
          </p:nvPr>
        </p:nvSpPr>
        <p:spPr>
          <a:xfrm>
            <a:off x="1100051" y="4645152"/>
            <a:ext cx="10058400" cy="1143000"/>
          </a:xfrm>
        </p:spPr>
        <p:txBody>
          <a:bodyPr>
            <a:normAutofit/>
          </a:bodyPr>
          <a:lstStyle/>
          <a:p>
            <a:r>
              <a:rPr lang="tr-TR">
                <a:solidFill>
                  <a:srgbClr val="FFFFFF"/>
                </a:solidFill>
              </a:rPr>
              <a:t>Barış YILMAZ – G191210303</a:t>
            </a:r>
          </a:p>
          <a:p>
            <a:r>
              <a:rPr lang="tr-TR">
                <a:solidFill>
                  <a:srgbClr val="FFFFFF"/>
                </a:solidFill>
              </a:rPr>
              <a:t>Cemal ASLAN – G191210387</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8731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İçerik Yer Tutucusu 7">
            <a:extLst>
              <a:ext uri="{FF2B5EF4-FFF2-40B4-BE49-F238E27FC236}">
                <a16:creationId xmlns:a16="http://schemas.microsoft.com/office/drawing/2014/main" id="{974F7454-A882-239A-1FB7-232F323E3B35}"/>
              </a:ext>
            </a:extLst>
          </p:cNvPr>
          <p:cNvSpPr>
            <a:spLocks noGrp="1"/>
          </p:cNvSpPr>
          <p:nvPr>
            <p:ph idx="1"/>
          </p:nvPr>
        </p:nvSpPr>
        <p:spPr>
          <a:xfrm>
            <a:off x="1993930" y="2154134"/>
            <a:ext cx="2503170" cy="3760891"/>
          </a:xfrm>
        </p:spPr>
        <p:txBody>
          <a:bodyPr>
            <a:noAutofit/>
          </a:bodyPr>
          <a:lstStyle/>
          <a:p>
            <a:pPr>
              <a:buClr>
                <a:schemeClr val="tx1"/>
              </a:buClr>
              <a:buFont typeface="Wingdings" pitchFamily="2" charset="2"/>
              <a:buChar char="§"/>
            </a:pPr>
            <a:r>
              <a:rPr lang="tr-TR" sz="3000" dirty="0">
                <a:solidFill>
                  <a:schemeClr val="tx1"/>
                </a:solidFill>
                <a:latin typeface="Times New Roman" panose="02020603050405020304" pitchFamily="18" charset="0"/>
                <a:cs typeface="Times New Roman" panose="02020603050405020304" pitchFamily="18" charset="0"/>
              </a:rPr>
              <a:t> Polisiye</a:t>
            </a:r>
          </a:p>
          <a:p>
            <a:pPr>
              <a:buClr>
                <a:schemeClr val="tx1"/>
              </a:buClr>
              <a:buFont typeface="Wingdings" pitchFamily="2" charset="2"/>
              <a:buChar char="§"/>
            </a:pPr>
            <a:r>
              <a:rPr lang="tr-TR" sz="3000" dirty="0">
                <a:solidFill>
                  <a:schemeClr val="tx1"/>
                </a:solidFill>
                <a:latin typeface="Times New Roman" panose="02020603050405020304" pitchFamily="18" charset="0"/>
                <a:cs typeface="Times New Roman" panose="02020603050405020304" pitchFamily="18" charset="0"/>
              </a:rPr>
              <a:t> Askeriye</a:t>
            </a:r>
          </a:p>
          <a:p>
            <a:pPr>
              <a:buClr>
                <a:schemeClr val="tx1"/>
              </a:buClr>
              <a:buFont typeface="Wingdings" pitchFamily="2" charset="2"/>
              <a:buChar char="§"/>
            </a:pPr>
            <a:r>
              <a:rPr lang="tr-TR" sz="3000" dirty="0">
                <a:solidFill>
                  <a:schemeClr val="tx1"/>
                </a:solidFill>
                <a:latin typeface="Times New Roman" panose="02020603050405020304" pitchFamily="18" charset="0"/>
                <a:cs typeface="Times New Roman" panose="02020603050405020304" pitchFamily="18" charset="0"/>
              </a:rPr>
              <a:t> Gizli Arşivler</a:t>
            </a:r>
          </a:p>
          <a:p>
            <a:pPr>
              <a:buClr>
                <a:schemeClr val="tx1"/>
              </a:buClr>
              <a:buFont typeface="Wingdings" pitchFamily="2" charset="2"/>
              <a:buChar char="§"/>
            </a:pPr>
            <a:r>
              <a:rPr lang="tr-TR" sz="3000" dirty="0">
                <a:solidFill>
                  <a:schemeClr val="tx1"/>
                </a:solidFill>
                <a:latin typeface="Times New Roman" panose="02020603050405020304" pitchFamily="18" charset="0"/>
                <a:cs typeface="Times New Roman" panose="02020603050405020304" pitchFamily="18" charset="0"/>
              </a:rPr>
              <a:t> Bankalar</a:t>
            </a:r>
          </a:p>
          <a:p>
            <a:pPr>
              <a:buClr>
                <a:schemeClr val="tx1"/>
              </a:buClr>
              <a:buFont typeface="Wingdings" pitchFamily="2" charset="2"/>
              <a:buChar char="§"/>
            </a:pPr>
            <a:r>
              <a:rPr lang="tr-TR" sz="3000" dirty="0">
                <a:solidFill>
                  <a:schemeClr val="tx1"/>
                </a:solidFill>
                <a:latin typeface="Times New Roman" panose="02020603050405020304" pitchFamily="18" charset="0"/>
                <a:cs typeface="Times New Roman" panose="02020603050405020304" pitchFamily="18" charset="0"/>
              </a:rPr>
              <a:t> Hastaneler</a:t>
            </a:r>
          </a:p>
          <a:p>
            <a:pPr>
              <a:buClr>
                <a:schemeClr val="tx1"/>
              </a:buClr>
              <a:buFont typeface="Wingdings" pitchFamily="2" charset="2"/>
              <a:buChar char="§"/>
            </a:pPr>
            <a:r>
              <a:rPr lang="tr-TR" sz="3000" dirty="0">
                <a:solidFill>
                  <a:schemeClr val="tx1"/>
                </a:solidFill>
                <a:latin typeface="Times New Roman" panose="02020603050405020304" pitchFamily="18" charset="0"/>
                <a:cs typeface="Times New Roman" panose="02020603050405020304" pitchFamily="18" charset="0"/>
              </a:rPr>
              <a:t> Şirketler</a:t>
            </a:r>
          </a:p>
        </p:txBody>
      </p:sp>
      <p:sp>
        <p:nvSpPr>
          <p:cNvPr id="9" name="Metin kutusu 8">
            <a:extLst>
              <a:ext uri="{FF2B5EF4-FFF2-40B4-BE49-F238E27FC236}">
                <a16:creationId xmlns:a16="http://schemas.microsoft.com/office/drawing/2014/main" id="{A6826C68-1B9C-8132-1EC3-D453D7F8B47C}"/>
              </a:ext>
            </a:extLst>
          </p:cNvPr>
          <p:cNvSpPr txBox="1"/>
          <p:nvPr/>
        </p:nvSpPr>
        <p:spPr>
          <a:xfrm>
            <a:off x="2725526" y="740917"/>
            <a:ext cx="6740948" cy="784830"/>
          </a:xfrm>
          <a:prstGeom prst="rect">
            <a:avLst/>
          </a:prstGeom>
          <a:noFill/>
        </p:spPr>
        <p:txBody>
          <a:bodyPr wrap="none" rtlCol="0">
            <a:spAutoFit/>
          </a:bodyPr>
          <a:lstStyle/>
          <a:p>
            <a:r>
              <a:rPr lang="tr-TR" sz="4500" b="1" dirty="0">
                <a:latin typeface="Times New Roman" panose="02020603050405020304" pitchFamily="18" charset="0"/>
                <a:cs typeface="Times New Roman" panose="02020603050405020304" pitchFamily="18" charset="0"/>
              </a:rPr>
              <a:t>NEREDE KULLANILIR?</a:t>
            </a:r>
          </a:p>
        </p:txBody>
      </p:sp>
      <p:pic>
        <p:nvPicPr>
          <p:cNvPr id="13" name="Resim 12" descr="kirpik, gözler, yakın çekim, ekran görüntüsü içeren bir resim&#10;&#10;Açıklama otomatik olarak oluşturuldu">
            <a:extLst>
              <a:ext uri="{FF2B5EF4-FFF2-40B4-BE49-F238E27FC236}">
                <a16:creationId xmlns:a16="http://schemas.microsoft.com/office/drawing/2014/main" id="{2F786A58-7D7E-583A-E1E9-428C690C40F7}"/>
              </a:ext>
            </a:extLst>
          </p:cNvPr>
          <p:cNvPicPr>
            <a:picLocks noChangeAspect="1"/>
          </p:cNvPicPr>
          <p:nvPr/>
        </p:nvPicPr>
        <p:blipFill>
          <a:blip r:embed="rId2"/>
          <a:stretch>
            <a:fillRect/>
          </a:stretch>
        </p:blipFill>
        <p:spPr>
          <a:xfrm>
            <a:off x="6096000" y="2584450"/>
            <a:ext cx="4829629" cy="3073400"/>
          </a:xfrm>
          <a:prstGeom prst="rect">
            <a:avLst/>
          </a:prstGeom>
        </p:spPr>
      </p:pic>
    </p:spTree>
    <p:extLst>
      <p:ext uri="{BB962C8B-B14F-4D97-AF65-F5344CB8AC3E}">
        <p14:creationId xmlns:p14="http://schemas.microsoft.com/office/powerpoint/2010/main" val="159681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6A2829-4E6F-5DB4-7ACE-75A96D3804FF}"/>
              </a:ext>
            </a:extLst>
          </p:cNvPr>
          <p:cNvSpPr>
            <a:spLocks noGrp="1"/>
          </p:cNvSpPr>
          <p:nvPr>
            <p:ph type="title"/>
          </p:nvPr>
        </p:nvSpPr>
        <p:spPr>
          <a:xfrm>
            <a:off x="1097280" y="628651"/>
            <a:ext cx="10058400" cy="1037272"/>
          </a:xfrm>
        </p:spPr>
        <p:txBody>
          <a:bodyPr>
            <a:normAutofit/>
          </a:bodyPr>
          <a:lstStyle/>
          <a:p>
            <a:pPr algn="ctr"/>
            <a:r>
              <a:rPr lang="tr-TR" sz="4300" b="1" dirty="0">
                <a:solidFill>
                  <a:schemeClr val="tx1"/>
                </a:solidFill>
                <a:latin typeface="Times New Roman" panose="02020603050405020304" pitchFamily="18" charset="0"/>
                <a:cs typeface="Times New Roman" panose="02020603050405020304" pitchFamily="18" charset="0"/>
              </a:rPr>
              <a:t>NEDEN TERCİH EDİLİYOR?</a:t>
            </a:r>
          </a:p>
        </p:txBody>
      </p:sp>
      <p:sp>
        <p:nvSpPr>
          <p:cNvPr id="3" name="İçerik Yer Tutucusu 2">
            <a:extLst>
              <a:ext uri="{FF2B5EF4-FFF2-40B4-BE49-F238E27FC236}">
                <a16:creationId xmlns:a16="http://schemas.microsoft.com/office/drawing/2014/main" id="{A3ECF3CF-69B5-118D-EFE9-D5064C566845}"/>
              </a:ext>
            </a:extLst>
          </p:cNvPr>
          <p:cNvSpPr>
            <a:spLocks noGrp="1"/>
          </p:cNvSpPr>
          <p:nvPr>
            <p:ph idx="1"/>
          </p:nvPr>
        </p:nvSpPr>
        <p:spPr>
          <a:xfrm>
            <a:off x="1097280" y="2108201"/>
            <a:ext cx="10058400" cy="4278312"/>
          </a:xfrm>
        </p:spPr>
        <p:txBody>
          <a:bodyPr>
            <a:noAutofit/>
          </a:bodyPr>
          <a:lstStyle/>
          <a:p>
            <a:pPr algn="just"/>
            <a:r>
              <a:rPr lang="tr-TR" sz="2500" b="1" dirty="0">
                <a:solidFill>
                  <a:schemeClr val="tx1"/>
                </a:solidFill>
                <a:effectLst/>
                <a:latin typeface="Times New Roman" panose="02020603050405020304" pitchFamily="18" charset="0"/>
                <a:cs typeface="Times New Roman" panose="02020603050405020304" pitchFamily="18" charset="0"/>
              </a:rPr>
              <a:t>Retina</a:t>
            </a:r>
            <a:r>
              <a:rPr lang="tr-TR" sz="2500" b="1" strike="noStrike" dirty="0">
                <a:solidFill>
                  <a:schemeClr val="tx1"/>
                </a:solidFill>
                <a:effectLst/>
                <a:latin typeface="Times New Roman" panose="02020603050405020304" pitchFamily="18" charset="0"/>
                <a:cs typeface="Times New Roman" panose="02020603050405020304" pitchFamily="18" charset="0"/>
              </a:rPr>
              <a:t> tarayıcı sistemleri</a:t>
            </a:r>
            <a:r>
              <a:rPr lang="tr-TR" sz="2500" b="1" dirty="0">
                <a:solidFill>
                  <a:schemeClr val="tx1"/>
                </a:solidFill>
                <a:effectLst/>
                <a:latin typeface="Times New Roman" panose="02020603050405020304" pitchFamily="18" charset="0"/>
                <a:cs typeface="Times New Roman" panose="02020603050405020304" pitchFamily="18" charset="0"/>
              </a:rPr>
              <a:t>, </a:t>
            </a:r>
            <a:r>
              <a:rPr lang="tr-TR" sz="2500" b="0" dirty="0">
                <a:solidFill>
                  <a:schemeClr val="tx1"/>
                </a:solidFill>
                <a:effectLst/>
                <a:latin typeface="Times New Roman" panose="02020603050405020304" pitchFamily="18" charset="0"/>
                <a:cs typeface="Times New Roman" panose="02020603050405020304" pitchFamily="18" charset="0"/>
              </a:rPr>
              <a:t>çok yönlü kullanım amaçlarına hizmet etmekle birlikte güvenlik konusunda sağladıkları avantajlarla da öne çıkarlar. Özellikle kapsamlı bir güvenlik duvarı oluşturmak ve bu güvenlik duvarını diğer sistem bileşenleri ile entegre etmek için </a:t>
            </a:r>
            <a:r>
              <a:rPr lang="tr-TR" sz="2500" dirty="0" err="1">
                <a:solidFill>
                  <a:schemeClr val="tx1"/>
                </a:solidFill>
                <a:latin typeface="Times New Roman" panose="02020603050405020304" pitchFamily="18" charset="0"/>
                <a:cs typeface="Times New Roman" panose="02020603050405020304" pitchFamily="18" charset="0"/>
              </a:rPr>
              <a:t>b</a:t>
            </a:r>
            <a:r>
              <a:rPr lang="tr-TR" sz="2500" dirty="0" err="1">
                <a:solidFill>
                  <a:schemeClr val="tx1"/>
                </a:solidFill>
                <a:effectLst/>
                <a:latin typeface="Times New Roman" panose="02020603050405020304" pitchFamily="18" charset="0"/>
                <a:cs typeface="Times New Roman" panose="02020603050405020304" pitchFamily="18" charset="0"/>
              </a:rPr>
              <a:t>iyometrik</a:t>
            </a:r>
            <a:r>
              <a:rPr lang="tr-TR" sz="2500" dirty="0">
                <a:solidFill>
                  <a:schemeClr val="tx1"/>
                </a:solidFill>
                <a:effectLst/>
                <a:latin typeface="Times New Roman" panose="02020603050405020304" pitchFamily="18" charset="0"/>
                <a:cs typeface="Times New Roman" panose="02020603050405020304" pitchFamily="18" charset="0"/>
              </a:rPr>
              <a:t> güvenlik sistemleri </a:t>
            </a:r>
            <a:r>
              <a:rPr lang="tr-TR" sz="2500" b="0" dirty="0">
                <a:solidFill>
                  <a:schemeClr val="tx1"/>
                </a:solidFill>
                <a:effectLst/>
                <a:latin typeface="Times New Roman" panose="02020603050405020304" pitchFamily="18" charset="0"/>
                <a:cs typeface="Times New Roman" panose="02020603050405020304" pitchFamily="18" charset="0"/>
              </a:rPr>
              <a:t>kullanılabilir. Bu bağlamda </a:t>
            </a:r>
            <a:r>
              <a:rPr lang="tr-TR" sz="2500" dirty="0">
                <a:solidFill>
                  <a:schemeClr val="tx1"/>
                </a:solidFill>
                <a:effectLst/>
                <a:latin typeface="Times New Roman" panose="02020603050405020304" pitchFamily="18" charset="0"/>
                <a:cs typeface="Times New Roman" panose="02020603050405020304" pitchFamily="18" charset="0"/>
              </a:rPr>
              <a:t>retina taraması </a:t>
            </a:r>
            <a:r>
              <a:rPr lang="tr-TR" sz="2500" b="0" dirty="0">
                <a:solidFill>
                  <a:schemeClr val="tx1"/>
                </a:solidFill>
                <a:effectLst/>
                <a:latin typeface="Times New Roman" panose="02020603050405020304" pitchFamily="18" charset="0"/>
                <a:cs typeface="Times New Roman" panose="02020603050405020304" pitchFamily="18" charset="0"/>
              </a:rPr>
              <a:t>da kişilerin kopyalanamaz ve benzersiz biyolojik verilerini kullanarak işlem yapabilmelerini sağlar.</a:t>
            </a:r>
            <a:endParaRPr lang="tr-TR" sz="2500" b="0" dirty="0">
              <a:solidFill>
                <a:schemeClr val="tx1"/>
              </a:solidFill>
              <a:latin typeface="Times New Roman" panose="02020603050405020304" pitchFamily="18" charset="0"/>
              <a:cs typeface="Times New Roman" panose="02020603050405020304" pitchFamily="18" charset="0"/>
            </a:endParaRPr>
          </a:p>
          <a:p>
            <a:pPr algn="just"/>
            <a:r>
              <a:rPr lang="tr-TR" sz="2500" b="0" dirty="0">
                <a:solidFill>
                  <a:schemeClr val="tx1"/>
                </a:solidFill>
                <a:effectLst/>
                <a:latin typeface="Times New Roman" panose="02020603050405020304" pitchFamily="18" charset="0"/>
                <a:cs typeface="Times New Roman" panose="02020603050405020304" pitchFamily="18" charset="0"/>
              </a:rPr>
              <a:t>Bu </a:t>
            </a:r>
            <a:r>
              <a:rPr lang="tr-TR" sz="2500" b="0" strike="noStrike" dirty="0">
                <a:solidFill>
                  <a:schemeClr val="tx1"/>
                </a:solidFill>
                <a:effectLst/>
                <a:latin typeface="Times New Roman" panose="02020603050405020304" pitchFamily="18" charset="0"/>
                <a:cs typeface="Times New Roman" panose="02020603050405020304" pitchFamily="18" charset="0"/>
              </a:rPr>
              <a:t>güvenlik sisteminden </a:t>
            </a:r>
            <a:r>
              <a:rPr lang="tr-TR" sz="2500" b="0" dirty="0">
                <a:solidFill>
                  <a:schemeClr val="tx1"/>
                </a:solidFill>
                <a:effectLst/>
                <a:latin typeface="Times New Roman" panose="02020603050405020304" pitchFamily="18" charset="0"/>
                <a:cs typeface="Times New Roman" panose="02020603050405020304" pitchFamily="18" charset="0"/>
              </a:rPr>
              <a:t>geçmek için suni veya farklı bir yapıda iris kullanılamaz.</a:t>
            </a:r>
            <a:endParaRPr lang="tr-TR"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690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3959F9-2223-87FD-9ED0-ADA9872FB3DE}"/>
              </a:ext>
            </a:extLst>
          </p:cNvPr>
          <p:cNvSpPr>
            <a:spLocks noGrp="1"/>
          </p:cNvSpPr>
          <p:nvPr>
            <p:ph type="title"/>
          </p:nvPr>
        </p:nvSpPr>
        <p:spPr>
          <a:xfrm>
            <a:off x="1164430" y="171451"/>
            <a:ext cx="9958387" cy="771524"/>
          </a:xfrm>
        </p:spPr>
        <p:txBody>
          <a:bodyPr>
            <a:normAutofit/>
          </a:bodyPr>
          <a:lstStyle/>
          <a:p>
            <a:r>
              <a:rPr lang="tr-TR" sz="3800" b="1" dirty="0">
                <a:solidFill>
                  <a:schemeClr val="tx1"/>
                </a:solidFill>
                <a:latin typeface="Times New Roman" panose="02020603050405020304" pitchFamily="18" charset="0"/>
                <a:cs typeface="Times New Roman" panose="02020603050405020304" pitchFamily="18" charset="0"/>
              </a:rPr>
              <a:t>Retina Tanıma Sistemlerinde Önemli Faktörler</a:t>
            </a:r>
            <a:endParaRPr lang="tr-TR" sz="3800" dirty="0">
              <a:solidFill>
                <a:schemeClr val="tx1"/>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E58AD81B-7F73-8D2B-4D13-03E638E0BA73}"/>
              </a:ext>
            </a:extLst>
          </p:cNvPr>
          <p:cNvSpPr>
            <a:spLocks noGrp="1"/>
          </p:cNvSpPr>
          <p:nvPr>
            <p:ph idx="1"/>
          </p:nvPr>
        </p:nvSpPr>
        <p:spPr>
          <a:xfrm>
            <a:off x="785812" y="1193801"/>
            <a:ext cx="10715625" cy="4878387"/>
          </a:xfrm>
          <a:solidFill>
            <a:schemeClr val="bg2">
              <a:lumMod val="75000"/>
            </a:schemeClr>
          </a:solidFill>
        </p:spPr>
        <p:txBody>
          <a:bodyPr>
            <a:noAutofit/>
          </a:bodyPr>
          <a:lstStyle/>
          <a:p>
            <a:pPr marL="0" indent="0" algn="just" defTabSz="396239" hangingPunct="1">
              <a:spcBef>
                <a:spcPts val="1800"/>
              </a:spcBef>
              <a:buClr>
                <a:schemeClr val="tx1"/>
              </a:buClr>
              <a:buSzTx/>
              <a:buFontTx/>
              <a:buNone/>
              <a:defRPr sz="2400">
                <a:solidFill>
                  <a:schemeClr val="accent1">
                    <a:satOff val="3916"/>
                    <a:lumOff val="-15931"/>
                  </a:schemeClr>
                </a:solidFill>
                <a:effectLst>
                  <a:outerShdw blurRad="12192" dist="6096" dir="5400000" rotWithShape="0">
                    <a:srgbClr val="FFFFFF"/>
                  </a:outerShdw>
                </a:effectLst>
              </a:defRPr>
            </a:pPr>
            <a:r>
              <a:rPr lang="tr-TR" sz="2050" dirty="0">
                <a:solidFill>
                  <a:schemeClr val="tx1"/>
                </a:solidFill>
                <a:effectLst>
                  <a:outerShdw blurRad="12192" dist="6096" dir="5400000" rotWithShape="0">
                    <a:srgbClr val="FFFFFF"/>
                  </a:outerShdw>
                </a:effectLst>
                <a:latin typeface="Times New Roman" panose="02020603050405020304" pitchFamily="18" charset="0"/>
                <a:cs typeface="Times New Roman" panose="02020603050405020304" pitchFamily="18" charset="0"/>
              </a:rPr>
              <a:t>Retina tanıma, kullanıcı ile çok fazla yakınlık gerektirdiğinden, toplanan ham görüntülerin kalitesini etkileyebilecek çok fazla faktör vardır. Bu faktörler de, kayıt ve doğrulama şablonlarının kalitesi üzerinde büyük bir etkiye sahip olabilir. Bu faktörler aşağıdaki gibidir:</a:t>
            </a:r>
            <a:endParaRPr lang="tr-TR" sz="2050" dirty="0">
              <a:solidFill>
                <a:schemeClr val="tx1"/>
              </a:solidFill>
              <a:latin typeface="Times New Roman" panose="02020603050405020304" pitchFamily="18" charset="0"/>
              <a:cs typeface="Times New Roman" panose="02020603050405020304" pitchFamily="18" charset="0"/>
            </a:endParaRPr>
          </a:p>
          <a:p>
            <a:pPr marL="389890" indent="-109220" algn="just" defTabSz="396239" hangingPunct="1">
              <a:spcBef>
                <a:spcPts val="1800"/>
              </a:spcBef>
              <a:buClr>
                <a:schemeClr val="tx1"/>
              </a:buClr>
              <a:buSzPct val="100000"/>
              <a:buFontTx/>
              <a:buChar char="•"/>
              <a:defRPr sz="2400">
                <a:solidFill>
                  <a:srgbClr val="000000"/>
                </a:solidFill>
                <a:effectLst>
                  <a:outerShdw blurRad="12192" dist="6096" dir="5400000" rotWithShape="0">
                    <a:srgbClr val="FFFFFF"/>
                  </a:outerShdw>
                </a:effectLst>
              </a:defRPr>
            </a:pPr>
            <a:r>
              <a:rPr lang="tr-TR" sz="2050" dirty="0">
                <a:solidFill>
                  <a:schemeClr val="tx1"/>
                </a:solidFill>
                <a:effectLst>
                  <a:outerShdw blurRad="12192" dist="6096" dir="5400000" rotWithShape="0">
                    <a:srgbClr val="FFFFFF"/>
                  </a:outerShdw>
                </a:effectLst>
                <a:latin typeface="Times New Roman" panose="02020603050405020304" pitchFamily="18" charset="0"/>
                <a:cs typeface="Times New Roman" panose="02020603050405020304" pitchFamily="18" charset="0"/>
              </a:rPr>
              <a:t> Bireyi süreç boyunca hareketsiz kalmalıdır. Çünkü işlem anında  yapılan ani veya kasıtsız herhangi bir hareket, kızılötesi ışık demetini Retinaya iletmek için kullanılan diyaframın lens hizalamasını olumsuz yönde etkileyebilir.</a:t>
            </a:r>
          </a:p>
          <a:p>
            <a:pPr marL="389890" indent="-109220" algn="just" defTabSz="396239" hangingPunct="1">
              <a:spcBef>
                <a:spcPts val="1800"/>
              </a:spcBef>
              <a:buClr>
                <a:schemeClr val="tx1"/>
              </a:buClr>
              <a:buSzPct val="100000"/>
              <a:buFontTx/>
              <a:buChar char="•"/>
              <a:defRPr sz="2400">
                <a:solidFill>
                  <a:srgbClr val="000000"/>
                </a:solidFill>
                <a:effectLst>
                  <a:outerShdw blurRad="12192" dist="6096" dir="5400000" rotWithShape="0">
                    <a:srgbClr val="FFFFFF"/>
                  </a:outerShdw>
                </a:effectLst>
              </a:defRPr>
            </a:pPr>
            <a:r>
              <a:rPr lang="tr-TR" sz="2050" dirty="0">
                <a:solidFill>
                  <a:schemeClr val="tx1"/>
                </a:solidFill>
                <a:effectLst>
                  <a:outerShdw blurRad="12192" dist="6096" dir="5400000" rotWithShape="0">
                    <a:srgbClr val="FFFFFF"/>
                  </a:outerShdw>
                </a:effectLst>
                <a:latin typeface="Times New Roman" panose="02020603050405020304" pitchFamily="18" charset="0"/>
                <a:cs typeface="Times New Roman" panose="02020603050405020304" pitchFamily="18" charset="0"/>
              </a:rPr>
              <a:t> Yüksek kaliteli bir taramanın gerçekleşmesi için, yuva ile Retina arasında 3 inçten fazla olmayan bir mesafe olmalıdır. Mesafe bundan daha büyükse, tarama işlemi doğru olana kadar tekrarlanmalıdır.</a:t>
            </a:r>
            <a:endParaRPr lang="tr-TR" sz="2050" dirty="0">
              <a:solidFill>
                <a:schemeClr val="tx1"/>
              </a:solidFill>
              <a:latin typeface="Times New Roman" panose="02020603050405020304" pitchFamily="18" charset="0"/>
              <a:cs typeface="Times New Roman" panose="02020603050405020304" pitchFamily="18" charset="0"/>
            </a:endParaRPr>
          </a:p>
          <a:p>
            <a:pPr marL="389890" indent="-109220" algn="just" defTabSz="396239" hangingPunct="1">
              <a:spcBef>
                <a:spcPts val="1800"/>
              </a:spcBef>
              <a:buClr>
                <a:schemeClr val="tx1"/>
              </a:buClr>
              <a:buSzPct val="100000"/>
              <a:buFontTx/>
              <a:buChar char="•"/>
              <a:defRPr sz="2400">
                <a:solidFill>
                  <a:srgbClr val="000000"/>
                </a:solidFill>
                <a:effectLst>
                  <a:outerShdw blurRad="12192" dist="6096" dir="5400000" rotWithShape="0">
                    <a:srgbClr val="FFFFFF"/>
                  </a:outerShdw>
                </a:effectLst>
              </a:defRPr>
            </a:pPr>
            <a:r>
              <a:rPr lang="tr-TR" sz="2050" dirty="0">
                <a:solidFill>
                  <a:schemeClr val="tx1"/>
                </a:solidFill>
                <a:effectLst>
                  <a:outerShdw blurRad="12192" dist="6096" dir="5400000" rotWithShape="0">
                    <a:srgbClr val="FFFFFF"/>
                  </a:outerShdw>
                </a:effectLst>
                <a:latin typeface="Times New Roman" panose="02020603050405020304" pitchFamily="18" charset="0"/>
                <a:cs typeface="Times New Roman" panose="02020603050405020304" pitchFamily="18" charset="0"/>
              </a:rPr>
              <a:t> Bireyin gözbebeğinin büyüklüğü de Retina Tanıma Sistemleri'nde önemli bir faktördür. Ortalamadan daha küçük bir gözbebeği, Retinaya iletilen dış ışık miktarını büyük ölçüde azaltabilir.</a:t>
            </a:r>
            <a:endParaRPr lang="tr-TR" sz="20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60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3CB3DD-68DD-8EFF-13EF-CAD3A762920A}"/>
              </a:ext>
            </a:extLst>
          </p:cNvPr>
          <p:cNvSpPr>
            <a:spLocks noGrp="1"/>
          </p:cNvSpPr>
          <p:nvPr>
            <p:ph type="title"/>
          </p:nvPr>
        </p:nvSpPr>
        <p:spPr>
          <a:xfrm>
            <a:off x="525780" y="114300"/>
            <a:ext cx="11201400" cy="874608"/>
          </a:xfrm>
        </p:spPr>
        <p:txBody>
          <a:bodyPr>
            <a:normAutofit/>
          </a:bodyPr>
          <a:lstStyle/>
          <a:p>
            <a:r>
              <a:rPr lang="tr-TR" sz="39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Retina Tarayıcı Sistemler Ne Gibi Avantajlar Sağlar?</a:t>
            </a:r>
            <a:endParaRPr lang="tr-TR" sz="39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İçerik Yer Tutucusu 4">
            <a:extLst>
              <a:ext uri="{FF2B5EF4-FFF2-40B4-BE49-F238E27FC236}">
                <a16:creationId xmlns:a16="http://schemas.microsoft.com/office/drawing/2014/main" id="{3A4B43EB-C693-C771-A4BB-7BBFA8EE60D0}"/>
              </a:ext>
            </a:extLst>
          </p:cNvPr>
          <p:cNvGraphicFramePr>
            <a:graphicFrameLocks noGrp="1"/>
          </p:cNvGraphicFramePr>
          <p:nvPr>
            <p:ph idx="1"/>
            <p:extLst>
              <p:ext uri="{D42A27DB-BD31-4B8C-83A1-F6EECF244321}">
                <p14:modId xmlns:p14="http://schemas.microsoft.com/office/powerpoint/2010/main" val="318757358"/>
              </p:ext>
            </p:extLst>
          </p:nvPr>
        </p:nvGraphicFramePr>
        <p:xfrm>
          <a:off x="696000" y="1582183"/>
          <a:ext cx="108000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8815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3CB3DD-68DD-8EFF-13EF-CAD3A762920A}"/>
              </a:ext>
            </a:extLst>
          </p:cNvPr>
          <p:cNvSpPr>
            <a:spLocks noGrp="1"/>
          </p:cNvSpPr>
          <p:nvPr>
            <p:ph type="title"/>
          </p:nvPr>
        </p:nvSpPr>
        <p:spPr>
          <a:xfrm>
            <a:off x="495300" y="228600"/>
            <a:ext cx="11201400" cy="1257300"/>
          </a:xfrm>
        </p:spPr>
        <p:txBody>
          <a:bodyPr>
            <a:normAutofit/>
          </a:bodyPr>
          <a:lstStyle/>
          <a:p>
            <a:pPr algn="ctr"/>
            <a:r>
              <a:rPr lang="tr-TR"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Retina Tarayıcı Sistemlerinde Ne Gibi Dezavantajlar Vardır?</a:t>
            </a:r>
            <a:endParaRPr lang="tr-TR" sz="4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İçerik Yer Tutucusu 4">
            <a:extLst>
              <a:ext uri="{FF2B5EF4-FFF2-40B4-BE49-F238E27FC236}">
                <a16:creationId xmlns:a16="http://schemas.microsoft.com/office/drawing/2014/main" id="{1BB7B460-85D3-460A-5CE9-FDC86B46AA74}"/>
              </a:ext>
            </a:extLst>
          </p:cNvPr>
          <p:cNvGraphicFramePr>
            <a:graphicFrameLocks noGrp="1"/>
          </p:cNvGraphicFramePr>
          <p:nvPr>
            <p:ph idx="1"/>
            <p:extLst>
              <p:ext uri="{D42A27DB-BD31-4B8C-83A1-F6EECF244321}">
                <p14:modId xmlns:p14="http://schemas.microsoft.com/office/powerpoint/2010/main" val="3250992568"/>
              </p:ext>
            </p:extLst>
          </p:nvPr>
        </p:nvGraphicFramePr>
        <p:xfrm>
          <a:off x="651000" y="1785938"/>
          <a:ext cx="10890000" cy="437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60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56B66-6740-315B-80CE-90F1C9BCD2BB}"/>
              </a:ext>
            </a:extLst>
          </p:cNvPr>
          <p:cNvSpPr>
            <a:spLocks noGrp="1"/>
          </p:cNvSpPr>
          <p:nvPr>
            <p:ph type="title"/>
          </p:nvPr>
        </p:nvSpPr>
        <p:spPr>
          <a:xfrm>
            <a:off x="1097280" y="471488"/>
            <a:ext cx="10058400" cy="1008697"/>
          </a:xfrm>
        </p:spPr>
        <p:txBody>
          <a:bodyPr/>
          <a:lstStyle/>
          <a:p>
            <a:pPr algn="ctr"/>
            <a:r>
              <a:rPr lang="tr-TR" b="1" dirty="0">
                <a:solidFill>
                  <a:schemeClr val="tx1"/>
                </a:solidFill>
                <a:latin typeface="Times New Roman" panose="02020603050405020304" pitchFamily="18" charset="0"/>
                <a:cs typeface="Times New Roman" panose="02020603050405020304" pitchFamily="18" charset="0"/>
              </a:rPr>
              <a:t>KAYNAKÇA</a:t>
            </a:r>
          </a:p>
        </p:txBody>
      </p:sp>
      <p:sp>
        <p:nvSpPr>
          <p:cNvPr id="3" name="İçerik Yer Tutucusu 2">
            <a:extLst>
              <a:ext uri="{FF2B5EF4-FFF2-40B4-BE49-F238E27FC236}">
                <a16:creationId xmlns:a16="http://schemas.microsoft.com/office/drawing/2014/main" id="{10ADC771-9EB5-EC6A-044A-D5469D1836AB}"/>
              </a:ext>
            </a:extLst>
          </p:cNvPr>
          <p:cNvSpPr>
            <a:spLocks noGrp="1"/>
          </p:cNvSpPr>
          <p:nvPr>
            <p:ph idx="1"/>
          </p:nvPr>
        </p:nvSpPr>
        <p:spPr>
          <a:xfrm>
            <a:off x="1097280" y="2236789"/>
            <a:ext cx="10058400" cy="3363912"/>
          </a:xfrm>
        </p:spPr>
        <p:txBody>
          <a:bodyPr>
            <a:normAutofit/>
          </a:bodyPr>
          <a:lstStyle/>
          <a:p>
            <a:pPr>
              <a:buClr>
                <a:schemeClr val="tx1"/>
              </a:buClr>
              <a:buFont typeface="Arial" panose="020B0604020202020204" pitchFamily="34" charset="0"/>
              <a:buChar char="•"/>
            </a:pPr>
            <a:r>
              <a:rPr lang="tr-TR" sz="2200" dirty="0">
                <a:solidFill>
                  <a:schemeClr val="tx1"/>
                </a:solidFill>
                <a:latin typeface="Times New Roman" panose="02020603050405020304" pitchFamily="18" charset="0"/>
                <a:cs typeface="Times New Roman" panose="02020603050405020304" pitchFamily="18" charset="0"/>
              </a:rPr>
              <a:t> http://</a:t>
            </a:r>
            <a:r>
              <a:rPr lang="tr-TR" sz="2200" dirty="0" err="1">
                <a:solidFill>
                  <a:schemeClr val="tx1"/>
                </a:solidFill>
                <a:latin typeface="Times New Roman" panose="02020603050405020304" pitchFamily="18" charset="0"/>
                <a:cs typeface="Times New Roman" panose="02020603050405020304" pitchFamily="18" charset="0"/>
              </a:rPr>
              <a:t>web.firat.edu.tr</a:t>
            </a:r>
            <a:r>
              <a:rPr lang="tr-TR" sz="2200" dirty="0">
                <a:solidFill>
                  <a:schemeClr val="tx1"/>
                </a:solidFill>
                <a:latin typeface="Times New Roman" panose="02020603050405020304" pitchFamily="18" charset="0"/>
                <a:cs typeface="Times New Roman" panose="02020603050405020304" pitchFamily="18" charset="0"/>
              </a:rPr>
              <a:t>/icits2011/</a:t>
            </a:r>
            <a:r>
              <a:rPr lang="tr-TR" sz="2200" dirty="0" err="1">
                <a:solidFill>
                  <a:schemeClr val="tx1"/>
                </a:solidFill>
                <a:latin typeface="Times New Roman" panose="02020603050405020304" pitchFamily="18" charset="0"/>
                <a:cs typeface="Times New Roman" panose="02020603050405020304" pitchFamily="18" charset="0"/>
              </a:rPr>
              <a:t>papers</a:t>
            </a:r>
            <a:r>
              <a:rPr lang="tr-TR" sz="2200" dirty="0">
                <a:solidFill>
                  <a:schemeClr val="tx1"/>
                </a:solidFill>
                <a:latin typeface="Times New Roman" panose="02020603050405020304" pitchFamily="18" charset="0"/>
                <a:cs typeface="Times New Roman" panose="02020603050405020304" pitchFamily="18" charset="0"/>
              </a:rPr>
              <a:t>/27856.pdf</a:t>
            </a:r>
          </a:p>
          <a:p>
            <a:pPr>
              <a:buClr>
                <a:schemeClr val="tx1"/>
              </a:buClr>
              <a:buFont typeface="Arial" panose="020B0604020202020204" pitchFamily="34" charset="0"/>
              <a:buChar char="•"/>
            </a:pPr>
            <a:r>
              <a:rPr lang="tr-TR" sz="2200" dirty="0">
                <a:solidFill>
                  <a:schemeClr val="tx1"/>
                </a:solidFill>
                <a:latin typeface="Times New Roman" panose="02020603050405020304" pitchFamily="18" charset="0"/>
                <a:cs typeface="Times New Roman" panose="02020603050405020304" pitchFamily="18" charset="0"/>
              </a:rPr>
              <a:t> https://www.netser.com.tr/tr/blog/biyometrik-sistemler-ve-kapsamlari-hakkinda-bilinmesi-gerekenler</a:t>
            </a:r>
          </a:p>
          <a:p>
            <a:pPr>
              <a:buClr>
                <a:schemeClr val="tx1"/>
              </a:buClr>
              <a:buFont typeface="Arial" panose="020B0604020202020204" pitchFamily="34" charset="0"/>
              <a:buChar char="•"/>
            </a:pP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https</a:t>
            </a:r>
            <a:r>
              <a:rPr lang="tr-TR" sz="2200" dirty="0">
                <a:solidFill>
                  <a:schemeClr val="tx1"/>
                </a:solidFill>
                <a:latin typeface="Times New Roman" panose="02020603050405020304" pitchFamily="18" charset="0"/>
                <a:cs typeface="Times New Roman" panose="02020603050405020304" pitchFamily="18" charset="0"/>
              </a:rPr>
              <a:t>://www.evininustasi.com/blog/retina-taramali-guvenlik-sistemi-nedir-nasil-calisir,503</a:t>
            </a:r>
          </a:p>
          <a:p>
            <a:pPr>
              <a:buClr>
                <a:schemeClr val="tx1"/>
              </a:buClr>
              <a:buFont typeface="Arial" panose="020B0604020202020204" pitchFamily="34" charset="0"/>
              <a:buChar char="•"/>
            </a:pPr>
            <a:r>
              <a:rPr lang="tr-TR" sz="2200" dirty="0">
                <a:solidFill>
                  <a:schemeClr val="tx1"/>
                </a:solidFill>
                <a:latin typeface="Times New Roman" panose="02020603050405020304" pitchFamily="18" charset="0"/>
                <a:ea typeface="+mn-lt"/>
                <a:cs typeface="Times New Roman" panose="02020603050405020304" pitchFamily="18" charset="0"/>
              </a:rPr>
              <a:t> http://</a:t>
            </a:r>
            <a:r>
              <a:rPr lang="tr-TR" sz="2200" dirty="0" err="1">
                <a:solidFill>
                  <a:schemeClr val="tx1"/>
                </a:solidFill>
                <a:latin typeface="Times New Roman" panose="02020603050405020304" pitchFamily="18" charset="0"/>
                <a:ea typeface="+mn-lt"/>
                <a:cs typeface="Times New Roman" panose="02020603050405020304" pitchFamily="18" charset="0"/>
              </a:rPr>
              <a:t>www.yanginguvenlik.com.tr</a:t>
            </a:r>
            <a:r>
              <a:rPr lang="tr-TR" sz="2200" dirty="0">
                <a:solidFill>
                  <a:schemeClr val="tx1"/>
                </a:solidFill>
                <a:latin typeface="Times New Roman" panose="02020603050405020304" pitchFamily="18" charset="0"/>
                <a:ea typeface="+mn-lt"/>
                <a:cs typeface="Times New Roman" panose="02020603050405020304" pitchFamily="18" charset="0"/>
              </a:rPr>
              <a:t>/</a:t>
            </a:r>
            <a:r>
              <a:rPr lang="tr-TR" sz="2200" dirty="0" err="1">
                <a:solidFill>
                  <a:schemeClr val="tx1"/>
                </a:solidFill>
                <a:latin typeface="Times New Roman" panose="02020603050405020304" pitchFamily="18" charset="0"/>
                <a:ea typeface="+mn-lt"/>
                <a:cs typeface="Times New Roman" panose="02020603050405020304" pitchFamily="18" charset="0"/>
              </a:rPr>
              <a:t>edergi</a:t>
            </a:r>
            <a:r>
              <a:rPr lang="tr-TR" sz="2200" dirty="0">
                <a:solidFill>
                  <a:schemeClr val="tx1"/>
                </a:solidFill>
                <a:latin typeface="Times New Roman" panose="02020603050405020304" pitchFamily="18" charset="0"/>
                <a:ea typeface="+mn-lt"/>
                <a:cs typeface="Times New Roman" panose="02020603050405020304" pitchFamily="18" charset="0"/>
              </a:rPr>
              <a:t>/5/200/32/</a:t>
            </a:r>
            <a:endParaRPr lang="tr-TR" sz="22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50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6C02B0-DF26-F319-8B71-879C1D2980C2}"/>
              </a:ext>
            </a:extLst>
          </p:cNvPr>
          <p:cNvSpPr>
            <a:spLocks noGrp="1"/>
          </p:cNvSpPr>
          <p:nvPr>
            <p:ph type="title"/>
          </p:nvPr>
        </p:nvSpPr>
        <p:spPr>
          <a:xfrm>
            <a:off x="6253842" y="1060472"/>
            <a:ext cx="5442856" cy="871265"/>
          </a:xfrm>
        </p:spPr>
        <p:txBody>
          <a:bodyPr>
            <a:normAutofit/>
          </a:bodyPr>
          <a:lstStyle/>
          <a:p>
            <a:r>
              <a:rPr lang="tr-TR" b="1" dirty="0">
                <a:solidFill>
                  <a:schemeClr val="tx1"/>
                </a:solidFill>
                <a:latin typeface="Times New Roman" panose="02020603050405020304" pitchFamily="18" charset="0"/>
                <a:cs typeface="Times New Roman" panose="02020603050405020304" pitchFamily="18" charset="0"/>
              </a:rPr>
              <a:t>Retinanın Anatomisi</a:t>
            </a:r>
            <a:endParaRPr lang="tr-TR" dirty="0">
              <a:solidFill>
                <a:schemeClr val="tx1"/>
              </a:solidFill>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3E383708-F2AC-5A3E-FBD2-ED8F0FF31C9D}"/>
              </a:ext>
            </a:extLst>
          </p:cNvPr>
          <p:cNvSpPr>
            <a:spLocks noGrp="1"/>
          </p:cNvSpPr>
          <p:nvPr>
            <p:ph idx="1"/>
          </p:nvPr>
        </p:nvSpPr>
        <p:spPr>
          <a:xfrm>
            <a:off x="6236458" y="2435439"/>
            <a:ext cx="5127172" cy="3461658"/>
          </a:xfrm>
        </p:spPr>
        <p:txBody>
          <a:bodyPr>
            <a:noAutofit/>
          </a:bodyPr>
          <a:lstStyle/>
          <a:p>
            <a:pPr algn="just"/>
            <a:r>
              <a:rPr lang="tr-TR" sz="2800" dirty="0">
                <a:solidFill>
                  <a:schemeClr val="tx1"/>
                </a:solidFill>
                <a:latin typeface="Times New Roman" panose="02020603050405020304" pitchFamily="18" charset="0"/>
                <a:cs typeface="Times New Roman" panose="02020603050405020304" pitchFamily="18" charset="0"/>
              </a:rPr>
              <a:t>Retina tabakası, gözün ön kısmında yer alan saydam tabakanın altında bulunan tabakadır ve üç kısımdan meydana gelir. Bu tabaka aynı zamanda renk veren tabakadır ve her insanda farklı özelliklere sahiptir. </a:t>
            </a:r>
          </a:p>
        </p:txBody>
      </p:sp>
      <p:sp>
        <p:nvSpPr>
          <p:cNvPr id="33" name="Rectangle 32">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Retina-dekolmanı.png" descr="Retina-dekolmanı.png">
            <a:extLst>
              <a:ext uri="{FF2B5EF4-FFF2-40B4-BE49-F238E27FC236}">
                <a16:creationId xmlns:a16="http://schemas.microsoft.com/office/drawing/2014/main" id="{F9CEA5D3-7E4F-41E8-2956-0A4D8E2D9693}"/>
              </a:ext>
            </a:extLst>
          </p:cNvPr>
          <p:cNvPicPr>
            <a:picLocks/>
          </p:cNvPicPr>
          <p:nvPr/>
        </p:nvPicPr>
        <p:blipFill>
          <a:blip r:embed="rId2"/>
          <a:stretch>
            <a:fillRect/>
          </a:stretch>
        </p:blipFill>
        <p:spPr>
          <a:xfrm>
            <a:off x="848628" y="1931737"/>
            <a:ext cx="4296385" cy="3243190"/>
          </a:xfrm>
          <a:prstGeom prst="rect">
            <a:avLst/>
          </a:prstGeom>
        </p:spPr>
      </p:pic>
    </p:spTree>
    <p:extLst>
      <p:ext uri="{BB962C8B-B14F-4D97-AF65-F5344CB8AC3E}">
        <p14:creationId xmlns:p14="http://schemas.microsoft.com/office/powerpoint/2010/main" val="1473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DBBBF3-1EC9-1078-68AE-601BD493FDA8}"/>
              </a:ext>
            </a:extLst>
          </p:cNvPr>
          <p:cNvSpPr>
            <a:spLocks noGrp="1"/>
          </p:cNvSpPr>
          <p:nvPr>
            <p:ph type="title"/>
          </p:nvPr>
        </p:nvSpPr>
        <p:spPr>
          <a:xfrm>
            <a:off x="1097280" y="116947"/>
            <a:ext cx="10058400" cy="951547"/>
          </a:xfrm>
        </p:spPr>
        <p:txBody>
          <a:bodyPr/>
          <a:lstStyle/>
          <a:p>
            <a:pPr algn="ctr"/>
            <a:r>
              <a:rPr lang="tr-TR" b="1" dirty="0">
                <a:solidFill>
                  <a:schemeClr val="tx1"/>
                </a:solidFill>
                <a:latin typeface="Times New Roman" panose="02020603050405020304" pitchFamily="18" charset="0"/>
                <a:cs typeface="Times New Roman" panose="02020603050405020304" pitchFamily="18" charset="0"/>
              </a:rPr>
              <a:t>Retina Tanıma Sistemleri</a:t>
            </a:r>
            <a:endParaRPr lang="tr-TR" dirty="0">
              <a:solidFill>
                <a:schemeClr val="tx1"/>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B6AAF5D5-6429-4BE3-CB60-2B3841E0C8F6}"/>
              </a:ext>
            </a:extLst>
          </p:cNvPr>
          <p:cNvSpPr>
            <a:spLocks noGrp="1"/>
          </p:cNvSpPr>
          <p:nvPr>
            <p:ph idx="1"/>
          </p:nvPr>
        </p:nvSpPr>
        <p:spPr>
          <a:xfrm>
            <a:off x="1097280" y="1194435"/>
            <a:ext cx="10058400" cy="4595071"/>
          </a:xfrm>
          <a:solidFill>
            <a:schemeClr val="bg2">
              <a:lumMod val="75000"/>
            </a:schemeClr>
          </a:solidFill>
        </p:spPr>
        <p:txBody>
          <a:bodyPr>
            <a:noAutofit/>
          </a:bodyPr>
          <a:lstStyle/>
          <a:p>
            <a:pPr marL="0" indent="0" defTabSz="412750">
              <a:spcBef>
                <a:spcPts val="1900"/>
              </a:spcBef>
              <a:buSzTx/>
              <a:buNone/>
              <a:defRPr sz="3800">
                <a:solidFill>
                  <a:schemeClr val="accent1"/>
                </a:solidFill>
                <a:effectLst>
                  <a:outerShdw blurRad="12700" dist="6350" dir="5400000" rotWithShape="0">
                    <a:srgbClr val="FFFFFF"/>
                  </a:outerShdw>
                </a:effectLst>
              </a:defRPr>
            </a:pPr>
            <a:r>
              <a:rPr lang="tr-TR" sz="2100" dirty="0">
                <a:solidFill>
                  <a:schemeClr val="tx1"/>
                </a:solidFill>
                <a:latin typeface="Times New Roman" panose="02020603050405020304" pitchFamily="18" charset="0"/>
                <a:cs typeface="Times New Roman" panose="02020603050405020304" pitchFamily="18" charset="0"/>
              </a:rPr>
              <a:t>1980'lerde geliştirilen retina taraması, en iyi bilinen </a:t>
            </a:r>
            <a:r>
              <a:rPr lang="tr-TR" sz="2100" dirty="0" err="1">
                <a:solidFill>
                  <a:schemeClr val="tx1"/>
                </a:solidFill>
                <a:latin typeface="Times New Roman" panose="02020603050405020304" pitchFamily="18" charset="0"/>
                <a:cs typeface="Times New Roman" panose="02020603050405020304" pitchFamily="18" charset="0"/>
              </a:rPr>
              <a:t>biyometrik</a:t>
            </a:r>
            <a:r>
              <a:rPr lang="tr-TR" sz="2100" dirty="0">
                <a:solidFill>
                  <a:schemeClr val="tx1"/>
                </a:solidFill>
                <a:latin typeface="Times New Roman" panose="02020603050405020304" pitchFamily="18" charset="0"/>
                <a:cs typeface="Times New Roman" panose="02020603050405020304" pitchFamily="18" charset="0"/>
              </a:rPr>
              <a:t> teknolojilerden biridir, ancak aynı zamanda en az kullanılanlardan biridir.</a:t>
            </a:r>
          </a:p>
          <a:p>
            <a:pPr marL="0" indent="0" defTabSz="412750">
              <a:spcBef>
                <a:spcPts val="1900"/>
              </a:spcBef>
              <a:buSzTx/>
              <a:buNone/>
              <a:defRPr sz="3800">
                <a:solidFill>
                  <a:schemeClr val="accent1"/>
                </a:solidFill>
                <a:effectLst>
                  <a:outerShdw blurRad="12700" dist="6350" dir="5400000" rotWithShape="0">
                    <a:srgbClr val="FFFFFF"/>
                  </a:outerShdw>
                </a:effectLst>
              </a:defRPr>
            </a:pPr>
            <a:r>
              <a:rPr lang="tr-TR" sz="2100" dirty="0">
                <a:solidFill>
                  <a:schemeClr val="tx1"/>
                </a:solidFill>
                <a:latin typeface="Times New Roman" panose="02020603050405020304" pitchFamily="18" charset="0"/>
                <a:cs typeface="Times New Roman" panose="02020603050405020304" pitchFamily="18" charset="0"/>
              </a:rPr>
              <a:t>Retina taramaları, bir kişinin retinasının benzersiz modellerini haritalandırır. Retina içindeki kan damarları ışığı çevreleyen dokudan daha kolay emer ve uygun ışıklandırma ile kolayca tanımlanır.</a:t>
            </a:r>
          </a:p>
          <a:p>
            <a:pPr marL="0" indent="0" defTabSz="412750">
              <a:spcBef>
                <a:spcPts val="1900"/>
              </a:spcBef>
              <a:buSzTx/>
              <a:buNone/>
              <a:defRPr sz="3800">
                <a:solidFill>
                  <a:schemeClr val="accent1"/>
                </a:solidFill>
                <a:effectLst>
                  <a:outerShdw blurRad="12700" dist="6350" dir="5400000" rotWithShape="0">
                    <a:srgbClr val="FFFFFF"/>
                  </a:outerShdw>
                </a:effectLst>
              </a:defRPr>
            </a:pPr>
            <a:r>
              <a:rPr lang="tr-TR" sz="2100" dirty="0">
                <a:solidFill>
                  <a:schemeClr val="tx1"/>
                </a:solidFill>
                <a:latin typeface="Times New Roman" panose="02020603050405020304" pitchFamily="18" charset="0"/>
                <a:cs typeface="Times New Roman" panose="02020603050405020304" pitchFamily="18" charset="0"/>
              </a:rPr>
              <a:t>Tarayıcının göz merceğinden bakarken kişinin gözüne algılanmayan düşük enerjili kızılötesi ışık huzmesi dökülerek bir retina taraması gerçekleştirilir. Bu ışık demeti, retinada standart bir yol izler.</a:t>
            </a:r>
          </a:p>
          <a:p>
            <a:pPr marL="0" indent="0" defTabSz="412750">
              <a:spcBef>
                <a:spcPts val="1900"/>
              </a:spcBef>
              <a:buSzTx/>
              <a:buNone/>
              <a:defRPr sz="3800">
                <a:solidFill>
                  <a:schemeClr val="accent1"/>
                </a:solidFill>
                <a:effectLst>
                  <a:outerShdw blurRad="12700" dist="6350" dir="5400000" rotWithShape="0">
                    <a:srgbClr val="FFFFFF"/>
                  </a:outerShdw>
                </a:effectLst>
              </a:defRPr>
            </a:pPr>
            <a:r>
              <a:rPr lang="tr-TR" sz="2100" dirty="0">
                <a:solidFill>
                  <a:schemeClr val="tx1"/>
                </a:solidFill>
                <a:latin typeface="Times New Roman" panose="02020603050405020304" pitchFamily="18" charset="0"/>
                <a:cs typeface="Times New Roman" panose="02020603050405020304" pitchFamily="18" charset="0"/>
              </a:rPr>
              <a:t>Tarayıcı cihazı bir retina görüntüsünü yakaladığında, özel yazılım, retina kan damarları ağının benzersiz özelliklerini bir şablonda derler. Retina tarama algoritmaları yüksek kaliteli bir görüntü gerektirir ve sistem yeterli kalitede bir görüntü yakalayana kadar kullanıcının kaydolmasına veya doğrulamasına izin vermez. </a:t>
            </a:r>
          </a:p>
        </p:txBody>
      </p:sp>
    </p:spTree>
    <p:extLst>
      <p:ext uri="{BB962C8B-B14F-4D97-AF65-F5344CB8AC3E}">
        <p14:creationId xmlns:p14="http://schemas.microsoft.com/office/powerpoint/2010/main" val="373111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B37853F-A51C-5A7E-1385-DCA5AC7F9191}"/>
              </a:ext>
            </a:extLst>
          </p:cNvPr>
          <p:cNvSpPr>
            <a:spLocks noGrp="1"/>
          </p:cNvSpPr>
          <p:nvPr>
            <p:ph type="title"/>
          </p:nvPr>
        </p:nvSpPr>
        <p:spPr>
          <a:xfrm>
            <a:off x="1116218" y="843980"/>
            <a:ext cx="10058400" cy="4062326"/>
          </a:xfrm>
        </p:spPr>
        <p:txBody>
          <a:bodyPr vert="horz" lIns="91440" tIns="45720" rIns="91440" bIns="45720" rtlCol="0" anchor="b">
            <a:noAutofit/>
          </a:bodyPr>
          <a:lstStyle/>
          <a:p>
            <a:pPr algn="just"/>
            <a:r>
              <a:rPr lang="tr-TR" sz="5000" dirty="0">
                <a:solidFill>
                  <a:schemeClr val="tx1"/>
                </a:solidFill>
                <a:latin typeface="Times New Roman" panose="02020603050405020304" pitchFamily="18" charset="0"/>
                <a:cs typeface="Times New Roman" panose="02020603050405020304" pitchFamily="18" charset="0"/>
              </a:rPr>
              <a:t>Retina üç kısımdan oluşmaktadır. </a:t>
            </a:r>
            <a:r>
              <a:rPr lang="tr-TR" sz="5000" dirty="0" err="1">
                <a:solidFill>
                  <a:schemeClr val="tx1"/>
                </a:solidFill>
                <a:latin typeface="Times New Roman" panose="02020603050405020304" pitchFamily="18" charset="0"/>
                <a:cs typeface="Times New Roman" panose="02020603050405020304" pitchFamily="18" charset="0"/>
              </a:rPr>
              <a:t>Epitel</a:t>
            </a:r>
            <a:r>
              <a:rPr lang="tr-TR" sz="5000" dirty="0">
                <a:solidFill>
                  <a:schemeClr val="tx1"/>
                </a:solidFill>
                <a:latin typeface="Times New Roman" panose="02020603050405020304" pitchFamily="18" charset="0"/>
                <a:cs typeface="Times New Roman" panose="02020603050405020304" pitchFamily="18" charset="0"/>
              </a:rPr>
              <a:t> doku, iris doku ve </a:t>
            </a:r>
            <a:r>
              <a:rPr lang="tr-TR" sz="5000" dirty="0" err="1">
                <a:solidFill>
                  <a:schemeClr val="tx1"/>
                </a:solidFill>
                <a:latin typeface="Times New Roman" panose="02020603050405020304" pitchFamily="18" charset="0"/>
                <a:cs typeface="Times New Roman" panose="02020603050405020304" pitchFamily="18" charset="0"/>
              </a:rPr>
              <a:t>endotel</a:t>
            </a:r>
            <a:r>
              <a:rPr lang="tr-TR" sz="5000" dirty="0">
                <a:solidFill>
                  <a:schemeClr val="tx1"/>
                </a:solidFill>
                <a:latin typeface="Times New Roman" panose="02020603050405020304" pitchFamily="18" charset="0"/>
                <a:cs typeface="Times New Roman" panose="02020603050405020304" pitchFamily="18" charset="0"/>
              </a:rPr>
              <a:t> doku. Bu tabaka ikizlerde bile farklıdır. Retina dokusunun aynı çıkma oranı on binde bir oranındadır. Retina ölçümü çok hassas cihazlarla yapılmaktadır.</a:t>
            </a:r>
            <a:endParaRPr lang="en-US" sz="5000"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991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CE7A5A-462A-7A93-385A-CCF26C1B2AAA}"/>
              </a:ext>
            </a:extLst>
          </p:cNvPr>
          <p:cNvSpPr>
            <a:spLocks noGrp="1"/>
          </p:cNvSpPr>
          <p:nvPr>
            <p:ph type="title"/>
          </p:nvPr>
        </p:nvSpPr>
        <p:spPr>
          <a:xfrm>
            <a:off x="1097279" y="143728"/>
            <a:ext cx="10661333" cy="1450757"/>
          </a:xfrm>
        </p:spPr>
        <p:txBody>
          <a:bodyPr>
            <a:normAutofit fontScale="90000"/>
          </a:bodyPr>
          <a:lstStyle/>
          <a:p>
            <a:br>
              <a:rPr lang="tr-TR" b="1" dirty="0">
                <a:solidFill>
                  <a:schemeClr val="tx1"/>
                </a:solidFill>
                <a:latin typeface="Times New Roman" panose="02020603050405020304" pitchFamily="18" charset="0"/>
                <a:ea typeface="+mn-lt"/>
                <a:cs typeface="Times New Roman" panose="02020603050405020304" pitchFamily="18" charset="0"/>
              </a:rPr>
            </a:br>
            <a:br>
              <a:rPr lang="tr-TR" b="1" dirty="0">
                <a:solidFill>
                  <a:schemeClr val="tx1"/>
                </a:solidFill>
                <a:latin typeface="Times New Roman" panose="02020603050405020304" pitchFamily="18" charset="0"/>
                <a:ea typeface="+mn-lt"/>
                <a:cs typeface="Times New Roman" panose="02020603050405020304" pitchFamily="18" charset="0"/>
              </a:rPr>
            </a:br>
            <a:r>
              <a:rPr lang="tr-TR" b="1" dirty="0">
                <a:solidFill>
                  <a:schemeClr val="tx1"/>
                </a:solidFill>
                <a:latin typeface="Times New Roman" panose="02020603050405020304" pitchFamily="18" charset="0"/>
                <a:ea typeface="+mn-lt"/>
                <a:cs typeface="Times New Roman" panose="02020603050405020304" pitchFamily="18" charset="0"/>
              </a:rPr>
              <a:t>Bir Retina Tanıma Sisteminin Blok Diyagramı</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4" name="Resim 5">
            <a:extLst>
              <a:ext uri="{FF2B5EF4-FFF2-40B4-BE49-F238E27FC236}">
                <a16:creationId xmlns:a16="http://schemas.microsoft.com/office/drawing/2014/main" id="{FFAE9153-A26D-E126-1C0C-9DB1D80F3ABD}"/>
              </a:ext>
            </a:extLst>
          </p:cNvPr>
          <p:cNvPicPr>
            <a:picLocks noGrp="1" noChangeAspect="1"/>
          </p:cNvPicPr>
          <p:nvPr>
            <p:ph idx="1"/>
          </p:nvPr>
        </p:nvPicPr>
        <p:blipFill>
          <a:blip r:embed="rId2"/>
          <a:stretch>
            <a:fillRect/>
          </a:stretch>
        </p:blipFill>
        <p:spPr>
          <a:xfrm>
            <a:off x="1097279" y="2800130"/>
            <a:ext cx="10245405" cy="1554163"/>
          </a:xfrm>
          <a:prstGeom prst="rect">
            <a:avLst/>
          </a:prstGeom>
        </p:spPr>
      </p:pic>
    </p:spTree>
    <p:extLst>
      <p:ext uri="{BB962C8B-B14F-4D97-AF65-F5344CB8AC3E}">
        <p14:creationId xmlns:p14="http://schemas.microsoft.com/office/powerpoint/2010/main" val="124116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F9FD850-2EE4-8F26-17F7-5724C57FEF8E}"/>
              </a:ext>
            </a:extLst>
          </p:cNvPr>
          <p:cNvSpPr>
            <a:spLocks noGrp="1"/>
          </p:cNvSpPr>
          <p:nvPr>
            <p:ph type="title"/>
          </p:nvPr>
        </p:nvSpPr>
        <p:spPr>
          <a:xfrm>
            <a:off x="6411685" y="242896"/>
            <a:ext cx="5589815" cy="1842807"/>
          </a:xfrm>
        </p:spPr>
        <p:txBody>
          <a:bodyPr>
            <a:normAutofit fontScale="90000"/>
          </a:bodyPr>
          <a:lstStyle/>
          <a:p>
            <a:pPr algn="ctr"/>
            <a:r>
              <a:rPr lang="tr-TR" b="1" dirty="0">
                <a:solidFill>
                  <a:schemeClr val="tx1"/>
                </a:solidFill>
                <a:latin typeface="Times New Roman" panose="02020603050405020304" pitchFamily="18" charset="0"/>
                <a:cs typeface="Times New Roman" panose="02020603050405020304" pitchFamily="18" charset="0"/>
              </a:rPr>
              <a:t>Retina Tanıma Sistemleri Nasıl Çalışır? </a:t>
            </a:r>
            <a:endParaRPr lang="tr-TR" dirty="0">
              <a:solidFill>
                <a:schemeClr val="tx1"/>
              </a:solidFill>
              <a:latin typeface="Times New Roman" panose="02020603050405020304" pitchFamily="18" charset="0"/>
              <a:cs typeface="Times New Roman" panose="02020603050405020304" pitchFamily="18" charset="0"/>
            </a:endParaRPr>
          </a:p>
        </p:txBody>
      </p:sp>
      <p:cxnSp>
        <p:nvCxnSpPr>
          <p:cNvPr id="17"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7">
            <a:extLst>
              <a:ext uri="{FF2B5EF4-FFF2-40B4-BE49-F238E27FC236}">
                <a16:creationId xmlns:a16="http://schemas.microsoft.com/office/drawing/2014/main" id="{85F681F2-7506-55E0-AAC5-8B433433D907}"/>
              </a:ext>
            </a:extLst>
          </p:cNvPr>
          <p:cNvSpPr>
            <a:spLocks noGrp="1"/>
          </p:cNvSpPr>
          <p:nvPr>
            <p:ph idx="1"/>
          </p:nvPr>
        </p:nvSpPr>
        <p:spPr>
          <a:xfrm>
            <a:off x="6411684" y="2407436"/>
            <a:ext cx="5361216" cy="3461658"/>
          </a:xfrm>
        </p:spPr>
        <p:txBody>
          <a:bodyPr>
            <a:normAutofit/>
          </a:bodyPr>
          <a:lstStyle/>
          <a:p>
            <a:pPr marL="0" indent="0" defTabSz="457200">
              <a:lnSpc>
                <a:spcPct val="100000"/>
              </a:lnSpc>
              <a:spcBef>
                <a:spcPts val="0"/>
              </a:spcBef>
              <a:buNone/>
              <a:defRPr sz="1400" i="0">
                <a:solidFill>
                  <a:srgbClr val="474747"/>
                </a:solidFill>
                <a:effectLst/>
                <a:latin typeface="Times Roman"/>
                <a:ea typeface="Times Roman"/>
                <a:cs typeface="Times Roman"/>
                <a:sym typeface="Times Roman"/>
              </a:defRPr>
            </a:pPr>
            <a:r>
              <a:rPr lang="en-US" sz="3000" dirty="0">
                <a:solidFill>
                  <a:schemeClr val="tx1"/>
                </a:solidFill>
                <a:latin typeface="Times New Roman" panose="02020603050405020304" pitchFamily="18" charset="0"/>
                <a:ea typeface="+mn-lt"/>
                <a:cs typeface="Times New Roman" panose="02020603050405020304" pitchFamily="18" charset="0"/>
              </a:rPr>
              <a:t>Retina </a:t>
            </a:r>
            <a:r>
              <a:rPr lang="en-US" sz="3000" dirty="0" err="1">
                <a:solidFill>
                  <a:schemeClr val="tx1"/>
                </a:solidFill>
                <a:latin typeface="Times New Roman" panose="02020603050405020304" pitchFamily="18" charset="0"/>
                <a:ea typeface="+mn-lt"/>
                <a:cs typeface="Times New Roman" panose="02020603050405020304" pitchFamily="18" charset="0"/>
              </a:rPr>
              <a:t>tanıma</a:t>
            </a:r>
            <a:r>
              <a:rPr lang="en-US" sz="3000" dirty="0">
                <a:solidFill>
                  <a:schemeClr val="tx1"/>
                </a:solidFill>
                <a:latin typeface="Times New Roman" panose="02020603050405020304" pitchFamily="18" charset="0"/>
                <a:ea typeface="+mn-lt"/>
                <a:cs typeface="Times New Roman" panose="02020603050405020304" pitchFamily="18" charset="0"/>
              </a:rPr>
              <a:t> </a:t>
            </a:r>
            <a:r>
              <a:rPr lang="en-US" sz="3000" dirty="0" err="1">
                <a:solidFill>
                  <a:schemeClr val="tx1"/>
                </a:solidFill>
                <a:latin typeface="Times New Roman" panose="02020603050405020304" pitchFamily="18" charset="0"/>
                <a:ea typeface="+mn-lt"/>
                <a:cs typeface="Times New Roman" panose="02020603050405020304" pitchFamily="18" charset="0"/>
              </a:rPr>
              <a:t>sistemi</a:t>
            </a:r>
            <a:r>
              <a:rPr lang="en-US" sz="3000" dirty="0">
                <a:solidFill>
                  <a:schemeClr val="tx1"/>
                </a:solidFill>
                <a:latin typeface="Times New Roman" panose="02020603050405020304" pitchFamily="18" charset="0"/>
                <a:ea typeface="+mn-lt"/>
                <a:cs typeface="Times New Roman" panose="02020603050405020304" pitchFamily="18" charset="0"/>
              </a:rPr>
              <a:t> </a:t>
            </a:r>
            <a:r>
              <a:rPr lang="en-US" sz="3000" dirty="0" err="1">
                <a:solidFill>
                  <a:schemeClr val="tx1"/>
                </a:solidFill>
                <a:latin typeface="Times New Roman" panose="02020603050405020304" pitchFamily="18" charset="0"/>
                <a:ea typeface="+mn-lt"/>
                <a:cs typeface="Times New Roman" panose="02020603050405020304" pitchFamily="18" charset="0"/>
              </a:rPr>
              <a:t>üç</a:t>
            </a:r>
            <a:r>
              <a:rPr lang="en-US" sz="3000" dirty="0">
                <a:solidFill>
                  <a:schemeClr val="tx1"/>
                </a:solidFill>
                <a:latin typeface="Times New Roman" panose="02020603050405020304" pitchFamily="18" charset="0"/>
                <a:ea typeface="+mn-lt"/>
                <a:cs typeface="Times New Roman" panose="02020603050405020304" pitchFamily="18" charset="0"/>
              </a:rPr>
              <a:t> </a:t>
            </a:r>
            <a:r>
              <a:rPr lang="en-US" sz="3000" dirty="0" err="1">
                <a:solidFill>
                  <a:schemeClr val="tx1"/>
                </a:solidFill>
                <a:latin typeface="Times New Roman" panose="02020603050405020304" pitchFamily="18" charset="0"/>
                <a:ea typeface="+mn-lt"/>
                <a:cs typeface="Times New Roman" panose="02020603050405020304" pitchFamily="18" charset="0"/>
              </a:rPr>
              <a:t>aşamada</a:t>
            </a:r>
            <a:r>
              <a:rPr lang="en-US" sz="3000" dirty="0">
                <a:solidFill>
                  <a:schemeClr val="tx1"/>
                </a:solidFill>
                <a:latin typeface="Times New Roman" panose="02020603050405020304" pitchFamily="18" charset="0"/>
                <a:ea typeface="+mn-lt"/>
                <a:cs typeface="Times New Roman" panose="02020603050405020304" pitchFamily="18" charset="0"/>
              </a:rPr>
              <a:t> </a:t>
            </a:r>
            <a:r>
              <a:rPr lang="en-US" sz="3000" dirty="0" err="1">
                <a:solidFill>
                  <a:schemeClr val="tx1"/>
                </a:solidFill>
                <a:latin typeface="Times New Roman" panose="02020603050405020304" pitchFamily="18" charset="0"/>
                <a:ea typeface="+mn-lt"/>
                <a:cs typeface="Times New Roman" panose="02020603050405020304" pitchFamily="18" charset="0"/>
              </a:rPr>
              <a:t>gerçekleşir</a:t>
            </a:r>
            <a:r>
              <a:rPr lang="en-US" sz="3000" dirty="0">
                <a:solidFill>
                  <a:schemeClr val="tx1"/>
                </a:solidFill>
                <a:latin typeface="Times New Roman" panose="02020603050405020304" pitchFamily="18" charset="0"/>
                <a:ea typeface="+mn-lt"/>
                <a:cs typeface="Times New Roman" panose="02020603050405020304" pitchFamily="18" charset="0"/>
              </a:rPr>
              <a:t>: </a:t>
            </a:r>
            <a:endParaRPr lang="tr-TR" sz="3000" dirty="0">
              <a:solidFill>
                <a:schemeClr val="tx1"/>
              </a:solidFill>
              <a:latin typeface="Times New Roman" panose="02020603050405020304" pitchFamily="18" charset="0"/>
              <a:ea typeface="+mn-lt"/>
              <a:cs typeface="Times New Roman" panose="02020603050405020304" pitchFamily="18" charset="0"/>
            </a:endParaRPr>
          </a:p>
          <a:p>
            <a:pPr marL="685800" indent="-685800" defTabSz="457200">
              <a:lnSpc>
                <a:spcPct val="100000"/>
              </a:lnSpc>
              <a:spcBef>
                <a:spcPts val="0"/>
              </a:spcBef>
              <a:buClr>
                <a:schemeClr val="tx1"/>
              </a:buClr>
              <a:buFont typeface="Arial"/>
              <a:buChar char="•"/>
              <a:defRPr sz="1400" i="0">
                <a:solidFill>
                  <a:srgbClr val="474747"/>
                </a:solidFill>
                <a:effectLst/>
                <a:latin typeface="Times Roman"/>
                <a:ea typeface="Times Roman"/>
                <a:cs typeface="Times Roman"/>
                <a:sym typeface="Times Roman"/>
              </a:defRPr>
            </a:pPr>
            <a:r>
              <a:rPr lang="en-US" sz="3000" dirty="0" err="1">
                <a:solidFill>
                  <a:schemeClr val="tx1"/>
                </a:solidFill>
                <a:latin typeface="Times New Roman" panose="02020603050405020304" pitchFamily="18" charset="0"/>
                <a:ea typeface="+mn-lt"/>
                <a:cs typeface="Times New Roman" panose="02020603050405020304" pitchFamily="18" charset="0"/>
              </a:rPr>
              <a:t>Görüntü</a:t>
            </a:r>
            <a:r>
              <a:rPr lang="en-US" sz="3000" dirty="0">
                <a:solidFill>
                  <a:schemeClr val="tx1"/>
                </a:solidFill>
                <a:latin typeface="Times New Roman" panose="02020603050405020304" pitchFamily="18" charset="0"/>
                <a:ea typeface="+mn-lt"/>
                <a:cs typeface="Times New Roman" panose="02020603050405020304" pitchFamily="18" charset="0"/>
              </a:rPr>
              <a:t>/</a:t>
            </a:r>
            <a:r>
              <a:rPr lang="en-US" sz="3000" dirty="0" err="1">
                <a:solidFill>
                  <a:schemeClr val="tx1"/>
                </a:solidFill>
                <a:latin typeface="Times New Roman" panose="02020603050405020304" pitchFamily="18" charset="0"/>
                <a:ea typeface="+mn-lt"/>
                <a:cs typeface="Times New Roman" panose="02020603050405020304" pitchFamily="18" charset="0"/>
              </a:rPr>
              <a:t>Sinyal</a:t>
            </a:r>
            <a:r>
              <a:rPr lang="en-US" sz="3000" dirty="0">
                <a:solidFill>
                  <a:schemeClr val="tx1"/>
                </a:solidFill>
                <a:latin typeface="Times New Roman" panose="02020603050405020304" pitchFamily="18" charset="0"/>
                <a:ea typeface="+mn-lt"/>
                <a:cs typeface="Times New Roman" panose="02020603050405020304" pitchFamily="18" charset="0"/>
              </a:rPr>
              <a:t> </a:t>
            </a:r>
            <a:r>
              <a:rPr lang="en-US" sz="3000" dirty="0" err="1">
                <a:solidFill>
                  <a:schemeClr val="tx1"/>
                </a:solidFill>
                <a:latin typeface="Times New Roman" panose="02020603050405020304" pitchFamily="18" charset="0"/>
                <a:ea typeface="+mn-lt"/>
                <a:cs typeface="Times New Roman" panose="02020603050405020304" pitchFamily="18" charset="0"/>
              </a:rPr>
              <a:t>elde</a:t>
            </a:r>
            <a:r>
              <a:rPr lang="en-US" sz="3000" dirty="0">
                <a:solidFill>
                  <a:schemeClr val="tx1"/>
                </a:solidFill>
                <a:latin typeface="Times New Roman" panose="02020603050405020304" pitchFamily="18" charset="0"/>
                <a:ea typeface="+mn-lt"/>
                <a:cs typeface="Times New Roman" panose="02020603050405020304" pitchFamily="18" charset="0"/>
              </a:rPr>
              <a:t> </a:t>
            </a:r>
            <a:r>
              <a:rPr lang="en-US" sz="3000" dirty="0" err="1">
                <a:solidFill>
                  <a:schemeClr val="tx1"/>
                </a:solidFill>
                <a:latin typeface="Times New Roman" panose="02020603050405020304" pitchFamily="18" charset="0"/>
                <a:ea typeface="+mn-lt"/>
                <a:cs typeface="Times New Roman" panose="02020603050405020304" pitchFamily="18" charset="0"/>
              </a:rPr>
              <a:t>edilmesi</a:t>
            </a:r>
            <a:endParaRPr lang="tr-TR" sz="3000" dirty="0">
              <a:solidFill>
                <a:schemeClr val="tx1"/>
              </a:solidFill>
              <a:latin typeface="Times New Roman" panose="02020603050405020304" pitchFamily="18" charset="0"/>
              <a:ea typeface="+mn-lt"/>
              <a:cs typeface="Times New Roman" panose="02020603050405020304" pitchFamily="18" charset="0"/>
            </a:endParaRPr>
          </a:p>
          <a:p>
            <a:pPr marL="685800" indent="-685800" defTabSz="457200">
              <a:lnSpc>
                <a:spcPct val="100000"/>
              </a:lnSpc>
              <a:spcBef>
                <a:spcPts val="0"/>
              </a:spcBef>
              <a:buClr>
                <a:schemeClr val="tx1"/>
              </a:buClr>
              <a:buFont typeface="Arial"/>
              <a:buChar char="•"/>
              <a:defRPr sz="1400" i="0">
                <a:solidFill>
                  <a:srgbClr val="474747"/>
                </a:solidFill>
                <a:effectLst/>
                <a:latin typeface="Times Roman"/>
                <a:ea typeface="Times Roman"/>
                <a:cs typeface="Times Roman"/>
                <a:sym typeface="Times Roman"/>
              </a:defRPr>
            </a:pPr>
            <a:r>
              <a:rPr lang="en-US" sz="3000" dirty="0" err="1">
                <a:solidFill>
                  <a:schemeClr val="tx1"/>
                </a:solidFill>
                <a:latin typeface="Times New Roman" panose="02020603050405020304" pitchFamily="18" charset="0"/>
                <a:ea typeface="+mn-lt"/>
                <a:cs typeface="Times New Roman" panose="02020603050405020304" pitchFamily="18" charset="0"/>
              </a:rPr>
              <a:t>Ön</a:t>
            </a:r>
            <a:r>
              <a:rPr lang="en-US" sz="3000" dirty="0">
                <a:solidFill>
                  <a:schemeClr val="tx1"/>
                </a:solidFill>
                <a:latin typeface="Times New Roman" panose="02020603050405020304" pitchFamily="18" charset="0"/>
                <a:ea typeface="+mn-lt"/>
                <a:cs typeface="Times New Roman" panose="02020603050405020304" pitchFamily="18" charset="0"/>
              </a:rPr>
              <a:t> </a:t>
            </a:r>
            <a:r>
              <a:rPr lang="en-US" sz="3000" dirty="0" err="1">
                <a:solidFill>
                  <a:schemeClr val="tx1"/>
                </a:solidFill>
                <a:latin typeface="Times New Roman" panose="02020603050405020304" pitchFamily="18" charset="0"/>
                <a:ea typeface="+mn-lt"/>
                <a:cs typeface="Times New Roman" panose="02020603050405020304" pitchFamily="18" charset="0"/>
              </a:rPr>
              <a:t>işleme</a:t>
            </a:r>
            <a:r>
              <a:rPr lang="en-US" sz="3000" dirty="0">
                <a:solidFill>
                  <a:schemeClr val="tx1"/>
                </a:solidFill>
                <a:latin typeface="Times New Roman" panose="02020603050405020304" pitchFamily="18" charset="0"/>
                <a:ea typeface="+mn-lt"/>
                <a:cs typeface="Times New Roman" panose="02020603050405020304" pitchFamily="18" charset="0"/>
              </a:rPr>
              <a:t>  </a:t>
            </a:r>
            <a:endParaRPr lang="tr-TR" sz="3000" dirty="0">
              <a:solidFill>
                <a:schemeClr val="tx1"/>
              </a:solidFill>
              <a:latin typeface="Times New Roman" panose="02020603050405020304" pitchFamily="18" charset="0"/>
              <a:ea typeface="+mn-lt"/>
              <a:cs typeface="Times New Roman" panose="02020603050405020304" pitchFamily="18" charset="0"/>
            </a:endParaRPr>
          </a:p>
          <a:p>
            <a:pPr marL="685800" indent="-685800" defTabSz="457200">
              <a:lnSpc>
                <a:spcPct val="100000"/>
              </a:lnSpc>
              <a:spcBef>
                <a:spcPts val="0"/>
              </a:spcBef>
              <a:buClr>
                <a:schemeClr val="tx1"/>
              </a:buClr>
              <a:buFont typeface="Arial"/>
              <a:buChar char="•"/>
              <a:defRPr sz="1400" i="0">
                <a:solidFill>
                  <a:srgbClr val="474747"/>
                </a:solidFill>
                <a:effectLst/>
                <a:latin typeface="Times Roman"/>
                <a:ea typeface="Times Roman"/>
                <a:cs typeface="Times Roman"/>
                <a:sym typeface="Times Roman"/>
              </a:defRPr>
            </a:pPr>
            <a:r>
              <a:rPr lang="en-US" sz="3000" dirty="0" err="1">
                <a:solidFill>
                  <a:schemeClr val="tx1"/>
                </a:solidFill>
                <a:latin typeface="Times New Roman" panose="02020603050405020304" pitchFamily="18" charset="0"/>
                <a:ea typeface="+mn-lt"/>
                <a:cs typeface="Times New Roman" panose="02020603050405020304" pitchFamily="18" charset="0"/>
              </a:rPr>
              <a:t>Görüntünün</a:t>
            </a:r>
            <a:r>
              <a:rPr lang="en-US" sz="3000" dirty="0">
                <a:solidFill>
                  <a:schemeClr val="tx1"/>
                </a:solidFill>
                <a:latin typeface="Times New Roman" panose="02020603050405020304" pitchFamily="18" charset="0"/>
                <a:ea typeface="+mn-lt"/>
                <a:cs typeface="Times New Roman" panose="02020603050405020304" pitchFamily="18" charset="0"/>
              </a:rPr>
              <a:t> </a:t>
            </a:r>
            <a:r>
              <a:rPr lang="en-US" sz="3000" dirty="0" err="1">
                <a:solidFill>
                  <a:schemeClr val="tx1"/>
                </a:solidFill>
                <a:latin typeface="Times New Roman" panose="02020603050405020304" pitchFamily="18" charset="0"/>
                <a:ea typeface="+mn-lt"/>
                <a:cs typeface="Times New Roman" panose="02020603050405020304" pitchFamily="18" charset="0"/>
              </a:rPr>
              <a:t>sınıflandırılması</a:t>
            </a:r>
            <a:r>
              <a:rPr lang="en-US" sz="3000" dirty="0">
                <a:solidFill>
                  <a:schemeClr val="tx1"/>
                </a:solidFill>
                <a:latin typeface="Times New Roman" panose="02020603050405020304" pitchFamily="18" charset="0"/>
                <a:ea typeface="+mn-lt"/>
                <a:cs typeface="Times New Roman" panose="02020603050405020304" pitchFamily="18" charset="0"/>
              </a:rPr>
              <a:t> (</a:t>
            </a:r>
            <a:r>
              <a:rPr lang="en-US" sz="3000" dirty="0" err="1">
                <a:solidFill>
                  <a:schemeClr val="tx1"/>
                </a:solidFill>
                <a:latin typeface="Times New Roman" panose="02020603050405020304" pitchFamily="18" charset="0"/>
                <a:ea typeface="+mn-lt"/>
                <a:cs typeface="Times New Roman" panose="02020603050405020304" pitchFamily="18" charset="0"/>
              </a:rPr>
              <a:t>tanıma</a:t>
            </a:r>
            <a:r>
              <a:rPr lang="en-US" sz="3000" dirty="0">
                <a:solidFill>
                  <a:schemeClr val="tx1"/>
                </a:solidFill>
                <a:latin typeface="Times New Roman" panose="02020603050405020304" pitchFamily="18" charset="0"/>
                <a:ea typeface="+mn-lt"/>
                <a:cs typeface="Times New Roman" panose="02020603050405020304" pitchFamily="18" charset="0"/>
              </a:rPr>
              <a:t>)</a:t>
            </a:r>
            <a:endParaRPr lang="tr-TR" sz="30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descr="ekran görüntüsü, metin, daire, logo içeren bir resim&#10;&#10;Açıklama otomatik olarak oluşturuldu">
            <a:extLst>
              <a:ext uri="{FF2B5EF4-FFF2-40B4-BE49-F238E27FC236}">
                <a16:creationId xmlns:a16="http://schemas.microsoft.com/office/drawing/2014/main" id="{67579666-BA12-8219-0899-9E6AB0D3C2E9}"/>
              </a:ext>
            </a:extLst>
          </p:cNvPr>
          <p:cNvPicPr>
            <a:picLocks noChangeAspect="1"/>
          </p:cNvPicPr>
          <p:nvPr/>
        </p:nvPicPr>
        <p:blipFill>
          <a:blip r:embed="rId2"/>
          <a:stretch>
            <a:fillRect/>
          </a:stretch>
        </p:blipFill>
        <p:spPr>
          <a:xfrm>
            <a:off x="504081" y="1812192"/>
            <a:ext cx="4904006" cy="3461651"/>
          </a:xfrm>
          <a:prstGeom prst="rect">
            <a:avLst/>
          </a:prstGeom>
        </p:spPr>
      </p:pic>
    </p:spTree>
    <p:extLst>
      <p:ext uri="{BB962C8B-B14F-4D97-AF65-F5344CB8AC3E}">
        <p14:creationId xmlns:p14="http://schemas.microsoft.com/office/powerpoint/2010/main" val="337117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6AAF5D5-6429-4BE3-CB60-2B3841E0C8F6}"/>
              </a:ext>
            </a:extLst>
          </p:cNvPr>
          <p:cNvSpPr>
            <a:spLocks noGrp="1"/>
          </p:cNvSpPr>
          <p:nvPr>
            <p:ph idx="1"/>
          </p:nvPr>
        </p:nvSpPr>
        <p:spPr>
          <a:xfrm>
            <a:off x="1066800" y="291254"/>
            <a:ext cx="10058400" cy="6052396"/>
          </a:xfrm>
          <a:solidFill>
            <a:schemeClr val="bg2">
              <a:lumMod val="75000"/>
            </a:schemeClr>
          </a:solidFill>
        </p:spPr>
        <p:txBody>
          <a:bodyPr>
            <a:noAutofit/>
          </a:bodyPr>
          <a:lstStyle/>
          <a:p>
            <a:pPr marL="0" indent="0" algn="just" defTabSz="412750">
              <a:spcBef>
                <a:spcPts val="1900"/>
              </a:spcBef>
              <a:buSzTx/>
              <a:buNone/>
              <a:defRPr sz="3800">
                <a:solidFill>
                  <a:schemeClr val="accent1"/>
                </a:solidFill>
                <a:effectLst>
                  <a:outerShdw blurRad="12700" dist="6350" dir="5400000" rotWithShape="0">
                    <a:srgbClr val="FFFFFF"/>
                  </a:outerShdw>
                </a:effectLst>
              </a:defRPr>
            </a:pPr>
            <a:r>
              <a:rPr lang="tr-TR" sz="2800" dirty="0">
                <a:solidFill>
                  <a:schemeClr val="tx1"/>
                </a:solidFill>
                <a:effectLst>
                  <a:outerShdw blurRad="19304" dist="9652" dir="5400000" rotWithShape="0">
                    <a:srgbClr val="FFFFFF"/>
                  </a:outerShdw>
                </a:effectLst>
                <a:latin typeface="Times New Roman" panose="02020603050405020304" pitchFamily="18" charset="0"/>
                <a:cs typeface="Times New Roman" panose="02020603050405020304" pitchFamily="18" charset="0"/>
              </a:rPr>
              <a:t>Görüntünün elde edilme aşaması en karmaşık olandır. Bu alt sürecin tamamlanabilmesinde kullanıcının rolü büyüktür. </a:t>
            </a:r>
            <a:r>
              <a:rPr lang="tr-TR" sz="2800" dirty="0">
                <a:solidFill>
                  <a:schemeClr val="tx1"/>
                </a:solidFill>
                <a:effectLst>
                  <a:outerShdw blurRad="19304" dist="9652" dir="5400000" rotWithShape="0">
                    <a:srgbClr val="FFFFFF"/>
                  </a:outerShdw>
                </a:effectLst>
                <a:latin typeface="Times New Roman" panose="02020603050405020304" pitchFamily="18" charset="0"/>
                <a:ea typeface="+mn-lt"/>
                <a:cs typeface="Times New Roman" panose="02020603050405020304" pitchFamily="18" charset="0"/>
              </a:rPr>
              <a:t>Tarama için kullanıcının gözü merceğe çok yakın konumlandırılmalıdır. Kameranın içine bakarken, kullanıcı beyaz bir arka plana karşı yeşil bir ışık görür. Kamera aktif hale geldiğinde, yeşil ışık 360 derecelik tam bir daire çizecek şekilde hareket eder. Bu süreçte retinanın kan damarları formu yakalanır. Bu </a:t>
            </a:r>
            <a:r>
              <a:rPr lang="tr-TR" sz="2800" dirty="0" err="1">
                <a:solidFill>
                  <a:schemeClr val="tx1"/>
                </a:solidFill>
                <a:effectLst>
                  <a:outerShdw blurRad="19304" dist="9652" dir="5400000" rotWithShape="0">
                    <a:srgbClr val="FFFFFF"/>
                  </a:outerShdw>
                </a:effectLst>
                <a:latin typeface="Times New Roman" panose="02020603050405020304" pitchFamily="18" charset="0"/>
                <a:ea typeface="+mn-lt"/>
                <a:cs typeface="Times New Roman" panose="02020603050405020304" pitchFamily="18" charset="0"/>
              </a:rPr>
              <a:t>aiamada</a:t>
            </a:r>
            <a:r>
              <a:rPr lang="tr-TR" sz="2800" dirty="0">
                <a:solidFill>
                  <a:schemeClr val="tx1"/>
                </a:solidFill>
                <a:effectLst>
                  <a:outerShdw blurRad="19304" dist="9652" dir="5400000" rotWithShape="0">
                    <a:srgbClr val="FFFFFF"/>
                  </a:outerShdw>
                </a:effectLst>
                <a:latin typeface="Times New Roman" panose="02020603050405020304" pitchFamily="18" charset="0"/>
                <a:ea typeface="+mn-lt"/>
                <a:cs typeface="Times New Roman" panose="02020603050405020304" pitchFamily="18" charset="0"/>
              </a:rPr>
              <a:t> </a:t>
            </a:r>
            <a:r>
              <a:rPr lang="tr-TR" sz="2800" dirty="0" err="1">
                <a:solidFill>
                  <a:schemeClr val="tx1"/>
                </a:solidFill>
                <a:effectLst>
                  <a:outerShdw blurRad="19304" dist="9652" dir="5400000" rotWithShape="0">
                    <a:srgbClr val="FFFFFF"/>
                  </a:outerShdw>
                </a:effectLst>
                <a:latin typeface="Times New Roman" panose="02020603050405020304" pitchFamily="18" charset="0"/>
                <a:ea typeface="+mn-lt"/>
                <a:cs typeface="Times New Roman" panose="02020603050405020304" pitchFamily="18" charset="0"/>
              </a:rPr>
              <a:t>üc</a:t>
            </a:r>
            <a:r>
              <a:rPr lang="tr-TR" sz="2800" dirty="0">
                <a:solidFill>
                  <a:schemeClr val="tx1"/>
                </a:solidFill>
                <a:effectLst>
                  <a:outerShdw blurRad="19304" dist="9652" dir="5400000" rotWithShape="0">
                    <a:srgbClr val="FFFFFF"/>
                  </a:outerShdw>
                </a:effectLst>
                <a:latin typeface="Times New Roman" panose="02020603050405020304" pitchFamily="18" charset="0"/>
                <a:ea typeface="+mn-lt"/>
                <a:cs typeface="Times New Roman" panose="02020603050405020304" pitchFamily="18" charset="0"/>
              </a:rPr>
              <a:t> ila beş görüntü elde edilir. Kullanıcının gösterdiği işbirliğinin seviyesine göre görüntülerin yakalanma süresi bir dakika kadar sürebilir. </a:t>
            </a:r>
            <a:r>
              <a:rPr lang="tr-TR" sz="2800" dirty="0" err="1">
                <a:solidFill>
                  <a:schemeClr val="tx1"/>
                </a:solidFill>
                <a:effectLst>
                  <a:outerShdw blurRad="19304" dist="9652" dir="5400000" rotWithShape="0">
                    <a:srgbClr val="FFFFFF"/>
                  </a:outerShdw>
                </a:effectLst>
                <a:latin typeface="Times New Roman" panose="02020603050405020304" pitchFamily="18" charset="0"/>
                <a:ea typeface="+mn-lt"/>
                <a:cs typeface="Times New Roman" panose="02020603050405020304" pitchFamily="18" charset="0"/>
              </a:rPr>
              <a:t>Retinal</a:t>
            </a:r>
            <a:r>
              <a:rPr lang="tr-TR" sz="2800" dirty="0">
                <a:solidFill>
                  <a:schemeClr val="tx1"/>
                </a:solidFill>
                <a:effectLst>
                  <a:outerShdw blurRad="19304" dist="9652" dir="5400000" rotWithShape="0">
                    <a:srgbClr val="FFFFFF"/>
                  </a:outerShdw>
                </a:effectLst>
                <a:latin typeface="Times New Roman" panose="02020603050405020304" pitchFamily="18" charset="0"/>
                <a:ea typeface="+mn-lt"/>
                <a:cs typeface="Times New Roman" panose="02020603050405020304" pitchFamily="18" charset="0"/>
              </a:rPr>
              <a:t> görüntü elde edilmesi sergilenir. Görüntünün elde edilmesi sırasında, görüntü/sinyal elde edilmesi ve dönüştürülmesi için retina görüntüleri temiz ve net olmalıdır.</a:t>
            </a:r>
            <a:endParaRPr lang="tr-TR"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20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2" descr="metin, yakın çekim, kirpik, organ içeren bir resim&#10;&#10;Açıklama otomatik olarak oluşturuldu">
            <a:extLst>
              <a:ext uri="{FF2B5EF4-FFF2-40B4-BE49-F238E27FC236}">
                <a16:creationId xmlns:a16="http://schemas.microsoft.com/office/drawing/2014/main" id="{471BA449-8A5F-6B19-EA5B-4FAA9DC9FBC8}"/>
              </a:ext>
            </a:extLst>
          </p:cNvPr>
          <p:cNvPicPr>
            <a:picLocks noChangeAspect="1"/>
          </p:cNvPicPr>
          <p:nvPr/>
        </p:nvPicPr>
        <p:blipFill rotWithShape="1">
          <a:blip r:embed="rId2"/>
          <a:srcRect l="24133" r="18623"/>
          <a:stretch/>
        </p:blipFill>
        <p:spPr>
          <a:xfrm>
            <a:off x="20" y="10"/>
            <a:ext cx="4580077" cy="6857990"/>
          </a:xfrm>
          <a:prstGeom prst="rect">
            <a:avLst/>
          </a:prstGeom>
        </p:spPr>
      </p:pic>
      <p:cxnSp>
        <p:nvCxnSpPr>
          <p:cNvPr id="22" name="Straight Connector 2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03EC45E-A00D-A05E-4972-BBCC25C1BF8D}"/>
              </a:ext>
            </a:extLst>
          </p:cNvPr>
          <p:cNvSpPr>
            <a:spLocks noGrp="1"/>
          </p:cNvSpPr>
          <p:nvPr>
            <p:ph idx="1"/>
          </p:nvPr>
        </p:nvSpPr>
        <p:spPr>
          <a:xfrm>
            <a:off x="5172074" y="2108201"/>
            <a:ext cx="5983606" cy="3760891"/>
          </a:xfrm>
        </p:spPr>
        <p:txBody>
          <a:bodyPr>
            <a:normAutofit fontScale="92500"/>
          </a:bodyPr>
          <a:lstStyle/>
          <a:p>
            <a:pPr algn="just"/>
            <a:r>
              <a:rPr lang="tr-TR" sz="2400" dirty="0">
                <a:solidFill>
                  <a:schemeClr val="tx1"/>
                </a:solidFill>
                <a:effectLst>
                  <a:outerShdw blurRad="17780" dist="8890" dir="5400000" rotWithShape="0">
                    <a:srgbClr val="FFFFFF"/>
                  </a:outerShdw>
                </a:effectLst>
                <a:latin typeface="Times New Roman" panose="02020603050405020304" pitchFamily="18" charset="0"/>
                <a:ea typeface="+mn-lt"/>
                <a:cs typeface="Times New Roman" panose="02020603050405020304" pitchFamily="18" charset="0"/>
              </a:rPr>
              <a:t>Retinanın berraklığı ve netliği de retina görüntülerinin kalitesini etkiler. Bir sonraki aşama verilerin çıkartılması aşamasıdır. Genetik etmenler kan damarları formunun oluşumu üzerine bir etki yapmadığından, retina benzeri olmayan özellikler çeşitliliği içerir. Ön işleme sürecinde, retina göz görüntüsünden çekilir ve daha sonra </a:t>
            </a:r>
            <a:r>
              <a:rPr lang="tr-TR" sz="2400" dirty="0" err="1">
                <a:solidFill>
                  <a:schemeClr val="tx1"/>
                </a:solidFill>
                <a:effectLst>
                  <a:outerShdw blurRad="17780" dist="8890" dir="5400000" rotWithShape="0">
                    <a:srgbClr val="FFFFFF"/>
                  </a:outerShdw>
                </a:effectLst>
                <a:latin typeface="Times New Roman" panose="02020603050405020304" pitchFamily="18" charset="0"/>
                <a:ea typeface="+mn-lt"/>
                <a:cs typeface="Times New Roman" panose="02020603050405020304" pitchFamily="18" charset="0"/>
              </a:rPr>
              <a:t>segmentlere</a:t>
            </a:r>
            <a:r>
              <a:rPr lang="tr-TR" sz="2400" dirty="0">
                <a:solidFill>
                  <a:schemeClr val="tx1"/>
                </a:solidFill>
                <a:effectLst>
                  <a:outerShdw blurRad="17780" dist="8890" dir="5400000" rotWithShape="0">
                    <a:srgbClr val="FFFFFF"/>
                  </a:outerShdw>
                </a:effectLst>
                <a:latin typeface="Times New Roman" panose="02020603050405020304" pitchFamily="18" charset="0"/>
                <a:ea typeface="+mn-lt"/>
                <a:cs typeface="Times New Roman" panose="02020603050405020304" pitchFamily="18" charset="0"/>
              </a:rPr>
              <a:t> ayırma prosedürü kullanılarak retinaya ait görüntülerin temsilcisi elde edilir.</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3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6AAF5D5-6429-4BE3-CB60-2B3841E0C8F6}"/>
              </a:ext>
            </a:extLst>
          </p:cNvPr>
          <p:cNvSpPr>
            <a:spLocks noGrp="1"/>
          </p:cNvSpPr>
          <p:nvPr>
            <p:ph idx="1"/>
          </p:nvPr>
        </p:nvSpPr>
        <p:spPr>
          <a:xfrm>
            <a:off x="1066800" y="354570"/>
            <a:ext cx="10058400" cy="2809134"/>
          </a:xfrm>
          <a:solidFill>
            <a:schemeClr val="bg2">
              <a:lumMod val="75000"/>
            </a:schemeClr>
          </a:solidFill>
        </p:spPr>
        <p:txBody>
          <a:bodyPr>
            <a:noAutofit/>
          </a:bodyPr>
          <a:lstStyle/>
          <a:p>
            <a:pPr marL="0" indent="0" algn="just" defTabSz="577850" hangingPunct="1">
              <a:spcBef>
                <a:spcPts val="2700"/>
              </a:spcBef>
              <a:buNone/>
              <a:defRPr sz="3500">
                <a:effectLst>
                  <a:outerShdw blurRad="17780" dist="8890" dir="5400000" rotWithShape="0">
                    <a:srgbClr val="FFFFFF"/>
                  </a:outerShdw>
                </a:effectLst>
              </a:defRPr>
            </a:pPr>
            <a:r>
              <a:rPr lang="tr-TR" sz="2200" dirty="0">
                <a:solidFill>
                  <a:schemeClr val="tx1"/>
                </a:solidFill>
                <a:latin typeface="Times New Roman" panose="02020603050405020304" pitchFamily="18" charset="0"/>
                <a:ea typeface="+mn-lt"/>
                <a:cs typeface="Times New Roman" panose="02020603050405020304" pitchFamily="18" charset="0"/>
              </a:rPr>
              <a:t>Bu görüntü normalleştirildikten </a:t>
            </a:r>
            <a:r>
              <a:rPr lang="tr-TR" sz="2200" dirty="0">
                <a:solidFill>
                  <a:schemeClr val="tx1"/>
                </a:solidFill>
                <a:effectLst>
                  <a:outerShdw blurRad="17780" dist="8890" dir="5400000" rotWithShape="0">
                    <a:srgbClr val="FFFFFF"/>
                  </a:outerShdw>
                </a:effectLst>
                <a:latin typeface="Times New Roman" panose="02020603050405020304" pitchFamily="18" charset="0"/>
                <a:ea typeface="+mn-lt"/>
                <a:cs typeface="Times New Roman" panose="02020603050405020304" pitchFamily="18" charset="0"/>
              </a:rPr>
              <a:t>ve iyileştirdikten sonra retinaya ait görüntünün numerik değerlerine dönüştürülmesini yapan özellikler vektörüne yansıtılır. Sınıflandırma için sinirsel ağlar kullanılır. Özellikler vektörü sinirsel ağlar için hazırlama verileri seti haline gelir. Retina sınıflandırması sistemi iki işletme konumunu içerir. Ayarlama konumu ve online konumu: İlk aşamada, retina görüntülerinin gri tonlaması değerleri kullanılarak tanıma sisteminin ayarlanması yapılır. Ayarlamadan sonra, online konumda, sinirsel ağın sınıflandırmasını yapar ve belli retina görüntülerine ait formları tanır.</a:t>
            </a:r>
            <a:endParaRPr lang="tr-TR" sz="2200" dirty="0">
              <a:solidFill>
                <a:schemeClr val="tx1"/>
              </a:solidFill>
              <a:latin typeface="Times New Roman" panose="02020603050405020304" pitchFamily="18" charset="0"/>
              <a:cs typeface="Times New Roman" panose="02020603050405020304" pitchFamily="18" charset="0"/>
            </a:endParaRPr>
          </a:p>
        </p:txBody>
      </p:sp>
      <p:pic>
        <p:nvPicPr>
          <p:cNvPr id="4" name="Resim 12">
            <a:extLst>
              <a:ext uri="{FF2B5EF4-FFF2-40B4-BE49-F238E27FC236}">
                <a16:creationId xmlns:a16="http://schemas.microsoft.com/office/drawing/2014/main" id="{5C76614A-206E-F5A5-104E-D592B5FCD8A0}"/>
              </a:ext>
            </a:extLst>
          </p:cNvPr>
          <p:cNvPicPr>
            <a:picLocks noChangeAspect="1"/>
          </p:cNvPicPr>
          <p:nvPr/>
        </p:nvPicPr>
        <p:blipFill>
          <a:blip r:embed="rId2"/>
          <a:stretch>
            <a:fillRect/>
          </a:stretch>
        </p:blipFill>
        <p:spPr>
          <a:xfrm>
            <a:off x="1940669" y="3533123"/>
            <a:ext cx="8310661" cy="215919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277230932"/>
      </p:ext>
    </p:extLst>
  </p:cSld>
  <p:clrMapOvr>
    <a:masterClrMapping/>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412435"/>
      </a:dk2>
      <a:lt2>
        <a:srgbClr val="E2E8E5"/>
      </a:lt2>
      <a:accent1>
        <a:srgbClr val="C34D91"/>
      </a:accent1>
      <a:accent2>
        <a:srgbClr val="B13B4E"/>
      </a:accent2>
      <a:accent3>
        <a:srgbClr val="C36B4D"/>
      </a:accent3>
      <a:accent4>
        <a:srgbClr val="B18B3B"/>
      </a:accent4>
      <a:accent5>
        <a:srgbClr val="A0AA43"/>
      </a:accent5>
      <a:accent6>
        <a:srgbClr val="75B13B"/>
      </a:accent6>
      <a:hlink>
        <a:srgbClr val="31935A"/>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{9F55C2F5-9922-8544-87F9-ABA5ABA91774}tf10001063</Template>
  <TotalTime>95</TotalTime>
  <Words>1023</Words>
  <Application>Microsoft Macintosh PowerPoint</Application>
  <PresentationFormat>Geniş ekran</PresentationFormat>
  <Paragraphs>54</Paragraphs>
  <Slides>15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Arial</vt:lpstr>
      <vt:lpstr>Bookman Old Style</vt:lpstr>
      <vt:lpstr>Calibri</vt:lpstr>
      <vt:lpstr>Franklin Gothic Book</vt:lpstr>
      <vt:lpstr>Times New Roman</vt:lpstr>
      <vt:lpstr>Wingdings</vt:lpstr>
      <vt:lpstr>RetrospectVTI</vt:lpstr>
      <vt:lpstr>RETİNA TARAMA</vt:lpstr>
      <vt:lpstr>Retinanın Anatomisi</vt:lpstr>
      <vt:lpstr>Retina Tanıma Sistemleri</vt:lpstr>
      <vt:lpstr>Retina üç kısımdan oluşmaktadır. Epitel doku, iris doku ve endotel doku. Bu tabaka ikizlerde bile farklıdır. Retina dokusunun aynı çıkma oranı on binde bir oranındadır. Retina ölçümü çok hassas cihazlarla yapılmaktadır.</vt:lpstr>
      <vt:lpstr>  Bir Retina Tanıma Sisteminin Blok Diyagramı</vt:lpstr>
      <vt:lpstr>Retina Tanıma Sistemleri Nasıl Çalışır? </vt:lpstr>
      <vt:lpstr>PowerPoint Sunusu</vt:lpstr>
      <vt:lpstr>PowerPoint Sunusu</vt:lpstr>
      <vt:lpstr>PowerPoint Sunusu</vt:lpstr>
      <vt:lpstr>PowerPoint Sunusu</vt:lpstr>
      <vt:lpstr>NEDEN TERCİH EDİLİYOR?</vt:lpstr>
      <vt:lpstr>Retina Tanıma Sistemlerinde Önemli Faktörler</vt:lpstr>
      <vt:lpstr>Retina Tarayıcı Sistemler Ne Gibi Avantajlar Sağlar?</vt:lpstr>
      <vt:lpstr>Retina Tarayıcı Sistemlerinde Ne Gibi Dezavantajlar Vardır?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TARAMA</dc:title>
  <dc:creator>Barış Yılmaz</dc:creator>
  <cp:lastModifiedBy>Barış Yılmaz</cp:lastModifiedBy>
  <cp:revision>2</cp:revision>
  <dcterms:created xsi:type="dcterms:W3CDTF">2023-05-10T22:28:08Z</dcterms:created>
  <dcterms:modified xsi:type="dcterms:W3CDTF">2023-05-11T00:07:04Z</dcterms:modified>
</cp:coreProperties>
</file>