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99" r:id="rId34"/>
    <p:sldId id="300" r:id="rId35"/>
    <p:sldId id="301" r:id="rId36"/>
    <p:sldId id="295" r:id="rId37"/>
    <p:sldId id="289" r:id="rId38"/>
    <p:sldId id="293" r:id="rId39"/>
    <p:sldId id="296" r:id="rId40"/>
    <p:sldId id="297" r:id="rId41"/>
    <p:sldId id="294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C2CC48E-36CE-4385-A41B-FE88D5472B8B}">
          <p14:sldIdLst>
            <p14:sldId id="256"/>
            <p14:sldId id="257"/>
            <p14:sldId id="258"/>
            <p14:sldId id="259"/>
            <p14:sldId id="261"/>
            <p14:sldId id="260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99"/>
            <p14:sldId id="300"/>
            <p14:sldId id="301"/>
            <p14:sldId id="295"/>
            <p14:sldId id="289"/>
            <p14:sldId id="293"/>
            <p14:sldId id="296"/>
            <p14:sldId id="297"/>
            <p14:sldId id="29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897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8648-0CFC-4366-8879-425FF693FD4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36D6-3C66-48DD-AD28-397E115252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41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/>
              <a:t>Günümüz verileri; terabayt (1024 gigabayt), </a:t>
            </a:r>
            <a:r>
              <a:rPr lang="tr-TR" dirty="0" err="1"/>
              <a:t>petabayt</a:t>
            </a:r>
            <a:r>
              <a:rPr lang="tr-TR" dirty="0"/>
              <a:t>, </a:t>
            </a:r>
            <a:r>
              <a:rPr lang="tr-TR" dirty="0" err="1"/>
              <a:t>ekzabayt</a:t>
            </a:r>
            <a:r>
              <a:rPr lang="tr-TR" dirty="0"/>
              <a:t>, </a:t>
            </a:r>
            <a:r>
              <a:rPr lang="tr-TR" dirty="0" err="1"/>
              <a:t>zetabayt</a:t>
            </a:r>
            <a:r>
              <a:rPr lang="tr-TR" dirty="0"/>
              <a:t>, </a:t>
            </a:r>
            <a:r>
              <a:rPr lang="tr-TR" dirty="0" err="1"/>
              <a:t>yotabayt</a:t>
            </a:r>
            <a:r>
              <a:rPr lang="tr-TR" dirty="0"/>
              <a:t> boyutlarında.</a:t>
            </a:r>
          </a:p>
          <a:p>
            <a:pPr algn="just"/>
            <a:r>
              <a:rPr lang="tr-TR" dirty="0"/>
              <a:t>Google, saniyede ortalama 40.000 aramayı işliyor (günlük ortalama 3,5 milyar, toplam günlük arama 5 milyar). Arama sonuçlarının hızlı bir şekilde kullanıcıya getirilmesi sağlanabiliyor. (2018)</a:t>
            </a:r>
          </a:p>
          <a:p>
            <a:pPr algn="just"/>
            <a:r>
              <a:rPr lang="tr-TR" dirty="0"/>
              <a:t>Facebook kullanıcı sayısı 2 milyar. Günlük ortalama 1,5 milyar kullanıcı aktif. (2018)</a:t>
            </a:r>
          </a:p>
          <a:p>
            <a:pPr algn="just"/>
            <a:r>
              <a:rPr lang="tr-TR" dirty="0"/>
              <a:t>Her dakika; 4.146.600 </a:t>
            </a:r>
            <a:r>
              <a:rPr lang="tr-TR" dirty="0" err="1"/>
              <a:t>YouTube</a:t>
            </a:r>
            <a:r>
              <a:rPr lang="tr-TR" dirty="0"/>
              <a:t> videosu izleniyor, 456.000 </a:t>
            </a:r>
            <a:r>
              <a:rPr lang="tr-TR" dirty="0" err="1"/>
              <a:t>tweet</a:t>
            </a:r>
            <a:r>
              <a:rPr lang="tr-TR" dirty="0"/>
              <a:t> atılıyor, </a:t>
            </a:r>
            <a:r>
              <a:rPr lang="tr-TR" dirty="0" err="1"/>
              <a:t>Instagram’a</a:t>
            </a:r>
            <a:r>
              <a:rPr lang="tr-TR" dirty="0"/>
              <a:t> 46.740 fotoğraf yükleniyor, Facebook’a 510.000 yorum ekleniyor. (2018)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36D6-3C66-48DD-AD28-397E1152525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14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/>
              <a:t>Günümüz verileri; terabayt (1024 gigabayt), </a:t>
            </a:r>
            <a:r>
              <a:rPr lang="tr-TR" dirty="0" err="1"/>
              <a:t>petabayt</a:t>
            </a:r>
            <a:r>
              <a:rPr lang="tr-TR" dirty="0"/>
              <a:t>, </a:t>
            </a:r>
            <a:r>
              <a:rPr lang="tr-TR" dirty="0" err="1"/>
              <a:t>ekzabayt</a:t>
            </a:r>
            <a:r>
              <a:rPr lang="tr-TR" dirty="0"/>
              <a:t>, </a:t>
            </a:r>
            <a:r>
              <a:rPr lang="tr-TR" dirty="0" err="1"/>
              <a:t>zetabayt</a:t>
            </a:r>
            <a:r>
              <a:rPr lang="tr-TR" dirty="0"/>
              <a:t>, </a:t>
            </a:r>
            <a:r>
              <a:rPr lang="tr-TR" dirty="0" err="1"/>
              <a:t>yotabayt</a:t>
            </a:r>
            <a:r>
              <a:rPr lang="tr-TR" dirty="0"/>
              <a:t> boyutlarında.</a:t>
            </a:r>
          </a:p>
          <a:p>
            <a:pPr algn="just"/>
            <a:r>
              <a:rPr lang="tr-TR" dirty="0"/>
              <a:t>Google, saniyede ortalama 40.000 aramayı işliyor (günlük ortalama 3,5 milyar, toplam günlük arama 5 milyar). Arama sonuçlarının hızlı bir şekilde kullanıcıya getirilmesi sağlanabiliyor. (2018)</a:t>
            </a:r>
          </a:p>
          <a:p>
            <a:pPr algn="just"/>
            <a:r>
              <a:rPr lang="tr-TR" dirty="0"/>
              <a:t>Facebook kullanıcı sayısı 2 milyar. Günlük ortalama 1,5 milyar kullanıcı aktif. (2018)</a:t>
            </a:r>
          </a:p>
          <a:p>
            <a:pPr algn="just"/>
            <a:r>
              <a:rPr lang="tr-TR" dirty="0"/>
              <a:t>Her dakika; 4.146.600 </a:t>
            </a:r>
            <a:r>
              <a:rPr lang="tr-TR" dirty="0" err="1"/>
              <a:t>YouTube</a:t>
            </a:r>
            <a:r>
              <a:rPr lang="tr-TR" dirty="0"/>
              <a:t> videosu izleniyor, 456.000 </a:t>
            </a:r>
            <a:r>
              <a:rPr lang="tr-TR" dirty="0" err="1"/>
              <a:t>tweet</a:t>
            </a:r>
            <a:r>
              <a:rPr lang="tr-TR" dirty="0"/>
              <a:t> atılıyor, </a:t>
            </a:r>
            <a:r>
              <a:rPr lang="tr-TR" dirty="0" err="1"/>
              <a:t>Instagram’a</a:t>
            </a:r>
            <a:r>
              <a:rPr lang="tr-TR" dirty="0"/>
              <a:t> 46.740 fotoğraf yükleniyor, Facebook’a 510.000 yorum ekleniyor. (2018)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36D6-3C66-48DD-AD28-397E1152525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5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36D6-3C66-48DD-AD28-397E1152525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43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36D6-3C66-48DD-AD28-397E11525250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7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39614" y="1376855"/>
            <a:ext cx="9049407" cy="2509825"/>
          </a:xfrm>
        </p:spPr>
        <p:txBody>
          <a:bodyPr/>
          <a:lstStyle/>
          <a:p>
            <a:r>
              <a:rPr lang="tr-TR" sz="5400" dirty="0"/>
              <a:t>Bilgisayar </a:t>
            </a:r>
            <a:r>
              <a:rPr lang="tr-TR" sz="5400" dirty="0" err="1"/>
              <a:t>mühendisliği’ne</a:t>
            </a:r>
            <a:r>
              <a:rPr lang="tr-TR" sz="5400" dirty="0"/>
              <a:t> giriş - </a:t>
            </a:r>
            <a:r>
              <a:rPr lang="tr-TR" sz="5400" dirty="0" err="1"/>
              <a:t>Veritabanı</a:t>
            </a:r>
            <a:endParaRPr lang="tr-TR" sz="5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  <a:p>
            <a:pPr algn="r"/>
            <a:r>
              <a:rPr lang="tr-TR" dirty="0"/>
              <a:t>Arş. Gör. Dr. Deniz BALTA</a:t>
            </a:r>
          </a:p>
        </p:txBody>
      </p:sp>
    </p:spTree>
    <p:extLst>
      <p:ext uri="{BB962C8B-B14F-4D97-AF65-F5344CB8AC3E}">
        <p14:creationId xmlns:p14="http://schemas.microsoft.com/office/powerpoint/2010/main" val="195076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sistemleri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30017"/>
            <a:ext cx="9601200" cy="4237383"/>
          </a:xfrm>
        </p:spPr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veritabanını</a:t>
            </a:r>
            <a:r>
              <a:rPr lang="tr-TR" dirty="0"/>
              <a:t> oluşturmak, saklamak, çoğaltmak, güncellemek ve yönetmek için kullanılan programlara ‘</a:t>
            </a:r>
            <a:r>
              <a:rPr lang="tr-TR" b="1" i="1" dirty="0" err="1"/>
              <a:t>Veritabanı</a:t>
            </a:r>
            <a:r>
              <a:rPr lang="tr-TR" b="1" i="1" dirty="0"/>
              <a:t> yönetim sistemleri (VTYS)</a:t>
            </a:r>
            <a:r>
              <a:rPr lang="tr-TR" dirty="0"/>
              <a:t> ‘ denir. </a:t>
            </a:r>
          </a:p>
          <a:p>
            <a:r>
              <a:rPr lang="tr-TR" dirty="0"/>
              <a:t>VTYS çeşitleri; </a:t>
            </a:r>
          </a:p>
          <a:p>
            <a:pPr lvl="1"/>
            <a:r>
              <a:rPr lang="tr-TR" dirty="0" err="1"/>
              <a:t>MySQL</a:t>
            </a:r>
            <a:endParaRPr lang="tr-TR" dirty="0"/>
          </a:p>
          <a:p>
            <a:pPr lvl="1"/>
            <a:r>
              <a:rPr lang="tr-TR" dirty="0"/>
              <a:t>IBM DB2</a:t>
            </a:r>
          </a:p>
          <a:p>
            <a:pPr lvl="1"/>
            <a:r>
              <a:rPr lang="tr-TR" dirty="0" err="1"/>
              <a:t>Paradox</a:t>
            </a:r>
            <a:endParaRPr lang="tr-TR" dirty="0"/>
          </a:p>
          <a:p>
            <a:pPr lvl="1"/>
            <a:r>
              <a:rPr lang="tr-TR" dirty="0"/>
              <a:t>MS Access</a:t>
            </a:r>
          </a:p>
          <a:p>
            <a:pPr lvl="1"/>
            <a:r>
              <a:rPr lang="tr-TR" dirty="0"/>
              <a:t>MS SQL Server</a:t>
            </a:r>
          </a:p>
          <a:p>
            <a:pPr lvl="1"/>
            <a:r>
              <a:rPr lang="tr-TR" dirty="0" err="1"/>
              <a:t>PostgreSQL</a:t>
            </a:r>
            <a:endParaRPr lang="tr-TR" dirty="0"/>
          </a:p>
          <a:p>
            <a:pPr lvl="1"/>
            <a:r>
              <a:rPr lang="tr-TR" dirty="0" err="1"/>
              <a:t>Oracle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444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Veritabanı</a:t>
            </a:r>
            <a:r>
              <a:rPr lang="tr-TR" dirty="0"/>
              <a:t> yönetim sistemleri ve dosya sistemlerinin karşılaştırılması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545" y="1945133"/>
            <a:ext cx="6410325" cy="2514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94" y="4604723"/>
            <a:ext cx="7058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VTYS’nin</a:t>
            </a:r>
            <a:r>
              <a:rPr lang="tr-TR" b="1" dirty="0"/>
              <a:t> </a:t>
            </a:r>
            <a:r>
              <a:rPr lang="tr-TR" sz="4000" dirty="0"/>
              <a:t>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02295"/>
            <a:ext cx="9601200" cy="4545495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Veri </a:t>
            </a:r>
            <a:r>
              <a:rPr lang="tr-TR" b="1" dirty="0" err="1"/>
              <a:t>Tümleştirme</a:t>
            </a:r>
            <a:r>
              <a:rPr lang="tr-TR" b="1" dirty="0"/>
              <a:t> (Data Integration): </a:t>
            </a:r>
            <a:r>
              <a:rPr lang="tr-TR" dirty="0"/>
              <a:t>Verilerin tekrarsız olarak etkin bir şekilde saklanması garanti edilebilir.</a:t>
            </a:r>
          </a:p>
          <a:p>
            <a:endParaRPr lang="tr-TR" dirty="0"/>
          </a:p>
          <a:p>
            <a:r>
              <a:rPr lang="tr-TR" b="1" dirty="0"/>
              <a:t>Veri Bütünlüğü (Data </a:t>
            </a:r>
            <a:r>
              <a:rPr lang="tr-TR" b="1" dirty="0" err="1"/>
              <a:t>Integrity</a:t>
            </a:r>
            <a:r>
              <a:rPr lang="tr-TR" b="1" dirty="0"/>
              <a:t>): </a:t>
            </a:r>
            <a:r>
              <a:rPr lang="tr-TR" dirty="0"/>
              <a:t>Verilerin bozulmadan ve tutarlı olarak saklanması sağlanabilir. Kısıtlar eklenerek veri tutarsızlığı önlenebilir (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, </a:t>
            </a:r>
            <a:r>
              <a:rPr lang="tr-TR" dirty="0" err="1"/>
              <a:t>integrity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).</a:t>
            </a:r>
          </a:p>
          <a:p>
            <a:endParaRPr lang="tr-TR" dirty="0"/>
          </a:p>
          <a:p>
            <a:r>
              <a:rPr lang="tr-TR" b="1" dirty="0"/>
              <a:t>Veri Güvenliği (Data Security): </a:t>
            </a:r>
            <a:r>
              <a:rPr lang="tr-TR" dirty="0"/>
              <a:t>Sistem hataları karşısında ya da saldırıya rağmen verilerin kaybolmaması ve tutarlılığının korunması sağlanabilir (</a:t>
            </a:r>
            <a:r>
              <a:rPr lang="tr-TR" dirty="0" err="1"/>
              <a:t>transaction</a:t>
            </a:r>
            <a:r>
              <a:rPr lang="tr-TR" dirty="0"/>
              <a:t>, </a:t>
            </a:r>
            <a:r>
              <a:rPr lang="tr-TR" dirty="0" err="1"/>
              <a:t>raid</a:t>
            </a:r>
            <a:r>
              <a:rPr lang="tr-TR" dirty="0"/>
              <a:t> sistemler, kurtarma mekanizmaları, gelişmiş yetkilendirme yapısı vb.).</a:t>
            </a:r>
          </a:p>
          <a:p>
            <a:endParaRPr lang="tr-TR" dirty="0"/>
          </a:p>
          <a:p>
            <a:r>
              <a:rPr lang="tr-TR" b="1" dirty="0"/>
              <a:t>Veri Soyutlama (Data </a:t>
            </a:r>
            <a:r>
              <a:rPr lang="tr-TR" b="1" dirty="0" err="1"/>
              <a:t>Abstraction</a:t>
            </a:r>
            <a:r>
              <a:rPr lang="tr-TR" b="1" dirty="0"/>
              <a:t>): </a:t>
            </a:r>
            <a:r>
              <a:rPr lang="tr-TR" dirty="0"/>
              <a:t>Kullanıcıya, karmaşık yapıdaki fiziksel veri yapısı yerine </a:t>
            </a:r>
            <a:r>
              <a:rPr lang="tr-TR" dirty="0" err="1"/>
              <a:t>anlaşılabilirliği</a:t>
            </a:r>
            <a:r>
              <a:rPr lang="tr-TR" dirty="0"/>
              <a:t> ve yönetilebilirliği daha kolay olan mantıksal model sunulur.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409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modeli ve kavramları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62539"/>
            <a:ext cx="9601200" cy="410486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Verileri mantıksal düzeyde düzenlemek için kullanılan yapılar, kavramlar ve işlemler topluluğuna veri modeli (data model) denir.</a:t>
            </a:r>
          </a:p>
          <a:p>
            <a:endParaRPr lang="tr-TR" dirty="0"/>
          </a:p>
          <a:p>
            <a:r>
              <a:rPr lang="tr-TR" dirty="0"/>
              <a:t>Veri modeli, </a:t>
            </a:r>
            <a:r>
              <a:rPr lang="tr-TR" dirty="0" err="1"/>
              <a:t>veritabanı</a:t>
            </a:r>
            <a:r>
              <a:rPr lang="tr-TR" dirty="0"/>
              <a:t> tasarımcıları, uygulama programcıları ve uç kullanıcılar arasındaki iletişimi kolaylaştırır.</a:t>
            </a:r>
          </a:p>
          <a:p>
            <a:endParaRPr lang="tr-TR" dirty="0"/>
          </a:p>
          <a:p>
            <a:r>
              <a:rPr lang="tr-TR" dirty="0"/>
              <a:t>Her VTYS belirli bir veri modelini kullanır.</a:t>
            </a:r>
          </a:p>
          <a:p>
            <a:endParaRPr lang="tr-TR" dirty="0"/>
          </a:p>
          <a:p>
            <a:r>
              <a:rPr lang="tr-TR" dirty="0"/>
              <a:t>Bir </a:t>
            </a:r>
            <a:r>
              <a:rPr lang="tr-TR" dirty="0" err="1"/>
              <a:t>VTYS’yi</a:t>
            </a:r>
            <a:r>
              <a:rPr lang="tr-TR" dirty="0"/>
              <a:t> kullanarak oluşturulacak her veri tabanında yer alacak veriler ve veriler arası ilişkiler, mantıksal düzeyde ilgili veri modeline göre düzenlenir; bu veri modeli kullanılarak veri tabanının kavramsal ve dış şemaları oluşturulur.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52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modeli ve kavramları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62539"/>
            <a:ext cx="9601200" cy="4837044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Varlık (</a:t>
            </a:r>
            <a:r>
              <a:rPr lang="tr-TR" b="1" dirty="0" err="1"/>
              <a:t>Entity</a:t>
            </a:r>
            <a:r>
              <a:rPr lang="tr-TR" b="1" dirty="0"/>
              <a:t>): </a:t>
            </a:r>
            <a:r>
              <a:rPr lang="tr-TR" dirty="0"/>
              <a:t>Hakkında veri toplanan ve saklanan her şey (öğrenci, ders, personel vb.). Gerçek dünyadaki nesneleri ifade eder. Var olan ve benzerlerinden ayırt edilebilen her şey.</a:t>
            </a:r>
          </a:p>
          <a:p>
            <a:endParaRPr lang="tr-TR" dirty="0"/>
          </a:p>
          <a:p>
            <a:r>
              <a:rPr lang="tr-TR" b="1" dirty="0"/>
              <a:t>Varlık kümesi (</a:t>
            </a:r>
            <a:r>
              <a:rPr lang="tr-TR" b="1" dirty="0" err="1"/>
              <a:t>Entity</a:t>
            </a:r>
            <a:r>
              <a:rPr lang="tr-TR" b="1" dirty="0"/>
              <a:t> set): </a:t>
            </a:r>
            <a:r>
              <a:rPr lang="tr-TR" dirty="0"/>
              <a:t>Aynı türden benzer varlıkların oluşturduğu kümeye denir (Öğrenciler, Dersler vb.).</a:t>
            </a:r>
          </a:p>
          <a:p>
            <a:endParaRPr lang="tr-TR" dirty="0"/>
          </a:p>
          <a:p>
            <a:r>
              <a:rPr lang="tr-TR" b="1" dirty="0"/>
              <a:t>Nitelik (</a:t>
            </a:r>
            <a:r>
              <a:rPr lang="tr-TR" b="1" dirty="0" err="1"/>
              <a:t>Attribute</a:t>
            </a:r>
            <a:r>
              <a:rPr lang="tr-TR" b="1" dirty="0"/>
              <a:t>): </a:t>
            </a:r>
            <a:r>
              <a:rPr lang="tr-TR" dirty="0"/>
              <a:t>Varlığın sahip olduğu özellikler.</a:t>
            </a:r>
          </a:p>
          <a:p>
            <a:endParaRPr lang="tr-TR" dirty="0"/>
          </a:p>
          <a:p>
            <a:r>
              <a:rPr lang="tr-TR" b="1" dirty="0"/>
              <a:t>Bağıntı (</a:t>
            </a:r>
            <a:r>
              <a:rPr lang="tr-TR" b="1" dirty="0" err="1"/>
              <a:t>Relationship</a:t>
            </a:r>
            <a:r>
              <a:rPr lang="tr-TR" b="1" dirty="0"/>
              <a:t>): </a:t>
            </a:r>
            <a:r>
              <a:rPr lang="tr-TR" dirty="0"/>
              <a:t>Varlıklar arasındaki ilişkiyi ifade eder.</a:t>
            </a:r>
          </a:p>
          <a:p>
            <a:endParaRPr lang="tr-TR" dirty="0"/>
          </a:p>
          <a:p>
            <a:r>
              <a:rPr lang="tr-TR" b="1" dirty="0"/>
              <a:t>Kısıtlar (</a:t>
            </a:r>
            <a:r>
              <a:rPr lang="tr-TR" b="1" dirty="0" err="1"/>
              <a:t>Constraints</a:t>
            </a:r>
            <a:r>
              <a:rPr lang="tr-TR" b="1" dirty="0"/>
              <a:t>): </a:t>
            </a:r>
            <a:r>
              <a:rPr lang="tr-TR" dirty="0"/>
              <a:t>Veri üzerindeki sınırlamalardır. Veri bütünlüğünün sağlanması açısından önemlidir.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626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Modelin en temel öğesidir.</a:t>
            </a:r>
          </a:p>
          <a:p>
            <a:endParaRPr lang="tr-TR" dirty="0"/>
          </a:p>
          <a:p>
            <a:r>
              <a:rPr lang="tr-TR" dirty="0"/>
              <a:t>Var olan ve benzerinde ayıt edilen her şey varlık; öğrenci, ders, kitap, araba.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Birden fazla varlığın oluşturduğu kümeye varlık kümesi denir.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Model içerisinde dikdörtgen ile gösterilir. Varlığın ismi içine yazılır.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928247" y="1536081"/>
            <a:ext cx="1427356" cy="635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öğrenci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820237" y="1536081"/>
            <a:ext cx="1427356" cy="635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personel</a:t>
            </a:r>
          </a:p>
        </p:txBody>
      </p:sp>
      <p:sp>
        <p:nvSpPr>
          <p:cNvPr id="6" name="Dikdörtgen 5"/>
          <p:cNvSpPr/>
          <p:nvPr/>
        </p:nvSpPr>
        <p:spPr>
          <a:xfrm>
            <a:off x="9765464" y="1536080"/>
            <a:ext cx="1427356" cy="635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ders</a:t>
            </a:r>
          </a:p>
        </p:txBody>
      </p:sp>
    </p:spTree>
    <p:extLst>
      <p:ext uri="{BB962C8B-B14F-4D97-AF65-F5344CB8AC3E}">
        <p14:creationId xmlns:p14="http://schemas.microsoft.com/office/powerpoint/2010/main" val="129426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Nitelik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06456" y="1635189"/>
            <a:ext cx="9601200" cy="3581400"/>
          </a:xfrm>
        </p:spPr>
        <p:txBody>
          <a:bodyPr/>
          <a:lstStyle/>
          <a:p>
            <a:r>
              <a:rPr lang="tr-TR" dirty="0"/>
              <a:t>Varlıkların </a:t>
            </a:r>
            <a:r>
              <a:rPr lang="tr-TR" dirty="0" err="1"/>
              <a:t>herbir</a:t>
            </a:r>
            <a:r>
              <a:rPr lang="tr-TR" dirty="0"/>
              <a:t> özelliği nitelik olarak ifade edilir.</a:t>
            </a:r>
          </a:p>
          <a:p>
            <a:pPr marL="0" indent="0">
              <a:buNone/>
            </a:pPr>
            <a:r>
              <a:rPr lang="tr-TR" dirty="0"/>
              <a:t>	 </a:t>
            </a:r>
            <a:r>
              <a:rPr lang="tr-TR" dirty="0" err="1"/>
              <a:t>ogrNo,ad,soyad,dersKod,dersAd</a:t>
            </a:r>
            <a:r>
              <a:rPr lang="tr-TR" dirty="0"/>
              <a:t> </a:t>
            </a:r>
          </a:p>
          <a:p>
            <a:r>
              <a:rPr lang="tr-TR" dirty="0"/>
              <a:t>Model içerisinde oval gösterilir. Niteliğin ismi içine yazılır. </a:t>
            </a:r>
          </a:p>
          <a:p>
            <a:r>
              <a:rPr lang="tr-TR" dirty="0"/>
              <a:t>Nitelik bulunduğu varlığa düz çizgi ile bağlanır. </a:t>
            </a:r>
          </a:p>
          <a:p>
            <a:r>
              <a:rPr lang="tr-TR" dirty="0" err="1"/>
              <a:t>Veritabanında</a:t>
            </a:r>
            <a:r>
              <a:rPr lang="tr-TR" dirty="0"/>
              <a:t> her tablonun bir sütununu ifade eder. </a:t>
            </a:r>
          </a:p>
          <a:p>
            <a:r>
              <a:rPr lang="tr-TR" dirty="0"/>
              <a:t>Niteliğin değeri her bir varlık için farklıysa anahtar nitelik olarak belirlenir. Şema içerisinde altı çizilidir. 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442875" y="4930213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öğrenci</a:t>
            </a:r>
          </a:p>
        </p:txBody>
      </p:sp>
      <p:sp>
        <p:nvSpPr>
          <p:cNvPr id="5" name="Oval 4"/>
          <p:cNvSpPr/>
          <p:nvPr/>
        </p:nvSpPr>
        <p:spPr>
          <a:xfrm>
            <a:off x="4835618" y="4316896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Ogrenci_id</a:t>
            </a:r>
            <a:endParaRPr lang="tr-TR" sz="1100" b="1" dirty="0"/>
          </a:p>
        </p:txBody>
      </p:sp>
      <p:sp>
        <p:nvSpPr>
          <p:cNvPr id="6" name="Oval 5"/>
          <p:cNvSpPr/>
          <p:nvPr/>
        </p:nvSpPr>
        <p:spPr>
          <a:xfrm>
            <a:off x="4835618" y="5203418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adi</a:t>
            </a:r>
          </a:p>
        </p:txBody>
      </p:sp>
      <p:sp>
        <p:nvSpPr>
          <p:cNvPr id="7" name="Oval 6"/>
          <p:cNvSpPr/>
          <p:nvPr/>
        </p:nvSpPr>
        <p:spPr>
          <a:xfrm>
            <a:off x="4835618" y="6026750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soyadi</a:t>
            </a:r>
            <a:endParaRPr lang="tr-TR" sz="1100" b="1" dirty="0"/>
          </a:p>
        </p:txBody>
      </p:sp>
      <p:sp>
        <p:nvSpPr>
          <p:cNvPr id="8" name="Oval 7"/>
          <p:cNvSpPr/>
          <p:nvPr/>
        </p:nvSpPr>
        <p:spPr>
          <a:xfrm>
            <a:off x="9894555" y="4629129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aldigi_ders</a:t>
            </a:r>
            <a:endParaRPr lang="tr-TR" sz="1100" b="1" dirty="0"/>
          </a:p>
        </p:txBody>
      </p:sp>
      <p:sp>
        <p:nvSpPr>
          <p:cNvPr id="9" name="Oval 8"/>
          <p:cNvSpPr/>
          <p:nvPr/>
        </p:nvSpPr>
        <p:spPr>
          <a:xfrm>
            <a:off x="9894555" y="5640173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il</a:t>
            </a:r>
          </a:p>
        </p:txBody>
      </p:sp>
      <p:cxnSp>
        <p:nvCxnSpPr>
          <p:cNvPr id="10" name="Düz Bağlayıcı 9"/>
          <p:cNvCxnSpPr>
            <a:stCxn id="5" idx="6"/>
          </p:cNvCxnSpPr>
          <p:nvPr/>
        </p:nvCxnSpPr>
        <p:spPr>
          <a:xfrm>
            <a:off x="6173765" y="4623555"/>
            <a:ext cx="1269110" cy="54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>
            <a:stCxn id="6" idx="6"/>
            <a:endCxn id="4" idx="1"/>
          </p:cNvCxnSpPr>
          <p:nvPr/>
        </p:nvCxnSpPr>
        <p:spPr>
          <a:xfrm flipV="1">
            <a:off x="6173765" y="5236872"/>
            <a:ext cx="1269110" cy="27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>
            <a:stCxn id="7" idx="6"/>
            <a:endCxn id="4" idx="1"/>
          </p:cNvCxnSpPr>
          <p:nvPr/>
        </p:nvCxnSpPr>
        <p:spPr>
          <a:xfrm flipV="1">
            <a:off x="6173765" y="5236872"/>
            <a:ext cx="1269110" cy="10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>
            <a:stCxn id="8" idx="2"/>
            <a:endCxn id="4" idx="3"/>
          </p:cNvCxnSpPr>
          <p:nvPr/>
        </p:nvCxnSpPr>
        <p:spPr>
          <a:xfrm flipH="1">
            <a:off x="8792173" y="4935788"/>
            <a:ext cx="1102382" cy="3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>
            <a:stCxn id="9" idx="2"/>
            <a:endCxn id="4" idx="3"/>
          </p:cNvCxnSpPr>
          <p:nvPr/>
        </p:nvCxnSpPr>
        <p:spPr>
          <a:xfrm flipH="1" flipV="1">
            <a:off x="8792173" y="5236872"/>
            <a:ext cx="1102382" cy="70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9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Bağlantı/İlişki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08922"/>
            <a:ext cx="9601200" cy="3581400"/>
          </a:xfrm>
        </p:spPr>
        <p:txBody>
          <a:bodyPr/>
          <a:lstStyle/>
          <a:p>
            <a:r>
              <a:rPr lang="tr-TR" dirty="0"/>
              <a:t>Farklı varlık kümeleri arasındaki ilişkileri ifade eder. Öğrenci ve dersler arasında ders alma ilişkisi vardır. </a:t>
            </a:r>
          </a:p>
          <a:p>
            <a:r>
              <a:rPr lang="tr-TR" dirty="0"/>
              <a:t>Model içerisinde baklava dilimi ile gösterilir. İlişkinin ismi içerisine yazılır. </a:t>
            </a:r>
          </a:p>
          <a:p>
            <a:r>
              <a:rPr lang="tr-TR" dirty="0"/>
              <a:t>Baklava dilimi ilişkili olduğu varlıklara düz çizgi ile bağlanır. </a:t>
            </a:r>
          </a:p>
          <a:p>
            <a:r>
              <a:rPr lang="pt-BR" dirty="0"/>
              <a:t>Varlıklar arasında</a:t>
            </a:r>
            <a:r>
              <a:rPr lang="tr-TR" dirty="0"/>
              <a:t>;</a:t>
            </a:r>
            <a:r>
              <a:rPr lang="pt-BR" dirty="0"/>
              <a:t> 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1-1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1-n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n-m </a:t>
            </a:r>
            <a:r>
              <a:rPr lang="tr-TR" dirty="0"/>
              <a:t> </a:t>
            </a:r>
            <a:r>
              <a:rPr lang="pt-BR" dirty="0"/>
              <a:t>ilişki olabilir. </a:t>
            </a:r>
            <a:endParaRPr lang="tr-TR" dirty="0"/>
          </a:p>
          <a:p>
            <a:r>
              <a:rPr lang="tr-TR" dirty="0"/>
              <a:t>İki varlık kümesi arasında birden fazla ilişki olabilir. 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871467" y="5652803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öğrenci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9462053" y="5652804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ders</a:t>
            </a:r>
          </a:p>
        </p:txBody>
      </p:sp>
      <p:sp>
        <p:nvSpPr>
          <p:cNvPr id="6" name="Akış Çizelgesi: Karar 5"/>
          <p:cNvSpPr/>
          <p:nvPr/>
        </p:nvSpPr>
        <p:spPr>
          <a:xfrm>
            <a:off x="7356660" y="5569705"/>
            <a:ext cx="969497" cy="779511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/>
              <a:t>alır</a:t>
            </a:r>
          </a:p>
        </p:txBody>
      </p:sp>
      <p:cxnSp>
        <p:nvCxnSpPr>
          <p:cNvPr id="7" name="Düz Bağlayıcı 6"/>
          <p:cNvCxnSpPr>
            <a:stCxn id="4" idx="3"/>
            <a:endCxn id="6" idx="1"/>
          </p:cNvCxnSpPr>
          <p:nvPr/>
        </p:nvCxnSpPr>
        <p:spPr>
          <a:xfrm flipV="1">
            <a:off x="6220765" y="5959461"/>
            <a:ext cx="1135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6" idx="3"/>
            <a:endCxn id="5" idx="1"/>
          </p:cNvCxnSpPr>
          <p:nvPr/>
        </p:nvCxnSpPr>
        <p:spPr>
          <a:xfrm>
            <a:off x="8326157" y="5959461"/>
            <a:ext cx="113589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3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Varlık-İlişki Modeli(devam)</a:t>
            </a:r>
            <a:br>
              <a:rPr lang="tr-TR" dirty="0"/>
            </a:b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592925" y="624110"/>
            <a:ext cx="8911687" cy="72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800" b="1" dirty="0"/>
          </a:p>
        </p:txBody>
      </p:sp>
      <p:sp>
        <p:nvSpPr>
          <p:cNvPr id="5" name="Dikdörtgen 4"/>
          <p:cNvSpPr/>
          <p:nvPr/>
        </p:nvSpPr>
        <p:spPr>
          <a:xfrm>
            <a:off x="3601844" y="1762973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öğrenci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192430" y="1762974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ders</a:t>
            </a:r>
          </a:p>
        </p:txBody>
      </p:sp>
      <p:sp>
        <p:nvSpPr>
          <p:cNvPr id="7" name="Akış Çizelgesi: Karar 6"/>
          <p:cNvSpPr/>
          <p:nvPr/>
        </p:nvSpPr>
        <p:spPr>
          <a:xfrm>
            <a:off x="6087037" y="1679875"/>
            <a:ext cx="969497" cy="779511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/>
              <a:t>alır</a:t>
            </a:r>
          </a:p>
        </p:txBody>
      </p:sp>
      <p:cxnSp>
        <p:nvCxnSpPr>
          <p:cNvPr id="8" name="Düz Bağlayıcı 7"/>
          <p:cNvCxnSpPr>
            <a:stCxn id="5" idx="3"/>
            <a:endCxn id="7" idx="1"/>
          </p:cNvCxnSpPr>
          <p:nvPr/>
        </p:nvCxnSpPr>
        <p:spPr>
          <a:xfrm flipV="1">
            <a:off x="4951142" y="2069631"/>
            <a:ext cx="1135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>
            <a:stCxn id="7" idx="3"/>
            <a:endCxn id="6" idx="1"/>
          </p:cNvCxnSpPr>
          <p:nvPr/>
        </p:nvCxnSpPr>
        <p:spPr>
          <a:xfrm>
            <a:off x="7056534" y="2069631"/>
            <a:ext cx="113589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4962298" y="177969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1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7913651" y="18094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601844" y="4324036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personel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8565389" y="4371579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bölüm</a:t>
            </a:r>
          </a:p>
        </p:txBody>
      </p:sp>
      <p:sp>
        <p:nvSpPr>
          <p:cNvPr id="14" name="Akış Çizelgesi: Karar 13"/>
          <p:cNvSpPr/>
          <p:nvPr/>
        </p:nvSpPr>
        <p:spPr>
          <a:xfrm>
            <a:off x="6030816" y="3678726"/>
            <a:ext cx="1366955" cy="779511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err="1"/>
              <a:t>calisir</a:t>
            </a:r>
            <a:endParaRPr lang="tr-TR" sz="1400" b="1" dirty="0"/>
          </a:p>
        </p:txBody>
      </p:sp>
      <p:sp>
        <p:nvSpPr>
          <p:cNvPr id="15" name="Akış Çizelgesi: Karar 14"/>
          <p:cNvSpPr/>
          <p:nvPr/>
        </p:nvSpPr>
        <p:spPr>
          <a:xfrm>
            <a:off x="5931715" y="5287819"/>
            <a:ext cx="1565156" cy="779511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/>
              <a:t>yönetir</a:t>
            </a:r>
          </a:p>
        </p:txBody>
      </p:sp>
      <p:cxnSp>
        <p:nvCxnSpPr>
          <p:cNvPr id="16" name="Düz Bağlayıcı 15"/>
          <p:cNvCxnSpPr>
            <a:endCxn id="14" idx="1"/>
          </p:cNvCxnSpPr>
          <p:nvPr/>
        </p:nvCxnSpPr>
        <p:spPr>
          <a:xfrm flipV="1">
            <a:off x="4962298" y="4068482"/>
            <a:ext cx="1068518" cy="56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12" idx="3"/>
            <a:endCxn id="15" idx="1"/>
          </p:cNvCxnSpPr>
          <p:nvPr/>
        </p:nvCxnSpPr>
        <p:spPr>
          <a:xfrm>
            <a:off x="4951142" y="4630695"/>
            <a:ext cx="980573" cy="104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>
            <a:stCxn id="14" idx="3"/>
            <a:endCxn id="13" idx="1"/>
          </p:cNvCxnSpPr>
          <p:nvPr/>
        </p:nvCxnSpPr>
        <p:spPr>
          <a:xfrm>
            <a:off x="7397771" y="4068482"/>
            <a:ext cx="1167618" cy="60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stCxn id="15" idx="3"/>
            <a:endCxn id="13" idx="1"/>
          </p:cNvCxnSpPr>
          <p:nvPr/>
        </p:nvCxnSpPr>
        <p:spPr>
          <a:xfrm flipV="1">
            <a:off x="7496871" y="4678238"/>
            <a:ext cx="1068518" cy="99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4967294" y="424093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8293419" y="429678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1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8300854" y="47502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1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4944340" y="472796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017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Kısıtlar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üzerindeki sınırlamalardır. Veri bütünlüğünün sağlanması açısından önemlidir. Örneğin;</a:t>
            </a:r>
          </a:p>
          <a:p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/>
              <a:t>Öğrenci notunun 0-100 arasında olması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T.C. kimlik numarasının 11 karakter olması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Aynı ürünün birden fazla kayıt edilememesi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63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02979"/>
            <a:ext cx="9601200" cy="4364421"/>
          </a:xfrm>
        </p:spPr>
        <p:txBody>
          <a:bodyPr/>
          <a:lstStyle/>
          <a:p>
            <a:r>
              <a:rPr lang="tr-TR" dirty="0"/>
              <a:t>Veri nedir? </a:t>
            </a:r>
          </a:p>
          <a:p>
            <a:r>
              <a:rPr lang="tr-TR" dirty="0" err="1"/>
              <a:t>Veritabanı</a:t>
            </a:r>
            <a:r>
              <a:rPr lang="tr-TR" dirty="0"/>
              <a:t> nedir? </a:t>
            </a:r>
          </a:p>
          <a:p>
            <a:r>
              <a:rPr lang="tr-TR" dirty="0" err="1"/>
              <a:t>Veritabanının</a:t>
            </a:r>
            <a:r>
              <a:rPr lang="tr-TR" dirty="0"/>
              <a:t> avantajları nelerdir? </a:t>
            </a:r>
          </a:p>
          <a:p>
            <a:r>
              <a:rPr lang="tr-TR" dirty="0"/>
              <a:t>Geleneksel dosya sistemleri </a:t>
            </a:r>
          </a:p>
          <a:p>
            <a:r>
              <a:rPr lang="tr-TR" dirty="0" err="1"/>
              <a:t>Veritabanı</a:t>
            </a:r>
            <a:r>
              <a:rPr lang="tr-TR" dirty="0"/>
              <a:t> yönetim sistemleri</a:t>
            </a:r>
          </a:p>
          <a:p>
            <a:r>
              <a:rPr lang="tr-TR" dirty="0" err="1"/>
              <a:t>Veritabanı</a:t>
            </a:r>
            <a:r>
              <a:rPr lang="tr-TR" dirty="0"/>
              <a:t> yönetim sistemleri ve dosya sistemlerinin karşılaştırılması</a:t>
            </a:r>
          </a:p>
          <a:p>
            <a:r>
              <a:rPr lang="tr-TR" dirty="0"/>
              <a:t>Veri modeli ve kavramları</a:t>
            </a:r>
          </a:p>
          <a:p>
            <a:r>
              <a:rPr lang="tr-TR" dirty="0"/>
              <a:t>Veri modeli tipleri</a:t>
            </a:r>
          </a:p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045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modeli tipleri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Dosya Sistemi</a:t>
            </a:r>
          </a:p>
          <a:p>
            <a:r>
              <a:rPr lang="tr-TR" dirty="0"/>
              <a:t>Hiyerarşik Model</a:t>
            </a:r>
          </a:p>
          <a:p>
            <a:r>
              <a:rPr lang="tr-TR" dirty="0"/>
              <a:t>Ağ Modeli</a:t>
            </a:r>
          </a:p>
          <a:p>
            <a:r>
              <a:rPr lang="tr-TR" dirty="0"/>
              <a:t>İlişkisel Veri Modeli</a:t>
            </a:r>
          </a:p>
          <a:p>
            <a:r>
              <a:rPr lang="tr-TR" dirty="0"/>
              <a:t>Varlık Bağlantı Modeli</a:t>
            </a:r>
          </a:p>
          <a:p>
            <a:r>
              <a:rPr lang="tr-TR" dirty="0"/>
              <a:t>Nesne Yönelimli Model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4203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1960-1970 </a:t>
            </a:r>
            <a:r>
              <a:rPr lang="tr-TR" dirty="0" err="1"/>
              <a:t>lerde</a:t>
            </a:r>
            <a:r>
              <a:rPr lang="tr-TR" dirty="0"/>
              <a:t> çoğunlukla IBM ana çatı (</a:t>
            </a:r>
            <a:r>
              <a:rPr lang="tr-TR" dirty="0" err="1"/>
              <a:t>mainframe</a:t>
            </a:r>
            <a:r>
              <a:rPr lang="tr-TR" dirty="0"/>
              <a:t>) sistemlerde kullanılmıştır.</a:t>
            </a:r>
          </a:p>
          <a:p>
            <a:pPr algn="just"/>
            <a:r>
              <a:rPr lang="tr-TR" dirty="0"/>
              <a:t>Dosyalar arasında ilişki yoktur.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974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Hiyerarşik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1960’larda büyük miktardaki verileri yönetebilmek için geliştirilmiştir.</a:t>
            </a:r>
          </a:p>
          <a:p>
            <a:r>
              <a:rPr lang="tr-TR" dirty="0"/>
              <a:t>Bu model ile bilgiler bir ağaç yapısında saklanır.</a:t>
            </a:r>
          </a:p>
          <a:p>
            <a:r>
              <a:rPr lang="tr-TR" dirty="0"/>
              <a:t>Ana-çocuk (</a:t>
            </a:r>
            <a:r>
              <a:rPr lang="tr-TR" dirty="0" err="1"/>
              <a:t>parent-child</a:t>
            </a:r>
            <a:r>
              <a:rPr lang="tr-TR" dirty="0"/>
              <a:t>) arasında 1:M ilişkisi vardır. Kayıtların </a:t>
            </a:r>
            <a:r>
              <a:rPr lang="sv-SE" dirty="0"/>
              <a:t>sadece 1 ana (parent) kaydı vardır.</a:t>
            </a:r>
            <a:endParaRPr lang="tr-TR" dirty="0"/>
          </a:p>
          <a:p>
            <a:r>
              <a:rPr lang="tr-TR" dirty="0"/>
              <a:t>Kök olarak bir kayıt ve bu köke bağlı dal kayıtlar bu modelin yapısını oluşturur. 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194852" y="4426227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072802" y="5743992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7931409" y="5743992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207562" y="5743992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2342322" y="5757448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887819" y="4984889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435627" y="4974123"/>
            <a:ext cx="1325217" cy="371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Düz Ok Bağlayıcısı 11"/>
          <p:cNvCxnSpPr>
            <a:stCxn id="4" idx="1"/>
          </p:cNvCxnSpPr>
          <p:nvPr/>
        </p:nvCxnSpPr>
        <p:spPr>
          <a:xfrm flipH="1">
            <a:off x="4098235" y="4611757"/>
            <a:ext cx="1096617" cy="3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stCxn id="4" idx="3"/>
          </p:cNvCxnSpPr>
          <p:nvPr/>
        </p:nvCxnSpPr>
        <p:spPr>
          <a:xfrm>
            <a:off x="6520069" y="4611757"/>
            <a:ext cx="1232453" cy="35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2809461" y="5364440"/>
            <a:ext cx="858078" cy="39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4356628" y="5354811"/>
            <a:ext cx="404216" cy="3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>
            <a:off x="6887819" y="5372932"/>
            <a:ext cx="510200" cy="3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>
            <a:endCxn id="6" idx="0"/>
          </p:cNvCxnSpPr>
          <p:nvPr/>
        </p:nvCxnSpPr>
        <p:spPr>
          <a:xfrm>
            <a:off x="7938042" y="5371480"/>
            <a:ext cx="655976" cy="37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6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89043"/>
            <a:ext cx="9601200" cy="4078357"/>
          </a:xfrm>
        </p:spPr>
        <p:txBody>
          <a:bodyPr/>
          <a:lstStyle/>
          <a:p>
            <a:pPr algn="just"/>
            <a:r>
              <a:rPr lang="tr-TR" dirty="0"/>
              <a:t>1970’lerde geliştirilmiştir. </a:t>
            </a:r>
            <a:r>
              <a:rPr lang="tr-TR" dirty="0" err="1"/>
              <a:t>Veritabanı</a:t>
            </a:r>
            <a:r>
              <a:rPr lang="tr-TR" dirty="0"/>
              <a:t> başarımını artırmak üzere daha karmaşık ilişkilere izin verilir.</a:t>
            </a:r>
          </a:p>
          <a:p>
            <a:pPr algn="just"/>
            <a:r>
              <a:rPr lang="tr-TR" dirty="0"/>
              <a:t>Hiyerarşik modelden farklı olarak kayıtların birden fazla ana (</a:t>
            </a:r>
            <a:r>
              <a:rPr lang="tr-TR" dirty="0" err="1"/>
              <a:t>parent</a:t>
            </a:r>
            <a:r>
              <a:rPr lang="tr-TR" dirty="0"/>
              <a:t>) kayıtları olabilir.</a:t>
            </a:r>
          </a:p>
          <a:p>
            <a:pPr algn="just"/>
            <a:r>
              <a:rPr lang="tr-TR" dirty="0"/>
              <a:t>Ağ veri modeliyle birlikte ortaya çıkan ve hala kullanılan bazı kavramlar aşağıdadır.</a:t>
            </a:r>
          </a:p>
          <a:p>
            <a:pPr algn="just"/>
            <a:r>
              <a:rPr lang="tr-TR" b="1" i="1" dirty="0"/>
              <a:t>Şema: </a:t>
            </a:r>
            <a:r>
              <a:rPr lang="tr-TR" dirty="0"/>
              <a:t>Tüm </a:t>
            </a:r>
            <a:r>
              <a:rPr lang="tr-TR" dirty="0" err="1"/>
              <a:t>veritabanının</a:t>
            </a:r>
            <a:r>
              <a:rPr lang="tr-TR" dirty="0"/>
              <a:t>, </a:t>
            </a:r>
            <a:r>
              <a:rPr lang="tr-TR" dirty="0" err="1"/>
              <a:t>veritabanı</a:t>
            </a:r>
            <a:r>
              <a:rPr lang="tr-TR" dirty="0"/>
              <a:t> yöneticisi tarafından görünen kavramsal organizasyonu.</a:t>
            </a:r>
          </a:p>
          <a:p>
            <a:pPr algn="just"/>
            <a:r>
              <a:rPr lang="tr-TR" b="1" i="1" dirty="0"/>
              <a:t>Alt şema: </a:t>
            </a:r>
            <a:r>
              <a:rPr lang="tr-TR" dirty="0" err="1"/>
              <a:t>Veritabanının</a:t>
            </a:r>
            <a:r>
              <a:rPr lang="tr-TR" dirty="0"/>
              <a:t> istenen bilgiyi üreten uygulama programı tarafından görünen kısmı.</a:t>
            </a:r>
          </a:p>
          <a:p>
            <a:pPr algn="just"/>
            <a:r>
              <a:rPr lang="it-IT" b="1" i="1" dirty="0"/>
              <a:t>Veri işleme dili (data manipulation language, DML): </a:t>
            </a:r>
            <a:r>
              <a:rPr lang="it-IT" dirty="0"/>
              <a:t>Veritabanında</a:t>
            </a:r>
            <a:r>
              <a:rPr lang="tr-TR" dirty="0"/>
              <a:t> bulunan verilerin, sorgulama işlemleri yapılarak güncellenmesi, yeni verilerin eklenmesi ve olan verilerin silinme işlemlerinin yapılmasını sağlayan dil.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079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36035"/>
            <a:ext cx="9601200" cy="4131365"/>
          </a:xfrm>
        </p:spPr>
        <p:txBody>
          <a:bodyPr>
            <a:normAutofit/>
          </a:bodyPr>
          <a:lstStyle/>
          <a:p>
            <a:r>
              <a:rPr lang="tr-TR" dirty="0"/>
              <a:t>Bu model, birbirleriyle ilişkili veri noktalarını depolayan ve bu noktalara erişim sağlayan bir veri modeli türüdür. </a:t>
            </a:r>
          </a:p>
          <a:p>
            <a:r>
              <a:rPr lang="tr-TR" dirty="0"/>
              <a:t>Modelin en önemli özelliklerinden birisi ilişkisel modelin karmaşık yapısını kullanıcıdan gizlemesidir.</a:t>
            </a:r>
          </a:p>
          <a:p>
            <a:r>
              <a:rPr lang="tr-TR" dirty="0"/>
              <a:t>Kullanıcı, ilişkisel modeli, verileri içeren tablolardan oluşan bir yapı gibi görür.</a:t>
            </a:r>
          </a:p>
          <a:p>
            <a:endParaRPr lang="tr-TR" dirty="0"/>
          </a:p>
          <a:p>
            <a:r>
              <a:rPr lang="tr-TR" dirty="0"/>
              <a:t>Tablolar birbirlerine ortak alanlarla bağlanırlar.</a:t>
            </a:r>
          </a:p>
          <a:p>
            <a:endParaRPr lang="tr-TR" dirty="0"/>
          </a:p>
          <a:p>
            <a:r>
              <a:rPr lang="tr-TR" dirty="0"/>
              <a:t>İlişkisel şema, varlıklar, varlıkların nitelikleri ve aralarındaki bağlantıların gösteriminden oluşur.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352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ilişkisel veritabanı modeli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2244587"/>
            <a:ext cx="991552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25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Varlık Bağlantı Modeli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57129"/>
            <a:ext cx="9601200" cy="492318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Varlık-ilişki modeli, ya da kısaca E-R modeli (</a:t>
            </a:r>
            <a:r>
              <a:rPr lang="tr-TR" dirty="0" err="1"/>
              <a:t>Entity-Relationship</a:t>
            </a:r>
            <a:r>
              <a:rPr lang="tr-TR" dirty="0"/>
              <a:t> model) 1976 yılında P.P. </a:t>
            </a:r>
            <a:r>
              <a:rPr lang="tr-TR" dirty="0" err="1"/>
              <a:t>Chen</a:t>
            </a:r>
            <a:r>
              <a:rPr lang="tr-TR" dirty="0"/>
              <a:t> tarafından geliştirilen bir modeldir. </a:t>
            </a:r>
          </a:p>
          <a:p>
            <a:pPr algn="just"/>
            <a:r>
              <a:rPr lang="tr-TR" dirty="0"/>
              <a:t>İlişkisel model daha önceki modellere göre çok daha kullanışlı olmasına rağmen </a:t>
            </a:r>
            <a:r>
              <a:rPr lang="tr-TR" dirty="0" err="1"/>
              <a:t>veritabanı</a:t>
            </a:r>
            <a:r>
              <a:rPr lang="tr-TR" dirty="0"/>
              <a:t> tasarımı için ilişkisel modelin grafiksel gösterimi olan varlık bağıntı modeli (VBM) (</a:t>
            </a:r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model, ERM) daha sık kullanılır.</a:t>
            </a:r>
          </a:p>
          <a:p>
            <a:pPr algn="just"/>
            <a:r>
              <a:rPr lang="tr-TR" dirty="0"/>
              <a:t>İlişkisel veri modelinin tamamlayıcısı olduğu için kullanımı oldukça yaygınlaşmıştır.</a:t>
            </a:r>
          </a:p>
          <a:p>
            <a:pPr algn="just"/>
            <a:r>
              <a:rPr lang="tr-TR" dirty="0"/>
              <a:t>Bu model kullanılarak önce; </a:t>
            </a:r>
          </a:p>
          <a:p>
            <a:pPr lvl="1" algn="just"/>
            <a:r>
              <a:rPr lang="tr-TR" dirty="0" err="1"/>
              <a:t>VTYS'den</a:t>
            </a:r>
            <a:r>
              <a:rPr lang="tr-TR" dirty="0"/>
              <a:t> bağımsız olarak veriler çözümlenir, </a:t>
            </a:r>
          </a:p>
          <a:p>
            <a:pPr lvl="1" algn="just"/>
            <a:r>
              <a:rPr lang="tr-TR" dirty="0"/>
              <a:t>Veri modellemesi yapılır, </a:t>
            </a:r>
          </a:p>
          <a:p>
            <a:pPr lvl="1" algn="just"/>
            <a:r>
              <a:rPr lang="tr-TR" dirty="0"/>
              <a:t>Veriler ve veriler arası ilişkilerin anlamları ve özellikleri incelenerek E-R çizelgeleri oluşturulur;</a:t>
            </a:r>
          </a:p>
          <a:p>
            <a:pPr lvl="1" algn="just"/>
            <a:r>
              <a:rPr lang="tr-TR" dirty="0"/>
              <a:t>Kullanılacak VTYS belirlenir. </a:t>
            </a:r>
          </a:p>
          <a:p>
            <a:pPr marL="530352" lvl="1" indent="0" algn="just">
              <a:buNone/>
            </a:pPr>
            <a:r>
              <a:rPr lang="tr-TR" dirty="0"/>
              <a:t>sonra da E-R çizelgeleri bu sistemin veri modeline dönüştürülerek veri tabanı şemaları oluşturulur.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881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Yönelimli Model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63826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Karmaşık uygulamalarda kullanışlı olan nesne yönelimli programlama dayalı olarak geliştirilen modeldir.</a:t>
            </a:r>
          </a:p>
          <a:p>
            <a:pPr algn="just"/>
            <a:r>
              <a:rPr lang="tr-TR" dirty="0"/>
              <a:t>Varlık bağıntı (VB - ER) modelindeki varlık (</a:t>
            </a:r>
            <a:r>
              <a:rPr lang="tr-TR" dirty="0" err="1"/>
              <a:t>entity</a:t>
            </a:r>
            <a:r>
              <a:rPr lang="tr-TR" dirty="0"/>
              <a:t>) bu modelde nesne olarak adlandırılır.</a:t>
            </a:r>
          </a:p>
          <a:p>
            <a:pPr lvl="1" algn="just"/>
            <a:r>
              <a:rPr lang="tr-TR" b="1" dirty="0"/>
              <a:t>Nesne: </a:t>
            </a:r>
            <a:r>
              <a:rPr lang="tr-TR" dirty="0"/>
              <a:t>VB modelindeki niteliklere karşılık gelir. Gerçek hayattaki her varlık bir nesne olarak modellenir. </a:t>
            </a:r>
          </a:p>
          <a:p>
            <a:pPr lvl="1" algn="just"/>
            <a:r>
              <a:rPr lang="tr-TR" b="1" dirty="0"/>
              <a:t>Öznitelikler:</a:t>
            </a:r>
            <a:r>
              <a:rPr lang="tr-TR" dirty="0"/>
              <a:t> Nesnenin durumu, nesnenin özniteliklerinin aldığı değerlerin kümesidir. Davranışı ise; nesne üzerinde işleyen metotlardır. </a:t>
            </a:r>
          </a:p>
          <a:p>
            <a:pPr lvl="1" algn="just"/>
            <a:r>
              <a:rPr lang="tr-TR" b="1" dirty="0"/>
              <a:t>Sınıf: </a:t>
            </a:r>
            <a:r>
              <a:rPr lang="tr-TR" dirty="0"/>
              <a:t>Varlık kümesi sınıf olarak adlandırılır. Bir sınıf, nesnenin özniteliğinin tanım kümesidir. </a:t>
            </a:r>
          </a:p>
          <a:p>
            <a:pPr algn="just"/>
            <a:r>
              <a:rPr lang="tr-TR" dirty="0"/>
              <a:t>VB modelinden farklı olarak sınıflar üye fonksiyonlara da sahiptirler. </a:t>
            </a:r>
            <a:r>
              <a:rPr lang="tr-TR" dirty="0" err="1"/>
              <a:t>Kisi</a:t>
            </a:r>
            <a:r>
              <a:rPr lang="tr-TR" dirty="0"/>
              <a:t> ara, Ad listele 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911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612" y="2171700"/>
            <a:ext cx="7602261" cy="29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dirty="0"/>
              <a:t>Bir banka müşterilerine ait hesap bilgilerini saklamaktadır:</a:t>
            </a:r>
          </a:p>
          <a:p>
            <a:pPr lvl="1" algn="just"/>
            <a:r>
              <a:rPr lang="tr-TR" dirty="0"/>
              <a:t>Her müşteriye ait müşteri numarası, adı, soyadı, telefonu (iş, ev ve cep), adresi ve müşteri türü (bireysel ya da kurumsal) bilgileri bulunmaktadır.</a:t>
            </a:r>
          </a:p>
          <a:p>
            <a:pPr lvl="1" algn="just"/>
            <a:r>
              <a:rPr lang="tr-TR" dirty="0"/>
              <a:t>Her hesaba ait hesap numarası, IBAN numarası, hesap açılma tarihi, hesap türü (döviz, TL), hesap durumu (aktif ya da pasif) ve bakiye tutarı bilgileri bulunmaktadır.</a:t>
            </a:r>
          </a:p>
          <a:p>
            <a:pPr lvl="1" algn="just"/>
            <a:r>
              <a:rPr lang="tr-TR" dirty="0"/>
              <a:t>Her müşterinin en az bir hesabı vardır. Her hesap ise mutlaka bireysel ya da kurumsal olarak bir müşteriye ait olmak zorundadır.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333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nedir?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933903"/>
            <a:ext cx="9601200" cy="428033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Ölçüm, sayım, deney, gözlem veya araştırma yolu ile elde edilen işlenmemiş gerçeklere ‘</a:t>
            </a:r>
            <a:r>
              <a:rPr lang="tr-TR" b="1" i="1" dirty="0"/>
              <a:t>veri’</a:t>
            </a:r>
            <a:r>
              <a:rPr lang="tr-TR" dirty="0"/>
              <a:t> denir. </a:t>
            </a:r>
          </a:p>
          <a:p>
            <a:pPr algn="just"/>
            <a:r>
              <a:rPr lang="tr-TR" dirty="0"/>
              <a:t>Verilerin analiz edilip, sentezlenerek anlamlı gösterilmesine ise ‘</a:t>
            </a:r>
            <a:r>
              <a:rPr lang="tr-TR" b="1" i="1" dirty="0"/>
              <a:t>bilgi’</a:t>
            </a:r>
            <a:r>
              <a:rPr lang="tr-TR" dirty="0"/>
              <a:t> denir. </a:t>
            </a:r>
          </a:p>
          <a:p>
            <a:pPr algn="just"/>
            <a:r>
              <a:rPr lang="tr-TR" dirty="0"/>
              <a:t>Doğru bilgi karar verme süreçlerinde çok etkilidir.</a:t>
            </a:r>
          </a:p>
          <a:p>
            <a:pPr algn="just"/>
            <a:r>
              <a:rPr lang="tr-TR" dirty="0"/>
              <a:t>Doğru karar verme, kuruluşların yaşamını sürdürebilmesi açısından son derece önemlidir.</a:t>
            </a:r>
          </a:p>
          <a:p>
            <a:pPr algn="just"/>
            <a:r>
              <a:rPr lang="tr-TR" dirty="0"/>
              <a:t>Veri yönetimi, organizasyonların en temel aktivitelerindendir.</a:t>
            </a:r>
          </a:p>
          <a:p>
            <a:pPr algn="just"/>
            <a:r>
              <a:rPr lang="tr-TR" dirty="0"/>
              <a:t>Veri yönetimi; verinin uygun bir şekilde üretimi, saklanması ve erişilmesiyle ilgilenen disiplindir.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5256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cxnSp>
        <p:nvCxnSpPr>
          <p:cNvPr id="5" name="Düz Bağlayıcı 4"/>
          <p:cNvCxnSpPr>
            <a:endCxn id="19" idx="3"/>
          </p:cNvCxnSpPr>
          <p:nvPr/>
        </p:nvCxnSpPr>
        <p:spPr>
          <a:xfrm flipV="1">
            <a:off x="8788044" y="3548487"/>
            <a:ext cx="674649" cy="13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/>
          <p:cNvSpPr/>
          <p:nvPr/>
        </p:nvSpPr>
        <p:spPr>
          <a:xfrm>
            <a:off x="3967839" y="3254292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müşteri</a:t>
            </a:r>
          </a:p>
        </p:txBody>
      </p:sp>
      <p:sp>
        <p:nvSpPr>
          <p:cNvPr id="7" name="Oval 6"/>
          <p:cNvSpPr/>
          <p:nvPr/>
        </p:nvSpPr>
        <p:spPr>
          <a:xfrm>
            <a:off x="3176766" y="1899918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u="sng" dirty="0" err="1"/>
              <a:t>Müşteri_no</a:t>
            </a:r>
            <a:endParaRPr lang="tr-TR" sz="1100" b="1" u="sng" dirty="0"/>
          </a:p>
        </p:txBody>
      </p:sp>
      <p:sp>
        <p:nvSpPr>
          <p:cNvPr id="8" name="Oval 7"/>
          <p:cNvSpPr/>
          <p:nvPr/>
        </p:nvSpPr>
        <p:spPr>
          <a:xfrm>
            <a:off x="1838618" y="2475512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adi</a:t>
            </a:r>
          </a:p>
        </p:txBody>
      </p:sp>
      <p:cxnSp>
        <p:nvCxnSpPr>
          <p:cNvPr id="9" name="Düz Bağlayıcı 8"/>
          <p:cNvCxnSpPr>
            <a:endCxn id="6" idx="1"/>
          </p:cNvCxnSpPr>
          <p:nvPr/>
        </p:nvCxnSpPr>
        <p:spPr>
          <a:xfrm>
            <a:off x="3848669" y="2513235"/>
            <a:ext cx="119170" cy="104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772220" y="3318162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soyadi</a:t>
            </a:r>
            <a:endParaRPr lang="tr-TR" sz="1100" b="1" dirty="0"/>
          </a:p>
        </p:txBody>
      </p:sp>
      <p:sp>
        <p:nvSpPr>
          <p:cNvPr id="11" name="Oval 10"/>
          <p:cNvSpPr/>
          <p:nvPr/>
        </p:nvSpPr>
        <p:spPr>
          <a:xfrm>
            <a:off x="1705821" y="4211331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telefon</a:t>
            </a:r>
          </a:p>
        </p:txBody>
      </p:sp>
      <p:sp>
        <p:nvSpPr>
          <p:cNvPr id="12" name="Oval 11"/>
          <p:cNvSpPr/>
          <p:nvPr/>
        </p:nvSpPr>
        <p:spPr>
          <a:xfrm>
            <a:off x="3043968" y="4761653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adres</a:t>
            </a:r>
          </a:p>
        </p:txBody>
      </p:sp>
      <p:sp>
        <p:nvSpPr>
          <p:cNvPr id="13" name="Oval 12"/>
          <p:cNvSpPr/>
          <p:nvPr/>
        </p:nvSpPr>
        <p:spPr>
          <a:xfrm>
            <a:off x="4271751" y="4211331"/>
            <a:ext cx="1448512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Müsteri_türü</a:t>
            </a:r>
            <a:endParaRPr lang="tr-TR" sz="1100" b="1" dirty="0"/>
          </a:p>
        </p:txBody>
      </p:sp>
      <p:cxnSp>
        <p:nvCxnSpPr>
          <p:cNvPr id="14" name="Düz Bağlayıcı 13"/>
          <p:cNvCxnSpPr>
            <a:stCxn id="8" idx="6"/>
            <a:endCxn id="6" idx="1"/>
          </p:cNvCxnSpPr>
          <p:nvPr/>
        </p:nvCxnSpPr>
        <p:spPr>
          <a:xfrm>
            <a:off x="3176765" y="2782171"/>
            <a:ext cx="791074" cy="77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endCxn id="6" idx="1"/>
          </p:cNvCxnSpPr>
          <p:nvPr/>
        </p:nvCxnSpPr>
        <p:spPr>
          <a:xfrm flipV="1">
            <a:off x="3110367" y="3560951"/>
            <a:ext cx="857472" cy="10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11" idx="6"/>
            <a:endCxn id="6" idx="1"/>
          </p:cNvCxnSpPr>
          <p:nvPr/>
        </p:nvCxnSpPr>
        <p:spPr>
          <a:xfrm flipV="1">
            <a:off x="3043968" y="3560951"/>
            <a:ext cx="923871" cy="95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12" idx="0"/>
          </p:cNvCxnSpPr>
          <p:nvPr/>
        </p:nvCxnSpPr>
        <p:spPr>
          <a:xfrm flipV="1">
            <a:off x="3713042" y="3664423"/>
            <a:ext cx="254797" cy="109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>
            <a:stCxn id="13" idx="2"/>
          </p:cNvCxnSpPr>
          <p:nvPr/>
        </p:nvCxnSpPr>
        <p:spPr>
          <a:xfrm flipH="1" flipV="1">
            <a:off x="3901442" y="3548487"/>
            <a:ext cx="370309" cy="96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>
            <a:off x="8113395" y="3241828"/>
            <a:ext cx="1349298" cy="6133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hesap</a:t>
            </a:r>
          </a:p>
        </p:txBody>
      </p:sp>
      <p:sp>
        <p:nvSpPr>
          <p:cNvPr id="20" name="Oval 19"/>
          <p:cNvSpPr/>
          <p:nvPr/>
        </p:nvSpPr>
        <p:spPr>
          <a:xfrm>
            <a:off x="9279361" y="1700510"/>
            <a:ext cx="1338147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u="sng" dirty="0" err="1"/>
              <a:t>IBAN_no</a:t>
            </a:r>
            <a:endParaRPr lang="tr-TR" sz="1100" b="1" u="sng" dirty="0"/>
          </a:p>
        </p:txBody>
      </p:sp>
      <p:sp>
        <p:nvSpPr>
          <p:cNvPr id="21" name="Oval 20"/>
          <p:cNvSpPr/>
          <p:nvPr/>
        </p:nvSpPr>
        <p:spPr>
          <a:xfrm>
            <a:off x="9896966" y="2591860"/>
            <a:ext cx="1448512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Acılış_tarihi</a:t>
            </a:r>
            <a:endParaRPr lang="tr-TR" sz="1100" b="1" dirty="0"/>
          </a:p>
        </p:txBody>
      </p:sp>
      <p:sp>
        <p:nvSpPr>
          <p:cNvPr id="22" name="Oval 21"/>
          <p:cNvSpPr/>
          <p:nvPr/>
        </p:nvSpPr>
        <p:spPr>
          <a:xfrm>
            <a:off x="9929713" y="3509820"/>
            <a:ext cx="1448512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Hesap_türü</a:t>
            </a:r>
            <a:endParaRPr lang="tr-TR" sz="1100" b="1" dirty="0"/>
          </a:p>
        </p:txBody>
      </p:sp>
      <p:sp>
        <p:nvSpPr>
          <p:cNvPr id="23" name="Oval 22"/>
          <p:cNvSpPr/>
          <p:nvPr/>
        </p:nvSpPr>
        <p:spPr>
          <a:xfrm>
            <a:off x="9770451" y="4497841"/>
            <a:ext cx="1448512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Hesap_durumu</a:t>
            </a:r>
            <a:endParaRPr lang="tr-TR" sz="1100" b="1" dirty="0"/>
          </a:p>
        </p:txBody>
      </p:sp>
      <p:sp>
        <p:nvSpPr>
          <p:cNvPr id="24" name="Oval 23"/>
          <p:cNvSpPr/>
          <p:nvPr/>
        </p:nvSpPr>
        <p:spPr>
          <a:xfrm>
            <a:off x="8114353" y="4934303"/>
            <a:ext cx="1448512" cy="613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Bakiye_tutar</a:t>
            </a:r>
            <a:endParaRPr lang="tr-TR" sz="1100" b="1" dirty="0"/>
          </a:p>
        </p:txBody>
      </p:sp>
      <p:cxnSp>
        <p:nvCxnSpPr>
          <p:cNvPr id="25" name="Düz Bağlayıcı 24"/>
          <p:cNvCxnSpPr>
            <a:stCxn id="19" idx="3"/>
            <a:endCxn id="23" idx="2"/>
          </p:cNvCxnSpPr>
          <p:nvPr/>
        </p:nvCxnSpPr>
        <p:spPr>
          <a:xfrm>
            <a:off x="9462693" y="3548487"/>
            <a:ext cx="307758" cy="12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V="1">
            <a:off x="9462693" y="2313827"/>
            <a:ext cx="434273" cy="120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>
            <a:endCxn id="21" idx="2"/>
          </p:cNvCxnSpPr>
          <p:nvPr/>
        </p:nvCxnSpPr>
        <p:spPr>
          <a:xfrm flipV="1">
            <a:off x="9462693" y="2898519"/>
            <a:ext cx="434273" cy="66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endCxn id="22" idx="2"/>
          </p:cNvCxnSpPr>
          <p:nvPr/>
        </p:nvCxnSpPr>
        <p:spPr>
          <a:xfrm>
            <a:off x="9462693" y="3589644"/>
            <a:ext cx="467020" cy="22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kış Çizelgesi: Karar 28"/>
          <p:cNvSpPr/>
          <p:nvPr/>
        </p:nvSpPr>
        <p:spPr>
          <a:xfrm>
            <a:off x="5988321" y="3205177"/>
            <a:ext cx="1431584" cy="85773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aittir</a:t>
            </a:r>
          </a:p>
        </p:txBody>
      </p:sp>
      <p:cxnSp>
        <p:nvCxnSpPr>
          <p:cNvPr id="30" name="Düz Bağlayıcı 29"/>
          <p:cNvCxnSpPr>
            <a:stCxn id="6" idx="3"/>
            <a:endCxn id="29" idx="1"/>
          </p:cNvCxnSpPr>
          <p:nvPr/>
        </p:nvCxnSpPr>
        <p:spPr>
          <a:xfrm>
            <a:off x="5317137" y="3560951"/>
            <a:ext cx="671184" cy="7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>
            <a:stCxn id="29" idx="3"/>
            <a:endCxn id="19" idx="1"/>
          </p:cNvCxnSpPr>
          <p:nvPr/>
        </p:nvCxnSpPr>
        <p:spPr>
          <a:xfrm flipV="1">
            <a:off x="7419905" y="3548487"/>
            <a:ext cx="693490" cy="8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5282166" y="3281099"/>
            <a:ext cx="3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1</a:t>
            </a:r>
          </a:p>
        </p:txBody>
      </p:sp>
      <p:sp>
        <p:nvSpPr>
          <p:cNvPr id="33" name="Metin kutusu 32"/>
          <p:cNvSpPr txBox="1"/>
          <p:nvPr/>
        </p:nvSpPr>
        <p:spPr>
          <a:xfrm>
            <a:off x="7797967" y="3255488"/>
            <a:ext cx="3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7944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oluşturma aşamaları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1"/>
            <a:ext cx="9601200" cy="4770783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err="1"/>
              <a:t>veritabanı</a:t>
            </a:r>
            <a:r>
              <a:rPr lang="tr-TR" dirty="0"/>
              <a:t> oluştururken belirli aşamalar takip edilmelidir. </a:t>
            </a:r>
          </a:p>
          <a:p>
            <a:pPr lvl="1"/>
            <a:r>
              <a:rPr lang="tr-TR" dirty="0" err="1"/>
              <a:t>Veritabanı</a:t>
            </a:r>
            <a:r>
              <a:rPr lang="tr-TR" dirty="0"/>
              <a:t> kavramsal olarak modellenmelidir</a:t>
            </a:r>
          </a:p>
          <a:p>
            <a:pPr lvl="2"/>
            <a:r>
              <a:rPr lang="tr-TR" dirty="0"/>
              <a:t>Sistem analizi</a:t>
            </a:r>
          </a:p>
          <a:p>
            <a:pPr lvl="2"/>
            <a:r>
              <a:rPr lang="tr-TR" dirty="0"/>
              <a:t>Varlık-ilişki modelinin oluşturulması</a:t>
            </a:r>
          </a:p>
          <a:p>
            <a:pPr lvl="2"/>
            <a:r>
              <a:rPr lang="tr-TR" dirty="0"/>
              <a:t>İlişkisel modelin kurulması</a:t>
            </a:r>
          </a:p>
          <a:p>
            <a:pPr lvl="2"/>
            <a:endParaRPr lang="tr-TR" dirty="0"/>
          </a:p>
          <a:p>
            <a:pPr lvl="0"/>
            <a:endParaRPr lang="tr-TR" dirty="0">
              <a:solidFill>
                <a:srgbClr val="191B0E"/>
              </a:solidFill>
            </a:endParaRPr>
          </a:p>
          <a:p>
            <a:pPr lvl="0"/>
            <a:r>
              <a:rPr lang="tr-TR" dirty="0">
                <a:solidFill>
                  <a:srgbClr val="191B0E"/>
                </a:solidFill>
              </a:rPr>
              <a:t>Sistem analizi yapılırken </a:t>
            </a:r>
            <a:r>
              <a:rPr lang="tr-TR" dirty="0" err="1">
                <a:solidFill>
                  <a:srgbClr val="191B0E"/>
                </a:solidFill>
              </a:rPr>
              <a:t>veritabanının</a:t>
            </a:r>
            <a:r>
              <a:rPr lang="tr-TR" dirty="0">
                <a:solidFill>
                  <a:srgbClr val="191B0E"/>
                </a:solidFill>
              </a:rPr>
              <a:t> bütün bileşenlerin ve gerekenlerin detaylıca tanımlanması önemlidir. </a:t>
            </a:r>
          </a:p>
          <a:p>
            <a:pPr lvl="0"/>
            <a:r>
              <a:rPr lang="tr-TR" dirty="0">
                <a:solidFill>
                  <a:srgbClr val="191B0E"/>
                </a:solidFill>
              </a:rPr>
              <a:t>Sistem analizinden sonra </a:t>
            </a:r>
            <a:r>
              <a:rPr lang="tr-TR" dirty="0" err="1">
                <a:solidFill>
                  <a:srgbClr val="191B0E"/>
                </a:solidFill>
              </a:rPr>
              <a:t>metinsel</a:t>
            </a:r>
            <a:r>
              <a:rPr lang="tr-TR" dirty="0">
                <a:solidFill>
                  <a:srgbClr val="191B0E"/>
                </a:solidFill>
              </a:rPr>
              <a:t> olarak kavramsal modelleme yapılmaktadır. Kavramsal modelleme ile aslında programın analizi yapılmaktadır. </a:t>
            </a:r>
          </a:p>
          <a:p>
            <a:pPr lvl="0"/>
            <a:r>
              <a:rPr lang="tr-TR" dirty="0">
                <a:solidFill>
                  <a:srgbClr val="191B0E"/>
                </a:solidFill>
              </a:rPr>
              <a:t>Kavramsal modelleme de varlık-ilişki modeli kullanılır. </a:t>
            </a:r>
          </a:p>
          <a:p>
            <a:pPr marL="987552" lvl="2" indent="0">
              <a:buNone/>
            </a:pPr>
            <a:endParaRPr lang="tr-TR" dirty="0"/>
          </a:p>
        </p:txBody>
      </p:sp>
      <p:sp>
        <p:nvSpPr>
          <p:cNvPr id="4" name="Sağ Ayraç 3"/>
          <p:cNvSpPr/>
          <p:nvPr/>
        </p:nvSpPr>
        <p:spPr>
          <a:xfrm rot="5400000">
            <a:off x="4694584" y="2401129"/>
            <a:ext cx="503582" cy="3014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04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oluşturma aşamaları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974574"/>
            <a:ext cx="9601200" cy="3892826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Kavramsal modeller VTYS bileşenlerine dönüştürülmelidir.</a:t>
            </a:r>
          </a:p>
          <a:p>
            <a:endParaRPr lang="tr-TR" dirty="0"/>
          </a:p>
          <a:p>
            <a:r>
              <a:rPr lang="tr-TR" dirty="0" err="1"/>
              <a:t>Veritabanı</a:t>
            </a:r>
            <a:r>
              <a:rPr lang="tr-TR" dirty="0"/>
              <a:t> fiziksel olarak programlanmalıdır.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497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(birincil anahtar) &amp; </a:t>
            </a:r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(yabancı anahtar)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Veritabanı</a:t>
            </a:r>
            <a:r>
              <a:rPr lang="tr-TR" dirty="0"/>
              <a:t> tablolarında tutulan kayıtların hangi sırayla tutulduğunun bilinmesi pek mümkün değildir. </a:t>
            </a:r>
          </a:p>
          <a:p>
            <a:pPr algn="just"/>
            <a:r>
              <a:rPr lang="tr-TR" dirty="0"/>
              <a:t>Bir kaydı aranıp hangi satırda olduğunun bulunması, </a:t>
            </a:r>
            <a:r>
              <a:rPr lang="tr-TR" dirty="0" err="1"/>
              <a:t>veritabanında</a:t>
            </a:r>
            <a:r>
              <a:rPr lang="tr-TR" dirty="0"/>
              <a:t> milyonlarca kayıt tutulduğu düşünülürse imkansızdır. </a:t>
            </a:r>
          </a:p>
          <a:p>
            <a:pPr algn="just"/>
            <a:r>
              <a:rPr lang="tr-TR" dirty="0"/>
              <a:t>Bu amaçla, bir </a:t>
            </a:r>
            <a:r>
              <a:rPr lang="tr-TR" dirty="0" err="1"/>
              <a:t>veritabanı</a:t>
            </a:r>
            <a:r>
              <a:rPr lang="tr-TR" dirty="0"/>
              <a:t> tablosunda bir veya birden fazla alanın bir satırı </a:t>
            </a:r>
            <a:r>
              <a:rPr lang="tr-TR" dirty="0" err="1"/>
              <a:t>nitemelesi</a:t>
            </a:r>
            <a:r>
              <a:rPr lang="tr-TR" dirty="0"/>
              <a:t> amacıyla KEY (anahtarlar) kullanılır. </a:t>
            </a:r>
          </a:p>
          <a:p>
            <a:pPr marL="530352" lvl="1" indent="0">
              <a:buNone/>
            </a:pPr>
            <a:r>
              <a:rPr lang="tr-TR" b="1" i="0" dirty="0"/>
              <a:t> </a:t>
            </a:r>
            <a:endParaRPr lang="tr-TR" dirty="0"/>
          </a:p>
        </p:txBody>
      </p:sp>
      <p:pic>
        <p:nvPicPr>
          <p:cNvPr id="1026" name="Picture 2" descr="anahtar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23" y="4611756"/>
            <a:ext cx="1487694" cy="18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48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(birincil anahtar) &amp; </a:t>
            </a:r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(yabancı anahtar)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4313"/>
          </a:xfrm>
        </p:spPr>
        <p:txBody>
          <a:bodyPr>
            <a:normAutofit/>
          </a:bodyPr>
          <a:lstStyle/>
          <a:p>
            <a:r>
              <a:rPr lang="tr-TR" b="1" i="1" dirty="0" err="1"/>
              <a:t>Primary</a:t>
            </a:r>
            <a:r>
              <a:rPr lang="tr-TR" b="1" i="1" dirty="0"/>
              <a:t> </a:t>
            </a:r>
            <a:r>
              <a:rPr lang="tr-TR" b="1" i="1" dirty="0" err="1"/>
              <a:t>Key</a:t>
            </a:r>
            <a:r>
              <a:rPr lang="tr-TR" b="1" i="1" dirty="0"/>
              <a:t>: </a:t>
            </a:r>
          </a:p>
          <a:p>
            <a:pPr lvl="1" algn="just"/>
            <a:r>
              <a:rPr lang="tr-TR" dirty="0"/>
              <a:t>Bir </a:t>
            </a:r>
            <a:r>
              <a:rPr lang="tr-TR" dirty="0" err="1"/>
              <a:t>veritabanı</a:t>
            </a:r>
            <a:r>
              <a:rPr lang="tr-TR" dirty="0"/>
              <a:t> tablosunda yer alan her satır için bir tanımlayıcı (</a:t>
            </a:r>
            <a:r>
              <a:rPr lang="tr-TR" dirty="0" err="1"/>
              <a:t>identify</a:t>
            </a:r>
            <a:r>
              <a:rPr lang="tr-TR" dirty="0"/>
              <a:t>) görevi görür, </a:t>
            </a:r>
          </a:p>
          <a:p>
            <a:pPr lvl="1" algn="just"/>
            <a:r>
              <a:rPr lang="tr-TR" dirty="0"/>
              <a:t>Bir kısıtlamadır (</a:t>
            </a:r>
            <a:r>
              <a:rPr lang="tr-TR" dirty="0" err="1"/>
              <a:t>constraint</a:t>
            </a:r>
            <a:r>
              <a:rPr lang="tr-TR" dirty="0"/>
              <a:t>) </a:t>
            </a:r>
          </a:p>
          <a:p>
            <a:pPr lvl="1" algn="just"/>
            <a:r>
              <a:rPr lang="tr-TR" dirty="0"/>
              <a:t>Eşsizdir, tekrarlanamaz. </a:t>
            </a:r>
          </a:p>
          <a:p>
            <a:pPr lvl="1" algn="just"/>
            <a:r>
              <a:rPr lang="tr-TR" i="0" dirty="0"/>
              <a:t>Çoğunlukla tek bir alan olarak kullanılsa da birden fazla alanın birleşimiyle de oluşturulabilir </a:t>
            </a:r>
          </a:p>
          <a:p>
            <a:pPr lvl="1" algn="just"/>
            <a:r>
              <a:rPr lang="tr-TR" i="0" dirty="0"/>
              <a:t>Genelde sayılar birincil anahtar olarak seçilirler, ancak zorunluluk değildir. </a:t>
            </a:r>
          </a:p>
          <a:p>
            <a:pPr lvl="1" algn="just"/>
            <a:r>
              <a:rPr lang="tr-TR" i="0" dirty="0"/>
              <a:t>Birincil anahtar değeri boş geçilemez ve </a:t>
            </a:r>
            <a:r>
              <a:rPr lang="tr-TR" i="0" dirty="0" err="1"/>
              <a:t>null</a:t>
            </a:r>
            <a:r>
              <a:rPr lang="tr-TR" i="0" dirty="0"/>
              <a:t> değer alamaz.</a:t>
            </a:r>
          </a:p>
          <a:p>
            <a:pPr lvl="1" algn="just"/>
            <a:r>
              <a:rPr lang="tr-TR" i="0" dirty="0"/>
              <a:t>İlişkisel veri tabanlarında mutlaka birincil anahtar olmalıdır.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597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(birincil anahtar) &amp; </a:t>
            </a:r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(yabancı anahtar)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4313"/>
          </a:xfrm>
        </p:spPr>
        <p:txBody>
          <a:bodyPr>
            <a:normAutofit/>
          </a:bodyPr>
          <a:lstStyle/>
          <a:p>
            <a:r>
              <a:rPr lang="tr-TR" b="1" i="1" dirty="0" err="1"/>
              <a:t>Foreign</a:t>
            </a:r>
            <a:r>
              <a:rPr lang="tr-TR" b="1" i="1" dirty="0"/>
              <a:t> </a:t>
            </a:r>
            <a:r>
              <a:rPr lang="tr-TR" b="1" i="1" dirty="0" err="1"/>
              <a:t>Key</a:t>
            </a:r>
            <a:r>
              <a:rPr lang="tr-TR" b="1" i="1" dirty="0"/>
              <a:t>: </a:t>
            </a:r>
          </a:p>
          <a:p>
            <a:pPr lvl="1" algn="just"/>
            <a:r>
              <a:rPr lang="tr-TR" i="0" dirty="0"/>
              <a:t>İkincil veya yabancı anahtar olarak da ifade edilmektedir. </a:t>
            </a:r>
          </a:p>
          <a:p>
            <a:pPr lvl="1" algn="just"/>
            <a:r>
              <a:rPr lang="tr-TR" i="0" dirty="0"/>
              <a:t>Bir veri tablosuna girilebilecek değerleri başka bir veri tablosundaki alanlarla ilişkilendirmeye yarar. </a:t>
            </a:r>
          </a:p>
          <a:p>
            <a:pPr lvl="1" algn="just"/>
            <a:r>
              <a:rPr lang="tr-TR" i="0" dirty="0"/>
              <a:t>Başka bir tablonun birincil anahtarının bir diğer tablo içerisinde yer almasıdır. </a:t>
            </a:r>
          </a:p>
          <a:p>
            <a:pPr lvl="1" algn="just"/>
            <a:r>
              <a:rPr lang="tr-TR" i="0" dirty="0"/>
              <a:t>Çoğunlukla bir ana tablo (</a:t>
            </a:r>
            <a:r>
              <a:rPr lang="tr-TR" i="0" dirty="0" err="1"/>
              <a:t>parent</a:t>
            </a:r>
            <a:r>
              <a:rPr lang="tr-TR" i="0" dirty="0"/>
              <a:t>) ile alt tablonun (</a:t>
            </a:r>
            <a:r>
              <a:rPr lang="tr-TR" i="0" dirty="0" err="1"/>
              <a:t>child</a:t>
            </a:r>
            <a:r>
              <a:rPr lang="tr-TR" i="0" dirty="0"/>
              <a:t>) ilişkilendirilmesinde kullanılır. </a:t>
            </a:r>
          </a:p>
          <a:p>
            <a:pPr lvl="1" algn="just"/>
            <a:r>
              <a:rPr lang="tr-TR" i="0" dirty="0" err="1"/>
              <a:t>Foreign</a:t>
            </a:r>
            <a:r>
              <a:rPr lang="tr-TR" i="0" dirty="0"/>
              <a:t> </a:t>
            </a:r>
            <a:r>
              <a:rPr lang="tr-TR" i="0" dirty="0" err="1"/>
              <a:t>key</a:t>
            </a:r>
            <a:r>
              <a:rPr lang="tr-TR" i="0" dirty="0"/>
              <a:t> sayesinde veri tekrarlarının önüne geçilebilmekte, olası güncellemelerde ilgili verilerin her yerde güncellenmesi sağlanabilmektedir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102183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9052"/>
            <a:ext cx="9601200" cy="14859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2"/>
            <a:ext cx="9601200" cy="4051852"/>
          </a:xfrm>
        </p:spPr>
        <p:txBody>
          <a:bodyPr/>
          <a:lstStyle/>
          <a:p>
            <a:r>
              <a:rPr lang="tr-TR" b="1" i="1" u="sng" dirty="0"/>
              <a:t>MS Access: 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Microsoft Office ürünüdür. </a:t>
            </a:r>
          </a:p>
          <a:p>
            <a:pPr lvl="1"/>
            <a:r>
              <a:rPr lang="tr-TR" dirty="0"/>
              <a:t>Küçük ölçekli uygulamalar için idealdir. </a:t>
            </a:r>
          </a:p>
          <a:p>
            <a:pPr lvl="1"/>
            <a:r>
              <a:rPr lang="tr-TR" dirty="0"/>
              <a:t>Tablo başında 2 GB veri depolayabilir. </a:t>
            </a:r>
          </a:p>
          <a:p>
            <a:pPr lvl="1"/>
            <a:r>
              <a:rPr lang="tr-TR" dirty="0"/>
              <a:t>Aynı anda 255 bağlantıya izin verir.  </a:t>
            </a:r>
          </a:p>
          <a:p>
            <a:pPr lvl="1"/>
            <a:r>
              <a:rPr lang="tr-TR" dirty="0"/>
              <a:t>Windows dışında kullanılamaz. </a:t>
            </a:r>
          </a:p>
          <a:p>
            <a:pPr lvl="1"/>
            <a:r>
              <a:rPr lang="tr-TR" dirty="0" err="1"/>
              <a:t>Trigger</a:t>
            </a:r>
            <a:r>
              <a:rPr lang="tr-TR" dirty="0"/>
              <a:t> ve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yoktur.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Logging</a:t>
            </a:r>
            <a:r>
              <a:rPr lang="tr-TR" dirty="0"/>
              <a:t> özelliği bulunur. </a:t>
            </a:r>
          </a:p>
        </p:txBody>
      </p:sp>
      <p:pic>
        <p:nvPicPr>
          <p:cNvPr id="7170" name="Picture 2" descr="Ms accesslogo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93" y="1252163"/>
            <a:ext cx="2057538" cy="20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22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9052"/>
            <a:ext cx="9601200" cy="14859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2"/>
            <a:ext cx="9601200" cy="4051852"/>
          </a:xfrm>
        </p:spPr>
        <p:txBody>
          <a:bodyPr/>
          <a:lstStyle/>
          <a:p>
            <a:r>
              <a:rPr lang="tr-TR" b="1" i="1" u="sng" dirty="0" err="1"/>
              <a:t>MySQL</a:t>
            </a:r>
            <a:r>
              <a:rPr lang="tr-TR" b="1" i="1" u="sng" dirty="0"/>
              <a:t>: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Tablo başında 4 TB veri depolayabilir. </a:t>
            </a:r>
          </a:p>
          <a:p>
            <a:pPr lvl="1"/>
            <a:r>
              <a:rPr lang="tr-TR" dirty="0"/>
              <a:t>Açık kaynak kodludur. </a:t>
            </a:r>
          </a:p>
          <a:p>
            <a:pPr lvl="1"/>
            <a:r>
              <a:rPr lang="tr-TR" dirty="0"/>
              <a:t>Hızlı ve kararlıdır. </a:t>
            </a:r>
          </a:p>
          <a:p>
            <a:pPr lvl="1"/>
            <a:r>
              <a:rPr lang="tr-TR" dirty="0"/>
              <a:t>Platform açısından bağımsızdır. Windows, Linux, </a:t>
            </a:r>
            <a:r>
              <a:rPr lang="tr-TR" dirty="0" err="1"/>
              <a:t>MacOS</a:t>
            </a:r>
            <a:r>
              <a:rPr lang="tr-TR" dirty="0"/>
              <a:t> ve türevleri ile sorunsuz çalışır. </a:t>
            </a:r>
          </a:p>
          <a:p>
            <a:pPr lvl="1"/>
            <a:r>
              <a:rPr lang="tr-TR" dirty="0" err="1"/>
              <a:t>Trigger</a:t>
            </a:r>
            <a:r>
              <a:rPr lang="tr-TR" dirty="0"/>
              <a:t> ve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kullanılır. 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Logging</a:t>
            </a:r>
            <a:r>
              <a:rPr lang="tr-TR" dirty="0"/>
              <a:t> yoktur.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35" y="1017749"/>
            <a:ext cx="2929634" cy="15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9052"/>
            <a:ext cx="9601200" cy="14859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2"/>
            <a:ext cx="9601200" cy="4051852"/>
          </a:xfrm>
        </p:spPr>
        <p:txBody>
          <a:bodyPr/>
          <a:lstStyle/>
          <a:p>
            <a:r>
              <a:rPr lang="tr-TR" b="1" i="1" dirty="0"/>
              <a:t>IBM DB2</a:t>
            </a:r>
            <a:r>
              <a:rPr lang="tr-TR" dirty="0"/>
              <a:t>: 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Access ve </a:t>
            </a:r>
            <a:r>
              <a:rPr lang="tr-TR" dirty="0" err="1"/>
              <a:t>MySQL</a:t>
            </a:r>
            <a:r>
              <a:rPr lang="tr-TR" dirty="0"/>
              <a:t> e göre daha performanslıdır.</a:t>
            </a:r>
          </a:p>
          <a:p>
            <a:pPr lvl="1"/>
            <a:r>
              <a:rPr lang="tr-TR" dirty="0"/>
              <a:t>Yüksek maliyetlidir. </a:t>
            </a:r>
          </a:p>
          <a:p>
            <a:pPr lvl="1"/>
            <a:r>
              <a:rPr lang="tr-TR" dirty="0"/>
              <a:t>Unix ve Windows üzerinde çalışabilir. </a:t>
            </a:r>
          </a:p>
          <a:p>
            <a:pPr lvl="1"/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Logging</a:t>
            </a:r>
            <a:r>
              <a:rPr lang="tr-TR" dirty="0"/>
              <a:t>, </a:t>
            </a:r>
            <a:r>
              <a:rPr lang="tr-TR" dirty="0" err="1"/>
              <a:t>trigger</a:t>
            </a:r>
            <a:r>
              <a:rPr lang="tr-TR" dirty="0"/>
              <a:t>,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özelliklerine sahiptir.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8" y="92620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9052"/>
            <a:ext cx="9601200" cy="14859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2"/>
            <a:ext cx="9601200" cy="4051852"/>
          </a:xfrm>
        </p:spPr>
        <p:txBody>
          <a:bodyPr/>
          <a:lstStyle/>
          <a:p>
            <a:r>
              <a:rPr lang="tr-TR" b="1" i="1" u="sng" dirty="0"/>
              <a:t>MS SQL: 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Kullanım kolaylığı, güvenilirlik ve işlem gücüne sahiptir. </a:t>
            </a:r>
          </a:p>
          <a:p>
            <a:pPr lvl="1"/>
            <a:r>
              <a:rPr lang="tr-TR" dirty="0"/>
              <a:t>Tablo başında 4TB veri depolayabilir. </a:t>
            </a:r>
          </a:p>
          <a:p>
            <a:pPr lvl="1"/>
            <a:r>
              <a:rPr lang="tr-TR" dirty="0"/>
              <a:t>Aynı anda 255 bağlantıya izin verir.  </a:t>
            </a:r>
          </a:p>
          <a:p>
            <a:pPr lvl="1"/>
            <a:r>
              <a:rPr lang="tr-TR" dirty="0" err="1"/>
              <a:t>Trigger</a:t>
            </a:r>
            <a:r>
              <a:rPr lang="tr-TR" dirty="0"/>
              <a:t>,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ve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Logging</a:t>
            </a:r>
            <a:r>
              <a:rPr lang="tr-TR" dirty="0"/>
              <a:t> özelliği bulunur. </a:t>
            </a:r>
          </a:p>
          <a:p>
            <a:pPr lvl="1"/>
            <a:r>
              <a:rPr lang="tr-TR" dirty="0"/>
              <a:t>Yüksek maliyetlidir. </a:t>
            </a:r>
          </a:p>
        </p:txBody>
      </p:sp>
      <p:pic>
        <p:nvPicPr>
          <p:cNvPr id="4098" name="Picture 2" descr="MSsql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23" y="11936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nedir?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13186"/>
            <a:ext cx="9601200" cy="4154214"/>
          </a:xfrm>
        </p:spPr>
        <p:txBody>
          <a:bodyPr/>
          <a:lstStyle/>
          <a:p>
            <a:r>
              <a:rPr lang="tr-TR" b="1" dirty="0"/>
              <a:t>Veri tabanları</a:t>
            </a:r>
            <a:r>
              <a:rPr lang="tr-TR" dirty="0"/>
              <a:t> birbirleriyle ilişkili bilgilerin düzenli biçimde, tekrara yer vermeden ve çok amaçlı kullanım için depolandığı alanlardır. </a:t>
            </a:r>
          </a:p>
          <a:p>
            <a:r>
              <a:rPr lang="tr-TR" dirty="0"/>
              <a:t>Bilgi artışıyla birlikte bilgisayarda bilgi depolama ve bilgiye erişim konularında yeni yöntemlere ihtiyaç duyulmuştur. </a:t>
            </a:r>
          </a:p>
          <a:p>
            <a:r>
              <a:rPr lang="tr-TR" dirty="0"/>
              <a:t>Veri tabanları; büyük miktardaki bilgileri depolamada geleneksel yöntem olan ‘‘dosya-işlem sistemine’’ alternatif olarak geliştirilmiştir.</a:t>
            </a:r>
          </a:p>
          <a:p>
            <a:pPr lvl="1"/>
            <a:r>
              <a:rPr lang="tr-TR" dirty="0"/>
              <a:t>Dosya sistemlerine göre daha hızlı erişim. </a:t>
            </a:r>
          </a:p>
          <a:p>
            <a:pPr lvl="1"/>
            <a:r>
              <a:rPr lang="tr-TR" dirty="0"/>
              <a:t>Veri tekrarı engellenir.</a:t>
            </a:r>
          </a:p>
          <a:p>
            <a:pPr lvl="1"/>
            <a:r>
              <a:rPr lang="tr-TR" dirty="0"/>
              <a:t>Kolay sorgulanır.</a:t>
            </a:r>
          </a:p>
        </p:txBody>
      </p:sp>
    </p:spTree>
    <p:extLst>
      <p:ext uri="{BB962C8B-B14F-4D97-AF65-F5344CB8AC3E}">
        <p14:creationId xmlns:p14="http://schemas.microsoft.com/office/powerpoint/2010/main" val="226460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9052"/>
            <a:ext cx="9601200" cy="14859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2"/>
            <a:ext cx="9601200" cy="4051852"/>
          </a:xfrm>
        </p:spPr>
        <p:txBody>
          <a:bodyPr/>
          <a:lstStyle/>
          <a:p>
            <a:r>
              <a:rPr lang="tr-TR" b="1" i="1" u="sng" dirty="0" err="1"/>
              <a:t>Oracle</a:t>
            </a:r>
            <a:r>
              <a:rPr lang="tr-TR" b="1" i="1" u="sng" dirty="0"/>
              <a:t>: 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En iyi </a:t>
            </a:r>
            <a:r>
              <a:rPr lang="tr-TR" dirty="0" err="1"/>
              <a:t>veritabanı</a:t>
            </a:r>
            <a:r>
              <a:rPr lang="tr-TR" dirty="0"/>
              <a:t> olarak kabul edilir. </a:t>
            </a:r>
          </a:p>
          <a:p>
            <a:pPr lvl="1"/>
            <a:r>
              <a:rPr lang="tr-TR" dirty="0"/>
              <a:t>Kullanım kolaylığı, güvenilirlik ve işlem gücüne sahiptir. </a:t>
            </a:r>
          </a:p>
          <a:p>
            <a:pPr lvl="1"/>
            <a:r>
              <a:rPr lang="tr-TR" dirty="0"/>
              <a:t>Sınırsız sayıda tabloları desteklemektedir.   </a:t>
            </a:r>
          </a:p>
          <a:p>
            <a:pPr lvl="1"/>
            <a:r>
              <a:rPr lang="tr-TR" dirty="0"/>
              <a:t>Platformdan bağımsızdır. </a:t>
            </a:r>
          </a:p>
          <a:p>
            <a:pPr lvl="1"/>
            <a:r>
              <a:rPr lang="tr-TR" dirty="0" err="1"/>
              <a:t>Trigger</a:t>
            </a:r>
            <a:r>
              <a:rPr lang="tr-TR" dirty="0"/>
              <a:t>,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ve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Logging</a:t>
            </a:r>
            <a:r>
              <a:rPr lang="tr-TR" dirty="0"/>
              <a:t> özelliği bulunur. </a:t>
            </a:r>
          </a:p>
          <a:p>
            <a:pPr lvl="1"/>
            <a:r>
              <a:rPr lang="tr-TR" dirty="0"/>
              <a:t>Yüksek maliyetlidir. </a:t>
            </a:r>
          </a:p>
        </p:txBody>
      </p:sp>
      <p:pic>
        <p:nvPicPr>
          <p:cNvPr id="2050" name="Picture 2" descr="oracle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270" y="1127839"/>
            <a:ext cx="2296077" cy="18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69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9052"/>
            <a:ext cx="9601200" cy="14859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75792"/>
            <a:ext cx="9601200" cy="4051852"/>
          </a:xfrm>
        </p:spPr>
        <p:txBody>
          <a:bodyPr/>
          <a:lstStyle/>
          <a:p>
            <a:r>
              <a:rPr lang="tr-TR" b="1" i="1" dirty="0" err="1"/>
              <a:t>PostgreSQL</a:t>
            </a:r>
            <a:r>
              <a:rPr lang="tr-TR" b="1" i="1" dirty="0"/>
              <a:t>: 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Nesne ilişkili </a:t>
            </a:r>
            <a:r>
              <a:rPr lang="tr-TR" dirty="0" err="1"/>
              <a:t>veritabanıdır</a:t>
            </a:r>
            <a:r>
              <a:rPr lang="tr-TR" dirty="0"/>
              <a:t>. </a:t>
            </a:r>
          </a:p>
          <a:p>
            <a:pPr lvl="1"/>
            <a:r>
              <a:rPr lang="tr-TR" dirty="0"/>
              <a:t>Açık kaynak kodludur. </a:t>
            </a:r>
          </a:p>
          <a:p>
            <a:pPr lvl="1"/>
            <a:r>
              <a:rPr lang="tr-TR" dirty="0"/>
              <a:t>Tablo başına 64 TB veri tutabilir.  </a:t>
            </a:r>
          </a:p>
          <a:p>
            <a:pPr lvl="1"/>
            <a:r>
              <a:rPr lang="tr-TR" dirty="0" err="1"/>
              <a:t>Trigger</a:t>
            </a:r>
            <a:r>
              <a:rPr lang="tr-TR" dirty="0"/>
              <a:t> ve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kullanılır. 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Logging</a:t>
            </a:r>
            <a:r>
              <a:rPr lang="tr-TR" dirty="0"/>
              <a:t> yoktur. </a:t>
            </a:r>
          </a:p>
          <a:p>
            <a:pPr lvl="1"/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669" y="748748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Elmasri</a:t>
            </a:r>
            <a:r>
              <a:rPr lang="tr-TR" altLang="tr-TR" dirty="0"/>
              <a:t>, R. Fundamentals of Database </a:t>
            </a:r>
            <a:r>
              <a:rPr lang="tr-TR" altLang="tr-TR" dirty="0" err="1"/>
              <a:t>Systems</a:t>
            </a:r>
            <a:r>
              <a:rPr lang="tr-TR" altLang="tr-TR" dirty="0"/>
              <a:t>. </a:t>
            </a:r>
            <a:r>
              <a:rPr lang="tr-TR" altLang="tr-TR" dirty="0" err="1"/>
              <a:t>Pearson</a:t>
            </a:r>
            <a:r>
              <a:rPr lang="tr-TR" altLang="tr-TR" dirty="0"/>
              <a:t>, 2016.</a:t>
            </a:r>
          </a:p>
          <a:p>
            <a:r>
              <a:rPr lang="tr-TR" altLang="tr-TR" dirty="0" err="1"/>
              <a:t>Özseven</a:t>
            </a:r>
            <a:r>
              <a:rPr lang="tr-TR" altLang="tr-TR" dirty="0"/>
              <a:t>, T. </a:t>
            </a:r>
            <a:r>
              <a:rPr lang="tr-TR" altLang="tr-TR" dirty="0" err="1"/>
              <a:t>Veritabanı</a:t>
            </a:r>
            <a:r>
              <a:rPr lang="tr-TR" altLang="tr-TR" dirty="0"/>
              <a:t> yönetim sistemleri. Ekin yayınları, 2013. </a:t>
            </a:r>
          </a:p>
          <a:p>
            <a:r>
              <a:rPr lang="tr-TR" altLang="tr-TR" dirty="0"/>
              <a:t>Çeken, C. </a:t>
            </a:r>
            <a:r>
              <a:rPr lang="tr-TR" altLang="tr-TR" dirty="0" err="1"/>
              <a:t>Veritabanı</a:t>
            </a:r>
            <a:r>
              <a:rPr lang="tr-TR" altLang="tr-TR" dirty="0"/>
              <a:t> yönetim sistemleri dersi, Ders notları. </a:t>
            </a:r>
          </a:p>
          <a:p>
            <a:pPr marL="0" indent="0">
              <a:buNone/>
            </a:pPr>
            <a:endParaRPr lang="tr-TR" alt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143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Teneke"/>
          <p:cNvSpPr/>
          <p:nvPr/>
        </p:nvSpPr>
        <p:spPr>
          <a:xfrm>
            <a:off x="5349249" y="2286000"/>
            <a:ext cx="1428750" cy="1214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/>
              <a:t>Veri tabanı</a:t>
            </a:r>
          </a:p>
        </p:txBody>
      </p:sp>
      <p:grpSp>
        <p:nvGrpSpPr>
          <p:cNvPr id="5" name="6 Grup"/>
          <p:cNvGrpSpPr>
            <a:grpSpLocks/>
          </p:cNvGrpSpPr>
          <p:nvPr/>
        </p:nvGrpSpPr>
        <p:grpSpPr bwMode="auto">
          <a:xfrm>
            <a:off x="2420311" y="4071946"/>
            <a:ext cx="1071563" cy="857252"/>
            <a:chOff x="785786" y="3500438"/>
            <a:chExt cx="1071570" cy="857256"/>
          </a:xfrm>
        </p:grpSpPr>
        <p:sp>
          <p:nvSpPr>
            <p:cNvPr id="6" name="4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b="1" dirty="0"/>
                <a:t>Tablo</a:t>
              </a:r>
            </a:p>
          </p:txBody>
        </p:sp>
        <p:sp>
          <p:nvSpPr>
            <p:cNvPr id="7" name="5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8" name="7 Grup"/>
          <p:cNvGrpSpPr>
            <a:grpSpLocks/>
          </p:cNvGrpSpPr>
          <p:nvPr/>
        </p:nvGrpSpPr>
        <p:grpSpPr bwMode="auto">
          <a:xfrm>
            <a:off x="3991936" y="4071946"/>
            <a:ext cx="1071563" cy="857252"/>
            <a:chOff x="785786" y="3500438"/>
            <a:chExt cx="1071570" cy="857256"/>
          </a:xfrm>
        </p:grpSpPr>
        <p:sp>
          <p:nvSpPr>
            <p:cNvPr id="9" name="8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b="1" dirty="0"/>
                <a:t>Tablo</a:t>
              </a:r>
            </a:p>
          </p:txBody>
        </p:sp>
        <p:sp>
          <p:nvSpPr>
            <p:cNvPr id="10" name="9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11" name="10 Grup"/>
          <p:cNvGrpSpPr>
            <a:grpSpLocks/>
          </p:cNvGrpSpPr>
          <p:nvPr/>
        </p:nvGrpSpPr>
        <p:grpSpPr bwMode="auto">
          <a:xfrm>
            <a:off x="5563561" y="4071946"/>
            <a:ext cx="1071563" cy="857252"/>
            <a:chOff x="785786" y="3500438"/>
            <a:chExt cx="1071570" cy="857256"/>
          </a:xfrm>
        </p:grpSpPr>
        <p:sp>
          <p:nvSpPr>
            <p:cNvPr id="12" name="11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b="1" dirty="0"/>
                <a:t>Tablo</a:t>
              </a:r>
            </a:p>
          </p:txBody>
        </p:sp>
        <p:sp>
          <p:nvSpPr>
            <p:cNvPr id="13" name="12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14" name="13 Grup"/>
          <p:cNvGrpSpPr>
            <a:grpSpLocks/>
          </p:cNvGrpSpPr>
          <p:nvPr/>
        </p:nvGrpSpPr>
        <p:grpSpPr bwMode="auto">
          <a:xfrm>
            <a:off x="7135186" y="4071946"/>
            <a:ext cx="1071563" cy="857252"/>
            <a:chOff x="785786" y="3500438"/>
            <a:chExt cx="1071570" cy="857256"/>
          </a:xfrm>
        </p:grpSpPr>
        <p:sp>
          <p:nvSpPr>
            <p:cNvPr id="15" name="14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b="1" dirty="0"/>
                <a:t>Tablo</a:t>
              </a:r>
            </a:p>
          </p:txBody>
        </p:sp>
        <p:sp>
          <p:nvSpPr>
            <p:cNvPr id="16" name="15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17" name="16 Grup"/>
          <p:cNvGrpSpPr>
            <a:grpSpLocks/>
          </p:cNvGrpSpPr>
          <p:nvPr/>
        </p:nvGrpSpPr>
        <p:grpSpPr bwMode="auto">
          <a:xfrm>
            <a:off x="8778249" y="4000492"/>
            <a:ext cx="1071562" cy="857248"/>
            <a:chOff x="785786" y="3500438"/>
            <a:chExt cx="1071570" cy="857256"/>
          </a:xfrm>
        </p:grpSpPr>
        <p:sp>
          <p:nvSpPr>
            <p:cNvPr id="18" name="17 Akış Çizelgesi: İşlem"/>
            <p:cNvSpPr/>
            <p:nvPr/>
          </p:nvSpPr>
          <p:spPr>
            <a:xfrm>
              <a:off x="785786" y="3500438"/>
              <a:ext cx="1071570" cy="2143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b="1" dirty="0"/>
                <a:t>Tablo</a:t>
              </a:r>
            </a:p>
          </p:txBody>
        </p:sp>
        <p:sp>
          <p:nvSpPr>
            <p:cNvPr id="19" name="18 Akış Çizelgesi: İşlem"/>
            <p:cNvSpPr/>
            <p:nvPr/>
          </p:nvSpPr>
          <p:spPr>
            <a:xfrm>
              <a:off x="785786" y="3714753"/>
              <a:ext cx="1071570" cy="6429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cxnSp>
        <p:nvCxnSpPr>
          <p:cNvPr id="20" name="20 Düz Bağlayıcı"/>
          <p:cNvCxnSpPr>
            <a:stCxn id="6" idx="0"/>
            <a:endCxn id="4" idx="3"/>
          </p:cNvCxnSpPr>
          <p:nvPr/>
        </p:nvCxnSpPr>
        <p:spPr>
          <a:xfrm rot="5400000" flipH="1" flipV="1">
            <a:off x="4223712" y="2232025"/>
            <a:ext cx="571500" cy="31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2 Düz Bağlayıcı"/>
          <p:cNvCxnSpPr>
            <a:stCxn id="4" idx="3"/>
            <a:endCxn id="18" idx="0"/>
          </p:cNvCxnSpPr>
          <p:nvPr/>
        </p:nvCxnSpPr>
        <p:spPr>
          <a:xfrm rot="16200000" flipH="1">
            <a:off x="7439193" y="2124869"/>
            <a:ext cx="500062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4 Düz Bağlayıcı"/>
          <p:cNvCxnSpPr>
            <a:stCxn id="4" idx="3"/>
            <a:endCxn id="9" idx="0"/>
          </p:cNvCxnSpPr>
          <p:nvPr/>
        </p:nvCxnSpPr>
        <p:spPr>
          <a:xfrm rot="5400000">
            <a:off x="5009524" y="3017838"/>
            <a:ext cx="571500" cy="153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30 Düz Bağlayıcı"/>
          <p:cNvCxnSpPr>
            <a:stCxn id="4" idx="3"/>
            <a:endCxn id="12" idx="0"/>
          </p:cNvCxnSpPr>
          <p:nvPr/>
        </p:nvCxnSpPr>
        <p:spPr>
          <a:xfrm rot="16200000" flipH="1">
            <a:off x="5795337" y="3768725"/>
            <a:ext cx="571500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32 Düz Bağlayıcı"/>
          <p:cNvCxnSpPr>
            <a:stCxn id="4" idx="3"/>
            <a:endCxn id="15" idx="0"/>
          </p:cNvCxnSpPr>
          <p:nvPr/>
        </p:nvCxnSpPr>
        <p:spPr>
          <a:xfrm rot="16200000" flipH="1">
            <a:off x="6581943" y="2982119"/>
            <a:ext cx="571500" cy="160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34 Düz Bağlayıcı"/>
          <p:cNvCxnSpPr>
            <a:stCxn id="13" idx="2"/>
          </p:cNvCxnSpPr>
          <p:nvPr/>
        </p:nvCxnSpPr>
        <p:spPr>
          <a:xfrm rot="16200000" flipH="1">
            <a:off x="5866774" y="5160963"/>
            <a:ext cx="50006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62" y="5372100"/>
            <a:ext cx="36433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Veritabanının</a:t>
            </a:r>
            <a:r>
              <a:rPr lang="tr-TR" dirty="0"/>
              <a:t> avantajları nelerdir?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92013"/>
            <a:ext cx="9601200" cy="4640318"/>
          </a:xfrm>
        </p:spPr>
        <p:txBody>
          <a:bodyPr/>
          <a:lstStyle/>
          <a:p>
            <a:r>
              <a:rPr lang="tr-TR" dirty="0"/>
              <a:t>Verilerin saklanması/yönetilmesinin yanı sıra istenen bilgiye hızlı bir şekilde ulaşılması da gereklidir.</a:t>
            </a:r>
          </a:p>
          <a:p>
            <a:r>
              <a:rPr lang="tr-TR" dirty="0"/>
              <a:t>Aynı veri farklı dosyalarda tekrar tekrar yer almaz. Bu verinin daha az yer kaplamasını sağlar. </a:t>
            </a:r>
          </a:p>
          <a:p>
            <a:r>
              <a:rPr lang="tr-TR" dirty="0"/>
              <a:t>Tekrarlanan veri olmadığından gereksiz bellek kullanımı engellenmiş olur. </a:t>
            </a:r>
          </a:p>
          <a:p>
            <a:r>
              <a:rPr lang="tr-TR" dirty="0"/>
              <a:t>Birden fazla dosyada tekrarlanan verinin güncellenmesi ile bütün dosyalardaki veri eş zamanlı olarak değişmektedir. </a:t>
            </a:r>
          </a:p>
          <a:p>
            <a:r>
              <a:rPr lang="tr-TR" dirty="0"/>
              <a:t>Erişim dilinin standart olması her uygulamada rahatça kullanılabilmesini sağlamaktadır. </a:t>
            </a:r>
          </a:p>
        </p:txBody>
      </p:sp>
    </p:spTree>
    <p:extLst>
      <p:ext uri="{BB962C8B-B14F-4D97-AF65-F5344CB8AC3E}">
        <p14:creationId xmlns:p14="http://schemas.microsoft.com/office/powerpoint/2010/main" val="3345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Veritabanının</a:t>
            </a:r>
            <a:r>
              <a:rPr lang="tr-TR" dirty="0"/>
              <a:t> avantajları nelerdir?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92013"/>
            <a:ext cx="9601200" cy="4640318"/>
          </a:xfrm>
        </p:spPr>
        <p:txBody>
          <a:bodyPr/>
          <a:lstStyle/>
          <a:p>
            <a:r>
              <a:rPr lang="tr-TR" dirty="0"/>
              <a:t>Verinin paylaşımı sağlanır. </a:t>
            </a:r>
          </a:p>
          <a:p>
            <a:r>
              <a:rPr lang="tr-TR" dirty="0"/>
              <a:t>Bilgilerin tek bir yerden kontrolü yani merkezi kontrol sağlanabilir. </a:t>
            </a:r>
          </a:p>
          <a:p>
            <a:r>
              <a:rPr lang="tr-TR" dirty="0"/>
              <a:t>Verilerin güvenliği sağlanır.</a:t>
            </a:r>
          </a:p>
          <a:p>
            <a:r>
              <a:rPr lang="tr-TR" dirty="0"/>
              <a:t>Eş zamanlı erişimlerde veri bütünlüğü ile verilerin tutarlı olması sağlanır. </a:t>
            </a:r>
          </a:p>
        </p:txBody>
      </p:sp>
    </p:spTree>
    <p:extLst>
      <p:ext uri="{BB962C8B-B14F-4D97-AF65-F5344CB8AC3E}">
        <p14:creationId xmlns:p14="http://schemas.microsoft.com/office/powerpoint/2010/main" val="79826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Geleneksel dosya sistemleri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89043"/>
            <a:ext cx="9601200" cy="4532243"/>
          </a:xfrm>
        </p:spPr>
        <p:txBody>
          <a:bodyPr/>
          <a:lstStyle/>
          <a:p>
            <a:r>
              <a:rPr lang="tr-TR" dirty="0"/>
              <a:t>Sıralı erişimli dosyalar; </a:t>
            </a:r>
          </a:p>
          <a:p>
            <a:pPr lvl="1"/>
            <a:r>
              <a:rPr lang="tr-TR" dirty="0"/>
              <a:t>Sıralı erişim yöntemi ile veri işleme </a:t>
            </a:r>
          </a:p>
          <a:p>
            <a:pPr lvl="1"/>
            <a:r>
              <a:rPr lang="tr-TR" dirty="0"/>
              <a:t>Herhangi bir bilgiye ulaşmak için dosya veri bulunana kadar okunur.</a:t>
            </a:r>
          </a:p>
          <a:p>
            <a:pPr lvl="1"/>
            <a:r>
              <a:rPr lang="tr-TR" dirty="0"/>
              <a:t>Verileri ayırmak için özel karakter kullanılır. </a:t>
            </a:r>
          </a:p>
          <a:p>
            <a:pPr lvl="1"/>
            <a:r>
              <a:rPr lang="tr-TR" dirty="0"/>
              <a:t>Veriye anında erişmek zor.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20" y="4055164"/>
            <a:ext cx="3046006" cy="15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8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Geleneksel dosya sistemleri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3998843"/>
          </a:xfrm>
        </p:spPr>
        <p:txBody>
          <a:bodyPr/>
          <a:lstStyle/>
          <a:p>
            <a:pPr algn="just"/>
            <a:r>
              <a:rPr lang="tr-TR" dirty="0"/>
              <a:t>Doğrudan erişimli dosyalar; </a:t>
            </a:r>
          </a:p>
          <a:p>
            <a:pPr marL="0" indent="0" algn="just">
              <a:buNone/>
            </a:pPr>
            <a:endParaRPr lang="tr-TR" dirty="0"/>
          </a:p>
          <a:p>
            <a:pPr lvl="1" algn="just"/>
            <a:r>
              <a:rPr lang="tr-TR" dirty="0"/>
              <a:t>Oluşma nedeni; Sıralı erişimli dosyalarda veriye ulaşmak için dosyanın tamamen taranması. </a:t>
            </a:r>
          </a:p>
          <a:p>
            <a:pPr lvl="1" algn="just"/>
            <a:r>
              <a:rPr lang="tr-TR" dirty="0"/>
              <a:t>Veriye doğrudan erişim söz konusu. </a:t>
            </a:r>
          </a:p>
          <a:p>
            <a:pPr lvl="1" algn="just"/>
            <a:r>
              <a:rPr lang="tr-TR" dirty="0"/>
              <a:t>Her satır için indeks bilgisine sahiptir yani her bir satırın indeks değeri ve bellek bilgisine sahip. </a:t>
            </a:r>
          </a:p>
          <a:p>
            <a:pPr lvl="1" algn="just"/>
            <a:r>
              <a:rPr lang="tr-TR" dirty="0"/>
              <a:t>Aranan verinin karşılık geldiği indeks değerinin göstermiş olduğu adres okunarak bilgiye ulaşılır.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4142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TM10001105[[fn=kırpılmış]]</Template>
  <TotalTime>422</TotalTime>
  <Words>2147</Words>
  <Application>Microsoft Office PowerPoint</Application>
  <PresentationFormat>Geniş ekran</PresentationFormat>
  <Paragraphs>324</Paragraphs>
  <Slides>42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Calibri</vt:lpstr>
      <vt:lpstr>Franklin Gothic Book</vt:lpstr>
      <vt:lpstr>Wingdings</vt:lpstr>
      <vt:lpstr>Crop</vt:lpstr>
      <vt:lpstr>Bilgisayar mühendisliği’ne giriş - Veritabanı</vt:lpstr>
      <vt:lpstr>İçerik</vt:lpstr>
      <vt:lpstr>Veri nedir? </vt:lpstr>
      <vt:lpstr>Veritabanı nedir? </vt:lpstr>
      <vt:lpstr>Veritabanı yapısı</vt:lpstr>
      <vt:lpstr>Veritabanının avantajları nelerdir?  </vt:lpstr>
      <vt:lpstr>Veritabanının avantajları nelerdir?  </vt:lpstr>
      <vt:lpstr>Geleneksel dosya sistemleri  </vt:lpstr>
      <vt:lpstr>Geleneksel dosya sistemleri  </vt:lpstr>
      <vt:lpstr>Veritabanı yönetim sistemleri </vt:lpstr>
      <vt:lpstr>Veritabanı yönetim sistemleri ve dosya sistemlerinin karşılaştırılması </vt:lpstr>
      <vt:lpstr>VTYS’nin avantajları</vt:lpstr>
      <vt:lpstr>Veri modeli ve kavramları </vt:lpstr>
      <vt:lpstr>Veri modeli ve kavramları </vt:lpstr>
      <vt:lpstr>Varlık</vt:lpstr>
      <vt:lpstr>Nitelik</vt:lpstr>
      <vt:lpstr>Bağlantı/İlişki</vt:lpstr>
      <vt:lpstr>Varlık-İlişki Modeli(devam) </vt:lpstr>
      <vt:lpstr>Kısıtlar</vt:lpstr>
      <vt:lpstr>Veri modeli tipleri </vt:lpstr>
      <vt:lpstr>Dosya Sistemi</vt:lpstr>
      <vt:lpstr>Hiyerarşik Model</vt:lpstr>
      <vt:lpstr>Ağ modeli</vt:lpstr>
      <vt:lpstr>İlişkisel Veri Modeli</vt:lpstr>
      <vt:lpstr>İlişkisel Veri Modeli</vt:lpstr>
      <vt:lpstr>Varlık Bağlantı Modeli </vt:lpstr>
      <vt:lpstr>Nesne Yönelimli Model </vt:lpstr>
      <vt:lpstr>Karşılaştırma </vt:lpstr>
      <vt:lpstr>Örnek Uygulama</vt:lpstr>
      <vt:lpstr>Örnek Uygulama</vt:lpstr>
      <vt:lpstr>Veritabanı oluşturma aşamaları</vt:lpstr>
      <vt:lpstr>Veritabanı oluşturma aşamaları</vt:lpstr>
      <vt:lpstr>Primary Key (birincil anahtar) &amp; Foreign Key (yabancı anahtar)</vt:lpstr>
      <vt:lpstr>Primary Key (birincil anahtar) &amp; Foreign Key (yabancı anahtar)</vt:lpstr>
      <vt:lpstr>Primary Key (birincil anahtar) &amp; Foreign Key (yabancı anahtar)</vt:lpstr>
      <vt:lpstr>Veritabanı çeşitleri</vt:lpstr>
      <vt:lpstr>Veritabanı çeşitleri</vt:lpstr>
      <vt:lpstr>Veritabanı çeşitleri</vt:lpstr>
      <vt:lpstr>Veritabanı çeşitleri</vt:lpstr>
      <vt:lpstr>Veritabanı çeşitleri</vt:lpstr>
      <vt:lpstr>Veritabanı çeşitleri</vt:lpstr>
      <vt:lpstr>Kaynaklar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mühendisliği’ne giriş - Veritabanı</dc:title>
  <dc:creator>sau</dc:creator>
  <cp:lastModifiedBy>MusaBalta</cp:lastModifiedBy>
  <cp:revision>31</cp:revision>
  <dcterms:created xsi:type="dcterms:W3CDTF">2019-11-28T10:14:39Z</dcterms:created>
  <dcterms:modified xsi:type="dcterms:W3CDTF">2019-11-29T11:36:02Z</dcterms:modified>
</cp:coreProperties>
</file>