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1"/>
  </p:notesMasterIdLst>
  <p:handoutMasterIdLst>
    <p:handoutMasterId r:id="rId52"/>
  </p:handoutMasterIdLst>
  <p:sldIdLst>
    <p:sldId id="340" r:id="rId2"/>
    <p:sldId id="341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3" r:id="rId33"/>
    <p:sldId id="375" r:id="rId34"/>
    <p:sldId id="376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087" autoAdjust="0"/>
  </p:normalViewPr>
  <p:slideViewPr>
    <p:cSldViewPr>
      <p:cViewPr varScale="1">
        <p:scale>
          <a:sx n="66" d="100"/>
          <a:sy n="66" d="100"/>
        </p:scale>
        <p:origin x="3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011-80F3-416C-A4E6-DC258354ED27}" type="datetimeFigureOut">
              <a:rPr lang="tr-TR" smtClean="0"/>
              <a:pPr/>
              <a:t>5.03.2018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CD8F-EE12-4831-9F93-21C6B97F7A4C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0E6A1-830D-4C29-9D2C-9B28226A27E6}" type="datetimeFigureOut">
              <a:rPr lang="tr-TR" smtClean="0"/>
              <a:pPr/>
              <a:t>5.03.2018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AC84-81BD-442C-8608-DAE8E5CF2363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dirty="0" err="1" smtClean="0"/>
              <a:t>Resonsive</a:t>
            </a:r>
            <a:r>
              <a:rPr lang="tr-TR" baseline="0" dirty="0" smtClean="0"/>
              <a:t> : Akıllı cihazlarda sayfa tasarımı otomatik olarak uygun hale getirir.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148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57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72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608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941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021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49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28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943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15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26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398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476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2008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081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836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511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862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01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548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47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2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788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110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1859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47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340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674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4067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437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221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009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16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7764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96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800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3524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8561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5370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962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550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81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27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93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&lt;meta name="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initial-scale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maximum-scale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user-scalable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</a:t>
            </a:r>
          </a:p>
          <a:p>
            <a:pPr fontAlgn="base"/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elementinin alabileceği özellikler: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Piksel olarak verilen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genişliği. Değer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ile cihazın ekran genişliği de verilebilir.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Piksel olarak verilen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yüksekliği. Değer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device-height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ile cihazın ekran yüksekliği de verilebilir.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initial-scale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Sayfayı ilk gösterilirken ne kadar ölçekli olarak verileceği. Örneğin 1.0 değeri verilirse başlangıç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görünütüsü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ölçeklenmeden gösterilir. 0 ile 10.0 arası bir değer olabilir.</a:t>
            </a:r>
          </a:p>
          <a:p>
            <a:pPr fontAlgn="base"/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minimum-</a:t>
            </a:r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en çok yapabileceği küçültme oranı.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maximum-scale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en çok yapabileceği büyültme oranı.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user-scalable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ölçekleme veya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yapıp yapamayacağını vermek için kullanılır.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veya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değerini alır. Varsayılan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değerini alır.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6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58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085B0-2C59-4DED-8C48-E1E77CF27983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7129-E796-42F1-AB6E-175AE70EDB4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13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14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AE9C0C-0D89-46A8-B0FE-73D555CA8C55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475FD-5597-4A34-A660-E628784B872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1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3"/>
          <p:cNvGrpSpPr>
            <a:grpSpLocks/>
          </p:cNvGrpSpPr>
          <p:nvPr userDrawn="1"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" name="Resim 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6" name="İçerik Yer Tutucusu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esim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1438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9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8784976" cy="4851746"/>
          </a:xfrm>
        </p:spPr>
        <p:txBody>
          <a:bodyPr/>
          <a:lstStyle>
            <a:lvl1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2400"/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2100"/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800"/>
            </a:lvl3pPr>
            <a:lvl4pPr marL="12001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500"/>
            </a:lvl4pPr>
            <a:lvl5pPr marL="15430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dirty="0" smtClean="0"/>
              <a:t>Asıl metin stillerini düzenle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75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3"/>
          <p:cNvGrpSpPr>
            <a:grpSpLocks/>
          </p:cNvGrpSpPr>
          <p:nvPr userDrawn="1"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" name="Resim 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6" name="İçerik Yer Tutucusu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esim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03B584-4923-4A86-9704-CC215055113B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71776-7564-4797-B611-E641185BF23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05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E6961-A921-43FE-8598-31B14676E109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C180B-A068-4E2B-8CAA-08903E42A7C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74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11966-ECC0-4184-85BF-A764B6992FAA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B4FFA-B9C2-48FF-B259-9F8603C992F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38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199C3-1F67-42D3-B6ED-73061C3C3F65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14A26-8FC7-4466-90C1-A68B446358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48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836A6-47FB-45E3-8618-8B0A29CA1501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3D6FA-B3EF-407B-B203-65E8476E2F4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70B04A-851E-46D5-BD87-4337A2B542B9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3DFD76-7578-421E-BBD1-96E761E065A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55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E6223-4733-4C07-9BF1-7FD1E84B1A60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1761B-90EE-44EF-AE9D-5DF4B2A7D5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30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561BD-1BBA-422F-B47B-11093D376C13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21831-CFBB-4EA3-A3F2-B56F219C3EB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50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5.03.2018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694" r:id="rId13"/>
    <p:sldLayoutId id="2147483695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default.as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ozgrozer.com/2015/06/08/bootstrap-izgara-sistem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11.3.min.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ode.jquery.com/jquery-1.9.1.min.j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352928" cy="187555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Web Teknolojileri</a:t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tr-TR" sz="4000" b="1" dirty="0" err="1" smtClean="0">
                <a:solidFill>
                  <a:srgbClr val="C00000"/>
                </a:solidFill>
                <a:cs typeface="Arial" pitchFamily="34" charset="0"/>
              </a:rPr>
              <a:t>Bootstrap</a:t>
            </a:r>
            <a:r>
              <a:rPr lang="tr-TR" sz="4000" b="1" dirty="0" smtClean="0">
                <a:solidFill>
                  <a:srgbClr val="C00000"/>
                </a:solidFill>
                <a:cs typeface="Arial" pitchFamily="34" charset="0"/>
              </a:rPr>
              <a:t> &amp; CSS</a:t>
            </a: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/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endParaRPr lang="tr-TR" sz="3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9512" y="3789363"/>
            <a:ext cx="8784976" cy="14398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Prof. Dr. Ümit KOCABIÇAK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Öğr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Gör. Nevzat TAŞBAŞI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Arş. Gör. Dr. </a:t>
            </a: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Gülüzar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ÇİT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Resim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32656"/>
            <a:ext cx="2736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up 9"/>
          <p:cNvGrpSpPr>
            <a:grpSpLocks/>
          </p:cNvGrpSpPr>
          <p:nvPr/>
        </p:nvGrpSpPr>
        <p:grpSpPr bwMode="auto">
          <a:xfrm>
            <a:off x="0" y="5719762"/>
            <a:ext cx="9144000" cy="836359"/>
            <a:chOff x="0" y="5719432"/>
            <a:chExt cx="9144000" cy="836874"/>
          </a:xfrm>
        </p:grpSpPr>
        <p:pic>
          <p:nvPicPr>
            <p:cNvPr id="3078" name="Resim 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lt Başlık 2"/>
            <p:cNvSpPr txBox="1">
              <a:spLocks/>
            </p:cNvSpPr>
            <p:nvPr/>
          </p:nvSpPr>
          <p:spPr>
            <a:xfrm>
              <a:off x="5220072" y="6278576"/>
              <a:ext cx="3915991" cy="277730"/>
            </a:xfrm>
            <a:prstGeom prst="rect">
              <a:avLst/>
            </a:prstGeom>
          </p:spPr>
          <p:txBody>
            <a:bodyPr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>
                  <a:solidFill>
                    <a:srgbClr val="898989"/>
                  </a:solidFill>
                </a:rPr>
                <a:t>BSM 104 Web Teknolojileri 2017-2018 Bahar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8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Sayfanın </a:t>
            </a:r>
            <a:r>
              <a:rPr lang="tr-TR" sz="2800" dirty="0" smtClean="0"/>
              <a:t>mobil </a:t>
            </a:r>
            <a:r>
              <a:rPr lang="tr-TR" sz="2800" dirty="0" smtClean="0"/>
              <a:t>cihazlarda gösterilebilmesi ve kullanıcıların bu cihazlarda sayfayı büyütüp küçültebilmesi ile ilgili ayarlar için başlık kısmına </a:t>
            </a:r>
            <a:r>
              <a:rPr lang="tr-TR" sz="2800" dirty="0" smtClean="0"/>
              <a:t>	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 name="</a:t>
            </a:r>
            <a:r>
              <a:rPr lang="tr-T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viewport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 </a:t>
            </a:r>
            <a:endParaRPr lang="tr-TR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defRPr/>
            </a:pP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</a:t>
            </a:r>
            <a:r>
              <a:rPr lang="tr-T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tr-T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tr-T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device-width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initial-scale</a:t>
            </a: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>
              <a:defRPr/>
            </a:pPr>
            <a:r>
              <a:rPr lang="tr-TR" sz="2800" dirty="0" smtClean="0"/>
              <a:t>Daha </a:t>
            </a:r>
            <a:r>
              <a:rPr lang="tr-TR" sz="2800" dirty="0" smtClean="0"/>
              <a:t>sonra Bootstrap .</a:t>
            </a:r>
            <a:r>
              <a:rPr lang="tr-TR" sz="2800" dirty="0" err="1" smtClean="0"/>
              <a:t>css</a:t>
            </a:r>
            <a:r>
              <a:rPr lang="tr-TR" sz="2800" dirty="0" smtClean="0"/>
              <a:t> ve .</a:t>
            </a:r>
            <a:r>
              <a:rPr lang="tr-TR" sz="2800" dirty="0" err="1" smtClean="0"/>
              <a:t>js</a:t>
            </a:r>
            <a:r>
              <a:rPr lang="tr-TR" sz="2800" dirty="0" smtClean="0"/>
              <a:t> dosyalarının olduğu </a:t>
            </a:r>
            <a:r>
              <a:rPr lang="tr-TR" sz="2800" dirty="0" smtClean="0"/>
              <a:t>satırlar </a:t>
            </a:r>
            <a:r>
              <a:rPr lang="tr-TR" sz="2800" dirty="0" smtClean="0"/>
              <a:t>eklenir.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80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tr-TR" sz="2000" dirty="0"/>
              <a:t>&lt;!DOCTYPE html&gt;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html </a:t>
            </a:r>
            <a:r>
              <a:rPr lang="tr-TR" sz="2000" dirty="0" err="1"/>
              <a:t>lang</a:t>
            </a:r>
            <a:r>
              <a:rPr lang="tr-TR" sz="2000" dirty="0"/>
              <a:t>=</a:t>
            </a:r>
            <a:r>
              <a:rPr lang="tr-TR" sz="2000" b="1" dirty="0"/>
              <a:t>"en"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 err="1"/>
              <a:t>head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meta </a:t>
            </a:r>
            <a:r>
              <a:rPr lang="tr-TR" sz="2000" dirty="0" err="1"/>
              <a:t>charset</a:t>
            </a:r>
            <a:r>
              <a:rPr lang="tr-TR" sz="2000" dirty="0"/>
              <a:t>=</a:t>
            </a:r>
            <a:r>
              <a:rPr lang="tr-TR" sz="2000" b="1" dirty="0"/>
              <a:t>"UTF-8"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title</a:t>
            </a:r>
            <a:r>
              <a:rPr lang="tr-TR" sz="2000" dirty="0"/>
              <a:t>&gt;Örnekler&lt;/</a:t>
            </a:r>
            <a:r>
              <a:rPr lang="tr-TR" sz="2000" b="1" dirty="0" err="1"/>
              <a:t>title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link </a:t>
            </a:r>
            <a:r>
              <a:rPr lang="tr-TR" sz="2000" dirty="0" err="1"/>
              <a:t>rel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stylesheet</a:t>
            </a:r>
            <a:r>
              <a:rPr lang="tr-TR" sz="2000" b="1" dirty="0"/>
              <a:t>" </a:t>
            </a:r>
            <a:r>
              <a:rPr lang="tr-TR" sz="2000" dirty="0" err="1"/>
              <a:t>href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css</a:t>
            </a:r>
            <a:r>
              <a:rPr lang="tr-TR" sz="2000" b="1" dirty="0"/>
              <a:t>/bootstrap.min.css"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 err="1"/>
              <a:t>head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body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 smtClean="0"/>
              <a:t>=</a:t>
            </a:r>
            <a:r>
              <a:rPr lang="tr-TR" sz="2000" b="1" dirty="0" smtClean="0"/>
              <a:t>"</a:t>
            </a:r>
            <a:r>
              <a:rPr lang="tr-TR" sz="2000" b="1" dirty="0" err="1"/>
              <a:t>container-fluid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smtClean="0"/>
              <a:t>h1</a:t>
            </a:r>
            <a:r>
              <a:rPr lang="tr-TR" sz="2000" dirty="0" smtClean="0"/>
              <a:t>&gt;Sayfamız&lt;/</a:t>
            </a:r>
            <a:r>
              <a:rPr lang="tr-TR" sz="2000" b="1" dirty="0"/>
              <a:t>h1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smtClean="0"/>
              <a:t>p</a:t>
            </a:r>
            <a:r>
              <a:rPr lang="tr-TR" sz="2000" dirty="0" smtClean="0"/>
              <a:t>&gt;İlk </a:t>
            </a:r>
            <a:r>
              <a:rPr lang="tr-TR" sz="2000" dirty="0"/>
              <a:t>Örneğimiz</a:t>
            </a:r>
            <a:r>
              <a:rPr lang="tr-TR" sz="2000" dirty="0" smtClean="0"/>
              <a:t>... &lt;/</a:t>
            </a:r>
            <a:r>
              <a:rPr lang="tr-TR" sz="2000" b="1" dirty="0"/>
              <a:t>p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body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html</a:t>
            </a:r>
            <a:r>
              <a:rPr lang="tr-TR" sz="20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501008"/>
            <a:ext cx="2657475" cy="15335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0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Bootstrap</a:t>
            </a:r>
            <a:r>
              <a:rPr lang="tr-TR" dirty="0" smtClean="0"/>
              <a:t> </a:t>
            </a:r>
            <a:r>
              <a:rPr lang="tr-TR" dirty="0" smtClean="0"/>
              <a:t>Izgara/</a:t>
            </a:r>
            <a:r>
              <a:rPr lang="tr-TR" dirty="0" err="1" smtClean="0"/>
              <a:t>Grid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 smtClean="0"/>
              <a:t>Bootstrap</a:t>
            </a:r>
            <a:r>
              <a:rPr lang="tr-TR" sz="2800" dirty="0" err="1" smtClean="0"/>
              <a:t>’</a:t>
            </a:r>
            <a:r>
              <a:rPr lang="tr-TR" sz="2800" dirty="0" err="1" smtClean="0"/>
              <a:t>de</a:t>
            </a:r>
            <a:r>
              <a:rPr lang="tr-TR" sz="2800" dirty="0" smtClean="0"/>
              <a:t> </a:t>
            </a:r>
            <a:r>
              <a:rPr lang="tr-TR" sz="2800" dirty="0" smtClean="0"/>
              <a:t>web sayfasındaki elemanların nasıl yerleşeceğinin belirlenmesi amacıyla </a:t>
            </a:r>
            <a:r>
              <a:rPr lang="tr-TR" sz="2800" dirty="0" smtClean="0"/>
              <a:t>ızgara</a:t>
            </a:r>
            <a:r>
              <a:rPr lang="tr-TR" sz="2800" dirty="0" smtClean="0"/>
              <a:t> sistemi </a:t>
            </a:r>
            <a:r>
              <a:rPr lang="tr-TR" sz="2800" dirty="0" smtClean="0"/>
              <a:t>kullanılır. Bu nedenle web sayfasını yatay olarak 12 eşit parçaya yani sütuna ayırarak elemanların </a:t>
            </a:r>
            <a:r>
              <a:rPr lang="tr-TR" sz="2800" dirty="0" smtClean="0"/>
              <a:t>yerleştirilmesi sağlanır.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7918684" cy="187547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Izgara/</a:t>
            </a:r>
            <a:r>
              <a:rPr lang="tr-TR" dirty="0" err="1" smtClean="0"/>
              <a:t>Grid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 smtClean="0"/>
              <a:t>Bootstrap’de</a:t>
            </a:r>
            <a:r>
              <a:rPr lang="tr-TR" sz="2800" dirty="0" smtClean="0"/>
              <a:t> web </a:t>
            </a:r>
            <a:r>
              <a:rPr lang="tr-TR" sz="2800" dirty="0" smtClean="0"/>
              <a:t>sayfasındaki elemanların nasıl yerleşeceğinin belirlenmesi amacıyla </a:t>
            </a:r>
            <a:r>
              <a:rPr lang="tr-TR" sz="2800" dirty="0" smtClean="0"/>
              <a:t>ızgara sistemine </a:t>
            </a:r>
            <a:r>
              <a:rPr lang="tr-TR" sz="2800" dirty="0" smtClean="0"/>
              <a:t>ek olarak farklı cihazlar için farklı alt sınıflar bulunmaktadır. </a:t>
            </a:r>
            <a:endParaRPr lang="tr-TR" sz="2800" dirty="0" smtClean="0"/>
          </a:p>
          <a:p>
            <a:pPr lvl="1">
              <a:defRPr/>
            </a:pPr>
            <a:r>
              <a:rPr lang="tr-TR" sz="2500" dirty="0" smtClean="0"/>
              <a:t>4 </a:t>
            </a:r>
            <a:r>
              <a:rPr lang="tr-TR" sz="2500" dirty="0" smtClean="0"/>
              <a:t>farklı ekran çözünürlüğü için farklı alt sınıflar kullanılır. </a:t>
            </a:r>
            <a:endParaRPr lang="tr-TR" sz="2500" dirty="0" smtClean="0"/>
          </a:p>
          <a:p>
            <a:pPr lvl="2">
              <a:defRPr/>
            </a:pPr>
            <a:r>
              <a:rPr lang="tr-TR" sz="2000" dirty="0" err="1" smtClean="0"/>
              <a:t>xs</a:t>
            </a:r>
            <a:r>
              <a:rPr lang="tr-TR" sz="2000" dirty="0" smtClean="0"/>
              <a:t>: cep telefonları </a:t>
            </a:r>
            <a:r>
              <a:rPr lang="tr-TR" sz="2000" dirty="0" smtClean="0"/>
              <a:t>için,</a:t>
            </a:r>
          </a:p>
          <a:p>
            <a:pPr lvl="2">
              <a:defRPr/>
            </a:pPr>
            <a:r>
              <a:rPr lang="tr-TR" sz="2000" dirty="0" err="1" smtClean="0"/>
              <a:t>sm</a:t>
            </a:r>
            <a:r>
              <a:rPr lang="tr-TR" sz="2000" dirty="0" smtClean="0"/>
              <a:t>: tabletler </a:t>
            </a:r>
            <a:r>
              <a:rPr lang="tr-TR" sz="2000" dirty="0" smtClean="0"/>
              <a:t>için,</a:t>
            </a:r>
          </a:p>
          <a:p>
            <a:pPr lvl="2">
              <a:defRPr/>
            </a:pPr>
            <a:r>
              <a:rPr lang="tr-TR" sz="2000" dirty="0" smtClean="0"/>
              <a:t>md</a:t>
            </a:r>
            <a:r>
              <a:rPr lang="tr-TR" sz="2000" dirty="0" smtClean="0"/>
              <a:t>: diz üstü bilgisayarlar </a:t>
            </a:r>
            <a:r>
              <a:rPr lang="tr-TR" sz="2000" dirty="0" smtClean="0"/>
              <a:t>için,</a:t>
            </a:r>
          </a:p>
          <a:p>
            <a:pPr lvl="2">
              <a:defRPr/>
            </a:pPr>
            <a:r>
              <a:rPr lang="tr-TR" sz="2000" dirty="0" err="1" smtClean="0"/>
              <a:t>lg</a:t>
            </a:r>
            <a:r>
              <a:rPr lang="tr-TR" sz="2000" dirty="0" smtClean="0"/>
              <a:t>: masaüstü bilgisayarlar için.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07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pic>
        <p:nvPicPr>
          <p:cNvPr id="4098" name="Picture 2" descr="http://ozgrozer.com/content/images/2015/06/izgaraGenisMasaus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28898"/>
            <a:ext cx="7164796" cy="335628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3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Izgara yapısının </a:t>
            </a:r>
            <a:r>
              <a:rPr lang="tr-TR" sz="2600" dirty="0" smtClean="0"/>
              <a:t>kullanılabilmesi için önce </a:t>
            </a:r>
            <a:r>
              <a:rPr lang="tr-TR" sz="2600" dirty="0" smtClean="0"/>
              <a:t>ızgaranın içinde </a:t>
            </a:r>
            <a:r>
              <a:rPr lang="tr-TR" sz="2600" dirty="0" smtClean="0"/>
              <a:t>bulunacağı </a:t>
            </a:r>
            <a:r>
              <a:rPr lang="tr-TR" sz="2600" b="1" dirty="0" err="1" smtClean="0"/>
              <a:t>row</a:t>
            </a:r>
            <a:r>
              <a:rPr lang="tr-TR" sz="2600" dirty="0"/>
              <a:t> </a:t>
            </a:r>
            <a:r>
              <a:rPr lang="tr-TR" sz="2600" dirty="0" smtClean="0"/>
              <a:t>sınıfı kullanılarak satır tanımı yapılır</a:t>
            </a:r>
            <a:r>
              <a:rPr lang="tr-TR" sz="2600" dirty="0" smtClean="0"/>
              <a:t>.</a:t>
            </a:r>
          </a:p>
          <a:p>
            <a:pPr marL="0" indent="0">
              <a:buNone/>
              <a:defRPr/>
            </a:pPr>
            <a:r>
              <a:rPr lang="tr-TR" sz="2600" dirty="0" smtClean="0"/>
              <a:t>	</a:t>
            </a:r>
            <a:r>
              <a:rPr lang="tr-TR" dirty="0" smtClean="0"/>
              <a:t>&lt;</a:t>
            </a:r>
            <a:r>
              <a:rPr lang="tr-TR" dirty="0"/>
              <a:t>div 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row</a:t>
            </a:r>
            <a:r>
              <a:rPr lang="tr-TR" dirty="0" smtClean="0"/>
              <a:t>"&gt;&lt;/div&gt;</a:t>
            </a:r>
          </a:p>
          <a:p>
            <a:pPr>
              <a:defRPr/>
            </a:pPr>
            <a:r>
              <a:rPr lang="tr-TR" sz="2600" dirty="0" smtClean="0"/>
              <a:t>Sonra </a:t>
            </a:r>
            <a:r>
              <a:rPr lang="tr-TR" sz="2600" dirty="0" smtClean="0"/>
              <a:t>her sütun için div </a:t>
            </a:r>
            <a:r>
              <a:rPr lang="tr-TR" sz="2600" dirty="0" smtClean="0"/>
              <a:t>tanımlanır.</a:t>
            </a:r>
          </a:p>
          <a:p>
            <a:pPr>
              <a:defRPr/>
            </a:pPr>
            <a:r>
              <a:rPr lang="tr-TR" sz="2600" dirty="0" err="1" smtClean="0"/>
              <a:t>Div</a:t>
            </a:r>
            <a:r>
              <a:rPr lang="tr-TR" sz="2600" dirty="0" smtClean="0"/>
              <a:t> </a:t>
            </a:r>
            <a:r>
              <a:rPr lang="tr-TR" sz="2600" dirty="0" smtClean="0"/>
              <a:t>içerisinde </a:t>
            </a:r>
            <a:r>
              <a:rPr lang="tr-TR" sz="2600" b="1" dirty="0" smtClean="0"/>
              <a:t>«</a:t>
            </a:r>
            <a:r>
              <a:rPr lang="tr-TR" sz="2600" b="1" dirty="0" err="1" smtClean="0"/>
              <a:t>col</a:t>
            </a:r>
            <a:r>
              <a:rPr lang="tr-TR" sz="2600" b="1" dirty="0" smtClean="0"/>
              <a:t>-çözünürlük </a:t>
            </a:r>
            <a:r>
              <a:rPr lang="tr-TR" sz="2600" b="1" dirty="0" smtClean="0"/>
              <a:t>türü-birleştirilecek sütun </a:t>
            </a:r>
            <a:r>
              <a:rPr lang="tr-TR" sz="2600" b="1" dirty="0" smtClean="0"/>
              <a:t>sayısı»</a:t>
            </a:r>
            <a:r>
              <a:rPr lang="tr-TR" sz="2600" dirty="0" smtClean="0"/>
              <a:t> </a:t>
            </a:r>
            <a:endParaRPr lang="tr-TR" sz="2600" dirty="0" smtClean="0"/>
          </a:p>
          <a:p>
            <a:pPr marL="0" indent="0">
              <a:buNone/>
              <a:defRPr/>
            </a:pPr>
            <a:r>
              <a:rPr lang="tr-TR" sz="2600" dirty="0" smtClean="0"/>
              <a:t>belirtilir</a:t>
            </a:r>
            <a:r>
              <a:rPr lang="tr-TR" sz="2600" dirty="0" smtClean="0"/>
              <a:t>.</a:t>
            </a:r>
          </a:p>
          <a:p>
            <a:pPr marL="0" indent="0">
              <a:buNone/>
              <a:defRPr/>
            </a:pPr>
            <a:r>
              <a:rPr lang="tr-TR" sz="2600" dirty="0"/>
              <a:t>	</a:t>
            </a:r>
            <a:r>
              <a:rPr lang="en-US" dirty="0" smtClean="0"/>
              <a:t>&lt;</a:t>
            </a:r>
            <a:r>
              <a:rPr lang="en-US" dirty="0"/>
              <a:t>div class="col-sm-4</a:t>
            </a:r>
            <a:r>
              <a:rPr lang="en-US" dirty="0" smtClean="0"/>
              <a:t>"&gt;</a:t>
            </a:r>
            <a:r>
              <a:rPr lang="tr-TR" dirty="0" smtClean="0"/>
              <a:t> 4 </a:t>
            </a:r>
            <a:r>
              <a:rPr lang="tr-TR" dirty="0" err="1" smtClean="0"/>
              <a:t>lü</a:t>
            </a:r>
            <a:r>
              <a:rPr lang="tr-TR" dirty="0" smtClean="0"/>
              <a:t> sütun</a:t>
            </a:r>
            <a:r>
              <a:rPr lang="en-US" dirty="0" smtClean="0"/>
              <a:t> &lt;/</a:t>
            </a:r>
            <a:r>
              <a:rPr lang="en-US" dirty="0"/>
              <a:t>div&gt;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20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tr-TR" sz="3400" dirty="0" smtClean="0"/>
              <a:t>Tablet için üç eşit </a:t>
            </a:r>
            <a:r>
              <a:rPr lang="tr-TR" sz="3400" dirty="0" smtClean="0"/>
              <a:t>sütun oluşturma</a:t>
            </a:r>
            <a:r>
              <a:rPr lang="tr-TR" sz="2800" dirty="0" smtClean="0"/>
              <a:t>:</a:t>
            </a:r>
            <a:endParaRPr lang="tr-TR" sz="2800" dirty="0" smtClean="0"/>
          </a:p>
          <a:p>
            <a:pPr marL="342900" lvl="1" indent="0">
              <a:buNone/>
              <a:defRPr/>
            </a:pPr>
            <a:r>
              <a:rPr lang="tr-TR" sz="2600" dirty="0"/>
              <a:t>&lt;!DOCTYPE html&gt;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/>
              <a:t>html </a:t>
            </a:r>
            <a:r>
              <a:rPr lang="tr-TR" sz="2600" dirty="0" err="1"/>
              <a:t>lang</a:t>
            </a:r>
            <a:r>
              <a:rPr lang="tr-TR" sz="2600" dirty="0"/>
              <a:t>=</a:t>
            </a:r>
            <a:r>
              <a:rPr lang="tr-TR" sz="2600" b="1" dirty="0"/>
              <a:t>"en"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 err="1"/>
              <a:t>head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/>
              <a:t>meta </a:t>
            </a:r>
            <a:r>
              <a:rPr lang="tr-TR" sz="2600" dirty="0" err="1"/>
              <a:t>charset</a:t>
            </a:r>
            <a:r>
              <a:rPr lang="tr-TR" sz="2600" dirty="0"/>
              <a:t>=</a:t>
            </a:r>
            <a:r>
              <a:rPr lang="tr-TR" sz="2600" b="1" dirty="0"/>
              <a:t>"UTF-8"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 err="1"/>
              <a:t>title</a:t>
            </a:r>
            <a:r>
              <a:rPr lang="tr-TR" sz="2600" dirty="0"/>
              <a:t>&gt;Örnekler&lt;/</a:t>
            </a:r>
            <a:r>
              <a:rPr lang="tr-TR" sz="2600" b="1" dirty="0" err="1"/>
              <a:t>title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/>
              <a:t>link </a:t>
            </a:r>
            <a:r>
              <a:rPr lang="tr-TR" sz="2600" dirty="0" err="1"/>
              <a:t>rel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stylesheet</a:t>
            </a:r>
            <a:r>
              <a:rPr lang="tr-TR" sz="2600" b="1" dirty="0"/>
              <a:t>" </a:t>
            </a:r>
            <a:r>
              <a:rPr lang="tr-TR" sz="2600" dirty="0" err="1"/>
              <a:t>href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css</a:t>
            </a:r>
            <a:r>
              <a:rPr lang="tr-TR" sz="2600" b="1" dirty="0"/>
              <a:t>/bootstrap.min.css"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 err="1"/>
              <a:t>head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/>
              <a:t>body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container</a:t>
            </a:r>
            <a:r>
              <a:rPr lang="tr-TR" sz="2600" b="1" dirty="0"/>
              <a:t>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b="1" dirty="0" err="1"/>
              <a:t>row</a:t>
            </a:r>
            <a:r>
              <a:rPr lang="tr-TR" sz="2600" b="1" dirty="0"/>
              <a:t>"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"col-sm-4" </a:t>
            </a:r>
            <a:r>
              <a:rPr lang="tr-TR" sz="2600" dirty="0" err="1"/>
              <a:t>style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dirty="0"/>
              <a:t>background-</a:t>
            </a:r>
            <a:r>
              <a:rPr lang="tr-TR" sz="2600" dirty="0" err="1"/>
              <a:t>color</a:t>
            </a:r>
            <a:r>
              <a:rPr lang="tr-TR" sz="2600" dirty="0"/>
              <a:t>: </a:t>
            </a:r>
            <a:r>
              <a:rPr lang="tr-TR" sz="2600" b="1" dirty="0" err="1"/>
              <a:t>yellowgreen</a:t>
            </a:r>
            <a:r>
              <a:rPr lang="tr-TR" sz="2600" b="1" dirty="0" smtClean="0"/>
              <a:t>"</a:t>
            </a:r>
            <a:r>
              <a:rPr lang="tr-TR" sz="26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600" dirty="0"/>
              <a:t>	</a:t>
            </a:r>
            <a:r>
              <a:rPr lang="tr-TR" sz="2600" dirty="0" smtClean="0"/>
              <a:t>	</a:t>
            </a:r>
            <a:r>
              <a:rPr lang="tr-TR" sz="2600" dirty="0" smtClean="0"/>
              <a:t>4 </a:t>
            </a:r>
            <a:r>
              <a:rPr lang="tr-TR" sz="2600" dirty="0" err="1"/>
              <a:t>lü</a:t>
            </a:r>
            <a:r>
              <a:rPr lang="tr-TR" sz="2600" dirty="0"/>
              <a:t> Sütun&lt;/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"col-sm-4" </a:t>
            </a:r>
            <a:r>
              <a:rPr lang="tr-TR" sz="2600" dirty="0" err="1"/>
              <a:t>style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dirty="0"/>
              <a:t>background-</a:t>
            </a:r>
            <a:r>
              <a:rPr lang="tr-TR" sz="2600" dirty="0" err="1"/>
              <a:t>color</a:t>
            </a:r>
            <a:r>
              <a:rPr lang="tr-TR" sz="2600" dirty="0"/>
              <a:t>: </a:t>
            </a:r>
            <a:r>
              <a:rPr lang="tr-TR" sz="2600" b="1" dirty="0" err="1"/>
              <a:t>greenyellow</a:t>
            </a:r>
            <a:r>
              <a:rPr lang="tr-TR" sz="2600" b="1" dirty="0" smtClean="0"/>
              <a:t>"</a:t>
            </a:r>
            <a:r>
              <a:rPr lang="tr-TR" sz="26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600" dirty="0"/>
              <a:t>	</a:t>
            </a:r>
            <a:r>
              <a:rPr lang="tr-TR" sz="2600" dirty="0" smtClean="0"/>
              <a:t>	</a:t>
            </a:r>
            <a:r>
              <a:rPr lang="tr-TR" sz="2600" dirty="0" smtClean="0"/>
              <a:t>4 </a:t>
            </a:r>
            <a:r>
              <a:rPr lang="tr-TR" sz="2600" dirty="0" err="1"/>
              <a:t>lü</a:t>
            </a:r>
            <a:r>
              <a:rPr lang="tr-TR" sz="2600" dirty="0"/>
              <a:t> Sütun&lt;/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    &lt;</a:t>
            </a:r>
            <a:r>
              <a:rPr lang="tr-TR" sz="2600" b="1" dirty="0"/>
              <a:t>div </a:t>
            </a:r>
            <a:r>
              <a:rPr lang="tr-TR" sz="2600" dirty="0" err="1"/>
              <a:t>class</a:t>
            </a:r>
            <a:r>
              <a:rPr lang="tr-TR" sz="2600" dirty="0"/>
              <a:t>=</a:t>
            </a:r>
            <a:r>
              <a:rPr lang="tr-TR" sz="2600" b="1" dirty="0"/>
              <a:t>"col-sm-4" </a:t>
            </a:r>
            <a:r>
              <a:rPr lang="tr-TR" sz="2600" dirty="0" err="1"/>
              <a:t>style</a:t>
            </a:r>
            <a:r>
              <a:rPr lang="tr-TR" sz="2600" dirty="0"/>
              <a:t>=</a:t>
            </a:r>
            <a:r>
              <a:rPr lang="tr-TR" sz="2600" b="1" dirty="0"/>
              <a:t>"</a:t>
            </a:r>
            <a:r>
              <a:rPr lang="tr-TR" sz="2600" dirty="0"/>
              <a:t>background-</a:t>
            </a:r>
            <a:r>
              <a:rPr lang="tr-TR" sz="2600" dirty="0" err="1"/>
              <a:t>color</a:t>
            </a:r>
            <a:r>
              <a:rPr lang="tr-TR" sz="2600" dirty="0"/>
              <a:t>: </a:t>
            </a:r>
            <a:r>
              <a:rPr lang="tr-TR" sz="2600" b="1" dirty="0" err="1"/>
              <a:t>yellowgreen</a:t>
            </a:r>
            <a:r>
              <a:rPr lang="tr-TR" sz="2600" b="1" dirty="0" smtClean="0"/>
              <a:t>"</a:t>
            </a:r>
            <a:r>
              <a:rPr lang="tr-TR" sz="26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600" dirty="0"/>
              <a:t>	</a:t>
            </a:r>
            <a:r>
              <a:rPr lang="tr-TR" sz="2600" dirty="0" smtClean="0"/>
              <a:t>	</a:t>
            </a:r>
            <a:r>
              <a:rPr lang="tr-TR" sz="2600" dirty="0" smtClean="0"/>
              <a:t>4 </a:t>
            </a:r>
            <a:r>
              <a:rPr lang="tr-TR" sz="2600" dirty="0" err="1"/>
              <a:t>lü</a:t>
            </a:r>
            <a:r>
              <a:rPr lang="tr-TR" sz="2600" dirty="0"/>
              <a:t> Sütun&lt;/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    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/>
              <a:t>div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/>
              <a:t>body</a:t>
            </a:r>
            <a:r>
              <a:rPr lang="tr-TR" sz="2600" dirty="0"/>
              <a:t>&gt;</a:t>
            </a:r>
            <a:br>
              <a:rPr lang="tr-TR" sz="2600" dirty="0"/>
            </a:br>
            <a:r>
              <a:rPr lang="tr-TR" sz="2600" dirty="0"/>
              <a:t>&lt;/</a:t>
            </a:r>
            <a:r>
              <a:rPr lang="tr-TR" sz="2600" b="1" dirty="0"/>
              <a:t>html</a:t>
            </a:r>
            <a:r>
              <a:rPr lang="tr-TR" sz="26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80" y="5204048"/>
            <a:ext cx="7380312" cy="81724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Eğer satırda 12 sütundan daha fazla sütun bulunursa 12. sütundan sonraki sütunlar alt satırda gösterilir. </a:t>
            </a:r>
            <a:endParaRPr lang="tr-TR" sz="2800" dirty="0" smtClean="0"/>
          </a:p>
          <a:p>
            <a:pPr>
              <a:defRPr/>
            </a:pPr>
            <a:r>
              <a:rPr lang="tr-TR" sz="2800" dirty="0" smtClean="0"/>
              <a:t>Eğer </a:t>
            </a:r>
            <a:r>
              <a:rPr lang="tr-TR" sz="2800" dirty="0" smtClean="0"/>
              <a:t>sütunların yerleşimi bir satıra sığmaz ise gösterime alt satırdan devam edilir. </a:t>
            </a:r>
            <a:endParaRPr lang="tr-TR" sz="2800" dirty="0" smtClean="0"/>
          </a:p>
          <a:p>
            <a:pPr>
              <a:defRPr/>
            </a:pPr>
            <a:r>
              <a:rPr lang="tr-TR" sz="2800" dirty="0" smtClean="0"/>
              <a:t>Örnek </a:t>
            </a:r>
            <a:r>
              <a:rPr lang="tr-TR" sz="2800" dirty="0" smtClean="0"/>
              <a:t>olarak bir önceki </a:t>
            </a:r>
            <a:r>
              <a:rPr lang="tr-TR" sz="2800" dirty="0" smtClean="0"/>
              <a:t>uygulamadaki </a:t>
            </a:r>
            <a:r>
              <a:rPr lang="tr-TR" sz="2800" dirty="0" smtClean="0"/>
              <a:t>ekran küçültülürse veya daha küçük çözünürlüklü ( cep telefonu gibi) ekranda gösterilirse </a:t>
            </a:r>
            <a:r>
              <a:rPr lang="tr-TR" sz="2800" dirty="0" smtClean="0"/>
              <a:t>sütunlar alt alta </a:t>
            </a:r>
            <a:r>
              <a:rPr lang="tr-TR" sz="2800" dirty="0" smtClean="0"/>
              <a:t>gösterilir.</a:t>
            </a:r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5" y="4293096"/>
            <a:ext cx="6281313" cy="15121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43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"col-sm-12"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 err="1"/>
              <a:t>background-color:</a:t>
            </a:r>
            <a:r>
              <a:rPr lang="tr-TR" sz="1800" b="1" dirty="0" err="1"/>
              <a:t>lightgreen</a:t>
            </a:r>
            <a:r>
              <a:rPr lang="tr-TR" sz="1800" b="1" dirty="0"/>
              <a:t>"</a:t>
            </a:r>
            <a:r>
              <a:rPr lang="tr-TR" sz="1800" dirty="0"/>
              <a:t>&gt;12 </a:t>
            </a:r>
            <a:r>
              <a:rPr lang="tr-TR" sz="1800" dirty="0" err="1"/>
              <a:t>li</a:t>
            </a:r>
            <a:r>
              <a:rPr lang="tr-TR" sz="1800" dirty="0"/>
              <a:t> tek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36047"/>
            <a:ext cx="7056784" cy="129614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561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İstenirse birden fazla çözünürlük türü birlikte </a:t>
            </a:r>
            <a:r>
              <a:rPr lang="tr-TR" sz="2800" dirty="0" smtClean="0"/>
              <a:t>kullanılabilir</a:t>
            </a:r>
          </a:p>
          <a:p>
            <a:pPr>
              <a:defRPr/>
            </a:pPr>
            <a:r>
              <a:rPr lang="tr-TR" sz="2800" dirty="0" smtClean="0"/>
              <a:t>Çözünürlük türleri arasına </a:t>
            </a:r>
            <a:r>
              <a:rPr lang="tr-TR" sz="2800" dirty="0" smtClean="0"/>
              <a:t>boşluklar bırakılarak </a:t>
            </a:r>
            <a:r>
              <a:rPr lang="tr-TR" sz="2800" dirty="0" smtClean="0"/>
              <a:t>değerler verilebilir. </a:t>
            </a:r>
            <a:endParaRPr lang="tr-TR" sz="2800" dirty="0" smtClean="0"/>
          </a:p>
          <a:p>
            <a:pPr>
              <a:defRPr/>
            </a:pPr>
            <a:r>
              <a:rPr lang="tr-TR" sz="2800" dirty="0" smtClean="0"/>
              <a:t>Ekran </a:t>
            </a:r>
            <a:r>
              <a:rPr lang="tr-TR" sz="2800" dirty="0" smtClean="0"/>
              <a:t>çözünürlüğüne bakarak hangi </a:t>
            </a:r>
            <a:r>
              <a:rPr lang="tr-TR" sz="2800" dirty="0" smtClean="0"/>
              <a:t>stili kullanacağını </a:t>
            </a:r>
            <a:r>
              <a:rPr lang="tr-TR" sz="2800" dirty="0" smtClean="0"/>
              <a:t>kendisi seçer.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5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 </a:t>
            </a:r>
            <a:r>
              <a:rPr lang="tr-TR" sz="4000" dirty="0" err="1" smtClean="0"/>
              <a:t>Bootstrap</a:t>
            </a:r>
            <a:r>
              <a:rPr lang="tr-TR" sz="4000" dirty="0" smtClean="0"/>
              <a:t> &amp; CSS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container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greenyellow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greenyellow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1600" dirty="0"/>
              <a:t>	</a:t>
            </a:r>
            <a:r>
              <a:rPr lang="tr-TR" sz="1600" dirty="0" smtClean="0"/>
              <a:t>Diz </a:t>
            </a:r>
            <a:r>
              <a:rPr lang="tr-TR" sz="1600" dirty="0"/>
              <a:t>üstü 2 sütun Masaüstü 4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645024"/>
            <a:ext cx="7848871" cy="72008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650557"/>
            <a:ext cx="7848871" cy="129614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53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İstenirse birden fazla </a:t>
            </a:r>
            <a:r>
              <a:rPr lang="tr-TR" sz="2800" dirty="0" smtClean="0"/>
              <a:t>ızgara yapısı </a:t>
            </a:r>
            <a:r>
              <a:rPr lang="tr-TR" sz="2800" dirty="0" smtClean="0"/>
              <a:t>iç içe kullanılabilir. </a:t>
            </a:r>
            <a:endParaRPr lang="tr-TR" sz="2800" dirty="0" smtClean="0"/>
          </a:p>
          <a:p>
            <a:pPr>
              <a:defRPr/>
            </a:pPr>
            <a:r>
              <a:rPr lang="tr-TR" sz="2800" dirty="0" smtClean="0"/>
              <a:t>Kullanım </a:t>
            </a:r>
            <a:r>
              <a:rPr lang="tr-TR" sz="2800" dirty="0" smtClean="0"/>
              <a:t>sırasında her defa </a:t>
            </a:r>
            <a:r>
              <a:rPr lang="tr-TR" sz="2800" b="1" dirty="0" err="1" smtClean="0"/>
              <a:t>row</a:t>
            </a:r>
            <a:r>
              <a:rPr lang="tr-TR" sz="2800" dirty="0" smtClean="0"/>
              <a:t> tanımı yapmak gerekmektedir. 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3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Izgara/</a:t>
            </a:r>
            <a:r>
              <a:rPr lang="tr-TR" dirty="0" err="1"/>
              <a:t>Grid</a:t>
            </a:r>
            <a:r>
              <a:rPr lang="tr-TR" dirty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 smtClean="0"/>
              <a:t>"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 smtClean="0"/>
              <a:t>"</a:t>
            </a:r>
            <a:r>
              <a:rPr lang="tr-TR" sz="1800" dirty="0" smtClean="0"/>
              <a:t>&gt;</a:t>
            </a:r>
            <a:br>
              <a:rPr lang="tr-TR" sz="1800" dirty="0" smtClean="0"/>
            </a:br>
            <a:r>
              <a:rPr lang="tr-TR" sz="1800" dirty="0" smtClean="0"/>
              <a:t>                </a:t>
            </a: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 smtClean="0"/>
              <a:t>"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"col-sm-6"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/>
              <a:t>#bce8f1"</a:t>
            </a:r>
            <a:r>
              <a:rPr lang="tr-TR" sz="1800" dirty="0"/>
              <a:t>&gt;6 </a:t>
            </a:r>
            <a:r>
              <a:rPr lang="tr-TR" sz="1800" dirty="0" err="1"/>
              <a:t>lı</a:t>
            </a:r>
            <a:r>
              <a:rPr lang="tr-TR" sz="1800" dirty="0"/>
              <a:t> 2 Sütun&lt;/</a:t>
            </a:r>
            <a:r>
              <a:rPr lang="tr-TR" sz="1800" b="1" dirty="0"/>
              <a:t>div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"col-sm-6"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blue</a:t>
            </a:r>
            <a:r>
              <a:rPr lang="tr-TR" sz="1800" b="1" dirty="0"/>
              <a:t>"</a:t>
            </a:r>
            <a:r>
              <a:rPr lang="tr-TR" sz="1800" dirty="0"/>
              <a:t>&gt;6 </a:t>
            </a:r>
            <a:r>
              <a:rPr lang="tr-TR" sz="1800" dirty="0" err="1"/>
              <a:t>lı</a:t>
            </a:r>
            <a:r>
              <a:rPr lang="tr-TR" sz="1800" dirty="0"/>
              <a:t> 2 Sütun&lt;/</a:t>
            </a:r>
            <a:r>
              <a:rPr lang="tr-TR" sz="1800" b="1" dirty="0"/>
              <a:t>div</a:t>
            </a:r>
            <a:r>
              <a:rPr lang="tr-TR" sz="1800" dirty="0" smtClean="0"/>
              <a:t>&gt;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        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7631968" cy="64807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76" y="4581128"/>
            <a:ext cx="5105400" cy="15121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88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 smtClean="0"/>
              <a:t>Arkaplan</a:t>
            </a:r>
            <a:r>
              <a:rPr lang="tr-TR" dirty="0" smtClean="0"/>
              <a:t> </a:t>
            </a:r>
            <a:r>
              <a:rPr lang="tr-TR" dirty="0"/>
              <a:t>Rengi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Bootstrap ile metinlere verilebilecek belirlenmiş renkler bulunmaktadır. </a:t>
            </a:r>
            <a:endParaRPr lang="tr-TR" sz="2600" dirty="0" smtClean="0"/>
          </a:p>
          <a:p>
            <a:pPr>
              <a:defRPr/>
            </a:pPr>
            <a:r>
              <a:rPr lang="tr-TR" sz="2600" dirty="0" smtClean="0"/>
              <a:t>Bu </a:t>
            </a:r>
            <a:r>
              <a:rPr lang="tr-TR" sz="2600" dirty="0" smtClean="0"/>
              <a:t>tanımlamalar bir çok yapıda ortak olarak bulunmaktadır. </a:t>
            </a:r>
            <a:endParaRPr lang="tr-TR" sz="2600" dirty="0" smtClean="0"/>
          </a:p>
          <a:p>
            <a:pPr lvl="1">
              <a:defRPr/>
            </a:pPr>
            <a:r>
              <a:rPr lang="en-US" sz="2000" dirty="0" smtClean="0"/>
              <a:t>.text-muted,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text-primary,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text-success,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text-info,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/>
              <a:t>text-warning, 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smtClean="0"/>
              <a:t>text-danger</a:t>
            </a:r>
            <a:r>
              <a:rPr lang="tr-TR" sz="2000" dirty="0" smtClean="0"/>
              <a:t>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62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/>
              <a:t>Arkaplan</a:t>
            </a:r>
            <a:r>
              <a:rPr lang="tr-TR" dirty="0"/>
              <a:t> </a:t>
            </a:r>
            <a:r>
              <a:rPr lang="tr-TR" dirty="0" smtClean="0"/>
              <a:t>Rengi…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"text-muted"</a:t>
            </a:r>
            <a:r>
              <a:rPr lang="en-US" sz="2000" dirty="0"/>
              <a:t>&gt; muted.&lt;/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"text-primary"</a:t>
            </a:r>
            <a:r>
              <a:rPr lang="en-US" sz="2000" dirty="0"/>
              <a:t>&gt; important.&lt;/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"text-success"</a:t>
            </a:r>
            <a:r>
              <a:rPr lang="en-US" sz="2000" dirty="0"/>
              <a:t>&gt; success.&lt;/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"text-info"</a:t>
            </a:r>
            <a:r>
              <a:rPr lang="en-US" sz="2000" dirty="0"/>
              <a:t>&gt; information.&lt;/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"text-warning"</a:t>
            </a:r>
            <a:r>
              <a:rPr lang="en-US" sz="2000" dirty="0"/>
              <a:t>&gt; warning.&lt;/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p </a:t>
            </a:r>
            <a:r>
              <a:rPr lang="en-US" sz="2000" dirty="0"/>
              <a:t>class=</a:t>
            </a:r>
            <a:r>
              <a:rPr lang="en-US" sz="2000" b="1" dirty="0"/>
              <a:t>"text-danger"</a:t>
            </a:r>
            <a:r>
              <a:rPr lang="en-US" sz="2000" dirty="0"/>
              <a:t>&gt; danger.&lt;/</a:t>
            </a:r>
            <a:r>
              <a:rPr lang="en-US" sz="2000" b="1" dirty="0"/>
              <a:t>p</a:t>
            </a:r>
            <a:r>
              <a:rPr lang="en-US" sz="2000" dirty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46801"/>
            <a:ext cx="1872208" cy="292327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46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/>
              <a:t>Arkaplan</a:t>
            </a:r>
            <a:r>
              <a:rPr lang="tr-TR" dirty="0"/>
              <a:t> </a:t>
            </a:r>
            <a:r>
              <a:rPr lang="tr-TR" dirty="0" smtClean="0"/>
              <a:t>Rengi…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Bootstrap ile 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rengi için verilebilecek belirlenmiş renkler bulunmaktadır. </a:t>
            </a:r>
            <a:endParaRPr lang="tr-TR" sz="28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tr-TR" sz="2000" dirty="0" err="1" smtClean="0"/>
              <a:t>active</a:t>
            </a:r>
            <a:r>
              <a:rPr lang="en-US" sz="2000" dirty="0" smtClean="0"/>
              <a:t>,</a:t>
            </a:r>
            <a:r>
              <a:rPr lang="en-US" sz="2000" dirty="0"/>
              <a:t>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smtClean="0"/>
              <a:t>success</a:t>
            </a:r>
            <a:r>
              <a:rPr lang="en-US" sz="2000" dirty="0"/>
              <a:t>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-info</a:t>
            </a:r>
            <a:r>
              <a:rPr lang="en-US" sz="2000" dirty="0"/>
              <a:t>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</a:t>
            </a:r>
            <a:r>
              <a:rPr lang="en-US" sz="2000" dirty="0" err="1" smtClean="0"/>
              <a:t>bg</a:t>
            </a:r>
            <a:r>
              <a:rPr lang="en-US" sz="2000" dirty="0" smtClean="0"/>
              <a:t>-warning</a:t>
            </a:r>
            <a:r>
              <a:rPr lang="en-US" sz="2000" dirty="0"/>
              <a:t>, 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-danger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05064"/>
            <a:ext cx="7920880" cy="576063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936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Tablolar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tr-TR" sz="3100" dirty="0" smtClean="0"/>
              <a:t>Web sayfalarına eklenen tabloların </a:t>
            </a:r>
            <a:r>
              <a:rPr lang="tr-TR" sz="3100" dirty="0" err="1"/>
              <a:t>t</a:t>
            </a:r>
            <a:r>
              <a:rPr lang="tr-TR" sz="3100" dirty="0" err="1" smtClean="0"/>
              <a:t>able</a:t>
            </a:r>
            <a:r>
              <a:rPr lang="tr-TR" sz="3100" dirty="0" smtClean="0"/>
              <a:t> </a:t>
            </a:r>
            <a:r>
              <a:rPr lang="tr-TR" sz="3100" dirty="0" smtClean="0"/>
              <a:t>etiketi içerisinde </a:t>
            </a:r>
            <a:r>
              <a:rPr lang="tr-TR" sz="3100" b="1" dirty="0" smtClean="0"/>
              <a:t>.</a:t>
            </a:r>
            <a:r>
              <a:rPr lang="tr-TR" sz="3100" b="1" dirty="0" err="1" smtClean="0"/>
              <a:t>table</a:t>
            </a:r>
            <a:r>
              <a:rPr lang="tr-TR" sz="3100" b="1" dirty="0" smtClean="0"/>
              <a:t> </a:t>
            </a:r>
            <a:r>
              <a:rPr lang="tr-TR" sz="3100" dirty="0" smtClean="0"/>
              <a:t>kullanıldığında iç satır kenarlığı olan tablo oluşturulur. </a:t>
            </a:r>
          </a:p>
          <a:p>
            <a:pPr marL="342900" lvl="1" indent="0">
              <a:buNone/>
              <a:defRPr/>
            </a:pPr>
            <a:r>
              <a:rPr lang="tr-TR" sz="2300" dirty="0"/>
              <a:t>&lt;</a:t>
            </a:r>
            <a:r>
              <a:rPr lang="tr-TR" sz="2300" b="1" dirty="0"/>
              <a:t>div </a:t>
            </a:r>
            <a:r>
              <a:rPr lang="tr-TR" sz="2300" dirty="0" err="1"/>
              <a:t>class</a:t>
            </a:r>
            <a:r>
              <a:rPr lang="tr-TR" sz="2300" dirty="0"/>
              <a:t>=</a:t>
            </a:r>
            <a:r>
              <a:rPr lang="tr-TR" sz="2300" b="1" dirty="0"/>
              <a:t>"</a:t>
            </a:r>
            <a:r>
              <a:rPr lang="tr-TR" sz="2300" b="1" dirty="0" err="1"/>
              <a:t>container</a:t>
            </a:r>
            <a:r>
              <a:rPr lang="tr-TR" sz="2300" b="1" dirty="0"/>
              <a:t>"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&lt;</a:t>
            </a:r>
            <a:r>
              <a:rPr lang="tr-TR" sz="2300" b="1" dirty="0" err="1"/>
              <a:t>table</a:t>
            </a:r>
            <a:r>
              <a:rPr lang="tr-TR" sz="2300" b="1" dirty="0"/>
              <a:t> </a:t>
            </a:r>
            <a:r>
              <a:rPr lang="tr-TR" sz="2300" dirty="0" err="1"/>
              <a:t>class</a:t>
            </a:r>
            <a:r>
              <a:rPr lang="tr-TR" sz="2300" dirty="0"/>
              <a:t>=</a:t>
            </a:r>
            <a:r>
              <a:rPr lang="tr-TR" sz="2300" b="1" dirty="0"/>
              <a:t>"</a:t>
            </a:r>
            <a:r>
              <a:rPr lang="tr-TR" sz="2300" b="1" dirty="0" err="1"/>
              <a:t>table</a:t>
            </a:r>
            <a:r>
              <a:rPr lang="tr-TR" sz="2300" b="1" dirty="0"/>
              <a:t>"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&gt;Ad&lt;/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r>
              <a:rPr lang="tr-TR" sz="2300" dirty="0" err="1"/>
              <a:t>Soyad</a:t>
            </a:r>
            <a:r>
              <a:rPr lang="tr-TR" sz="2300" dirty="0"/>
              <a:t>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&gt;Ortalama&lt;/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&lt;/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&gt;Ali&lt;/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&gt;Gel&lt;/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&gt;75&lt;/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&lt;/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&gt;Veli&lt;/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&gt;Git&lt;/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    &lt;</a:t>
            </a:r>
            <a:r>
              <a:rPr lang="tr-TR" sz="2300" b="1" dirty="0" err="1"/>
              <a:t>td</a:t>
            </a:r>
            <a:r>
              <a:rPr lang="tr-TR" sz="2300" dirty="0"/>
              <a:t>&gt;90&lt;/</a:t>
            </a:r>
            <a:r>
              <a:rPr lang="tr-TR" sz="2300" b="1" dirty="0" err="1"/>
              <a:t>td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    &lt;/</a:t>
            </a:r>
            <a:r>
              <a:rPr lang="tr-TR" sz="2300" b="1" dirty="0"/>
              <a:t>tr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    &lt;/</a:t>
            </a:r>
            <a:r>
              <a:rPr lang="tr-TR" sz="2300" b="1" dirty="0" err="1"/>
              <a:t>table</a:t>
            </a:r>
            <a:r>
              <a:rPr lang="tr-TR" sz="2300" dirty="0"/>
              <a:t>&gt;</a:t>
            </a:r>
            <a:br>
              <a:rPr lang="tr-TR" sz="2300" dirty="0"/>
            </a:br>
            <a:r>
              <a:rPr lang="tr-TR" sz="2300" dirty="0"/>
              <a:t>&lt;/</a:t>
            </a:r>
            <a:r>
              <a:rPr lang="tr-TR" sz="2300" b="1" dirty="0"/>
              <a:t>div</a:t>
            </a:r>
            <a:r>
              <a:rPr lang="tr-TR" sz="23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76872"/>
            <a:ext cx="4386784" cy="151216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67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Tablolar…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Kenarlıkların olması için 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table-bordered</a:t>
            </a:r>
            <a:r>
              <a:rPr lang="tr-TR" sz="2600" b="1" dirty="0" smtClean="0"/>
              <a:t>,  </a:t>
            </a:r>
            <a:r>
              <a:rPr lang="tr-TR" sz="2600" dirty="0" smtClean="0"/>
              <a:t>satır üzerinde renk değişikliği yapmak için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table-hover</a:t>
            </a:r>
            <a:r>
              <a:rPr lang="tr-TR" sz="2600" b="1" dirty="0" smtClean="0"/>
              <a:t>, </a:t>
            </a:r>
            <a:r>
              <a:rPr lang="tr-TR" sz="2600" dirty="0" smtClean="0"/>
              <a:t>çözünürlüklere duyarlı tablo için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table-responsive</a:t>
            </a:r>
            <a:r>
              <a:rPr lang="tr-TR" sz="2600" b="1" dirty="0" smtClean="0"/>
              <a:t> </a:t>
            </a:r>
            <a:r>
              <a:rPr lang="tr-TR" sz="2600" dirty="0" smtClean="0"/>
              <a:t>eklenir</a:t>
            </a:r>
            <a:r>
              <a:rPr lang="tr-TR" sz="2600" dirty="0" smtClean="0"/>
              <a:t>.  </a:t>
            </a:r>
            <a:endParaRPr lang="tr-TR" sz="2600" dirty="0" smtClean="0"/>
          </a:p>
          <a:p>
            <a:pPr>
              <a:defRPr/>
            </a:pPr>
            <a:r>
              <a:rPr lang="tr-TR" sz="2600" dirty="0" smtClean="0"/>
              <a:t>Satır </a:t>
            </a:r>
            <a:r>
              <a:rPr lang="tr-TR" sz="2600" dirty="0" smtClean="0"/>
              <a:t>ve Sütuna </a:t>
            </a:r>
            <a:r>
              <a:rPr lang="tr-TR" sz="2600" dirty="0" smtClean="0"/>
              <a:t>arka plan </a:t>
            </a:r>
            <a:r>
              <a:rPr lang="tr-TR" sz="2600" dirty="0" smtClean="0"/>
              <a:t>rengi vermek için</a:t>
            </a:r>
            <a:r>
              <a:rPr lang="tr-TR" sz="2600" dirty="0" smtClean="0"/>
              <a:t>:</a:t>
            </a:r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-primary, 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-success,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-info, </a:t>
            </a:r>
            <a:endParaRPr lang="tr-TR" sz="2000" dirty="0"/>
          </a:p>
          <a:p>
            <a:pPr lvl="1">
              <a:defRPr/>
            </a:pPr>
            <a:r>
              <a:rPr lang="tr-TR" sz="2000" dirty="0" smtClean="0"/>
              <a:t>. </a:t>
            </a:r>
            <a:r>
              <a:rPr lang="en-US" sz="2000" dirty="0" err="1"/>
              <a:t>bg</a:t>
            </a:r>
            <a:r>
              <a:rPr lang="en-US" sz="2000" dirty="0"/>
              <a:t>-warning, </a:t>
            </a:r>
            <a:endParaRPr lang="tr-TR" sz="2000" dirty="0"/>
          </a:p>
          <a:p>
            <a:pPr lvl="1">
              <a:defRPr/>
            </a:pPr>
            <a:r>
              <a:rPr lang="en-US" sz="2000" dirty="0" smtClean="0"/>
              <a:t>.</a:t>
            </a:r>
            <a:r>
              <a:rPr lang="en-US" sz="2000" dirty="0" err="1"/>
              <a:t>bg</a:t>
            </a:r>
            <a:r>
              <a:rPr lang="en-US" sz="2000" dirty="0"/>
              <a:t>-danger.</a:t>
            </a:r>
            <a:r>
              <a:rPr lang="tr-TR" sz="2000" dirty="0"/>
              <a:t> 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839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Tablolar…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Table</a:t>
            </a:r>
            <a:r>
              <a:rPr lang="tr-TR" sz="2800" dirty="0" smtClean="0"/>
              <a:t> etiketi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table</a:t>
            </a:r>
            <a:r>
              <a:rPr lang="tr-TR" sz="2800" b="1" dirty="0" err="1" smtClean="0"/>
              <a:t>-striped</a:t>
            </a:r>
            <a:r>
              <a:rPr lang="tr-TR" sz="2800" b="1" dirty="0" smtClean="0"/>
              <a:t> </a:t>
            </a:r>
            <a:r>
              <a:rPr lang="tr-TR" sz="2800" dirty="0" smtClean="0"/>
              <a:t>kullanıldığında </a:t>
            </a:r>
            <a:r>
              <a:rPr lang="tr-TR" sz="2800" dirty="0" smtClean="0"/>
              <a:t>iç satır kenarlığı olan tablo oluşturulur. </a:t>
            </a:r>
          </a:p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 err="1"/>
              <a:t>table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table</a:t>
            </a:r>
            <a:r>
              <a:rPr lang="tr-TR" sz="1800" b="1" dirty="0"/>
              <a:t> </a:t>
            </a:r>
            <a:r>
              <a:rPr lang="tr-TR" sz="1800" b="1" dirty="0" err="1"/>
              <a:t>table-striped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active</a:t>
            </a:r>
            <a:r>
              <a:rPr lang="tr-TR" sz="1800" b="1" dirty="0"/>
              <a:t>"</a:t>
            </a:r>
            <a:r>
              <a:rPr lang="tr-TR" sz="1800" dirty="0"/>
              <a:t>&gt;Ad&lt;/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success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r>
              <a:rPr lang="tr-TR" sz="1800" dirty="0" err="1"/>
              <a:t>Soyad</a:t>
            </a:r>
            <a:r>
              <a:rPr lang="tr-TR" sz="1800" dirty="0"/>
              <a:t>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info</a:t>
            </a:r>
            <a:r>
              <a:rPr lang="tr-TR" sz="1800" b="1" dirty="0"/>
              <a:t>"</a:t>
            </a:r>
            <a:r>
              <a:rPr lang="tr-TR" sz="1800" dirty="0"/>
              <a:t>&gt;Ortalama&lt;/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warning</a:t>
            </a:r>
            <a:r>
              <a:rPr lang="tr-TR" sz="1800" b="1" dirty="0"/>
              <a:t>"</a:t>
            </a:r>
            <a:r>
              <a:rPr lang="tr-TR" sz="1800" dirty="0"/>
              <a:t>&gt;Ali&lt;/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danger</a:t>
            </a:r>
            <a:r>
              <a:rPr lang="tr-TR" sz="1800" b="1" dirty="0"/>
              <a:t>"</a:t>
            </a:r>
            <a:r>
              <a:rPr lang="tr-TR" sz="1800" dirty="0"/>
              <a:t>&gt;Gel&lt;/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active</a:t>
            </a:r>
            <a:r>
              <a:rPr lang="tr-TR" sz="1800" b="1" dirty="0"/>
              <a:t>"</a:t>
            </a:r>
            <a:r>
              <a:rPr lang="tr-TR" sz="1800" dirty="0"/>
              <a:t>&gt;75&lt;/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active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&gt;Veli&lt;/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&gt;Git&lt;/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&gt;90&lt;/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 err="1"/>
              <a:t>table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606318"/>
            <a:ext cx="5112568" cy="170418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998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Resimler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sayfalarına eklenen resimleri</a:t>
            </a:r>
          </a:p>
          <a:p>
            <a:pPr lvl="1">
              <a:defRPr/>
            </a:pPr>
            <a:r>
              <a:rPr lang="tr-TR" sz="2200" dirty="0" smtClean="0"/>
              <a:t>kenarları yuvarlatılmış gösterebilmek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img-rounded</a:t>
            </a:r>
            <a:endParaRPr lang="tr-TR" sz="2200" b="1" dirty="0" smtClean="0"/>
          </a:p>
          <a:p>
            <a:pPr lvl="1">
              <a:defRPr/>
            </a:pPr>
            <a:r>
              <a:rPr lang="tr-TR" sz="2200" dirty="0" smtClean="0"/>
              <a:t>elips içerisinde filtreli göstermek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img-circle</a:t>
            </a:r>
            <a:endParaRPr lang="tr-TR" sz="2200" b="1" dirty="0" smtClean="0"/>
          </a:p>
          <a:p>
            <a:pPr lvl="1">
              <a:defRPr/>
            </a:pPr>
            <a:r>
              <a:rPr lang="tr-TR" sz="2200" dirty="0" smtClean="0"/>
              <a:t>çerçeveli göstermek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img-thumbnail</a:t>
            </a:r>
            <a:endParaRPr lang="tr-TR" sz="2200" b="1" dirty="0" smtClean="0"/>
          </a:p>
          <a:p>
            <a:pPr lvl="1">
              <a:defRPr/>
            </a:pPr>
            <a:r>
              <a:rPr lang="tr-TR" sz="2200" dirty="0" smtClean="0"/>
              <a:t>Çözünürlüğe duyarlı hale getirmek için </a:t>
            </a:r>
            <a:r>
              <a:rPr lang="tr-TR" sz="2200" b="1" dirty="0" smtClean="0"/>
              <a:t>.</a:t>
            </a:r>
            <a:r>
              <a:rPr lang="tr-TR" sz="2200" b="1" dirty="0" err="1" smtClean="0"/>
              <a:t>img-responsive</a:t>
            </a:r>
            <a:r>
              <a:rPr lang="tr-TR" sz="2200" dirty="0" smtClean="0"/>
              <a:t> </a:t>
            </a:r>
          </a:p>
          <a:p>
            <a:pPr marL="0" indent="0">
              <a:buNone/>
              <a:defRPr/>
            </a:pPr>
            <a:r>
              <a:rPr lang="tr-TR" sz="2800" dirty="0" smtClean="0"/>
              <a:t>    </a:t>
            </a:r>
            <a:r>
              <a:rPr lang="tr-TR" sz="2800" dirty="0"/>
              <a:t>k</a:t>
            </a:r>
            <a:r>
              <a:rPr lang="tr-TR" sz="2800" dirty="0" smtClean="0"/>
              <a:t>ullanılır</a:t>
            </a:r>
            <a:r>
              <a:rPr lang="tr-TR" sz="2800" dirty="0" smtClean="0"/>
              <a:t>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12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sayfası geliştiricileri </a:t>
            </a:r>
            <a:r>
              <a:rPr lang="tr-TR" sz="2800" dirty="0"/>
              <a:t>için twitter çalışanları tarafından 2010 yılından itibaren geliştirilmesi başlanmış bir uygulama çatısıdır. </a:t>
            </a:r>
          </a:p>
          <a:p>
            <a:pPr>
              <a:defRPr/>
            </a:pPr>
            <a:r>
              <a:rPr lang="tr-TR" sz="2800" dirty="0" err="1" smtClean="0"/>
              <a:t>Bootstrap</a:t>
            </a:r>
            <a:r>
              <a:rPr lang="tr-TR" sz="2800" dirty="0" smtClean="0"/>
              <a:t> kullanılarak ;</a:t>
            </a:r>
          </a:p>
          <a:p>
            <a:pPr lvl="1">
              <a:defRPr/>
            </a:pPr>
            <a:r>
              <a:rPr lang="tr-TR" sz="2400" dirty="0" smtClean="0"/>
              <a:t>web sayfalarının farklı cihazlarda düzgün, uygun bir biçimde (</a:t>
            </a:r>
            <a:r>
              <a:rPr lang="tr-TR" sz="2400" dirty="0" err="1" smtClean="0"/>
              <a:t>responsive</a:t>
            </a:r>
            <a:r>
              <a:rPr lang="tr-TR" sz="2400" dirty="0" smtClean="0"/>
              <a:t>)  gözükmesi sağlanabilir, </a:t>
            </a:r>
          </a:p>
          <a:p>
            <a:pPr lvl="1">
              <a:defRPr/>
            </a:pPr>
            <a:r>
              <a:rPr lang="tr-TR" sz="2400" dirty="0"/>
              <a:t>i</a:t>
            </a:r>
            <a:r>
              <a:rPr lang="tr-TR" sz="2400" dirty="0" smtClean="0"/>
              <a:t>çerisinde </a:t>
            </a:r>
            <a:r>
              <a:rPr lang="tr-TR" sz="2400" dirty="0" smtClean="0"/>
              <a:t>bir çok web elemanı için hazır stil şablonları barındırır, </a:t>
            </a:r>
          </a:p>
          <a:p>
            <a:pPr lvl="1">
              <a:defRPr/>
            </a:pPr>
            <a:r>
              <a:rPr lang="tr-TR" sz="2400" dirty="0" smtClean="0"/>
              <a:t>Tasarımın kolayca geliştirilmesi sağlanır,</a:t>
            </a:r>
          </a:p>
          <a:p>
            <a:pPr lvl="1">
              <a:defRPr/>
            </a:pPr>
            <a:r>
              <a:rPr lang="tr-TR" sz="2400" dirty="0" err="1" smtClean="0"/>
              <a:t>css</a:t>
            </a:r>
            <a:r>
              <a:rPr lang="tr-TR" sz="2400" dirty="0" smtClean="0"/>
              <a:t> ve </a:t>
            </a:r>
            <a:r>
              <a:rPr lang="tr-TR" sz="2400" dirty="0" err="1" smtClean="0"/>
              <a:t>js</a:t>
            </a:r>
            <a:r>
              <a:rPr lang="tr-TR" sz="2400" dirty="0" smtClean="0"/>
              <a:t> dosyalarından oluşur.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0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Resimler…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800" dirty="0" smtClean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"col-lg-4"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img</a:t>
            </a:r>
            <a:r>
              <a:rPr lang="tr-TR" sz="1800" b="1" dirty="0"/>
              <a:t> </a:t>
            </a:r>
            <a:r>
              <a:rPr lang="tr-TR" sz="1800" dirty="0" err="1"/>
              <a:t>src</a:t>
            </a:r>
            <a:r>
              <a:rPr lang="tr-TR" sz="1800" dirty="0"/>
              <a:t>=</a:t>
            </a:r>
            <a:r>
              <a:rPr lang="tr-TR" sz="1800" b="1" dirty="0"/>
              <a:t>"bf.jpg"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img-rounded</a:t>
            </a:r>
            <a:r>
              <a:rPr lang="tr-TR" sz="1800" b="1" dirty="0"/>
              <a:t>" </a:t>
            </a:r>
            <a:r>
              <a:rPr lang="tr-TR" sz="1800" dirty="0" err="1"/>
              <a:t>height</a:t>
            </a:r>
            <a:r>
              <a:rPr lang="tr-TR" sz="1800" dirty="0"/>
              <a:t>=</a:t>
            </a:r>
            <a:r>
              <a:rPr lang="tr-TR" sz="1800" b="1" dirty="0"/>
              <a:t>"120" </a:t>
            </a:r>
            <a:r>
              <a:rPr lang="tr-TR" sz="1800" dirty="0" err="1"/>
              <a:t>width</a:t>
            </a:r>
            <a:r>
              <a:rPr lang="tr-TR" sz="1800" dirty="0"/>
              <a:t>=</a:t>
            </a:r>
            <a:r>
              <a:rPr lang="tr-TR" sz="1800" b="1" dirty="0"/>
              <a:t>"300"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"col-lg-4"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img</a:t>
            </a:r>
            <a:r>
              <a:rPr lang="tr-TR" sz="1800" b="1" dirty="0"/>
              <a:t> </a:t>
            </a:r>
            <a:r>
              <a:rPr lang="tr-TR" sz="1800" dirty="0" err="1"/>
              <a:t>src</a:t>
            </a:r>
            <a:r>
              <a:rPr lang="tr-TR" sz="1800" dirty="0"/>
              <a:t>=</a:t>
            </a:r>
            <a:r>
              <a:rPr lang="tr-TR" sz="1800" b="1" dirty="0"/>
              <a:t>"bf.jpg"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img-circle</a:t>
            </a:r>
            <a:r>
              <a:rPr lang="tr-TR" sz="1800" b="1" dirty="0"/>
              <a:t>" </a:t>
            </a:r>
            <a:r>
              <a:rPr lang="tr-TR" sz="1800" dirty="0" err="1"/>
              <a:t>height</a:t>
            </a:r>
            <a:r>
              <a:rPr lang="tr-TR" sz="1800" dirty="0"/>
              <a:t>=</a:t>
            </a:r>
            <a:r>
              <a:rPr lang="tr-TR" sz="1800" b="1" dirty="0"/>
              <a:t>"120" </a:t>
            </a:r>
            <a:r>
              <a:rPr lang="tr-TR" sz="1800" dirty="0" err="1"/>
              <a:t>width</a:t>
            </a:r>
            <a:r>
              <a:rPr lang="tr-TR" sz="1800" dirty="0"/>
              <a:t>=</a:t>
            </a:r>
            <a:r>
              <a:rPr lang="tr-TR" sz="1800" b="1" dirty="0"/>
              <a:t>"300"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"col-lg-4"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img</a:t>
            </a:r>
            <a:r>
              <a:rPr lang="tr-TR" sz="1800" b="1" dirty="0"/>
              <a:t> </a:t>
            </a:r>
            <a:r>
              <a:rPr lang="tr-TR" sz="1800" dirty="0" err="1"/>
              <a:t>src</a:t>
            </a:r>
            <a:r>
              <a:rPr lang="tr-TR" sz="1800" dirty="0"/>
              <a:t>=</a:t>
            </a:r>
            <a:r>
              <a:rPr lang="tr-TR" sz="1800" b="1" dirty="0"/>
              <a:t>"bf.jpg"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img-thumbnail</a:t>
            </a:r>
            <a:r>
              <a:rPr lang="tr-TR" sz="1800" b="1" dirty="0"/>
              <a:t>" </a:t>
            </a:r>
            <a:r>
              <a:rPr lang="tr-TR" sz="1800" dirty="0" err="1"/>
              <a:t>height</a:t>
            </a:r>
            <a:r>
              <a:rPr lang="tr-TR" sz="1800" dirty="0"/>
              <a:t>=</a:t>
            </a:r>
            <a:r>
              <a:rPr lang="tr-TR" sz="1800" b="1" dirty="0"/>
              <a:t>"120" </a:t>
            </a:r>
            <a:r>
              <a:rPr lang="tr-TR" sz="1800" dirty="0" err="1"/>
              <a:t>width</a:t>
            </a:r>
            <a:r>
              <a:rPr lang="tr-TR" sz="1800" dirty="0"/>
              <a:t>=</a:t>
            </a:r>
            <a:r>
              <a:rPr lang="tr-TR" sz="1800" b="1" dirty="0"/>
              <a:t>"300"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8100392" cy="144016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1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Well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tr-TR" sz="2800" dirty="0" smtClean="0"/>
              <a:t>Web sayfalarında kenarları </a:t>
            </a:r>
            <a:r>
              <a:rPr lang="tr-TR" sz="2800" dirty="0" smtClean="0"/>
              <a:t>yuvarlatılmış blok </a:t>
            </a:r>
            <a:r>
              <a:rPr lang="tr-TR" sz="2800" dirty="0" smtClean="0"/>
              <a:t>elamanları oluşturmak </a:t>
            </a:r>
            <a:r>
              <a:rPr lang="tr-TR" sz="2800" dirty="0" smtClean="0"/>
              <a:t>için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well</a:t>
            </a:r>
            <a:r>
              <a:rPr lang="tr-TR" sz="2800" dirty="0" smtClean="0"/>
              <a:t> </a:t>
            </a:r>
            <a:r>
              <a:rPr lang="tr-TR" sz="2800" dirty="0" smtClean="0"/>
              <a:t>kullanılır.</a:t>
            </a:r>
          </a:p>
          <a:p>
            <a:pPr>
              <a:defRPr/>
            </a:pPr>
            <a:r>
              <a:rPr lang="tr-TR" sz="2800" dirty="0" smtClean="0"/>
              <a:t>Oluşturulan </a:t>
            </a:r>
            <a:r>
              <a:rPr lang="tr-TR" sz="2800" dirty="0" smtClean="0"/>
              <a:t>bu elemanın yüksekliğini küçültmek için </a:t>
            </a:r>
          </a:p>
          <a:p>
            <a:pPr marL="0" indent="0">
              <a:buNone/>
              <a:defRPr/>
            </a:pPr>
            <a:r>
              <a:rPr lang="tr-TR" sz="2800" dirty="0" smtClean="0"/>
              <a:t>ek olarak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well-sm</a:t>
            </a:r>
            <a:r>
              <a:rPr lang="tr-TR" sz="2800" dirty="0" smtClean="0"/>
              <a:t>, büyültmek için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well-bg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r>
              <a:rPr lang="en-US" sz="2200" dirty="0"/>
              <a:t>&lt;</a:t>
            </a:r>
            <a:r>
              <a:rPr lang="en-US" sz="2200" b="1" dirty="0"/>
              <a:t>div </a:t>
            </a:r>
            <a:r>
              <a:rPr lang="en-US" sz="2200" dirty="0"/>
              <a:t>class=</a:t>
            </a:r>
            <a:r>
              <a:rPr lang="en-US" sz="2200" b="1" dirty="0"/>
              <a:t>"container"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    &lt;</a:t>
            </a:r>
            <a:r>
              <a:rPr lang="en-US" sz="2200" b="1" dirty="0"/>
              <a:t>div </a:t>
            </a:r>
            <a:r>
              <a:rPr lang="en-US" sz="2200" dirty="0"/>
              <a:t>class=</a:t>
            </a:r>
            <a:r>
              <a:rPr lang="en-US" sz="2200" b="1" dirty="0"/>
              <a:t>"well"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Buradaki</a:t>
            </a:r>
            <a:r>
              <a:rPr lang="en-US" sz="2200" dirty="0"/>
              <a:t> well Normal</a:t>
            </a:r>
            <a:br>
              <a:rPr lang="en-US" sz="2200" dirty="0"/>
            </a:br>
            <a:r>
              <a:rPr lang="en-US" sz="2200" dirty="0"/>
              <a:t>    &lt;/</a:t>
            </a:r>
            <a:r>
              <a:rPr lang="en-US" sz="2200" b="1" dirty="0"/>
              <a:t>div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    &lt;</a:t>
            </a:r>
            <a:r>
              <a:rPr lang="en-US" sz="2200" b="1" dirty="0"/>
              <a:t>div </a:t>
            </a:r>
            <a:r>
              <a:rPr lang="en-US" sz="2200" dirty="0"/>
              <a:t>class=</a:t>
            </a:r>
            <a:r>
              <a:rPr lang="en-US" sz="2200" b="1" dirty="0"/>
              <a:t>"well well-</a:t>
            </a:r>
            <a:r>
              <a:rPr lang="en-US" sz="2200" b="1" dirty="0" err="1"/>
              <a:t>lg</a:t>
            </a:r>
            <a:r>
              <a:rPr lang="en-US" sz="2200" b="1" dirty="0"/>
              <a:t>"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Buradaki</a:t>
            </a:r>
            <a:r>
              <a:rPr lang="en-US" sz="2200" dirty="0"/>
              <a:t> well </a:t>
            </a:r>
            <a:r>
              <a:rPr lang="en-US" sz="2200" dirty="0" err="1"/>
              <a:t>Büyük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&lt;/</a:t>
            </a:r>
            <a:r>
              <a:rPr lang="en-US" sz="2200" b="1" dirty="0"/>
              <a:t>div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    &lt;</a:t>
            </a:r>
            <a:r>
              <a:rPr lang="en-US" sz="2200" b="1" dirty="0"/>
              <a:t>div </a:t>
            </a:r>
            <a:r>
              <a:rPr lang="en-US" sz="2200" dirty="0"/>
              <a:t>class=</a:t>
            </a:r>
            <a:r>
              <a:rPr lang="en-US" sz="2200" b="1" dirty="0"/>
              <a:t>"well well-</a:t>
            </a:r>
            <a:r>
              <a:rPr lang="en-US" sz="2200" b="1" dirty="0" err="1"/>
              <a:t>sm</a:t>
            </a:r>
            <a:r>
              <a:rPr lang="en-US" sz="2200" b="1" dirty="0"/>
              <a:t>"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Buradaki</a:t>
            </a:r>
            <a:r>
              <a:rPr lang="en-US" sz="2200" dirty="0"/>
              <a:t> well </a:t>
            </a:r>
            <a:r>
              <a:rPr lang="en-US" sz="2200" dirty="0" err="1"/>
              <a:t>Küçük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&lt;/</a:t>
            </a:r>
            <a:r>
              <a:rPr lang="en-US" sz="2200" b="1" dirty="0"/>
              <a:t>div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&lt;/</a:t>
            </a:r>
            <a:r>
              <a:rPr lang="en-US" sz="2200" b="1" dirty="0"/>
              <a:t>div</a:t>
            </a:r>
            <a:r>
              <a:rPr lang="en-US" sz="2200" dirty="0"/>
              <a:t>&gt;</a:t>
            </a:r>
            <a:endParaRPr lang="tr-TR" sz="2200" dirty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42642"/>
            <a:ext cx="3636340" cy="240258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32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Uyarı -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Basit uyarı mesajları için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alert</a:t>
            </a:r>
            <a:r>
              <a:rPr lang="tr-TR" sz="2800" dirty="0" smtClean="0"/>
              <a:t> kullanılır. </a:t>
            </a:r>
            <a:endParaRPr lang="tr-TR" sz="2800" dirty="0" smtClean="0"/>
          </a:p>
          <a:p>
            <a:pPr>
              <a:defRPr/>
            </a:pPr>
            <a:r>
              <a:rPr lang="tr-TR" sz="2800" dirty="0" smtClean="0"/>
              <a:t>Arka </a:t>
            </a:r>
            <a:r>
              <a:rPr lang="tr-TR" sz="2800" dirty="0"/>
              <a:t>plan renklerini farklı tanımlamak için </a:t>
            </a:r>
            <a:r>
              <a:rPr lang="tr-TR" sz="2800" b="1" dirty="0"/>
              <a:t>.</a:t>
            </a:r>
            <a:r>
              <a:rPr lang="tr-TR" sz="2800" b="1" dirty="0" err="1"/>
              <a:t>alert-success</a:t>
            </a:r>
            <a:r>
              <a:rPr lang="tr-TR" sz="2800" dirty="0"/>
              <a:t>, </a:t>
            </a:r>
            <a:r>
              <a:rPr lang="tr-TR" sz="2800" b="1" dirty="0"/>
              <a:t>.</a:t>
            </a:r>
            <a:r>
              <a:rPr lang="tr-TR" sz="2800" b="1" dirty="0" err="1"/>
              <a:t>alert-info</a:t>
            </a:r>
            <a:r>
              <a:rPr lang="tr-TR" sz="2800" dirty="0" smtClean="0"/>
              <a:t>,</a:t>
            </a:r>
            <a:r>
              <a:rPr lang="tr-TR" sz="2800" b="1" dirty="0" smtClean="0"/>
              <a:t> .</a:t>
            </a:r>
            <a:r>
              <a:rPr lang="tr-TR" sz="2800" b="1" dirty="0" err="1"/>
              <a:t>alert-warning</a:t>
            </a:r>
            <a:r>
              <a:rPr lang="tr-TR" sz="2800" dirty="0"/>
              <a:t> </a:t>
            </a:r>
            <a:r>
              <a:rPr lang="tr-TR" sz="2800" dirty="0" smtClean="0"/>
              <a:t>veya</a:t>
            </a:r>
            <a:r>
              <a:rPr lang="tr-TR" sz="2800" dirty="0"/>
              <a:t> </a:t>
            </a:r>
            <a:r>
              <a:rPr lang="tr-TR" sz="2800" b="1" dirty="0"/>
              <a:t>.</a:t>
            </a:r>
            <a:r>
              <a:rPr lang="tr-TR" sz="2800" b="1" dirty="0" err="1" smtClean="0"/>
              <a:t>alert-danger</a:t>
            </a:r>
            <a:r>
              <a:rPr lang="tr-TR" sz="2800" b="1" dirty="0"/>
              <a:t> </a:t>
            </a:r>
            <a:r>
              <a:rPr lang="tr-TR" sz="2800" dirty="0" smtClean="0"/>
              <a:t>kullanılabilir</a:t>
            </a:r>
            <a:r>
              <a:rPr lang="tr-TR" sz="2800" dirty="0" smtClean="0"/>
              <a:t>.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alert-danger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danger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alert-info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info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alert-success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success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/>
              <a:t>alert-warning</a:t>
            </a:r>
            <a:r>
              <a:rPr lang="tr-TR" sz="2000" b="1" dirty="0"/>
              <a:t>"</a:t>
            </a:r>
            <a:r>
              <a:rPr lang="tr-TR" sz="2000" dirty="0"/>
              <a:t>&gt;Basit </a:t>
            </a:r>
            <a:r>
              <a:rPr lang="tr-TR" sz="2000" dirty="0" err="1"/>
              <a:t>warning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75" y="2780928"/>
            <a:ext cx="2666129" cy="247303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56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Uyarı – </a:t>
            </a:r>
            <a:r>
              <a:rPr lang="tr-TR" dirty="0" err="1" smtClean="0"/>
              <a:t>Alert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Kapatılabilir </a:t>
            </a:r>
            <a:r>
              <a:rPr lang="tr-TR" sz="2800" dirty="0" smtClean="0"/>
              <a:t>uyarılar oluşturmak </a:t>
            </a:r>
            <a:r>
              <a:rPr lang="tr-TR" sz="2800" dirty="0" smtClean="0"/>
              <a:t>için </a:t>
            </a:r>
            <a:r>
              <a:rPr lang="tr-TR" sz="2800" b="1" dirty="0" err="1" smtClean="0"/>
              <a:t>fade</a:t>
            </a:r>
            <a:r>
              <a:rPr lang="tr-TR" sz="2800" b="1" dirty="0" smtClean="0"/>
              <a:t> in </a:t>
            </a:r>
            <a:r>
              <a:rPr lang="tr-TR" sz="2800" dirty="0" smtClean="0"/>
              <a:t>eklenir. </a:t>
            </a:r>
            <a:r>
              <a:rPr lang="tr-TR" sz="2800" dirty="0"/>
              <a:t> </a:t>
            </a:r>
            <a:endParaRPr lang="tr-TR" sz="2800" dirty="0" smtClean="0"/>
          </a:p>
          <a:p>
            <a:pPr>
              <a:defRPr/>
            </a:pPr>
            <a:r>
              <a:rPr lang="tr-TR" sz="2800" dirty="0" err="1" smtClean="0"/>
              <a:t>Alert</a:t>
            </a:r>
            <a:r>
              <a:rPr lang="tr-TR" sz="2800" dirty="0" smtClean="0"/>
              <a:t> </a:t>
            </a:r>
            <a:r>
              <a:rPr lang="tr-TR" sz="2800" dirty="0" smtClean="0"/>
              <a:t>mesajının başına </a:t>
            </a:r>
            <a:endParaRPr lang="tr-TR" sz="2800" dirty="0" smtClean="0"/>
          </a:p>
          <a:p>
            <a:pPr marL="342900" lvl="1" indent="0">
              <a:buNone/>
              <a:defRPr/>
            </a:pP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aria-label="close"&gt;&amp;times;&lt;/</a:t>
            </a:r>
            <a:r>
              <a:rPr lang="en-US" sz="2000" dirty="0" smtClean="0"/>
              <a:t>a&gt;</a:t>
            </a:r>
            <a:endParaRPr lang="tr-TR" sz="2000" dirty="0"/>
          </a:p>
          <a:p>
            <a:pPr marL="342900" lvl="1" indent="0">
              <a:buNone/>
              <a:defRPr/>
            </a:pPr>
            <a:r>
              <a:rPr lang="tr-TR" sz="2800" dirty="0" smtClean="0"/>
              <a:t>eklenir.</a:t>
            </a:r>
          </a:p>
          <a:p>
            <a:pPr>
              <a:defRPr/>
            </a:pPr>
            <a:r>
              <a:rPr lang="tr-TR" sz="3100" dirty="0" smtClean="0"/>
              <a:t>Bu </a:t>
            </a:r>
            <a:r>
              <a:rPr lang="tr-TR" sz="3100" dirty="0" smtClean="0"/>
              <a:t>işlemin gerçekleşebilmesi için </a:t>
            </a:r>
            <a:r>
              <a:rPr lang="tr-TR" sz="31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tr-TR" sz="3100" dirty="0" smtClean="0"/>
              <a:t> dosyalarının eklenmesi gerekmektedir.</a:t>
            </a:r>
            <a:endParaRPr lang="tr-TR" sz="31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764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alert-danger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fade</a:t>
            </a:r>
            <a:r>
              <a:rPr lang="tr-TR" sz="2000" b="1" dirty="0" smtClean="0"/>
              <a:t> in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danger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alert-info</a:t>
            </a:r>
            <a:r>
              <a:rPr lang="tr-TR" sz="2000" b="1" dirty="0" smtClean="0"/>
              <a:t> </a:t>
            </a:r>
            <a:r>
              <a:rPr lang="tr-TR" sz="2000" b="1" dirty="0" err="1"/>
              <a:t>fade</a:t>
            </a:r>
            <a:r>
              <a:rPr lang="tr-TR" sz="2000" b="1" dirty="0"/>
              <a:t> in 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info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alert-success</a:t>
            </a:r>
            <a:r>
              <a:rPr lang="tr-TR" sz="2000" b="1" dirty="0" smtClean="0"/>
              <a:t> </a:t>
            </a:r>
            <a:r>
              <a:rPr lang="tr-TR" sz="2000" b="1" dirty="0" err="1"/>
              <a:t>fade</a:t>
            </a:r>
            <a:r>
              <a:rPr lang="tr-TR" sz="2000" b="1" dirty="0"/>
              <a:t> in 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success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alert</a:t>
            </a:r>
            <a:r>
              <a:rPr lang="tr-TR" sz="2000" b="1" dirty="0"/>
              <a:t> </a:t>
            </a:r>
            <a:r>
              <a:rPr lang="tr-TR" sz="2000" b="1" dirty="0" err="1" smtClean="0"/>
              <a:t>alert-warning</a:t>
            </a:r>
            <a:r>
              <a:rPr lang="tr-TR" sz="2000" b="1" dirty="0" smtClean="0"/>
              <a:t> </a:t>
            </a:r>
            <a:r>
              <a:rPr lang="tr-TR" sz="2000" b="1" dirty="0" err="1"/>
              <a:t>fade</a:t>
            </a:r>
            <a:r>
              <a:rPr lang="tr-TR" sz="2000" b="1" dirty="0"/>
              <a:t> in 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en-US" sz="2000" dirty="0" smtClean="0"/>
              <a:t>&lt;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 </a:t>
            </a:r>
            <a:r>
              <a:rPr lang="en-US" sz="2000" dirty="0" err="1"/>
              <a:t>href</a:t>
            </a:r>
            <a:r>
              <a:rPr lang="en-US" sz="2000" dirty="0"/>
              <a:t>="#" class="close" data-dismiss="alert" </a:t>
            </a:r>
            <a:endParaRPr lang="tr-TR" sz="2000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/>
              <a:t>	</a:t>
            </a:r>
            <a:r>
              <a:rPr lang="en-US" sz="2000" dirty="0" smtClean="0"/>
              <a:t>aria-label</a:t>
            </a:r>
            <a:r>
              <a:rPr lang="en-US" sz="2000" dirty="0"/>
              <a:t>="close"&gt;&amp;times;&lt;/a&gt;</a:t>
            </a:r>
            <a:endParaRPr lang="tr-TR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sz="2000" dirty="0" smtClean="0"/>
              <a:t>	Basit </a:t>
            </a:r>
            <a:r>
              <a:rPr lang="tr-TR" sz="2000" dirty="0" err="1"/>
              <a:t>warning</a:t>
            </a: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54425" cy="266429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53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Butonlar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</a:t>
            </a:r>
            <a:r>
              <a:rPr lang="tr-TR" sz="2800" dirty="0" smtClean="0"/>
              <a:t>sayfalarındaki </a:t>
            </a:r>
            <a:r>
              <a:rPr lang="tr-TR" sz="2800" dirty="0" smtClean="0"/>
              <a:t>butonlar için </a:t>
            </a:r>
            <a:r>
              <a:rPr lang="tr-TR" sz="2800" dirty="0" err="1" smtClean="0"/>
              <a:t>Bootstrap</a:t>
            </a:r>
            <a:r>
              <a:rPr lang="tr-TR" sz="2800" dirty="0" smtClean="0"/>
              <a:t> </a:t>
            </a:r>
            <a:r>
              <a:rPr lang="tr-TR" sz="2800" dirty="0" smtClean="0"/>
              <a:t>stilleri </a:t>
            </a:r>
            <a:r>
              <a:rPr lang="tr-TR" sz="2800" dirty="0" smtClean="0"/>
              <a:t>7 farklı şekilde </a:t>
            </a:r>
            <a:r>
              <a:rPr lang="tr-TR" sz="2800" dirty="0" smtClean="0"/>
              <a:t>uygulanabilir:</a:t>
            </a:r>
            <a:endParaRPr lang="tr-TR" sz="2800" dirty="0" smtClean="0"/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btn-default</a:t>
            </a:r>
            <a:r>
              <a:rPr lang="tr-TR" sz="2000" dirty="0"/>
              <a:t>"&gt;</a:t>
            </a:r>
            <a:r>
              <a:rPr lang="tr-TR" sz="2000" dirty="0" err="1"/>
              <a:t>Default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btn-primary</a:t>
            </a:r>
            <a:r>
              <a:rPr lang="tr-TR" sz="2000" dirty="0"/>
              <a:t>"&gt;</a:t>
            </a:r>
            <a:r>
              <a:rPr lang="tr-TR" sz="2000" dirty="0" err="1"/>
              <a:t>Primary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btn-success</a:t>
            </a:r>
            <a:r>
              <a:rPr lang="tr-TR" sz="2000" dirty="0"/>
              <a:t>"&gt;</a:t>
            </a:r>
            <a:r>
              <a:rPr lang="tr-TR" sz="2000" dirty="0" err="1"/>
              <a:t>Success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btn-info</a:t>
            </a:r>
            <a:r>
              <a:rPr lang="tr-TR" sz="2000" dirty="0"/>
              <a:t>"&gt;</a:t>
            </a:r>
            <a:r>
              <a:rPr lang="tr-TR" sz="2000" dirty="0" err="1"/>
              <a:t>Info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btn-warning</a:t>
            </a:r>
            <a:r>
              <a:rPr lang="tr-TR" sz="2000" dirty="0"/>
              <a:t>"&gt;</a:t>
            </a:r>
            <a:r>
              <a:rPr lang="tr-TR" sz="2000" dirty="0" err="1"/>
              <a:t>Warning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btn-danger</a:t>
            </a:r>
            <a:r>
              <a:rPr lang="tr-TR" sz="2000" dirty="0"/>
              <a:t>"&gt;</a:t>
            </a:r>
            <a:r>
              <a:rPr lang="tr-TR" sz="2000" dirty="0" err="1"/>
              <a:t>Danger</a:t>
            </a:r>
            <a:r>
              <a:rPr lang="tr-TR" sz="2000" dirty="0"/>
              <a:t>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dirty="0" err="1"/>
              <a:t>button</a:t>
            </a:r>
            <a:r>
              <a:rPr lang="tr-TR" sz="2000" dirty="0"/>
              <a:t> </a:t>
            </a:r>
            <a:r>
              <a:rPr lang="tr-TR" sz="2000" dirty="0" err="1"/>
              <a:t>type</a:t>
            </a:r>
            <a:r>
              <a:rPr lang="tr-TR" sz="2000" dirty="0"/>
              <a:t>="</a:t>
            </a:r>
            <a:r>
              <a:rPr lang="tr-TR" sz="2000" dirty="0" err="1"/>
              <a:t>button</a:t>
            </a:r>
            <a:r>
              <a:rPr lang="tr-TR" sz="2000" dirty="0"/>
              <a:t>" </a:t>
            </a:r>
            <a:r>
              <a:rPr lang="tr-TR" sz="2000" dirty="0" err="1"/>
              <a:t>class</a:t>
            </a:r>
            <a:r>
              <a:rPr lang="tr-TR" sz="2000" dirty="0"/>
              <a:t>="</a:t>
            </a:r>
            <a:r>
              <a:rPr lang="tr-TR" sz="2000" dirty="0" err="1"/>
              <a:t>btn</a:t>
            </a:r>
            <a:r>
              <a:rPr lang="tr-TR" sz="2000" dirty="0"/>
              <a:t> </a:t>
            </a:r>
            <a:r>
              <a:rPr lang="tr-TR" sz="2000" dirty="0" err="1"/>
              <a:t>btn</a:t>
            </a:r>
            <a:r>
              <a:rPr lang="tr-TR" sz="2000" dirty="0"/>
              <a:t>-link"&gt;Link&lt;/</a:t>
            </a:r>
            <a:r>
              <a:rPr lang="tr-TR" sz="2000" dirty="0" err="1"/>
              <a:t>button</a:t>
            </a:r>
            <a:r>
              <a:rPr lang="tr-TR" sz="2000" dirty="0"/>
              <a:t>&gt;</a:t>
            </a:r>
            <a:endParaRPr lang="tr-TR" sz="2000" dirty="0" smtClean="0"/>
          </a:p>
          <a:p>
            <a:pPr marL="0" indent="0">
              <a:buNone/>
              <a:defRPr/>
            </a:pP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97152"/>
            <a:ext cx="7687475" cy="86409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07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</a:t>
            </a:r>
            <a:r>
              <a:rPr lang="tr-TR" sz="2800" dirty="0" smtClean="0"/>
              <a:t>sayfalarındaki bağlantıların buton </a:t>
            </a:r>
            <a:r>
              <a:rPr lang="tr-TR" sz="2800" dirty="0" smtClean="0"/>
              <a:t>gibi gözükmesi sağlanabilir.  </a:t>
            </a:r>
            <a:endParaRPr lang="tr-TR" sz="2800" dirty="0" smtClean="0"/>
          </a:p>
          <a:p>
            <a:pPr>
              <a:defRPr/>
            </a:pPr>
            <a:r>
              <a:rPr lang="tr-TR" sz="2800" dirty="0"/>
              <a:t>B</a:t>
            </a:r>
            <a:r>
              <a:rPr lang="tr-TR" sz="2800" dirty="0" smtClean="0"/>
              <a:t>utonların </a:t>
            </a:r>
            <a:r>
              <a:rPr lang="tr-TR" sz="2800" dirty="0" smtClean="0"/>
              <a:t>aktif </a:t>
            </a:r>
            <a:r>
              <a:rPr lang="tr-TR" sz="2800" dirty="0" smtClean="0"/>
              <a:t>veya pasif </a:t>
            </a:r>
            <a:r>
              <a:rPr lang="tr-TR" sz="2800" dirty="0" smtClean="0"/>
              <a:t>olması </a:t>
            </a:r>
            <a:r>
              <a:rPr lang="tr-TR" sz="2800" dirty="0" smtClean="0"/>
              <a:t>sağlanabilir</a:t>
            </a:r>
            <a:r>
              <a:rPr lang="tr-TR" sz="2800" dirty="0" smtClean="0"/>
              <a:t>. </a:t>
            </a:r>
            <a:endParaRPr lang="tr-TR" sz="2800" dirty="0" smtClean="0"/>
          </a:p>
          <a:p>
            <a:pPr lvl="1">
              <a:defRPr/>
            </a:pPr>
            <a:r>
              <a:rPr lang="tr-TR" sz="2500" dirty="0" smtClean="0"/>
              <a:t>Aktif </a:t>
            </a:r>
            <a:r>
              <a:rPr lang="tr-TR" sz="2500" dirty="0" smtClean="0"/>
              <a:t>olması için </a:t>
            </a:r>
            <a:r>
              <a:rPr lang="tr-TR" sz="2500" b="1" dirty="0" err="1" smtClean="0"/>
              <a:t>active</a:t>
            </a:r>
            <a:r>
              <a:rPr lang="tr-TR" sz="2500" b="1" dirty="0" smtClean="0"/>
              <a:t>,</a:t>
            </a:r>
            <a:r>
              <a:rPr lang="tr-TR" sz="2500" dirty="0" smtClean="0"/>
              <a:t> pasif olması </a:t>
            </a:r>
            <a:r>
              <a:rPr lang="tr-TR" sz="2500" b="1" dirty="0" err="1" smtClean="0"/>
              <a:t>disabled</a:t>
            </a:r>
            <a:r>
              <a:rPr lang="tr-TR" sz="2500" dirty="0" smtClean="0"/>
              <a:t> eklenir.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a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" </a:t>
            </a:r>
            <a:r>
              <a:rPr lang="tr-TR" sz="2000" dirty="0"/>
              <a:t>role=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b="1" dirty="0" smtClean="0"/>
              <a:t>                         	</a:t>
            </a:r>
            <a:r>
              <a:rPr lang="tr-TR" sz="2000" dirty="0" err="1" smtClean="0"/>
              <a:t>href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href</a:t>
            </a:r>
            <a:r>
              <a:rPr lang="tr-TR" sz="2000" b="1" dirty="0"/>
              <a:t>://www.cs.sakarya.edu.tr/kayit.htm"</a:t>
            </a:r>
            <a:r>
              <a:rPr lang="tr-TR" sz="2000" dirty="0"/>
              <a:t>&gt;Ekle&lt;/</a:t>
            </a:r>
            <a:r>
              <a:rPr lang="tr-TR" sz="2000" b="1" dirty="0"/>
              <a:t>a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 </a:t>
            </a:r>
            <a:r>
              <a:rPr lang="tr-TR" sz="2000" b="1" dirty="0" err="1"/>
              <a:t>active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bg-warning</a:t>
            </a:r>
            <a:r>
              <a:rPr lang="tr-TR" sz="2000" b="1" dirty="0"/>
              <a:t> </a:t>
            </a:r>
            <a:r>
              <a:rPr lang="tr-TR" sz="2000" b="1" dirty="0" err="1"/>
              <a:t>disabled</a:t>
            </a:r>
            <a:r>
              <a:rPr lang="tr-TR" sz="2000" b="1" dirty="0"/>
              <a:t>"</a:t>
            </a:r>
            <a:r>
              <a:rPr lang="tr-TR" sz="2000" dirty="0"/>
              <a:t>&gt;Kaldır&lt;/</a:t>
            </a:r>
            <a:r>
              <a:rPr lang="tr-TR" sz="2000" b="1" dirty="0" err="1"/>
              <a:t>button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74091"/>
            <a:ext cx="4297499" cy="108012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652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Butonlar farklı çözünürlükler için farklı tanımlanabilir.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 </a:t>
            </a:r>
            <a:r>
              <a:rPr lang="tr-TR" sz="2000" b="1" dirty="0" err="1"/>
              <a:t>btn-xs</a:t>
            </a:r>
            <a:r>
              <a:rPr lang="tr-TR" sz="2000" b="1" dirty="0"/>
              <a:t>"</a:t>
            </a:r>
            <a:r>
              <a:rPr lang="tr-TR" sz="2000" dirty="0"/>
              <a:t>&gt;Cep Telefonları için&lt;/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btn-danger</a:t>
            </a:r>
            <a:r>
              <a:rPr lang="tr-TR" sz="2000" b="1" dirty="0"/>
              <a:t> </a:t>
            </a:r>
            <a:r>
              <a:rPr lang="tr-TR" sz="2000" b="1" dirty="0" err="1"/>
              <a:t>btn-sm</a:t>
            </a:r>
            <a:r>
              <a:rPr lang="tr-TR" sz="2000" b="1" dirty="0"/>
              <a:t>"</a:t>
            </a:r>
            <a:r>
              <a:rPr lang="tr-TR" sz="2000" dirty="0"/>
              <a:t>&gt;Tablet&lt;/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btn-success</a:t>
            </a:r>
            <a:r>
              <a:rPr lang="tr-TR" sz="2000" b="1" dirty="0"/>
              <a:t> </a:t>
            </a:r>
            <a:r>
              <a:rPr lang="tr-TR" sz="2000" b="1" dirty="0" err="1"/>
              <a:t>btn</a:t>
            </a:r>
            <a:r>
              <a:rPr lang="tr-TR" sz="2000" b="1" dirty="0"/>
              <a:t>-md"</a:t>
            </a:r>
            <a:r>
              <a:rPr lang="tr-TR" sz="2000" dirty="0"/>
              <a:t>&gt;Diz Üstü&lt;/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 </a:t>
            </a:r>
            <a:r>
              <a:rPr lang="tr-TR" sz="2000" b="1" dirty="0" err="1"/>
              <a:t>btn-lg</a:t>
            </a:r>
            <a:r>
              <a:rPr lang="tr-TR" sz="2000" b="1" dirty="0"/>
              <a:t>"</a:t>
            </a:r>
            <a:r>
              <a:rPr lang="tr-TR" sz="2000" dirty="0"/>
              <a:t>&gt;Masa Üstü&lt;/</a:t>
            </a:r>
            <a:r>
              <a:rPr lang="tr-TR" sz="2000" b="1" dirty="0" err="1"/>
              <a:t>button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35" y="3622894"/>
            <a:ext cx="5722865" cy="86409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07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Web </a:t>
            </a:r>
            <a:r>
              <a:rPr lang="tr-TR" sz="2800" dirty="0" smtClean="0"/>
              <a:t>sayfalarındaki </a:t>
            </a:r>
            <a:r>
              <a:rPr lang="tr-TR" sz="2800" dirty="0" smtClean="0"/>
              <a:t>butonları ayrı ayrı değil de grup olarak kullanmak için butonlar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btn-group</a:t>
            </a:r>
            <a:r>
              <a:rPr lang="tr-TR" sz="2800" dirty="0" smtClean="0"/>
              <a:t> katmanı içerisinde </a:t>
            </a:r>
            <a:r>
              <a:rPr lang="tr-TR" sz="2800" dirty="0" smtClean="0"/>
              <a:t>tanımlanırlar. </a:t>
            </a:r>
            <a:endParaRPr lang="tr-TR" sz="2800" dirty="0" smtClean="0"/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btn-group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btn-default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btn-success</a:t>
            </a:r>
            <a:r>
              <a:rPr lang="tr-TR" sz="2000" b="1" dirty="0"/>
              <a:t>"</a:t>
            </a:r>
            <a:r>
              <a:rPr lang="tr-TR" sz="2000" dirty="0"/>
              <a:t>&gt;değiştir&lt;/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btn-warning</a:t>
            </a:r>
            <a:r>
              <a:rPr lang="tr-TR" sz="2000" b="1" dirty="0"/>
              <a:t>"</a:t>
            </a:r>
            <a:r>
              <a:rPr lang="tr-TR" sz="2000" dirty="0"/>
              <a:t>&gt;Sil&lt;/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3860854" cy="100811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79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21" y="3933056"/>
            <a:ext cx="1494183" cy="192853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Web sayfasındaki </a:t>
            </a:r>
            <a:r>
              <a:rPr lang="tr-TR" sz="2600" dirty="0" smtClean="0"/>
              <a:t>butonlar </a:t>
            </a:r>
            <a:r>
              <a:rPr lang="tr-TR" sz="2600" dirty="0" smtClean="0"/>
              <a:t>varsayılan olarak </a:t>
            </a:r>
            <a:r>
              <a:rPr lang="tr-TR" sz="2600" dirty="0" smtClean="0"/>
              <a:t>yan yana </a:t>
            </a:r>
            <a:r>
              <a:rPr lang="tr-TR" sz="2600" dirty="0" smtClean="0"/>
              <a:t>dizilir. </a:t>
            </a:r>
            <a:endParaRPr lang="tr-TR" sz="2600" dirty="0" smtClean="0"/>
          </a:p>
          <a:p>
            <a:pPr>
              <a:defRPr/>
            </a:pPr>
            <a:r>
              <a:rPr lang="tr-TR" sz="2600" dirty="0" smtClean="0"/>
              <a:t>Fakat </a:t>
            </a:r>
            <a:r>
              <a:rPr lang="tr-TR" sz="2600" dirty="0" smtClean="0"/>
              <a:t>dikey olarak dizilmesi için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btn-group-vertical</a:t>
            </a:r>
            <a:r>
              <a:rPr lang="tr-TR" sz="2600" b="1" dirty="0" smtClean="0"/>
              <a:t> </a:t>
            </a:r>
            <a:r>
              <a:rPr lang="tr-TR" sz="2600" dirty="0" smtClean="0"/>
              <a:t>kullanılır. </a:t>
            </a:r>
          </a:p>
          <a:p>
            <a:pPr>
              <a:defRPr/>
            </a:pPr>
            <a:r>
              <a:rPr lang="tr-TR" sz="2600" dirty="0" smtClean="0"/>
              <a:t>Bağlantılardan </a:t>
            </a:r>
            <a:r>
              <a:rPr lang="tr-TR" sz="2600" dirty="0"/>
              <a:t>hazırlanmış butonları i</a:t>
            </a:r>
            <a:r>
              <a:rPr lang="tr-TR" sz="2600" dirty="0" smtClean="0"/>
              <a:t>ki tarafa yaslamak için </a:t>
            </a:r>
            <a:r>
              <a:rPr lang="tr-TR" sz="2600" b="1" dirty="0"/>
              <a:t>.</a:t>
            </a:r>
            <a:r>
              <a:rPr lang="tr-TR" sz="2600" b="1" dirty="0" err="1" smtClean="0"/>
              <a:t>btn-group-justified</a:t>
            </a:r>
            <a:r>
              <a:rPr lang="tr-TR" sz="2600" b="1" dirty="0" smtClean="0"/>
              <a:t> </a:t>
            </a:r>
            <a:r>
              <a:rPr lang="tr-TR" sz="2600" dirty="0" smtClean="0"/>
              <a:t>eklenir. </a:t>
            </a:r>
            <a:endParaRPr lang="tr-TR" sz="2600" dirty="0" smtClean="0"/>
          </a:p>
          <a:p>
            <a:pPr>
              <a:defRPr/>
            </a:pPr>
            <a:r>
              <a:rPr lang="tr-TR" sz="2600" dirty="0"/>
              <a:t>A</a:t>
            </a:r>
            <a:r>
              <a:rPr lang="tr-TR" sz="2600" dirty="0" smtClean="0"/>
              <a:t>yrı </a:t>
            </a:r>
            <a:r>
              <a:rPr lang="tr-TR" sz="2600" dirty="0" smtClean="0"/>
              <a:t>ayrı değil de grup olarak kullanmak için butonlar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btn-group</a:t>
            </a:r>
            <a:r>
              <a:rPr lang="tr-TR" sz="2600" dirty="0" smtClean="0"/>
              <a:t> katmanı içerisinde tanımlanır.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 smtClean="0"/>
              <a:t>btn-group</a:t>
            </a:r>
            <a:r>
              <a:rPr lang="tr-TR" sz="2000" b="1" dirty="0" err="1"/>
              <a:t>-vertical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btn-default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btn-success</a:t>
            </a:r>
            <a:r>
              <a:rPr lang="tr-TR" sz="2000" b="1" dirty="0"/>
              <a:t>"</a:t>
            </a:r>
            <a:r>
              <a:rPr lang="tr-TR" sz="2000" dirty="0"/>
              <a:t>&gt;değiştir&lt;/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button</a:t>
            </a:r>
            <a:r>
              <a:rPr lang="tr-TR" sz="2000" b="1" dirty="0"/>
              <a:t>"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btn-warning</a:t>
            </a:r>
            <a:r>
              <a:rPr lang="tr-TR" sz="2000" b="1" dirty="0"/>
              <a:t>"</a:t>
            </a:r>
            <a:r>
              <a:rPr lang="tr-TR" sz="2000" dirty="0"/>
              <a:t>&gt;Sil&lt;/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4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Bootstrap ile online çalışılabileceği gibi gerekli dosyalar indirilerek de çalışılabilir. </a:t>
            </a:r>
            <a:endParaRPr lang="tr-TR" sz="2800" dirty="0"/>
          </a:p>
          <a:p>
            <a:pPr>
              <a:defRPr/>
            </a:pPr>
            <a:r>
              <a:rPr lang="tr-TR" sz="2800" dirty="0" err="1" smtClean="0"/>
              <a:t>Bootstrap</a:t>
            </a:r>
            <a:r>
              <a:rPr lang="tr-TR" sz="2800" dirty="0" smtClean="0"/>
              <a:t> CSS ile online çalışabilmek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400" dirty="0" smtClean="0"/>
              <a:t>	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    satırının başlık(</a:t>
            </a:r>
            <a:r>
              <a:rPr lang="tr-TR" sz="2800" dirty="0" err="1" smtClean="0"/>
              <a:t>head</a:t>
            </a:r>
            <a:r>
              <a:rPr lang="tr-TR" sz="2800" dirty="0" smtClean="0"/>
              <a:t>) kısmına eklenmesi gerekir</a:t>
            </a:r>
            <a:r>
              <a:rPr lang="tr-TR" sz="2800" dirty="0" smtClean="0"/>
              <a:t>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539552" y="2564904"/>
            <a:ext cx="8424936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link </a:t>
            </a:r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smtClean="0">
                <a:solidFill>
                  <a:schemeClr val="tx1"/>
                </a:solidFill>
              </a:rPr>
              <a:t>stylesheet"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tr-TR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="https://maxcdn.bootstrapcdn.com/bootstrap/4.0.0/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/bootstrap.min.css"&gt;</a:t>
            </a:r>
            <a:endParaRPr lang="tr-TR" sz="20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Butonlar…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Buton </a:t>
            </a:r>
            <a:r>
              <a:rPr lang="tr-TR" sz="2800" dirty="0" smtClean="0"/>
              <a:t>grubu </a:t>
            </a:r>
            <a:r>
              <a:rPr lang="tr-TR" sz="2800" dirty="0" smtClean="0"/>
              <a:t>farklı </a:t>
            </a:r>
            <a:r>
              <a:rPr lang="tr-TR" sz="2800" dirty="0"/>
              <a:t>çözünürlükler için </a:t>
            </a:r>
            <a:r>
              <a:rPr lang="tr-TR" sz="2800" b="1" dirty="0" err="1" smtClean="0"/>
              <a:t>btn-group-xs</a:t>
            </a:r>
            <a:r>
              <a:rPr lang="tr-TR" sz="2800" b="1" dirty="0" smtClean="0"/>
              <a:t>, </a:t>
            </a:r>
            <a:r>
              <a:rPr lang="tr-TR" sz="2800" b="1" dirty="0" err="1" smtClean="0"/>
              <a:t>btn-group-sm</a:t>
            </a:r>
            <a:r>
              <a:rPr lang="tr-TR" sz="2800" b="1" dirty="0" smtClean="0"/>
              <a:t>, </a:t>
            </a:r>
            <a:r>
              <a:rPr lang="tr-TR" sz="2800" b="1" dirty="0" err="1" smtClean="0"/>
              <a:t>btn</a:t>
            </a:r>
            <a:r>
              <a:rPr lang="tr-TR" sz="2800" b="1" dirty="0" smtClean="0"/>
              <a:t>-</a:t>
            </a:r>
            <a:r>
              <a:rPr lang="tr-TR" sz="2800" b="1" dirty="0" err="1" smtClean="0"/>
              <a:t>group</a:t>
            </a:r>
            <a:r>
              <a:rPr lang="tr-TR" sz="2800" b="1" dirty="0" smtClean="0"/>
              <a:t>-md, </a:t>
            </a:r>
            <a:r>
              <a:rPr lang="tr-TR" sz="2800" b="1" dirty="0" err="1" smtClean="0"/>
              <a:t>btn-group-lg</a:t>
            </a:r>
            <a:r>
              <a:rPr lang="tr-TR" sz="2800" b="1" dirty="0" smtClean="0"/>
              <a:t> </a:t>
            </a:r>
            <a:r>
              <a:rPr lang="tr-TR" sz="2800" dirty="0" smtClean="0"/>
              <a:t>olarak tanımlanabilir</a:t>
            </a:r>
            <a:r>
              <a:rPr lang="tr-TR" sz="2800" dirty="0"/>
              <a:t>.</a:t>
            </a:r>
          </a:p>
          <a:p>
            <a:pPr marL="342900" lvl="1" indent="0">
              <a:buNone/>
              <a:defRPr/>
            </a:pPr>
            <a:r>
              <a:rPr lang="tr-TR" sz="1700" dirty="0" smtClean="0"/>
              <a:t>&lt;</a:t>
            </a:r>
            <a:r>
              <a:rPr lang="tr-TR" sz="1700" b="1" dirty="0"/>
              <a:t>div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container</a:t>
            </a:r>
            <a:r>
              <a:rPr lang="tr-TR" sz="1700" b="1" dirty="0"/>
              <a:t>"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div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 smtClean="0"/>
              <a:t>btn-group-justified</a:t>
            </a:r>
            <a:r>
              <a:rPr lang="tr-TR" sz="1700" b="1" dirty="0" smtClean="0"/>
              <a:t> </a:t>
            </a:r>
            <a:r>
              <a:rPr lang="tr-TR" sz="1700" b="1" dirty="0" err="1"/>
              <a:t>btn-group-xs</a:t>
            </a:r>
            <a:r>
              <a:rPr lang="tr-TR" sz="1700" b="1" dirty="0" smtClean="0"/>
              <a:t>"</a:t>
            </a:r>
            <a:r>
              <a:rPr lang="tr-TR" sz="1700" dirty="0" smtClean="0"/>
              <a:t>&gt;</a:t>
            </a:r>
            <a:r>
              <a:rPr lang="tr-TR" sz="1700" dirty="0"/>
              <a:t/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a </a:t>
            </a:r>
            <a:r>
              <a:rPr lang="tr-TR" sz="1700" dirty="0" err="1"/>
              <a:t>href</a:t>
            </a:r>
            <a:r>
              <a:rPr lang="tr-TR" sz="1700" dirty="0"/>
              <a:t>=</a:t>
            </a:r>
            <a:r>
              <a:rPr lang="tr-TR" sz="1700" b="1" dirty="0"/>
              <a:t>"#"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btn</a:t>
            </a:r>
            <a:r>
              <a:rPr lang="tr-TR" sz="1700" b="1" dirty="0"/>
              <a:t> </a:t>
            </a:r>
            <a:r>
              <a:rPr lang="tr-TR" sz="1700" b="1" dirty="0" err="1"/>
              <a:t>btn-default</a:t>
            </a:r>
            <a:r>
              <a:rPr lang="tr-TR" sz="1700" b="1" dirty="0"/>
              <a:t>"</a:t>
            </a:r>
            <a:r>
              <a:rPr lang="tr-TR" sz="1700" dirty="0"/>
              <a:t>&gt;Ekle&lt;/</a:t>
            </a:r>
            <a:r>
              <a:rPr lang="tr-TR" sz="1700" b="1" dirty="0"/>
              <a:t>a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a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btn</a:t>
            </a:r>
            <a:r>
              <a:rPr lang="tr-TR" sz="1700" b="1" dirty="0"/>
              <a:t> </a:t>
            </a:r>
            <a:r>
              <a:rPr lang="tr-TR" sz="1700" b="1" dirty="0" err="1"/>
              <a:t>btn-success</a:t>
            </a:r>
            <a:r>
              <a:rPr lang="tr-TR" sz="1700" b="1" dirty="0"/>
              <a:t>" </a:t>
            </a:r>
            <a:r>
              <a:rPr lang="tr-TR" sz="1700" dirty="0" err="1"/>
              <a:t>href</a:t>
            </a:r>
            <a:r>
              <a:rPr lang="tr-TR" sz="1700" dirty="0"/>
              <a:t>=</a:t>
            </a:r>
            <a:r>
              <a:rPr lang="tr-TR" sz="1700" b="1" dirty="0"/>
              <a:t>"#"</a:t>
            </a:r>
            <a:r>
              <a:rPr lang="tr-TR" sz="1700" dirty="0"/>
              <a:t>&gt;değiştir&lt;/</a:t>
            </a:r>
            <a:r>
              <a:rPr lang="tr-TR" sz="1700" b="1" dirty="0"/>
              <a:t>a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    &lt;</a:t>
            </a:r>
            <a:r>
              <a:rPr lang="tr-TR" sz="1700" b="1" dirty="0"/>
              <a:t>a </a:t>
            </a:r>
            <a:r>
              <a:rPr lang="tr-TR" sz="1700" dirty="0" err="1"/>
              <a:t>class</a:t>
            </a:r>
            <a:r>
              <a:rPr lang="tr-TR" sz="1700" dirty="0"/>
              <a:t>=</a:t>
            </a:r>
            <a:r>
              <a:rPr lang="tr-TR" sz="1700" b="1" dirty="0"/>
              <a:t>"</a:t>
            </a:r>
            <a:r>
              <a:rPr lang="tr-TR" sz="1700" b="1" dirty="0" err="1"/>
              <a:t>btn</a:t>
            </a:r>
            <a:r>
              <a:rPr lang="tr-TR" sz="1700" b="1" dirty="0"/>
              <a:t> </a:t>
            </a:r>
            <a:r>
              <a:rPr lang="tr-TR" sz="1700" b="1" dirty="0" err="1"/>
              <a:t>btn-warning</a:t>
            </a:r>
            <a:r>
              <a:rPr lang="tr-TR" sz="1700" b="1" dirty="0"/>
              <a:t>" </a:t>
            </a:r>
            <a:r>
              <a:rPr lang="tr-TR" sz="1700" dirty="0" err="1"/>
              <a:t>href</a:t>
            </a:r>
            <a:r>
              <a:rPr lang="tr-TR" sz="1700" dirty="0"/>
              <a:t>=</a:t>
            </a:r>
            <a:r>
              <a:rPr lang="tr-TR" sz="1700" b="1" dirty="0"/>
              <a:t>"#"</a:t>
            </a:r>
            <a:r>
              <a:rPr lang="tr-TR" sz="1700" dirty="0"/>
              <a:t>&gt;Sil&lt;/</a:t>
            </a:r>
            <a:r>
              <a:rPr lang="tr-TR" sz="1700" b="1" dirty="0"/>
              <a:t>a</a:t>
            </a:r>
            <a:r>
              <a:rPr lang="tr-TR" sz="1700" dirty="0"/>
              <a:t>&gt;</a:t>
            </a:r>
            <a:br>
              <a:rPr lang="tr-TR" sz="1700" dirty="0"/>
            </a:br>
            <a:r>
              <a:rPr lang="tr-TR" sz="1700" dirty="0"/>
              <a:t>&lt;/</a:t>
            </a:r>
            <a:r>
              <a:rPr lang="tr-TR" sz="1700" b="1" dirty="0"/>
              <a:t>div</a:t>
            </a:r>
            <a:r>
              <a:rPr lang="tr-TR" sz="1700" dirty="0"/>
              <a:t>&gt;</a:t>
            </a:r>
            <a:br>
              <a:rPr lang="tr-TR" sz="1700" dirty="0"/>
            </a:br>
            <a:endParaRPr lang="tr-TR" sz="17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8424936" cy="93610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391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İkonlar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tr-TR" sz="2800" dirty="0" smtClean="0"/>
              <a:t>Web sayfasında sık kullanılan çeşitli ikonlar için .</a:t>
            </a:r>
            <a:r>
              <a:rPr lang="tr-TR" sz="2800" b="1" dirty="0" err="1" smtClean="0"/>
              <a:t>glyphicon</a:t>
            </a:r>
            <a:r>
              <a:rPr lang="tr-TR" sz="2800" dirty="0" smtClean="0"/>
              <a:t> kullanılır. </a:t>
            </a:r>
            <a:endParaRPr lang="tr-TR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endParaRPr lang="tr-TR" sz="2800" dirty="0" smtClean="0"/>
          </a:p>
          <a:p>
            <a:pPr marL="342900" lvl="1" indent="0">
              <a:buNone/>
              <a:defRPr/>
            </a:pPr>
            <a:r>
              <a:rPr lang="tr-TR" sz="2000" dirty="0" smtClean="0"/>
              <a:t>&lt;</a:t>
            </a:r>
            <a:r>
              <a:rPr lang="tr-TR" sz="2000" b="1" dirty="0"/>
              <a:t>div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container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glyphicon-bell</a:t>
            </a:r>
            <a:r>
              <a:rPr lang="tr-TR" sz="2000" b="1" dirty="0"/>
              <a:t>"</a:t>
            </a:r>
            <a:r>
              <a:rPr lang="tr-TR" sz="2000" dirty="0"/>
              <a:t>&gt;&lt;/</a:t>
            </a:r>
            <a:r>
              <a:rPr lang="tr-TR" sz="2000" b="1" dirty="0" err="1"/>
              <a:t>span</a:t>
            </a:r>
            <a:r>
              <a:rPr lang="tr-TR" sz="2000" dirty="0"/>
              <a:t>&gt;&lt;/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btn-danger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    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glyphicon-bell</a:t>
            </a:r>
            <a:r>
              <a:rPr lang="tr-TR" sz="2000" b="1" dirty="0" smtClean="0"/>
              <a:t>"</a:t>
            </a:r>
            <a:r>
              <a:rPr lang="tr-TR" sz="2000" dirty="0" smtClean="0"/>
              <a:t>&gt; &lt;/</a:t>
            </a:r>
            <a:r>
              <a:rPr lang="tr-TR" sz="2000" b="1" dirty="0" err="1"/>
              <a:t>span</a:t>
            </a:r>
            <a:r>
              <a:rPr lang="tr-TR" sz="2000" dirty="0"/>
              <a:t>&gt;Alarm&lt;/</a:t>
            </a:r>
            <a:r>
              <a:rPr lang="tr-TR" sz="2000" b="1" dirty="0" err="1"/>
              <a:t>button</a:t>
            </a:r>
            <a:r>
              <a:rPr lang="tr-TR" sz="20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000" dirty="0"/>
              <a:t> </a:t>
            </a:r>
            <a:r>
              <a:rPr lang="tr-TR" sz="2000" dirty="0" smtClean="0"/>
              <a:t>   </a:t>
            </a:r>
            <a:r>
              <a:rPr lang="tr-TR" sz="2000" dirty="0" smtClean="0"/>
              <a:t>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glyphicon-envelope</a:t>
            </a:r>
            <a:r>
              <a:rPr lang="tr-TR" sz="2000" b="1" dirty="0" smtClean="0"/>
              <a:t>"</a:t>
            </a:r>
            <a:r>
              <a:rPr lang="tr-TR" sz="2000" dirty="0" smtClean="0"/>
              <a:t>&gt; &lt;/</a:t>
            </a:r>
            <a:r>
              <a:rPr lang="tr-TR" sz="2000" b="1" dirty="0" err="1"/>
              <a:t>span</a:t>
            </a:r>
            <a:r>
              <a:rPr lang="tr-TR" sz="2000" dirty="0"/>
              <a:t>&gt;&lt;/</a:t>
            </a:r>
            <a:r>
              <a:rPr lang="tr-TR" sz="2000" b="1" dirty="0"/>
              <a:t>div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/>
              <a:t>div</a:t>
            </a:r>
            <a:r>
              <a:rPr lang="tr-TR" sz="2000" dirty="0"/>
              <a:t>&gt;&lt;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    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glyphicon</a:t>
            </a:r>
            <a:r>
              <a:rPr lang="tr-TR" sz="2000" b="1" dirty="0"/>
              <a:t> </a:t>
            </a:r>
            <a:r>
              <a:rPr lang="tr-TR" sz="2000" b="1" dirty="0" err="1"/>
              <a:t>glyphicon-envelope</a:t>
            </a:r>
            <a:r>
              <a:rPr lang="tr-TR" sz="2000" b="1" dirty="0" smtClean="0"/>
              <a:t>"</a:t>
            </a:r>
            <a:r>
              <a:rPr lang="tr-TR" sz="2000" dirty="0" smtClean="0"/>
              <a:t>&gt; &lt;/</a:t>
            </a:r>
            <a:r>
              <a:rPr lang="tr-TR" sz="2000" b="1" dirty="0" err="1"/>
              <a:t>span</a:t>
            </a:r>
            <a:r>
              <a:rPr lang="tr-TR" sz="2000" dirty="0"/>
              <a:t>&gt;Mesaj&lt;/</a:t>
            </a:r>
            <a:r>
              <a:rPr lang="tr-TR" sz="2000" b="1" dirty="0" err="1"/>
              <a:t>button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/>
              <a:t>div</a:t>
            </a:r>
            <a:r>
              <a:rPr lang="tr-TR" sz="2000" dirty="0" smtClean="0"/>
              <a:t>&gt;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44824"/>
            <a:ext cx="1704730" cy="210799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152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Etiketler 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tr-TR" sz="3800" dirty="0" smtClean="0"/>
              <a:t>Genelde </a:t>
            </a:r>
            <a:r>
              <a:rPr lang="tr-TR" sz="3800" dirty="0" smtClean="0"/>
              <a:t>kullanıcılara </a:t>
            </a:r>
            <a:r>
              <a:rPr lang="tr-TR" sz="3800" dirty="0" smtClean="0"/>
              <a:t>bilgi vermek amacıyla kullanılan elemanlardan biri </a:t>
            </a:r>
            <a:r>
              <a:rPr lang="tr-TR" sz="3800" dirty="0" smtClean="0"/>
              <a:t>etiketlerdir</a:t>
            </a:r>
            <a:r>
              <a:rPr lang="tr-TR" sz="3800" dirty="0" smtClean="0"/>
              <a:t>. </a:t>
            </a:r>
            <a:endParaRPr lang="tr-TR" sz="3800" dirty="0" smtClean="0"/>
          </a:p>
          <a:p>
            <a:pPr>
              <a:defRPr/>
            </a:pPr>
            <a:r>
              <a:rPr lang="tr-TR" sz="3800" dirty="0" err="1" smtClean="0"/>
              <a:t>Span</a:t>
            </a:r>
            <a:r>
              <a:rPr lang="tr-TR" sz="3800" dirty="0" smtClean="0"/>
              <a:t> </a:t>
            </a:r>
            <a:r>
              <a:rPr lang="tr-TR" sz="3800" dirty="0" smtClean="0"/>
              <a:t>içerisinde </a:t>
            </a:r>
            <a:r>
              <a:rPr lang="tr-TR" sz="3800" b="1" dirty="0" smtClean="0"/>
              <a:t>.</a:t>
            </a:r>
            <a:r>
              <a:rPr lang="tr-TR" sz="3800" b="1" dirty="0" err="1" smtClean="0"/>
              <a:t>label</a:t>
            </a:r>
            <a:r>
              <a:rPr lang="tr-TR" sz="3800" dirty="0" smtClean="0"/>
              <a:t> kullanılır. </a:t>
            </a:r>
            <a:endParaRPr lang="tr-TR" sz="3800" dirty="0" smtClean="0"/>
          </a:p>
          <a:p>
            <a:pPr>
              <a:defRPr/>
            </a:pPr>
            <a:r>
              <a:rPr lang="tr-TR" sz="3800" dirty="0" smtClean="0"/>
              <a:t>6 </a:t>
            </a:r>
            <a:r>
              <a:rPr lang="tr-TR" sz="3800" dirty="0" smtClean="0"/>
              <a:t>farklı çeşidi kullanılabilir. </a:t>
            </a:r>
          </a:p>
          <a:p>
            <a:pPr lvl="1">
              <a:defRPr/>
            </a:pPr>
            <a:r>
              <a:rPr lang="en-US" sz="2500" b="1" dirty="0" smtClean="0"/>
              <a:t>.label-default</a:t>
            </a:r>
            <a:r>
              <a:rPr lang="en-US" sz="2500" b="1" dirty="0"/>
              <a:t>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</a:t>
            </a:r>
            <a:r>
              <a:rPr lang="en-US" sz="2500" b="1" dirty="0"/>
              <a:t>label-primary,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</a:t>
            </a:r>
            <a:r>
              <a:rPr lang="en-US" sz="2500" b="1" dirty="0"/>
              <a:t>label-success,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</a:t>
            </a:r>
            <a:r>
              <a:rPr lang="en-US" sz="2500" b="1" dirty="0"/>
              <a:t>label-info,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.label-warning</a:t>
            </a:r>
            <a:r>
              <a:rPr lang="tr-TR" sz="2500" b="1" dirty="0"/>
              <a:t>,</a:t>
            </a:r>
            <a:r>
              <a:rPr lang="en-US" sz="2500" b="1" dirty="0"/>
              <a:t> </a:t>
            </a:r>
            <a:endParaRPr lang="tr-TR" sz="2500" b="1" dirty="0" smtClean="0"/>
          </a:p>
          <a:p>
            <a:pPr lvl="1">
              <a:defRPr/>
            </a:pPr>
            <a:r>
              <a:rPr lang="en-US" sz="2500" b="1" dirty="0" smtClean="0"/>
              <a:t>.label-danger</a:t>
            </a:r>
            <a:r>
              <a:rPr lang="tr-TR" sz="2500" b="1" dirty="0" smtClean="0"/>
              <a:t>.</a:t>
            </a:r>
          </a:p>
          <a:p>
            <a:pPr>
              <a:defRPr/>
            </a:pPr>
            <a:endParaRPr lang="tr-TR" sz="2800" b="1" dirty="0"/>
          </a:p>
          <a:p>
            <a:pPr marL="342900" lvl="1" indent="0">
              <a:buNone/>
              <a:defRPr/>
            </a:pPr>
            <a:r>
              <a:rPr lang="tr-TR" sz="2900" dirty="0"/>
              <a:t>&lt;</a:t>
            </a:r>
            <a:r>
              <a:rPr lang="tr-TR" sz="2900" b="1" dirty="0"/>
              <a:t>div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container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label-default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default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label-primary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primary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label-success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success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label-info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info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label-warning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warning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    &lt;</a:t>
            </a:r>
            <a:r>
              <a:rPr lang="tr-TR" sz="2900" b="1" dirty="0"/>
              <a:t>p</a:t>
            </a:r>
            <a:r>
              <a:rPr lang="tr-TR" sz="2900" dirty="0"/>
              <a:t>&gt;&lt;</a:t>
            </a:r>
            <a:r>
              <a:rPr lang="tr-TR" sz="2900" b="1" dirty="0" err="1"/>
              <a:t>span</a:t>
            </a:r>
            <a:r>
              <a:rPr lang="tr-TR" sz="2900" b="1" dirty="0"/>
              <a:t> </a:t>
            </a:r>
            <a:r>
              <a:rPr lang="tr-TR" sz="2900" dirty="0" err="1"/>
              <a:t>class</a:t>
            </a:r>
            <a:r>
              <a:rPr lang="tr-TR" sz="2900" dirty="0"/>
              <a:t>=</a:t>
            </a:r>
            <a:r>
              <a:rPr lang="tr-TR" sz="2900" b="1" dirty="0"/>
              <a:t>"</a:t>
            </a:r>
            <a:r>
              <a:rPr lang="tr-TR" sz="2900" b="1" dirty="0" err="1"/>
              <a:t>label</a:t>
            </a:r>
            <a:r>
              <a:rPr lang="tr-TR" sz="2900" b="1" dirty="0"/>
              <a:t> </a:t>
            </a:r>
            <a:r>
              <a:rPr lang="tr-TR" sz="2900" b="1" dirty="0" err="1"/>
              <a:t>label-danger</a:t>
            </a:r>
            <a:r>
              <a:rPr lang="tr-TR" sz="2900" b="1" dirty="0"/>
              <a:t>"</a:t>
            </a:r>
            <a:r>
              <a:rPr lang="tr-TR" sz="2900" dirty="0"/>
              <a:t>&gt;</a:t>
            </a:r>
            <a:r>
              <a:rPr lang="tr-TR" sz="2900" dirty="0" err="1"/>
              <a:t>danger</a:t>
            </a:r>
            <a:r>
              <a:rPr lang="tr-TR" sz="2900" dirty="0"/>
              <a:t>&lt;/</a:t>
            </a:r>
            <a:r>
              <a:rPr lang="tr-TR" sz="2900" b="1" dirty="0" err="1"/>
              <a:t>span</a:t>
            </a:r>
            <a:r>
              <a:rPr lang="tr-TR" sz="2900" dirty="0"/>
              <a:t>&gt; &lt;/</a:t>
            </a:r>
            <a:r>
              <a:rPr lang="tr-TR" sz="2900" b="1" dirty="0"/>
              <a:t>p</a:t>
            </a:r>
            <a:r>
              <a:rPr lang="tr-TR" sz="2900" dirty="0"/>
              <a:t>&gt;</a:t>
            </a:r>
            <a:br>
              <a:rPr lang="tr-TR" sz="2900" dirty="0"/>
            </a:br>
            <a:r>
              <a:rPr lang="tr-TR" sz="2900" dirty="0"/>
              <a:t>&lt;/</a:t>
            </a:r>
            <a:r>
              <a:rPr lang="tr-TR" sz="2900" b="1" dirty="0"/>
              <a:t>div</a:t>
            </a:r>
            <a:r>
              <a:rPr lang="tr-TR" sz="2900" dirty="0" smtClean="0"/>
              <a:t>&gt;</a:t>
            </a:r>
            <a:endParaRPr lang="tr-TR" sz="29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35388"/>
            <a:ext cx="1509315" cy="354185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927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Sayı Gösterimi - </a:t>
            </a:r>
            <a:r>
              <a:rPr lang="tr-TR" dirty="0" err="1" smtClean="0"/>
              <a:t>Badges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err="1" smtClean="0"/>
              <a:t>Bootstrap</a:t>
            </a:r>
            <a:r>
              <a:rPr lang="tr-TR" sz="2600" dirty="0" smtClean="0"/>
              <a:t> ile sayı gösterimleri için farklı yapılar kullanılır. </a:t>
            </a:r>
            <a:endParaRPr lang="tr-TR" sz="2600" dirty="0" smtClean="0"/>
          </a:p>
          <a:p>
            <a:pPr>
              <a:defRPr/>
            </a:pPr>
            <a:r>
              <a:rPr lang="tr-TR" sz="2600" dirty="0" smtClean="0"/>
              <a:t>Bunlardan </a:t>
            </a:r>
            <a:r>
              <a:rPr lang="tr-TR" sz="2600" dirty="0" smtClean="0"/>
              <a:t>Biri </a:t>
            </a:r>
            <a:r>
              <a:rPr lang="tr-TR" sz="2600" dirty="0" err="1"/>
              <a:t>b</a:t>
            </a:r>
            <a:r>
              <a:rPr lang="tr-TR" sz="2600" dirty="0" err="1" smtClean="0"/>
              <a:t>adges</a:t>
            </a:r>
            <a:r>
              <a:rPr lang="tr-TR" sz="2600" dirty="0" smtClean="0"/>
              <a:t> </a:t>
            </a:r>
            <a:r>
              <a:rPr lang="tr-TR" sz="2600" dirty="0" err="1" smtClean="0"/>
              <a:t>dir</a:t>
            </a:r>
            <a:r>
              <a:rPr lang="tr-TR" sz="2600" dirty="0" smtClean="0"/>
              <a:t>. </a:t>
            </a:r>
            <a:endParaRPr lang="tr-TR" sz="2600" dirty="0" smtClean="0"/>
          </a:p>
          <a:p>
            <a:pPr>
              <a:defRPr/>
            </a:pPr>
            <a:r>
              <a:rPr lang="tr-TR" sz="2600" dirty="0" err="1" smtClean="0"/>
              <a:t>Badges</a:t>
            </a:r>
            <a:r>
              <a:rPr lang="tr-TR" sz="2600" dirty="0" smtClean="0"/>
              <a:t> </a:t>
            </a:r>
            <a:r>
              <a:rPr lang="tr-TR" sz="2600" dirty="0" smtClean="0"/>
              <a:t>gösterimi için </a:t>
            </a:r>
            <a:r>
              <a:rPr lang="tr-T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</a:t>
            </a:r>
            <a:r>
              <a:rPr lang="tr-TR" sz="2600" dirty="0" smtClean="0"/>
              <a:t> kullanılır. </a:t>
            </a:r>
            <a:endParaRPr lang="tr-TR" sz="2600" dirty="0" smtClean="0"/>
          </a:p>
          <a:p>
            <a:pPr>
              <a:defRPr/>
            </a:pPr>
            <a:r>
              <a:rPr lang="tr-TR" sz="2600" dirty="0" smtClean="0"/>
              <a:t>Bağlantılarla </a:t>
            </a:r>
            <a:r>
              <a:rPr lang="tr-TR" sz="2600" dirty="0" smtClean="0"/>
              <a:t>kullanılabileceği gibi butonlarla da kullanılabilir. </a:t>
            </a:r>
          </a:p>
          <a:p>
            <a:pPr marL="342900" lvl="1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p</a:t>
            </a:r>
            <a:r>
              <a:rPr lang="tr-TR" sz="2000" dirty="0"/>
              <a:t>&gt;&lt;</a:t>
            </a:r>
            <a:r>
              <a:rPr lang="tr-TR" sz="2000" b="1" dirty="0"/>
              <a:t>a </a:t>
            </a:r>
            <a:r>
              <a:rPr lang="tr-TR" sz="2000" dirty="0" err="1"/>
              <a:t>href</a:t>
            </a:r>
            <a:r>
              <a:rPr lang="tr-TR" sz="2000" dirty="0"/>
              <a:t>=</a:t>
            </a:r>
            <a:r>
              <a:rPr lang="tr-TR" sz="2000" b="1" dirty="0"/>
              <a:t>"#"</a:t>
            </a:r>
            <a:r>
              <a:rPr lang="tr-TR" sz="2000" dirty="0"/>
              <a:t>&gt;Okunmayan&lt;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badge</a:t>
            </a:r>
            <a:r>
              <a:rPr lang="tr-TR" sz="2000" b="1" dirty="0"/>
              <a:t>"</a:t>
            </a:r>
            <a:r>
              <a:rPr lang="tr-TR" sz="2000" dirty="0"/>
              <a:t>&gt;15&lt;/</a:t>
            </a:r>
            <a:r>
              <a:rPr lang="tr-TR" sz="2000" b="1" dirty="0" err="1"/>
              <a:t>span</a:t>
            </a:r>
            <a:r>
              <a:rPr lang="tr-TR" sz="2000" dirty="0"/>
              <a:t>&gt; &lt;/</a:t>
            </a:r>
            <a:r>
              <a:rPr lang="tr-TR" sz="2000" b="1" dirty="0"/>
              <a:t>a</a:t>
            </a:r>
            <a:r>
              <a:rPr lang="tr-TR" sz="2000" dirty="0"/>
              <a:t>&gt;&lt;/</a:t>
            </a:r>
            <a:r>
              <a:rPr lang="tr-TR" sz="2000" b="1" dirty="0"/>
              <a:t>p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p</a:t>
            </a:r>
            <a:r>
              <a:rPr lang="tr-TR" sz="2000" dirty="0"/>
              <a:t>&gt;&lt;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 smtClean="0"/>
              <a:t>"</a:t>
            </a:r>
            <a:r>
              <a:rPr lang="tr-TR" sz="2000" dirty="0" smtClean="0"/>
              <a:t>&gt;</a:t>
            </a:r>
          </a:p>
          <a:p>
            <a:pPr marL="342900" lvl="1" indent="0">
              <a:buNone/>
              <a:defRPr/>
            </a:pPr>
            <a:r>
              <a:rPr lang="tr-TR" sz="2000" dirty="0"/>
              <a:t> </a:t>
            </a:r>
            <a:r>
              <a:rPr lang="tr-TR" sz="2000" dirty="0" smtClean="0"/>
              <a:t>      </a:t>
            </a:r>
            <a:r>
              <a:rPr lang="tr-TR" sz="2000" dirty="0" smtClean="0"/>
              <a:t>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badge</a:t>
            </a:r>
            <a:r>
              <a:rPr lang="tr-TR" sz="2000" b="1" dirty="0"/>
              <a:t>"</a:t>
            </a:r>
            <a:r>
              <a:rPr lang="tr-TR" sz="2000" dirty="0"/>
              <a:t>&gt;11&lt;/</a:t>
            </a:r>
            <a:r>
              <a:rPr lang="tr-TR" sz="2000" b="1" dirty="0" err="1"/>
              <a:t>span</a:t>
            </a:r>
            <a:r>
              <a:rPr lang="tr-TR" sz="2000" dirty="0"/>
              <a:t>&gt;Yeni Haber &lt;/</a:t>
            </a:r>
            <a:r>
              <a:rPr lang="tr-TR" sz="2000" b="1" dirty="0" err="1"/>
              <a:t>button</a:t>
            </a:r>
            <a:r>
              <a:rPr lang="tr-TR" sz="2000" dirty="0"/>
              <a:t>&gt; </a:t>
            </a:r>
            <a:endParaRPr lang="tr-TR" sz="2000" dirty="0"/>
          </a:p>
          <a:p>
            <a:pPr marL="342900" lvl="1" indent="0">
              <a:buNone/>
              <a:defRPr/>
            </a:pPr>
            <a:r>
              <a:rPr lang="tr-TR" sz="2000" dirty="0" smtClean="0"/>
              <a:t>&lt;/</a:t>
            </a:r>
            <a:r>
              <a:rPr lang="tr-TR" sz="2000" b="1" dirty="0"/>
              <a:t>p</a:t>
            </a:r>
            <a:r>
              <a:rPr lang="tr-TR" sz="2000" dirty="0"/>
              <a:t>&gt;</a:t>
            </a:r>
            <a:r>
              <a:rPr lang="tr-TR" sz="2500" dirty="0"/>
              <a:t/>
            </a:r>
            <a:br>
              <a:rPr lang="tr-TR" sz="2500" dirty="0"/>
            </a:br>
            <a:endParaRPr lang="tr-TR" sz="25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9356"/>
            <a:ext cx="2666242" cy="144016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833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Sayfalama - </a:t>
            </a:r>
            <a:r>
              <a:rPr lang="tr-TR" dirty="0" err="1" smtClean="0"/>
              <a:t>Pagination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Birden fazla sayfadan oluşan yapılarda sayfalama yapabilmek amacıyla </a:t>
            </a:r>
            <a:r>
              <a:rPr lang="tr-T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tr-TR" sz="2800" dirty="0" smtClean="0"/>
              <a:t> listesi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pagination</a:t>
            </a:r>
            <a:r>
              <a:rPr lang="tr-TR" sz="2800" b="1" dirty="0" smtClean="0"/>
              <a:t> </a:t>
            </a:r>
            <a:r>
              <a:rPr lang="tr-TR" sz="2800" dirty="0" smtClean="0"/>
              <a:t>kullanılır. Geçerli olan sayfanın </a:t>
            </a:r>
            <a:r>
              <a:rPr lang="tr-TR" sz="2800" dirty="0" smtClean="0"/>
              <a:t>madde imi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active</a:t>
            </a:r>
            <a:r>
              <a:rPr lang="tr-TR" sz="2800" dirty="0" smtClean="0"/>
              <a:t> seçilir. </a:t>
            </a:r>
          </a:p>
          <a:p>
            <a:pPr marL="342900" lvl="1" indent="0">
              <a:buNone/>
              <a:defRPr/>
            </a:pPr>
            <a:r>
              <a:rPr lang="it-IT" sz="2000" dirty="0"/>
              <a:t>&lt;</a:t>
            </a:r>
            <a:r>
              <a:rPr lang="it-IT" sz="2000" b="1" dirty="0"/>
              <a:t>ul </a:t>
            </a:r>
            <a:r>
              <a:rPr lang="it-IT" sz="2000" dirty="0"/>
              <a:t>class=</a:t>
            </a:r>
            <a:r>
              <a:rPr lang="it-IT" sz="2000" b="1" dirty="0"/>
              <a:t>"pagination"</a:t>
            </a:r>
            <a:r>
              <a:rPr lang="it-IT" sz="2000" dirty="0"/>
              <a:t>&gt;</a:t>
            </a:r>
            <a:br>
              <a:rPr lang="it-IT" sz="2000" dirty="0"/>
            </a:br>
            <a:r>
              <a:rPr lang="it-IT" sz="2000" dirty="0"/>
              <a:t>    &lt;</a:t>
            </a:r>
            <a:r>
              <a:rPr lang="it-IT" sz="2000" b="1" dirty="0"/>
              <a:t>li</a:t>
            </a:r>
            <a:r>
              <a:rPr lang="it-IT" sz="2000" dirty="0"/>
              <a:t>&gt;&lt;</a:t>
            </a:r>
            <a:r>
              <a:rPr lang="it-IT" sz="2000" b="1" dirty="0"/>
              <a:t>a </a:t>
            </a:r>
            <a:r>
              <a:rPr lang="it-IT" sz="2000" dirty="0"/>
              <a:t>href=</a:t>
            </a:r>
            <a:r>
              <a:rPr lang="it-IT" sz="2000" b="1" dirty="0"/>
              <a:t>"s1.htm"</a:t>
            </a:r>
            <a:r>
              <a:rPr lang="it-IT" sz="2000" dirty="0"/>
              <a:t>&gt;1&lt;/</a:t>
            </a:r>
            <a:r>
              <a:rPr lang="it-IT" sz="2000" b="1" dirty="0"/>
              <a:t>a</a:t>
            </a:r>
            <a:r>
              <a:rPr lang="it-IT" sz="2000" dirty="0"/>
              <a:t>&gt;&lt;/</a:t>
            </a:r>
            <a:r>
              <a:rPr lang="it-IT" sz="2000" b="1" dirty="0"/>
              <a:t>li</a:t>
            </a:r>
            <a:r>
              <a:rPr lang="it-IT" sz="2000" dirty="0"/>
              <a:t>&gt;</a:t>
            </a:r>
            <a:br>
              <a:rPr lang="it-IT" sz="2000" dirty="0"/>
            </a:br>
            <a:r>
              <a:rPr lang="it-IT" sz="2000" dirty="0"/>
              <a:t>    &lt;</a:t>
            </a:r>
            <a:r>
              <a:rPr lang="it-IT" sz="2000" b="1" dirty="0"/>
              <a:t>li</a:t>
            </a:r>
            <a:r>
              <a:rPr lang="it-IT" sz="2000" dirty="0"/>
              <a:t>&gt;&lt;</a:t>
            </a:r>
            <a:r>
              <a:rPr lang="it-IT" sz="2000" b="1" dirty="0"/>
              <a:t>a </a:t>
            </a:r>
            <a:r>
              <a:rPr lang="it-IT" sz="2000" dirty="0"/>
              <a:t>href=</a:t>
            </a:r>
            <a:r>
              <a:rPr lang="it-IT" sz="2000" b="1" dirty="0"/>
              <a:t>"s2.htm"</a:t>
            </a:r>
            <a:r>
              <a:rPr lang="it-IT" sz="2000" dirty="0"/>
              <a:t>&gt;2&lt;/</a:t>
            </a:r>
            <a:r>
              <a:rPr lang="it-IT" sz="2000" b="1" dirty="0"/>
              <a:t>a</a:t>
            </a:r>
            <a:r>
              <a:rPr lang="it-IT" sz="2000" dirty="0"/>
              <a:t>&gt;&lt;/</a:t>
            </a:r>
            <a:r>
              <a:rPr lang="it-IT" sz="2000" b="1" dirty="0"/>
              <a:t>li</a:t>
            </a:r>
            <a:r>
              <a:rPr lang="it-IT" sz="2000" dirty="0"/>
              <a:t>&gt;</a:t>
            </a:r>
            <a:br>
              <a:rPr lang="it-IT" sz="2000" dirty="0"/>
            </a:br>
            <a:r>
              <a:rPr lang="it-IT" sz="2000" dirty="0"/>
              <a:t>    &lt;</a:t>
            </a:r>
            <a:r>
              <a:rPr lang="it-IT" sz="2000" b="1" dirty="0"/>
              <a:t>li </a:t>
            </a:r>
            <a:r>
              <a:rPr lang="it-IT" sz="2000" dirty="0"/>
              <a:t>class=</a:t>
            </a:r>
            <a:r>
              <a:rPr lang="it-IT" sz="2000" b="1" dirty="0"/>
              <a:t>"active</a:t>
            </a:r>
            <a:r>
              <a:rPr lang="it-IT" sz="2000" b="1" dirty="0" smtClean="0"/>
              <a:t>"</a:t>
            </a:r>
            <a:r>
              <a:rPr lang="it-IT" sz="2000" dirty="0" smtClean="0"/>
              <a:t>&gt;3&lt;/</a:t>
            </a:r>
            <a:r>
              <a:rPr lang="it-IT" sz="2000" b="1" dirty="0"/>
              <a:t>li</a:t>
            </a:r>
            <a:r>
              <a:rPr lang="it-IT" sz="2000" dirty="0"/>
              <a:t>&gt;</a:t>
            </a:r>
            <a:br>
              <a:rPr lang="it-IT" sz="2000" dirty="0"/>
            </a:br>
            <a:r>
              <a:rPr lang="it-IT" sz="2000" dirty="0"/>
              <a:t>    &lt;</a:t>
            </a:r>
            <a:r>
              <a:rPr lang="it-IT" sz="2000" b="1" dirty="0"/>
              <a:t>li</a:t>
            </a:r>
            <a:r>
              <a:rPr lang="it-IT" sz="2000" dirty="0"/>
              <a:t>&gt;&lt;</a:t>
            </a:r>
            <a:r>
              <a:rPr lang="it-IT" sz="2000" b="1" dirty="0"/>
              <a:t>a </a:t>
            </a:r>
            <a:r>
              <a:rPr lang="it-IT" sz="2000" dirty="0"/>
              <a:t>href=</a:t>
            </a:r>
            <a:r>
              <a:rPr lang="it-IT" sz="2000" b="1" dirty="0"/>
              <a:t>"s4.htm"</a:t>
            </a:r>
            <a:r>
              <a:rPr lang="it-IT" sz="2000" dirty="0"/>
              <a:t>&gt;4&lt;/</a:t>
            </a:r>
            <a:r>
              <a:rPr lang="it-IT" sz="2000" b="1" dirty="0"/>
              <a:t>a</a:t>
            </a:r>
            <a:r>
              <a:rPr lang="it-IT" sz="2000" dirty="0"/>
              <a:t>&gt;&lt;/</a:t>
            </a:r>
            <a:r>
              <a:rPr lang="it-IT" sz="2000" b="1" dirty="0"/>
              <a:t>li</a:t>
            </a:r>
            <a:r>
              <a:rPr lang="it-IT" sz="2000" dirty="0"/>
              <a:t>&gt;</a:t>
            </a:r>
            <a:br>
              <a:rPr lang="it-IT" sz="2000" dirty="0"/>
            </a:br>
            <a:r>
              <a:rPr lang="it-IT" sz="2000" dirty="0"/>
              <a:t>&lt;/</a:t>
            </a:r>
            <a:r>
              <a:rPr lang="it-IT" sz="2000" b="1" dirty="0"/>
              <a:t>ul</a:t>
            </a:r>
            <a:r>
              <a:rPr lang="it-IT" sz="2000" dirty="0"/>
              <a:t>&gt;</a:t>
            </a:r>
            <a:endParaRPr lang="tr-TR" sz="20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69160"/>
            <a:ext cx="313158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5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Sayfalama - </a:t>
            </a:r>
            <a:r>
              <a:rPr lang="tr-TR" dirty="0" err="1" smtClean="0"/>
              <a:t>Breadcrumb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Birden fazla sayfadan oluşan yapılarda sayfalama yapabilmek için kutular yerine  </a:t>
            </a:r>
            <a:r>
              <a:rPr lang="it-IT" sz="2600" b="1" dirty="0" smtClean="0"/>
              <a:t>"</a:t>
            </a:r>
            <a:r>
              <a:rPr lang="tr-TR" sz="2600" b="1" dirty="0" smtClean="0"/>
              <a:t>/</a:t>
            </a:r>
            <a:r>
              <a:rPr lang="it-IT" sz="2600" b="1" dirty="0" smtClean="0"/>
              <a:t>"</a:t>
            </a:r>
            <a:r>
              <a:rPr lang="tr-TR" sz="2600" b="1" dirty="0" smtClean="0"/>
              <a:t> </a:t>
            </a:r>
            <a:r>
              <a:rPr lang="tr-TR" sz="2600" dirty="0" smtClean="0"/>
              <a:t>kullanmak amacıyla </a:t>
            </a:r>
            <a:r>
              <a:rPr lang="tr-T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tr-TR" sz="2600" dirty="0" smtClean="0"/>
              <a:t> listesi içerisinde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breadcrumb</a:t>
            </a:r>
            <a:r>
              <a:rPr lang="tr-TR" sz="2600" dirty="0" smtClean="0"/>
              <a:t> kullanılır. Geçerli olan sayfanın madde imi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active</a:t>
            </a:r>
            <a:r>
              <a:rPr lang="tr-TR" sz="2600" dirty="0" smtClean="0"/>
              <a:t> seçilir.</a:t>
            </a:r>
            <a:r>
              <a:rPr lang="tr-TR" sz="2800" dirty="0" smtClean="0"/>
              <a:t> </a:t>
            </a:r>
          </a:p>
          <a:p>
            <a:pPr marL="342900" lvl="1" indent="0">
              <a:buNone/>
              <a:defRPr/>
            </a:pPr>
            <a:r>
              <a:rPr lang="it-IT" sz="2000" dirty="0"/>
              <a:t>&lt;</a:t>
            </a:r>
            <a:r>
              <a:rPr lang="it-IT" sz="2000" b="1" dirty="0"/>
              <a:t>ul </a:t>
            </a:r>
            <a:r>
              <a:rPr lang="it-IT" sz="2000" dirty="0"/>
              <a:t>class</a:t>
            </a:r>
            <a:r>
              <a:rPr lang="it-IT" sz="2000" dirty="0" smtClean="0"/>
              <a:t>=</a:t>
            </a:r>
            <a:r>
              <a:rPr lang="it-IT" sz="2000" b="1" dirty="0" smtClean="0"/>
              <a:t>"</a:t>
            </a:r>
            <a:r>
              <a:rPr lang="tr-TR" sz="2000" b="1" dirty="0" err="1" smtClean="0"/>
              <a:t>breadcrumb</a:t>
            </a:r>
            <a:r>
              <a:rPr lang="it-IT" sz="2000" b="1" dirty="0" smtClean="0"/>
              <a:t>"</a:t>
            </a:r>
            <a:r>
              <a:rPr lang="it-IT" sz="2000" dirty="0" smtClean="0"/>
              <a:t>&gt;</a:t>
            </a: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>    &lt;</a:t>
            </a:r>
            <a:r>
              <a:rPr lang="it-IT" sz="2000" b="1" dirty="0"/>
              <a:t>li</a:t>
            </a:r>
            <a:r>
              <a:rPr lang="it-IT" sz="2000" dirty="0"/>
              <a:t>&gt;&lt;</a:t>
            </a:r>
            <a:r>
              <a:rPr lang="it-IT" sz="2000" b="1" dirty="0"/>
              <a:t>a </a:t>
            </a:r>
            <a:r>
              <a:rPr lang="it-IT" sz="2000" dirty="0"/>
              <a:t>href=</a:t>
            </a:r>
            <a:r>
              <a:rPr lang="it-IT" sz="2000" b="1" dirty="0"/>
              <a:t>"s1.htm"</a:t>
            </a:r>
            <a:r>
              <a:rPr lang="it-IT" sz="2000" dirty="0"/>
              <a:t>&gt;1&lt;/</a:t>
            </a:r>
            <a:r>
              <a:rPr lang="it-IT" sz="2000" b="1" dirty="0"/>
              <a:t>a</a:t>
            </a:r>
            <a:r>
              <a:rPr lang="it-IT" sz="2000" dirty="0"/>
              <a:t>&gt;&lt;/</a:t>
            </a:r>
            <a:r>
              <a:rPr lang="it-IT" sz="2000" b="1" dirty="0"/>
              <a:t>li</a:t>
            </a:r>
            <a:r>
              <a:rPr lang="it-IT" sz="2000" dirty="0"/>
              <a:t>&gt;</a:t>
            </a:r>
            <a:br>
              <a:rPr lang="it-IT" sz="2000" dirty="0"/>
            </a:br>
            <a:r>
              <a:rPr lang="it-IT" sz="2000" dirty="0"/>
              <a:t>    &lt;</a:t>
            </a:r>
            <a:r>
              <a:rPr lang="it-IT" sz="2000" b="1" dirty="0"/>
              <a:t>li</a:t>
            </a:r>
            <a:r>
              <a:rPr lang="it-IT" sz="2000" dirty="0"/>
              <a:t>&gt;&lt;</a:t>
            </a:r>
            <a:r>
              <a:rPr lang="it-IT" sz="2000" b="1" dirty="0"/>
              <a:t>a </a:t>
            </a:r>
            <a:r>
              <a:rPr lang="it-IT" sz="2000" dirty="0"/>
              <a:t>href=</a:t>
            </a:r>
            <a:r>
              <a:rPr lang="it-IT" sz="2000" b="1" dirty="0"/>
              <a:t>"s2.htm"</a:t>
            </a:r>
            <a:r>
              <a:rPr lang="it-IT" sz="2000" dirty="0"/>
              <a:t>&gt;2&lt;/</a:t>
            </a:r>
            <a:r>
              <a:rPr lang="it-IT" sz="2000" b="1" dirty="0"/>
              <a:t>a</a:t>
            </a:r>
            <a:r>
              <a:rPr lang="it-IT" sz="2000" dirty="0"/>
              <a:t>&gt;&lt;/</a:t>
            </a:r>
            <a:r>
              <a:rPr lang="it-IT" sz="2000" b="1" dirty="0"/>
              <a:t>li</a:t>
            </a:r>
            <a:r>
              <a:rPr lang="it-IT" sz="2000" dirty="0"/>
              <a:t>&gt;</a:t>
            </a:r>
            <a:br>
              <a:rPr lang="it-IT" sz="2000" dirty="0"/>
            </a:br>
            <a:r>
              <a:rPr lang="it-IT" sz="2000" dirty="0"/>
              <a:t>    &lt;</a:t>
            </a:r>
            <a:r>
              <a:rPr lang="it-IT" sz="2000" b="1" dirty="0"/>
              <a:t>li </a:t>
            </a:r>
            <a:r>
              <a:rPr lang="it-IT" sz="2000" dirty="0"/>
              <a:t>class=</a:t>
            </a:r>
            <a:r>
              <a:rPr lang="it-IT" sz="2000" b="1" dirty="0"/>
              <a:t>"</a:t>
            </a:r>
            <a:r>
              <a:rPr lang="it-IT" sz="2000" b="1" dirty="0" smtClean="0"/>
              <a:t>active"</a:t>
            </a:r>
            <a:r>
              <a:rPr lang="it-IT" sz="2000" dirty="0" smtClean="0"/>
              <a:t>&gt;3&lt;/</a:t>
            </a:r>
            <a:r>
              <a:rPr lang="it-IT" sz="2000" b="1" dirty="0"/>
              <a:t>li</a:t>
            </a:r>
            <a:r>
              <a:rPr lang="it-IT" sz="2000" dirty="0"/>
              <a:t>&gt;</a:t>
            </a:r>
            <a:br>
              <a:rPr lang="it-IT" sz="2000" dirty="0"/>
            </a:br>
            <a:r>
              <a:rPr lang="it-IT" sz="2000" dirty="0"/>
              <a:t>    &lt;</a:t>
            </a:r>
            <a:r>
              <a:rPr lang="it-IT" sz="2000" b="1" dirty="0"/>
              <a:t>li</a:t>
            </a:r>
            <a:r>
              <a:rPr lang="it-IT" sz="2000" dirty="0"/>
              <a:t>&gt;&lt;</a:t>
            </a:r>
            <a:r>
              <a:rPr lang="it-IT" sz="2000" b="1" dirty="0"/>
              <a:t>a </a:t>
            </a:r>
            <a:r>
              <a:rPr lang="it-IT" sz="2000" dirty="0"/>
              <a:t>href=</a:t>
            </a:r>
            <a:r>
              <a:rPr lang="it-IT" sz="2000" b="1" dirty="0"/>
              <a:t>"s4.htm"</a:t>
            </a:r>
            <a:r>
              <a:rPr lang="it-IT" sz="2000" dirty="0"/>
              <a:t>&gt;4&lt;/</a:t>
            </a:r>
            <a:r>
              <a:rPr lang="it-IT" sz="2000" b="1" dirty="0"/>
              <a:t>a</a:t>
            </a:r>
            <a:r>
              <a:rPr lang="it-IT" sz="2000" dirty="0"/>
              <a:t>&gt;&lt;/</a:t>
            </a:r>
            <a:r>
              <a:rPr lang="it-IT" sz="2000" b="1" dirty="0"/>
              <a:t>li</a:t>
            </a:r>
            <a:r>
              <a:rPr lang="it-IT" sz="2000" dirty="0"/>
              <a:t>&gt;</a:t>
            </a:r>
            <a:br>
              <a:rPr lang="it-IT" sz="2000" dirty="0"/>
            </a:br>
            <a:r>
              <a:rPr lang="it-IT" sz="2000" dirty="0"/>
              <a:t>&lt;/</a:t>
            </a:r>
            <a:r>
              <a:rPr lang="it-IT" sz="2000" b="1" dirty="0"/>
              <a:t>ul</a:t>
            </a:r>
            <a:r>
              <a:rPr lang="it-IT" sz="2000" dirty="0"/>
              <a:t>&gt;</a:t>
            </a:r>
            <a:endParaRPr lang="tr-TR" sz="20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69160"/>
            <a:ext cx="344438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9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Bootstrap</a:t>
            </a:r>
            <a:r>
              <a:rPr lang="tr-TR" dirty="0"/>
              <a:t> </a:t>
            </a:r>
            <a:r>
              <a:rPr lang="tr-TR" dirty="0" smtClean="0"/>
              <a:t>Sayfalama - </a:t>
            </a:r>
            <a:r>
              <a:rPr lang="tr-TR" dirty="0" err="1" smtClean="0"/>
              <a:t>Pager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600" dirty="0" smtClean="0"/>
              <a:t>Birden fazla sayfadan oluşan yapılarda sayfalama yapabilmek için kutular yerine  yuvarlaklar kullanmak amacıyla </a:t>
            </a:r>
            <a:r>
              <a:rPr lang="tr-T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tr-TR" sz="2600" dirty="0" smtClean="0"/>
              <a:t> listesi içerisinde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pager</a:t>
            </a:r>
            <a:r>
              <a:rPr lang="tr-TR" sz="2600" dirty="0" smtClean="0"/>
              <a:t> kullanılır. Geçerli olan sayfanın madde imi </a:t>
            </a:r>
            <a:r>
              <a:rPr lang="tr-TR" sz="2600" b="1" dirty="0" smtClean="0"/>
              <a:t>.</a:t>
            </a:r>
            <a:r>
              <a:rPr lang="tr-TR" sz="2600" b="1" dirty="0" err="1" smtClean="0"/>
              <a:t>active</a:t>
            </a:r>
            <a:r>
              <a:rPr lang="tr-TR" sz="2600" dirty="0" smtClean="0"/>
              <a:t> seçilir.</a:t>
            </a:r>
            <a:r>
              <a:rPr lang="tr-TR" sz="2800" dirty="0" smtClean="0"/>
              <a:t> </a:t>
            </a:r>
            <a:endParaRPr lang="tr-TR" sz="2800" dirty="0"/>
          </a:p>
          <a:p>
            <a:pPr marL="342900" lvl="1" indent="0">
              <a:buNone/>
              <a:defRPr/>
            </a:pPr>
            <a:r>
              <a:rPr lang="tr-TR" sz="2500" dirty="0"/>
              <a:t> </a:t>
            </a:r>
            <a:r>
              <a:rPr lang="it-IT" sz="2000" dirty="0" smtClean="0"/>
              <a:t>&lt;</a:t>
            </a:r>
            <a:r>
              <a:rPr lang="it-IT" sz="2000" b="1" dirty="0" smtClean="0"/>
              <a:t>ul </a:t>
            </a:r>
            <a:r>
              <a:rPr lang="it-IT" sz="2000" dirty="0" smtClean="0"/>
              <a:t>class=</a:t>
            </a:r>
            <a:r>
              <a:rPr lang="it-IT" sz="2000" b="1" dirty="0" smtClean="0"/>
              <a:t>"</a:t>
            </a:r>
            <a:r>
              <a:rPr lang="tr-TR" sz="2000" b="1" dirty="0" err="1" smtClean="0"/>
              <a:t>pager</a:t>
            </a:r>
            <a:r>
              <a:rPr lang="it-IT" sz="2000" b="1" dirty="0" smtClean="0"/>
              <a:t>"</a:t>
            </a:r>
            <a:r>
              <a:rPr lang="it-IT" sz="2000" dirty="0" smtClean="0"/>
              <a:t>&gt;</a:t>
            </a:r>
            <a:br>
              <a:rPr lang="it-IT" sz="2000" dirty="0" smtClean="0"/>
            </a:br>
            <a:r>
              <a:rPr lang="it-IT" sz="2000" dirty="0" smtClean="0"/>
              <a:t>    &lt;</a:t>
            </a:r>
            <a:r>
              <a:rPr lang="it-IT" sz="2000" b="1" dirty="0" smtClean="0"/>
              <a:t>li</a:t>
            </a:r>
            <a:r>
              <a:rPr lang="it-IT" sz="2000" dirty="0" smtClean="0"/>
              <a:t>&gt;&lt;</a:t>
            </a:r>
            <a:r>
              <a:rPr lang="it-IT" sz="2000" b="1" dirty="0" smtClean="0"/>
              <a:t>a </a:t>
            </a:r>
            <a:r>
              <a:rPr lang="it-IT" sz="2000" dirty="0" smtClean="0"/>
              <a:t>href=</a:t>
            </a:r>
            <a:r>
              <a:rPr lang="it-IT" sz="2000" b="1" dirty="0" smtClean="0"/>
              <a:t>"s1.htm"</a:t>
            </a:r>
            <a:r>
              <a:rPr lang="it-IT" sz="2000" dirty="0" smtClean="0"/>
              <a:t>&gt;1&lt;/</a:t>
            </a:r>
            <a:r>
              <a:rPr lang="it-IT" sz="2000" b="1" dirty="0" smtClean="0"/>
              <a:t>a</a:t>
            </a:r>
            <a:r>
              <a:rPr lang="it-IT" sz="2000" dirty="0" smtClean="0"/>
              <a:t>&gt;&lt;/</a:t>
            </a:r>
            <a:r>
              <a:rPr lang="it-IT" sz="2000" b="1" dirty="0" smtClean="0"/>
              <a:t>li</a:t>
            </a:r>
            <a:r>
              <a:rPr lang="it-IT" sz="2000" dirty="0" smtClean="0"/>
              <a:t>&gt;</a:t>
            </a:r>
            <a:br>
              <a:rPr lang="it-IT" sz="2000" dirty="0" smtClean="0"/>
            </a:br>
            <a:r>
              <a:rPr lang="it-IT" sz="2000" dirty="0" smtClean="0"/>
              <a:t>    &lt;</a:t>
            </a:r>
            <a:r>
              <a:rPr lang="it-IT" sz="2000" b="1" dirty="0" smtClean="0"/>
              <a:t>li</a:t>
            </a:r>
            <a:r>
              <a:rPr lang="it-IT" sz="2000" dirty="0" smtClean="0"/>
              <a:t>&gt;&lt;</a:t>
            </a:r>
            <a:r>
              <a:rPr lang="it-IT" sz="2000" b="1" dirty="0" smtClean="0"/>
              <a:t>a </a:t>
            </a:r>
            <a:r>
              <a:rPr lang="it-IT" sz="2000" dirty="0" smtClean="0"/>
              <a:t>href=</a:t>
            </a:r>
            <a:r>
              <a:rPr lang="it-IT" sz="2000" b="1" dirty="0" smtClean="0"/>
              <a:t>"s2.htm"</a:t>
            </a:r>
            <a:r>
              <a:rPr lang="it-IT" sz="2000" dirty="0" smtClean="0"/>
              <a:t>&gt;2&lt;/</a:t>
            </a:r>
            <a:r>
              <a:rPr lang="it-IT" sz="2000" b="1" dirty="0" smtClean="0"/>
              <a:t>a</a:t>
            </a:r>
            <a:r>
              <a:rPr lang="it-IT" sz="2000" dirty="0" smtClean="0"/>
              <a:t>&gt;&lt;/</a:t>
            </a:r>
            <a:r>
              <a:rPr lang="it-IT" sz="2000" b="1" dirty="0" smtClean="0"/>
              <a:t>li</a:t>
            </a:r>
            <a:r>
              <a:rPr lang="it-IT" sz="2000" dirty="0" smtClean="0"/>
              <a:t>&gt;</a:t>
            </a:r>
            <a:br>
              <a:rPr lang="it-IT" sz="2000" dirty="0" smtClean="0"/>
            </a:br>
            <a:r>
              <a:rPr lang="it-IT" sz="2000" dirty="0" smtClean="0"/>
              <a:t>    &lt;</a:t>
            </a:r>
            <a:r>
              <a:rPr lang="it-IT" sz="2000" b="1" dirty="0" smtClean="0"/>
              <a:t>li </a:t>
            </a:r>
            <a:r>
              <a:rPr lang="it-IT" sz="2000" dirty="0" smtClean="0"/>
              <a:t>class=</a:t>
            </a:r>
            <a:r>
              <a:rPr lang="it-IT" sz="2000" b="1" dirty="0" smtClean="0"/>
              <a:t>"active"</a:t>
            </a:r>
            <a:r>
              <a:rPr lang="it-IT" sz="2000" dirty="0" smtClean="0"/>
              <a:t>&gt;3&lt;/</a:t>
            </a:r>
            <a:r>
              <a:rPr lang="it-IT" sz="2000" b="1" dirty="0" smtClean="0"/>
              <a:t>li</a:t>
            </a:r>
            <a:r>
              <a:rPr lang="it-IT" sz="2000" dirty="0" smtClean="0"/>
              <a:t>&gt;</a:t>
            </a:r>
            <a:br>
              <a:rPr lang="it-IT" sz="2000" dirty="0" smtClean="0"/>
            </a:br>
            <a:r>
              <a:rPr lang="it-IT" sz="2000" dirty="0" smtClean="0"/>
              <a:t>    &lt;</a:t>
            </a:r>
            <a:r>
              <a:rPr lang="it-IT" sz="2000" b="1" dirty="0" smtClean="0"/>
              <a:t>li</a:t>
            </a:r>
            <a:r>
              <a:rPr lang="it-IT" sz="2000" dirty="0" smtClean="0"/>
              <a:t>&gt;&lt;</a:t>
            </a:r>
            <a:r>
              <a:rPr lang="it-IT" sz="2000" b="1" dirty="0" smtClean="0"/>
              <a:t>a </a:t>
            </a:r>
            <a:r>
              <a:rPr lang="it-IT" sz="2000" dirty="0" smtClean="0"/>
              <a:t>href=</a:t>
            </a:r>
            <a:r>
              <a:rPr lang="it-IT" sz="2000" b="1" dirty="0" smtClean="0"/>
              <a:t>"s4.htm"</a:t>
            </a:r>
            <a:r>
              <a:rPr lang="it-IT" sz="2000" dirty="0" smtClean="0"/>
              <a:t>&gt;4&lt;/</a:t>
            </a:r>
            <a:r>
              <a:rPr lang="it-IT" sz="2000" b="1" dirty="0" smtClean="0"/>
              <a:t>a</a:t>
            </a:r>
            <a:r>
              <a:rPr lang="it-IT" sz="2000" dirty="0" smtClean="0"/>
              <a:t>&gt;&lt;/</a:t>
            </a:r>
            <a:r>
              <a:rPr lang="it-IT" sz="2000" b="1" dirty="0" smtClean="0"/>
              <a:t>li</a:t>
            </a:r>
            <a:r>
              <a:rPr lang="it-IT" sz="2000" dirty="0" smtClean="0"/>
              <a:t>&gt;</a:t>
            </a:r>
            <a:br>
              <a:rPr lang="it-IT" sz="2000" dirty="0" smtClean="0"/>
            </a:br>
            <a:r>
              <a:rPr lang="it-IT" sz="2000" dirty="0" smtClean="0"/>
              <a:t>&lt;/</a:t>
            </a:r>
            <a:r>
              <a:rPr lang="it-IT" sz="2000" b="1" dirty="0" smtClean="0"/>
              <a:t>ul</a:t>
            </a:r>
            <a:r>
              <a:rPr lang="it-IT" sz="2000" dirty="0" smtClean="0"/>
              <a:t>&gt;</a:t>
            </a:r>
            <a:endParaRPr lang="tr-TR" sz="20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53136"/>
            <a:ext cx="30995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7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smtClean="0"/>
              <a:t>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Liste kutuları ile çalışmak için</a:t>
            </a:r>
          </a:p>
          <a:p>
            <a:pPr lvl="1">
              <a:defRPr/>
            </a:pPr>
            <a:r>
              <a:rPr lang="tr-TR" sz="2500" dirty="0" err="1" smtClean="0"/>
              <a:t>ul</a:t>
            </a:r>
            <a:r>
              <a:rPr lang="tr-TR" sz="2500" dirty="0" smtClean="0"/>
              <a:t> etiketi </a:t>
            </a:r>
            <a:r>
              <a:rPr lang="tr-TR" sz="2500" dirty="0" err="1" smtClean="0"/>
              <a:t>içerisinde</a:t>
            </a:r>
            <a:r>
              <a:rPr lang="tr-TR" sz="2200" b="1" dirty="0" err="1" smtClean="0"/>
              <a:t>.list-group</a:t>
            </a:r>
            <a:r>
              <a:rPr lang="tr-TR" sz="2200" dirty="0" smtClean="0"/>
              <a:t> </a:t>
            </a:r>
          </a:p>
          <a:p>
            <a:pPr lvl="1">
              <a:defRPr/>
            </a:pPr>
            <a:r>
              <a:rPr lang="tr-TR" sz="2200" dirty="0" smtClean="0"/>
              <a:t>maddeler (</a:t>
            </a:r>
            <a:r>
              <a:rPr lang="tr-TR" sz="2200" dirty="0" err="1" smtClean="0"/>
              <a:t>li</a:t>
            </a:r>
            <a:r>
              <a:rPr lang="tr-TR" sz="2200" dirty="0" smtClean="0"/>
              <a:t>) içerisinde </a:t>
            </a:r>
            <a:r>
              <a:rPr lang="tr-TR" sz="2200" b="1" dirty="0"/>
              <a:t>.</a:t>
            </a:r>
            <a:r>
              <a:rPr lang="tr-TR" sz="2200" b="1" dirty="0" err="1" smtClean="0"/>
              <a:t>list-group-item</a:t>
            </a:r>
            <a:r>
              <a:rPr lang="tr-TR" sz="2200" dirty="0" smtClean="0"/>
              <a:t> kullanılır. </a:t>
            </a:r>
          </a:p>
          <a:p>
            <a:pPr>
              <a:defRPr/>
            </a:pPr>
            <a:r>
              <a:rPr lang="tr-TR" sz="2800" dirty="0" smtClean="0"/>
              <a:t>Geçerli </a:t>
            </a:r>
            <a:r>
              <a:rPr lang="tr-TR" sz="2800" dirty="0"/>
              <a:t>olan </a:t>
            </a:r>
            <a:r>
              <a:rPr lang="tr-TR" sz="2800" dirty="0" smtClean="0"/>
              <a:t>maddenin madde </a:t>
            </a:r>
            <a:r>
              <a:rPr lang="tr-TR" sz="2800" dirty="0" smtClean="0"/>
              <a:t>imi </a:t>
            </a:r>
            <a:r>
              <a:rPr lang="tr-TR" sz="2800" b="1" dirty="0"/>
              <a:t>.</a:t>
            </a:r>
            <a:r>
              <a:rPr lang="tr-TR" sz="2800" b="1" dirty="0" err="1"/>
              <a:t>active</a:t>
            </a:r>
            <a:r>
              <a:rPr lang="tr-TR" sz="2800" dirty="0"/>
              <a:t> seçilir. </a:t>
            </a:r>
            <a:r>
              <a:rPr lang="tr-TR" sz="2800" dirty="0" smtClean="0"/>
              <a:t> </a:t>
            </a:r>
          </a:p>
          <a:p>
            <a:pPr>
              <a:defRPr/>
            </a:pPr>
            <a:r>
              <a:rPr lang="tr-TR" sz="2800" dirty="0" smtClean="0"/>
              <a:t>Arka planı renklendirmek için </a:t>
            </a:r>
            <a:endParaRPr lang="tr-TR" sz="2800" dirty="0"/>
          </a:p>
          <a:p>
            <a:pPr lvl="1">
              <a:defRPr/>
            </a:pPr>
            <a:r>
              <a:rPr lang="en-US" sz="2200" b="1" dirty="0"/>
              <a:t>.</a:t>
            </a:r>
            <a:r>
              <a:rPr lang="en-US" sz="2200" b="1" dirty="0" smtClean="0"/>
              <a:t>list-group-item-success</a:t>
            </a:r>
            <a:r>
              <a:rPr lang="en-US" sz="2200" b="1" dirty="0"/>
              <a:t> </a:t>
            </a:r>
            <a:endParaRPr lang="tr-TR" sz="2200" b="1" dirty="0" smtClean="0"/>
          </a:p>
          <a:p>
            <a:pPr lvl="1">
              <a:defRPr/>
            </a:pPr>
            <a:r>
              <a:rPr lang="tr-TR" sz="2200" b="1" dirty="0" smtClean="0"/>
              <a:t>.</a:t>
            </a:r>
            <a:r>
              <a:rPr lang="en-US" sz="2200" b="1" dirty="0" smtClean="0"/>
              <a:t>list-group-item-info</a:t>
            </a:r>
            <a:r>
              <a:rPr lang="en-US" sz="2200" b="1" dirty="0"/>
              <a:t> </a:t>
            </a:r>
            <a:endParaRPr lang="tr-TR" sz="2200" b="1" dirty="0" smtClean="0"/>
          </a:p>
          <a:p>
            <a:pPr lvl="1">
              <a:defRPr/>
            </a:pPr>
            <a:r>
              <a:rPr lang="tr-TR" sz="2200" b="1" dirty="0" smtClean="0"/>
              <a:t>.</a:t>
            </a:r>
            <a:r>
              <a:rPr lang="en-US" sz="2200" b="1" dirty="0" smtClean="0"/>
              <a:t>list-group-item-warning</a:t>
            </a:r>
            <a:endParaRPr lang="tr-TR" sz="2200" b="1" dirty="0" smtClean="0"/>
          </a:p>
          <a:p>
            <a:pPr lvl="1">
              <a:defRPr/>
            </a:pPr>
            <a:r>
              <a:rPr lang="en-US" sz="2200" b="1" dirty="0" smtClean="0"/>
              <a:t>.list-group-item-danger</a:t>
            </a:r>
            <a:endParaRPr lang="tr-TR" sz="2200" b="1" dirty="0" smtClean="0"/>
          </a:p>
          <a:p>
            <a:pPr marL="0" indent="0">
              <a:buNone/>
              <a:defRPr/>
            </a:pPr>
            <a:endParaRPr lang="tr-TR" sz="2800" b="1" dirty="0" smtClean="0"/>
          </a:p>
          <a:p>
            <a:pPr marL="0" indent="0">
              <a:buNone/>
              <a:defRPr/>
            </a:pPr>
            <a:r>
              <a:rPr lang="tr-TR" sz="2800" dirty="0"/>
              <a:t>k</a:t>
            </a:r>
            <a:r>
              <a:rPr lang="tr-TR" sz="2800" dirty="0" smtClean="0"/>
              <a:t>ullanılır.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02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smtClean="0"/>
              <a:t>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 err="1"/>
              <a:t>ul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</a:t>
            </a:r>
            <a:r>
              <a:rPr lang="tr-TR" sz="2000" b="1" dirty="0"/>
              <a:t>"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list-group-item-success</a:t>
            </a:r>
            <a:r>
              <a:rPr lang="tr-TR" sz="2000" b="1" dirty="0" smtClean="0"/>
              <a:t>"</a:t>
            </a:r>
            <a:r>
              <a:rPr lang="tr-TR" sz="2000" dirty="0" smtClean="0"/>
              <a:t>&gt;Ara</a:t>
            </a:r>
            <a:r>
              <a:rPr lang="tr-TR" sz="2000" dirty="0"/>
              <a:t>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list-group-item-info</a:t>
            </a:r>
            <a:r>
              <a:rPr lang="tr-TR" sz="2000" b="1" dirty="0"/>
              <a:t>"</a:t>
            </a:r>
            <a:r>
              <a:rPr lang="tr-TR" sz="2000" dirty="0"/>
              <a:t>&gt;Ekle&lt;/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list-group-item-warning</a:t>
            </a:r>
            <a:r>
              <a:rPr lang="tr-TR" sz="2000" b="1" dirty="0"/>
              <a:t> </a:t>
            </a:r>
            <a:r>
              <a:rPr lang="tr-TR" sz="2000" b="1" dirty="0" err="1"/>
              <a:t>active</a:t>
            </a:r>
            <a:r>
              <a:rPr lang="tr-TR" sz="2000" b="1" dirty="0"/>
              <a:t>"</a:t>
            </a:r>
            <a:r>
              <a:rPr lang="tr-TR" sz="2000" dirty="0"/>
              <a:t>&gt;Değiştir&lt;/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    &lt;</a:t>
            </a:r>
            <a:r>
              <a:rPr lang="tr-TR" sz="2000" b="1" dirty="0" err="1"/>
              <a:t>li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list-group-item</a:t>
            </a:r>
            <a:r>
              <a:rPr lang="tr-TR" sz="2000" b="1" dirty="0"/>
              <a:t> </a:t>
            </a:r>
            <a:r>
              <a:rPr lang="tr-TR" sz="2000" b="1" dirty="0" err="1"/>
              <a:t>list-group-item-danger</a:t>
            </a:r>
            <a:r>
              <a:rPr lang="tr-TR" sz="2000" b="1" dirty="0"/>
              <a:t>"</a:t>
            </a:r>
            <a:r>
              <a:rPr lang="tr-TR" sz="2000" dirty="0"/>
              <a:t>&gt;Sil&lt;/</a:t>
            </a:r>
            <a:r>
              <a:rPr lang="tr-TR" sz="2000" b="1" dirty="0" err="1"/>
              <a:t>li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&lt;/</a:t>
            </a:r>
            <a:r>
              <a:rPr lang="tr-TR" sz="2000" b="1" dirty="0" err="1"/>
              <a:t>ul</a:t>
            </a:r>
            <a:r>
              <a:rPr lang="tr-TR" sz="2000" dirty="0"/>
              <a:t>&gt;</a:t>
            </a:r>
            <a:endParaRPr lang="tr-TR" sz="20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48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"/>
          <a:stretch/>
        </p:blipFill>
        <p:spPr bwMode="auto">
          <a:xfrm>
            <a:off x="2771800" y="3068960"/>
            <a:ext cx="2461578" cy="259228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www.w3schools.com/bootstrap/default.asp</a:t>
            </a:r>
            <a:endParaRPr lang="tr-TR" dirty="0" smtClean="0"/>
          </a:p>
          <a:p>
            <a:pPr>
              <a:defRPr/>
            </a:pPr>
            <a:r>
              <a:rPr lang="tr-TR" dirty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ozgrozer.com/2015/06/08/bootstrap-izgara-sistemi</a:t>
            </a:r>
            <a:endParaRPr lang="tr-TR" dirty="0" smtClean="0"/>
          </a:p>
          <a:p>
            <a:pPr marL="0" indent="0">
              <a:buNone/>
              <a:defRPr/>
            </a:pP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4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/>
              <a:t>Bootstrap</a:t>
            </a:r>
            <a:r>
              <a:rPr lang="tr-TR" sz="2800" dirty="0"/>
              <a:t>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dosyaları ile </a:t>
            </a:r>
            <a:r>
              <a:rPr lang="tr-TR" sz="2800" dirty="0"/>
              <a:t>online </a:t>
            </a:r>
            <a:r>
              <a:rPr lang="tr-TR" sz="2800" dirty="0" smtClean="0"/>
              <a:t>çalışmak </a:t>
            </a:r>
            <a:r>
              <a:rPr lang="tr-TR" sz="2800" dirty="0" smtClean="0"/>
              <a:t>için:</a:t>
            </a:r>
          </a:p>
          <a:p>
            <a:pPr>
              <a:defRPr/>
            </a:pPr>
            <a:endParaRPr lang="tr-TR" sz="2800" dirty="0"/>
          </a:p>
          <a:p>
            <a:pPr>
              <a:defRPr/>
            </a:pPr>
            <a:endParaRPr lang="tr-TR" sz="2800" dirty="0" smtClean="0"/>
          </a:p>
          <a:p>
            <a:pPr>
              <a:defRPr/>
            </a:pPr>
            <a:r>
              <a:rPr lang="tr-TR" sz="2800" dirty="0" err="1" smtClean="0"/>
              <a:t>JavaScript</a:t>
            </a:r>
            <a:r>
              <a:rPr lang="tr-TR" sz="2800" dirty="0" smtClean="0"/>
              <a:t> </a:t>
            </a:r>
            <a:r>
              <a:rPr lang="tr-TR" sz="2800" dirty="0" smtClean="0"/>
              <a:t>dosyaları içerisinde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komutları kullanıldığından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dosyalarının bu satırdan önce eklenmesi gerekmektedir.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1700808"/>
            <a:ext cx="8208912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 smtClean="0">
                <a:solidFill>
                  <a:schemeClr val="tx1"/>
                </a:solidFill>
              </a:rPr>
              <a:t>&lt;</a:t>
            </a:r>
            <a:r>
              <a:rPr lang="tr-TR" dirty="0" err="1">
                <a:solidFill>
                  <a:schemeClr val="tx1"/>
                </a:solidFill>
              </a:rPr>
              <a:t>script</a:t>
            </a:r>
            <a:r>
              <a:rPr lang="tr-TR" dirty="0">
                <a:solidFill>
                  <a:schemeClr val="tx1"/>
                </a:solidFill>
              </a:rPr>
              <a:t> </a:t>
            </a:r>
            <a:r>
              <a:rPr lang="tr-TR" dirty="0" err="1">
                <a:solidFill>
                  <a:schemeClr val="tx1"/>
                </a:solidFill>
              </a:rPr>
              <a:t>src</a:t>
            </a:r>
            <a:r>
              <a:rPr lang="tr-TR" dirty="0">
                <a:solidFill>
                  <a:schemeClr val="tx1"/>
                </a:solidFill>
              </a:rPr>
              <a:t>="https://maxcdn.bootstrapcdn.com/bootstrap/4.0.0/js/bootstrap.min.js</a:t>
            </a:r>
            <a:r>
              <a:rPr lang="tr-TR" dirty="0" smtClean="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  <a:defRPr/>
            </a:pPr>
            <a:r>
              <a:rPr lang="tr-TR" dirty="0" smtClean="0">
                <a:solidFill>
                  <a:schemeClr val="tx1"/>
                </a:solidFill>
              </a:rPr>
              <a:t>&lt;/</a:t>
            </a:r>
            <a:r>
              <a:rPr lang="tr-TR" dirty="0">
                <a:solidFill>
                  <a:schemeClr val="tx1"/>
                </a:solidFill>
              </a:rPr>
              <a:t>script&gt;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11560" y="3861048"/>
            <a:ext cx="7632848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&lt;script 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="https://ajax.googleapis.com/ajax/libs/</a:t>
            </a:r>
            <a:r>
              <a:rPr lang="en-US" dirty="0" err="1">
                <a:solidFill>
                  <a:schemeClr val="tx1"/>
                </a:solidFill>
              </a:rPr>
              <a:t>jquery</a:t>
            </a:r>
            <a:r>
              <a:rPr lang="en-US" dirty="0">
                <a:solidFill>
                  <a:schemeClr val="tx1"/>
                </a:solidFill>
              </a:rPr>
              <a:t>/3.3.1/jquery.min.js</a:t>
            </a:r>
            <a:r>
              <a:rPr lang="en-US" dirty="0" smtClean="0">
                <a:solidFill>
                  <a:schemeClr val="tx1"/>
                </a:solidFill>
              </a:rPr>
              <a:t>"&gt;</a:t>
            </a:r>
            <a:endParaRPr lang="tr-TR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chemeClr val="tx1"/>
                </a:solidFill>
              </a:rPr>
              <a:t>script&gt;</a:t>
            </a:r>
            <a:endParaRPr lang="tr-T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Bootstrap ile kendi bilgisayarımıza indireceğimiz dosyalar ile çalıştırmak için önce gerekli dosyaları sitesinden indirmemiz gerekmektedir.  Şu an itibari ile geçerli </a:t>
            </a:r>
            <a:r>
              <a:rPr lang="tr-TR" sz="2800" dirty="0" smtClean="0"/>
              <a:t>versiyonu 4.0.0’dır</a:t>
            </a:r>
            <a:r>
              <a:rPr lang="tr-TR" sz="2800" dirty="0" smtClean="0"/>
              <a:t>. Bu versiyonun </a:t>
            </a:r>
            <a:r>
              <a:rPr lang="tr-TR" sz="2800" dirty="0"/>
              <a:t>dosyalarını </a:t>
            </a:r>
            <a:r>
              <a:rPr lang="tr-TR" sz="2800" dirty="0" smtClean="0">
                <a:hlinkClick r:id="rId3"/>
              </a:rPr>
              <a:t>getbootstrap.com</a:t>
            </a:r>
            <a:r>
              <a:rPr lang="tr-TR" sz="2800" dirty="0" smtClean="0"/>
              <a:t> sitesinden indirebiliriz. </a:t>
            </a:r>
            <a:r>
              <a:rPr lang="tr-TR" sz="2800" dirty="0"/>
              <a:t> </a:t>
            </a:r>
          </a:p>
          <a:p>
            <a:pPr>
              <a:defRPr/>
            </a:pPr>
            <a:r>
              <a:rPr lang="tr-TR" sz="2800" dirty="0" smtClean="0"/>
              <a:t>Sayfa açıldıktan sonra karşımıza gelen pencereden </a:t>
            </a:r>
            <a:r>
              <a:rPr lang="tr-T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tr-T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tr-T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ownload</a:t>
            </a:r>
            <a:r>
              <a:rPr lang="tr-T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r>
              <a:rPr lang="tr-TR" sz="2800" dirty="0" smtClean="0"/>
              <a:t> butonuna </a:t>
            </a:r>
            <a:r>
              <a:rPr lang="tr-TR" sz="2800" dirty="0" smtClean="0"/>
              <a:t>tıklarız. Açılan pencereden gerekli </a:t>
            </a:r>
            <a:r>
              <a:rPr lang="tr-TR" sz="2800" dirty="0" smtClean="0"/>
              <a:t>dosyalar </a:t>
            </a:r>
            <a:r>
              <a:rPr lang="tr-TR" sz="2800" dirty="0" smtClean="0"/>
              <a:t>indirilir.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1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smtClean="0"/>
              <a:t>Dosyaları sayfalarımızın olduğu klasöre açtıktan sonra sayfamızın başlık kısmına kullanacağımız dosyaları ekleriz. </a:t>
            </a:r>
          </a:p>
          <a:p>
            <a:pPr>
              <a:defRPr/>
            </a:pPr>
            <a:r>
              <a:rPr lang="tr-TR" sz="2800" dirty="0" smtClean="0"/>
              <a:t>CSS ile çalışmak  için</a:t>
            </a:r>
            <a:r>
              <a:rPr lang="tr-TR" sz="2800" dirty="0" smtClean="0"/>
              <a:t>: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1200" dirty="0" smtClean="0"/>
          </a:p>
          <a:p>
            <a:pPr>
              <a:defRPr/>
            </a:pPr>
            <a:r>
              <a:rPr lang="tr-TR" sz="2800" dirty="0" smtClean="0"/>
              <a:t>İçerisinde </a:t>
            </a:r>
            <a:r>
              <a:rPr lang="tr-TR" sz="2800" dirty="0" smtClean="0"/>
              <a:t>boşlukların kaldırılarak dosyanın sıkıştırılmış hali ile çalışmak için</a:t>
            </a:r>
            <a:r>
              <a:rPr lang="tr-TR" sz="2800" dirty="0" smtClean="0"/>
              <a:t>: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2636912"/>
            <a:ext cx="475252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>
                <a:solidFill>
                  <a:schemeClr val="tx1"/>
                </a:solidFill>
              </a:rPr>
              <a:t>&lt;</a:t>
            </a:r>
            <a:r>
              <a:rPr lang="tr-TR" b="1" dirty="0">
                <a:solidFill>
                  <a:schemeClr val="tx1"/>
                </a:solidFill>
              </a:rPr>
              <a:t>link </a:t>
            </a:r>
            <a:r>
              <a:rPr lang="tr-TR" dirty="0" err="1">
                <a:solidFill>
                  <a:schemeClr val="tx1"/>
                </a:solidFill>
              </a:rPr>
              <a:t>rel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stylesheet</a:t>
            </a:r>
            <a:r>
              <a:rPr lang="tr-TR" b="1" dirty="0">
                <a:solidFill>
                  <a:schemeClr val="tx1"/>
                </a:solidFill>
              </a:rPr>
              <a:t>" </a:t>
            </a:r>
            <a:r>
              <a:rPr lang="tr-TR" dirty="0" err="1">
                <a:solidFill>
                  <a:schemeClr val="tx1"/>
                </a:solidFill>
              </a:rPr>
              <a:t>href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css</a:t>
            </a:r>
            <a:r>
              <a:rPr lang="tr-TR" b="1" dirty="0">
                <a:solidFill>
                  <a:schemeClr val="tx1"/>
                </a:solidFill>
              </a:rPr>
              <a:t>/bootstrap.css"</a:t>
            </a:r>
            <a:r>
              <a:rPr lang="tr-T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83568" y="4221088"/>
            <a:ext cx="525658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>
                <a:solidFill>
                  <a:schemeClr val="tx1"/>
                </a:solidFill>
              </a:rPr>
              <a:t>&lt;</a:t>
            </a:r>
            <a:r>
              <a:rPr lang="tr-TR" b="1" dirty="0">
                <a:solidFill>
                  <a:schemeClr val="tx1"/>
                </a:solidFill>
              </a:rPr>
              <a:t>link </a:t>
            </a:r>
            <a:r>
              <a:rPr lang="tr-TR" dirty="0" err="1">
                <a:solidFill>
                  <a:schemeClr val="tx1"/>
                </a:solidFill>
              </a:rPr>
              <a:t>rel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stylesheet</a:t>
            </a:r>
            <a:r>
              <a:rPr lang="tr-TR" b="1" dirty="0">
                <a:solidFill>
                  <a:schemeClr val="tx1"/>
                </a:solidFill>
              </a:rPr>
              <a:t>" </a:t>
            </a:r>
            <a:r>
              <a:rPr lang="tr-TR" dirty="0" err="1">
                <a:solidFill>
                  <a:schemeClr val="tx1"/>
                </a:solidFill>
              </a:rPr>
              <a:t>href</a:t>
            </a:r>
            <a:r>
              <a:rPr lang="tr-TR" dirty="0">
                <a:solidFill>
                  <a:schemeClr val="tx1"/>
                </a:solidFill>
              </a:rPr>
              <a:t>=</a:t>
            </a:r>
            <a:r>
              <a:rPr lang="tr-TR" b="1" dirty="0">
                <a:solidFill>
                  <a:schemeClr val="tx1"/>
                </a:solidFill>
              </a:rPr>
              <a:t>"</a:t>
            </a:r>
            <a:r>
              <a:rPr lang="tr-TR" b="1" dirty="0" err="1">
                <a:solidFill>
                  <a:schemeClr val="tx1"/>
                </a:solidFill>
              </a:rPr>
              <a:t>css</a:t>
            </a:r>
            <a:r>
              <a:rPr lang="tr-TR" b="1" dirty="0">
                <a:solidFill>
                  <a:schemeClr val="tx1"/>
                </a:solidFill>
              </a:rPr>
              <a:t>/bootstrap.min.css"</a:t>
            </a:r>
            <a:r>
              <a:rPr lang="tr-TR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00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Javascript  ile çalışmak  için: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>
                <a:hlinkClick r:id="rId3"/>
              </a:rPr>
              <a:t>http://</a:t>
            </a:r>
            <a:r>
              <a:rPr lang="tr-TR" sz="2400" dirty="0" smtClean="0">
                <a:hlinkClick r:id="rId3"/>
              </a:rPr>
              <a:t>code.jquery.com/jquery-1.11.3.min.js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 err="1" smtClean="0"/>
              <a:t>js</a:t>
            </a:r>
            <a:r>
              <a:rPr lang="tr-TR" sz="2400" dirty="0" smtClean="0"/>
              <a:t>/bootstrap.js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İçerisinde boşlukların kaldırılarak dosyanın sıkıştırılmış hali ile çalışmak için: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>
                <a:hlinkClick r:id="rId4"/>
              </a:rPr>
              <a:t>http://</a:t>
            </a:r>
            <a:r>
              <a:rPr lang="tr-TR" sz="2400" dirty="0" smtClean="0">
                <a:hlinkClick r:id="rId4"/>
              </a:rPr>
              <a:t>code.jquery.com/jquery-1.11.3.min.js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 err="1"/>
              <a:t>js</a:t>
            </a:r>
            <a:r>
              <a:rPr lang="tr-TR" sz="2400" dirty="0"/>
              <a:t>/bootstrap.min.js"&gt;&lt;/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44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8964488" cy="48517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800" dirty="0" err="1"/>
              <a:t>Bootstrap</a:t>
            </a:r>
            <a:r>
              <a:rPr lang="tr-TR" sz="2800" dirty="0"/>
              <a:t> HTML5 sayfalarında çalıştırılacaktır. Bunun için sayfanın en üstüne </a:t>
            </a:r>
          </a:p>
          <a:p>
            <a:pPr marL="0" indent="0">
              <a:buNone/>
              <a:defRPr/>
            </a:pPr>
            <a:r>
              <a:rPr lang="tr-TR" sz="2800" dirty="0"/>
              <a:t>	</a:t>
            </a:r>
            <a:r>
              <a:rPr lang="tr-TR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  <a:r>
              <a:rPr lang="tr-TR" sz="2800" dirty="0"/>
              <a:t> </a:t>
            </a:r>
          </a:p>
          <a:p>
            <a:pPr marL="0" indent="0">
              <a:buNone/>
              <a:defRPr/>
            </a:pPr>
            <a:r>
              <a:rPr lang="tr-TR" sz="2800" dirty="0"/>
              <a:t>   satırı eklenerek doküman HTML5 dokümanı haline </a:t>
            </a:r>
            <a:r>
              <a:rPr lang="tr-TR" sz="2800" dirty="0" smtClean="0"/>
              <a:t>getirilir.</a:t>
            </a:r>
          </a:p>
          <a:p>
            <a:pPr>
              <a:defRPr/>
            </a:pPr>
            <a:r>
              <a:rPr lang="tr-TR" sz="2800" dirty="0" smtClean="0"/>
              <a:t>Karakter </a:t>
            </a:r>
            <a:r>
              <a:rPr lang="tr-TR" sz="2800" dirty="0" smtClean="0"/>
              <a:t>setini ayarlamak için Başlık kısmına </a:t>
            </a:r>
          </a:p>
          <a:p>
            <a:pPr marL="0" indent="0">
              <a:buNone/>
              <a:defRPr/>
            </a:pPr>
            <a:r>
              <a:rPr lang="tr-TR" sz="2800" dirty="0" smtClean="0"/>
              <a:t>	</a:t>
            </a:r>
            <a:r>
              <a:rPr lang="tr-T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tr-T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</a:t>
            </a:r>
            <a:r>
              <a:rPr lang="tr-TR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charset</a:t>
            </a:r>
            <a:r>
              <a:rPr lang="tr-T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tr-T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"UTF-8"</a:t>
            </a:r>
            <a:r>
              <a:rPr lang="tr-TR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tr-TR" sz="2800" dirty="0" smtClean="0"/>
              <a:t> </a:t>
            </a:r>
          </a:p>
          <a:p>
            <a:pPr marL="0" indent="0">
              <a:buNone/>
              <a:defRPr/>
            </a:pPr>
            <a:r>
              <a:rPr lang="tr-TR" sz="2800" dirty="0"/>
              <a:t> </a:t>
            </a:r>
            <a:r>
              <a:rPr lang="tr-TR" sz="2800" dirty="0" smtClean="0"/>
              <a:t>   </a:t>
            </a:r>
            <a:r>
              <a:rPr lang="tr-TR" sz="2800" dirty="0" smtClean="0"/>
              <a:t>satırı </a:t>
            </a:r>
            <a:r>
              <a:rPr lang="tr-TR" sz="2800" dirty="0" smtClean="0"/>
              <a:t>eklenir</a:t>
            </a:r>
            <a:r>
              <a:rPr lang="tr-TR" sz="2800" dirty="0" smtClean="0"/>
              <a:t>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1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1441</Words>
  <Application>Microsoft Office PowerPoint</Application>
  <PresentationFormat>Ekran Gösterisi (4:3)</PresentationFormat>
  <Paragraphs>366</Paragraphs>
  <Slides>49</Slides>
  <Notes>47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Wingdings</vt:lpstr>
      <vt:lpstr>Office Teması</vt:lpstr>
      <vt:lpstr>Web Teknolojileri Bootstrap &amp; CSS </vt:lpstr>
      <vt:lpstr>İçerik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Izgara/Grid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Izgara/Grid…</vt:lpstr>
      <vt:lpstr>Bootstrap Metin ve Arkaplan Rengi</vt:lpstr>
      <vt:lpstr>Bootstrap Metin ve Arkaplan Rengi…</vt:lpstr>
      <vt:lpstr>Bootstrap Metin ve Arkaplan Rengi…</vt:lpstr>
      <vt:lpstr>Bootstrap Tablolar</vt:lpstr>
      <vt:lpstr>Bootstrap Tablolar…</vt:lpstr>
      <vt:lpstr>Bootstrap Tablolar…</vt:lpstr>
      <vt:lpstr>Bootstrap Resimler</vt:lpstr>
      <vt:lpstr>Bootstrap Resimler…</vt:lpstr>
      <vt:lpstr>Bootstrap Well</vt:lpstr>
      <vt:lpstr>Bootstrap Uyarı - Alert</vt:lpstr>
      <vt:lpstr>Bootstrap Uyarı – Alert…</vt:lpstr>
      <vt:lpstr>Bootstrap Alert</vt:lpstr>
      <vt:lpstr>Bootstrap Butonlar</vt:lpstr>
      <vt:lpstr>Bootstrap Butonlar…</vt:lpstr>
      <vt:lpstr>Bootstrap Butonlar…</vt:lpstr>
      <vt:lpstr>Bootstrap Butonlar…</vt:lpstr>
      <vt:lpstr>Bootstrap Butonlar…</vt:lpstr>
      <vt:lpstr>Bootstrap Butonlar…</vt:lpstr>
      <vt:lpstr>Bootstrap İkonlar</vt:lpstr>
      <vt:lpstr>Bootstrap Etiketler  </vt:lpstr>
      <vt:lpstr>Bootstrap Sayı Gösterimi - Badges</vt:lpstr>
      <vt:lpstr>Bootstrap Sayfalama - Pagination</vt:lpstr>
      <vt:lpstr>Bootstrap Sayfalama - Breadcrumb</vt:lpstr>
      <vt:lpstr>Bootstrap Sayfalama - Pager</vt:lpstr>
      <vt:lpstr>Bootstrap Listeler</vt:lpstr>
      <vt:lpstr>Bootstrap Listeler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 HAFTA 2????</dc:title>
  <dc:creator>gulizar</dc:creator>
  <cp:lastModifiedBy>Windows Kullanıcısı</cp:lastModifiedBy>
  <cp:revision>326</cp:revision>
  <dcterms:created xsi:type="dcterms:W3CDTF">2018-02-02T11:53:53Z</dcterms:created>
  <dcterms:modified xsi:type="dcterms:W3CDTF">2018-03-05T22:52:06Z</dcterms:modified>
</cp:coreProperties>
</file>