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9" r:id="rId44"/>
    <p:sldId id="310" r:id="rId45"/>
    <p:sldId id="311" r:id="rId46"/>
    <p:sldId id="312" r:id="rId47"/>
    <p:sldId id="313" r:id="rId4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343" autoAdjust="0"/>
  </p:normalViewPr>
  <p:slideViewPr>
    <p:cSldViewPr>
      <p:cViewPr varScale="1">
        <p:scale>
          <a:sx n="70" d="100"/>
          <a:sy n="70" d="100"/>
        </p:scale>
        <p:origin x="11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5.04.2018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41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27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22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74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38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0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1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229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437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7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45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12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1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6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68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57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13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47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2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21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951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59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352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828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15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083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327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67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054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322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68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855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630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62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93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288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730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176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80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250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92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89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5.04.2018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5.04.2018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5.04.2018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5.04.2018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5.04.2018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5.04.2018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5.04.2018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5.04.2018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5.04.2018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5.04.2018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5.04.2018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5.04.2018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</a:t>
            </a:r>
            <a:r>
              <a:rPr lang="tr-TR" dirty="0"/>
              <a:t>8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Değişkenlerin Yaşam Alanları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Değişkenler yaşam alanlarına göre iki türdedir.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1-Global değişkenler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2-Lokal değişkenler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değişkenlere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kodunda her yerden ulaşılabilir ve yaşam alanları tüm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kadardır.</a:t>
            </a:r>
          </a:p>
          <a:p>
            <a:pPr>
              <a:lnSpc>
                <a:spcPct val="150000"/>
              </a:lnSpc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değişkenler ise sadece tanımlandığı bloktan erişilebilir ve yaşam alanları blok içindedir. Bloğun dışına çıkılınca ölürler.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Global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Değişken örneği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92088" y="2269593"/>
            <a:ext cx="7894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araba değişkenine buradan erişilebilir.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araba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değişkenine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buradan da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erişilebilir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4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Global Değişken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&lt;p&gt;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Bir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GLOBAL 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herhangi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script 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veya fonksiyonda kullanılabilir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.&lt;/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 id="demo"&gt;&lt;/p&gt;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araba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"Volvo";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Bu araba </a:t>
            </a:r>
            <a:r>
              <a:rPr lang="en-US" dirty="0" smtClean="0">
                <a:latin typeface="Consolas" panose="020B0609020204030204" pitchFamily="49" charset="0"/>
              </a:rPr>
              <a:t>"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carName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Lokal Değişkenler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2648" y="1484784"/>
            <a:ext cx="784778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Lokal Değişken örneği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63488" y="2089879"/>
            <a:ext cx="7923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araba değişkenine buradan ulaşılamaz. </a:t>
            </a:r>
          </a:p>
          <a:p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Burada yaşamamaktadır.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araba değişkenine buradan erişilebilir. 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Değişken bu blok için yaşar.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</a:rPr>
              <a:t>Try it Yourself 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6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Lokal Değişken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637728" y="1196752"/>
            <a:ext cx="78947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&lt;p&gt;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Bir LOCAL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değişkene sadece tanımlandığı fonksiyon içerisinden erişilebilmektedir.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&lt;/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p&gt;</a:t>
            </a:r>
          </a:p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 id="demo"&gt;&lt;/p&gt;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tr-TR" dirty="0" smtClean="0">
                <a:latin typeface="Consolas" panose="020B0609020204030204" pitchFamily="49" charset="0"/>
              </a:rPr>
              <a:t>Bu araba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 +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araba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araba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"Volvo</a:t>
            </a:r>
            <a:r>
              <a:rPr lang="en-US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 err="1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Özellikleri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Stringler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metinsel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bilgileri saklayan değişken tipleridir.</a:t>
            </a:r>
            <a:b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 şekilde tanımlanabilir; tek tırnak veya çift tırnak içinde.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296144" y="21345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"Volvo XC60"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araba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'Volvo XC60'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83568" y="2771900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uzunluğu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özelliği ile bulunur.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331640" y="3297758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metin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metin.length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755576" y="4165104"/>
            <a:ext cx="8208912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karekterleri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escape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karetkeri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ile yazdırabilirsiniz.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827584" y="487966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'It\'s alright';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"\"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Sakarya Üniversitesi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\"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ne 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Hoşgeldiniz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8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smtClean="0"/>
              <a:t> Özel </a:t>
            </a:r>
            <a:r>
              <a:rPr lang="tr-TR" dirty="0" err="1" smtClean="0"/>
              <a:t>Karekterler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6346"/>
              </p:ext>
            </p:extLst>
          </p:nvPr>
        </p:nvGraphicFramePr>
        <p:xfrm>
          <a:off x="539552" y="1700808"/>
          <a:ext cx="7920880" cy="4104459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Code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Outputs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\'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Tek tırnak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\"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Çift tırnak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\\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backslash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Yeni satır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Satır başı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tab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backspace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\f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Sayfa</a:t>
                      </a:r>
                      <a:r>
                        <a:rPr lang="tr-TR" baseline="0" dirty="0" smtClean="0">
                          <a:effectLst/>
                        </a:rPr>
                        <a:t> başı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19070"/>
              </p:ext>
            </p:extLst>
          </p:nvPr>
        </p:nvGraphicFramePr>
        <p:xfrm>
          <a:off x="612648" y="1219200"/>
          <a:ext cx="8135816" cy="2001724"/>
        </p:xfrm>
        <a:graphic>
          <a:graphicData uri="http://schemas.openxmlformats.org/drawingml/2006/table">
            <a:tbl>
              <a:tblPr/>
              <a:tblGrid>
                <a:gridCol w="138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2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Method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Tanımlama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04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charAt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tr-T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İndeksi</a:t>
                      </a:r>
                      <a:r>
                        <a:rPr kumimoji="0" lang="tr-TR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verilen karakteri döndürür</a:t>
                      </a:r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tr-T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pozisyon</a:t>
                      </a:r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 smtClean="0">
                          <a:effectLst/>
                        </a:rPr>
                        <a:t>Stringte</a:t>
                      </a:r>
                      <a:r>
                        <a:rPr lang="tr-TR" sz="1400" baseline="0" dirty="0" smtClean="0">
                          <a:effectLst/>
                        </a:rPr>
                        <a:t> verilen değerin ilk bulunduğu indisi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concat</a:t>
                      </a:r>
                      <a:r>
                        <a:rPr lang="tr-TR" sz="1400" dirty="0" smtClean="0">
                          <a:effectLst/>
                        </a:rPr>
                        <a:t>()</a:t>
                      </a:r>
                      <a:endParaRPr lang="tr-TR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İki veya daha fazla</a:t>
                      </a:r>
                      <a:r>
                        <a:rPr lang="tr-TR" sz="1400" baseline="0" dirty="0" smtClean="0">
                          <a:effectLst/>
                        </a:rPr>
                        <a:t> </a:t>
                      </a:r>
                      <a:r>
                        <a:rPr lang="tr-TR" sz="1400" baseline="0" dirty="0" err="1" smtClean="0">
                          <a:effectLst/>
                        </a:rPr>
                        <a:t>stringi</a:t>
                      </a:r>
                      <a:r>
                        <a:rPr lang="tr-TR" sz="1400" baseline="0" dirty="0" smtClean="0">
                          <a:effectLst/>
                        </a:rPr>
                        <a:t> birleştirir ve </a:t>
                      </a:r>
                      <a:r>
                        <a:rPr lang="tr-TR" sz="1400" dirty="0" smtClean="0">
                          <a:effectLst/>
                        </a:rPr>
                        <a:t>birleşmiş </a:t>
                      </a:r>
                      <a:r>
                        <a:rPr lang="tr-TR" sz="1400" dirty="0" err="1" smtClean="0">
                          <a:effectLst/>
                        </a:rPr>
                        <a:t>stringi</a:t>
                      </a:r>
                      <a:r>
                        <a:rPr lang="tr-TR" sz="1400" dirty="0" smtClean="0">
                          <a:effectLst/>
                        </a:rPr>
                        <a:t>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162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lastIndexOf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 smtClean="0">
                          <a:effectLst/>
                        </a:rPr>
                        <a:t>Stringte</a:t>
                      </a:r>
                      <a:r>
                        <a:rPr lang="tr-TR" sz="1400" baseline="0" dirty="0" smtClean="0">
                          <a:effectLst/>
                        </a:rPr>
                        <a:t> verilen değerin son bulunduğu indisi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40247" marR="40247" marT="40247" marB="40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7604"/>
              </p:ext>
            </p:extLst>
          </p:nvPr>
        </p:nvGraphicFramePr>
        <p:xfrm>
          <a:off x="612645" y="3160072"/>
          <a:ext cx="8074154" cy="1921965"/>
        </p:xfrm>
        <a:graphic>
          <a:graphicData uri="http://schemas.openxmlformats.org/drawingml/2006/table">
            <a:tbl>
              <a:tblPr/>
              <a:tblGrid>
                <a:gridCol w="1367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replace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 smtClean="0">
                          <a:effectLst/>
                        </a:rPr>
                        <a:t>Stringte</a:t>
                      </a:r>
                      <a:r>
                        <a:rPr lang="tr-TR" sz="1400" dirty="0" smtClean="0">
                          <a:effectLst/>
                        </a:rPr>
                        <a:t> yer bir</a:t>
                      </a:r>
                      <a:r>
                        <a:rPr lang="tr-TR" sz="1400" baseline="0" dirty="0" smtClean="0">
                          <a:effectLst/>
                        </a:rPr>
                        <a:t> metni bulup değiştirmek için kullanılır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6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search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 smtClean="0">
                          <a:effectLst/>
                        </a:rPr>
                        <a:t>String</a:t>
                      </a:r>
                      <a:r>
                        <a:rPr lang="tr-TR" sz="1400" dirty="0" smtClean="0">
                          <a:effectLst/>
                        </a:rPr>
                        <a:t> içinde bir metnin pozisyonunu</a:t>
                      </a:r>
                      <a:r>
                        <a:rPr lang="tr-TR" sz="1400" baseline="0" dirty="0" smtClean="0">
                          <a:effectLst/>
                        </a:rPr>
                        <a:t>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38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slice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Metinde Başlangıç ve bitiş değeri verilen aralıktaki metni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490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split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baseline="0" dirty="0" smtClean="0">
                          <a:effectLst/>
                        </a:rPr>
                        <a:t>verilen karaktere göre metni bölerek diziye dönüştürür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err="1">
                          <a:effectLst/>
                        </a:rPr>
                        <a:t>substr</a:t>
                      </a:r>
                      <a:r>
                        <a:rPr lang="tr-TR" sz="1400" dirty="0">
                          <a:effectLst/>
                        </a:rPr>
                        <a:t>()</a:t>
                      </a: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Metinde Başlangıç ve uzunluğu verilen aralıktaki metni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38122" marR="38122" marT="38122" marB="381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84659"/>
              </p:ext>
            </p:extLst>
          </p:nvPr>
        </p:nvGraphicFramePr>
        <p:xfrm>
          <a:off x="612648" y="4997297"/>
          <a:ext cx="8074152" cy="375920"/>
        </p:xfrm>
        <a:graphic>
          <a:graphicData uri="http://schemas.openxmlformats.org/drawingml/2006/table">
            <a:tbl>
              <a:tblPr/>
              <a:tblGrid>
                <a:gridCol w="136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t"/>
                      <a:r>
                        <a:rPr kumimoji="0" lang="tr-T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tr-TR" dirty="0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400" dirty="0" smtClean="0">
                          <a:effectLst/>
                        </a:rPr>
                        <a:t>Metinde Başlangıç ve bitiş değeri verilen aralıktaki metni döndürür</a:t>
                      </a:r>
                      <a:endParaRPr lang="en-US" sz="1400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86175"/>
              </p:ext>
            </p:extLst>
          </p:nvPr>
        </p:nvGraphicFramePr>
        <p:xfrm>
          <a:off x="457200" y="1484783"/>
          <a:ext cx="8147248" cy="3384378"/>
        </p:xfrm>
        <a:graphic>
          <a:graphicData uri="http://schemas.openxmlformats.org/drawingml/2006/table">
            <a:tbl>
              <a:tblPr/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481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toLocaleLowerCase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smtClean="0">
                          <a:effectLst/>
                        </a:rPr>
                        <a:t>Sunucunun bölge</a:t>
                      </a:r>
                      <a:r>
                        <a:rPr lang="tr-TR" sz="1500" baseline="0" dirty="0" smtClean="0">
                          <a:effectLst/>
                        </a:rPr>
                        <a:t> ayarlarına referans alarak metni küçük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548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toLocaleUpperCase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smtClean="0">
                          <a:effectLst/>
                        </a:rPr>
                        <a:t>Sunucunun bölge</a:t>
                      </a:r>
                      <a:r>
                        <a:rPr lang="tr-TR" sz="1500" baseline="0" dirty="0" smtClean="0">
                          <a:effectLst/>
                        </a:rPr>
                        <a:t> ayarlarına referans alarak metni büyük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43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toLowerCase()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baseline="0" dirty="0" smtClean="0">
                          <a:effectLst/>
                        </a:rPr>
                        <a:t>Metni küçük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toString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smtClean="0">
                          <a:effectLst/>
                        </a:rPr>
                        <a:t>Nesneyi </a:t>
                      </a:r>
                      <a:r>
                        <a:rPr lang="tr-TR" sz="1500" dirty="0" err="1" smtClean="0">
                          <a:effectLst/>
                        </a:rPr>
                        <a:t>string</a:t>
                      </a:r>
                      <a:r>
                        <a:rPr lang="tr-TR" sz="1500" dirty="0" smtClean="0">
                          <a:effectLst/>
                        </a:rPr>
                        <a:t> ifadeye dönüştürür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>
                          <a:effectLst/>
                        </a:rPr>
                        <a:t>toUpperCase()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baseline="0" dirty="0" smtClean="0">
                          <a:effectLst/>
                        </a:rPr>
                        <a:t>Metni büyük harfe çevirir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57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trim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smtClean="0">
                          <a:effectLst/>
                        </a:rPr>
                        <a:t>Metnin başındaki ve sonundaki boşlukları siler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566"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err="1">
                          <a:effectLst/>
                        </a:rPr>
                        <a:t>valueOf</a:t>
                      </a:r>
                      <a:r>
                        <a:rPr lang="tr-TR" sz="1500" dirty="0">
                          <a:effectLst/>
                        </a:rPr>
                        <a:t>()</a:t>
                      </a: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500" dirty="0" smtClean="0">
                          <a:effectLst/>
                        </a:rPr>
                        <a:t>Nesnenin </a:t>
                      </a:r>
                      <a:r>
                        <a:rPr lang="tr-TR" sz="1500" dirty="0" err="1" smtClean="0">
                          <a:effectLst/>
                        </a:rPr>
                        <a:t>string</a:t>
                      </a:r>
                      <a:r>
                        <a:rPr lang="tr-TR" sz="1500" dirty="0" smtClean="0">
                          <a:effectLst/>
                        </a:rPr>
                        <a:t> değerini döndürür</a:t>
                      </a:r>
                      <a:endParaRPr lang="en-US" sz="1500" dirty="0">
                        <a:effectLst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String</a:t>
            </a:r>
            <a:r>
              <a:rPr lang="tr-TR" dirty="0"/>
              <a:t> Örnekler </a:t>
            </a:r>
            <a:r>
              <a:rPr lang="tr-TR" dirty="0" smtClean="0"/>
              <a:t>(</a:t>
            </a:r>
            <a:r>
              <a:rPr lang="tr-TR" dirty="0" err="1" smtClean="0"/>
              <a:t>indexOf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23528" y="112589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</a:t>
            </a:r>
            <a:r>
              <a:rPr lang="tr-TR" dirty="0" smtClean="0"/>
              <a:t>&gt;</a:t>
            </a:r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="p1</a:t>
            </a:r>
            <a:r>
              <a:rPr lang="tr-TR" dirty="0" smtClean="0"/>
              <a:t>"&gt;Bu köşe kış köşesi, bu köşe yaz köşesi…&lt;/</a:t>
            </a:r>
            <a:r>
              <a:rPr lang="tr-TR" dirty="0"/>
              <a:t>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button</a:t>
            </a:r>
            <a:r>
              <a:rPr lang="tr-TR" dirty="0"/>
              <a:t> </a:t>
            </a:r>
            <a:r>
              <a:rPr lang="tr-TR" dirty="0" err="1"/>
              <a:t>onclick</a:t>
            </a:r>
            <a:r>
              <a:rPr lang="tr-TR" dirty="0"/>
              <a:t>="</a:t>
            </a:r>
            <a:r>
              <a:rPr lang="tr-TR" dirty="0" err="1"/>
              <a:t>myFunction</a:t>
            </a:r>
            <a:r>
              <a:rPr lang="tr-TR" dirty="0" smtClean="0"/>
              <a:t>()"&gt;DENE&lt;/</a:t>
            </a:r>
            <a:r>
              <a:rPr lang="tr-TR" dirty="0" err="1"/>
              <a:t>button</a:t>
            </a:r>
            <a:r>
              <a:rPr lang="tr-TR" dirty="0"/>
              <a:t>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/>
              <a:t>myFunction</a:t>
            </a:r>
            <a:r>
              <a:rPr lang="tr-TR" dirty="0"/>
              <a:t>() {</a:t>
            </a:r>
          </a:p>
          <a:p>
            <a:r>
              <a:rPr lang="tr-TR" dirty="0"/>
              <a:t>   </a:t>
            </a:r>
            <a:r>
              <a:rPr lang="tr-TR" dirty="0" smtClean="0"/>
              <a:t>   var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document.getElementById</a:t>
            </a:r>
            <a:r>
              <a:rPr lang="tr-TR" dirty="0"/>
              <a:t>("p1").</a:t>
            </a:r>
            <a:r>
              <a:rPr lang="tr-TR" dirty="0" err="1"/>
              <a:t>innerHTML</a:t>
            </a:r>
            <a:r>
              <a:rPr lang="tr-TR" dirty="0"/>
              <a:t>;</a:t>
            </a:r>
          </a:p>
          <a:p>
            <a:r>
              <a:rPr lang="tr-TR" dirty="0"/>
              <a:t>    </a:t>
            </a:r>
            <a:r>
              <a:rPr lang="tr-TR" dirty="0" smtClean="0"/>
              <a:t>  var </a:t>
            </a:r>
            <a:r>
              <a:rPr lang="tr-TR" dirty="0"/>
              <a:t>pos = </a:t>
            </a:r>
            <a:r>
              <a:rPr lang="tr-TR" dirty="0" err="1"/>
              <a:t>str.indexOf</a:t>
            </a:r>
            <a:r>
              <a:rPr lang="tr-TR" dirty="0" smtClean="0"/>
              <a:t>("köşe");</a:t>
            </a:r>
            <a:endParaRPr lang="tr-TR" dirty="0"/>
          </a:p>
          <a:p>
            <a:r>
              <a:rPr lang="tr-TR" dirty="0" smtClean="0"/>
              <a:t>    </a:t>
            </a:r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pos;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</a:t>
            </a:r>
            <a:r>
              <a:rPr lang="tr-TR" dirty="0" smtClean="0"/>
              <a:t>html&gt;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1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 smtClean="0"/>
              <a:t> 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2.Kısım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smtClean="0"/>
              <a:t>Örnekler(</a:t>
            </a:r>
            <a:r>
              <a:rPr lang="tr-TR" dirty="0" err="1" smtClean="0"/>
              <a:t>substring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1162472"/>
            <a:ext cx="8147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smtClean="0"/>
              <a:t>p&gt;</a:t>
            </a:r>
            <a:r>
              <a:rPr lang="tr-TR" dirty="0" err="1" smtClean="0"/>
              <a:t>substr</a:t>
            </a:r>
            <a:r>
              <a:rPr lang="tr-TR" dirty="0"/>
              <a:t>() </a:t>
            </a:r>
            <a:r>
              <a:rPr lang="tr-TR" dirty="0" smtClean="0"/>
              <a:t>metodu, bir karakter katarının bir parçasını çıkartır ve</a:t>
            </a:r>
            <a:endParaRPr lang="tr-TR" dirty="0"/>
          </a:p>
          <a:p>
            <a:r>
              <a:rPr lang="tr-TR" dirty="0" smtClean="0"/>
              <a:t>çıkartılan parçayı yeni bir karakter katarında döndürür:&lt;/</a:t>
            </a:r>
            <a:r>
              <a:rPr lang="tr-TR" dirty="0"/>
              <a:t>p&gt;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smtClean="0"/>
              <a:t>"Elma, Muz, Kivi</a:t>
            </a:r>
            <a:r>
              <a:rPr lang="tr-TR" dirty="0"/>
              <a:t>";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 smtClean="0"/>
              <a:t>str.substring</a:t>
            </a:r>
            <a:r>
              <a:rPr lang="tr-TR" dirty="0" smtClean="0"/>
              <a:t>(6,10);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1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4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parseInt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tamsayı tipine dönüştürür.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01824" y="1700808"/>
            <a:ext cx="603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863" y="3425846"/>
            <a:ext cx="541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parseFloat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ondalık sayı tipine dönüştürür.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45232" y="4011339"/>
            <a:ext cx="6491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"10.33"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.33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döndürür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20 30"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yıl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döndürür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7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33863" y="1268760"/>
            <a:ext cx="493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valueOf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sayısal değerini geri gönderir.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7504" y="1747484"/>
            <a:ext cx="82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variable x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 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literal 123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123 from expression 100 + 23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32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Tarih Saat </a:t>
            </a:r>
            <a:r>
              <a:rPr lang="tr-TR" dirty="0" err="1" smtClean="0"/>
              <a:t>Metodları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91128" y="1340768"/>
            <a:ext cx="8401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Date()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Date(milliseconds)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//</a:t>
            </a:r>
            <a:r>
              <a:rPr lang="tr-TR" dirty="0"/>
              <a:t>86400000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Date(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//</a:t>
            </a:r>
            <a:r>
              <a:rPr lang="tr-TR" dirty="0"/>
              <a:t>"</a:t>
            </a:r>
            <a:r>
              <a:rPr lang="tr-TR" dirty="0" err="1"/>
              <a:t>October</a:t>
            </a:r>
            <a:r>
              <a:rPr lang="tr-TR" dirty="0"/>
              <a:t> 13, 2014 11:13:00"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Date(year, month, day, hours, minutes, seconds, milliseconds)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tr-TR" dirty="0"/>
              <a:t>99, 5, 24, 11, 33, 30, 0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55576" y="3356992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 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d;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 err="1"/>
              <a:t>Tue</a:t>
            </a:r>
            <a:r>
              <a:rPr lang="tr-TR" dirty="0"/>
              <a:t> Mar 14 2017 14:23:44 GMT+0300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Dizileri Kullanma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57200" y="4030972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 arabalar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["Ford",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"Volvo", "BMW"];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 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arabalar[0];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23528" y="1556792"/>
            <a:ext cx="728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dizi-adi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[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...];     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arabalar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"Volvo", "BMW"];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Dizilerde Farklı Tipleri Barındırma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07848" y="1571323"/>
            <a:ext cx="865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Dizilerde farklı tipler tek bir dizide barındırılabilir.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örnekte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ve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integer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tipdeki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değerler aynı dizide barınmaktadır.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12000" y="2915652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"Ayşe"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"Yılmaz"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46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07848" y="3687117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özelliği ile dizinin uzunluğu bulunabilir.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4448547"/>
            <a:ext cx="851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meyveler dizisinin uzunluğu:4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66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Elemanlarında Dolaşma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 elemanlarında döngü yardımıyla dolaşılabilir.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72880" y="2046317"/>
            <a:ext cx="77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meyveler.length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metin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+= meyveler[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22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Diziye Eleman Ekleme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Diziye eleman iki yolla eklenebilir.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75646" y="2442954"/>
            <a:ext cx="8516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mon"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meyveler dizisine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	 //ekleme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69240" y="4305870"/>
            <a:ext cx="807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meyveler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Muz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Portakal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Elma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fruits.push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meyveler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dizisine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ekleme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Son eleman olarak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5536" y="393653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Push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metoduyla ekleme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16" y="3182090"/>
            <a:ext cx="128636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Boolean</a:t>
            </a:r>
            <a:r>
              <a:rPr lang="tr-TR" dirty="0" smtClean="0"/>
              <a:t> Değerler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23528" y="1412776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 değere sahip olan programlamada sıklıkla kullanılan değişken tipidir.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528" y="1988840"/>
            <a:ext cx="865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YES / NO</a:t>
            </a:r>
          </a:p>
          <a:p>
            <a:r>
              <a:rPr lang="en-US"/>
              <a:t>ON / OFF</a:t>
            </a:r>
          </a:p>
          <a:p>
            <a:r>
              <a:rPr lang="en-US"/>
              <a:t>TRUE / FALSE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5536" y="3284984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fonksiyonu karşılaştırmanın sonucunu verir.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57200" y="3789040"/>
            <a:ext cx="6491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  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4934195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(x);       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döndürür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47936" y="4499828"/>
            <a:ext cx="865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0 değeri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false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olarak değerlendirilir.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Operatörleri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03257"/>
              </p:ext>
            </p:extLst>
          </p:nvPr>
        </p:nvGraphicFramePr>
        <p:xfrm>
          <a:off x="395536" y="1340768"/>
          <a:ext cx="8280921" cy="5071031"/>
        </p:xfrm>
        <a:graphic>
          <a:graphicData uri="http://schemas.openxmlformats.org/drawingml/2006/table">
            <a:tbl>
              <a:tblPr/>
              <a:tblGrid>
                <a:gridCol w="159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Operator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Açıklama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Karşılaştırma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Dönen Değer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eşit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85"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===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Değer ve tipi eşit 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54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===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Eşit değil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85"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!==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değeri veya tipi eşit değil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5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false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"5"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true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>
                          <a:effectLst/>
                        </a:rPr>
                        <a:t>x !==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büyük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küçük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&gt;=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Büyük veya eşit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&gt;=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false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7479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&lt;=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smtClean="0">
                          <a:effectLst/>
                        </a:rPr>
                        <a:t>Küçük</a:t>
                      </a:r>
                      <a:r>
                        <a:rPr lang="tr-TR" sz="1800" baseline="0" dirty="0" smtClean="0">
                          <a:effectLst/>
                        </a:rPr>
                        <a:t> veya eşit</a:t>
                      </a:r>
                      <a:endParaRPr lang="en-US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x &lt;= 8</a:t>
                      </a: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true</a:t>
                      </a:r>
                      <a:endParaRPr lang="tr-TR" sz="1800" dirty="0">
                        <a:effectLst/>
                      </a:endParaRPr>
                    </a:p>
                  </a:txBody>
                  <a:tcPr marL="24046" marR="24046" marT="24046" marB="240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3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Objeler(Nesneler) gerçek hayattaki varlıkları modelleyen değişkenlerdir. Örnek olarak bir arabayı obje olarak modellersek; Bir arabanın ağırlık, renk gibi özellikleri varken çalıştır ve stop et şeklinde metotları bulunmaktadır.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Lojic</a:t>
            </a:r>
            <a:r>
              <a:rPr lang="tr-TR" dirty="0" smtClean="0"/>
              <a:t> Operatörler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87531"/>
              </p:ext>
            </p:extLst>
          </p:nvPr>
        </p:nvGraphicFramePr>
        <p:xfrm>
          <a:off x="266454" y="1772816"/>
          <a:ext cx="8214667" cy="1503680"/>
        </p:xfrm>
        <a:graphic>
          <a:graphicData uri="http://schemas.openxmlformats.org/drawingml/2006/table">
            <a:tbl>
              <a:tblPr/>
              <a:tblGrid>
                <a:gridCol w="157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smtClean="0">
                          <a:effectLst/>
                        </a:rPr>
                        <a:t>Açıklama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and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 &lt; 10 &amp;&amp; y &gt; 1) is true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(x == 5 || y == 5) is false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not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!(x == y) is </a:t>
                      </a:r>
                      <a:r>
                        <a:rPr lang="tr-TR" dirty="0" err="1">
                          <a:effectLst/>
                        </a:rPr>
                        <a:t>true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 doğruysa yapılacaklar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04056" y="29969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İyi Günler…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07848" y="1888957"/>
            <a:ext cx="8183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 doğruysa yapılacaklar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 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yanlışsa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yapılacaklar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73930" y="3717032"/>
            <a:ext cx="7898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İyi Günler…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Akşamlar…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1412776"/>
            <a:ext cx="809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Syntax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88040" y="1855732"/>
            <a:ext cx="8648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koşul1 doğruysa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yapılacaklar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koşul1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yanlış ve koşul2 doğruysa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yapılacaklar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koşul1 ve koşul2 yanlışsa yapılacaklar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108119" y="4514679"/>
            <a:ext cx="7208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Günaydın…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Günler…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mesaj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İyi 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Akşamlar…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45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Karşılaştırma Örneği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31086" y="114300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 smtClean="0"/>
              <a:t>"&gt;Sonucu Burada Göster.&lt;/</a:t>
            </a:r>
            <a:r>
              <a:rPr lang="tr-TR" dirty="0"/>
              <a:t>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smtClean="0"/>
              <a:t>   var mesaj;</a:t>
            </a:r>
            <a:endParaRPr lang="tr-TR" dirty="0"/>
          </a:p>
          <a:p>
            <a:r>
              <a:rPr lang="tr-TR" dirty="0" smtClean="0"/>
              <a:t>   var saat </a:t>
            </a:r>
            <a:r>
              <a:rPr lang="tr-TR" dirty="0"/>
              <a:t>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().</a:t>
            </a:r>
            <a:r>
              <a:rPr lang="tr-TR" dirty="0" err="1"/>
              <a:t>getHours</a:t>
            </a:r>
            <a:r>
              <a:rPr lang="tr-TR" dirty="0"/>
              <a:t>();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if</a:t>
            </a:r>
            <a:r>
              <a:rPr lang="tr-TR" dirty="0" smtClean="0"/>
              <a:t> (saat </a:t>
            </a:r>
            <a:r>
              <a:rPr lang="tr-TR" dirty="0"/>
              <a:t>&lt; 18) {</a:t>
            </a:r>
          </a:p>
          <a:p>
            <a:r>
              <a:rPr lang="tr-TR" dirty="0"/>
              <a:t> </a:t>
            </a:r>
            <a:r>
              <a:rPr lang="tr-TR" dirty="0" smtClean="0"/>
              <a:t>    mesaj </a:t>
            </a:r>
            <a:r>
              <a:rPr lang="tr-TR" dirty="0"/>
              <a:t>= </a:t>
            </a:r>
            <a:r>
              <a:rPr lang="tr-TR" dirty="0" smtClean="0"/>
              <a:t>"İyi Günler…";</a:t>
            </a:r>
            <a:endParaRPr lang="tr-TR" dirty="0"/>
          </a:p>
          <a:p>
            <a:r>
              <a:rPr lang="tr-TR" dirty="0" smtClean="0"/>
              <a:t>   } </a:t>
            </a:r>
          </a:p>
          <a:p>
            <a:r>
              <a:rPr lang="tr-TR" dirty="0"/>
              <a:t> </a:t>
            </a:r>
            <a:r>
              <a:rPr lang="tr-TR" dirty="0" smtClean="0"/>
              <a:t>  else </a:t>
            </a:r>
            <a:r>
              <a:rPr lang="tr-TR" dirty="0"/>
              <a:t>{</a:t>
            </a:r>
          </a:p>
          <a:p>
            <a:r>
              <a:rPr lang="tr-TR" dirty="0"/>
              <a:t> </a:t>
            </a:r>
            <a:r>
              <a:rPr lang="tr-TR" dirty="0" smtClean="0"/>
              <a:t>     mesaj </a:t>
            </a:r>
            <a:r>
              <a:rPr lang="tr-TR" dirty="0"/>
              <a:t>= </a:t>
            </a:r>
            <a:r>
              <a:rPr lang="tr-TR" dirty="0" smtClean="0"/>
              <a:t>"İyi Akşamlar…";</a:t>
            </a:r>
            <a:endParaRPr lang="tr-TR" dirty="0"/>
          </a:p>
          <a:p>
            <a:r>
              <a:rPr lang="tr-TR" dirty="0" smtClean="0"/>
              <a:t>   }</a:t>
            </a:r>
            <a:endParaRPr lang="tr-TR" dirty="0"/>
          </a:p>
          <a:p>
            <a:r>
              <a:rPr lang="tr-TR" dirty="0" smtClean="0"/>
              <a:t>   </a:t>
            </a:r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smtClean="0"/>
              <a:t>mesaj;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37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Switch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41277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ifade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kod bloğu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kod bloğu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break;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varsayılan kod bloğu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Switch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Pazar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Pazartesi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Salı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Çarşamba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Perşembe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Cuma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gun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Cumartesi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default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("!!!"); 		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467544" y="1628800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ifade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ifade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ifade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gerçekleştirilecek kod bloğu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00554" y="2924944"/>
            <a:ext cx="603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Sayı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7544" y="4293096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arabalar.length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metin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 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metin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arabalar[i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2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for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200849"/>
            <a:ext cx="678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smtClean="0"/>
              <a:t>   var metin </a:t>
            </a:r>
            <a:r>
              <a:rPr lang="tr-TR" dirty="0"/>
              <a:t>= "";</a:t>
            </a:r>
          </a:p>
          <a:p>
            <a:r>
              <a:rPr lang="tr-TR" dirty="0" smtClean="0"/>
              <a:t>   var </a:t>
            </a:r>
            <a:r>
              <a:rPr lang="tr-TR" dirty="0"/>
              <a:t>i;</a:t>
            </a:r>
          </a:p>
          <a:p>
            <a:r>
              <a:rPr lang="tr-TR" dirty="0" smtClean="0"/>
              <a:t>   for </a:t>
            </a:r>
            <a:r>
              <a:rPr lang="tr-TR" dirty="0"/>
              <a:t>(i = 1; i &lt; 10; i = i + 2) {</a:t>
            </a:r>
          </a:p>
          <a:p>
            <a:r>
              <a:rPr lang="tr-TR" dirty="0"/>
              <a:t>    </a:t>
            </a:r>
            <a:r>
              <a:rPr lang="tr-TR" dirty="0" smtClean="0"/>
              <a:t>   metin </a:t>
            </a:r>
            <a:r>
              <a:rPr lang="tr-TR" dirty="0"/>
              <a:t>+= i + "&lt;</a:t>
            </a:r>
            <a:r>
              <a:rPr lang="tr-TR" dirty="0" err="1"/>
              <a:t>br</a:t>
            </a:r>
            <a:r>
              <a:rPr lang="tr-TR" dirty="0"/>
              <a:t>&gt;";</a:t>
            </a:r>
          </a:p>
          <a:p>
            <a:r>
              <a:rPr lang="tr-TR" dirty="0" smtClean="0"/>
              <a:t>   }</a:t>
            </a:r>
            <a:endParaRPr lang="tr-TR" dirty="0"/>
          </a:p>
          <a:p>
            <a:r>
              <a:rPr lang="tr-TR" dirty="0" smtClean="0"/>
              <a:t>   </a:t>
            </a:r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smtClean="0"/>
              <a:t>metin;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</a:t>
            </a:r>
            <a:r>
              <a:rPr lang="tr-TR" dirty="0" smtClean="0"/>
              <a:t>&gt;  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2743868"/>
            <a:ext cx="409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00554" y="15723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gerçekleştirilecek kod bloğu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76064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"The number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18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w3schools.com/js/objectExplain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02546"/>
            <a:ext cx="3505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/>
          </a:bodyPr>
          <a:lstStyle/>
          <a:p>
            <a:r>
              <a:rPr lang="tr-TR" dirty="0" smtClean="0"/>
              <a:t>Obje </a:t>
            </a:r>
            <a:r>
              <a:rPr lang="tr-TR" smtClean="0"/>
              <a:t>= </a:t>
            </a:r>
            <a:r>
              <a:rPr lang="tr-TR" smtClean="0"/>
              <a:t>araba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Tanımlanan bir obje ile birden fazla araba oluşturabilir. Oluşturulan her araba farklı özelliklere sahip olabilir. Örneğin bir arabanın rengi siyahken diğer beyaz olabilir. 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445"/>
              </p:ext>
            </p:extLst>
          </p:nvPr>
        </p:nvGraphicFramePr>
        <p:xfrm>
          <a:off x="3301008" y="1340768"/>
          <a:ext cx="566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73">
                <a:tc>
                  <a:txBody>
                    <a:bodyPr/>
                    <a:lstStyle/>
                    <a:p>
                      <a:r>
                        <a:rPr lang="tr-TR" dirty="0" smtClean="0"/>
                        <a:t>Özellik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Metod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araba.marka</a:t>
                      </a:r>
                      <a:r>
                        <a:rPr lang="tr-TR" dirty="0" smtClean="0"/>
                        <a:t>=Fiat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araba.calistir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araba.model</a:t>
                      </a:r>
                      <a:r>
                        <a:rPr lang="tr-TR" dirty="0" smtClean="0"/>
                        <a:t>=500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araba.sur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araba.agirlik</a:t>
                      </a:r>
                      <a:r>
                        <a:rPr lang="tr-TR" dirty="0" smtClean="0"/>
                        <a:t>=850kg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araba.rolanti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araba.renk</a:t>
                      </a:r>
                      <a:r>
                        <a:rPr lang="tr-TR" dirty="0" smtClean="0"/>
                        <a:t>=beyaz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araba.durdur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Döngüler do </a:t>
            </a:r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549460" y="1385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gerçekleştirilecek kod bloğu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koşul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39552" y="3175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Sayı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6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smtClean="0"/>
              <a:t>Break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251520" y="314809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Sayı: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18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Break komutu döngüyü kullanıldığı yerde kırarak sonlandırır.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Continue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95536" y="3130347"/>
            <a:ext cx="656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 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text +=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Sayı: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5588" y="1971171"/>
            <a:ext cx="7549695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komutu döngüyü kullanıldığı yerde işlem yaptırmadan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sonraki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iterasyona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yönlendirir.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51520" y="134076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veri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saklamak ve taşımak için bir biçimdir.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07848" y="1907868"/>
            <a:ext cx="6856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temsil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ava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bject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tr-TR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otasyon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hafif veri değişim formatıdır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bağımsız dildir 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"kendini açıklayan" ve anlaşılması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kolaydır</a:t>
            </a:r>
          </a:p>
          <a:p>
            <a:pPr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SON, programlama dilinden bağımsız olan </a:t>
            </a:r>
            <a:r>
              <a:rPr lang="tr-TR" dirty="0" err="1"/>
              <a:t>Xml’e</a:t>
            </a:r>
            <a:r>
              <a:rPr lang="tr-TR" dirty="0"/>
              <a:t> alternatif olarak kullanılan </a:t>
            </a:r>
            <a:r>
              <a:rPr lang="tr-TR" dirty="0" err="1"/>
              <a:t>javascript</a:t>
            </a:r>
            <a:r>
              <a:rPr lang="tr-TR" dirty="0"/>
              <a:t> tabanlı veri değişim formatıdır. </a:t>
            </a:r>
            <a:r>
              <a:rPr lang="tr-TR" dirty="0" err="1"/>
              <a:t>JSON’un</a:t>
            </a:r>
            <a:r>
              <a:rPr lang="tr-TR" dirty="0"/>
              <a:t> amacı veri alış verişi yaparken daha küçük boyutlarda veri alıp </a:t>
            </a:r>
            <a:r>
              <a:rPr lang="tr-TR" dirty="0" err="1"/>
              <a:t>göndermektir.Bu</a:t>
            </a:r>
            <a:r>
              <a:rPr lang="tr-TR" dirty="0"/>
              <a:t> özellikleri sayesinde JSON ile çok hızlı web uygulamaları oluşturabilir.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7544" y="4409108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"Mehmet"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"Öztürk"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"Ömer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"Çetin"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7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sözdizimi kuralları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ad / değer çiftleri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içinde yazılır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 virgül ile ayrılır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Köşeli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parantezler diziler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tutar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69902" y="3219291"/>
            <a:ext cx="8910192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JSON nesneleri küme parantezi içine yazılır.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gibi nesneler birden fazla ad / değer çiftlerini içerebilir: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6594" y="4488190"/>
            <a:ext cx="647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"Ayşe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soyad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"Yılmaz"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71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23528" y="1412776"/>
            <a:ext cx="75608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diziler köşeli parantez içinde yazılır.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Sadece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gibi, bir dizi nesneleri içerebilir: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tr-T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2924944"/>
            <a:ext cx="664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"Mehmet"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"Öztürk"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"Ömer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"Çetin"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7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07848" y="1559561"/>
            <a:ext cx="817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İlk olarak, JSON sözdizimi içeren bir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tr-T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oluşturun: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37354" y="2341066"/>
            <a:ext cx="7547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metin =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:['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"Ayşe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"Yılmaz"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"Mehmet"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"Öztürk"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'{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"Ömer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"Çetin"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tr-TR" dirty="0"/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}';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7848" y="3820518"/>
            <a:ext cx="836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Sonra, bir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nesnesine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dönüştürmek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için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yerleşik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fonksiyon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JSON.parse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kullanın: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51520" y="500867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(metin);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229600" cy="990600"/>
          </a:xfrm>
        </p:spPr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JSON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95536" y="11430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&lt;body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h2&gt;JSON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ile Nesne Oluştur&lt;/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h2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&lt;p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"&gt;&lt;/p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var metin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'{"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calisan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":['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'{"ad":"Ayşe","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":"Yılmaz"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'{"ad":"Mehmet","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":"Öztürk"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},' +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'{"ad":"Ömer","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":"Çetin" }]}';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(metin);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obj.calisan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[1].ad +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 " +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obj.calisan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3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Objeler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8472" y="191683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"Fiat"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04056" y="3150260"/>
            <a:ext cx="7956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araba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marka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Fiat"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model: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"500"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renk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beyaz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47549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Aşağıdaki kodda car değişkenine basit bir Fiat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string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değeri aktarıldı.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49289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İkinci kodda car değişkenine birden fazla değer aktarılmaktadır.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67544" y="407881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isim:değer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şeklinde değer aktarılır. Virgüllerle birden fazla değer birbirinden ayrılır.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57200" y="5018399"/>
            <a:ext cx="821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Ayşe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Yılmaz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gozRengi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mavi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1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Nesnelerde Özelliklere Erişim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 smtClean="0"/>
              <a:t>nesneAdı.özellikAdı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 özelliklerine iki yolla erişilebilir.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39552" y="220486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İkinci yol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539552" y="3356992"/>
            <a:ext cx="821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Ayşe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soyad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Yılmaz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yas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gozRengi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mavi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115616" y="262762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nesneAdı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özellikAdı</a:t>
            </a:r>
            <a:r>
              <a:rPr lang="tr-TR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09010" y="494116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isi.soyad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611560" y="431738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1.Yöntem</a:t>
            </a: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2.Yöntem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1261146" y="579597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kisi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soyad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3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Nesnelerde Metotlara Erişim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75323" y="1710100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 smtClean="0"/>
              <a:t>nesneAdı.metotAdı</a:t>
            </a:r>
            <a:r>
              <a:rPr lang="tr-TR" i="1" dirty="0" smtClean="0"/>
              <a:t>()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11560" y="12687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Nesne metotlarına erişim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67544" y="4437112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Örnek</a:t>
            </a: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Doğru Erişim</a:t>
            </a:r>
          </a:p>
          <a:p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	Hatalı Erişim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67744" y="508518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isim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kisi.adSoyad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48072" y="2136339"/>
            <a:ext cx="6588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var </a:t>
            </a:r>
            <a:r>
              <a:rPr lang="tr-TR" dirty="0" err="1" smtClean="0"/>
              <a:t>kisi</a:t>
            </a:r>
            <a:r>
              <a:rPr lang="tr-TR" dirty="0" smtClean="0"/>
              <a:t> </a:t>
            </a:r>
            <a:r>
              <a:rPr lang="tr-TR" dirty="0"/>
              <a:t>= {</a:t>
            </a:r>
          </a:p>
          <a:p>
            <a:r>
              <a:rPr lang="tr-TR" dirty="0"/>
              <a:t>    </a:t>
            </a:r>
            <a:r>
              <a:rPr lang="tr-TR" dirty="0" smtClean="0"/>
              <a:t>ad: </a:t>
            </a:r>
            <a:r>
              <a:rPr lang="tr-TR" dirty="0"/>
              <a:t>"John",</a:t>
            </a:r>
          </a:p>
          <a:p>
            <a:r>
              <a:rPr lang="tr-TR" dirty="0"/>
              <a:t>    </a:t>
            </a:r>
            <a:r>
              <a:rPr lang="tr-TR" dirty="0" err="1" smtClean="0"/>
              <a:t>soyad</a:t>
            </a:r>
            <a:r>
              <a:rPr lang="tr-TR" dirty="0" smtClean="0"/>
              <a:t> </a:t>
            </a:r>
            <a:r>
              <a:rPr lang="tr-TR" dirty="0"/>
              <a:t>: "</a:t>
            </a:r>
            <a:r>
              <a:rPr lang="tr-TR" dirty="0" err="1"/>
              <a:t>Doe</a:t>
            </a:r>
            <a:r>
              <a:rPr lang="tr-TR" dirty="0"/>
              <a:t>",</a:t>
            </a:r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 smtClean="0"/>
              <a:t>adSoyad</a:t>
            </a:r>
            <a:r>
              <a:rPr lang="tr-TR" dirty="0" smtClean="0"/>
              <a:t> </a:t>
            </a:r>
            <a:r>
              <a:rPr lang="tr-TR" dirty="0"/>
              <a:t>: </a:t>
            </a:r>
            <a:r>
              <a:rPr lang="tr-TR" dirty="0" err="1"/>
              <a:t>function</a:t>
            </a:r>
            <a:r>
              <a:rPr lang="tr-TR" dirty="0"/>
              <a:t>() {</a:t>
            </a:r>
          </a:p>
          <a:p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 smtClean="0"/>
              <a:t>this.ad</a:t>
            </a:r>
            <a:r>
              <a:rPr lang="tr-TR" dirty="0" smtClean="0"/>
              <a:t> + </a:t>
            </a:r>
            <a:r>
              <a:rPr lang="tr-TR" dirty="0"/>
              <a:t>" " + </a:t>
            </a:r>
            <a:r>
              <a:rPr lang="tr-TR" dirty="0" err="1" smtClean="0"/>
              <a:t>this.soyad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    }</a:t>
            </a:r>
          </a:p>
          <a:p>
            <a:r>
              <a:rPr lang="tr-TR" dirty="0"/>
              <a:t>};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2301523" y="593998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isim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kisi.adSoyad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28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Nesne Özellik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70671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 smtClean="0"/>
              <a:t>"&gt;Sonucu Burada Göster.&lt;/</a:t>
            </a:r>
            <a:r>
              <a:rPr lang="tr-TR" dirty="0"/>
              <a:t>p&gt;</a:t>
            </a:r>
          </a:p>
          <a:p>
            <a:endParaRPr lang="tr-TR" dirty="0"/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smtClean="0"/>
              <a:t>   var </a:t>
            </a:r>
            <a:r>
              <a:rPr lang="tr-TR" dirty="0" err="1" smtClean="0"/>
              <a:t>kisi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smtClean="0"/>
              <a:t>{</a:t>
            </a:r>
            <a:r>
              <a:rPr lang="tr-TR" dirty="0" err="1" smtClean="0"/>
              <a:t>ad:"Ayşe</a:t>
            </a:r>
            <a:r>
              <a:rPr lang="tr-TR" dirty="0" smtClean="0"/>
              <a:t>", </a:t>
            </a:r>
            <a:r>
              <a:rPr lang="tr-TR" dirty="0" err="1" smtClean="0"/>
              <a:t>soyad</a:t>
            </a:r>
            <a:r>
              <a:rPr lang="tr-TR" dirty="0" smtClean="0"/>
              <a:t>:"Yılmaz"};</a:t>
            </a:r>
            <a:endParaRPr lang="tr-TR" dirty="0"/>
          </a:p>
          <a:p>
            <a:r>
              <a:rPr lang="tr-TR" dirty="0" smtClean="0"/>
              <a:t>   </a:t>
            </a:r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 smtClean="0"/>
              <a:t>kisi.ad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148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Nesne Metot Örneği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26876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r>
              <a:rPr lang="tr-TR" dirty="0" smtClean="0"/>
              <a:t>&lt;</a:t>
            </a:r>
            <a:r>
              <a:rPr lang="tr-TR" dirty="0"/>
              <a:t>p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demo</a:t>
            </a:r>
            <a:r>
              <a:rPr lang="tr-TR" dirty="0"/>
              <a:t>"&gt; Sonucu Burada Göster.&lt;/p&gt;</a:t>
            </a:r>
          </a:p>
          <a:p>
            <a:r>
              <a:rPr lang="tr-TR" dirty="0" smtClean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var </a:t>
            </a:r>
            <a:r>
              <a:rPr lang="tr-TR" dirty="0" err="1" smtClean="0"/>
              <a:t>kisi</a:t>
            </a:r>
            <a:r>
              <a:rPr lang="tr-TR" dirty="0" smtClean="0"/>
              <a:t> </a:t>
            </a:r>
            <a:r>
              <a:rPr lang="tr-TR" dirty="0"/>
              <a:t>= {</a:t>
            </a:r>
          </a:p>
          <a:p>
            <a:r>
              <a:rPr lang="tr-TR" dirty="0"/>
              <a:t>    </a:t>
            </a:r>
            <a:r>
              <a:rPr lang="tr-TR" dirty="0" smtClean="0"/>
              <a:t>ad: "Ayşe",</a:t>
            </a:r>
            <a:endParaRPr lang="tr-TR" dirty="0"/>
          </a:p>
          <a:p>
            <a:r>
              <a:rPr lang="tr-TR" dirty="0"/>
              <a:t>    </a:t>
            </a:r>
            <a:r>
              <a:rPr lang="tr-TR" dirty="0" err="1" smtClean="0"/>
              <a:t>soyAd</a:t>
            </a:r>
            <a:r>
              <a:rPr lang="tr-TR" dirty="0" smtClean="0"/>
              <a:t> </a:t>
            </a:r>
            <a:r>
              <a:rPr lang="tr-TR" dirty="0"/>
              <a:t>: </a:t>
            </a:r>
            <a:r>
              <a:rPr lang="tr-TR" dirty="0" smtClean="0"/>
              <a:t>"Yılmaz",</a:t>
            </a:r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id</a:t>
            </a:r>
            <a:r>
              <a:rPr lang="tr-TR" dirty="0"/>
              <a:t>       : 5566,</a:t>
            </a:r>
          </a:p>
          <a:p>
            <a:r>
              <a:rPr lang="tr-TR" dirty="0"/>
              <a:t>    </a:t>
            </a:r>
            <a:r>
              <a:rPr lang="tr-TR" dirty="0" err="1" smtClean="0"/>
              <a:t>adSoyad</a:t>
            </a:r>
            <a:r>
              <a:rPr lang="tr-TR" dirty="0" smtClean="0"/>
              <a:t> </a:t>
            </a:r>
            <a:r>
              <a:rPr lang="tr-TR" dirty="0"/>
              <a:t>: </a:t>
            </a:r>
            <a:r>
              <a:rPr lang="tr-TR" dirty="0" err="1"/>
              <a:t>function</a:t>
            </a:r>
            <a:r>
              <a:rPr lang="tr-TR" dirty="0"/>
              <a:t>() </a:t>
            </a:r>
            <a:r>
              <a:rPr lang="tr-TR" dirty="0" smtClean="0"/>
              <a:t>{</a:t>
            </a:r>
          </a:p>
          <a:p>
            <a:r>
              <a:rPr lang="tr-TR" dirty="0" smtClean="0"/>
              <a:t>     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this.ad</a:t>
            </a:r>
            <a:r>
              <a:rPr lang="tr-TR" dirty="0" smtClean="0"/>
              <a:t>+ " " + </a:t>
            </a:r>
            <a:r>
              <a:rPr lang="tr-TR" dirty="0" err="1" smtClean="0"/>
              <a:t>this.soyAd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</a:t>
            </a:r>
            <a:r>
              <a:rPr lang="tr-TR" dirty="0"/>
              <a:t>}</a:t>
            </a:r>
          </a:p>
          <a:p>
            <a:r>
              <a:rPr lang="tr-TR" dirty="0"/>
              <a:t>}; </a:t>
            </a:r>
            <a:endParaRPr lang="tr-TR" dirty="0" smtClean="0"/>
          </a:p>
          <a:p>
            <a:r>
              <a:rPr lang="tr-TR" dirty="0" err="1" smtClean="0"/>
              <a:t>document.getElementById</a:t>
            </a:r>
            <a:r>
              <a:rPr lang="tr-TR" dirty="0"/>
              <a:t>("</a:t>
            </a:r>
            <a:r>
              <a:rPr lang="tr-TR" dirty="0" err="1"/>
              <a:t>demo</a:t>
            </a:r>
            <a:r>
              <a:rPr lang="tr-TR" dirty="0"/>
              <a:t>").</a:t>
            </a:r>
            <a:r>
              <a:rPr lang="tr-TR" dirty="0" err="1"/>
              <a:t>innerHTML</a:t>
            </a:r>
            <a:r>
              <a:rPr lang="tr-TR" dirty="0"/>
              <a:t> = </a:t>
            </a:r>
            <a:r>
              <a:rPr lang="tr-TR" dirty="0" err="1" smtClean="0"/>
              <a:t>kisi.adSoyad</a:t>
            </a:r>
            <a:r>
              <a:rPr lang="tr-TR" dirty="0" smtClean="0"/>
              <a:t>();</a:t>
            </a:r>
            <a:endParaRPr lang="tr-TR" dirty="0"/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92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3367</TotalTime>
  <Words>1863</Words>
  <Application>Microsoft Office PowerPoint</Application>
  <PresentationFormat>Ekran Gösterisi (4:3)</PresentationFormat>
  <Paragraphs>573</Paragraphs>
  <Slides>47</Slides>
  <Notes>45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7" baseType="lpstr">
      <vt:lpstr>Arial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JavaScript Objeler</vt:lpstr>
      <vt:lpstr>JavaScript Objeler</vt:lpstr>
      <vt:lpstr>JavaScript Objeler</vt:lpstr>
      <vt:lpstr>Nesnelerde Özelliklere Erişim</vt:lpstr>
      <vt:lpstr>Nesnelerde Metotlara Erişim</vt:lpstr>
      <vt:lpstr>Nesne Özellik Örneği</vt:lpstr>
      <vt:lpstr>Nesne Metot Örneği</vt:lpstr>
      <vt:lpstr>Değişkenlerin Yaşam Alanları</vt:lpstr>
      <vt:lpstr>Global Değişkenler</vt:lpstr>
      <vt:lpstr>Global Değişken Örneği</vt:lpstr>
      <vt:lpstr>Lokal Değişkenler</vt:lpstr>
      <vt:lpstr>Lokal Değişken Örneği</vt:lpstr>
      <vt:lpstr>String Özellikleri</vt:lpstr>
      <vt:lpstr>String  Özel Karekterler</vt:lpstr>
      <vt:lpstr>String Metodlar</vt:lpstr>
      <vt:lpstr>String Metodlar</vt:lpstr>
      <vt:lpstr>String Örnekler (indexOf)</vt:lpstr>
      <vt:lpstr>String Örnekler(substring)</vt:lpstr>
      <vt:lpstr>Number Metodları</vt:lpstr>
      <vt:lpstr>Number Metodları</vt:lpstr>
      <vt:lpstr>Tarih Saat Metodları</vt:lpstr>
      <vt:lpstr>Dizileri Kullanma</vt:lpstr>
      <vt:lpstr>Dizilerde Farklı Tipleri Barındırma</vt:lpstr>
      <vt:lpstr>Dizi Elemanlarında Dolaşma</vt:lpstr>
      <vt:lpstr>Diziye Eleman Ekleme</vt:lpstr>
      <vt:lpstr>Boolean Değerler</vt:lpstr>
      <vt:lpstr>Karşılaştırma Operatörleri</vt:lpstr>
      <vt:lpstr>Lojic Operatörler</vt:lpstr>
      <vt:lpstr>Karşılaştırma</vt:lpstr>
      <vt:lpstr>Karşılaştırma</vt:lpstr>
      <vt:lpstr>Karşılaştırma</vt:lpstr>
      <vt:lpstr>Karşılaştırma Örneği</vt:lpstr>
      <vt:lpstr>Switch</vt:lpstr>
      <vt:lpstr>Switch</vt:lpstr>
      <vt:lpstr>Döngüler for</vt:lpstr>
      <vt:lpstr>Döngüler for</vt:lpstr>
      <vt:lpstr>Döngüler while</vt:lpstr>
      <vt:lpstr>Döngüler do while</vt:lpstr>
      <vt:lpstr>Break</vt:lpstr>
      <vt:lpstr>Continue</vt:lpstr>
      <vt:lpstr>JavaScript JSON</vt:lpstr>
      <vt:lpstr>JavaScript JSON</vt:lpstr>
      <vt:lpstr>JavaScript JSON</vt:lpstr>
      <vt:lpstr>JavaScript JSON</vt:lpstr>
      <vt:lpstr>JavaScript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Windows Kullanıcısı</cp:lastModifiedBy>
  <cp:revision>285</cp:revision>
  <dcterms:created xsi:type="dcterms:W3CDTF">2016-02-14T06:12:05Z</dcterms:created>
  <dcterms:modified xsi:type="dcterms:W3CDTF">2018-04-05T12:35:25Z</dcterms:modified>
</cp:coreProperties>
</file>