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Lst>
  <p:notesMasterIdLst>
    <p:notesMasterId r:id="rId20"/>
  </p:notesMasterIdLst>
  <p:handoutMasterIdLst>
    <p:handoutMasterId r:id="rId21"/>
  </p:handoutMasterIdLst>
  <p:sldIdLst>
    <p:sldId id="256" r:id="rId2"/>
    <p:sldId id="257" r:id="rId3"/>
    <p:sldId id="259" r:id="rId4"/>
    <p:sldId id="269" r:id="rId5"/>
    <p:sldId id="270" r:id="rId6"/>
    <p:sldId id="275" r:id="rId7"/>
    <p:sldId id="278" r:id="rId8"/>
    <p:sldId id="280" r:id="rId9"/>
    <p:sldId id="281" r:id="rId10"/>
    <p:sldId id="258" r:id="rId11"/>
    <p:sldId id="276" r:id="rId12"/>
    <p:sldId id="283" r:id="rId13"/>
    <p:sldId id="272" r:id="rId14"/>
    <p:sldId id="260" r:id="rId15"/>
    <p:sldId id="261" r:id="rId16"/>
    <p:sldId id="273" r:id="rId17"/>
    <p:sldId id="274" r:id="rId18"/>
    <p:sldId id="284" r:id="rId19"/>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8429" autoAdjust="0"/>
  </p:normalViewPr>
  <p:slideViewPr>
    <p:cSldViewPr>
      <p:cViewPr>
        <p:scale>
          <a:sx n="90" d="100"/>
          <a:sy n="90" d="100"/>
        </p:scale>
        <p:origin x="-2160" y="-5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209DC4D6-251A-4E32-9F58-5EF63A864BC7}" type="datetimeFigureOut">
              <a:rPr lang="en-US" smtClean="0"/>
              <a:pPr/>
              <a:t>2/11/2019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8457CA08-D0DF-4B92-803D-2F678DDCE254}" type="slidenum">
              <a:rPr lang="en-US" smtClean="0"/>
              <a:pPr/>
              <a:t>‹#›</a:t>
            </a:fld>
            <a:endParaRPr lang="en-US"/>
          </a:p>
        </p:txBody>
      </p:sp>
    </p:spTree>
    <p:extLst>
      <p:ext uri="{BB962C8B-B14F-4D97-AF65-F5344CB8AC3E}">
        <p14:creationId xmlns:p14="http://schemas.microsoft.com/office/powerpoint/2010/main" val="3804183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FE1E7E57-1F10-4268-99D2-CEDBAC6DAB5A}" type="datetimeFigureOut">
              <a:rPr lang="en-US" smtClean="0"/>
              <a:pPr/>
              <a:t>2/11/2019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2386A3-2E31-4C9B-B0BE-45709ADB9841}" type="slidenum">
              <a:rPr lang="en-US" smtClean="0"/>
              <a:pPr/>
              <a:t>‹#›</a:t>
            </a:fld>
            <a:endParaRPr lang="en-US"/>
          </a:p>
        </p:txBody>
      </p:sp>
    </p:spTree>
    <p:extLst>
      <p:ext uri="{BB962C8B-B14F-4D97-AF65-F5344CB8AC3E}">
        <p14:creationId xmlns:p14="http://schemas.microsoft.com/office/powerpoint/2010/main" val="182069346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773FA27A-599F-405A-9B1C-FA83D85C1A79}"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tr-TR" noProof="1" smtClean="0"/>
              <a:t>Asıl başlık stili için tıklatın</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noProof="1" smtClean="0"/>
              <a:t>Asıl alt başlık stilini düzenlemek için tıklatın</a:t>
            </a:r>
            <a:endParaRPr lang="en-US" dirty="0"/>
          </a:p>
        </p:txBody>
      </p:sp>
      <p:sp>
        <p:nvSpPr>
          <p:cNvPr id="7" name="Date Placeholder 6"/>
          <p:cNvSpPr>
            <a:spLocks noGrp="1"/>
          </p:cNvSpPr>
          <p:nvPr>
            <p:ph type="dt" sz="half" idx="10"/>
          </p:nvPr>
        </p:nvSpPr>
        <p:spPr/>
        <p:txBody>
          <a:bodyPr/>
          <a:lstStyle>
            <a:extLst/>
          </a:lstStyle>
          <a:p>
            <a:fld id="{554E0453-4DAD-463C-8871-7B92954CFEE0}" type="datetime1">
              <a:rPr lang="en-US" smtClean="0"/>
              <a:pPr/>
              <a:t>2/11/2019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extLst/>
          </a:lstStyle>
          <a:p>
            <a:fld id="{CD61BDD0-BCF6-4343-95A8-670DF2E0C57C}" type="datetime1">
              <a:rPr lang="en-US" smtClean="0"/>
              <a:pPr/>
              <a:t>2/11/2019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tr-TR" smtClean="0"/>
              <a:t>Asıl başlık stili için tıklatın</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extLst/>
          </a:lstStyle>
          <a:p>
            <a:fld id="{EE74D3C5-1901-4602-B30A-F72EC0A0EE43}" type="datetime1">
              <a:rPr lang="en-US" smtClean="0"/>
              <a:pPr/>
              <a:t>2/11/2019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tr-TR" smtClean="0"/>
              <a:t>Asıl başlık stili için tıklatın</a:t>
            </a:r>
            <a:endParaRPr lang="en-US"/>
          </a:p>
        </p:txBody>
      </p:sp>
      <p:sp>
        <p:nvSpPr>
          <p:cNvPr id="3" name="Content Placeholder 2"/>
          <p:cNvSpPr>
            <a:spLocks noGrp="1"/>
          </p:cNvSpPr>
          <p:nvPr>
            <p:ph idx="1"/>
          </p:nvPr>
        </p:nvSpPr>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extLst/>
          </a:lstStyle>
          <a:p>
            <a:fld id="{C4DCC37B-FC70-4FB4-AD12-D75406B99C10}" type="datetime1">
              <a:rPr lang="en-US" smtClean="0"/>
              <a:pPr/>
              <a:t>2/11/2019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tr-TR" smtClean="0"/>
              <a:t>Asıl başlık stili için tıklatın</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extLst/>
          </a:lstStyle>
          <a:p>
            <a:fld id="{DFC97495-8F33-4D7B-9137-997C92D01C5F}" type="datetime1">
              <a:rPr lang="en-US" smtClean="0"/>
              <a:pPr/>
              <a:t>2/11/2019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6442B7-F7A6-44F5-A940-BF91B5A1AE3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0"/>
            <a:ext cx="7498080" cy="1143000"/>
          </a:xfrm>
        </p:spPr>
        <p:txBody>
          <a:bodyPr/>
          <a:lstStyle>
            <a:extLst/>
          </a:lstStyle>
          <a:p>
            <a:r>
              <a:rPr lang="tr-TR" smtClean="0"/>
              <a:t>Asıl başlık stili için tıklatın</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extLst/>
          </a:lstStyle>
          <a:p>
            <a:fld id="{75000D0D-C1A8-4E2E-9C14-2E5204F9CAB6}" type="datetime1">
              <a:rPr lang="en-US" smtClean="0"/>
              <a:pPr/>
              <a:t>2/11/2019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tr-TR" smtClean="0"/>
              <a:t>Asıl başlık stili için tıklatın</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extLst/>
          </a:lstStyle>
          <a:p>
            <a:fld id="{CD82CD88-CF89-4BDE-9E19-68156F8DC3E5}" type="datetime1">
              <a:rPr lang="en-US" smtClean="0"/>
              <a:pPr/>
              <a:t>2/11/2019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extLst/>
          </a:lstStyle>
          <a:p>
            <a:fld id="{B3BB69B7-2E99-41A7-ACA0-1DAD71F75615}" type="datetime1">
              <a:rPr lang="en-US" smtClean="0"/>
              <a:pPr/>
              <a:t>2/11/2019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1884F9E9-6115-435F-BE95-425955AA39E5}" type="datetime1">
              <a:rPr lang="en-US" smtClean="0"/>
              <a:pPr/>
              <a:t>2/11/2019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6442B7-F7A6-44F5-A940-BF91B5A1AE3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tr-TR" smtClean="0"/>
              <a:t>Asıl başlık stili için tıklatın</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extLst/>
          </a:lstStyle>
          <a:p>
            <a:fld id="{C5B4FC9C-7B21-47D3-BFA0-88715E9E7EF0}" type="datetime1">
              <a:rPr lang="en-US" smtClean="0"/>
              <a:pPr/>
              <a:t>2/11/2019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solidFill>
                  <a:srgbClr val="FFFFFF"/>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tr-TR" smtClean="0"/>
              <a:t>Asıl başlık stili için tıklatın</a:t>
            </a:r>
            <a:endParaRPr lang="en-US" dirty="0"/>
          </a:p>
        </p:txBody>
      </p:sp>
      <p:sp>
        <p:nvSpPr>
          <p:cNvPr id="5" name="Date Placeholder 4"/>
          <p:cNvSpPr>
            <a:spLocks noGrp="1"/>
          </p:cNvSpPr>
          <p:nvPr>
            <p:ph type="dt" sz="half" idx="10"/>
          </p:nvPr>
        </p:nvSpPr>
        <p:spPr/>
        <p:txBody>
          <a:bodyPr/>
          <a:lstStyle>
            <a:extLst/>
          </a:lstStyle>
          <a:p>
            <a:fld id="{A28D2D14-DE10-4A54-987B-2BB6465ADF88}" type="datetime1">
              <a:rPr lang="en-US" smtClean="0"/>
              <a:pPr/>
              <a:t>2/11/2019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solidFill>
                  <a:srgbClr val="FFFFFF"/>
                </a:solidFill>
              </a: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tr-TR" smtClean="0"/>
              <a:t>Resim eklemek için simgeyi tıklatın</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tr-TR" noProof="1" smtClean="0"/>
              <a:t>Asıl başlık stili için tıklatın</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tr-TR" noProof="1" smtClean="0"/>
              <a:t>Asıl metin stillerini düzenlemek için tıklatın</a:t>
            </a:r>
          </a:p>
          <a:p>
            <a:pPr lvl="1"/>
            <a:r>
              <a:rPr lang="tr-TR" noProof="1" smtClean="0"/>
              <a:t>İkinci düzey</a:t>
            </a:r>
          </a:p>
          <a:p>
            <a:pPr lvl="2"/>
            <a:r>
              <a:rPr lang="tr-TR" noProof="1" smtClean="0"/>
              <a:t>Üçüncü düzey</a:t>
            </a:r>
          </a:p>
          <a:p>
            <a:pPr lvl="3"/>
            <a:r>
              <a:rPr lang="tr-TR" noProof="1" smtClean="0"/>
              <a:t>Dördüncü düzey</a:t>
            </a:r>
          </a:p>
          <a:p>
            <a:pPr lvl="4"/>
            <a:r>
              <a:rPr lang="tr-TR" noProof="1" smtClean="0"/>
              <a:t>Beşinci düzey</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D615B07A-F568-463B-A1EE-C0619F0CB71C}" type="datetime1">
              <a:rPr lang="en-US" smtClean="0"/>
              <a:pPr algn="r"/>
              <a:t>2/11/2019</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E5C7EF4D-DD50-400C-9F04-EB20CB99416E}" type="slidenum">
              <a:rPr lang="en-US" sz="2800" smtClean="0">
                <a:solidFill>
                  <a:schemeClr val="tx2"/>
                </a:solidFill>
              </a:rPr>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dt="0"/>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979712" y="4365104"/>
            <a:ext cx="6167608" cy="1561292"/>
          </a:xfrm>
        </p:spPr>
        <p:txBody>
          <a:bodyPr>
            <a:normAutofit/>
          </a:bodyPr>
          <a:lstStyle/>
          <a:p>
            <a:pPr algn="ctr"/>
            <a:r>
              <a:rPr lang="tr-TR" b="1" noProof="0" dirty="0" smtClean="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rPr>
              <a:t>Yazılım Mühendisliğine </a:t>
            </a:r>
            <a:br>
              <a:rPr lang="tr-TR" b="1" noProof="0" dirty="0" smtClean="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rPr>
            </a:br>
            <a:r>
              <a:rPr lang="tr-TR" b="1" noProof="0" dirty="0" smtClean="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rPr>
              <a:t>Giriş</a:t>
            </a:r>
            <a:endParaRPr lang="tr-TR" b="1" noProof="0" dirty="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endParaRPr>
          </a:p>
        </p:txBody>
      </p:sp>
      <p:sp>
        <p:nvSpPr>
          <p:cNvPr id="6" name="5 Dikdörtgen"/>
          <p:cNvSpPr/>
          <p:nvPr/>
        </p:nvSpPr>
        <p:spPr>
          <a:xfrm rot="16200000">
            <a:off x="-1738686" y="3381704"/>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pic>
        <p:nvPicPr>
          <p:cNvPr id="1027" name="Picture 3"/>
          <p:cNvPicPr>
            <a:picLocks noChangeAspect="1" noChangeArrowheads="1"/>
          </p:cNvPicPr>
          <p:nvPr/>
        </p:nvPicPr>
        <p:blipFill>
          <a:blip r:embed="rId3" cstate="print"/>
          <a:srcRect/>
          <a:stretch>
            <a:fillRect/>
          </a:stretch>
        </p:blipFill>
        <p:spPr bwMode="auto">
          <a:xfrm>
            <a:off x="3275856" y="1484784"/>
            <a:ext cx="3384376" cy="2472911"/>
          </a:xfrm>
          <a:prstGeom prst="rect">
            <a:avLst/>
          </a:prstGeom>
          <a:noFill/>
          <a:ln w="9525">
            <a:noFill/>
            <a:miter lim="800000"/>
            <a:headEnd/>
            <a:tailEnd/>
          </a:ln>
        </p:spPr>
      </p:pic>
      <p:sp>
        <p:nvSpPr>
          <p:cNvPr id="14" name="13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9 Dikdörtgen"/>
          <p:cNvSpPr/>
          <p:nvPr/>
        </p:nvSpPr>
        <p:spPr>
          <a:xfrm>
            <a:off x="8001024" y="6286520"/>
            <a:ext cx="859274" cy="369332"/>
          </a:xfrm>
          <a:prstGeom prst="rect">
            <a:avLst/>
          </a:prstGeom>
        </p:spPr>
        <p:txBody>
          <a:bodyPr wrap="none">
            <a:spAutoFit/>
          </a:bodyPr>
          <a:lstStyle/>
          <a:p>
            <a:r>
              <a:rPr lang="tr-TR" dirty="0" smtClean="0">
                <a:solidFill>
                  <a:schemeClr val="accent6">
                    <a:lumMod val="60000"/>
                    <a:lumOff val="40000"/>
                  </a:schemeClr>
                </a:solidFill>
                <a:effectLst>
                  <a:outerShdw blurRad="38100" dist="38100" dir="2700000" algn="tl">
                    <a:srgbClr val="000000">
                      <a:alpha val="43137"/>
                    </a:srgbClr>
                  </a:outerShdw>
                </a:effectLst>
                <a:latin typeface="Brush Script MT" pitchFamily="66" charset="0"/>
              </a:rPr>
              <a:t>YYurtaY</a:t>
            </a:r>
            <a:endParaRPr lang="tr-TR" dirty="0">
              <a:solidFill>
                <a:schemeClr val="accent6">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Yazılım nedir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10</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2411760" y="1844824"/>
            <a:ext cx="4572000" cy="2585323"/>
          </a:xfrm>
          <a:prstGeom prst="rect">
            <a:avLst/>
          </a:prstGeom>
        </p:spPr>
        <p:txBody>
          <a:bodyPr>
            <a:spAutoFit/>
          </a:bodyPr>
          <a:lstStyle/>
          <a:p>
            <a:pPr marL="361950" indent="-361950">
              <a:buFont typeface="Courier New" pitchFamily="49" charset="0"/>
              <a:buChar char="o"/>
            </a:pPr>
            <a:r>
              <a:rPr lang="tr-TR" dirty="0" smtClean="0">
                <a:latin typeface="Tahoma" pitchFamily="34" charset="0"/>
                <a:ea typeface="Tahoma" pitchFamily="34" charset="0"/>
                <a:cs typeface="Tahoma" pitchFamily="34" charset="0"/>
              </a:rPr>
              <a:t>Mühendislik mi ?</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Bilim mi ?</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Endüstri mi ?</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Ürün mü?</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Sanat mı ?</a:t>
            </a:r>
          </a:p>
        </p:txBody>
      </p:sp>
      <p:pic>
        <p:nvPicPr>
          <p:cNvPr id="7" name="Picture 6" descr="http://yenisafak.com.tr/resim/site/yazilimuzmani257e89f3255f3a31by.jpg"/>
          <p:cNvPicPr>
            <a:picLocks noChangeAspect="1" noChangeArrowheads="1"/>
          </p:cNvPicPr>
          <p:nvPr/>
        </p:nvPicPr>
        <p:blipFill>
          <a:blip r:embed="rId3" cstate="print">
            <a:duotone>
              <a:schemeClr val="accent6">
                <a:shade val="45000"/>
                <a:satMod val="135000"/>
              </a:schemeClr>
              <a:prstClr val="white"/>
            </a:duotone>
          </a:blip>
          <a:srcRect t="58375"/>
          <a:stretch>
            <a:fillRect/>
          </a:stretch>
        </p:blipFill>
        <p:spPr bwMode="auto">
          <a:xfrm>
            <a:off x="3995936" y="4221088"/>
            <a:ext cx="4991556" cy="251953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Tanım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11</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7092280" y="620688"/>
            <a:ext cx="1529586" cy="369332"/>
          </a:xfrm>
          <a:prstGeom prst="rect">
            <a:avLst/>
          </a:prstGeom>
        </p:spPr>
        <p:txBody>
          <a:bodyPr wrap="none">
            <a:spAutoFit/>
          </a:bodyPr>
          <a:lstStyle/>
          <a:p>
            <a:r>
              <a:rPr lang="tr-TR" dirty="0" smtClean="0">
                <a:solidFill>
                  <a:schemeClr val="accent6">
                    <a:lumMod val="50000"/>
                  </a:schemeClr>
                </a:solidFill>
              </a:rPr>
              <a:t>(WİKİPEDİA)</a:t>
            </a:r>
            <a:endParaRPr lang="tr-TR" dirty="0">
              <a:solidFill>
                <a:schemeClr val="accent6">
                  <a:lumMod val="50000"/>
                </a:schemeClr>
              </a:solidFill>
            </a:endParaRPr>
          </a:p>
        </p:txBody>
      </p:sp>
      <p:sp>
        <p:nvSpPr>
          <p:cNvPr id="9" name="8 Dikdörtgen"/>
          <p:cNvSpPr/>
          <p:nvPr/>
        </p:nvSpPr>
        <p:spPr>
          <a:xfrm>
            <a:off x="1331640" y="1720840"/>
            <a:ext cx="7488832" cy="2356232"/>
          </a:xfrm>
          <a:prstGeom prst="rect">
            <a:avLst/>
          </a:prstGeom>
        </p:spPr>
        <p:txBody>
          <a:bodyPr wrap="square">
            <a:spAutoFit/>
          </a:bodyPr>
          <a:lstStyle/>
          <a:p>
            <a:pPr marL="450850" indent="-355600">
              <a:buFont typeface="Wingdings" pitchFamily="2" charset="2"/>
              <a:buChar char="ü"/>
            </a:pPr>
            <a:r>
              <a:rPr lang="tr-TR" sz="1600" dirty="0" smtClean="0">
                <a:latin typeface="Tahoma" pitchFamily="34" charset="0"/>
                <a:ea typeface="Tahoma" pitchFamily="34" charset="0"/>
                <a:cs typeface="Tahoma" pitchFamily="34" charset="0"/>
              </a:rPr>
              <a:t>Değişik ve çeşitli görevler yapma amaçlı tasarlanmış elektronik araçların, birbirleriyle haberleşebilmesini ve </a:t>
            </a:r>
            <a:r>
              <a:rPr lang="da-DK" sz="1600" dirty="0" smtClean="0">
                <a:latin typeface="Tahoma" pitchFamily="34" charset="0"/>
                <a:ea typeface="Tahoma" pitchFamily="34" charset="0"/>
                <a:cs typeface="Tahoma" pitchFamily="34" charset="0"/>
              </a:rPr>
              <a:t>uyumunu saglayarak, görevlerini ya da</a:t>
            </a:r>
            <a:r>
              <a:rPr lang="tr-TR" sz="1600" dirty="0" smtClean="0">
                <a:latin typeface="Tahoma" pitchFamily="34" charset="0"/>
                <a:ea typeface="Tahoma" pitchFamily="34" charset="0"/>
                <a:cs typeface="Tahoma" pitchFamily="34" charset="0"/>
              </a:rPr>
              <a:t> kullanılabilirliklerini geliştirmeye yarayan </a:t>
            </a:r>
            <a:r>
              <a:rPr lang="tr-TR" sz="1600" dirty="0" err="1" smtClean="0">
                <a:latin typeface="Tahoma" pitchFamily="34" charset="0"/>
                <a:ea typeface="Tahoma" pitchFamily="34" charset="0"/>
                <a:cs typeface="Tahoma" pitchFamily="34" charset="0"/>
              </a:rPr>
              <a:t>makina</a:t>
            </a:r>
            <a:r>
              <a:rPr lang="tr-TR" sz="1600" dirty="0" smtClean="0">
                <a:latin typeface="Tahoma" pitchFamily="34" charset="0"/>
                <a:ea typeface="Tahoma" pitchFamily="34" charset="0"/>
                <a:cs typeface="Tahoma" pitchFamily="34" charset="0"/>
              </a:rPr>
              <a:t> komutlarıdır.</a:t>
            </a:r>
          </a:p>
          <a:p>
            <a:pPr marL="450850" indent="-355600">
              <a:buFont typeface="Wingdings" pitchFamily="2" charset="2"/>
              <a:buChar char="ü"/>
            </a:pPr>
            <a:endParaRPr lang="tr-TR" sz="1600" dirty="0" smtClean="0">
              <a:latin typeface="Tahoma" pitchFamily="34" charset="0"/>
              <a:ea typeface="Tahoma" pitchFamily="34" charset="0"/>
              <a:cs typeface="Tahoma" pitchFamily="34" charset="0"/>
            </a:endParaRPr>
          </a:p>
          <a:p>
            <a:pPr marL="450850" indent="-355600">
              <a:buFont typeface="Wingdings" pitchFamily="2" charset="2"/>
              <a:buChar char="ü"/>
            </a:pPr>
            <a:r>
              <a:rPr lang="tr-TR" sz="1600" dirty="0" smtClean="0">
                <a:latin typeface="Tahoma" pitchFamily="34" charset="0"/>
                <a:ea typeface="Tahoma" pitchFamily="34" charset="0"/>
                <a:cs typeface="Tahoma" pitchFamily="34" charset="0"/>
              </a:rPr>
              <a:t>Elektronik cihazların belirli bir işi yapmasını sağlayan programların tümüne verilen isimdir.</a:t>
            </a:r>
          </a:p>
          <a:p>
            <a:pPr marL="450850" indent="-355600">
              <a:buFont typeface="Wingdings" pitchFamily="2" charset="2"/>
              <a:buChar char="ü"/>
            </a:pPr>
            <a:endParaRPr lang="tr-TR" sz="1600" dirty="0" smtClean="0">
              <a:latin typeface="Tahoma" pitchFamily="34" charset="0"/>
              <a:ea typeface="Tahoma" pitchFamily="34" charset="0"/>
              <a:cs typeface="Tahoma" pitchFamily="34" charset="0"/>
            </a:endParaRPr>
          </a:p>
          <a:p>
            <a:pPr marL="450850" indent="-355600">
              <a:buFont typeface="Wingdings" pitchFamily="2" charset="2"/>
              <a:buChar char="ü"/>
            </a:pPr>
            <a:r>
              <a:rPr lang="tr-TR" sz="1600" dirty="0" smtClean="0">
                <a:latin typeface="Tahoma" pitchFamily="34" charset="0"/>
                <a:ea typeface="Tahoma" pitchFamily="34" charset="0"/>
                <a:cs typeface="Tahoma" pitchFamily="34" charset="0"/>
              </a:rPr>
              <a:t>Var olan bir problemi çözmek amacıyla bilgisayar dili kullanılarak oluşturulmuş anlamlı ifadeler bütünüdür.</a:t>
            </a:r>
            <a:endParaRPr lang="tr-TR" sz="1600" dirty="0">
              <a:latin typeface="Tahoma" pitchFamily="34" charset="0"/>
              <a:ea typeface="Tahoma" pitchFamily="34" charset="0"/>
              <a:cs typeface="Tahoma" pitchFamily="34" charset="0"/>
            </a:endParaRPr>
          </a:p>
        </p:txBody>
      </p:sp>
      <p:sp>
        <p:nvSpPr>
          <p:cNvPr id="10" name="9 Dikdörtgen"/>
          <p:cNvSpPr/>
          <p:nvPr/>
        </p:nvSpPr>
        <p:spPr>
          <a:xfrm>
            <a:off x="1331640" y="4788441"/>
            <a:ext cx="7560840" cy="584775"/>
          </a:xfrm>
          <a:prstGeom prst="rect">
            <a:avLst/>
          </a:prstGeom>
        </p:spPr>
        <p:txBody>
          <a:bodyPr wrap="square">
            <a:spAutoFit/>
          </a:bodyPr>
          <a:lstStyle/>
          <a:p>
            <a:pPr marL="450850" indent="-450850">
              <a:buFont typeface="Wingdings" pitchFamily="2" charset="2"/>
              <a:buChar char="ü"/>
            </a:pPr>
            <a:r>
              <a:rPr lang="es-ES" sz="1600" dirty="0" smtClean="0">
                <a:latin typeface="Tahoma" pitchFamily="34" charset="0"/>
                <a:ea typeface="Tahoma" pitchFamily="34" charset="0"/>
                <a:cs typeface="Tahoma" pitchFamily="34" charset="0"/>
              </a:rPr>
              <a:t>Bir bilgisayarda donanıma hayat veren ve</a:t>
            </a:r>
            <a:r>
              <a:rPr lang="tr-TR" sz="1600" dirty="0" smtClean="0">
                <a:latin typeface="Tahoma" pitchFamily="34" charset="0"/>
                <a:ea typeface="Tahoma" pitchFamily="34" charset="0"/>
                <a:cs typeface="Tahoma" pitchFamily="34" charset="0"/>
              </a:rPr>
              <a:t> bilgi işlemde kullanılan programlar, yordamlar, programlama dilleri ve belgelemelerin tümü.</a:t>
            </a:r>
          </a:p>
        </p:txBody>
      </p:sp>
      <p:sp>
        <p:nvSpPr>
          <p:cNvPr id="11" name="10 Dikdörtgen"/>
          <p:cNvSpPr/>
          <p:nvPr/>
        </p:nvSpPr>
        <p:spPr>
          <a:xfrm>
            <a:off x="7236296" y="4005064"/>
            <a:ext cx="798617" cy="369332"/>
          </a:xfrm>
          <a:prstGeom prst="rect">
            <a:avLst/>
          </a:prstGeom>
        </p:spPr>
        <p:txBody>
          <a:bodyPr wrap="none">
            <a:spAutoFit/>
          </a:bodyPr>
          <a:lstStyle/>
          <a:p>
            <a:r>
              <a:rPr lang="tr-TR" dirty="0" smtClean="0">
                <a:solidFill>
                  <a:schemeClr val="accent6">
                    <a:lumMod val="50000"/>
                  </a:schemeClr>
                </a:solidFill>
              </a:rPr>
              <a:t>(TDK)</a:t>
            </a:r>
            <a:endParaRPr lang="tr-TR"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Yazılım Mühendisliği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12</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7092280" y="620688"/>
            <a:ext cx="1529586" cy="369332"/>
          </a:xfrm>
          <a:prstGeom prst="rect">
            <a:avLst/>
          </a:prstGeom>
        </p:spPr>
        <p:txBody>
          <a:bodyPr wrap="none">
            <a:spAutoFit/>
          </a:bodyPr>
          <a:lstStyle/>
          <a:p>
            <a:r>
              <a:rPr lang="tr-TR" dirty="0" smtClean="0">
                <a:solidFill>
                  <a:schemeClr val="accent6">
                    <a:lumMod val="50000"/>
                  </a:schemeClr>
                </a:solidFill>
              </a:rPr>
              <a:t>(WİKİPEDİA)</a:t>
            </a:r>
            <a:endParaRPr lang="tr-TR" dirty="0">
              <a:solidFill>
                <a:schemeClr val="accent6">
                  <a:lumMod val="50000"/>
                </a:schemeClr>
              </a:solidFill>
            </a:endParaRPr>
          </a:p>
        </p:txBody>
      </p:sp>
      <p:sp>
        <p:nvSpPr>
          <p:cNvPr id="9" name="8 Dikdörtgen"/>
          <p:cNvSpPr/>
          <p:nvPr/>
        </p:nvSpPr>
        <p:spPr>
          <a:xfrm>
            <a:off x="1331640" y="1340768"/>
            <a:ext cx="7560840" cy="4893647"/>
          </a:xfrm>
          <a:prstGeom prst="rect">
            <a:avLst/>
          </a:prstGeom>
        </p:spPr>
        <p:txBody>
          <a:bodyPr wrap="square">
            <a:spAutoFit/>
          </a:bodyPr>
          <a:lstStyle/>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Bilgisayar programlarının tasarımı, geliştirilmesi, test edilmesi ve bakımı konularını ele alan mühendislik dalıdır.</a:t>
            </a:r>
          </a:p>
          <a:p>
            <a:pPr marL="273050" indent="-273050">
              <a:lnSpc>
                <a:spcPct val="150000"/>
              </a:lnSpc>
              <a:buFont typeface="Courier New" pitchFamily="49" charset="0"/>
              <a:buChar char="o"/>
            </a:pPr>
            <a:endParaRPr lang="tr-TR" sz="1600" dirty="0" smtClean="0">
              <a:latin typeface="Tahoma" pitchFamily="34" charset="0"/>
              <a:ea typeface="Tahoma" pitchFamily="34" charset="0"/>
              <a:cs typeface="Tahoma" pitchFamily="34" charset="0"/>
            </a:endParaRPr>
          </a:p>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Temel mühendislik prensiplerinin bu dalda da uygulanması, önceden tahmin edilebilir ve tekrarlanabilir sonuçların daha çok elde edilmesiyle yazılım mühendisliği gerçek bir mühendislik dalı olma yolunda ilerlemektedir.</a:t>
            </a:r>
          </a:p>
          <a:p>
            <a:pPr marL="273050" indent="-273050">
              <a:lnSpc>
                <a:spcPct val="150000"/>
              </a:lnSpc>
              <a:buFont typeface="Courier New" pitchFamily="49" charset="0"/>
              <a:buChar char="o"/>
            </a:pPr>
            <a:endParaRPr lang="tr-TR" sz="1600" dirty="0" smtClean="0">
              <a:latin typeface="Tahoma" pitchFamily="34" charset="0"/>
              <a:ea typeface="Tahoma" pitchFamily="34" charset="0"/>
              <a:cs typeface="Tahoma" pitchFamily="34" charset="0"/>
            </a:endParaRPr>
          </a:p>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Diğer mühendislik dallarıyla karşılaştırıldığında çok yeni olan bu alanda sürekli yeni yöntemler geliştirilmekte ve konu yavaş yavaş belli bir olgunluğa ulaşmaktadır.</a:t>
            </a:r>
          </a:p>
          <a:p>
            <a:pPr marL="273050" indent="-273050">
              <a:lnSpc>
                <a:spcPct val="150000"/>
              </a:lnSpc>
              <a:buFont typeface="Courier New" pitchFamily="49" charset="0"/>
              <a:buChar char="o"/>
            </a:pPr>
            <a:endParaRPr lang="tr-TR" sz="1600" dirty="0" smtClean="0">
              <a:latin typeface="Tahoma" pitchFamily="34" charset="0"/>
              <a:ea typeface="Tahoma" pitchFamily="34" charset="0"/>
              <a:cs typeface="Tahoma" pitchFamily="34" charset="0"/>
            </a:endParaRPr>
          </a:p>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Gelişmekte olan bu alanda halen ihtiyaç çok büyük olduğundan geleceğin mesleklerinden birisi olarak gösterilmektedir.</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a:xfrm>
            <a:off x="8129016" y="5734050"/>
            <a:ext cx="609600" cy="521208"/>
          </a:xfrm>
          <a:prstGeom prst="rect">
            <a:avLst/>
          </a:prstGeom>
        </p:spPr>
        <p:txBody>
          <a:bodyPr/>
          <a:lstStyle/>
          <a:p>
            <a:fld id="{1D0BFB45-9445-4BA2-B7B7-F6EE069D6055}" type="slidenum">
              <a:rPr lang="tr-TR"/>
              <a:pPr/>
              <a:t>13</a:t>
            </a:fld>
            <a:endParaRPr lang="tr-TR"/>
          </a:p>
        </p:txBody>
      </p:sp>
      <p:sp>
        <p:nvSpPr>
          <p:cNvPr id="325635" name="Rectangle 3"/>
          <p:cNvSpPr>
            <a:spLocks noGrp="1" noChangeArrowheads="1"/>
          </p:cNvSpPr>
          <p:nvPr>
            <p:ph sz="quarter" idx="1"/>
          </p:nvPr>
        </p:nvSpPr>
        <p:spPr>
          <a:xfrm>
            <a:off x="1187624" y="620688"/>
            <a:ext cx="7488832" cy="3875322"/>
          </a:xfrm>
        </p:spPr>
        <p:txBody>
          <a:bodyPr>
            <a:noAutofit/>
          </a:bodyPr>
          <a:lstStyle/>
          <a:p>
            <a:pPr algn="just">
              <a:lnSpc>
                <a:spcPct val="150000"/>
              </a:lnSpc>
            </a:pPr>
            <a:r>
              <a:rPr lang="tr-TR" sz="1600" dirty="0" smtClean="0">
                <a:latin typeface="Tahoma" pitchFamily="34" charset="0"/>
                <a:ea typeface="Tahoma" pitchFamily="34" charset="0"/>
                <a:cs typeface="Tahoma" pitchFamily="34" charset="0"/>
              </a:rPr>
              <a:t>Bilgisayar sistemleri artık günlük hayatın her alanında yoğun ve etkin bir şekilde kullanılmakta olduğundan, bankacılıktan otomotiv sanayisine, sağlık bilgi sistemlerinden şirket yönetimine, telekomünikasyon sistemlerinden hava taşımacılığına, çok geniş alanlarda kullanılan bilgisayar sistemlerinin çok önemli ve kritik bir parçasını oluşturuyor. </a:t>
            </a:r>
          </a:p>
          <a:p>
            <a:pPr algn="just">
              <a:lnSpc>
                <a:spcPct val="150000"/>
              </a:lnSpc>
            </a:pPr>
            <a:endParaRPr lang="tr-TR" sz="1600" dirty="0" smtClean="0">
              <a:latin typeface="Tahoma" pitchFamily="34" charset="0"/>
              <a:ea typeface="Tahoma" pitchFamily="34" charset="0"/>
              <a:cs typeface="Tahoma" pitchFamily="34" charset="0"/>
            </a:endParaRPr>
          </a:p>
          <a:p>
            <a:pPr algn="just">
              <a:lnSpc>
                <a:spcPct val="150000"/>
              </a:lnSpc>
            </a:pPr>
            <a:r>
              <a:rPr lang="tr-TR" sz="1600" dirty="0" smtClean="0">
                <a:latin typeface="Tahoma" pitchFamily="34" charset="0"/>
                <a:ea typeface="Tahoma" pitchFamily="34" charset="0"/>
                <a:cs typeface="Tahoma" pitchFamily="34" charset="0"/>
              </a:rPr>
              <a:t>Bilgisayar Yazılım Mühendisliği 1968 yılında NATO tarafından gerçekleştirilen bir konferans esnasında ortaya çıkan yeni bir kavram ve yeni bir mühendislik alanı olup, yazılım sistemlerinin mühendislik prensipleri çerçevesinde tasarımı, üretimi ve işletilmesini hedeflemektedir. </a:t>
            </a:r>
          </a:p>
          <a:p>
            <a:pPr>
              <a:lnSpc>
                <a:spcPct val="150000"/>
              </a:lnSpc>
              <a:buNone/>
            </a:pPr>
            <a:endParaRPr lang="tr-TR" sz="1800" dirty="0" smtClean="0">
              <a:solidFill>
                <a:srgbClr val="FF0000"/>
              </a:solidFill>
              <a:latin typeface="Tahoma" pitchFamily="34" charset="0"/>
              <a:ea typeface="Tahoma" pitchFamily="34" charset="0"/>
              <a:cs typeface="Tahoma" pitchFamily="34" charset="0"/>
            </a:endParaRPr>
          </a:p>
          <a:p>
            <a:pPr>
              <a:lnSpc>
                <a:spcPct val="150000"/>
              </a:lnSpc>
              <a:buNone/>
            </a:pPr>
            <a:r>
              <a:rPr lang="tr-TR" sz="1800" dirty="0" smtClean="0">
                <a:solidFill>
                  <a:srgbClr val="FF0000"/>
                </a:solidFill>
                <a:latin typeface="Tahoma" pitchFamily="34" charset="0"/>
                <a:ea typeface="Tahoma" pitchFamily="34" charset="0"/>
                <a:cs typeface="Tahoma" pitchFamily="34" charset="0"/>
              </a:rPr>
              <a:t>   “Yazılım Mühendisliği tüm disiplinlerde uygulamaları olan bir alandır. “</a:t>
            </a:r>
          </a:p>
          <a:p>
            <a:pPr algn="just">
              <a:lnSpc>
                <a:spcPct val="80000"/>
              </a:lnSpc>
            </a:pPr>
            <a:endParaRPr lang="tr-TR" sz="1600" dirty="0">
              <a:latin typeface="Tahoma" pitchFamily="34" charset="0"/>
              <a:ea typeface="Tahoma" pitchFamily="34" charset="0"/>
              <a:cs typeface="Tahoma" pitchFamily="34" charset="0"/>
            </a:endParaRPr>
          </a:p>
        </p:txBody>
      </p:sp>
      <p:sp>
        <p:nvSpPr>
          <p:cNvPr id="5" name="4 Veri Yer Tutucusu"/>
          <p:cNvSpPr>
            <a:spLocks noGrp="1"/>
          </p:cNvSpPr>
          <p:nvPr>
            <p:ph type="dt" sz="half" idx="10"/>
          </p:nvPr>
        </p:nvSpPr>
        <p:spPr/>
        <p:txBody>
          <a:bodyPr/>
          <a:lstStyle/>
          <a:p>
            <a:r>
              <a:rPr lang="tr-TR" dirty="0" smtClean="0"/>
              <a:t>1-Hafta</a:t>
            </a:r>
            <a:endParaRPr lang="tr-TR" dirty="0"/>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14</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1619672" y="1484784"/>
            <a:ext cx="6768752" cy="2704395"/>
          </a:xfrm>
          <a:prstGeom prst="rect">
            <a:avLst/>
          </a:prstGeom>
        </p:spPr>
        <p:txBody>
          <a:bodyPr wrap="square">
            <a:spAutoFit/>
          </a:bodyPr>
          <a:lstStyle/>
          <a:p>
            <a:pPr marL="365760" indent="-283464" algn="just">
              <a:lnSpc>
                <a:spcPct val="150000"/>
              </a:lnSpc>
              <a:spcBef>
                <a:spcPts val="600"/>
              </a:spcBef>
              <a:buClr>
                <a:schemeClr val="accent1"/>
              </a:buClr>
              <a:buSzPct val="80000"/>
              <a:buFont typeface="Wingdings 2"/>
              <a:buChar char=""/>
            </a:pPr>
            <a:r>
              <a:rPr lang="tr-TR" sz="1600" dirty="0" smtClean="0">
                <a:latin typeface="Tahoma" pitchFamily="34" charset="0"/>
                <a:ea typeface="Tahoma" pitchFamily="34" charset="0"/>
                <a:cs typeface="Tahoma" pitchFamily="34" charset="0"/>
              </a:rPr>
              <a:t>Yazılım mühendisliği disiplini 1968 yıllarından bu yana oldukça gelişme kaydetmiş; yazılım geliştirme metodolojileri, programlama paradigmaları, programlama dilleri ve çeşitli araçların geliştirilmesiyle hayli ilerleme katetmiştir. </a:t>
            </a:r>
          </a:p>
          <a:p>
            <a:pPr marL="365760" indent="-283464" algn="just">
              <a:lnSpc>
                <a:spcPct val="150000"/>
              </a:lnSpc>
              <a:spcBef>
                <a:spcPts val="600"/>
              </a:spcBef>
              <a:buClr>
                <a:schemeClr val="accent1"/>
              </a:buClr>
              <a:buSzPct val="80000"/>
              <a:buFont typeface="Wingdings 2"/>
              <a:buChar char=""/>
            </a:pPr>
            <a:r>
              <a:rPr lang="tr-TR" sz="1600" dirty="0" smtClean="0">
                <a:latin typeface="Tahoma" pitchFamily="34" charset="0"/>
                <a:ea typeface="Tahoma" pitchFamily="34" charset="0"/>
                <a:cs typeface="Tahoma" pitchFamily="34" charset="0"/>
              </a:rPr>
              <a:t>Gelişime , IEEE (IEEE </a:t>
            </a:r>
            <a:r>
              <a:rPr lang="tr-TR" sz="1600" dirty="0" err="1" smtClean="0">
                <a:latin typeface="Tahoma" pitchFamily="34" charset="0"/>
                <a:ea typeface="Tahoma" pitchFamily="34" charset="0"/>
                <a:cs typeface="Tahoma" pitchFamily="34" charset="0"/>
              </a:rPr>
              <a:t>Computer</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Society</a:t>
            </a:r>
            <a:r>
              <a:rPr lang="tr-TR" sz="1600" dirty="0" smtClean="0">
                <a:latin typeface="Tahoma" pitchFamily="34" charset="0"/>
                <a:ea typeface="Tahoma" pitchFamily="34" charset="0"/>
                <a:cs typeface="Tahoma" pitchFamily="34" charset="0"/>
              </a:rPr>
              <a:t>) ve ACM (</a:t>
            </a:r>
            <a:r>
              <a:rPr lang="tr-TR" sz="1600" dirty="0" err="1" smtClean="0">
                <a:latin typeface="Tahoma" pitchFamily="34" charset="0"/>
                <a:ea typeface="Tahoma" pitchFamily="34" charset="0"/>
                <a:cs typeface="Tahoma" pitchFamily="34" charset="0"/>
              </a:rPr>
              <a:t>Association</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for</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Computing</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Machinery</a:t>
            </a:r>
            <a:r>
              <a:rPr lang="tr-TR" sz="1600" dirty="0" smtClean="0">
                <a:latin typeface="Tahoma" pitchFamily="34" charset="0"/>
                <a:ea typeface="Tahoma" pitchFamily="34" charset="0"/>
                <a:cs typeface="Tahoma" pitchFamily="34" charset="0"/>
              </a:rPr>
              <a:t>) gibi mesleki kuruluşların önemli etkisi olmuştur.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15</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Rectangle 3"/>
          <p:cNvSpPr txBox="1">
            <a:spLocks noChangeArrowheads="1"/>
          </p:cNvSpPr>
          <p:nvPr/>
        </p:nvSpPr>
        <p:spPr>
          <a:xfrm>
            <a:off x="1403648" y="980728"/>
            <a:ext cx="7200800" cy="4302240"/>
          </a:xfrm>
          <a:prstGeom prst="rect">
            <a:avLst/>
          </a:prstGeom>
        </p:spPr>
        <p:txBody>
          <a:bodyPr>
            <a:normAutofit/>
          </a:bodyPr>
          <a:lstStyle/>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endParaRPr lang="tr-TR" sz="1600" dirty="0" smtClean="0">
              <a:latin typeface="Tahoma" pitchFamily="34" charset="0"/>
              <a:ea typeface="Tahoma" pitchFamily="34" charset="0"/>
              <a:cs typeface="Tahoma" pitchFamily="34" charset="0"/>
            </a:endParaRPr>
          </a:p>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r>
              <a:rPr lang="tr-TR" sz="1600" dirty="0" smtClean="0">
                <a:latin typeface="Tahoma" pitchFamily="34" charset="0"/>
                <a:ea typeface="Tahoma" pitchFamily="34" charset="0"/>
                <a:cs typeface="Tahoma" pitchFamily="34" charset="0"/>
              </a:rPr>
              <a:t>Ayrıca bu kuruluşlar son yıllarda, yazılım mühendisliği çekirdek bilgisinin tanımlanması ve bu bilgilerle uyumlu yazılım mühendisliği eğitim programlarının geliştirilmesine yönelik çalışmalar da yapmaktadır. </a:t>
            </a:r>
          </a:p>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endParaRPr lang="tr-TR" sz="1600" dirty="0" smtClean="0">
              <a:latin typeface="Tahoma" pitchFamily="34" charset="0"/>
              <a:ea typeface="Tahoma" pitchFamily="34" charset="0"/>
              <a:cs typeface="Tahoma" pitchFamily="34" charset="0"/>
            </a:endParaRPr>
          </a:p>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r>
              <a:rPr lang="tr-TR" sz="1600" dirty="0" smtClean="0">
                <a:latin typeface="Tahoma" pitchFamily="34" charset="0"/>
                <a:ea typeface="Tahoma" pitchFamily="34" charset="0"/>
                <a:cs typeface="Tahoma" pitchFamily="34" charset="0"/>
              </a:rPr>
              <a:t>Bu bağlamda, diğer mühendislik dallarında olduğu gibi yazılım mühendisliği için de ayrı eğitim programlarının oluşturulması gündeme gelmiştir. Yazılım mühendisliği disiplinin olgunlaşma sürecinde yazılım mühendisliği eğitimi özel bir önem kazanmıştır. </a:t>
            </a:r>
          </a:p>
          <a:p>
            <a:pPr marL="73152" marR="0" lvl="0" indent="0" algn="just" defTabSz="914400" rtl="0" eaLnBrk="1" fontAlgn="auto" latinLnBrk="0" hangingPunct="1">
              <a:lnSpc>
                <a:spcPct val="80000"/>
              </a:lnSpc>
              <a:spcBef>
                <a:spcPts val="600"/>
              </a:spcBef>
              <a:spcAft>
                <a:spcPts val="0"/>
              </a:spcAft>
              <a:buClr>
                <a:schemeClr val="accent1"/>
              </a:buClr>
              <a:buSzPct val="80000"/>
              <a:buFont typeface="Wingdings 2"/>
              <a:buNone/>
              <a:tabLst/>
              <a:defRPr/>
            </a:pPr>
            <a:endParaRPr kumimoji="0" lang="tr-TR" sz="18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16</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Rectangle 3"/>
          <p:cNvSpPr txBox="1">
            <a:spLocks noChangeArrowheads="1"/>
          </p:cNvSpPr>
          <p:nvPr/>
        </p:nvSpPr>
        <p:spPr>
          <a:xfrm>
            <a:off x="1403648" y="980728"/>
            <a:ext cx="7488832" cy="4896544"/>
          </a:xfrm>
          <a:prstGeom prst="rect">
            <a:avLst/>
          </a:prstGeom>
        </p:spPr>
        <p:txBody>
          <a:bodyPr>
            <a:noAutofit/>
          </a:bodyPr>
          <a:lstStyle/>
          <a:p>
            <a:pPr marL="273050" marR="0" lvl="0" indent="1588"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Özel bir önem kazanan bu eğitim programı için özel projelere başlanmıştır. Genelde kısaltılmış adlarıyla karşımıza çıkabilecek olan bu projeler;</a:t>
            </a:r>
          </a:p>
          <a:p>
            <a:pPr marL="273050" marR="0" lvl="0" indent="1588" defTabSz="914400" rtl="0" eaLnBrk="1" fontAlgn="auto" latinLnBrk="0" hangingPunct="1">
              <a:lnSpc>
                <a:spcPct val="150000"/>
              </a:lnSpc>
              <a:spcBef>
                <a:spcPts val="600"/>
              </a:spcBef>
              <a:spcAft>
                <a:spcPts val="0"/>
              </a:spcAft>
              <a:buClr>
                <a:schemeClr val="accent1"/>
              </a:buClr>
              <a:buSzPct val="80000"/>
              <a:buFont typeface="Wingdings 2"/>
              <a:buNone/>
              <a:tabLst/>
              <a:defRPr/>
            </a:pPr>
            <a:endParaRPr lang="tr-TR" sz="1600" dirty="0" smtClean="0">
              <a:latin typeface="Tahoma" pitchFamily="34" charset="0"/>
              <a:ea typeface="Tahoma" pitchFamily="34" charset="0"/>
              <a:cs typeface="Tahoma" pitchFamily="34" charset="0"/>
            </a:endParaRP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SWEBOK</a:t>
            </a:r>
            <a:r>
              <a:rPr lang="tr-TR" sz="1600" dirty="0" smtClean="0">
                <a:latin typeface="Tahoma" pitchFamily="34" charset="0"/>
                <a:ea typeface="Tahoma" pitchFamily="34" charset="0"/>
                <a:cs typeface="Tahoma" pitchFamily="34" charset="0"/>
              </a:rPr>
              <a:t>(Software </a:t>
            </a:r>
            <a:r>
              <a:rPr lang="tr-TR" sz="1600" dirty="0" err="1" smtClean="0">
                <a:latin typeface="Tahoma" pitchFamily="34" charset="0"/>
                <a:ea typeface="Tahoma" pitchFamily="34" charset="0"/>
                <a:cs typeface="Tahoma" pitchFamily="34" charset="0"/>
              </a:rPr>
              <a:t>Engineering</a:t>
            </a:r>
            <a:r>
              <a:rPr lang="tr-TR" sz="1600" dirty="0" smtClean="0">
                <a:latin typeface="Tahoma" pitchFamily="34" charset="0"/>
                <a:ea typeface="Tahoma" pitchFamily="34" charset="0"/>
                <a:cs typeface="Tahoma" pitchFamily="34" charset="0"/>
              </a:rPr>
              <a:t> Body of </a:t>
            </a:r>
            <a:r>
              <a:rPr lang="tr-TR" sz="1600" dirty="0" err="1" smtClean="0">
                <a:latin typeface="Tahoma" pitchFamily="34" charset="0"/>
                <a:ea typeface="Tahoma" pitchFamily="34" charset="0"/>
                <a:cs typeface="Tahoma" pitchFamily="34" charset="0"/>
              </a:rPr>
              <a:t>Knowledge</a:t>
            </a:r>
            <a:r>
              <a:rPr lang="tr-TR" sz="1600" dirty="0" smtClean="0">
                <a:latin typeface="Tahoma" pitchFamily="34" charset="0"/>
                <a:ea typeface="Tahoma" pitchFamily="34" charset="0"/>
                <a:cs typeface="Tahoma" pitchFamily="34" charset="0"/>
              </a:rPr>
              <a:t>) : </a:t>
            </a: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             Yazılım mühendisliği çekirdek bilgisinin tanımlanması. </a:t>
            </a:r>
            <a:br>
              <a:rPr lang="tr-TR" sz="1600" dirty="0" smtClean="0">
                <a:latin typeface="Tahoma" pitchFamily="34" charset="0"/>
                <a:ea typeface="Tahoma" pitchFamily="34" charset="0"/>
                <a:cs typeface="Tahoma" pitchFamily="34" charset="0"/>
              </a:rPr>
            </a:br>
            <a:endParaRPr lang="tr-TR" sz="1600" dirty="0" smtClean="0">
              <a:latin typeface="Tahoma" pitchFamily="34" charset="0"/>
              <a:ea typeface="Tahoma" pitchFamily="34" charset="0"/>
              <a:cs typeface="Tahoma" pitchFamily="34" charset="0"/>
            </a:endParaRP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SWCEPP</a:t>
            </a:r>
            <a:r>
              <a:rPr lang="tr-TR" sz="1600" dirty="0" smtClean="0">
                <a:latin typeface="Tahoma" pitchFamily="34" charset="0"/>
                <a:ea typeface="Tahoma" pitchFamily="34" charset="0"/>
                <a:cs typeface="Tahoma" pitchFamily="34" charset="0"/>
              </a:rPr>
              <a:t>(Software </a:t>
            </a:r>
            <a:r>
              <a:rPr lang="tr-TR" sz="1600" dirty="0" err="1" smtClean="0">
                <a:latin typeface="Tahoma" pitchFamily="34" charset="0"/>
                <a:ea typeface="Tahoma" pitchFamily="34" charset="0"/>
                <a:cs typeface="Tahoma" pitchFamily="34" charset="0"/>
              </a:rPr>
              <a:t>Engineering</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Code</a:t>
            </a:r>
            <a:r>
              <a:rPr lang="tr-TR" sz="1600" dirty="0" smtClean="0">
                <a:latin typeface="Tahoma" pitchFamily="34" charset="0"/>
                <a:ea typeface="Tahoma" pitchFamily="34" charset="0"/>
                <a:cs typeface="Tahoma" pitchFamily="34" charset="0"/>
              </a:rPr>
              <a:t> of </a:t>
            </a:r>
            <a:r>
              <a:rPr lang="tr-TR" sz="1600" dirty="0" err="1" smtClean="0">
                <a:latin typeface="Tahoma" pitchFamily="34" charset="0"/>
                <a:ea typeface="Tahoma" pitchFamily="34" charset="0"/>
                <a:cs typeface="Tahoma" pitchFamily="34" charset="0"/>
              </a:rPr>
              <a:t>Ethics</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and</a:t>
            </a:r>
            <a:r>
              <a:rPr lang="tr-TR" sz="1600" dirty="0" smtClean="0">
                <a:latin typeface="Tahoma" pitchFamily="34" charset="0"/>
                <a:ea typeface="Tahoma" pitchFamily="34" charset="0"/>
                <a:cs typeface="Tahoma" pitchFamily="34" charset="0"/>
              </a:rPr>
              <a:t> Professional </a:t>
            </a:r>
            <a:r>
              <a:rPr lang="tr-TR" sz="1600" dirty="0" err="1" smtClean="0">
                <a:latin typeface="Tahoma" pitchFamily="34" charset="0"/>
                <a:ea typeface="Tahoma" pitchFamily="34" charset="0"/>
                <a:cs typeface="Tahoma" pitchFamily="34" charset="0"/>
              </a:rPr>
              <a:t>Practice</a:t>
            </a:r>
            <a:r>
              <a:rPr lang="tr-TR" sz="1600" dirty="0" smtClean="0">
                <a:latin typeface="Tahoma" pitchFamily="34" charset="0"/>
                <a:ea typeface="Tahoma" pitchFamily="34" charset="0"/>
                <a:cs typeface="Tahoma" pitchFamily="34" charset="0"/>
              </a:rPr>
              <a:t>) : </a:t>
            </a: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             Yazılım mühendisliği etiklerinin tanımlanması. </a:t>
            </a:r>
            <a:br>
              <a:rPr lang="tr-TR" sz="1600" dirty="0" smtClean="0">
                <a:latin typeface="Tahoma" pitchFamily="34" charset="0"/>
                <a:ea typeface="Tahoma" pitchFamily="34" charset="0"/>
                <a:cs typeface="Tahoma" pitchFamily="34" charset="0"/>
              </a:rPr>
            </a:br>
            <a:endParaRPr lang="tr-TR" sz="1600" dirty="0" smtClean="0">
              <a:latin typeface="Tahoma" pitchFamily="34" charset="0"/>
              <a:ea typeface="Tahoma" pitchFamily="34" charset="0"/>
              <a:cs typeface="Tahoma" pitchFamily="34" charset="0"/>
            </a:endParaRP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SWEEP </a:t>
            </a:r>
            <a:r>
              <a:rPr lang="tr-TR" sz="1600" dirty="0" smtClean="0">
                <a:latin typeface="Tahoma" pitchFamily="34" charset="0"/>
                <a:ea typeface="Tahoma" pitchFamily="34" charset="0"/>
                <a:cs typeface="Tahoma" pitchFamily="34" charset="0"/>
              </a:rPr>
              <a:t>(Software </a:t>
            </a:r>
            <a:r>
              <a:rPr lang="tr-TR" sz="1600" dirty="0" err="1" smtClean="0">
                <a:latin typeface="Tahoma" pitchFamily="34" charset="0"/>
                <a:ea typeface="Tahoma" pitchFamily="34" charset="0"/>
                <a:cs typeface="Tahoma" pitchFamily="34" charset="0"/>
              </a:rPr>
              <a:t>Engineering</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Education</a:t>
            </a:r>
            <a:r>
              <a:rPr lang="tr-TR" sz="1600" dirty="0" smtClean="0">
                <a:latin typeface="Tahoma" pitchFamily="34" charset="0"/>
                <a:ea typeface="Tahoma" pitchFamily="34" charset="0"/>
                <a:cs typeface="Tahoma" pitchFamily="34" charset="0"/>
              </a:rPr>
              <a:t> Project) : </a:t>
            </a:r>
          </a:p>
          <a:p>
            <a:pPr marL="904875" marR="0" lvl="0" indent="-809625"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             SWEBOK ile uyumlu olarak örnek  bir  eğitim  programı  tanımlanması, olarak sıralanmaktadır. </a:t>
            </a:r>
            <a: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
            </a:r>
            <a:b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br>
            <a: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
            </a:r>
            <a:b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br>
            <a:endParaRPr kumimoji="0" lang="tr-TR" sz="16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5856" y="692696"/>
            <a:ext cx="3207300"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Sonuç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17</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Rectangle 3"/>
          <p:cNvSpPr txBox="1">
            <a:spLocks noChangeArrowheads="1"/>
          </p:cNvSpPr>
          <p:nvPr/>
        </p:nvSpPr>
        <p:spPr>
          <a:xfrm>
            <a:off x="4572000" y="1844824"/>
            <a:ext cx="3240360" cy="4464496"/>
          </a:xfrm>
          <a:prstGeom prst="rect">
            <a:avLst/>
          </a:prstGeom>
        </p:spPr>
        <p:txBody>
          <a:bodyPr>
            <a:normAutofit/>
          </a:bodyPr>
          <a:lstStyle/>
          <a:p>
            <a:pPr marL="73152" marR="0" lvl="0" indent="0" algn="just" defTabSz="914400" rtl="0" eaLnBrk="1" fontAlgn="auto" latinLnBrk="0" hangingPunct="1">
              <a:lnSpc>
                <a:spcPts val="3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Yazılım  Mühendisliği   eğitiminde  teknik  bilgi  ve beceriler yanında hukuki   kavramlar,  etik  değerler,  takım  çalışması,  proje yönetimi  gibi   soyut   fakat  önemli  kavramların  da   kişiye kazandırılması amaçlanmıştır. </a:t>
            </a:r>
            <a:endParaRPr kumimoji="0" lang="tr-TR" sz="16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pic>
        <p:nvPicPr>
          <p:cNvPr id="1026" name="Picture 2" descr="C:\Users\YYURTAY\AppData\Local\Microsoft\Windows\Temporary Internet Files\Content.IE5\PL69Y4HI\MP900433053[1].jpg"/>
          <p:cNvPicPr>
            <a:picLocks noChangeAspect="1" noChangeArrowheads="1"/>
          </p:cNvPicPr>
          <p:nvPr/>
        </p:nvPicPr>
        <p:blipFill>
          <a:blip r:embed="rId3" cstate="print"/>
          <a:srcRect/>
          <a:stretch>
            <a:fillRect/>
          </a:stretch>
        </p:blipFill>
        <p:spPr bwMode="auto">
          <a:xfrm>
            <a:off x="1691680" y="1412776"/>
            <a:ext cx="2012353" cy="36004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Kaynaklar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18</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graphicFrame>
        <p:nvGraphicFramePr>
          <p:cNvPr id="7" name="6 Tablo"/>
          <p:cNvGraphicFramePr>
            <a:graphicFrameLocks noGrp="1"/>
          </p:cNvGraphicFramePr>
          <p:nvPr/>
        </p:nvGraphicFramePr>
        <p:xfrm>
          <a:off x="1403648" y="2132856"/>
          <a:ext cx="7056784" cy="1828800"/>
        </p:xfrm>
        <a:graphic>
          <a:graphicData uri="http://schemas.openxmlformats.org/drawingml/2006/table">
            <a:tbl>
              <a:tblPr/>
              <a:tblGrid>
                <a:gridCol w="7056784"/>
              </a:tblGrid>
              <a:tr h="1448544">
                <a:tc>
                  <a:txBody>
                    <a:bodyPr/>
                    <a:lstStyle/>
                    <a:p>
                      <a:pPr>
                        <a:spcAft>
                          <a:spcPts val="0"/>
                        </a:spcAft>
                        <a:buFont typeface="Wingdings" pitchFamily="2" charset="2"/>
                        <a:buChar char="ü"/>
                      </a:pPr>
                      <a:endParaRPr lang="tr-TR" sz="1600" dirty="0" smtClean="0">
                        <a:latin typeface="Tahoma"/>
                        <a:ea typeface="Times New Roman"/>
                      </a:endParaRPr>
                    </a:p>
                    <a:p>
                      <a:pPr>
                        <a:spcAft>
                          <a:spcPts val="0"/>
                        </a:spcAft>
                        <a:buFont typeface="Wingdings" pitchFamily="2" charset="2"/>
                        <a:buChar char="ü"/>
                      </a:pPr>
                      <a:r>
                        <a:rPr lang="tr-TR" sz="1600" dirty="0" err="1" smtClean="0">
                          <a:latin typeface="Tahoma"/>
                          <a:ea typeface="Times New Roman"/>
                        </a:rPr>
                        <a:t>Sarıdoğan</a:t>
                      </a:r>
                      <a:r>
                        <a:rPr lang="tr-TR" sz="1600" dirty="0" smtClean="0">
                          <a:latin typeface="Tahoma"/>
                          <a:ea typeface="Times New Roman"/>
                        </a:rPr>
                        <a:t> </a:t>
                      </a:r>
                      <a:r>
                        <a:rPr lang="tr-TR" sz="1600" dirty="0">
                          <a:latin typeface="Tahoma"/>
                          <a:ea typeface="Times New Roman"/>
                        </a:rPr>
                        <a:t>, E., Yazılım Mühendisliği, Papatya Yayınevi,2004</a:t>
                      </a:r>
                      <a:r>
                        <a:rPr lang="tr-TR" sz="1600" dirty="0" smtClean="0">
                          <a:latin typeface="Tahoma"/>
                          <a:ea typeface="Times New Roman"/>
                        </a:rPr>
                        <a:t>.</a:t>
                      </a:r>
                    </a:p>
                    <a:p>
                      <a:pPr>
                        <a:spcAft>
                          <a:spcPts val="0"/>
                        </a:spcAft>
                        <a:buFont typeface="Wingdings" pitchFamily="2" charset="2"/>
                        <a:buChar char="ü"/>
                      </a:pPr>
                      <a:endParaRPr lang="tr-TR" sz="1600" dirty="0" smtClean="0">
                        <a:latin typeface="Tahoma"/>
                        <a:ea typeface="Times New Roman"/>
                      </a:endParaRPr>
                    </a:p>
                    <a:p>
                      <a:pPr>
                        <a:spcAft>
                          <a:spcPts val="0"/>
                        </a:spcAft>
                        <a:buFont typeface="Wingdings" pitchFamily="2" charset="2"/>
                        <a:buChar char="ü"/>
                      </a:pPr>
                      <a:r>
                        <a:rPr lang="tr-TR" sz="1600" dirty="0" err="1" smtClean="0">
                          <a:latin typeface="Tahoma"/>
                          <a:ea typeface="Times New Roman"/>
                        </a:rPr>
                        <a:t>Arifoğlu</a:t>
                      </a:r>
                      <a:r>
                        <a:rPr lang="tr-TR" sz="1600" dirty="0">
                          <a:latin typeface="Tahoma"/>
                          <a:ea typeface="Times New Roman"/>
                        </a:rPr>
                        <a:t>, A., Doğru, A., Yazılım Mühendisliği, </a:t>
                      </a:r>
                      <a:r>
                        <a:rPr lang="tr-TR" sz="1600" dirty="0" err="1">
                          <a:latin typeface="Tahoma"/>
                          <a:ea typeface="Times New Roman"/>
                        </a:rPr>
                        <a:t>Sas</a:t>
                      </a:r>
                      <a:r>
                        <a:rPr lang="tr-TR" sz="1600" dirty="0">
                          <a:latin typeface="Tahoma"/>
                          <a:ea typeface="Times New Roman"/>
                        </a:rPr>
                        <a:t> Bilişim Yayınları,2004. </a:t>
                      </a:r>
                      <a:endParaRPr lang="tr-TR" sz="1600" dirty="0" smtClean="0">
                        <a:latin typeface="Tahoma"/>
                        <a:ea typeface="Times New Roman"/>
                      </a:endParaRPr>
                    </a:p>
                    <a:p>
                      <a:pPr>
                        <a:spcAft>
                          <a:spcPts val="0"/>
                        </a:spcAft>
                        <a:buFont typeface="Wingdings" pitchFamily="2" charset="2"/>
                        <a:buChar char="ü"/>
                      </a:pPr>
                      <a:endParaRPr lang="tr-TR" sz="1600" dirty="0" smtClean="0">
                        <a:latin typeface="Tahoma"/>
                        <a:ea typeface="Times New Roman"/>
                      </a:endParaRPr>
                    </a:p>
                    <a:p>
                      <a:pPr>
                        <a:spcAft>
                          <a:spcPts val="0"/>
                        </a:spcAft>
                        <a:buFont typeface="Wingdings" pitchFamily="2" charset="2"/>
                        <a:buChar char="ü"/>
                      </a:pPr>
                      <a:r>
                        <a:rPr lang="tr-TR" sz="1600" dirty="0" smtClean="0">
                          <a:latin typeface="Tahoma"/>
                          <a:ea typeface="Times New Roman"/>
                        </a:rPr>
                        <a:t>Ders Notları.</a:t>
                      </a:r>
                    </a:p>
                    <a:p>
                      <a:pPr>
                        <a:spcAft>
                          <a:spcPts val="0"/>
                        </a:spcAft>
                      </a:pP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Ders İçeriği</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2</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1403648" y="1052736"/>
            <a:ext cx="7740352" cy="5755422"/>
          </a:xfrm>
          <a:prstGeom prst="rect">
            <a:avLst/>
          </a:prstGeom>
        </p:spPr>
        <p:txBody>
          <a:bodyPr wrap="square">
            <a:spAutoFit/>
          </a:bodyPr>
          <a:lstStyle/>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mühendisliğine giriş,</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mühendisliği ve etik,</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t>Yazılım mühendisliğinin önemi ve gereği,</a:t>
            </a:r>
          </a:p>
          <a:p>
            <a:pPr marL="449263" indent="-268288">
              <a:buFont typeface="Courier New" pitchFamily="49" charset="0"/>
              <a:buChar char="o"/>
            </a:pPr>
            <a:endParaRPr lang="tr-TR" sz="1600" dirty="0" smtClean="0"/>
          </a:p>
          <a:p>
            <a:pPr marL="449263" indent="-268288">
              <a:buFont typeface="Courier New" pitchFamily="49" charset="0"/>
              <a:buChar char="o"/>
            </a:pPr>
            <a:r>
              <a:rPr lang="tr-TR" sz="1600" dirty="0" smtClean="0"/>
              <a:t>Yazılım geliştirme süreci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sürecinde araştırma, ölçme, planlama ve gereksinim analiz yöntemleri,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mühendisliğinde metodolojileri,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yaşam döngüsü sürecinde metotlar,</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Yazılımda standartlar, kalite teknikleri ve kalite prensipleri,</a:t>
            </a:r>
          </a:p>
          <a:p>
            <a:pPr marL="449263" indent="-268288"/>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Yazılımda proje yönetimi,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projelerinde başarı ve başarısızlık nedenleri,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Bilgisayar destekli yazılım araçları ve örnek uygulamalar.</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Dersin Amacı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3</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331640" y="1340768"/>
            <a:ext cx="7488832" cy="4278094"/>
          </a:xfrm>
          <a:prstGeom prst="rect">
            <a:avLst/>
          </a:prstGeom>
        </p:spPr>
        <p:txBody>
          <a:bodyPr wrap="square">
            <a:spAutoFit/>
          </a:bodyPr>
          <a:lstStyle/>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Mesleki etik kuralların öğrenilmesi</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Gelişen teknolojiler ışığında, yazılım mühendisinde bulunması gereken niteliklerin belirlenmesi.</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Yazılım mühendisliği sürecini anlama, uygulama ve proje sürecini yönetebilme becerisi kazandırma.</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Geçerli yazılım mühendisliği standartlarını araştırma, öğrenme ve uygulayabilme.</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Güncel yazılımlar hakkında bilgiler vermek, uygulamaya yönelik çözümler üzerinde durmak.</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Hızla gelişen yazılım ihtiyaçlarına, kabul gören standartlarda güvenli kod geliştirebilme kabiliyeti kazandırma.</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259632" y="188640"/>
            <a:ext cx="5867400" cy="407987"/>
          </a:xfrm>
        </p:spPr>
        <p:txBody>
          <a:bodyPr>
            <a:normAutofit/>
          </a:bodyPr>
          <a:lstStyle/>
          <a:p>
            <a:r>
              <a:rPr lang="tr-TR" sz="2000" b="1" dirty="0" smtClean="0">
                <a:solidFill>
                  <a:schemeClr val="accent6">
                    <a:lumMod val="75000"/>
                  </a:schemeClr>
                </a:solidFill>
                <a:latin typeface="Times New Roman" pitchFamily="18" charset="0"/>
                <a:cs typeface="Times New Roman" pitchFamily="18" charset="0"/>
              </a:rPr>
              <a:t>Amaç :</a:t>
            </a:r>
            <a:endParaRPr lang="tr-TR" sz="2000" b="1" dirty="0">
              <a:solidFill>
                <a:schemeClr val="accent6">
                  <a:lumMod val="75000"/>
                </a:schemeClr>
              </a:solidFill>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a:xfrm>
            <a:off x="8129016" y="5734050"/>
            <a:ext cx="609600" cy="521208"/>
          </a:xfrm>
          <a:prstGeom prst="rect">
            <a:avLst/>
          </a:prstGeom>
        </p:spPr>
        <p:txBody>
          <a:bodyPr/>
          <a:lstStyle/>
          <a:p>
            <a:fld id="{1D0BFB45-9445-4BA2-B7B7-F6EE069D6055}" type="slidenum">
              <a:rPr lang="tr-TR"/>
              <a:pPr/>
              <a:t>4</a:t>
            </a:fld>
            <a:endParaRPr lang="tr-TR"/>
          </a:p>
        </p:txBody>
      </p:sp>
      <p:sp>
        <p:nvSpPr>
          <p:cNvPr id="325635" name="Rectangle 3"/>
          <p:cNvSpPr>
            <a:spLocks noGrp="1" noChangeArrowheads="1"/>
          </p:cNvSpPr>
          <p:nvPr>
            <p:ph sz="quarter" idx="1"/>
          </p:nvPr>
        </p:nvSpPr>
        <p:spPr>
          <a:xfrm>
            <a:off x="1115616" y="908720"/>
            <a:ext cx="7586690" cy="4572000"/>
          </a:xfrm>
        </p:spPr>
        <p:txBody>
          <a:bodyPr>
            <a:noAutofit/>
          </a:bodyPr>
          <a:lstStyle/>
          <a:p>
            <a:pPr algn="just">
              <a:buNone/>
            </a:pPr>
            <a:r>
              <a:rPr lang="tr-TR" sz="2000" dirty="0" smtClean="0">
                <a:latin typeface="Times New Roman" pitchFamily="18" charset="0"/>
                <a:cs typeface="Times New Roman" pitchFamily="18" charset="0"/>
              </a:rPr>
              <a:t>   Yazılım mühendisliği  sürecindeki </a:t>
            </a:r>
          </a:p>
          <a:p>
            <a:pPr marL="622300" algn="just">
              <a:buClr>
                <a:schemeClr val="accent6">
                  <a:lumMod val="50000"/>
                </a:schemeClr>
              </a:buClr>
              <a:buFont typeface="Wingdings" pitchFamily="2" charset="2"/>
              <a:buChar char="ü"/>
            </a:pPr>
            <a:r>
              <a:rPr lang="tr-TR" sz="2000" dirty="0" smtClean="0">
                <a:latin typeface="Times New Roman" pitchFamily="18" charset="0"/>
                <a:cs typeface="Times New Roman" pitchFamily="18" charset="0"/>
              </a:rPr>
              <a:t>	</a:t>
            </a:r>
            <a:r>
              <a:rPr lang="tr-TR" sz="2000" b="1" dirty="0" smtClean="0">
                <a:latin typeface="Times New Roman" pitchFamily="18" charset="0"/>
                <a:cs typeface="Times New Roman" pitchFamily="18" charset="0"/>
              </a:rPr>
              <a:t>yaşam döngüsü,</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istekler,</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planlama,</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tasarım,</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gerçekleştirme,</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test,	</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bakım,</a:t>
            </a:r>
          </a:p>
          <a:p>
            <a:pPr marL="273050" indent="0" algn="just">
              <a:buNone/>
            </a:pPr>
            <a:r>
              <a:rPr lang="tr-TR" sz="2000" dirty="0" smtClean="0">
                <a:latin typeface="Times New Roman" pitchFamily="18" charset="0"/>
                <a:cs typeface="Times New Roman" pitchFamily="18" charset="0"/>
              </a:rPr>
              <a:t>gibi kavramları öğrenmek, kodlama ilkelerini gözden geçirmek, günümüzün en popüler yazılım projelerinin örneklerini paylaşmak, modüler yapıların incelenmesi, kişisel gelişim ve teknolojik değişime ayak uydurmak.</a:t>
            </a:r>
          </a:p>
        </p:txBody>
      </p:sp>
      <p:sp>
        <p:nvSpPr>
          <p:cNvPr id="5" name="4 Veri Yer Tutucusu"/>
          <p:cNvSpPr>
            <a:spLocks noGrp="1"/>
          </p:cNvSpPr>
          <p:nvPr>
            <p:ph type="dt" sz="half" idx="10"/>
          </p:nvPr>
        </p:nvSpPr>
        <p:spPr/>
        <p:txBody>
          <a:bodyPr/>
          <a:lstStyle/>
          <a:p>
            <a:r>
              <a:rPr lang="tr-TR" smtClean="0"/>
              <a:t>1-Hafta</a:t>
            </a:r>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187624" y="188640"/>
            <a:ext cx="5867400" cy="407987"/>
          </a:xfrm>
        </p:spPr>
        <p:txBody>
          <a:bodyPr>
            <a:normAutofit/>
          </a:bodyPr>
          <a:lstStyle/>
          <a:p>
            <a:r>
              <a:rPr lang="tr-TR" sz="2000" b="1" dirty="0" smtClean="0">
                <a:solidFill>
                  <a:schemeClr val="accent6">
                    <a:lumMod val="75000"/>
                  </a:schemeClr>
                </a:solidFill>
                <a:latin typeface="Times New Roman" pitchFamily="18" charset="0"/>
                <a:cs typeface="Times New Roman" pitchFamily="18" charset="0"/>
              </a:rPr>
              <a:t>Ders İçeriği ;</a:t>
            </a:r>
            <a:endParaRPr lang="tr-TR" sz="2000" b="1" dirty="0">
              <a:solidFill>
                <a:schemeClr val="accent6">
                  <a:lumMod val="75000"/>
                </a:schemeClr>
              </a:solidFill>
              <a:latin typeface="Times New Roman" pitchFamily="18" charset="0"/>
              <a:cs typeface="Times New Roman" pitchFamily="18" charset="0"/>
            </a:endParaRPr>
          </a:p>
        </p:txBody>
      </p:sp>
      <p:sp>
        <p:nvSpPr>
          <p:cNvPr id="9" name="8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9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1"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r>
              <a:rPr kumimoji="0" lang="tr-TR" sz="2000" b="1" i="0" u="none" strike="noStrike" kern="1200" cap="none" spc="50" normalizeH="0" baseline="0" noProof="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pic>
        <p:nvPicPr>
          <p:cNvPr id="8" name="Resim 7"/>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l="4302" t="37059" r="66580" b="7353"/>
          <a:stretch/>
        </p:blipFill>
        <p:spPr bwMode="auto">
          <a:xfrm>
            <a:off x="1403648" y="558350"/>
            <a:ext cx="7355108" cy="5966994"/>
          </a:xfrm>
          <a:prstGeom prst="rect">
            <a:avLst/>
          </a:prstGeom>
          <a:ln>
            <a:noFill/>
          </a:ln>
          <a:effectLst>
            <a:softEdge rad="112500"/>
          </a:effectLst>
          <a:extLst>
            <a:ext uri="{53640926-AAD7-44D8-BBD7-CCE9431645EC}">
              <a14:shadowObscured xmlns:a14="http://schemas.microsoft.com/office/drawing/2010/main"/>
            </a:ext>
          </a:extLst>
        </p:spPr>
      </p:pic>
      <p:sp>
        <p:nvSpPr>
          <p:cNvPr id="5" name="4 Katlanmış Nesne"/>
          <p:cNvSpPr/>
          <p:nvPr/>
        </p:nvSpPr>
        <p:spPr>
          <a:xfrm>
            <a:off x="5724128" y="4797152"/>
            <a:ext cx="3034628" cy="1728192"/>
          </a:xfrm>
          <a:prstGeom prst="foldedCorner">
            <a:avLst>
              <a:gd name="adj" fmla="val 23231"/>
            </a:avLst>
          </a:prstGeom>
          <a:solidFill>
            <a:schemeClr val="accent1">
              <a:alpha val="21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600" dirty="0" smtClean="0">
              <a:solidFill>
                <a:schemeClr val="accent6">
                  <a:lumMod val="75000"/>
                </a:schemeClr>
              </a:solidFill>
              <a:latin typeface="Times New Roman" pitchFamily="18" charset="0"/>
              <a:cs typeface="Times New Roman" pitchFamily="18" charset="0"/>
            </a:endParaRPr>
          </a:p>
          <a:p>
            <a:pPr algn="ctr"/>
            <a:endParaRPr lang="tr-TR" sz="1600" dirty="0" smtClean="0">
              <a:solidFill>
                <a:schemeClr val="accent6">
                  <a:lumMod val="75000"/>
                </a:schemeClr>
              </a:solidFill>
              <a:latin typeface="Times New Roman" pitchFamily="18" charset="0"/>
              <a:cs typeface="Times New Roman" pitchFamily="18" charset="0"/>
            </a:endParaRPr>
          </a:p>
          <a:p>
            <a:pPr algn="ctr"/>
            <a:r>
              <a:rPr lang="tr-TR" sz="1600" dirty="0" smtClean="0">
                <a:solidFill>
                  <a:schemeClr val="accent6">
                    <a:lumMod val="75000"/>
                  </a:schemeClr>
                </a:solidFill>
                <a:latin typeface="Times New Roman" pitchFamily="18" charset="0"/>
                <a:cs typeface="Times New Roman" pitchFamily="18" charset="0"/>
              </a:rPr>
              <a:t>Bu ana başlıklarla verilen ders içeriğinde kod üretme teknikleri,Yazılım Mimarileri, </a:t>
            </a:r>
            <a:r>
              <a:rPr lang="tr-TR" sz="1600" dirty="0" err="1" smtClean="0">
                <a:solidFill>
                  <a:schemeClr val="accent6">
                    <a:lumMod val="75000"/>
                  </a:schemeClr>
                </a:solidFill>
                <a:latin typeface="Times New Roman" pitchFamily="18" charset="0"/>
                <a:cs typeface="Times New Roman" pitchFamily="18" charset="0"/>
              </a:rPr>
              <a:t>CobiT</a:t>
            </a:r>
            <a:r>
              <a:rPr lang="tr-TR" sz="1600" dirty="0" smtClean="0">
                <a:solidFill>
                  <a:schemeClr val="accent6">
                    <a:lumMod val="75000"/>
                  </a:schemeClr>
                </a:solidFill>
                <a:latin typeface="Times New Roman" pitchFamily="18" charset="0"/>
                <a:cs typeface="Times New Roman" pitchFamily="18" charset="0"/>
              </a:rPr>
              <a:t> ve popüler yazılım proje örnekleri  gibi örnek çalışmalar gösterilecektir.</a:t>
            </a:r>
            <a:r>
              <a:rPr lang="tr-TR" sz="1600" dirty="0" smtClean="0">
                <a:solidFill>
                  <a:schemeClr val="accent6">
                    <a:lumMod val="75000"/>
                  </a:schemeClr>
                </a:solidFill>
              </a:rPr>
              <a:t/>
            </a:r>
            <a:br>
              <a:rPr lang="tr-TR" sz="1600" dirty="0" smtClean="0">
                <a:solidFill>
                  <a:schemeClr val="accent6">
                    <a:lumMod val="75000"/>
                  </a:schemeClr>
                </a:solidFill>
              </a:rPr>
            </a:br>
            <a:endParaRPr lang="tr-TR" sz="1600" dirty="0">
              <a:solidFill>
                <a:schemeClr val="accent6">
                  <a:lumMod val="75000"/>
                </a:schemeClr>
              </a:solidFill>
            </a:endParaRPr>
          </a:p>
        </p:txBody>
      </p:sp>
    </p:spTree>
  </p:cSld>
  <p:clrMapOvr>
    <a:masterClrMapping/>
  </p:clrMapOvr>
  <p:transition>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115616" y="0"/>
            <a:ext cx="7643866" cy="500066"/>
          </a:xfrm>
        </p:spPr>
        <p:txBody>
          <a:bodyPr>
            <a:noAutofit/>
          </a:bodyPr>
          <a:lstStyle/>
          <a:p>
            <a:r>
              <a:rPr lang="tr-TR"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Dersin işlenişi ;</a:t>
            </a:r>
            <a:endParaRPr lang="tr-TR" sz="20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6</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2339752" y="2276872"/>
            <a:ext cx="4572000" cy="1815882"/>
          </a:xfrm>
          <a:prstGeom prst="rect">
            <a:avLst/>
          </a:prstGeom>
        </p:spPr>
        <p:txBody>
          <a:bodyPr>
            <a:spAutoFit/>
          </a:bodyPr>
          <a:lstStyle/>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Teorik anlatım</a:t>
            </a:r>
          </a:p>
          <a:p>
            <a:pPr marL="531813" indent="-436563">
              <a:buFont typeface="Courier New" pitchFamily="49" charset="0"/>
              <a:buChar char="o"/>
            </a:pPr>
            <a:endParaRPr lang="tr-TR" sz="1600" dirty="0" smtClean="0">
              <a:latin typeface="Tahoma" pitchFamily="34" charset="0"/>
              <a:ea typeface="Tahoma" pitchFamily="34" charset="0"/>
              <a:cs typeface="Tahoma" pitchFamily="34" charset="0"/>
            </a:endParaRPr>
          </a:p>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Uygulama sunuları</a:t>
            </a:r>
          </a:p>
          <a:p>
            <a:pPr marL="531813" indent="-436563">
              <a:buFont typeface="Courier New" pitchFamily="49" charset="0"/>
              <a:buChar char="o"/>
            </a:pPr>
            <a:endParaRPr lang="tr-TR" sz="1600" dirty="0" smtClean="0">
              <a:latin typeface="Tahoma" pitchFamily="34" charset="0"/>
              <a:ea typeface="Tahoma" pitchFamily="34" charset="0"/>
              <a:cs typeface="Tahoma" pitchFamily="34" charset="0"/>
            </a:endParaRPr>
          </a:p>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Ödev sunumları </a:t>
            </a:r>
          </a:p>
          <a:p>
            <a:pPr marL="531813" indent="-436563">
              <a:buFont typeface="Courier New" pitchFamily="49" charset="0"/>
              <a:buChar char="o"/>
            </a:pPr>
            <a:endParaRPr lang="tr-TR" sz="1600" dirty="0" smtClean="0">
              <a:latin typeface="Tahoma" pitchFamily="34" charset="0"/>
              <a:ea typeface="Tahoma" pitchFamily="34" charset="0"/>
              <a:cs typeface="Tahoma" pitchFamily="34" charset="0"/>
            </a:endParaRPr>
          </a:p>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Rapor </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Değerlendirme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7</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graphicFrame>
        <p:nvGraphicFramePr>
          <p:cNvPr id="7" name="6 Tablo"/>
          <p:cNvGraphicFramePr>
            <a:graphicFrameLocks noGrp="1"/>
          </p:cNvGraphicFramePr>
          <p:nvPr>
            <p:extLst>
              <p:ext uri="{D42A27DB-BD31-4B8C-83A1-F6EECF244321}">
                <p14:modId xmlns:p14="http://schemas.microsoft.com/office/powerpoint/2010/main" val="1792924574"/>
              </p:ext>
            </p:extLst>
          </p:nvPr>
        </p:nvGraphicFramePr>
        <p:xfrm>
          <a:off x="1835696" y="1916832"/>
          <a:ext cx="6552729" cy="3024342"/>
        </p:xfrm>
        <a:graphic>
          <a:graphicData uri="http://schemas.openxmlformats.org/drawingml/2006/table">
            <a:tbl>
              <a:tblPr>
                <a:effectLst>
                  <a:reflection blurRad="6350" stA="50000" endA="300" endPos="55000" dir="5400000" sy="-100000" algn="bl" rotWithShape="0"/>
                </a:effectLst>
              </a:tblPr>
              <a:tblGrid>
                <a:gridCol w="3719118"/>
                <a:gridCol w="1151155"/>
                <a:gridCol w="1682456"/>
              </a:tblGrid>
              <a:tr h="336038">
                <a:tc gridSpan="3">
                  <a:txBody>
                    <a:bodyPr/>
                    <a:lstStyle/>
                    <a:p>
                      <a:pPr algn="ctr">
                        <a:spcAft>
                          <a:spcPts val="0"/>
                        </a:spcAft>
                      </a:pPr>
                      <a:r>
                        <a:rPr lang="tr-TR" sz="1600" b="1" dirty="0">
                          <a:latin typeface="Tahoma"/>
                          <a:ea typeface="Times New Roman"/>
                        </a:rPr>
                        <a:t>DEĞERLENDİRME SİSTEMİ</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tr-TR"/>
                    </a:p>
                  </a:txBody>
                  <a:tcPr/>
                </a:tc>
                <a:tc hMerge="1">
                  <a:txBody>
                    <a:bodyPr/>
                    <a:lstStyle/>
                    <a:p>
                      <a:endParaRPr lang="tr-TR"/>
                    </a:p>
                  </a:txBody>
                  <a:tcPr/>
                </a:tc>
              </a:tr>
              <a:tr h="336038">
                <a:tc>
                  <a:txBody>
                    <a:bodyPr/>
                    <a:lstStyle/>
                    <a:p>
                      <a:pPr>
                        <a:spcAft>
                          <a:spcPts val="0"/>
                        </a:spcAft>
                      </a:pPr>
                      <a:r>
                        <a:rPr lang="tr-TR" sz="1600">
                          <a:latin typeface="Tahoma"/>
                          <a:ea typeface="Times New Roman"/>
                        </a:rPr>
                        <a:t>YARIYIL İÇİ ÇALIŞMALARI</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SAYISI</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KATKI PAYI</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spcAft>
                          <a:spcPts val="0"/>
                        </a:spcAft>
                      </a:pPr>
                      <a:r>
                        <a:rPr lang="tr-TR" sz="1600">
                          <a:latin typeface="Tahoma"/>
                          <a:ea typeface="Times New Roman"/>
                        </a:rPr>
                        <a:t>Ara Sınav</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1</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smtClean="0">
                          <a:solidFill>
                            <a:srgbClr val="FF0000"/>
                          </a:solidFill>
                          <a:latin typeface="Tahoma"/>
                          <a:ea typeface="Times New Roman"/>
                        </a:rPr>
                        <a:t>70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spcAft>
                          <a:spcPts val="0"/>
                        </a:spcAft>
                      </a:pPr>
                      <a:r>
                        <a:rPr lang="tr-TR" sz="1600">
                          <a:latin typeface="Tahoma"/>
                          <a:ea typeface="Times New Roman"/>
                        </a:rPr>
                        <a:t>Kısa Sınav</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2</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solidFill>
                            <a:srgbClr val="FF0000"/>
                          </a:solidFill>
                          <a:latin typeface="Tahoma"/>
                          <a:ea typeface="Times New Roman"/>
                        </a:rPr>
                        <a:t>20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spcAft>
                          <a:spcPts val="0"/>
                        </a:spcAft>
                      </a:pPr>
                      <a:r>
                        <a:rPr lang="tr-TR" sz="1600" dirty="0">
                          <a:latin typeface="Tahoma"/>
                          <a:ea typeface="Times New Roman"/>
                        </a:rPr>
                        <a:t>Ödev</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1</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solidFill>
                            <a:srgbClr val="FF0000"/>
                          </a:solidFill>
                          <a:latin typeface="Tahoma"/>
                          <a:ea typeface="Times New Roman"/>
                        </a:rPr>
                        <a:t>1</a:t>
                      </a:r>
                      <a:r>
                        <a:rPr lang="tr-TR" sz="1600" dirty="0" smtClean="0">
                          <a:solidFill>
                            <a:srgbClr val="FF0000"/>
                          </a:solidFill>
                          <a:latin typeface="Tahoma"/>
                          <a:ea typeface="Times New Roman"/>
                        </a:rPr>
                        <a:t>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lgn="r">
                        <a:spcAft>
                          <a:spcPts val="0"/>
                        </a:spcAft>
                      </a:pPr>
                      <a:r>
                        <a:rPr lang="tr-TR" sz="1600" dirty="0">
                          <a:latin typeface="Tahoma"/>
                          <a:ea typeface="Times New Roman"/>
                        </a:rPr>
                        <a:t>TOPLAM</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100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spcAft>
                          <a:spcPts val="0"/>
                        </a:spcAft>
                      </a:pPr>
                      <a:r>
                        <a:rPr lang="tr-TR" sz="1600">
                          <a:latin typeface="Tahoma"/>
                          <a:ea typeface="Times New Roman"/>
                        </a:rPr>
                        <a:t>Yıliçinin Başarıya Oranı</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50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spcAft>
                          <a:spcPts val="0"/>
                        </a:spcAft>
                      </a:pPr>
                      <a:r>
                        <a:rPr lang="tr-TR" sz="1600">
                          <a:latin typeface="Tahoma"/>
                          <a:ea typeface="Times New Roman"/>
                        </a:rPr>
                        <a:t>Finalin Başarıya Oranı</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50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36038">
                <a:tc>
                  <a:txBody>
                    <a:bodyPr/>
                    <a:lstStyle/>
                    <a:p>
                      <a:pPr algn="r">
                        <a:spcAft>
                          <a:spcPts val="0"/>
                        </a:spcAft>
                      </a:pPr>
                      <a:r>
                        <a:rPr lang="tr-TR" sz="1600" dirty="0">
                          <a:latin typeface="Tahoma"/>
                          <a:ea typeface="Times New Roman"/>
                        </a:rPr>
                        <a:t>TOPLAM</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100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Beklenti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8</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1403648" y="1772816"/>
            <a:ext cx="7200800" cy="2800767"/>
          </a:xfrm>
          <a:prstGeom prst="rect">
            <a:avLst/>
          </a:prstGeom>
        </p:spPr>
        <p:txBody>
          <a:bodyPr wrap="square">
            <a:spAutoFit/>
          </a:bodyPr>
          <a:lstStyle/>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Yazılım geliştirme sürecine ait metodolojiyi öğrenmesi ve uygulaması,</a:t>
            </a:r>
          </a:p>
          <a:p>
            <a:pPr marL="450850" indent="-450850"/>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Yazılım  projesi geliştirebilmeli ve yönetebilmeli,</a:t>
            </a: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Literatür araştırması ve takibi yapabilmeli,</a:t>
            </a: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es-ES" sz="1600" dirty="0" smtClean="0">
                <a:latin typeface="Tahoma" pitchFamily="34" charset="0"/>
                <a:ea typeface="Tahoma" pitchFamily="34" charset="0"/>
                <a:cs typeface="Tahoma" pitchFamily="34" charset="0"/>
              </a:rPr>
              <a:t>Ödev ve rapor hazırl</a:t>
            </a:r>
            <a:r>
              <a:rPr lang="tr-TR" sz="1600" dirty="0" smtClean="0">
                <a:latin typeface="Tahoma" pitchFamily="34" charset="0"/>
                <a:ea typeface="Tahoma" pitchFamily="34" charset="0"/>
                <a:cs typeface="Tahoma" pitchFamily="34" charset="0"/>
              </a:rPr>
              <a:t>ayabilmeli,</a:t>
            </a:r>
            <a:endParaRPr lang="es-ES" sz="1600" dirty="0" smtClean="0">
              <a:latin typeface="Tahoma" pitchFamily="34" charset="0"/>
              <a:ea typeface="Tahoma" pitchFamily="34" charset="0"/>
              <a:cs typeface="Tahoma" pitchFamily="34" charset="0"/>
            </a:endParaRP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Sunum becerisini geliştirmeli,</a:t>
            </a: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Hedef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9</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331640" y="1997838"/>
            <a:ext cx="7272808" cy="1938992"/>
          </a:xfrm>
          <a:prstGeom prst="rect">
            <a:avLst/>
          </a:prstGeom>
        </p:spPr>
        <p:txBody>
          <a:bodyPr wrap="square">
            <a:spAutoFit/>
          </a:bodyPr>
          <a:lstStyle/>
          <a:p>
            <a:pPr algn="just">
              <a:lnSpc>
                <a:spcPct val="150000"/>
              </a:lnSpc>
            </a:pPr>
            <a:r>
              <a:rPr lang="en-US" sz="1600" dirty="0" smtClean="0">
                <a:latin typeface="Tahoma" pitchFamily="34" charset="0"/>
                <a:ea typeface="Tahoma" pitchFamily="34" charset="0"/>
                <a:cs typeface="Tahoma" pitchFamily="34" charset="0"/>
              </a:rPr>
              <a:t>Ger</a:t>
            </a:r>
            <a:r>
              <a:rPr lang="tr-TR" sz="1600" dirty="0" err="1" smtClean="0">
                <a:latin typeface="Tahoma" pitchFamily="34" charset="0"/>
                <a:ea typeface="Tahoma" pitchFamily="34" charset="0"/>
                <a:cs typeface="Tahoma" pitchFamily="34" charset="0"/>
              </a:rPr>
              <a:t>çe</a:t>
            </a:r>
            <a:r>
              <a:rPr lang="en-US" sz="1600" dirty="0" smtClean="0">
                <a:latin typeface="Tahoma" pitchFamily="34" charset="0"/>
                <a:ea typeface="Tahoma" pitchFamily="34" charset="0"/>
                <a:cs typeface="Tahoma" pitchFamily="34" charset="0"/>
              </a:rPr>
              <a:t>k</a:t>
            </a:r>
            <a:r>
              <a:rPr lang="tr-TR"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ya</a:t>
            </a:r>
            <a:r>
              <a:rPr lang="tr-TR" sz="1600" dirty="0" err="1" smtClean="0">
                <a:latin typeface="Tahoma" pitchFamily="34" charset="0"/>
                <a:ea typeface="Tahoma" pitchFamily="34" charset="0"/>
                <a:cs typeface="Tahoma" pitchFamily="34" charset="0"/>
              </a:rPr>
              <a:t>şamda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gereksinim</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duyulan</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basit</a:t>
            </a:r>
            <a:r>
              <a:rPr lang="en-US" sz="1600" dirty="0" smtClean="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yada karmaşık yazılımların</a:t>
            </a:r>
          </a:p>
          <a:p>
            <a:pPr algn="just">
              <a:lnSpc>
                <a:spcPct val="150000"/>
              </a:lnSpc>
            </a:pPr>
            <a:r>
              <a:rPr lang="en-US" sz="1600" dirty="0" err="1" smtClean="0">
                <a:latin typeface="Tahoma" pitchFamily="34" charset="0"/>
                <a:ea typeface="Tahoma" pitchFamily="34" charset="0"/>
                <a:cs typeface="Tahoma" pitchFamily="34" charset="0"/>
              </a:rPr>
              <a:t>tasarımını</a:t>
            </a:r>
            <a:r>
              <a:rPr lang="en-US" sz="1600" dirty="0" smtClean="0">
                <a:latin typeface="Tahoma" pitchFamily="34" charset="0"/>
                <a:ea typeface="Tahoma" pitchFamily="34" charset="0"/>
                <a:cs typeface="Tahoma" pitchFamily="34" charset="0"/>
              </a:rPr>
              <a:t>,</a:t>
            </a:r>
            <a:r>
              <a:rPr lang="tr-TR"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üretimini</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bakımını</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zaman</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maliyet</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kısıtlarını</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da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göz</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önünde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bulundurarak</a:t>
            </a:r>
            <a:r>
              <a:rPr lang="en-US" sz="1600" dirty="0" smtClean="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etik ve mühendislik  yaklaşımıyla </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öğrencilere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tanıtmak</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aynı</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zamanda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çeşitli</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bireysel</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araştırmalar</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grup</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çalışmalarıyla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bu</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süreçlere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yönelik</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uygulamalar</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yapmalarına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olanak</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sağlamak</a:t>
            </a:r>
            <a:r>
              <a:rPr lang="en-US"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YM_şablo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YM_şablon</Template>
  <TotalTime>0</TotalTime>
  <Words>926</Words>
  <Application>Microsoft Office PowerPoint</Application>
  <PresentationFormat>Ekran Gösterisi (4:3)</PresentationFormat>
  <Paragraphs>263</Paragraphs>
  <Slides>18</Slides>
  <Notes>16</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YM_şablon</vt:lpstr>
      <vt:lpstr>Yazılım Mühendisliğine  Giriş</vt:lpstr>
      <vt:lpstr>Ders İçeriği</vt:lpstr>
      <vt:lpstr>Dersin Amacı :</vt:lpstr>
      <vt:lpstr>Amaç :</vt:lpstr>
      <vt:lpstr>Ders İçeriği ;</vt:lpstr>
      <vt:lpstr>Dersin işlenişi ;</vt:lpstr>
      <vt:lpstr>Değerlendirme ;</vt:lpstr>
      <vt:lpstr>Beklenti ;</vt:lpstr>
      <vt:lpstr>Hedef ;</vt:lpstr>
      <vt:lpstr>Yazılım nedir ?</vt:lpstr>
      <vt:lpstr>Tanım ;</vt:lpstr>
      <vt:lpstr>Yazılım Mühendisliği ;</vt:lpstr>
      <vt:lpstr>PowerPoint Sunusu</vt:lpstr>
      <vt:lpstr>PowerPoint Sunusu</vt:lpstr>
      <vt:lpstr>PowerPoint Sunusu</vt:lpstr>
      <vt:lpstr>PowerPoint Sunusu</vt:lpstr>
      <vt:lpstr>Sonuç ;</vt:lpstr>
      <vt:lpstr>Kaynaklar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2010-05-28T14:58:45Z</dcterms:created>
  <dcterms:modified xsi:type="dcterms:W3CDTF">2019-02-11T07:08:23Z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TC101671291055</vt:lpwstr>
  </property>
</Properties>
</file>