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5" r:id="rId1"/>
  </p:sldMasterIdLst>
  <p:notesMasterIdLst>
    <p:notesMasterId r:id="rId19"/>
  </p:notesMasterIdLst>
  <p:handoutMasterIdLst>
    <p:handoutMasterId r:id="rId20"/>
  </p:handoutMasterIdLst>
  <p:sldIdLst>
    <p:sldId id="256" r:id="rId2"/>
    <p:sldId id="257" r:id="rId3"/>
    <p:sldId id="275" r:id="rId4"/>
    <p:sldId id="276" r:id="rId5"/>
    <p:sldId id="277" r:id="rId6"/>
    <p:sldId id="278" r:id="rId7"/>
    <p:sldId id="279" r:id="rId8"/>
    <p:sldId id="280" r:id="rId9"/>
    <p:sldId id="281" r:id="rId10"/>
    <p:sldId id="282" r:id="rId11"/>
    <p:sldId id="283" r:id="rId12"/>
    <p:sldId id="286" r:id="rId13"/>
    <p:sldId id="285" r:id="rId14"/>
    <p:sldId id="287" r:id="rId15"/>
    <p:sldId id="290" r:id="rId16"/>
    <p:sldId id="291" r:id="rId17"/>
    <p:sldId id="29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B2BF5"/>
    <a:srgbClr val="0909B3"/>
    <a:srgbClr val="FF2D2D"/>
    <a:srgbClr val="6699FF"/>
    <a:srgbClr val="9966FF"/>
    <a:srgbClr val="F8F8F8"/>
    <a:srgbClr val="CC99FF"/>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94629" autoAdjust="0"/>
  </p:normalViewPr>
  <p:slideViewPr>
    <p:cSldViewPr>
      <p:cViewPr varScale="1">
        <p:scale>
          <a:sx n="107" d="100"/>
          <a:sy n="107" d="100"/>
        </p:scale>
        <p:origin x="222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8" d="100"/>
          <a:sy n="88" d="100"/>
        </p:scale>
        <p:origin x="-38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540ED2-9B54-462D-8770-2F8FED7DC92B}" type="datetimeFigureOut">
              <a:rPr lang="en-US"/>
              <a:pPr>
                <a:defRPr/>
              </a:pPr>
              <a:t>3/11/2019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D3FFFF6-1C39-48C1-A25C-8C4C99046F73}" type="slidenum">
              <a:rPr lang="en-US" altLang="tr-TR"/>
              <a:pPr/>
              <a:t>‹#›</a:t>
            </a:fld>
            <a:endParaRPr lang="en-US" alt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814850A-020E-4EB8-8439-E68406718A5A}" type="datetimeFigureOut">
              <a:rPr lang="en-US"/>
              <a:pPr>
                <a:defRPr/>
              </a:pPr>
              <a:t>3/11/2019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2C530F6-EFE7-49E0-BD55-0308EC5A15F9}"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4500"/>
            </a:lvl1pPr>
          </a:lstStyle>
          <a:p>
            <a:r>
              <a:rPr lang="tr-TR" smtClean="0"/>
              <a:t>Asıl başlık stili için tıklatın</a:t>
            </a:r>
            <a:endParaRPr lang="tr-T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FC79AEC-39BC-4243-A521-98F6E507E748}" type="datetimeFigureOut">
              <a:rPr lang="tr-TR" smtClean="0"/>
              <a:t>11.03.2019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19907020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C79AEC-39BC-4243-A521-98F6E507E748}" type="datetimeFigureOut">
              <a:rPr lang="tr-TR" smtClean="0"/>
              <a:t>11.03.2019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568132282"/>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C79AEC-39BC-4243-A521-98F6E507E748}" type="datetimeFigureOut">
              <a:rPr lang="tr-TR" smtClean="0"/>
              <a:t>11.03.2019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3250563381"/>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nimated Title Slide">
    <p:spTree>
      <p:nvGrpSpPr>
        <p:cNvPr id="1" name=""/>
        <p:cNvGrpSpPr/>
        <p:nvPr/>
      </p:nvGrpSpPr>
      <p:grpSpPr>
        <a:xfrm>
          <a:off x="0" y="0"/>
          <a:ext cx="0" cy="0"/>
          <a:chOff x="0" y="0"/>
          <a:chExt cx="0" cy="0"/>
        </a:xfrm>
      </p:grpSpPr>
      <p:pic>
        <p:nvPicPr>
          <p:cNvPr id="2" name="Picture 11" descr="C:\Users\TURAN\Desktop\af66-1.png"/>
          <p:cNvPicPr>
            <a:picLocks noChangeAspect="1" noChangeArrowheads="1"/>
          </p:cNvPicPr>
          <p:nvPr userDrawn="1"/>
        </p:nvPicPr>
        <p:blipFill>
          <a:blip r:embed="rId2" cstate="print">
            <a:duotone>
              <a:prstClr val="black"/>
              <a:schemeClr val="accent1">
                <a:tint val="45000"/>
                <a:satMod val="400000"/>
              </a:schemeClr>
            </a:duotone>
          </a:blip>
          <a:srcRect/>
          <a:stretch>
            <a:fillRect/>
          </a:stretch>
        </p:blipFill>
        <p:spPr bwMode="auto">
          <a:xfrm>
            <a:off x="609600" y="76200"/>
            <a:ext cx="1300163" cy="4276725"/>
          </a:xfrm>
          <a:prstGeom prst="rect">
            <a:avLst/>
          </a:prstGeom>
          <a:noFill/>
          <a:ln w="9525">
            <a:noFill/>
            <a:miter lim="800000"/>
            <a:headEnd/>
            <a:tailEnd/>
          </a:ln>
        </p:spPr>
      </p:pic>
      <p:pic>
        <p:nvPicPr>
          <p:cNvPr id="3" name="Picture 4" descr="C:\Users\TURAN\Desktop\waves1.jpg"/>
          <p:cNvPicPr>
            <a:picLocks noChangeAspect="1" noChangeArrowheads="1"/>
          </p:cNvPicPr>
          <p:nvPr userDrawn="1"/>
        </p:nvPicPr>
        <p:blipFill rotWithShape="1">
          <a:blip r:embed="rId3" cstate="print">
            <a:extLst/>
          </a:blip>
          <a:srcRect l="1260" t="20306" r="2362" b="49952"/>
          <a:stretch/>
        </p:blipFill>
        <p:spPr bwMode="auto">
          <a:xfrm>
            <a:off x="-20782" y="4343400"/>
            <a:ext cx="9152313" cy="2719647"/>
          </a:xfrm>
          <a:prstGeom prst="rect">
            <a:avLst/>
          </a:prstGeom>
          <a:noFill/>
          <a:effectLst>
            <a:glow rad="1905000">
              <a:schemeClr val="accent1">
                <a:alpha val="0"/>
              </a:schemeClr>
            </a:glow>
          </a:effectLst>
          <a:extLst/>
        </p:spPr>
      </p:pic>
      <p:pic>
        <p:nvPicPr>
          <p:cNvPr id="4" name="Picture 19"/>
          <p:cNvPicPr>
            <a:picLocks noChangeAspect="1"/>
          </p:cNvPicPr>
          <p:nvPr userDrawn="1"/>
        </p:nvPicPr>
        <p:blipFill>
          <a:blip r:embed="rId4"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5" name="Picture 2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whale_fish-2555px.png"/>
          <p:cNvPicPr>
            <a:picLocks noChangeAspect="1" noChangeArrowheads="1"/>
          </p:cNvPicPr>
          <p:nvPr userDrawn="1"/>
        </p:nvPicPr>
        <p:blipFill>
          <a:blip r:embed="rId6" cstate="print">
            <a:duotone>
              <a:prstClr val="black"/>
              <a:schemeClr val="accent1">
                <a:tint val="45000"/>
                <a:satMod val="400000"/>
              </a:schemeClr>
            </a:duotone>
          </a:blip>
          <a:srcRect/>
          <a:stretch>
            <a:fillRect/>
          </a:stretch>
        </p:blipFill>
        <p:spPr bwMode="auto">
          <a:xfrm>
            <a:off x="-3886200" y="5029200"/>
            <a:ext cx="3813175" cy="1870075"/>
          </a:xfrm>
          <a:prstGeom prst="rect">
            <a:avLst/>
          </a:prstGeom>
          <a:noFill/>
          <a:ln w="9525">
            <a:noFill/>
            <a:miter lim="800000"/>
            <a:headEnd/>
            <a:tailEnd/>
          </a:ln>
        </p:spPr>
      </p:pic>
      <p:sp>
        <p:nvSpPr>
          <p:cNvPr id="7" name="Metin kutusu 12"/>
          <p:cNvSpPr txBox="1">
            <a:spLocks noChangeArrowheads="1"/>
          </p:cNvSpPr>
          <p:nvPr userDrawn="1"/>
        </p:nvSpPr>
        <p:spPr bwMode="auto">
          <a:xfrm>
            <a:off x="1981200" y="3048000"/>
            <a:ext cx="7239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tr-TR" sz="5000" b="1">
                <a:latin typeface="Adobe Garamond Pro Bold" pitchFamily="18" charset="-94"/>
              </a:rPr>
              <a:t>Balık Kılçığı Tekniği </a:t>
            </a:r>
          </a:p>
        </p:txBody>
      </p:sp>
      <p:pic>
        <p:nvPicPr>
          <p:cNvPr id="8" name="Picture 10" descr="C:\Users\TURAN\Desktop\123.png"/>
          <p:cNvPicPr>
            <a:picLocks noChangeAspect="1" noChangeArrowheads="1"/>
          </p:cNvPicPr>
          <p:nvPr userDrawn="1"/>
        </p:nvPicPr>
        <p:blipFill>
          <a:blip r:embed="rId7">
            <a:extLst>
              <a:ext uri="{28A0092B-C50C-407E-A947-70E740481C1C}">
                <a14:useLocalDpi xmlns:a14="http://schemas.microsoft.com/office/drawing/2010/main" val="0"/>
              </a:ext>
            </a:extLst>
          </a:blip>
          <a:srcRect r="1047"/>
          <a:stretch>
            <a:fillRect/>
          </a:stretch>
        </p:blipFill>
        <p:spPr bwMode="auto">
          <a:xfrm rot="459518">
            <a:off x="-161925" y="5130800"/>
            <a:ext cx="949325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etin kutusu 15"/>
          <p:cNvSpPr txBox="1">
            <a:spLocks noChangeArrowheads="1"/>
          </p:cNvSpPr>
          <p:nvPr userDrawn="1"/>
        </p:nvSpPr>
        <p:spPr bwMode="auto">
          <a:xfrm>
            <a:off x="1981200" y="2600325"/>
            <a:ext cx="4724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tr-TR" sz="3200" b="1">
                <a:solidFill>
                  <a:srgbClr val="254061"/>
                </a:solidFill>
                <a:latin typeface="Adobe Caslon Pro" pitchFamily="18" charset="-94"/>
              </a:rPr>
              <a:t>Öğretim Yöntemlerinden</a:t>
            </a:r>
          </a:p>
        </p:txBody>
      </p:sp>
    </p:spTree>
    <p:extLst>
      <p:ext uri="{BB962C8B-B14F-4D97-AF65-F5344CB8AC3E}">
        <p14:creationId xmlns:p14="http://schemas.microsoft.com/office/powerpoint/2010/main" val="66331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3000" fill="hold" nodeType="withEffect">
                                  <p:stCondLst>
                                    <p:cond delay="14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400" fill="hold"/>
                                        <p:tgtEl>
                                          <p:spTgt spid="5"/>
                                        </p:tgtEl>
                                        <p:attrNameLst>
                                          <p:attrName>ppt_x</p:attrName>
                                        </p:attrNameLst>
                                      </p:cBhvr>
                                      <p:tavLst>
                                        <p:tav tm="0">
                                          <p:val>
                                            <p:strVal val="0-#ppt_w/2"/>
                                          </p:val>
                                        </p:tav>
                                        <p:tav tm="100000">
                                          <p:val>
                                            <p:strVal val="#ppt_x"/>
                                          </p:val>
                                        </p:tav>
                                      </p:tavLst>
                                    </p:anim>
                                    <p:anim calcmode="lin" valueType="num">
                                      <p:cBhvr additive="base">
                                        <p:cTn id="8" dur="14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800"/>
                            </p:stCondLst>
                            <p:childTnLst>
                              <p:par>
                                <p:cTn id="10" presetID="37" presetClass="path" presetSubtype="0" accel="50000" decel="50000" fill="hold" nodeType="afterEffect">
                                  <p:stCondLst>
                                    <p:cond delay="0"/>
                                  </p:stCondLst>
                                  <p:childTnLst>
                                    <p:animMotion origin="layout" path="M 0.20157 0.01225 L 0.31546 0.07746 C 0.33924 0.09179 0.375 0.10104 0.41216 0.10104 C 0.45452 0.10104 0.48837 0.09179 0.51233 0.07746 L 0.62657 0.01225 " pathEditMode="relative" rAng="0" ptsTypes="FffFF">
                                      <p:cBhvr>
                                        <p:cTn id="11" dur="2000" fill="hold"/>
                                        <p:tgtEl>
                                          <p:spTgt spid="6"/>
                                        </p:tgtEl>
                                        <p:attrNameLst>
                                          <p:attrName>ppt_x</p:attrName>
                                          <p:attrName>ppt_y</p:attrName>
                                        </p:attrNameLst>
                                      </p:cBhvr>
                                      <p:rCtr x="212500000" y="44389999"/>
                                    </p:animMotion>
                                  </p:childTnLst>
                                </p:cTn>
                              </p:par>
                            </p:childTnLst>
                          </p:cTn>
                        </p:par>
                        <p:par>
                          <p:cTn id="12" fill="hold">
                            <p:stCondLst>
                              <p:cond delay="4800"/>
                            </p:stCondLst>
                            <p:childTnLst>
                              <p:par>
                                <p:cTn id="13" presetID="37" presetClass="path" presetSubtype="0" accel="50000" decel="50000" fill="hold" nodeType="afterEffect">
                                  <p:stCondLst>
                                    <p:cond delay="0"/>
                                  </p:stCondLst>
                                  <p:childTnLst>
                                    <p:animMotion origin="layout" path="M 0.62657 0.01225 L 0.72309 0.06012 C 0.74375 0.0696 0.7717 0.07075 0.79983 0.06243 C 0.8316 0.05318 0.85591 0.03746 0.87118 0.01642 L 0.94514 -0.08 " pathEditMode="relative" rAng="-738163" ptsTypes="FffFF">
                                      <p:cBhvr>
                                        <p:cTn id="14" dur="2000" fill="hold"/>
                                        <p:tgtEl>
                                          <p:spTgt spid="6"/>
                                        </p:tgtEl>
                                        <p:attrNameLst>
                                          <p:attrName>ppt_x</p:attrName>
                                          <p:attrName>ppt_y</p:attrName>
                                        </p:attrNameLst>
                                      </p:cBhvr>
                                      <p:rCtr x="167190002" y="1620000"/>
                                    </p:animMotion>
                                  </p:childTnLst>
                                </p:cTn>
                              </p:par>
                            </p:childTnLst>
                          </p:cTn>
                        </p:par>
                        <p:par>
                          <p:cTn id="15" fill="hold">
                            <p:stCondLst>
                              <p:cond delay="6800"/>
                            </p:stCondLst>
                            <p:childTnLst>
                              <p:par>
                                <p:cTn id="16" presetID="4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anim calcmode="lin" valueType="num">
                                      <p:cBhvr>
                                        <p:cTn id="19" dur="2000" fill="hold"/>
                                        <p:tgtEl>
                                          <p:spTgt spid="2"/>
                                        </p:tgtEl>
                                        <p:attrNameLst>
                                          <p:attrName>ppt_w</p:attrName>
                                        </p:attrNameLst>
                                      </p:cBhvr>
                                      <p:tavLst>
                                        <p:tav tm="0" fmla="#ppt_w*sin(2.5*pi*$)">
                                          <p:val>
                                            <p:fltVal val="0"/>
                                          </p:val>
                                        </p:tav>
                                        <p:tav tm="100000">
                                          <p:val>
                                            <p:fltVal val="1"/>
                                          </p:val>
                                        </p:tav>
                                      </p:tavLst>
                                    </p:anim>
                                    <p:anim calcmode="lin" valueType="num">
                                      <p:cBhvr>
                                        <p:cTn id="20" dur="2000" fill="hold"/>
                                        <p:tgtEl>
                                          <p:spTgt spid="2"/>
                                        </p:tgtEl>
                                        <p:attrNameLst>
                                          <p:attrName>ppt_h</p:attrName>
                                        </p:attrNameLst>
                                      </p:cBhvr>
                                      <p:tavLst>
                                        <p:tav tm="0">
                                          <p:val>
                                            <p:strVal val="#ppt_h"/>
                                          </p:val>
                                        </p:tav>
                                        <p:tav tm="100000">
                                          <p:val>
                                            <p:strVal val="#ppt_h"/>
                                          </p:val>
                                        </p:tav>
                                      </p:tavLst>
                                    </p:anim>
                                  </p:childTnLst>
                                </p:cTn>
                              </p:par>
                            </p:childTnLst>
                          </p:cTn>
                        </p:par>
                        <p:par>
                          <p:cTn id="21" fill="hold">
                            <p:stCondLst>
                              <p:cond delay="88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930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nimated Title Slide">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3" name="Picture 2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40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3000" fill="hold" nodeType="withEffect">
                                  <p:stCondLst>
                                    <p:cond delay="14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400" fill="hold"/>
                                        <p:tgtEl>
                                          <p:spTgt spid="3"/>
                                        </p:tgtEl>
                                        <p:attrNameLst>
                                          <p:attrName>ppt_x</p:attrName>
                                        </p:attrNameLst>
                                      </p:cBhvr>
                                      <p:tavLst>
                                        <p:tav tm="0">
                                          <p:val>
                                            <p:strVal val="0-#ppt_w/2"/>
                                          </p:val>
                                        </p:tav>
                                        <p:tav tm="100000">
                                          <p:val>
                                            <p:strVal val="#ppt_x"/>
                                          </p:val>
                                        </p:tav>
                                      </p:tavLst>
                                    </p:anim>
                                    <p:anim calcmode="lin" valueType="num">
                                      <p:cBhvr additive="base">
                                        <p:cTn id="8" dur="14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C79AEC-39BC-4243-A521-98F6E507E748}" type="datetimeFigureOut">
              <a:rPr lang="tr-TR" smtClean="0"/>
              <a:t>11.03.2019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104325849"/>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4500"/>
            </a:lvl1pPr>
          </a:lstStyle>
          <a:p>
            <a:r>
              <a:rPr lang="tr-TR" smtClean="0"/>
              <a:t>Asıl başlık stili için tıklatın</a:t>
            </a:r>
            <a:endParaRPr lang="tr-TR"/>
          </a:p>
        </p:txBody>
      </p:sp>
      <p:sp>
        <p:nvSpPr>
          <p:cNvPr id="3" name="Metin Yer Tutucusu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FC79AEC-39BC-4243-A521-98F6E507E748}" type="datetimeFigureOut">
              <a:rPr lang="tr-TR" smtClean="0"/>
              <a:t>11.03.2019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1424785619"/>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FC79AEC-39BC-4243-A521-98F6E507E748}" type="datetimeFigureOut">
              <a:rPr lang="tr-TR" smtClean="0"/>
              <a:t>11.03.2019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3756333845"/>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FC79AEC-39BC-4243-A521-98F6E507E748}" type="datetimeFigureOut">
              <a:rPr lang="tr-TR" smtClean="0"/>
              <a:t>11.03.2019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3575815303"/>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FC79AEC-39BC-4243-A521-98F6E507E748}" type="datetimeFigureOut">
              <a:rPr lang="tr-TR" smtClean="0"/>
              <a:t>11.03.2019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2573485078"/>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FC79AEC-39BC-4243-A521-98F6E507E748}" type="datetimeFigureOut">
              <a:rPr lang="tr-TR" smtClean="0"/>
              <a:t>11.03.2019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3806011921"/>
      </p:ext>
    </p:extLst>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2400"/>
            </a:lvl1pPr>
          </a:lstStyle>
          <a:p>
            <a:r>
              <a:rPr lang="tr-TR" smtClean="0"/>
              <a:t>Asıl başlık stili için tıklatın</a:t>
            </a:r>
            <a:endParaRPr lang="tr-TR"/>
          </a:p>
        </p:txBody>
      </p:sp>
      <p:sp>
        <p:nvSpPr>
          <p:cNvPr id="3" name="İçerik Yer Tutucus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FC79AEC-39BC-4243-A521-98F6E507E748}" type="datetimeFigureOut">
              <a:rPr lang="tr-TR" smtClean="0"/>
              <a:t>11.03.2019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4043155577"/>
      </p:ext>
    </p:extLst>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2400"/>
            </a:lvl1pPr>
          </a:lstStyle>
          <a:p>
            <a:r>
              <a:rPr lang="tr-TR" smtClean="0"/>
              <a:t>Asıl başlık stili için tıklatın</a:t>
            </a:r>
            <a:endParaRPr lang="tr-TR"/>
          </a:p>
        </p:txBody>
      </p:sp>
      <p:sp>
        <p:nvSpPr>
          <p:cNvPr id="3" name="Resim Yer Tutucusu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FC79AEC-39BC-4243-A521-98F6E507E748}" type="datetimeFigureOut">
              <a:rPr lang="tr-TR" smtClean="0"/>
              <a:t>11.03.2019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DCB36D5-C11A-48EC-9822-9178DBE6D7E3}" type="slidenum">
              <a:rPr lang="tr-TR" smtClean="0"/>
              <a:t>‹#›</a:t>
            </a:fld>
            <a:endParaRPr lang="tr-TR"/>
          </a:p>
        </p:txBody>
      </p:sp>
    </p:spTree>
    <p:extLst>
      <p:ext uri="{BB962C8B-B14F-4D97-AF65-F5344CB8AC3E}">
        <p14:creationId xmlns:p14="http://schemas.microsoft.com/office/powerpoint/2010/main" val="4057744616"/>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C79AEC-39BC-4243-A521-98F6E507E748}" type="datetimeFigureOut">
              <a:rPr lang="tr-TR" smtClean="0"/>
              <a:t>11.03.2019</a:t>
            </a:fld>
            <a:endParaRPr lang="tr-TR"/>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CB36D5-C11A-48EC-9822-9178DBE6D7E3}" type="slidenum">
              <a:rPr lang="tr-TR" smtClean="0"/>
              <a:t>‹#›</a:t>
            </a:fld>
            <a:endParaRPr lang="tr-TR"/>
          </a:p>
        </p:txBody>
      </p:sp>
      <p:pic>
        <p:nvPicPr>
          <p:cNvPr id="7" name="Picture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762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010400" y="76200"/>
            <a:ext cx="20193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TURAN\Desktop\Shaman_Pingwin_Giant_Fishbone.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rot="2576896">
            <a:off x="7375525" y="303213"/>
            <a:ext cx="146526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erturk\Desktop\fish-bones-vector.png"/>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572000" y="-1524000"/>
            <a:ext cx="16764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101199"/>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3957"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400" fill="hold"/>
                                        <p:tgtEl>
                                          <p:spTgt spid="10"/>
                                        </p:tgtEl>
                                        <p:attrNameLst>
                                          <p:attrName>ppt_x</p:attrName>
                                        </p:attrNameLst>
                                      </p:cBhvr>
                                      <p:tavLst>
                                        <p:tav tm="0">
                                          <p:val>
                                            <p:strVal val="0-#ppt_w/2"/>
                                          </p:val>
                                        </p:tav>
                                        <p:tav tm="100000">
                                          <p:val>
                                            <p:strVal val="#ppt_x"/>
                                          </p:val>
                                        </p:tav>
                                      </p:tavLst>
                                    </p:anim>
                                    <p:anim calcmode="lin" valueType="num">
                                      <p:cBhvr additive="base">
                                        <p:cTn id="8" dur="1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12" name="2 Alt Başlık"/>
          <p:cNvSpPr txBox="1">
            <a:spLocks/>
          </p:cNvSpPr>
          <p:nvPr/>
        </p:nvSpPr>
        <p:spPr bwMode="auto">
          <a:xfrm>
            <a:off x="457200" y="152400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Nedenleri tespit edilecek problemin başlığı diyagramın baş kısmına yazılır.</a:t>
            </a:r>
          </a:p>
        </p:txBody>
      </p:sp>
      <p:sp>
        <p:nvSpPr>
          <p:cNvPr id="24580"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4581"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02390D-460D-406B-87D7-455B089EAE1E}" type="slidenum">
              <a:rPr lang="en-US" altLang="tr-TR">
                <a:solidFill>
                  <a:schemeClr val="bg1"/>
                </a:solidFill>
                <a:latin typeface="Palatino Linotype" panose="02040502050505030304" pitchFamily="18" charset="0"/>
              </a:rPr>
              <a:pPr eaLnBrk="1" hangingPunct="1"/>
              <a:t>10</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3818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200" b="1">
                <a:solidFill>
                  <a:srgbClr val="0D0D0D"/>
                </a:solidFill>
                <a:latin typeface="Constantia" pitchFamily="18" charset="0"/>
                <a:cs typeface="Arial" charset="0"/>
              </a:rPr>
              <a:t>Balık Kılçığı Diyagramı Oluşturma</a:t>
            </a:r>
          </a:p>
        </p:txBody>
      </p:sp>
      <p:grpSp>
        <p:nvGrpSpPr>
          <p:cNvPr id="2" name="26 Grup"/>
          <p:cNvGrpSpPr>
            <a:grpSpLocks/>
          </p:cNvGrpSpPr>
          <p:nvPr/>
        </p:nvGrpSpPr>
        <p:grpSpPr bwMode="auto">
          <a:xfrm>
            <a:off x="228600" y="2946400"/>
            <a:ext cx="8686800" cy="1600200"/>
            <a:chOff x="228600" y="2946400"/>
            <a:chExt cx="8686800" cy="1600200"/>
          </a:xfrm>
        </p:grpSpPr>
        <p:sp>
          <p:nvSpPr>
            <p:cNvPr id="14" name="13 Köşeli Çift Ayraç"/>
            <p:cNvSpPr/>
            <p:nvPr/>
          </p:nvSpPr>
          <p:spPr>
            <a:xfrm>
              <a:off x="228600" y="3124200"/>
              <a:ext cx="1295400" cy="1295400"/>
            </a:xfrm>
            <a:prstGeom prst="chevron">
              <a:avLst/>
            </a:prstGeom>
            <a:ln w="381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tr-TR">
                <a:solidFill>
                  <a:schemeClr val="tx1"/>
                </a:solidFill>
              </a:endParaRPr>
            </a:p>
          </p:txBody>
        </p:sp>
        <p:cxnSp>
          <p:nvCxnSpPr>
            <p:cNvPr id="19" name="18 Düz Bağlayıcı"/>
            <p:cNvCxnSpPr>
              <a:stCxn id="14" idx="3"/>
              <a:endCxn id="23" idx="1"/>
            </p:cNvCxnSpPr>
            <p:nvPr/>
          </p:nvCxnSpPr>
          <p:spPr>
            <a:xfrm flipV="1">
              <a:off x="1524000" y="3746500"/>
              <a:ext cx="4953000" cy="25400"/>
            </a:xfrm>
            <a:prstGeom prst="line">
              <a:avLst/>
            </a:prstGeom>
            <a:ln w="38100">
              <a:solidFill>
                <a:schemeClr val="tx1"/>
              </a:solidFill>
            </a:ln>
          </p:spPr>
          <p:style>
            <a:lnRef idx="2">
              <a:schemeClr val="accent5">
                <a:shade val="50000"/>
              </a:schemeClr>
            </a:lnRef>
            <a:fillRef idx="1">
              <a:schemeClr val="accent5"/>
            </a:fillRef>
            <a:effectRef idx="0">
              <a:schemeClr val="accent5"/>
            </a:effectRef>
            <a:fontRef idx="minor">
              <a:schemeClr val="lt1"/>
            </a:fontRef>
          </p:style>
        </p:cxnSp>
        <p:sp>
          <p:nvSpPr>
            <p:cNvPr id="23" name="22 Dikdörtgen"/>
            <p:cNvSpPr/>
            <p:nvPr/>
          </p:nvSpPr>
          <p:spPr>
            <a:xfrm>
              <a:off x="6477000" y="2946400"/>
              <a:ext cx="2438400" cy="1600200"/>
            </a:xfrm>
            <a:prstGeom prst="rect">
              <a:avLst/>
            </a:prstGeom>
            <a:ln w="3810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tr-TR" sz="2400" dirty="0">
                  <a:solidFill>
                    <a:srgbClr val="FFFFFF"/>
                  </a:solidFill>
                  <a:latin typeface="Calibri" pitchFamily="34" charset="0"/>
                  <a:cs typeface="Arial" charset="0"/>
                </a:rPr>
                <a:t>Problemin</a:t>
              </a:r>
            </a:p>
            <a:p>
              <a:pPr algn="ctr">
                <a:defRPr/>
              </a:pPr>
              <a:r>
                <a:rPr lang="tr-TR" sz="2400" dirty="0">
                  <a:solidFill>
                    <a:srgbClr val="FFFFFF"/>
                  </a:solidFill>
                  <a:latin typeface="Calibri" pitchFamily="34" charset="0"/>
                  <a:cs typeface="Arial" charset="0"/>
                </a:rPr>
                <a:t>Başlığı</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12" name="2 Alt Başlık"/>
          <p:cNvSpPr txBox="1">
            <a:spLocks/>
          </p:cNvSpPr>
          <p:nvPr/>
        </p:nvSpPr>
        <p:spPr bwMode="auto">
          <a:xfrm>
            <a:off x="457200" y="2514600"/>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Daha sonra balığın omurgasına 45 derecelik açıyla oklar çizilir ve okların üzerine ana nedenler yazılır.</a:t>
            </a:r>
          </a:p>
        </p:txBody>
      </p:sp>
      <p:sp>
        <p:nvSpPr>
          <p:cNvPr id="25604"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5605"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650CE1-D080-4BE5-B8C6-6406858FBACC}" type="slidenum">
              <a:rPr lang="en-US" altLang="tr-TR">
                <a:solidFill>
                  <a:schemeClr val="bg1"/>
                </a:solidFill>
                <a:latin typeface="Palatino Linotype" panose="02040502050505030304" pitchFamily="18" charset="0"/>
              </a:rPr>
              <a:pPr eaLnBrk="1" hangingPunct="1"/>
              <a:t>11</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3818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200" b="1">
                <a:solidFill>
                  <a:srgbClr val="0D0D0D"/>
                </a:solidFill>
                <a:latin typeface="Constantia" pitchFamily="18" charset="0"/>
                <a:cs typeface="Arial" charset="0"/>
              </a:rPr>
              <a:t>Balık Kılçığı Diyagramı Oluşturma</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26627"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6628"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9582D6-FFCD-4406-AEAD-6D12F09C3874}" type="slidenum">
              <a:rPr lang="en-US" altLang="tr-TR">
                <a:solidFill>
                  <a:schemeClr val="bg1"/>
                </a:solidFill>
                <a:latin typeface="Palatino Linotype" panose="02040502050505030304" pitchFamily="18" charset="0"/>
              </a:rPr>
              <a:pPr eaLnBrk="1" hangingPunct="1"/>
              <a:t>12</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3818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200" b="1">
                <a:solidFill>
                  <a:srgbClr val="0D0D0D"/>
                </a:solidFill>
                <a:latin typeface="Constantia" pitchFamily="18" charset="0"/>
                <a:cs typeface="Arial" charset="0"/>
              </a:rPr>
              <a:t>Balık Kılçığı Diyagramı Oluşturma</a:t>
            </a:r>
          </a:p>
        </p:txBody>
      </p:sp>
      <p:cxnSp>
        <p:nvCxnSpPr>
          <p:cNvPr id="16" name="15 Düz Bağlayıcı"/>
          <p:cNvCxnSpPr>
            <a:stCxn id="14" idx="3"/>
            <a:endCxn id="17" idx="1"/>
          </p:cNvCxnSpPr>
          <p:nvPr/>
        </p:nvCxnSpPr>
        <p:spPr>
          <a:xfrm flipV="1">
            <a:off x="1524000" y="3314700"/>
            <a:ext cx="4953000" cy="25400"/>
          </a:xfrm>
          <a:prstGeom prst="line">
            <a:avLst/>
          </a:prstGeom>
          <a:ln w="38100">
            <a:solidFill>
              <a:schemeClr val="tx1"/>
            </a:solidFill>
          </a:ln>
        </p:spPr>
        <p:style>
          <a:lnRef idx="1">
            <a:schemeClr val="accent5"/>
          </a:lnRef>
          <a:fillRef idx="3">
            <a:schemeClr val="accent5"/>
          </a:fillRef>
          <a:effectRef idx="2">
            <a:schemeClr val="accent5"/>
          </a:effectRef>
          <a:fontRef idx="minor">
            <a:schemeClr val="lt1"/>
          </a:fontRef>
        </p:style>
      </p:cxnSp>
      <p:grpSp>
        <p:nvGrpSpPr>
          <p:cNvPr id="2" name="20 Grup"/>
          <p:cNvGrpSpPr>
            <a:grpSpLocks/>
          </p:cNvGrpSpPr>
          <p:nvPr/>
        </p:nvGrpSpPr>
        <p:grpSpPr bwMode="auto">
          <a:xfrm>
            <a:off x="228600" y="2514600"/>
            <a:ext cx="8686800" cy="1600200"/>
            <a:chOff x="228600" y="2514600"/>
            <a:chExt cx="8686800" cy="1600200"/>
          </a:xfrm>
        </p:grpSpPr>
        <p:sp>
          <p:nvSpPr>
            <p:cNvPr id="14" name="13 Köşeli Çift Ayraç"/>
            <p:cNvSpPr/>
            <p:nvPr/>
          </p:nvSpPr>
          <p:spPr>
            <a:xfrm>
              <a:off x="228600" y="2692400"/>
              <a:ext cx="1295400" cy="1295400"/>
            </a:xfrm>
            <a:prstGeom prst="chevron">
              <a:avLst/>
            </a:prstGeom>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tr-TR">
                <a:solidFill>
                  <a:schemeClr val="tx1"/>
                </a:solidFill>
              </a:endParaRPr>
            </a:p>
          </p:txBody>
        </p:sp>
        <p:sp>
          <p:nvSpPr>
            <p:cNvPr id="17" name="16 Dikdörtgen"/>
            <p:cNvSpPr/>
            <p:nvPr/>
          </p:nvSpPr>
          <p:spPr>
            <a:xfrm>
              <a:off x="6477000" y="2514600"/>
              <a:ext cx="2438400" cy="1600200"/>
            </a:xfrm>
            <a:prstGeom prst="rect">
              <a:avLst/>
            </a:prstGeom>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tr-TR" sz="2400" dirty="0">
                  <a:solidFill>
                    <a:srgbClr val="FFFFFF"/>
                  </a:solidFill>
                  <a:latin typeface="Calibri" pitchFamily="34" charset="0"/>
                  <a:cs typeface="Arial" charset="0"/>
                </a:rPr>
                <a:t>Problemin</a:t>
              </a:r>
            </a:p>
            <a:p>
              <a:pPr algn="ctr">
                <a:defRPr/>
              </a:pPr>
              <a:r>
                <a:rPr lang="tr-TR" sz="2400" dirty="0">
                  <a:solidFill>
                    <a:srgbClr val="FFFFFF"/>
                  </a:solidFill>
                  <a:latin typeface="Calibri" pitchFamily="34" charset="0"/>
                  <a:cs typeface="Arial" charset="0"/>
                </a:rPr>
                <a:t>Başlığı</a:t>
              </a:r>
            </a:p>
            <a:p>
              <a:pPr algn="ctr">
                <a:defRPr/>
              </a:pPr>
              <a:endParaRPr lang="tr-TR" sz="2400" dirty="0">
                <a:solidFill>
                  <a:srgbClr val="FFFFFF"/>
                </a:solidFill>
                <a:latin typeface="Calibri" pitchFamily="34" charset="0"/>
                <a:cs typeface="Arial" charset="0"/>
              </a:endParaRPr>
            </a:p>
          </p:txBody>
        </p:sp>
      </p:grpSp>
      <p:grpSp>
        <p:nvGrpSpPr>
          <p:cNvPr id="3" name="26 Grup"/>
          <p:cNvGrpSpPr>
            <a:grpSpLocks/>
          </p:cNvGrpSpPr>
          <p:nvPr/>
        </p:nvGrpSpPr>
        <p:grpSpPr bwMode="auto">
          <a:xfrm>
            <a:off x="1143000" y="990600"/>
            <a:ext cx="1981200" cy="2286000"/>
            <a:chOff x="1143000" y="990600"/>
            <a:chExt cx="1981200" cy="2286000"/>
          </a:xfrm>
        </p:grpSpPr>
        <p:cxnSp>
          <p:nvCxnSpPr>
            <p:cNvPr id="19" name="18 Düz Ok Bağlayıcısı"/>
            <p:cNvCxnSpPr/>
            <p:nvPr/>
          </p:nvCxnSpPr>
          <p:spPr>
            <a:xfrm>
              <a:off x="1981200" y="1562100"/>
              <a:ext cx="1143000" cy="17145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3" name="22 Dikdörtgen"/>
            <p:cNvSpPr/>
            <p:nvPr/>
          </p:nvSpPr>
          <p:spPr>
            <a:xfrm>
              <a:off x="1143000" y="99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tr-TR" sz="2400" dirty="0">
                  <a:solidFill>
                    <a:srgbClr val="FFFFFF"/>
                  </a:solidFill>
                  <a:latin typeface="Calibri" pitchFamily="34" charset="0"/>
                  <a:cs typeface="Arial" charset="0"/>
                </a:rPr>
                <a:t>Ana Neden</a:t>
              </a:r>
            </a:p>
          </p:txBody>
        </p:sp>
      </p:grpSp>
      <p:grpSp>
        <p:nvGrpSpPr>
          <p:cNvPr id="4" name="21 Grup"/>
          <p:cNvGrpSpPr>
            <a:grpSpLocks/>
          </p:cNvGrpSpPr>
          <p:nvPr/>
        </p:nvGrpSpPr>
        <p:grpSpPr bwMode="auto">
          <a:xfrm>
            <a:off x="3657600" y="990600"/>
            <a:ext cx="1981200" cy="2286000"/>
            <a:chOff x="3657600" y="990600"/>
            <a:chExt cx="1981200" cy="2286000"/>
          </a:xfrm>
        </p:grpSpPr>
        <p:cxnSp>
          <p:nvCxnSpPr>
            <p:cNvPr id="24" name="23 Düz Ok Bağlayıcısı"/>
            <p:cNvCxnSpPr/>
            <p:nvPr/>
          </p:nvCxnSpPr>
          <p:spPr>
            <a:xfrm>
              <a:off x="4495800" y="1562100"/>
              <a:ext cx="1143000" cy="17145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5" name="24 Dikdörtgen"/>
            <p:cNvSpPr/>
            <p:nvPr/>
          </p:nvSpPr>
          <p:spPr>
            <a:xfrm>
              <a:off x="3657600" y="99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tr-TR" sz="2400" dirty="0">
                  <a:solidFill>
                    <a:srgbClr val="FFFFFF"/>
                  </a:solidFill>
                  <a:latin typeface="Calibri" pitchFamily="34" charset="0"/>
                  <a:cs typeface="Arial" charset="0"/>
                </a:rPr>
                <a:t>Ana Neden</a:t>
              </a:r>
            </a:p>
          </p:txBody>
        </p:sp>
      </p:grpSp>
      <p:grpSp>
        <p:nvGrpSpPr>
          <p:cNvPr id="5" name="27 Grup"/>
          <p:cNvGrpSpPr>
            <a:grpSpLocks/>
          </p:cNvGrpSpPr>
          <p:nvPr/>
        </p:nvGrpSpPr>
        <p:grpSpPr bwMode="auto">
          <a:xfrm>
            <a:off x="1143000" y="3403600"/>
            <a:ext cx="2006600" cy="2311400"/>
            <a:chOff x="1143000" y="3403600"/>
            <a:chExt cx="2006600" cy="2311400"/>
          </a:xfrm>
        </p:grpSpPr>
        <p:cxnSp>
          <p:nvCxnSpPr>
            <p:cNvPr id="26" name="25 Düz Ok Bağlayıcısı"/>
            <p:cNvCxnSpPr/>
            <p:nvPr/>
          </p:nvCxnSpPr>
          <p:spPr>
            <a:xfrm flipV="1">
              <a:off x="1905000" y="3403600"/>
              <a:ext cx="1244600" cy="16256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9" name="28 Dikdörtgen"/>
            <p:cNvSpPr/>
            <p:nvPr/>
          </p:nvSpPr>
          <p:spPr>
            <a:xfrm>
              <a:off x="1143000" y="480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endParaRPr lang="tr-TR" sz="2400" dirty="0">
                <a:solidFill>
                  <a:srgbClr val="FFFFFF"/>
                </a:solidFill>
                <a:latin typeface="Calibri" pitchFamily="34" charset="0"/>
                <a:cs typeface="Arial" charset="0"/>
              </a:endParaRPr>
            </a:p>
            <a:p>
              <a:pPr algn="ctr">
                <a:lnSpc>
                  <a:spcPts val="2000"/>
                </a:lnSpc>
                <a:defRPr/>
              </a:pPr>
              <a:r>
                <a:rPr lang="tr-TR" sz="2400" dirty="0">
                  <a:solidFill>
                    <a:srgbClr val="FFFFFF"/>
                  </a:solidFill>
                  <a:latin typeface="Calibri" pitchFamily="34" charset="0"/>
                  <a:cs typeface="Arial" charset="0"/>
                </a:rPr>
                <a:t>Ana Neden</a:t>
              </a:r>
            </a:p>
            <a:p>
              <a:pPr algn="ctr">
                <a:lnSpc>
                  <a:spcPts val="2000"/>
                </a:lnSpc>
                <a:defRPr/>
              </a:pPr>
              <a:endParaRPr lang="tr-TR" sz="2400" dirty="0">
                <a:solidFill>
                  <a:srgbClr val="FFFFFF"/>
                </a:solidFill>
                <a:latin typeface="Calibri" pitchFamily="34" charset="0"/>
                <a:cs typeface="Arial" charset="0"/>
              </a:endParaRPr>
            </a:p>
          </p:txBody>
        </p:sp>
      </p:grpSp>
      <p:grpSp>
        <p:nvGrpSpPr>
          <p:cNvPr id="6" name="29 Grup"/>
          <p:cNvGrpSpPr>
            <a:grpSpLocks/>
          </p:cNvGrpSpPr>
          <p:nvPr/>
        </p:nvGrpSpPr>
        <p:grpSpPr bwMode="auto">
          <a:xfrm>
            <a:off x="3657600" y="3403600"/>
            <a:ext cx="2006600" cy="2311400"/>
            <a:chOff x="3657600" y="3403600"/>
            <a:chExt cx="2006600" cy="2311400"/>
          </a:xfrm>
        </p:grpSpPr>
        <p:cxnSp>
          <p:nvCxnSpPr>
            <p:cNvPr id="31" name="30 Düz Ok Bağlayıcısı"/>
            <p:cNvCxnSpPr/>
            <p:nvPr/>
          </p:nvCxnSpPr>
          <p:spPr>
            <a:xfrm flipV="1">
              <a:off x="4419600" y="3403600"/>
              <a:ext cx="1244600" cy="16256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32" name="31 Dikdörtgen"/>
            <p:cNvSpPr/>
            <p:nvPr/>
          </p:nvSpPr>
          <p:spPr>
            <a:xfrm>
              <a:off x="3657600" y="480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spcBef>
                  <a:spcPts val="0"/>
                </a:spcBef>
                <a:defRPr/>
              </a:pPr>
              <a:endParaRPr lang="tr-TR" sz="2400" dirty="0">
                <a:solidFill>
                  <a:srgbClr val="FFFFFF"/>
                </a:solidFill>
                <a:latin typeface="Calibri" pitchFamily="34" charset="0"/>
                <a:cs typeface="Arial" charset="0"/>
              </a:endParaRPr>
            </a:p>
            <a:p>
              <a:pPr algn="ctr">
                <a:lnSpc>
                  <a:spcPts val="2000"/>
                </a:lnSpc>
                <a:spcBef>
                  <a:spcPts val="0"/>
                </a:spcBef>
                <a:defRPr/>
              </a:pPr>
              <a:r>
                <a:rPr lang="tr-TR" sz="2400" dirty="0">
                  <a:solidFill>
                    <a:srgbClr val="FFFFFF"/>
                  </a:solidFill>
                  <a:latin typeface="Calibri" pitchFamily="34" charset="0"/>
                  <a:cs typeface="Arial" charset="0"/>
                </a:rPr>
                <a:t>Ana Neden</a:t>
              </a:r>
            </a:p>
            <a:p>
              <a:pPr algn="ctr">
                <a:lnSpc>
                  <a:spcPts val="2000"/>
                </a:lnSpc>
                <a:spcBef>
                  <a:spcPts val="0"/>
                </a:spcBef>
                <a:defRPr/>
              </a:pPr>
              <a:endParaRPr lang="tr-TR" sz="2400" dirty="0">
                <a:latin typeface="Calibri" pitchFamily="34" charset="0"/>
                <a:cs typeface="Calibri"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nodeType="afterGroup">
                            <p:stCondLst>
                              <p:cond delay="1500"/>
                            </p:stCondLst>
                            <p:childTnLst>
                              <p:par>
                                <p:cTn id="21" presetID="2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par>
                          <p:cTn id="24" fill="hold" nodeType="afterGroup">
                            <p:stCondLst>
                              <p:cond delay="2000"/>
                            </p:stCondLst>
                            <p:childTnLst>
                              <p:par>
                                <p:cTn id="25" presetID="22" presetClass="entr" presetSubtype="4"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par>
                          <p:cTn id="28" fill="hold" nodeType="afterGroup">
                            <p:stCondLst>
                              <p:cond delay="2500"/>
                            </p:stCondLst>
                            <p:childTnLst>
                              <p:par>
                                <p:cTn id="29" presetID="22" presetClass="entr" presetSubtype="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nodeType="afterGroup">
                            <p:stCondLst>
                              <p:cond delay="3000"/>
                            </p:stCondLst>
                            <p:childTnLst>
                              <p:par>
                                <p:cTn id="33" presetID="22" presetClass="entr" presetSubtype="1"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12" name="2 Alt Başlık"/>
          <p:cNvSpPr txBox="1">
            <a:spLocks/>
          </p:cNvSpPr>
          <p:nvPr/>
        </p:nvSpPr>
        <p:spPr bwMode="auto">
          <a:xfrm>
            <a:off x="457200" y="2514600"/>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Son olarak ana nedene de oklar çizilerek bu nedenlerin alt nedenleri yazılır.</a:t>
            </a:r>
          </a:p>
        </p:txBody>
      </p:sp>
      <p:sp>
        <p:nvSpPr>
          <p:cNvPr id="27652"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7653"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AC0567-32CA-4E3C-99EA-B23928E5D32B}" type="slidenum">
              <a:rPr lang="en-US" altLang="tr-TR">
                <a:solidFill>
                  <a:schemeClr val="bg1"/>
                </a:solidFill>
                <a:latin typeface="Palatino Linotype" panose="02040502050505030304" pitchFamily="18" charset="0"/>
              </a:rPr>
              <a:pPr eaLnBrk="1" hangingPunct="1"/>
              <a:t>13</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3818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200" b="1">
                <a:solidFill>
                  <a:srgbClr val="0D0D0D"/>
                </a:solidFill>
                <a:latin typeface="Constantia" pitchFamily="18" charset="0"/>
                <a:cs typeface="Arial" charset="0"/>
              </a:rPr>
              <a:t>Balık Kılçığı Diyagramı Oluşturma</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28675"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8676"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F7116-62F9-4D96-B315-EDD6ACBF4181}" type="slidenum">
              <a:rPr lang="en-US" altLang="tr-TR">
                <a:solidFill>
                  <a:schemeClr val="bg1"/>
                </a:solidFill>
                <a:latin typeface="Palatino Linotype" panose="02040502050505030304" pitchFamily="18" charset="0"/>
              </a:rPr>
              <a:pPr eaLnBrk="1" hangingPunct="1"/>
              <a:t>14</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3818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200" b="1">
                <a:solidFill>
                  <a:srgbClr val="0D0D0D"/>
                </a:solidFill>
                <a:latin typeface="Constantia" pitchFamily="18" charset="0"/>
                <a:cs typeface="Arial" charset="0"/>
              </a:rPr>
              <a:t>Balık Kılçığı Diyagramı Oluşturma</a:t>
            </a:r>
          </a:p>
        </p:txBody>
      </p:sp>
      <p:grpSp>
        <p:nvGrpSpPr>
          <p:cNvPr id="2" name="26 Grup"/>
          <p:cNvGrpSpPr>
            <a:grpSpLocks/>
          </p:cNvGrpSpPr>
          <p:nvPr/>
        </p:nvGrpSpPr>
        <p:grpSpPr bwMode="auto">
          <a:xfrm>
            <a:off x="228600" y="990600"/>
            <a:ext cx="8686800" cy="4724400"/>
            <a:chOff x="228600" y="990600"/>
            <a:chExt cx="8686800" cy="4724400"/>
          </a:xfrm>
        </p:grpSpPr>
        <p:cxnSp>
          <p:nvCxnSpPr>
            <p:cNvPr id="16" name="15 Düz Bağlayıcı"/>
            <p:cNvCxnSpPr>
              <a:stCxn id="14" idx="3"/>
              <a:endCxn id="17" idx="1"/>
            </p:cNvCxnSpPr>
            <p:nvPr/>
          </p:nvCxnSpPr>
          <p:spPr>
            <a:xfrm flipV="1">
              <a:off x="1524000" y="3314700"/>
              <a:ext cx="5029200" cy="25400"/>
            </a:xfrm>
            <a:prstGeom prst="line">
              <a:avLst/>
            </a:prstGeom>
            <a:ln w="38100">
              <a:solidFill>
                <a:schemeClr val="tx1"/>
              </a:solidFill>
            </a:ln>
          </p:spPr>
          <p:style>
            <a:lnRef idx="1">
              <a:schemeClr val="accent5"/>
            </a:lnRef>
            <a:fillRef idx="3">
              <a:schemeClr val="accent5"/>
            </a:fillRef>
            <a:effectRef idx="2">
              <a:schemeClr val="accent5"/>
            </a:effectRef>
            <a:fontRef idx="minor">
              <a:schemeClr val="lt1"/>
            </a:fontRef>
          </p:style>
        </p:cxnSp>
        <p:grpSp>
          <p:nvGrpSpPr>
            <p:cNvPr id="28708" name="20 Grup"/>
            <p:cNvGrpSpPr>
              <a:grpSpLocks/>
            </p:cNvGrpSpPr>
            <p:nvPr/>
          </p:nvGrpSpPr>
          <p:grpSpPr bwMode="auto">
            <a:xfrm>
              <a:off x="228600" y="2514600"/>
              <a:ext cx="8686800" cy="1600200"/>
              <a:chOff x="228600" y="2514600"/>
              <a:chExt cx="8686800" cy="1600200"/>
            </a:xfrm>
          </p:grpSpPr>
          <p:sp>
            <p:nvSpPr>
              <p:cNvPr id="14" name="13 Köşeli Çift Ayraç"/>
              <p:cNvSpPr/>
              <p:nvPr/>
            </p:nvSpPr>
            <p:spPr>
              <a:xfrm>
                <a:off x="228600" y="2692400"/>
                <a:ext cx="1295400" cy="1295400"/>
              </a:xfrm>
              <a:prstGeom prst="chevron">
                <a:avLst/>
              </a:prstGeom>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tr-TR">
                  <a:solidFill>
                    <a:schemeClr val="tx1"/>
                  </a:solidFill>
                </a:endParaRPr>
              </a:p>
            </p:txBody>
          </p:sp>
          <p:sp>
            <p:nvSpPr>
              <p:cNvPr id="17" name="16 Dikdörtgen"/>
              <p:cNvSpPr/>
              <p:nvPr/>
            </p:nvSpPr>
            <p:spPr>
              <a:xfrm>
                <a:off x="6553200" y="2514600"/>
                <a:ext cx="2362200" cy="1600200"/>
              </a:xfrm>
              <a:prstGeom prst="rect">
                <a:avLst/>
              </a:prstGeom>
              <a:ln w="38100">
                <a:solidFill>
                  <a:schemeClr val="tx1"/>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tr-TR" sz="2400" dirty="0">
                    <a:solidFill>
                      <a:srgbClr val="FFFFFF"/>
                    </a:solidFill>
                    <a:latin typeface="Calibri" pitchFamily="34" charset="0"/>
                    <a:cs typeface="Arial" charset="0"/>
                  </a:rPr>
                  <a:t>Elektrik Verimsizliği</a:t>
                </a:r>
              </a:p>
            </p:txBody>
          </p:sp>
        </p:grpSp>
        <p:grpSp>
          <p:nvGrpSpPr>
            <p:cNvPr id="28709" name="26 Grup"/>
            <p:cNvGrpSpPr>
              <a:grpSpLocks/>
            </p:cNvGrpSpPr>
            <p:nvPr/>
          </p:nvGrpSpPr>
          <p:grpSpPr bwMode="auto">
            <a:xfrm>
              <a:off x="1143000" y="990600"/>
              <a:ext cx="1981200" cy="2286000"/>
              <a:chOff x="1143000" y="990600"/>
              <a:chExt cx="1981200" cy="2286000"/>
            </a:xfrm>
          </p:grpSpPr>
          <p:cxnSp>
            <p:nvCxnSpPr>
              <p:cNvPr id="19" name="18 Düz Ok Bağlayıcısı"/>
              <p:cNvCxnSpPr/>
              <p:nvPr/>
            </p:nvCxnSpPr>
            <p:spPr>
              <a:xfrm>
                <a:off x="1981200" y="1562100"/>
                <a:ext cx="1143000" cy="17145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3" name="22 Dikdörtgen"/>
              <p:cNvSpPr/>
              <p:nvPr/>
            </p:nvSpPr>
            <p:spPr>
              <a:xfrm>
                <a:off x="1143000" y="99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tr-TR" sz="2400" dirty="0">
                    <a:solidFill>
                      <a:srgbClr val="FFFFFF"/>
                    </a:solidFill>
                    <a:latin typeface="Calibri" pitchFamily="34" charset="0"/>
                    <a:cs typeface="Arial" charset="0"/>
                  </a:rPr>
                  <a:t>Malzeme</a:t>
                </a:r>
              </a:p>
            </p:txBody>
          </p:sp>
        </p:grpSp>
        <p:grpSp>
          <p:nvGrpSpPr>
            <p:cNvPr id="28710" name="21 Grup"/>
            <p:cNvGrpSpPr>
              <a:grpSpLocks/>
            </p:cNvGrpSpPr>
            <p:nvPr/>
          </p:nvGrpSpPr>
          <p:grpSpPr bwMode="auto">
            <a:xfrm>
              <a:off x="3657600" y="990600"/>
              <a:ext cx="1981200" cy="2286000"/>
              <a:chOff x="3657600" y="990600"/>
              <a:chExt cx="1981200" cy="2286000"/>
            </a:xfrm>
          </p:grpSpPr>
          <p:cxnSp>
            <p:nvCxnSpPr>
              <p:cNvPr id="24" name="23 Düz Ok Bağlayıcısı"/>
              <p:cNvCxnSpPr/>
              <p:nvPr/>
            </p:nvCxnSpPr>
            <p:spPr>
              <a:xfrm>
                <a:off x="4495800" y="1562100"/>
                <a:ext cx="1143000" cy="17145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5" name="24 Dikdörtgen"/>
              <p:cNvSpPr/>
              <p:nvPr/>
            </p:nvSpPr>
            <p:spPr>
              <a:xfrm>
                <a:off x="3657600" y="99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tr-TR" sz="2400" dirty="0" err="1">
                    <a:solidFill>
                      <a:srgbClr val="FFFFFF"/>
                    </a:solidFill>
                    <a:latin typeface="Calibri" pitchFamily="34" charset="0"/>
                    <a:cs typeface="Arial" charset="0"/>
                  </a:rPr>
                  <a:t>Metod</a:t>
                </a:r>
                <a:endParaRPr lang="tr-TR" sz="2400" dirty="0">
                  <a:solidFill>
                    <a:srgbClr val="FFFFFF"/>
                  </a:solidFill>
                  <a:latin typeface="Calibri" pitchFamily="34" charset="0"/>
                  <a:cs typeface="Arial" charset="0"/>
                </a:endParaRPr>
              </a:p>
            </p:txBody>
          </p:sp>
        </p:grpSp>
        <p:grpSp>
          <p:nvGrpSpPr>
            <p:cNvPr id="28711" name="27 Grup"/>
            <p:cNvGrpSpPr>
              <a:grpSpLocks/>
            </p:cNvGrpSpPr>
            <p:nvPr/>
          </p:nvGrpSpPr>
          <p:grpSpPr bwMode="auto">
            <a:xfrm>
              <a:off x="1143000" y="3403600"/>
              <a:ext cx="2006600" cy="2311400"/>
              <a:chOff x="1143000" y="3403600"/>
              <a:chExt cx="2006600" cy="2311400"/>
            </a:xfrm>
          </p:grpSpPr>
          <p:cxnSp>
            <p:nvCxnSpPr>
              <p:cNvPr id="26" name="25 Düz Ok Bağlayıcısı"/>
              <p:cNvCxnSpPr/>
              <p:nvPr/>
            </p:nvCxnSpPr>
            <p:spPr>
              <a:xfrm flipV="1">
                <a:off x="1905000" y="3403600"/>
                <a:ext cx="1244600" cy="16256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29" name="28 Dikdörtgen"/>
              <p:cNvSpPr/>
              <p:nvPr/>
            </p:nvSpPr>
            <p:spPr>
              <a:xfrm>
                <a:off x="1143000" y="480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tr-TR" sz="2400" dirty="0">
                    <a:solidFill>
                      <a:srgbClr val="FFFFFF"/>
                    </a:solidFill>
                    <a:latin typeface="Calibri" pitchFamily="34" charset="0"/>
                    <a:cs typeface="Arial" charset="0"/>
                  </a:rPr>
                  <a:t>İnsan</a:t>
                </a:r>
              </a:p>
            </p:txBody>
          </p:sp>
        </p:grpSp>
        <p:grpSp>
          <p:nvGrpSpPr>
            <p:cNvPr id="28712" name="29 Grup"/>
            <p:cNvGrpSpPr>
              <a:grpSpLocks/>
            </p:cNvGrpSpPr>
            <p:nvPr/>
          </p:nvGrpSpPr>
          <p:grpSpPr bwMode="auto">
            <a:xfrm>
              <a:off x="3657600" y="3403600"/>
              <a:ext cx="2006600" cy="2311400"/>
              <a:chOff x="3657600" y="3403600"/>
              <a:chExt cx="2006600" cy="2311400"/>
            </a:xfrm>
          </p:grpSpPr>
          <p:cxnSp>
            <p:nvCxnSpPr>
              <p:cNvPr id="31" name="30 Düz Ok Bağlayıcısı"/>
              <p:cNvCxnSpPr/>
              <p:nvPr/>
            </p:nvCxnSpPr>
            <p:spPr>
              <a:xfrm flipV="1">
                <a:off x="4419600" y="3403600"/>
                <a:ext cx="1244600" cy="1625600"/>
              </a:xfrm>
              <a:prstGeom prst="straightConnector1">
                <a:avLst/>
              </a:prstGeom>
              <a:ln>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32" name="31 Dikdörtgen"/>
              <p:cNvSpPr/>
              <p:nvPr/>
            </p:nvSpPr>
            <p:spPr>
              <a:xfrm>
                <a:off x="3657600" y="4800600"/>
                <a:ext cx="1981200" cy="91440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spcBef>
                    <a:spcPts val="0"/>
                  </a:spcBef>
                  <a:defRPr/>
                </a:pPr>
                <a:r>
                  <a:rPr lang="tr-TR" sz="2400" dirty="0">
                    <a:latin typeface="Calibri" pitchFamily="34" charset="0"/>
                    <a:cs typeface="Calibri" pitchFamily="34" charset="0"/>
                  </a:rPr>
                  <a:t>Çevre</a:t>
                </a:r>
              </a:p>
            </p:txBody>
          </p:sp>
        </p:grpSp>
      </p:grpSp>
      <p:grpSp>
        <p:nvGrpSpPr>
          <p:cNvPr id="9" name="32 Grup"/>
          <p:cNvGrpSpPr>
            <a:grpSpLocks/>
          </p:cNvGrpSpPr>
          <p:nvPr/>
        </p:nvGrpSpPr>
        <p:grpSpPr bwMode="auto">
          <a:xfrm>
            <a:off x="228600" y="2032000"/>
            <a:ext cx="2214563" cy="406400"/>
            <a:chOff x="338137" y="2108200"/>
            <a:chExt cx="2214563" cy="406400"/>
          </a:xfrm>
        </p:grpSpPr>
        <p:sp>
          <p:nvSpPr>
            <p:cNvPr id="28705" name="Text Box 25"/>
            <p:cNvSpPr txBox="1">
              <a:spLocks noChangeArrowheads="1"/>
            </p:cNvSpPr>
            <p:nvPr/>
          </p:nvSpPr>
          <p:spPr bwMode="auto">
            <a:xfrm>
              <a:off x="338137" y="2108200"/>
              <a:ext cx="1947863" cy="40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Hammade Kalitesi</a:t>
              </a:r>
            </a:p>
          </p:txBody>
        </p:sp>
        <p:sp>
          <p:nvSpPr>
            <p:cNvPr id="28706" name="Line 34"/>
            <p:cNvSpPr>
              <a:spLocks noChangeShapeType="1"/>
            </p:cNvSpPr>
            <p:nvPr/>
          </p:nvSpPr>
          <p:spPr bwMode="auto">
            <a:xfrm>
              <a:off x="490537" y="2438400"/>
              <a:ext cx="20621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grpSp>
        <p:nvGrpSpPr>
          <p:cNvPr id="12" name="33 Grup"/>
          <p:cNvGrpSpPr>
            <a:grpSpLocks/>
          </p:cNvGrpSpPr>
          <p:nvPr/>
        </p:nvGrpSpPr>
        <p:grpSpPr bwMode="auto">
          <a:xfrm>
            <a:off x="1219200" y="2667000"/>
            <a:ext cx="1676400" cy="406400"/>
            <a:chOff x="1100137" y="2184400"/>
            <a:chExt cx="1676400" cy="406400"/>
          </a:xfrm>
        </p:grpSpPr>
        <p:sp>
          <p:nvSpPr>
            <p:cNvPr id="28703" name="Text Box 25"/>
            <p:cNvSpPr txBox="1">
              <a:spLocks noChangeArrowheads="1"/>
            </p:cNvSpPr>
            <p:nvPr/>
          </p:nvSpPr>
          <p:spPr bwMode="auto">
            <a:xfrm>
              <a:off x="1100137" y="2184400"/>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İşçilik</a:t>
              </a:r>
            </a:p>
          </p:txBody>
        </p:sp>
        <p:sp>
          <p:nvSpPr>
            <p:cNvPr id="28704" name="Line 34"/>
            <p:cNvSpPr>
              <a:spLocks noChangeShapeType="1"/>
            </p:cNvSpPr>
            <p:nvPr/>
          </p:nvSpPr>
          <p:spPr bwMode="auto">
            <a:xfrm>
              <a:off x="1252537" y="2565400"/>
              <a:ext cx="1524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sp>
        <p:nvSpPr>
          <p:cNvPr id="28684" name="Text Box 25"/>
          <p:cNvSpPr txBox="1">
            <a:spLocks noChangeArrowheads="1"/>
          </p:cNvSpPr>
          <p:nvPr/>
        </p:nvSpPr>
        <p:spPr bwMode="auto">
          <a:xfrm>
            <a:off x="2590800" y="2336800"/>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tr-TR" altLang="tr-TR" sz="1600" b="1">
              <a:latin typeface="Calibri" panose="020F0502020204030204" pitchFamily="34" charset="0"/>
            </a:endParaRPr>
          </a:p>
        </p:txBody>
      </p:sp>
      <p:grpSp>
        <p:nvGrpSpPr>
          <p:cNvPr id="13" name="44 Grup"/>
          <p:cNvGrpSpPr>
            <a:grpSpLocks/>
          </p:cNvGrpSpPr>
          <p:nvPr/>
        </p:nvGrpSpPr>
        <p:grpSpPr bwMode="auto">
          <a:xfrm>
            <a:off x="3886200" y="2552700"/>
            <a:ext cx="1524000" cy="571500"/>
            <a:chOff x="1252537" y="1993900"/>
            <a:chExt cx="1524000" cy="571500"/>
          </a:xfrm>
        </p:grpSpPr>
        <p:sp>
          <p:nvSpPr>
            <p:cNvPr id="28701" name="Text Box 25"/>
            <p:cNvSpPr txBox="1">
              <a:spLocks noChangeArrowheads="1"/>
            </p:cNvSpPr>
            <p:nvPr/>
          </p:nvSpPr>
          <p:spPr bwMode="auto">
            <a:xfrm>
              <a:off x="1252537" y="1993900"/>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Yetersiz Etüd</a:t>
              </a:r>
            </a:p>
          </p:txBody>
        </p:sp>
        <p:sp>
          <p:nvSpPr>
            <p:cNvPr id="28702" name="Line 34"/>
            <p:cNvSpPr>
              <a:spLocks noChangeShapeType="1"/>
            </p:cNvSpPr>
            <p:nvPr/>
          </p:nvSpPr>
          <p:spPr bwMode="auto">
            <a:xfrm>
              <a:off x="1443037" y="2565400"/>
              <a:ext cx="13335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grpSp>
        <p:nvGrpSpPr>
          <p:cNvPr id="18" name="47 Grup"/>
          <p:cNvGrpSpPr>
            <a:grpSpLocks/>
          </p:cNvGrpSpPr>
          <p:nvPr/>
        </p:nvGrpSpPr>
        <p:grpSpPr bwMode="auto">
          <a:xfrm>
            <a:off x="4953000" y="1968500"/>
            <a:ext cx="1524000" cy="546100"/>
            <a:chOff x="2514600" y="2120900"/>
            <a:chExt cx="1524000" cy="546100"/>
          </a:xfrm>
        </p:grpSpPr>
        <p:sp>
          <p:nvSpPr>
            <p:cNvPr id="28699" name="Line 34"/>
            <p:cNvSpPr>
              <a:spLocks noChangeShapeType="1"/>
            </p:cNvSpPr>
            <p:nvPr/>
          </p:nvSpPr>
          <p:spPr bwMode="auto">
            <a:xfrm flipH="1">
              <a:off x="2743200" y="2667000"/>
              <a:ext cx="9906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8700" name="Text Box 25"/>
            <p:cNvSpPr txBox="1">
              <a:spLocks noChangeArrowheads="1"/>
            </p:cNvSpPr>
            <p:nvPr/>
          </p:nvSpPr>
          <p:spPr bwMode="auto">
            <a:xfrm>
              <a:off x="2514600" y="2120900"/>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Uygulama yanlışlığı</a:t>
              </a:r>
            </a:p>
          </p:txBody>
        </p:sp>
      </p:grpSp>
      <p:grpSp>
        <p:nvGrpSpPr>
          <p:cNvPr id="20" name="50 Grup"/>
          <p:cNvGrpSpPr>
            <a:grpSpLocks/>
          </p:cNvGrpSpPr>
          <p:nvPr/>
        </p:nvGrpSpPr>
        <p:grpSpPr bwMode="auto">
          <a:xfrm>
            <a:off x="317500" y="4114800"/>
            <a:ext cx="1968500" cy="406400"/>
            <a:chOff x="960437" y="2184400"/>
            <a:chExt cx="1968500" cy="406400"/>
          </a:xfrm>
        </p:grpSpPr>
        <p:sp>
          <p:nvSpPr>
            <p:cNvPr id="28697" name="Text Box 25"/>
            <p:cNvSpPr txBox="1">
              <a:spLocks noChangeArrowheads="1"/>
            </p:cNvSpPr>
            <p:nvPr/>
          </p:nvSpPr>
          <p:spPr bwMode="auto">
            <a:xfrm>
              <a:off x="960437" y="2184400"/>
              <a:ext cx="19685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Sayısal yetersizlik</a:t>
              </a:r>
            </a:p>
          </p:txBody>
        </p:sp>
        <p:sp>
          <p:nvSpPr>
            <p:cNvPr id="28698" name="Line 34"/>
            <p:cNvSpPr>
              <a:spLocks noChangeShapeType="1"/>
            </p:cNvSpPr>
            <p:nvPr/>
          </p:nvSpPr>
          <p:spPr bwMode="auto">
            <a:xfrm>
              <a:off x="1176337" y="2565400"/>
              <a:ext cx="1600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grpSp>
        <p:nvGrpSpPr>
          <p:cNvPr id="21" name="53 Grup"/>
          <p:cNvGrpSpPr>
            <a:grpSpLocks/>
          </p:cNvGrpSpPr>
          <p:nvPr/>
        </p:nvGrpSpPr>
        <p:grpSpPr bwMode="auto">
          <a:xfrm>
            <a:off x="2743200" y="3429000"/>
            <a:ext cx="1981200" cy="508000"/>
            <a:chOff x="2590800" y="2159000"/>
            <a:chExt cx="1981200" cy="508000"/>
          </a:xfrm>
        </p:grpSpPr>
        <p:sp>
          <p:nvSpPr>
            <p:cNvPr id="28695" name="Line 34"/>
            <p:cNvSpPr>
              <a:spLocks noChangeShapeType="1"/>
            </p:cNvSpPr>
            <p:nvPr/>
          </p:nvSpPr>
          <p:spPr bwMode="auto">
            <a:xfrm flipH="1">
              <a:off x="2743200" y="2667000"/>
              <a:ext cx="1524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8696" name="Text Box 25"/>
            <p:cNvSpPr txBox="1">
              <a:spLocks noChangeArrowheads="1"/>
            </p:cNvSpPr>
            <p:nvPr/>
          </p:nvSpPr>
          <p:spPr bwMode="auto">
            <a:xfrm>
              <a:off x="2590800" y="2159000"/>
              <a:ext cx="1981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400" b="1">
                  <a:latin typeface="Calibri" panose="020F0502020204030204" pitchFamily="34" charset="0"/>
                </a:rPr>
                <a:t>İdarecinin </a:t>
              </a:r>
            </a:p>
            <a:p>
              <a:pPr algn="ctr"/>
              <a:r>
                <a:rPr lang="tr-TR" altLang="tr-TR" sz="1400" b="1">
                  <a:latin typeface="Calibri" panose="020F0502020204030204" pitchFamily="34" charset="0"/>
                </a:rPr>
                <a:t>tutumu</a:t>
              </a:r>
            </a:p>
          </p:txBody>
        </p:sp>
      </p:grpSp>
      <p:grpSp>
        <p:nvGrpSpPr>
          <p:cNvPr id="22" name="56 Grup"/>
          <p:cNvGrpSpPr>
            <a:grpSpLocks/>
          </p:cNvGrpSpPr>
          <p:nvPr/>
        </p:nvGrpSpPr>
        <p:grpSpPr bwMode="auto">
          <a:xfrm>
            <a:off x="2819400" y="4267200"/>
            <a:ext cx="1968500" cy="406400"/>
            <a:chOff x="960437" y="2184400"/>
            <a:chExt cx="1968500" cy="406400"/>
          </a:xfrm>
        </p:grpSpPr>
        <p:sp>
          <p:nvSpPr>
            <p:cNvPr id="28693" name="Text Box 25"/>
            <p:cNvSpPr txBox="1">
              <a:spLocks noChangeArrowheads="1"/>
            </p:cNvSpPr>
            <p:nvPr/>
          </p:nvSpPr>
          <p:spPr bwMode="auto">
            <a:xfrm>
              <a:off x="960437" y="2184400"/>
              <a:ext cx="19685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Lokasyon Uygunluğu</a:t>
              </a:r>
            </a:p>
          </p:txBody>
        </p:sp>
        <p:sp>
          <p:nvSpPr>
            <p:cNvPr id="28694" name="Line 34"/>
            <p:cNvSpPr>
              <a:spLocks noChangeShapeType="1"/>
            </p:cNvSpPr>
            <p:nvPr/>
          </p:nvSpPr>
          <p:spPr bwMode="auto">
            <a:xfrm>
              <a:off x="1176337" y="2565400"/>
              <a:ext cx="1600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grpSp>
        <p:nvGrpSpPr>
          <p:cNvPr id="27" name="59 Grup"/>
          <p:cNvGrpSpPr>
            <a:grpSpLocks/>
          </p:cNvGrpSpPr>
          <p:nvPr/>
        </p:nvGrpSpPr>
        <p:grpSpPr bwMode="auto">
          <a:xfrm>
            <a:off x="5105400" y="3733800"/>
            <a:ext cx="1524000" cy="546100"/>
            <a:chOff x="2514600" y="2120900"/>
            <a:chExt cx="1524000" cy="546100"/>
          </a:xfrm>
        </p:grpSpPr>
        <p:sp>
          <p:nvSpPr>
            <p:cNvPr id="28691" name="Line 34"/>
            <p:cNvSpPr>
              <a:spLocks noChangeShapeType="1"/>
            </p:cNvSpPr>
            <p:nvPr/>
          </p:nvSpPr>
          <p:spPr bwMode="auto">
            <a:xfrm flipH="1">
              <a:off x="2514600" y="2667000"/>
              <a:ext cx="1219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8692" name="Text Box 25"/>
            <p:cNvSpPr txBox="1">
              <a:spLocks noChangeArrowheads="1"/>
            </p:cNvSpPr>
            <p:nvPr/>
          </p:nvSpPr>
          <p:spPr bwMode="auto">
            <a:xfrm>
              <a:off x="2514600" y="2120900"/>
              <a:ext cx="1524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tr-TR" altLang="tr-TR" sz="1600" b="1">
                  <a:latin typeface="Calibri" panose="020F0502020204030204" pitchFamily="34" charset="0"/>
                </a:rPr>
                <a:t>Çalışan Psikolojisi</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par>
                          <p:cTn id="20" fill="hold" nodeType="afterGroup">
                            <p:stCondLst>
                              <p:cond delay="3000"/>
                            </p:stCondLst>
                            <p:childTnLst>
                              <p:par>
                                <p:cTn id="21" presetID="1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Bottom)">
                                      <p:cBhvr>
                                        <p:cTn id="23" dur="500"/>
                                        <p:tgtEl>
                                          <p:spTgt spid="18"/>
                                        </p:tgtEl>
                                      </p:cBhvr>
                                    </p:animEffect>
                                  </p:childTnLst>
                                </p:cTn>
                              </p:par>
                              <p:par>
                                <p:cTn id="24" presetID="12" presetClass="entr" presetSubtype="4"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Bottom)">
                                      <p:cBhvr>
                                        <p:cTn id="26" dur="500"/>
                                        <p:tgtEl>
                                          <p:spTgt spid="13"/>
                                        </p:tgtEl>
                                      </p:cBhvr>
                                    </p:animEffect>
                                  </p:childTnLst>
                                </p:cTn>
                              </p:par>
                              <p:par>
                                <p:cTn id="27" presetID="1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Bottom)">
                                      <p:cBhvr>
                                        <p:cTn id="29" dur="500"/>
                                        <p:tgtEl>
                                          <p:spTgt spid="12"/>
                                        </p:tgtEl>
                                      </p:cBhvr>
                                    </p:animEffect>
                                  </p:childTnLst>
                                </p:cTn>
                              </p:par>
                              <p:par>
                                <p:cTn id="30" presetID="1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Bottom)">
                                      <p:cBhvr>
                                        <p:cTn id="32" dur="500"/>
                                        <p:tgtEl>
                                          <p:spTgt spid="9"/>
                                        </p:tgtEl>
                                      </p:cBhvr>
                                    </p:animEffect>
                                  </p:childTnLst>
                                </p:cTn>
                              </p:par>
                            </p:childTnLst>
                          </p:cTn>
                        </p:par>
                        <p:par>
                          <p:cTn id="33" fill="hold" nodeType="afterGroup">
                            <p:stCondLst>
                              <p:cond delay="3500"/>
                            </p:stCondLst>
                            <p:childTnLst>
                              <p:par>
                                <p:cTn id="34" presetID="12" presetClass="entr" presetSubtype="4"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slide(fromBottom)">
                                      <p:cBhvr>
                                        <p:cTn id="36" dur="500"/>
                                        <p:tgtEl>
                                          <p:spTgt spid="21"/>
                                        </p:tgtEl>
                                      </p:cBhvr>
                                    </p:animEffect>
                                  </p:childTnLst>
                                </p:cTn>
                              </p:par>
                              <p:par>
                                <p:cTn id="37" presetID="12" presetClass="entr" presetSubtype="4"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lide(fromBottom)">
                                      <p:cBhvr>
                                        <p:cTn id="39" dur="500"/>
                                        <p:tgtEl>
                                          <p:spTgt spid="20"/>
                                        </p:tgtEl>
                                      </p:cBhvr>
                                    </p:animEffect>
                                  </p:childTnLst>
                                </p:cTn>
                              </p:par>
                            </p:childTnLst>
                          </p:cTn>
                        </p:par>
                        <p:par>
                          <p:cTn id="40" fill="hold" nodeType="afterGroup">
                            <p:stCondLst>
                              <p:cond delay="4000"/>
                            </p:stCondLst>
                            <p:childTnLst>
                              <p:par>
                                <p:cTn id="41" presetID="12" presetClass="entr" presetSubtype="4"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slide(fromBottom)">
                                      <p:cBhvr>
                                        <p:cTn id="43" dur="500"/>
                                        <p:tgtEl>
                                          <p:spTgt spid="27"/>
                                        </p:tgtEl>
                                      </p:cBhvr>
                                    </p:animEffect>
                                  </p:childTnLst>
                                </p:cTn>
                              </p:par>
                              <p:par>
                                <p:cTn id="44" presetID="12" presetClass="entr" presetSubtype="4"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slide(fromBottom)">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457200" y="1905000"/>
            <a:ext cx="8458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2800">
                <a:latin typeface="Calibri" panose="020F0502020204030204" pitchFamily="34" charset="0"/>
              </a:rPr>
              <a:t>Sebepler araştırılırken değişik kesimlerin görüşleri alınmalı,</a:t>
            </a:r>
          </a:p>
          <a:p>
            <a:pPr eaLnBrk="1" hangingPunct="1">
              <a:spcBef>
                <a:spcPct val="20000"/>
              </a:spcBef>
              <a:buClr>
                <a:srgbClr val="215968"/>
              </a:buClr>
              <a:buFont typeface="Wingdings" panose="05000000000000000000" pitchFamily="2" charset="2"/>
              <a:buChar char="v"/>
            </a:pPr>
            <a:r>
              <a:rPr lang="tr-TR" altLang="tr-TR" sz="2800">
                <a:latin typeface="Calibri" panose="020F0502020204030204" pitchFamily="34" charset="0"/>
              </a:rPr>
              <a:t>Herkesin görüşlerini rahatlıkla, çekinmeden söyleyebileceği ortam oluşturulmalı,</a:t>
            </a:r>
          </a:p>
          <a:p>
            <a:pPr eaLnBrk="1" hangingPunct="1">
              <a:spcBef>
                <a:spcPct val="20000"/>
              </a:spcBef>
              <a:buClr>
                <a:srgbClr val="215968"/>
              </a:buClr>
              <a:buFont typeface="Wingdings" panose="05000000000000000000" pitchFamily="2" charset="2"/>
              <a:buChar char="v"/>
            </a:pPr>
            <a:r>
              <a:rPr lang="tr-TR" altLang="tr-TR" sz="2800">
                <a:latin typeface="Calibri" panose="020F0502020204030204" pitchFamily="34" charset="0"/>
              </a:rPr>
              <a:t>Sebepler yazılırken tarafsız davranmalı, fakat çözülebilir olmalarına özen gösterilmeli,</a:t>
            </a:r>
          </a:p>
        </p:txBody>
      </p:sp>
      <p:pic>
        <p:nvPicPr>
          <p:cNvPr id="69635" name="Picture 3" descr="C:\Users\erturk\Desktop\cutcaster-photo-100498783-exclamation-mark-earth.jpg"/>
          <p:cNvPicPr>
            <a:picLocks noChangeAspect="1" noChangeArrowheads="1"/>
          </p:cNvPicPr>
          <p:nvPr/>
        </p:nvPicPr>
        <p:blipFill>
          <a:blip r:embed="rId2">
            <a:extLst>
              <a:ext uri="{28A0092B-C50C-407E-A947-70E740481C1C}">
                <a14:useLocalDpi xmlns:a14="http://schemas.microsoft.com/office/drawing/2010/main" val="0"/>
              </a:ext>
            </a:extLst>
          </a:blip>
          <a:srcRect l="41286" r="39449"/>
          <a:stretch>
            <a:fillRect/>
          </a:stretch>
        </p:blipFill>
        <p:spPr bwMode="auto">
          <a:xfrm rot="813478">
            <a:off x="7859713" y="2544763"/>
            <a:ext cx="657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29701"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9702"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8DFB6-981C-431F-8AE5-831B15B8021D}" type="slidenum">
              <a:rPr lang="en-US" altLang="tr-TR">
                <a:solidFill>
                  <a:schemeClr val="bg1"/>
                </a:solidFill>
                <a:latin typeface="Palatino Linotype" panose="02040502050505030304" pitchFamily="18" charset="0"/>
              </a:rPr>
              <a:pPr eaLnBrk="1" hangingPunct="1"/>
              <a:t>15</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dirty="0">
                <a:solidFill>
                  <a:schemeClr val="tx1">
                    <a:lumMod val="95000"/>
                    <a:lumOff val="5000"/>
                  </a:schemeClr>
                </a:solidFill>
                <a:latin typeface="Constantia" pitchFamily="18" charset="0"/>
                <a:cs typeface="Calibri" pitchFamily="34" charset="0"/>
              </a:rPr>
              <a:t>Dikkat Edilmesi Gerekenler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69635"/>
                                        </p:tgtEl>
                                        <p:attrNameLst>
                                          <p:attrName>style.visibility</p:attrName>
                                        </p:attrNameLst>
                                      </p:cBhvr>
                                      <p:to>
                                        <p:strVal val="visible"/>
                                      </p:to>
                                    </p:set>
                                    <p:animEffect transition="in" filter="fade">
                                      <p:cBhvr>
                                        <p:cTn id="23"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sp>
        <p:nvSpPr>
          <p:cNvPr id="12" name="2 Alt Başlık"/>
          <p:cNvSpPr txBox="1">
            <a:spLocks/>
          </p:cNvSpPr>
          <p:nvPr/>
        </p:nvSpPr>
        <p:spPr bwMode="auto">
          <a:xfrm>
            <a:off x="457200" y="12192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tr-TR" altLang="tr-TR" sz="2400">
                <a:latin typeface="Calibri" panose="020F0502020204030204" pitchFamily="34" charset="0"/>
              </a:rPr>
              <a:t>Belirli bir sorunun ya da durumun olası nedenlerini belirlemek için kullanılan, çalışma grubunun sorunun içeriğine odaklanmasını sağlayan ve ayrıntılı bir neden- sonuç ilişkisi çıkarmayı hedefleyen bir uygulamadır.</a:t>
            </a:r>
          </a:p>
          <a:p>
            <a:pPr eaLnBrk="1" hangingPunct="1">
              <a:lnSpc>
                <a:spcPct val="80000"/>
              </a:lnSpc>
            </a:pPr>
            <a:r>
              <a:rPr lang="tr-TR" altLang="tr-TR" sz="2400">
                <a:latin typeface="Calibri" panose="020F0502020204030204" pitchFamily="34" charset="0"/>
              </a:rPr>
              <a:t>      Uygulama yapılmadan önce sorun ifadesi bir kutucuğun içerisine yazılır. Sorunun temel nedenleri de yazıldıktan sonra her biri için “Bu neden oluştur?” sorusu sorulur ve yanıtlar ana nedenlerin alt nedenleri olarak yapılandırılır.</a:t>
            </a:r>
          </a:p>
          <a:p>
            <a:pPr eaLnBrk="1" hangingPunct="1">
              <a:lnSpc>
                <a:spcPct val="80000"/>
              </a:lnSpc>
            </a:pPr>
            <a:r>
              <a:rPr lang="tr-TR" altLang="tr-TR" sz="2800" b="1">
                <a:latin typeface="Calibri" panose="020F0502020204030204" pitchFamily="34" charset="0"/>
              </a:rPr>
              <a:t>     </a:t>
            </a:r>
            <a:r>
              <a:rPr lang="tr-TR" altLang="tr-TR" sz="2400" b="1">
                <a:latin typeface="Calibri" panose="020F0502020204030204" pitchFamily="34" charset="0"/>
              </a:rPr>
              <a:t>Yukarıda açıklanan uygulama aşağıdakilerden hangisidir?</a:t>
            </a:r>
          </a:p>
          <a:p>
            <a:pPr eaLnBrk="1" hangingPunct="1">
              <a:lnSpc>
                <a:spcPct val="80000"/>
              </a:lnSpc>
            </a:pPr>
            <a:endParaRPr lang="tr-TR" altLang="tr-TR" sz="2400">
              <a:latin typeface="Calibri" panose="020F0502020204030204" pitchFamily="34" charset="0"/>
            </a:endParaRPr>
          </a:p>
          <a:p>
            <a:pPr eaLnBrk="1" hangingPunct="1">
              <a:lnSpc>
                <a:spcPct val="80000"/>
              </a:lnSpc>
            </a:pPr>
            <a:r>
              <a:rPr lang="tr-TR" altLang="tr-TR" sz="2400" b="1">
                <a:solidFill>
                  <a:srgbClr val="215968"/>
                </a:solidFill>
                <a:latin typeface="Calibri" panose="020F0502020204030204" pitchFamily="34" charset="0"/>
              </a:rPr>
              <a:t>A) </a:t>
            </a:r>
            <a:r>
              <a:rPr lang="tr-TR" altLang="tr-TR" sz="2400">
                <a:latin typeface="Calibri" panose="020F0502020204030204" pitchFamily="34" charset="0"/>
              </a:rPr>
              <a:t>Neden - sonuç ilişkisi kurma</a:t>
            </a:r>
          </a:p>
          <a:p>
            <a:pPr eaLnBrk="1" hangingPunct="1">
              <a:lnSpc>
                <a:spcPct val="80000"/>
              </a:lnSpc>
            </a:pPr>
            <a:r>
              <a:rPr lang="tr-TR" altLang="tr-TR" sz="2400" b="1">
                <a:solidFill>
                  <a:srgbClr val="215968"/>
                </a:solidFill>
                <a:latin typeface="Calibri" panose="020F0502020204030204" pitchFamily="34" charset="0"/>
              </a:rPr>
              <a:t>B) </a:t>
            </a:r>
            <a:r>
              <a:rPr lang="tr-TR" altLang="tr-TR" sz="2400">
                <a:latin typeface="Calibri" panose="020F0502020204030204" pitchFamily="34" charset="0"/>
              </a:rPr>
              <a:t>Balık kılçığı diyagramı</a:t>
            </a:r>
          </a:p>
          <a:p>
            <a:pPr eaLnBrk="1" hangingPunct="1">
              <a:lnSpc>
                <a:spcPct val="80000"/>
              </a:lnSpc>
            </a:pPr>
            <a:r>
              <a:rPr lang="tr-TR" altLang="tr-TR" sz="2400" b="1">
                <a:solidFill>
                  <a:srgbClr val="215968"/>
                </a:solidFill>
                <a:latin typeface="Calibri" panose="020F0502020204030204" pitchFamily="34" charset="0"/>
              </a:rPr>
              <a:t>C) </a:t>
            </a:r>
            <a:r>
              <a:rPr lang="tr-TR" altLang="tr-TR" sz="2400">
                <a:latin typeface="Calibri" panose="020F0502020204030204" pitchFamily="34" charset="0"/>
              </a:rPr>
              <a:t>Güç alanı analizi</a:t>
            </a:r>
          </a:p>
          <a:p>
            <a:pPr eaLnBrk="1" hangingPunct="1">
              <a:lnSpc>
                <a:spcPct val="80000"/>
              </a:lnSpc>
            </a:pPr>
            <a:r>
              <a:rPr lang="tr-TR" altLang="tr-TR" sz="2400" b="1">
                <a:solidFill>
                  <a:srgbClr val="215968"/>
                </a:solidFill>
                <a:latin typeface="Calibri" panose="020F0502020204030204" pitchFamily="34" charset="0"/>
              </a:rPr>
              <a:t>D)</a:t>
            </a:r>
            <a:r>
              <a:rPr lang="tr-TR" altLang="tr-TR" sz="2400">
                <a:latin typeface="Calibri" panose="020F0502020204030204" pitchFamily="34" charset="0"/>
              </a:rPr>
              <a:t> Adım adım sorun çözme</a:t>
            </a:r>
          </a:p>
          <a:p>
            <a:pPr eaLnBrk="1" hangingPunct="1">
              <a:lnSpc>
                <a:spcPct val="80000"/>
              </a:lnSpc>
            </a:pPr>
            <a:r>
              <a:rPr lang="tr-TR" altLang="tr-TR" sz="2400" b="1">
                <a:solidFill>
                  <a:srgbClr val="215968"/>
                </a:solidFill>
                <a:latin typeface="Calibri" panose="020F0502020204030204" pitchFamily="34" charset="0"/>
              </a:rPr>
              <a:t>E) </a:t>
            </a:r>
            <a:r>
              <a:rPr lang="tr-TR" altLang="tr-TR" sz="2400">
                <a:latin typeface="Calibri" panose="020F0502020204030204" pitchFamily="34" charset="0"/>
              </a:rPr>
              <a:t>Sorunu dallarına ayırma</a:t>
            </a:r>
            <a:endParaRPr lang="tr-TR" altLang="tr-TR" sz="2400" b="1">
              <a:latin typeface="Calibri" panose="020F0502020204030204" pitchFamily="34" charset="0"/>
            </a:endParaRPr>
          </a:p>
        </p:txBody>
      </p:sp>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487"/>
                                        </p:tgtEl>
                                        <p:attrNameLst>
                                          <p:attrName>style.visibility</p:attrName>
                                        </p:attrNameLst>
                                      </p:cBhvr>
                                      <p:to>
                                        <p:strVal val="visible"/>
                                      </p:to>
                                    </p:set>
                                    <p:anim calcmode="lin" valueType="num">
                                      <p:cBhvr additive="base">
                                        <p:cTn id="11" dur="1000" fill="hold"/>
                                        <p:tgtEl>
                                          <p:spTgt spid="20487"/>
                                        </p:tgtEl>
                                        <p:attrNameLst>
                                          <p:attrName>ppt_x</p:attrName>
                                        </p:attrNameLst>
                                      </p:cBhvr>
                                      <p:tavLst>
                                        <p:tav tm="0">
                                          <p:val>
                                            <p:strVal val="1+#ppt_w/2"/>
                                          </p:val>
                                        </p:tav>
                                        <p:tav tm="100000">
                                          <p:val>
                                            <p:strVal val="#ppt_x"/>
                                          </p:val>
                                        </p:tav>
                                      </p:tavLst>
                                    </p:anim>
                                    <p:anim calcmode="lin" valueType="num">
                                      <p:cBhvr additive="base">
                                        <p:cTn id="12" dur="1000" fill="hold"/>
                                        <p:tgtEl>
                                          <p:spTgt spid="2048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sp>
        <p:nvSpPr>
          <p:cNvPr id="12" name="2 Alt Başlık"/>
          <p:cNvSpPr txBox="1">
            <a:spLocks/>
          </p:cNvSpPr>
          <p:nvPr/>
        </p:nvSpPr>
        <p:spPr bwMode="auto">
          <a:xfrm>
            <a:off x="457200" y="2057400"/>
            <a:ext cx="845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tr-TR" altLang="tr-TR" sz="2800">
                <a:latin typeface="Calibri" panose="020F0502020204030204" pitchFamily="34" charset="0"/>
              </a:rPr>
              <a:t>Doğanay, A. (2010). Öğretim İlke ve Yöntemleri, Ankara: Pegem Yayıncılık</a:t>
            </a:r>
          </a:p>
          <a:p>
            <a:pPr eaLnBrk="1" hangingPunct="1">
              <a:buFont typeface="Wingdings" panose="05000000000000000000" pitchFamily="2" charset="2"/>
              <a:buChar char="v"/>
            </a:pPr>
            <a:r>
              <a:rPr lang="tr-TR" altLang="tr-TR" sz="2800">
                <a:latin typeface="Calibri" panose="020F0502020204030204" pitchFamily="34" charset="0"/>
              </a:rPr>
              <a:t>Sönmez, V. (2009). Öğretim İlke ve Yöntemleri,Ankara: Anı Yayıncılık</a:t>
            </a:r>
          </a:p>
          <a:p>
            <a:pPr eaLnBrk="1" hangingPunct="1">
              <a:buFont typeface="Wingdings" panose="05000000000000000000" pitchFamily="2" charset="2"/>
              <a:buChar char="v"/>
            </a:pPr>
            <a:r>
              <a:rPr lang="tr-TR" altLang="tr-TR" sz="2800">
                <a:latin typeface="Calibri" panose="020F0502020204030204" pitchFamily="34" charset="0"/>
              </a:rPr>
              <a:t>Şahin, K. (2010). Özel Öğretim Yöntemler, Ankara: Pegem Yayıncılık</a:t>
            </a:r>
          </a:p>
          <a:p>
            <a:pPr eaLnBrk="1" hangingPunct="1">
              <a:buFont typeface="Wingdings" panose="05000000000000000000" pitchFamily="2" charset="2"/>
              <a:buChar char="v"/>
            </a:pPr>
            <a:r>
              <a:rPr lang="tr-TR" altLang="tr-TR" sz="2800">
                <a:latin typeface="Calibri" panose="020F0502020204030204" pitchFamily="34" charset="0"/>
              </a:rPr>
              <a:t>www.wikipedia.org</a:t>
            </a:r>
          </a:p>
        </p:txBody>
      </p:sp>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dirty="0">
                <a:solidFill>
                  <a:schemeClr val="tx1">
                    <a:lumMod val="95000"/>
                    <a:lumOff val="5000"/>
                  </a:schemeClr>
                </a:solidFill>
                <a:latin typeface="Calibri" pitchFamily="34" charset="0"/>
                <a:cs typeface="Calibri" pitchFamily="34" charset="0"/>
              </a:rPr>
              <a:t>Kaynakça</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539750" y="1828800"/>
            <a:ext cx="78549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v"/>
            </a:pPr>
            <a:r>
              <a:rPr lang="tr-TR" altLang="tr-TR" sz="3200" b="1">
                <a:solidFill>
                  <a:srgbClr val="215968"/>
                </a:solidFill>
                <a:latin typeface="Calibri" panose="020F0502020204030204" pitchFamily="34" charset="0"/>
              </a:rPr>
              <a:t>Ishikawa diagramı </a:t>
            </a:r>
            <a:r>
              <a:rPr lang="tr-TR" altLang="tr-TR" sz="3200">
                <a:latin typeface="Calibri" panose="020F0502020204030204" pitchFamily="34" charset="0"/>
              </a:rPr>
              <a:t>olarak da </a:t>
            </a:r>
            <a:r>
              <a:rPr lang="tr-TR" altLang="tr-TR" sz="3200" b="1">
                <a:solidFill>
                  <a:srgbClr val="215968"/>
                </a:solidFill>
                <a:latin typeface="Calibri" panose="020F0502020204030204" pitchFamily="34" charset="0"/>
              </a:rPr>
              <a:t>bilinen Balık Kılçığı Tekniği</a:t>
            </a:r>
            <a:r>
              <a:rPr lang="tr-TR" altLang="tr-TR" sz="3200">
                <a:latin typeface="Calibri" panose="020F0502020204030204" pitchFamily="34" charset="0"/>
              </a:rPr>
              <a:t>, 1943’te Kaoru İshikawa tarafından geliştirilmiştir.</a:t>
            </a:r>
          </a:p>
        </p:txBody>
      </p:sp>
      <p:pic>
        <p:nvPicPr>
          <p:cNvPr id="23562" name="Picture 10" descr="C:\Users\erturk\Desktop\ATT00174.png"/>
          <p:cNvPicPr>
            <a:picLocks noChangeAspect="1" noChangeArrowheads="1"/>
          </p:cNvPicPr>
          <p:nvPr/>
        </p:nvPicPr>
        <p:blipFill>
          <a:blip r:embed="rId2" cstate="print"/>
          <a:srcRect/>
          <a:stretch>
            <a:fillRect/>
          </a:stretch>
        </p:blipFill>
        <p:spPr bwMode="auto">
          <a:xfrm>
            <a:off x="6553200" y="3072336"/>
            <a:ext cx="2667000" cy="3099864"/>
          </a:xfrm>
          <a:prstGeom prst="rect">
            <a:avLst/>
          </a:prstGeom>
          <a:ln>
            <a:noFill/>
          </a:ln>
          <a:effectLst>
            <a:softEdge rad="112500"/>
          </a:effectLst>
        </p:spPr>
      </p:pic>
      <p:sp>
        <p:nvSpPr>
          <p:cNvPr id="16388"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16389"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984D37-9204-4AE4-BE93-9B850088B4A9}" type="slidenum">
              <a:rPr lang="en-US" altLang="tr-TR">
                <a:solidFill>
                  <a:schemeClr val="bg1"/>
                </a:solidFill>
                <a:latin typeface="Palatino Linotype" panose="02040502050505030304" pitchFamily="18" charset="0"/>
              </a:rPr>
              <a:pPr eaLnBrk="1" hangingPunct="1"/>
              <a:t>2</a:t>
            </a:fld>
            <a:endParaRPr lang="en-US" altLang="tr-TR">
              <a:solidFill>
                <a:schemeClr val="bg1"/>
              </a:solidFill>
              <a:latin typeface="Palatino Linotype" panose="02040502050505030304" pitchFamily="18" charset="0"/>
            </a:endParaRPr>
          </a:p>
        </p:txBody>
      </p:sp>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5"/>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0"/>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Balık Kılçığı Tekniği Nedir?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23562"/>
                                        </p:tgtEl>
                                        <p:attrNameLst>
                                          <p:attrName>style.visibility</p:attrName>
                                        </p:attrNameLst>
                                      </p:cBhvr>
                                      <p:to>
                                        <p:strVal val="visible"/>
                                      </p:to>
                                    </p:set>
                                    <p:animEffect transition="in" filter="fade">
                                      <p:cBhvr>
                                        <p:cTn id="23"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539750" y="1555750"/>
            <a:ext cx="78549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Teknik,  </a:t>
            </a:r>
            <a:r>
              <a:rPr lang="tr-TR" altLang="tr-TR" sz="3200" b="1">
                <a:solidFill>
                  <a:srgbClr val="215968"/>
                </a:solidFill>
                <a:latin typeface="Calibri" panose="020F0502020204030204" pitchFamily="34" charset="0"/>
              </a:rPr>
              <a:t>bir problemin nedenlerini ve alt nedenlerini</a:t>
            </a:r>
            <a:r>
              <a:rPr lang="tr-TR" altLang="tr-TR" sz="3200">
                <a:latin typeface="Calibri" panose="020F0502020204030204" pitchFamily="34" charset="0"/>
              </a:rPr>
              <a:t> tanımlama sürecini yapılandırmaya yardım eder.</a:t>
            </a:r>
          </a:p>
        </p:txBody>
      </p:sp>
      <p:pic>
        <p:nvPicPr>
          <p:cNvPr id="62466" name="Picture 2" descr="C:\Users\erturk\Desktop\s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79750"/>
            <a:ext cx="4513263"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17413"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E6A38C-E55F-4C55-9C6F-34D523CB3615}" type="slidenum">
              <a:rPr lang="en-US" altLang="tr-TR">
                <a:solidFill>
                  <a:schemeClr val="bg1"/>
                </a:solidFill>
                <a:latin typeface="Palatino Linotype" panose="02040502050505030304" pitchFamily="18" charset="0"/>
              </a:rPr>
              <a:pPr eaLnBrk="1" hangingPunct="1"/>
              <a:t>3</a:t>
            </a:fld>
            <a:endParaRPr lang="en-US" altLang="tr-TR">
              <a:solidFill>
                <a:schemeClr val="bg1"/>
              </a:solidFill>
              <a:latin typeface="Palatino Linotype" panose="02040502050505030304" pitchFamily="18" charset="0"/>
            </a:endParaRPr>
          </a:p>
        </p:txBody>
      </p:sp>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5"/>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Balık Kılçığı Tekniği Nedir?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62466"/>
                                        </p:tgtEl>
                                        <p:attrNameLst>
                                          <p:attrName>style.visibility</p:attrName>
                                        </p:attrNameLst>
                                      </p:cBhvr>
                                      <p:to>
                                        <p:strVal val="visible"/>
                                      </p:to>
                                    </p:set>
                                    <p:animEffect transition="in" filter="fade">
                                      <p:cBhvr>
                                        <p:cTn id="23"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539750" y="1555750"/>
            <a:ext cx="78549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Herhangi bir </a:t>
            </a:r>
            <a:r>
              <a:rPr lang="tr-TR" altLang="tr-TR" sz="3200" b="1">
                <a:solidFill>
                  <a:srgbClr val="215968"/>
                </a:solidFill>
                <a:latin typeface="Calibri" panose="020F0502020204030204" pitchFamily="34" charset="0"/>
              </a:rPr>
              <a:t>problem ile neden olan unsurlar</a:t>
            </a:r>
            <a:r>
              <a:rPr lang="tr-TR" altLang="tr-TR" sz="3200">
                <a:latin typeface="Calibri" panose="020F0502020204030204" pitchFamily="34" charset="0"/>
              </a:rPr>
              <a:t> arasındaki ilişkinin kurulmasını sağlayan bir grafik yöntemdir</a:t>
            </a:r>
            <a:r>
              <a:rPr lang="tr-TR" altLang="tr-TR" sz="3200"/>
              <a:t>.</a:t>
            </a:r>
            <a:endParaRPr lang="tr-TR" altLang="tr-TR" sz="3200">
              <a:latin typeface="Calibri" panose="020F0502020204030204" pitchFamily="34" charset="0"/>
            </a:endParaRPr>
          </a:p>
        </p:txBody>
      </p:sp>
      <p:pic>
        <p:nvPicPr>
          <p:cNvPr id="62466" name="Picture 2" descr="C:\Users\erturk\Desktop\s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79750"/>
            <a:ext cx="4513263"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18437"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C26B18-09B5-4ED4-8888-A7EF9848D2AC}" type="slidenum">
              <a:rPr lang="en-US" altLang="tr-TR">
                <a:solidFill>
                  <a:schemeClr val="bg1"/>
                </a:solidFill>
                <a:latin typeface="Palatino Linotype" panose="02040502050505030304" pitchFamily="18" charset="0"/>
              </a:rPr>
              <a:pPr eaLnBrk="1" hangingPunct="1"/>
              <a:t>4</a:t>
            </a:fld>
            <a:endParaRPr lang="en-US" altLang="tr-TR">
              <a:solidFill>
                <a:schemeClr val="bg1"/>
              </a:solidFill>
              <a:latin typeface="Palatino Linotype" panose="02040502050505030304" pitchFamily="18" charset="0"/>
            </a:endParaRPr>
          </a:p>
        </p:txBody>
      </p:sp>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5"/>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Balık Kılçığı Tekniği Nedir?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62466"/>
                                        </p:tgtEl>
                                        <p:attrNameLst>
                                          <p:attrName>style.visibility</p:attrName>
                                        </p:attrNameLst>
                                      </p:cBhvr>
                                      <p:to>
                                        <p:strVal val="visible"/>
                                      </p:to>
                                    </p:set>
                                    <p:animEffect transition="in" filter="fade">
                                      <p:cBhvr>
                                        <p:cTn id="23"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457200" y="2012950"/>
            <a:ext cx="57912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Problem çözme tekniklerinden biri olan bu teknik, çalışanların düşüncelerini organize etmeye yardım eder; ancak, </a:t>
            </a:r>
            <a:r>
              <a:rPr lang="tr-TR" altLang="tr-TR" sz="3200" b="1">
                <a:solidFill>
                  <a:srgbClr val="215968"/>
                </a:solidFill>
                <a:latin typeface="Calibri" panose="020F0502020204030204" pitchFamily="34" charset="0"/>
              </a:rPr>
              <a:t>problem için çözümler sağlamaz.</a:t>
            </a:r>
          </a:p>
        </p:txBody>
      </p:sp>
      <p:sp>
        <p:nvSpPr>
          <p:cNvPr id="19459"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19460"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D3C5-0E54-4909-A857-5A0BFF2E9174}" type="slidenum">
              <a:rPr lang="en-US" altLang="tr-TR">
                <a:solidFill>
                  <a:schemeClr val="bg1"/>
                </a:solidFill>
                <a:latin typeface="Palatino Linotype" panose="02040502050505030304" pitchFamily="18" charset="0"/>
              </a:rPr>
              <a:pPr eaLnBrk="1" hangingPunct="1"/>
              <a:t>5</a:t>
            </a:fld>
            <a:endParaRPr lang="en-US" altLang="tr-TR">
              <a:solidFill>
                <a:schemeClr val="bg1"/>
              </a:solidFill>
              <a:latin typeface="Palatino Linotype" panose="02040502050505030304" pitchFamily="18" charset="0"/>
            </a:endParaRPr>
          </a:p>
        </p:txBody>
      </p:sp>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5"/>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Balık Kılçığı Tekniği Nedir?</a:t>
            </a:r>
          </a:p>
        </p:txBody>
      </p:sp>
      <p:grpSp>
        <p:nvGrpSpPr>
          <p:cNvPr id="2" name="19 Grup"/>
          <p:cNvGrpSpPr>
            <a:grpSpLocks/>
          </p:cNvGrpSpPr>
          <p:nvPr/>
        </p:nvGrpSpPr>
        <p:grpSpPr bwMode="auto">
          <a:xfrm>
            <a:off x="6048375" y="1997075"/>
            <a:ext cx="2790825" cy="2651125"/>
            <a:chOff x="6172200" y="2225675"/>
            <a:chExt cx="2790825" cy="2651125"/>
          </a:xfrm>
        </p:grpSpPr>
        <p:pic>
          <p:nvPicPr>
            <p:cNvPr id="19467" name="Picture 2" descr="C:\Users\erturk\Desktop\1153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225675"/>
              <a:ext cx="27908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13 Düz Bağlayıcı"/>
            <p:cNvCxnSpPr/>
            <p:nvPr/>
          </p:nvCxnSpPr>
          <p:spPr>
            <a:xfrm>
              <a:off x="6934200" y="3352800"/>
              <a:ext cx="1524000" cy="1524000"/>
            </a:xfrm>
            <a:prstGeom prst="line">
              <a:avLst/>
            </a:prstGeom>
            <a:ln>
              <a:solidFill>
                <a:srgbClr val="FF2D2D"/>
              </a:solidFill>
            </a:ln>
          </p:spPr>
          <p:style>
            <a:lnRef idx="3">
              <a:schemeClr val="dk1"/>
            </a:lnRef>
            <a:fillRef idx="0">
              <a:schemeClr val="dk1"/>
            </a:fillRef>
            <a:effectRef idx="2">
              <a:schemeClr val="dk1"/>
            </a:effectRef>
            <a:fontRef idx="minor">
              <a:schemeClr val="tx1"/>
            </a:fontRef>
          </p:style>
        </p:cxnSp>
        <p:cxnSp>
          <p:nvCxnSpPr>
            <p:cNvPr id="16" name="15 Düz Bağlayıcı"/>
            <p:cNvCxnSpPr/>
            <p:nvPr/>
          </p:nvCxnSpPr>
          <p:spPr>
            <a:xfrm flipV="1">
              <a:off x="6934200" y="3352800"/>
              <a:ext cx="1447800" cy="1447800"/>
            </a:xfrm>
            <a:prstGeom prst="line">
              <a:avLst/>
            </a:prstGeom>
            <a:ln>
              <a:solidFill>
                <a:srgbClr val="FF2D2D"/>
              </a:solidFill>
            </a:ln>
          </p:spPr>
          <p:style>
            <a:lnRef idx="3">
              <a:schemeClr val="dk1"/>
            </a:lnRef>
            <a:fillRef idx="0">
              <a:schemeClr val="dk1"/>
            </a:fillRef>
            <a:effectRef idx="2">
              <a:schemeClr val="dk1"/>
            </a:effectRef>
            <a:fontRef idx="minor">
              <a:schemeClr val="tx1"/>
            </a:fontRef>
          </p:style>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Alt Başlık"/>
          <p:cNvSpPr txBox="1">
            <a:spLocks/>
          </p:cNvSpPr>
          <p:nvPr/>
        </p:nvSpPr>
        <p:spPr bwMode="auto">
          <a:xfrm>
            <a:off x="457200" y="1676400"/>
            <a:ext cx="8229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Bu teknik; birlikte çalışmayı, gerçeği aramayı, değişik görüşlere açık olmayı ve karşıt görüşlerin ortaya çıkmasını sağlar.</a:t>
            </a:r>
            <a:endParaRPr lang="tr-TR" altLang="tr-TR" sz="3200" b="1">
              <a:solidFill>
                <a:srgbClr val="215968"/>
              </a:solidFill>
              <a:latin typeface="Calibri" panose="020F0502020204030204" pitchFamily="34" charset="0"/>
            </a:endParaRPr>
          </a:p>
        </p:txBody>
      </p:sp>
      <p:pic>
        <p:nvPicPr>
          <p:cNvPr id="64515" name="Picture 3" descr="C:\Users\erturk\Desktop\feyhan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41465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0485"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3021A2-1F51-4BB9-8E05-79D52042A2EE}" type="slidenum">
              <a:rPr lang="en-US" altLang="tr-TR">
                <a:solidFill>
                  <a:schemeClr val="bg1"/>
                </a:solidFill>
                <a:latin typeface="Palatino Linotype" panose="02040502050505030304" pitchFamily="18" charset="0"/>
              </a:rPr>
              <a:pPr eaLnBrk="1" hangingPunct="1"/>
              <a:t>6</a:t>
            </a:fld>
            <a:endParaRPr lang="en-US" altLang="tr-TR">
              <a:solidFill>
                <a:schemeClr val="bg1"/>
              </a:solidFill>
              <a:latin typeface="Palatino Linotype" panose="02040502050505030304" pitchFamily="18" charset="0"/>
            </a:endParaRPr>
          </a:p>
        </p:txBody>
      </p:sp>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Balık Kılçığı Tekniği Nedir?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64515"/>
                                        </p:tgtEl>
                                        <p:attrNameLst>
                                          <p:attrName>style.visibility</p:attrName>
                                        </p:attrNameLst>
                                      </p:cBhvr>
                                      <p:to>
                                        <p:strVal val="visible"/>
                                      </p:to>
                                    </p:set>
                                    <p:animEffect transition="in" filter="fade">
                                      <p:cBhvr>
                                        <p:cTn id="23"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pic>
        <p:nvPicPr>
          <p:cNvPr id="65538" name="Picture 2" descr="C:\Users\erturk\Desktop\problem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3717925"/>
            <a:ext cx="2640012"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2 Alt Başlık"/>
          <p:cNvSpPr txBox="1">
            <a:spLocks/>
          </p:cNvSpPr>
          <p:nvPr/>
        </p:nvSpPr>
        <p:spPr bwMode="auto">
          <a:xfrm>
            <a:off x="457200" y="1371600"/>
            <a:ext cx="8229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971550" indent="-51435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 typeface="Century Gothic" panose="020B0502020202020204" pitchFamily="34" charset="0"/>
              <a:buAutoNum type="arabicParenR"/>
            </a:pPr>
            <a:r>
              <a:rPr lang="tr-TR" altLang="tr-TR" sz="3200" b="1">
                <a:solidFill>
                  <a:srgbClr val="215968"/>
                </a:solidFill>
                <a:latin typeface="Calibri" panose="020F0502020204030204" pitchFamily="34" charset="0"/>
              </a:rPr>
              <a:t>Problemin belirlenmesi</a:t>
            </a:r>
          </a:p>
          <a:p>
            <a:pPr lvl="3"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Ele alınacak problem hakkında kısa bilgiler verilir.</a:t>
            </a:r>
            <a:endParaRPr lang="tr-TR" altLang="tr-TR" sz="3200" b="1">
              <a:solidFill>
                <a:srgbClr val="215968"/>
              </a:solidFill>
              <a:latin typeface="Calibri" panose="020F0502020204030204" pitchFamily="34" charset="0"/>
            </a:endParaRPr>
          </a:p>
          <a:p>
            <a:pPr eaLnBrk="1" hangingPunct="1">
              <a:spcBef>
                <a:spcPct val="20000"/>
              </a:spcBef>
              <a:buClr>
                <a:srgbClr val="215968"/>
              </a:buClr>
              <a:buFont typeface="Century Gothic" panose="020B0502020202020204" pitchFamily="34" charset="0"/>
              <a:buAutoNum type="arabicParenR"/>
            </a:pPr>
            <a:r>
              <a:rPr lang="tr-TR" altLang="tr-TR" sz="3200" b="1">
                <a:solidFill>
                  <a:srgbClr val="215968"/>
                </a:solidFill>
                <a:latin typeface="Calibri" panose="020F0502020204030204" pitchFamily="34" charset="0"/>
              </a:rPr>
              <a:t>Tekniğin kullanımı hakkındaki bilgilerin verilmesi</a:t>
            </a:r>
          </a:p>
          <a:p>
            <a:pPr eaLnBrk="1" hangingPunct="1">
              <a:spcBef>
                <a:spcPct val="20000"/>
              </a:spcBef>
              <a:buClr>
                <a:srgbClr val="215968"/>
              </a:buClr>
              <a:buFont typeface="Century Gothic" panose="020B0502020202020204" pitchFamily="34" charset="0"/>
              <a:buAutoNum type="arabicParenR"/>
            </a:pPr>
            <a:endParaRPr lang="tr-TR" altLang="tr-TR" sz="3200" b="1">
              <a:solidFill>
                <a:srgbClr val="215968"/>
              </a:solidFill>
              <a:latin typeface="Calibri" panose="020F0502020204030204" pitchFamily="34" charset="0"/>
            </a:endParaRPr>
          </a:p>
        </p:txBody>
      </p:sp>
      <p:sp>
        <p:nvSpPr>
          <p:cNvPr id="21509"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1510"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865D67-1EAC-4299-BCE1-245CBEAACBFA}" type="slidenum">
              <a:rPr lang="en-US" altLang="tr-TR">
                <a:solidFill>
                  <a:schemeClr val="bg1"/>
                </a:solidFill>
                <a:latin typeface="Palatino Linotype" panose="02040502050505030304" pitchFamily="18" charset="0"/>
              </a:rPr>
              <a:pPr eaLnBrk="1" hangingPunct="1"/>
              <a:t>7</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Nasıl Uygulanır?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538"/>
                                        </p:tgtEl>
                                        <p:attrNameLst>
                                          <p:attrName>style.visibility</p:attrName>
                                        </p:attrNameLst>
                                      </p:cBhvr>
                                      <p:to>
                                        <p:strVal val="visible"/>
                                      </p:to>
                                    </p:set>
                                    <p:animEffect transition="in" filter="fade">
                                      <p:cBhvr>
                                        <p:cTn id="23"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7" name="Picture 11" descr="C:\Users\erturk\Desktop\brainst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349500"/>
            <a:ext cx="28194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12" name="2 Alt Başlık"/>
          <p:cNvSpPr txBox="1">
            <a:spLocks/>
          </p:cNvSpPr>
          <p:nvPr/>
        </p:nvSpPr>
        <p:spPr bwMode="auto">
          <a:xfrm>
            <a:off x="457200" y="1981200"/>
            <a:ext cx="5638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97155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buFontTx/>
              <a:buAutoNum type="arabicParenR" startAt="3"/>
            </a:pPr>
            <a:r>
              <a:rPr lang="tr-TR" altLang="tr-TR" sz="3200" b="1">
                <a:solidFill>
                  <a:srgbClr val="215968"/>
                </a:solidFill>
                <a:latin typeface="Calibri" panose="020F0502020204030204" pitchFamily="34" charset="0"/>
              </a:rPr>
              <a:t>Nedenler üretme:</a:t>
            </a:r>
          </a:p>
          <a:p>
            <a:pPr lvl="1"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Yapılandırılmamış beyin fırtınası tekniği kullanılarak probleme neden olan temel faktörler saptanır.</a:t>
            </a:r>
          </a:p>
        </p:txBody>
      </p:sp>
      <p:sp>
        <p:nvSpPr>
          <p:cNvPr id="22533"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2534"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5AE2E6-A5C3-4E24-B037-46998122536F}" type="slidenum">
              <a:rPr lang="en-US" altLang="tr-TR">
                <a:solidFill>
                  <a:schemeClr val="bg1"/>
                </a:solidFill>
                <a:latin typeface="Palatino Linotype" panose="02040502050505030304" pitchFamily="18" charset="0"/>
              </a:rPr>
              <a:pPr eaLnBrk="1" hangingPunct="1"/>
              <a:t>8</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3"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Nasıl Uygulanır?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nodeType="afterGroup">
                            <p:stCondLst>
                              <p:cond delay="1500"/>
                            </p:stCondLst>
                            <p:childTnLst>
                              <p:par>
                                <p:cTn id="21" presetID="10" presetClass="entr" presetSubtype="0" fill="hold" nodeType="afterEffect">
                                  <p:stCondLst>
                                    <p:cond delay="0"/>
                                  </p:stCondLst>
                                  <p:childTnLst>
                                    <p:set>
                                      <p:cBhvr>
                                        <p:cTn id="22" dur="1" fill="hold">
                                          <p:stCondLst>
                                            <p:cond delay="0"/>
                                          </p:stCondLst>
                                        </p:cTn>
                                        <p:tgtEl>
                                          <p:spTgt spid="29707"/>
                                        </p:tgtEl>
                                        <p:attrNameLst>
                                          <p:attrName>style.visibility</p:attrName>
                                        </p:attrNameLst>
                                      </p:cBhvr>
                                      <p:to>
                                        <p:strVal val="visible"/>
                                      </p:to>
                                    </p:set>
                                    <p:animEffect transition="in" filter="fade">
                                      <p:cBhvr>
                                        <p:cTn id="23"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a:off x="0" y="-58738"/>
            <a:ext cx="9144000" cy="2273661"/>
          </a:xfrm>
          <a:prstGeom prst="rect">
            <a:avLst/>
          </a:prstGeom>
          <a:noFill/>
          <a:ln>
            <a:noFill/>
          </a:ln>
          <a:extLst/>
        </p:spPr>
      </p:pic>
      <p:sp>
        <p:nvSpPr>
          <p:cNvPr id="12" name="2 Alt Başlık"/>
          <p:cNvSpPr txBox="1">
            <a:spLocks/>
          </p:cNvSpPr>
          <p:nvPr/>
        </p:nvSpPr>
        <p:spPr bwMode="auto">
          <a:xfrm>
            <a:off x="457200" y="1981200"/>
            <a:ext cx="8077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97155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215968"/>
              </a:buClr>
            </a:pPr>
            <a:r>
              <a:rPr lang="tr-TR" altLang="tr-TR" sz="3200" b="1">
                <a:solidFill>
                  <a:srgbClr val="215968"/>
                </a:solidFill>
                <a:latin typeface="Calibri" panose="020F0502020204030204" pitchFamily="34" charset="0"/>
              </a:rPr>
              <a:t>4)  Yapılandırılmış beyin fırtınası tekniğini kullanma</a:t>
            </a:r>
          </a:p>
          <a:p>
            <a:pPr lvl="1"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Probleme neden olan temel faktörlerin detaylandırılması</a:t>
            </a:r>
          </a:p>
          <a:p>
            <a:pPr lvl="1" eaLnBrk="1" hangingPunct="1">
              <a:spcBef>
                <a:spcPct val="20000"/>
              </a:spcBef>
              <a:buClr>
                <a:srgbClr val="215968"/>
              </a:buClr>
              <a:buFont typeface="Wingdings" panose="05000000000000000000" pitchFamily="2" charset="2"/>
              <a:buChar char="v"/>
            </a:pPr>
            <a:r>
              <a:rPr lang="tr-TR" altLang="tr-TR" sz="3200">
                <a:latin typeface="Calibri" panose="020F0502020204030204" pitchFamily="34" charset="0"/>
              </a:rPr>
              <a:t>(Round Robin 6-3-5,6 kişi 5 dakikada 3 fikir sunması)</a:t>
            </a:r>
          </a:p>
        </p:txBody>
      </p:sp>
      <p:sp>
        <p:nvSpPr>
          <p:cNvPr id="23556" name="Footer Placeholder 1"/>
          <p:cNvSpPr>
            <a:spLocks noGrp="1"/>
          </p:cNvSpPr>
          <p:nvPr>
            <p:ph type="ftr" sz="quarter" idx="11"/>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a:solidFill>
                  <a:schemeClr val="bg1"/>
                </a:solidFill>
                <a:latin typeface="Palatino Linotype" panose="02040502050505030304" pitchFamily="18" charset="0"/>
              </a:rPr>
              <a:t>Copyright 2010</a:t>
            </a:r>
          </a:p>
        </p:txBody>
      </p:sp>
      <p:sp>
        <p:nvSpPr>
          <p:cNvPr id="23557" name="Slide Number Placeholder 2"/>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0F7408-F5BD-4890-B5CA-742737E2F73C}" type="slidenum">
              <a:rPr lang="en-US" altLang="tr-TR">
                <a:solidFill>
                  <a:schemeClr val="bg1"/>
                </a:solidFill>
                <a:latin typeface="Palatino Linotype" panose="02040502050505030304" pitchFamily="18" charset="0"/>
              </a:rPr>
              <a:pPr eaLnBrk="1" hangingPunct="1"/>
              <a:t>9</a:t>
            </a:fld>
            <a:endParaRPr lang="en-US" altLang="tr-TR">
              <a:solidFill>
                <a:schemeClr val="bg1"/>
              </a:solidFill>
              <a:latin typeface="Palatino Linotype" panose="02040502050505030304" pitchFamily="18" charset="0"/>
            </a:endParaRPr>
          </a:p>
        </p:txBody>
      </p:sp>
      <p:pic>
        <p:nvPicPr>
          <p:cNvPr id="10" name="Picture 19"/>
          <p:cNvPicPr>
            <a:picLocks noChangeAspect="1"/>
          </p:cNvPicPr>
          <p:nvPr/>
        </p:nvPicPr>
        <p:blipFill>
          <a:blip r:embed="rId2" cstate="print">
            <a:duotone>
              <a:prstClr val="black"/>
              <a:schemeClr val="accent6">
                <a:tint val="45000"/>
                <a:satMod val="400000"/>
              </a:schemeClr>
            </a:duotone>
            <a:extLst/>
          </a:blip>
          <a:srcRect/>
          <a:stretch>
            <a:fillRect/>
          </a:stretch>
        </p:blipFill>
        <p:spPr bwMode="auto">
          <a:xfrm flipH="1" flipV="1">
            <a:off x="-12700" y="4584339"/>
            <a:ext cx="9156700" cy="2273661"/>
          </a:xfrm>
          <a:prstGeom prst="rect">
            <a:avLst/>
          </a:prstGeom>
          <a:noFill/>
          <a:ln>
            <a:noFill/>
          </a:ln>
          <a:extLst/>
        </p:spPr>
      </p:pic>
      <p:pic>
        <p:nvPicPr>
          <p:cNvPr id="1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C:\Users\erturk\Desktop\fish-bones-vector.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0" y="5479645"/>
            <a:ext cx="1676400" cy="1225955"/>
          </a:xfrm>
          <a:prstGeom prst="rect">
            <a:avLst/>
          </a:prstGeom>
          <a:noFill/>
          <a:ln w="9525">
            <a:noFill/>
            <a:miter lim="800000"/>
            <a:headEnd/>
            <a:tailEnd/>
          </a:ln>
        </p:spPr>
      </p:pic>
      <p:sp>
        <p:nvSpPr>
          <p:cNvPr id="15" name="14 Metin kutusu"/>
          <p:cNvSpPr txBox="1"/>
          <p:nvPr/>
        </p:nvSpPr>
        <p:spPr>
          <a:xfrm>
            <a:off x="0" y="-7938"/>
            <a:ext cx="9144000" cy="76993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tr-TR" sz="4400" b="1">
                <a:solidFill>
                  <a:srgbClr val="0D0D0D"/>
                </a:solidFill>
                <a:latin typeface="Constantia" pitchFamily="18" charset="0"/>
                <a:cs typeface="Arial" charset="0"/>
              </a:rPr>
              <a:t>Nasıl Uygulanır?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1+#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0487"/>
                                        </p:tgtEl>
                                        <p:attrNameLst>
                                          <p:attrName>style.visibility</p:attrName>
                                        </p:attrNameLst>
                                      </p:cBhvr>
                                      <p:to>
                                        <p:strVal val="visible"/>
                                      </p:to>
                                    </p:set>
                                    <p:anim calcmode="lin" valueType="num">
                                      <p:cBhvr additive="base">
                                        <p:cTn id="14" dur="1000" fill="hold"/>
                                        <p:tgtEl>
                                          <p:spTgt spid="20487"/>
                                        </p:tgtEl>
                                        <p:attrNameLst>
                                          <p:attrName>ppt_x</p:attrName>
                                        </p:attrNameLst>
                                      </p:cBhvr>
                                      <p:tavLst>
                                        <p:tav tm="0">
                                          <p:val>
                                            <p:strVal val="1+#ppt_w/2"/>
                                          </p:val>
                                        </p:tav>
                                        <p:tav tm="100000">
                                          <p:val>
                                            <p:strVal val="#ppt_x"/>
                                          </p:val>
                                        </p:tav>
                                      </p:tavLst>
                                    </p:anim>
                                    <p:anim calcmode="lin" valueType="num">
                                      <p:cBhvr additive="base">
                                        <p:cTn id="15" dur="1000" fill="hold"/>
                                        <p:tgtEl>
                                          <p:spTgt spid="2048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2110</TotalTime>
  <Words>485</Words>
  <Application>Microsoft Office PowerPoint</Application>
  <PresentationFormat>Ekran Gösterisi (4:3)</PresentationFormat>
  <Paragraphs>99</Paragraphs>
  <Slides>17</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17</vt:i4>
      </vt:variant>
    </vt:vector>
  </HeadingPairs>
  <TitlesOfParts>
    <vt:vector size="26" baseType="lpstr">
      <vt:lpstr>Arial</vt:lpstr>
      <vt:lpstr>Century Gothic</vt:lpstr>
      <vt:lpstr>Palatino Linotype</vt:lpstr>
      <vt:lpstr>Calibri</vt:lpstr>
      <vt:lpstr>Adobe Garamond Pro Bold</vt:lpstr>
      <vt:lpstr>Adobe Caslon Pro</vt:lpstr>
      <vt:lpstr>Wingdings</vt:lpstr>
      <vt:lpstr>Constantia</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dc:creator>
  <cp:lastModifiedBy>Sau</cp:lastModifiedBy>
  <cp:revision>138</cp:revision>
  <dcterms:created xsi:type="dcterms:W3CDTF">2010-01-22T14:46:37Z</dcterms:created>
  <dcterms:modified xsi:type="dcterms:W3CDTF">2019-03-11T06:31:32Z</dcterms:modified>
</cp:coreProperties>
</file>