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8"/>
  </p:notesMasterIdLst>
  <p:sldIdLst>
    <p:sldId id="324" r:id="rId2"/>
    <p:sldId id="297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tr-T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4" autoAdjust="0"/>
  </p:normalViewPr>
  <p:slideViewPr>
    <p:cSldViewPr>
      <p:cViewPr>
        <p:scale>
          <a:sx n="80" d="100"/>
          <a:sy n="80" d="100"/>
        </p:scale>
        <p:origin x="-243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51CE7FD-4F63-4A5A-9AF3-FEC83CA124BE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4858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01295-212A-436D-A0B3-FC8307D8032B}" type="slidenum">
              <a:rPr lang="tr-TR"/>
              <a:pPr/>
              <a:t>2</a:t>
            </a:fld>
            <a:endParaRPr lang="tr-TR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70840-5682-4865-9F92-53477C7432A6}" type="slidenum">
              <a:rPr lang="tr-TR"/>
              <a:pPr/>
              <a:t>11</a:t>
            </a:fld>
            <a:endParaRPr lang="tr-TR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00B59-1ECC-4F42-83DA-32A403CCB244}" type="slidenum">
              <a:rPr lang="tr-TR"/>
              <a:pPr/>
              <a:t>12</a:t>
            </a:fld>
            <a:endParaRPr lang="tr-T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58CCF-2B05-48A1-9C22-7D8EA762D24C}" type="slidenum">
              <a:rPr lang="tr-TR"/>
              <a:pPr/>
              <a:t>13</a:t>
            </a:fld>
            <a:endParaRPr lang="tr-TR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04E29-589E-4AED-AF14-FBA1B85093C7}" type="slidenum">
              <a:rPr lang="tr-TR"/>
              <a:pPr/>
              <a:t>14</a:t>
            </a:fld>
            <a:endParaRPr lang="tr-TR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3398A-4860-442E-B761-57DA5DF3D208}" type="slidenum">
              <a:rPr lang="tr-TR"/>
              <a:pPr/>
              <a:t>15</a:t>
            </a:fld>
            <a:endParaRPr lang="tr-TR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4DB55-602B-49BA-AB5D-AA1B1D2184B0}" type="slidenum">
              <a:rPr lang="tr-TR"/>
              <a:pPr/>
              <a:t>16</a:t>
            </a:fld>
            <a:endParaRPr lang="tr-TR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61D7-37EF-4383-8B50-C0CCA339F49C}" type="slidenum">
              <a:rPr lang="tr-TR"/>
              <a:pPr/>
              <a:t>17</a:t>
            </a:fld>
            <a:endParaRPr lang="tr-T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25BA5-B186-471B-8E83-238D9FECFB58}" type="slidenum">
              <a:rPr lang="tr-TR"/>
              <a:pPr/>
              <a:t>18</a:t>
            </a:fld>
            <a:endParaRPr lang="tr-T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07A06-42E0-4BAD-94D9-01EB0F038F33}" type="slidenum">
              <a:rPr lang="tr-TR"/>
              <a:pPr/>
              <a:t>19</a:t>
            </a:fld>
            <a:endParaRPr lang="tr-TR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876BC-AF21-47F1-A791-A211ACF101D2}" type="slidenum">
              <a:rPr lang="tr-TR"/>
              <a:pPr/>
              <a:t>20</a:t>
            </a:fld>
            <a:endParaRPr lang="tr-TR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566A3-98D7-4E60-B867-A85390735812}" type="slidenum">
              <a:rPr lang="tr-TR"/>
              <a:pPr/>
              <a:t>3</a:t>
            </a:fld>
            <a:endParaRPr lang="tr-TR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2AF2A-3C75-459D-A6D4-C18DDBB7AA62}" type="slidenum">
              <a:rPr lang="tr-TR"/>
              <a:pPr/>
              <a:t>21</a:t>
            </a:fld>
            <a:endParaRPr lang="tr-TR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56FA0-E9ED-4A23-A4AD-DC55CAC829FE}" type="slidenum">
              <a:rPr lang="tr-TR"/>
              <a:pPr/>
              <a:t>22</a:t>
            </a:fld>
            <a:endParaRPr lang="tr-T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Analist aynı zamanda diyagramlarda adı geçen tüm veri akışı, proses, veri saklamanın veri sözlüğünde yer aldığından emin olmak zorundadır.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8507D-B519-46EC-A7F5-1464CAE6F519}" type="slidenum">
              <a:rPr lang="tr-TR"/>
              <a:pPr/>
              <a:t>23</a:t>
            </a:fld>
            <a:endParaRPr lang="tr-T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Analist aynı zamanda diyagramlarda adı geçen tüm veri akışı, proses, veri saklamanın veri sözlüğünde yer aldığından emin olmak zorundadır.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75F3A-10A7-4BAC-9645-A5F92CBFACDD}" type="slidenum">
              <a:rPr lang="tr-TR"/>
              <a:pPr/>
              <a:t>24</a:t>
            </a:fld>
            <a:endParaRPr lang="tr-TR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9BB49-096D-4FEF-A21B-7C356CD026CB}" type="slidenum">
              <a:rPr lang="tr-TR"/>
              <a:pPr/>
              <a:t>25</a:t>
            </a:fld>
            <a:endParaRPr lang="tr-T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13F9-3351-482B-BB58-296E2595823F}" type="slidenum">
              <a:rPr lang="tr-TR"/>
              <a:pPr/>
              <a:t>26</a:t>
            </a:fld>
            <a:endParaRPr lang="tr-T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34B64-18DD-4043-B307-895775DE4CA8}" type="slidenum">
              <a:rPr lang="tr-TR"/>
              <a:pPr/>
              <a:t>4</a:t>
            </a:fld>
            <a:endParaRPr lang="tr-TR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1949B-7767-47A4-B27E-1D67155690E1}" type="slidenum">
              <a:rPr lang="tr-TR"/>
              <a:pPr/>
              <a:t>5</a:t>
            </a:fld>
            <a:endParaRPr lang="tr-TR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1. Veri Akışı (Data </a:t>
            </a:r>
            <a:r>
              <a:rPr lang="tr-TR" b="1" dirty="0" err="1"/>
              <a:t>Flow</a:t>
            </a:r>
            <a:r>
              <a:rPr lang="tr-TR" b="1" dirty="0"/>
              <a:t>) :</a:t>
            </a:r>
            <a:r>
              <a:rPr lang="tr-TR" dirty="0"/>
              <a:t> Verinin kaynaktan hedefe akışını sembolize eden, yönlü ok sembolü olup (             ) veri akışı, veri paketidir.</a:t>
            </a:r>
            <a:endParaRPr lang="tr-TR" b="1" dirty="0"/>
          </a:p>
          <a:p>
            <a:r>
              <a:rPr lang="tr-TR" b="1" dirty="0"/>
              <a:t>2. Prosesler (</a:t>
            </a:r>
            <a:r>
              <a:rPr lang="tr-TR" b="1" dirty="0" err="1"/>
              <a:t>Process</a:t>
            </a:r>
            <a:r>
              <a:rPr lang="tr-TR" b="1" dirty="0"/>
              <a:t>) :</a:t>
            </a:r>
            <a:r>
              <a:rPr lang="tr-TR" dirty="0"/>
              <a:t> Veriyi kullanan yada üreten (dönüştüren) insanlar, prosedürler yada cihazlardır. Fiziksel </a:t>
            </a:r>
            <a:r>
              <a:rPr lang="tr-TR" dirty="0" err="1"/>
              <a:t>komponent</a:t>
            </a:r>
            <a:r>
              <a:rPr lang="tr-TR" dirty="0"/>
              <a:t> tanımlanmamıştır.   </a:t>
            </a:r>
          </a:p>
          <a:p>
            <a:r>
              <a:rPr lang="tr-TR" b="1" dirty="0"/>
              <a:t>3. Kaynak veya Hedef (</a:t>
            </a: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or</a:t>
            </a:r>
            <a:r>
              <a:rPr lang="tr-TR" b="1" dirty="0"/>
              <a:t> </a:t>
            </a:r>
            <a:r>
              <a:rPr lang="tr-TR" b="1" dirty="0" err="1"/>
              <a:t>Destination</a:t>
            </a:r>
            <a:r>
              <a:rPr lang="tr-TR" b="1" dirty="0"/>
              <a:t> of Data) :</a:t>
            </a:r>
            <a:r>
              <a:rPr lang="tr-TR" dirty="0"/>
              <a:t> Verinin dış kaynağı yada hedefi                        olup insanlar, programlar organizasyonlar yada sistemin sınırları dışında sistemle etkileşen diğer varlıklar olabilir.</a:t>
            </a:r>
            <a:endParaRPr lang="tr-TR" b="1" dirty="0"/>
          </a:p>
          <a:p>
            <a:r>
              <a:rPr lang="tr-TR" b="1" dirty="0"/>
              <a:t>4. Veri saklama (Data </a:t>
            </a:r>
            <a:r>
              <a:rPr lang="tr-TR" b="1" dirty="0" err="1"/>
              <a:t>Source</a:t>
            </a:r>
            <a:r>
              <a:rPr lang="tr-TR" b="1" dirty="0"/>
              <a:t>) : </a:t>
            </a:r>
            <a:r>
              <a:rPr lang="tr-TR" dirty="0"/>
              <a:t>Burada, sistemdeki bir proses tarafından saklanan yada kullanılan veridir. Veri saklama bilgisayarlı veya bilgisayarsız saklamayı temsil eder.</a:t>
            </a:r>
            <a:endParaRPr lang="tr-TR" b="1" dirty="0"/>
          </a:p>
          <a:p>
            <a:endParaRPr lang="tr-T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FEB37-64C7-4CC6-B2FF-F23B5B0C2EFA}" type="slidenum">
              <a:rPr lang="tr-TR"/>
              <a:pPr/>
              <a:t>6</a:t>
            </a:fld>
            <a:endParaRPr lang="tr-TR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Bunu tıpkı bilinmeyen bir ülkenin haritasını incelemeye benzetebiliriz. Öncelikle ülke haritası, daha sonra şehir haritası, mahalle haritası... gibi adım adım en ince detaya kadar yukarıdan aşağıya doğru sistem ayrıntıları verilmelidir.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44A2C-0772-4D12-83C5-76BF8DA9B28D}" type="slidenum">
              <a:rPr lang="tr-TR"/>
              <a:pPr/>
              <a:t>7</a:t>
            </a:fld>
            <a:endParaRPr lang="tr-TR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64BC5-0002-443D-B011-891541C0981C}" type="slidenum">
              <a:rPr lang="tr-TR"/>
              <a:pPr/>
              <a:t>8</a:t>
            </a:fld>
            <a:endParaRPr lang="tr-TR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6D7E5-6232-4693-B1EC-C5FA1E1E996A}" type="slidenum">
              <a:rPr lang="tr-TR"/>
              <a:pPr/>
              <a:t>9</a:t>
            </a:fld>
            <a:endParaRPr lang="tr-T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88ACF-9739-415B-9024-CC9FCC840209}" type="slidenum">
              <a:rPr lang="tr-TR"/>
              <a:pPr/>
              <a:t>10</a:t>
            </a:fld>
            <a:endParaRPr lang="tr-TR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</p:grpSp>
      <p:sp>
        <p:nvSpPr>
          <p:cNvPr id="419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61C7B4D-57AD-451C-822B-5D691ACB608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7C81D-E17E-4090-AB29-E8C001C7245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4FEAC-C3B5-46C4-AA5F-5971E238919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8E1C290-D765-4049-B90A-BE9F95970C2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D27A6-6DCC-44B0-9B0F-52C56BB6E8C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DB29A-9F69-4104-9A1E-2D2EEABB7C9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A2654-C131-4B31-8F06-38249EB0DBD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EE831-833C-4DD7-9433-A0016101018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1FDAD-AD0D-4EAD-B320-93FF09254A0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EA5EC-8307-4346-8126-35D8513F286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EF64F-81F5-4A31-B9BE-1FE8F835675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317F0-707E-4FC5-83C9-9835468EEF5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4096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4096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1CD02B-3182-4729-B3B0-918ED18FEBF5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 descr="http://www.bildirgec.org/imaj/ufopilotu/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293094"/>
            <a:ext cx="2438400" cy="2966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638BE4B-316E-46D9-B73A-4DADACB8F63B}" type="slidenum">
              <a:rPr lang="tr-TR"/>
              <a:pPr/>
              <a:t>1</a:t>
            </a:fld>
            <a:endParaRPr lang="tr-T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952625"/>
            <a:ext cx="6553200" cy="12954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r-TR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Condensed" pitchFamily="18" charset="0"/>
              </a:rPr>
              <a:t>VERi</a:t>
            </a:r>
            <a:r>
              <a:rPr lang="tr-T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Condensed" pitchFamily="18" charset="0"/>
              </a:rPr>
              <a:t> AKIS </a:t>
            </a:r>
            <a:r>
              <a:rPr lang="tr-TR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Condensed" pitchFamily="18" charset="0"/>
              </a:rPr>
              <a:t>DiYAGRAMI</a:t>
            </a:r>
            <a:r>
              <a:rPr lang="tr-T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Condensed" pitchFamily="18" charset="0"/>
              </a:rPr>
              <a:t> </a:t>
            </a:r>
            <a:br>
              <a:rPr lang="tr-T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Condensed" pitchFamily="18" charset="0"/>
              </a:rPr>
            </a:br>
            <a:r>
              <a:rPr lang="tr-TR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Condensed" pitchFamily="18" charset="0"/>
              </a:rPr>
              <a:t>GELiSTiRME</a:t>
            </a:r>
            <a:endParaRPr lang="tr-TR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67250" y="1333500"/>
            <a:ext cx="38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0" cap="none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Bodoni MT Condensed" pitchFamily="18" charset="0"/>
                <a:ea typeface="+mj-ea"/>
                <a:cs typeface="+mj-cs"/>
              </a:rPr>
              <a:t>.</a:t>
            </a:r>
            <a:endParaRPr kumimoji="0" lang="tr-TR" sz="4800" b="1" i="0" u="none" strike="noStrike" kern="0" cap="none" spc="50" normalizeH="0" baseline="0" noProof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Bodoni MT Condensed" pitchFamily="18" charset="0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19650" y="2038350"/>
            <a:ext cx="38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0" cap="none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Bodoni MT Condensed" pitchFamily="18" charset="0"/>
                <a:ea typeface="+mj-ea"/>
                <a:cs typeface="+mj-cs"/>
              </a:rPr>
              <a:t>.</a:t>
            </a:r>
            <a:endParaRPr kumimoji="0" lang="tr-TR" sz="4800" b="1" i="0" u="none" strike="noStrike" kern="0" cap="none" spc="50" normalizeH="0" baseline="0" noProof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Bodoni MT Condense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9D4D-3284-4313-AE1E-DEAFB1F4E248}" type="slidenum">
              <a:rPr lang="tr-TR"/>
              <a:pPr/>
              <a:t>10</a:t>
            </a:fld>
            <a:endParaRPr lang="tr-TR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2954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549275"/>
            <a:ext cx="7848600" cy="558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Fiziksel Veri Akış Diyagramları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sz="2100"/>
              <a:t>Mevcut sistemin, gerçeklemeye bağımlı bir görüntüsü olup, hangi işlerin yapıldığını, nasıl yapıldığını gösterir.</a:t>
            </a:r>
          </a:p>
          <a:p>
            <a:pPr>
              <a:buFont typeface="Wingdings" pitchFamily="2" charset="2"/>
              <a:buNone/>
            </a:pPr>
            <a:endParaRPr lang="tr-TR" sz="2100"/>
          </a:p>
          <a:p>
            <a:pPr>
              <a:buFont typeface="Wingdings" pitchFamily="2" charset="2"/>
              <a:buNone/>
            </a:pPr>
            <a:r>
              <a:rPr lang="tr-TR" sz="2500"/>
              <a:t> Fiziksel karakteristikler;</a:t>
            </a:r>
          </a:p>
          <a:p>
            <a:pPr>
              <a:buFont typeface="Wingdings" pitchFamily="2" charset="2"/>
              <a:buNone/>
            </a:pPr>
            <a:endParaRPr lang="tr-TR" sz="2500"/>
          </a:p>
          <a:p>
            <a:pPr lvl="1"/>
            <a:r>
              <a:rPr lang="tr-TR" sz="1900"/>
              <a:t>İnsanların isimleri</a:t>
            </a:r>
          </a:p>
          <a:p>
            <a:pPr lvl="1"/>
            <a:r>
              <a:rPr lang="tr-TR" sz="1900"/>
              <a:t>Form ve dokümanların isimleri/numaraları</a:t>
            </a:r>
          </a:p>
          <a:p>
            <a:pPr lvl="1"/>
            <a:r>
              <a:rPr lang="tr-TR" sz="1900"/>
              <a:t>Bölüm adları</a:t>
            </a:r>
          </a:p>
          <a:p>
            <a:pPr lvl="1"/>
            <a:r>
              <a:rPr lang="tr-TR" sz="1900"/>
              <a:t>Ana ve işlem (transaction) dosyaları</a:t>
            </a:r>
          </a:p>
          <a:p>
            <a:pPr lvl="1"/>
            <a:r>
              <a:rPr lang="tr-TR" sz="1900"/>
              <a:t>Yerleşimler</a:t>
            </a:r>
          </a:p>
          <a:p>
            <a:pPr lvl="1"/>
            <a:r>
              <a:rPr lang="tr-TR" sz="1900"/>
              <a:t>Prosedür isimleri</a:t>
            </a:r>
            <a:r>
              <a:rPr lang="tr-TR" sz="2700"/>
              <a:t> 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FE0-719B-49E5-8849-E3B72B26D708}" type="slidenum">
              <a:rPr lang="tr-TR"/>
              <a:pPr/>
              <a:t>11</a:t>
            </a:fld>
            <a:endParaRPr lang="tr-TR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3716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633413"/>
          </a:xfrm>
        </p:spPr>
        <p:txBody>
          <a:bodyPr/>
          <a:lstStyle/>
          <a:p>
            <a:r>
              <a:rPr lang="tr-TR" sz="17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MANTIKSAL VERİ AKIŞ DİYAGRAMLARI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696200" cy="42259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tr-TR" sz="1700"/>
              <a:t>Sistem çalışmasına fiziksel veri akış diyagramı ile başlanır. </a:t>
            </a:r>
          </a:p>
          <a:p>
            <a:pPr>
              <a:lnSpc>
                <a:spcPct val="125000"/>
              </a:lnSpc>
            </a:pPr>
            <a:r>
              <a:rPr lang="tr-TR" sz="1700"/>
              <a:t>Sistemin fiziksel bileşenleri arasındaki etkileşim, insanların davranışları, dokümanlar ve bölümler arası bilgi akışının açıklanması için gereklidir. </a:t>
            </a:r>
          </a:p>
          <a:p>
            <a:pPr>
              <a:lnSpc>
                <a:spcPct val="125000"/>
              </a:lnSpc>
            </a:pPr>
            <a:r>
              <a:rPr lang="tr-TR" sz="1700"/>
              <a:t>Ayrıca kullanıcılarla iletişimde fiziksel akış diyagramı kullanışlıdır. </a:t>
            </a:r>
          </a:p>
          <a:p>
            <a:pPr>
              <a:lnSpc>
                <a:spcPct val="125000"/>
              </a:lnSpc>
            </a:pPr>
            <a:r>
              <a:rPr lang="tr-TR" sz="1700"/>
              <a:t>Sistemin o andaki gerçek çalışmasını saptamak, problemleri belirlemek için en iyi yoldur. </a:t>
            </a:r>
          </a:p>
          <a:p>
            <a:pPr>
              <a:lnSpc>
                <a:spcPct val="90000"/>
              </a:lnSpc>
            </a:pPr>
            <a:endParaRPr lang="tr-TR" sz="1700">
              <a:solidFill>
                <a:srgbClr val="96969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1700">
                <a:solidFill>
                  <a:srgbClr val="006600"/>
                </a:solidFill>
              </a:rPr>
              <a:t>    </a:t>
            </a:r>
            <a:endParaRPr lang="tr-TR" sz="1700">
              <a:solidFill>
                <a:schemeClr val="bg2"/>
              </a:solidFill>
            </a:endParaRP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428-2CBA-46EF-8260-0164DE34E0E4}" type="slidenum">
              <a:rPr lang="tr-TR"/>
              <a:pPr/>
              <a:t>12</a:t>
            </a:fld>
            <a:endParaRPr lang="tr-TR"/>
          </a:p>
        </p:txBody>
      </p:sp>
      <p:sp>
        <p:nvSpPr>
          <p:cNvPr id="114730" name="Rectangle 42"/>
          <p:cNvSpPr>
            <a:spLocks noChangeArrowheads="1"/>
          </p:cNvSpPr>
          <p:nvPr/>
        </p:nvSpPr>
        <p:spPr bwMode="auto">
          <a:xfrm>
            <a:off x="11430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476375" y="5516563"/>
            <a:ext cx="62199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Hesap ödeme sistemi bağlam veri akış diyagramı </a:t>
            </a:r>
          </a:p>
        </p:txBody>
      </p:sp>
      <p:grpSp>
        <p:nvGrpSpPr>
          <p:cNvPr id="114691" name="Group 3"/>
          <p:cNvGrpSpPr>
            <a:grpSpLocks noChangeAspect="1"/>
          </p:cNvGrpSpPr>
          <p:nvPr/>
        </p:nvGrpSpPr>
        <p:grpSpPr bwMode="auto">
          <a:xfrm>
            <a:off x="611188" y="654050"/>
            <a:ext cx="8064500" cy="4730750"/>
            <a:chOff x="385" y="412"/>
            <a:chExt cx="5080" cy="2980"/>
          </a:xfrm>
        </p:grpSpPr>
        <p:sp>
          <p:nvSpPr>
            <p:cNvPr id="114692" name="AutoShape 4"/>
            <p:cNvSpPr>
              <a:spLocks noChangeAspect="1" noChangeArrowheads="1" noTextEdit="1"/>
            </p:cNvSpPr>
            <p:nvPr/>
          </p:nvSpPr>
          <p:spPr bwMode="auto">
            <a:xfrm>
              <a:off x="385" y="412"/>
              <a:ext cx="5080" cy="2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2359" y="472"/>
              <a:ext cx="1182" cy="81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4272" y="2659"/>
              <a:ext cx="1133" cy="67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445" y="2014"/>
              <a:ext cx="1182" cy="81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4696" name="Oval 8"/>
            <p:cNvSpPr>
              <a:spLocks noChangeArrowheads="1"/>
            </p:cNvSpPr>
            <p:nvPr/>
          </p:nvSpPr>
          <p:spPr bwMode="auto">
            <a:xfrm>
              <a:off x="2457" y="1926"/>
              <a:ext cx="985" cy="98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4697" name="Line 9"/>
            <p:cNvSpPr>
              <a:spLocks noChangeShapeType="1"/>
            </p:cNvSpPr>
            <p:nvPr/>
          </p:nvSpPr>
          <p:spPr bwMode="auto">
            <a:xfrm>
              <a:off x="2950" y="1287"/>
              <a:ext cx="1" cy="62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H="1" flipV="1">
              <a:off x="2895" y="1768"/>
              <a:ext cx="55" cy="1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699" name="Line 11"/>
            <p:cNvSpPr>
              <a:spLocks noChangeShapeType="1"/>
            </p:cNvSpPr>
            <p:nvPr/>
          </p:nvSpPr>
          <p:spPr bwMode="auto">
            <a:xfrm flipV="1">
              <a:off x="2950" y="1768"/>
              <a:ext cx="52" cy="1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0" name="Line 12"/>
            <p:cNvSpPr>
              <a:spLocks noChangeShapeType="1"/>
            </p:cNvSpPr>
            <p:nvPr/>
          </p:nvSpPr>
          <p:spPr bwMode="auto">
            <a:xfrm>
              <a:off x="3458" y="2419"/>
              <a:ext cx="131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1" name="Line 13"/>
            <p:cNvSpPr>
              <a:spLocks noChangeShapeType="1"/>
            </p:cNvSpPr>
            <p:nvPr/>
          </p:nvSpPr>
          <p:spPr bwMode="auto">
            <a:xfrm flipV="1">
              <a:off x="3447" y="2364"/>
              <a:ext cx="153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2" name="Line 14"/>
            <p:cNvSpPr>
              <a:spLocks noChangeShapeType="1"/>
            </p:cNvSpPr>
            <p:nvPr/>
          </p:nvSpPr>
          <p:spPr bwMode="auto">
            <a:xfrm>
              <a:off x="3447" y="2419"/>
              <a:ext cx="153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3" name="Line 15"/>
            <p:cNvSpPr>
              <a:spLocks noChangeShapeType="1"/>
            </p:cNvSpPr>
            <p:nvPr/>
          </p:nvSpPr>
          <p:spPr bwMode="auto">
            <a:xfrm>
              <a:off x="4776" y="2419"/>
              <a:ext cx="1" cy="2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4" name="Line 16"/>
            <p:cNvSpPr>
              <a:spLocks noChangeShapeType="1"/>
            </p:cNvSpPr>
            <p:nvPr/>
          </p:nvSpPr>
          <p:spPr bwMode="auto">
            <a:xfrm>
              <a:off x="1626" y="2189"/>
              <a:ext cx="89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 flipH="1">
              <a:off x="2381" y="2189"/>
              <a:ext cx="153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6" name="Line 18"/>
            <p:cNvSpPr>
              <a:spLocks noChangeShapeType="1"/>
            </p:cNvSpPr>
            <p:nvPr/>
          </p:nvSpPr>
          <p:spPr bwMode="auto">
            <a:xfrm flipH="1" flipV="1">
              <a:off x="2381" y="2134"/>
              <a:ext cx="153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7" name="Line 19"/>
            <p:cNvSpPr>
              <a:spLocks noChangeShapeType="1"/>
            </p:cNvSpPr>
            <p:nvPr/>
          </p:nvSpPr>
          <p:spPr bwMode="auto">
            <a:xfrm>
              <a:off x="1637" y="2659"/>
              <a:ext cx="89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8" name="Line 20"/>
            <p:cNvSpPr>
              <a:spLocks noChangeShapeType="1"/>
            </p:cNvSpPr>
            <p:nvPr/>
          </p:nvSpPr>
          <p:spPr bwMode="auto">
            <a:xfrm flipV="1">
              <a:off x="1626" y="2605"/>
              <a:ext cx="153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9" name="Line 21"/>
            <p:cNvSpPr>
              <a:spLocks noChangeShapeType="1"/>
            </p:cNvSpPr>
            <p:nvPr/>
          </p:nvSpPr>
          <p:spPr bwMode="auto">
            <a:xfrm>
              <a:off x="1626" y="2659"/>
              <a:ext cx="153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0" name="Rectangle 22"/>
            <p:cNvSpPr>
              <a:spLocks noChangeArrowheads="1"/>
            </p:cNvSpPr>
            <p:nvPr/>
          </p:nvSpPr>
          <p:spPr bwMode="auto">
            <a:xfrm>
              <a:off x="3619" y="2167"/>
              <a:ext cx="90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1" name="Rectangle 23"/>
            <p:cNvSpPr>
              <a:spLocks noChangeArrowheads="1"/>
            </p:cNvSpPr>
            <p:nvPr/>
          </p:nvSpPr>
          <p:spPr bwMode="auto">
            <a:xfrm>
              <a:off x="3619" y="2167"/>
              <a:ext cx="83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Posta adresi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3017" y="1434"/>
              <a:ext cx="51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3" name="Rectangle 25"/>
            <p:cNvSpPr>
              <a:spLocks noChangeArrowheads="1"/>
            </p:cNvSpPr>
            <p:nvPr/>
          </p:nvSpPr>
          <p:spPr bwMode="auto">
            <a:xfrm>
              <a:off x="3017" y="1435"/>
              <a:ext cx="45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Bakiye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4" name="Rectangle 26"/>
            <p:cNvSpPr>
              <a:spLocks noChangeArrowheads="1"/>
            </p:cNvSpPr>
            <p:nvPr/>
          </p:nvSpPr>
          <p:spPr bwMode="auto">
            <a:xfrm>
              <a:off x="677" y="2255"/>
              <a:ext cx="53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677" y="2255"/>
              <a:ext cx="4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6" name="Rectangle 28"/>
            <p:cNvSpPr>
              <a:spLocks noChangeArrowheads="1"/>
            </p:cNvSpPr>
            <p:nvPr/>
          </p:nvSpPr>
          <p:spPr bwMode="auto">
            <a:xfrm>
              <a:off x="2720" y="2200"/>
              <a:ext cx="505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7" name="Rectangle 29"/>
            <p:cNvSpPr>
              <a:spLocks noChangeArrowheads="1"/>
            </p:cNvSpPr>
            <p:nvPr/>
          </p:nvSpPr>
          <p:spPr bwMode="auto">
            <a:xfrm>
              <a:off x="2720" y="2200"/>
              <a:ext cx="43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8" name="Rectangle 30"/>
            <p:cNvSpPr>
              <a:spLocks noChangeArrowheads="1"/>
            </p:cNvSpPr>
            <p:nvPr/>
          </p:nvSpPr>
          <p:spPr bwMode="auto">
            <a:xfrm>
              <a:off x="2720" y="2408"/>
              <a:ext cx="46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ödeme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1759" y="1784"/>
              <a:ext cx="560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20" name="Rectangle 32"/>
            <p:cNvSpPr>
              <a:spLocks noChangeArrowheads="1"/>
            </p:cNvSpPr>
            <p:nvPr/>
          </p:nvSpPr>
          <p:spPr bwMode="auto">
            <a:xfrm>
              <a:off x="1759" y="1784"/>
              <a:ext cx="40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1" name="Rectangle 33"/>
            <p:cNvSpPr>
              <a:spLocks noChangeArrowheads="1"/>
            </p:cNvSpPr>
            <p:nvPr/>
          </p:nvSpPr>
          <p:spPr bwMode="auto">
            <a:xfrm>
              <a:off x="1759" y="1992"/>
              <a:ext cx="50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faturası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2" name="Rectangle 34"/>
            <p:cNvSpPr>
              <a:spLocks noChangeArrowheads="1"/>
            </p:cNvSpPr>
            <p:nvPr/>
          </p:nvSpPr>
          <p:spPr bwMode="auto">
            <a:xfrm>
              <a:off x="1907" y="2714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23" name="Rectangle 35"/>
            <p:cNvSpPr>
              <a:spLocks noChangeArrowheads="1"/>
            </p:cNvSpPr>
            <p:nvPr/>
          </p:nvSpPr>
          <p:spPr bwMode="auto">
            <a:xfrm>
              <a:off x="1907" y="2714"/>
              <a:ext cx="23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çek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4" name="Rectangle 36"/>
            <p:cNvSpPr>
              <a:spLocks noChangeArrowheads="1"/>
            </p:cNvSpPr>
            <p:nvPr/>
          </p:nvSpPr>
          <p:spPr bwMode="auto">
            <a:xfrm>
              <a:off x="4499" y="2801"/>
              <a:ext cx="549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25" name="Rectangle 37"/>
            <p:cNvSpPr>
              <a:spLocks noChangeArrowheads="1"/>
            </p:cNvSpPr>
            <p:nvPr/>
          </p:nvSpPr>
          <p:spPr bwMode="auto">
            <a:xfrm>
              <a:off x="4499" y="2802"/>
              <a:ext cx="4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6" name="Rectangle 38"/>
            <p:cNvSpPr>
              <a:spLocks noChangeArrowheads="1"/>
            </p:cNvSpPr>
            <p:nvPr/>
          </p:nvSpPr>
          <p:spPr bwMode="auto">
            <a:xfrm>
              <a:off x="4499" y="3009"/>
              <a:ext cx="44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verileri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7" name="Rectangle 39"/>
            <p:cNvSpPr>
              <a:spLocks noChangeArrowheads="1"/>
            </p:cNvSpPr>
            <p:nvPr/>
          </p:nvSpPr>
          <p:spPr bwMode="auto">
            <a:xfrm>
              <a:off x="2654" y="702"/>
              <a:ext cx="505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28" name="Rectangle 40"/>
            <p:cNvSpPr>
              <a:spLocks noChangeArrowheads="1"/>
            </p:cNvSpPr>
            <p:nvPr/>
          </p:nvSpPr>
          <p:spPr bwMode="auto">
            <a:xfrm>
              <a:off x="2654" y="702"/>
              <a:ext cx="43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9" name="Rectangle 41"/>
            <p:cNvSpPr>
              <a:spLocks noChangeArrowheads="1"/>
            </p:cNvSpPr>
            <p:nvPr/>
          </p:nvSpPr>
          <p:spPr bwMode="auto">
            <a:xfrm>
              <a:off x="2654" y="910"/>
              <a:ext cx="46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ödeme</a:t>
              </a:r>
              <a:endParaRPr lang="tr-TR">
                <a:latin typeface="Arial Narrow" pitchFamily="34" charset="0"/>
              </a:endParaRPr>
            </a:p>
          </p:txBody>
        </p:sp>
      </p:grpSp>
      <p:sp>
        <p:nvSpPr>
          <p:cNvPr id="46" name="4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D60-6428-4D5A-A0B0-685C71D65F55}" type="slidenum">
              <a:rPr lang="tr-TR"/>
              <a:pPr/>
              <a:t>13</a:t>
            </a:fld>
            <a:endParaRPr lang="tr-TR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38200" y="1371600"/>
            <a:ext cx="784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187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71500" y="533400"/>
          <a:ext cx="849630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4" r:id="rId4" imgW="6880680" imgH="4078080" progId="">
                  <p:embed/>
                </p:oleObj>
              </mc:Choice>
              <mc:Fallback>
                <p:oleObj r:id="rId4" imgW="6880680" imgH="40780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33400"/>
                        <a:ext cx="8496300" cy="518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1979613" y="5661025"/>
            <a:ext cx="5329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Hesap ödeme için proses hiyerarşi çizelgesi 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0682-C0B6-4206-956C-8006C4644C86}" type="slidenum">
              <a:rPr lang="tr-TR"/>
              <a:pPr/>
              <a:t>14</a:t>
            </a:fld>
            <a:endParaRPr lang="tr-TR"/>
          </a:p>
        </p:txBody>
      </p:sp>
      <p:sp>
        <p:nvSpPr>
          <p:cNvPr id="120928" name="Rectangle 96"/>
          <p:cNvSpPr>
            <a:spLocks noChangeArrowheads="1"/>
          </p:cNvSpPr>
          <p:nvPr/>
        </p:nvSpPr>
        <p:spPr bwMode="auto">
          <a:xfrm>
            <a:off x="12954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20834" name="Group 2"/>
          <p:cNvGrpSpPr>
            <a:grpSpLocks noChangeAspect="1"/>
          </p:cNvGrpSpPr>
          <p:nvPr/>
        </p:nvGrpSpPr>
        <p:grpSpPr bwMode="auto">
          <a:xfrm>
            <a:off x="395288" y="260350"/>
            <a:ext cx="8497887" cy="5545138"/>
            <a:chOff x="295" y="164"/>
            <a:chExt cx="5125" cy="2945"/>
          </a:xfrm>
        </p:grpSpPr>
        <p:sp>
          <p:nvSpPr>
            <p:cNvPr id="12083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5" y="164"/>
              <a:ext cx="5125" cy="2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36" name="Rectangle 4"/>
            <p:cNvSpPr>
              <a:spLocks noChangeArrowheads="1"/>
            </p:cNvSpPr>
            <p:nvPr/>
          </p:nvSpPr>
          <p:spPr bwMode="auto">
            <a:xfrm>
              <a:off x="931" y="219"/>
              <a:ext cx="809" cy="59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37" name="Rectangle 5"/>
            <p:cNvSpPr>
              <a:spLocks noChangeArrowheads="1"/>
            </p:cNvSpPr>
            <p:nvPr/>
          </p:nvSpPr>
          <p:spPr bwMode="auto">
            <a:xfrm>
              <a:off x="2442" y="219"/>
              <a:ext cx="810" cy="55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4024" y="219"/>
              <a:ext cx="809" cy="55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39" name="Oval 7"/>
            <p:cNvSpPr>
              <a:spLocks noChangeArrowheads="1"/>
            </p:cNvSpPr>
            <p:nvPr/>
          </p:nvSpPr>
          <p:spPr bwMode="auto">
            <a:xfrm>
              <a:off x="1036" y="1257"/>
              <a:ext cx="567" cy="8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2586" y="1206"/>
              <a:ext cx="522" cy="7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41" name="Oval 9"/>
            <p:cNvSpPr>
              <a:spLocks noChangeArrowheads="1"/>
            </p:cNvSpPr>
            <p:nvPr/>
          </p:nvSpPr>
          <p:spPr bwMode="auto">
            <a:xfrm>
              <a:off x="4196" y="1206"/>
              <a:ext cx="521" cy="7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42" name="Line 10"/>
            <p:cNvSpPr>
              <a:spLocks noChangeShapeType="1"/>
            </p:cNvSpPr>
            <p:nvPr/>
          </p:nvSpPr>
          <p:spPr bwMode="auto">
            <a:xfrm>
              <a:off x="1335" y="815"/>
              <a:ext cx="1" cy="42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 flipH="1" flipV="1">
              <a:off x="1300" y="1104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 flipV="1">
              <a:off x="1335" y="1104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2840" y="794"/>
              <a:ext cx="1" cy="41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6" name="Line 14"/>
            <p:cNvSpPr>
              <a:spLocks noChangeShapeType="1"/>
            </p:cNvSpPr>
            <p:nvPr/>
          </p:nvSpPr>
          <p:spPr bwMode="auto">
            <a:xfrm>
              <a:off x="2840" y="784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7" name="Line 15"/>
            <p:cNvSpPr>
              <a:spLocks noChangeShapeType="1"/>
            </p:cNvSpPr>
            <p:nvPr/>
          </p:nvSpPr>
          <p:spPr bwMode="auto">
            <a:xfrm flipH="1">
              <a:off x="2806" y="784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8" name="Line 16"/>
            <p:cNvSpPr>
              <a:spLocks noChangeShapeType="1"/>
            </p:cNvSpPr>
            <p:nvPr/>
          </p:nvSpPr>
          <p:spPr bwMode="auto">
            <a:xfrm flipH="1" flipV="1">
              <a:off x="2805" y="1073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9" name="Line 17"/>
            <p:cNvSpPr>
              <a:spLocks noChangeShapeType="1"/>
            </p:cNvSpPr>
            <p:nvPr/>
          </p:nvSpPr>
          <p:spPr bwMode="auto">
            <a:xfrm flipV="1">
              <a:off x="2840" y="1073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0" name="Line 18"/>
            <p:cNvSpPr>
              <a:spLocks noChangeShapeType="1"/>
            </p:cNvSpPr>
            <p:nvPr/>
          </p:nvSpPr>
          <p:spPr bwMode="auto">
            <a:xfrm>
              <a:off x="4450" y="774"/>
              <a:ext cx="1" cy="4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 flipH="1" flipV="1">
              <a:off x="4415" y="1063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2" name="Line 20"/>
            <p:cNvSpPr>
              <a:spLocks noChangeShapeType="1"/>
            </p:cNvSpPr>
            <p:nvPr/>
          </p:nvSpPr>
          <p:spPr bwMode="auto">
            <a:xfrm flipV="1">
              <a:off x="4450" y="1063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3" name="Rectangle 21"/>
            <p:cNvSpPr>
              <a:spLocks noChangeArrowheads="1"/>
            </p:cNvSpPr>
            <p:nvPr/>
          </p:nvSpPr>
          <p:spPr bwMode="auto">
            <a:xfrm>
              <a:off x="333" y="1407"/>
              <a:ext cx="402" cy="51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54" name="Line 22"/>
            <p:cNvSpPr>
              <a:spLocks noChangeShapeType="1"/>
            </p:cNvSpPr>
            <p:nvPr/>
          </p:nvSpPr>
          <p:spPr bwMode="auto">
            <a:xfrm>
              <a:off x="738" y="1662"/>
              <a:ext cx="2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 flipH="1">
              <a:off x="935" y="1662"/>
              <a:ext cx="98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6" name="Line 24"/>
            <p:cNvSpPr>
              <a:spLocks noChangeShapeType="1"/>
            </p:cNvSpPr>
            <p:nvPr/>
          </p:nvSpPr>
          <p:spPr bwMode="auto">
            <a:xfrm flipH="1" flipV="1">
              <a:off x="935" y="1611"/>
              <a:ext cx="98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7" name="Rectangle 25"/>
            <p:cNvSpPr>
              <a:spLocks noChangeArrowheads="1"/>
            </p:cNvSpPr>
            <p:nvPr/>
          </p:nvSpPr>
          <p:spPr bwMode="auto">
            <a:xfrm>
              <a:off x="1795" y="2089"/>
              <a:ext cx="641" cy="59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58" name="Rectangle 26"/>
            <p:cNvSpPr>
              <a:spLocks noChangeArrowheads="1"/>
            </p:cNvSpPr>
            <p:nvPr/>
          </p:nvSpPr>
          <p:spPr bwMode="auto">
            <a:xfrm>
              <a:off x="4179" y="2461"/>
              <a:ext cx="640" cy="59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59" name="Rectangle 27"/>
            <p:cNvSpPr>
              <a:spLocks noChangeArrowheads="1"/>
            </p:cNvSpPr>
            <p:nvPr/>
          </p:nvSpPr>
          <p:spPr bwMode="auto">
            <a:xfrm>
              <a:off x="5008" y="2068"/>
              <a:ext cx="374" cy="47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60" name="Line 28"/>
            <p:cNvSpPr>
              <a:spLocks noChangeShapeType="1"/>
            </p:cNvSpPr>
            <p:nvPr/>
          </p:nvSpPr>
          <p:spPr bwMode="auto">
            <a:xfrm>
              <a:off x="3111" y="1590"/>
              <a:ext cx="10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1" name="Line 29"/>
            <p:cNvSpPr>
              <a:spLocks noChangeShapeType="1"/>
            </p:cNvSpPr>
            <p:nvPr/>
          </p:nvSpPr>
          <p:spPr bwMode="auto">
            <a:xfrm flipH="1">
              <a:off x="4095" y="1590"/>
              <a:ext cx="98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2" name="Line 30"/>
            <p:cNvSpPr>
              <a:spLocks noChangeShapeType="1"/>
            </p:cNvSpPr>
            <p:nvPr/>
          </p:nvSpPr>
          <p:spPr bwMode="auto">
            <a:xfrm flipH="1" flipV="1">
              <a:off x="4095" y="1538"/>
              <a:ext cx="98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3" name="Line 31"/>
            <p:cNvSpPr>
              <a:spLocks noChangeShapeType="1"/>
            </p:cNvSpPr>
            <p:nvPr/>
          </p:nvSpPr>
          <p:spPr bwMode="auto">
            <a:xfrm>
              <a:off x="1968" y="1590"/>
              <a:ext cx="1" cy="5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>
              <a:off x="2263" y="1580"/>
              <a:ext cx="1" cy="5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2263" y="1588"/>
              <a:ext cx="31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6" name="Line 34"/>
            <p:cNvSpPr>
              <a:spLocks noChangeShapeType="1"/>
            </p:cNvSpPr>
            <p:nvPr/>
          </p:nvSpPr>
          <p:spPr bwMode="auto">
            <a:xfrm flipH="1">
              <a:off x="2485" y="1590"/>
              <a:ext cx="98" cy="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 flipH="1" flipV="1">
              <a:off x="2485" y="1538"/>
              <a:ext cx="98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8" name="Line 36"/>
            <p:cNvSpPr>
              <a:spLocks noChangeShapeType="1"/>
            </p:cNvSpPr>
            <p:nvPr/>
          </p:nvSpPr>
          <p:spPr bwMode="auto">
            <a:xfrm>
              <a:off x="1617" y="1590"/>
              <a:ext cx="35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9" name="Line 37"/>
            <p:cNvSpPr>
              <a:spLocks noChangeShapeType="1"/>
            </p:cNvSpPr>
            <p:nvPr/>
          </p:nvSpPr>
          <p:spPr bwMode="auto">
            <a:xfrm>
              <a:off x="4337" y="1936"/>
              <a:ext cx="1" cy="5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0" name="Line 38"/>
            <p:cNvSpPr>
              <a:spLocks noChangeShapeType="1"/>
            </p:cNvSpPr>
            <p:nvPr/>
          </p:nvSpPr>
          <p:spPr bwMode="auto">
            <a:xfrm flipH="1" flipV="1">
              <a:off x="4302" y="2313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1" name="Line 39"/>
            <p:cNvSpPr>
              <a:spLocks noChangeShapeType="1"/>
            </p:cNvSpPr>
            <p:nvPr/>
          </p:nvSpPr>
          <p:spPr bwMode="auto">
            <a:xfrm flipV="1">
              <a:off x="4337" y="2313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2" name="Line 40"/>
            <p:cNvSpPr>
              <a:spLocks noChangeShapeType="1"/>
            </p:cNvSpPr>
            <p:nvPr/>
          </p:nvSpPr>
          <p:spPr bwMode="auto">
            <a:xfrm>
              <a:off x="4583" y="1941"/>
              <a:ext cx="1" cy="5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3" name="Line 41"/>
            <p:cNvSpPr>
              <a:spLocks noChangeShapeType="1"/>
            </p:cNvSpPr>
            <p:nvPr/>
          </p:nvSpPr>
          <p:spPr bwMode="auto">
            <a:xfrm>
              <a:off x="4583" y="1931"/>
              <a:ext cx="36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4" name="Line 42"/>
            <p:cNvSpPr>
              <a:spLocks noChangeShapeType="1"/>
            </p:cNvSpPr>
            <p:nvPr/>
          </p:nvSpPr>
          <p:spPr bwMode="auto">
            <a:xfrm flipH="1">
              <a:off x="4549" y="1931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5" name="Line 43"/>
            <p:cNvSpPr>
              <a:spLocks noChangeShapeType="1"/>
            </p:cNvSpPr>
            <p:nvPr/>
          </p:nvSpPr>
          <p:spPr bwMode="auto">
            <a:xfrm>
              <a:off x="4720" y="1590"/>
              <a:ext cx="4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6" name="Line 44"/>
            <p:cNvSpPr>
              <a:spLocks noChangeShapeType="1"/>
            </p:cNvSpPr>
            <p:nvPr/>
          </p:nvSpPr>
          <p:spPr bwMode="auto">
            <a:xfrm>
              <a:off x="5195" y="1590"/>
              <a:ext cx="1" cy="4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7" name="Line 45"/>
            <p:cNvSpPr>
              <a:spLocks noChangeShapeType="1"/>
            </p:cNvSpPr>
            <p:nvPr/>
          </p:nvSpPr>
          <p:spPr bwMode="auto">
            <a:xfrm flipH="1" flipV="1">
              <a:off x="5160" y="1921"/>
              <a:ext cx="35" cy="14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8" name="Line 46"/>
            <p:cNvSpPr>
              <a:spLocks noChangeShapeType="1"/>
            </p:cNvSpPr>
            <p:nvPr/>
          </p:nvSpPr>
          <p:spPr bwMode="auto">
            <a:xfrm flipV="1">
              <a:off x="5195" y="1921"/>
              <a:ext cx="34" cy="14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9" name="Rectangle 47"/>
            <p:cNvSpPr>
              <a:spLocks noChangeArrowheads="1"/>
            </p:cNvSpPr>
            <p:nvPr/>
          </p:nvSpPr>
          <p:spPr bwMode="auto">
            <a:xfrm>
              <a:off x="1082" y="309"/>
              <a:ext cx="49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80" name="Rectangle 48"/>
            <p:cNvSpPr>
              <a:spLocks noChangeArrowheads="1"/>
            </p:cNvSpPr>
            <p:nvPr/>
          </p:nvSpPr>
          <p:spPr bwMode="auto">
            <a:xfrm>
              <a:off x="1082" y="309"/>
              <a:ext cx="42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Satın alma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1" name="Rectangle 49"/>
            <p:cNvSpPr>
              <a:spLocks noChangeArrowheads="1"/>
            </p:cNvSpPr>
            <p:nvPr/>
          </p:nvSpPr>
          <p:spPr bwMode="auto">
            <a:xfrm>
              <a:off x="1082" y="505"/>
              <a:ext cx="28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emirleri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2" name="Rectangle 50"/>
            <p:cNvSpPr>
              <a:spLocks noChangeArrowheads="1"/>
            </p:cNvSpPr>
            <p:nvPr/>
          </p:nvSpPr>
          <p:spPr bwMode="auto">
            <a:xfrm>
              <a:off x="2637" y="319"/>
              <a:ext cx="430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83" name="Rectangle 51"/>
            <p:cNvSpPr>
              <a:spLocks noChangeArrowheads="1"/>
            </p:cNvSpPr>
            <p:nvPr/>
          </p:nvSpPr>
          <p:spPr bwMode="auto">
            <a:xfrm>
              <a:off x="2637" y="319"/>
              <a:ext cx="24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4" name="Rectangle 52"/>
            <p:cNvSpPr>
              <a:spLocks noChangeArrowheads="1"/>
            </p:cNvSpPr>
            <p:nvPr/>
          </p:nvSpPr>
          <p:spPr bwMode="auto">
            <a:xfrm>
              <a:off x="2637" y="515"/>
              <a:ext cx="362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hesapları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5" name="Rectangle 53"/>
            <p:cNvSpPr>
              <a:spLocks noChangeArrowheads="1"/>
            </p:cNvSpPr>
            <p:nvPr/>
          </p:nvSpPr>
          <p:spPr bwMode="auto">
            <a:xfrm>
              <a:off x="4201" y="329"/>
              <a:ext cx="4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86" name="Rectangle 54"/>
            <p:cNvSpPr>
              <a:spLocks noChangeArrowheads="1"/>
            </p:cNvSpPr>
            <p:nvPr/>
          </p:nvSpPr>
          <p:spPr bwMode="auto">
            <a:xfrm>
              <a:off x="4201" y="329"/>
              <a:ext cx="40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Ödenecek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7" name="Rectangle 55"/>
            <p:cNvSpPr>
              <a:spLocks noChangeArrowheads="1"/>
            </p:cNvSpPr>
            <p:nvPr/>
          </p:nvSpPr>
          <p:spPr bwMode="auto">
            <a:xfrm>
              <a:off x="4201" y="526"/>
              <a:ext cx="24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8" name="Rectangle 56"/>
            <p:cNvSpPr>
              <a:spLocks noChangeArrowheads="1"/>
            </p:cNvSpPr>
            <p:nvPr/>
          </p:nvSpPr>
          <p:spPr bwMode="auto">
            <a:xfrm>
              <a:off x="3374" y="1166"/>
              <a:ext cx="4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89" name="Rectangle 57"/>
            <p:cNvSpPr>
              <a:spLocks noChangeArrowheads="1"/>
            </p:cNvSpPr>
            <p:nvPr/>
          </p:nvSpPr>
          <p:spPr bwMode="auto">
            <a:xfrm>
              <a:off x="3374" y="1166"/>
              <a:ext cx="40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Ödenecek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0" name="Rectangle 58"/>
            <p:cNvSpPr>
              <a:spLocks noChangeArrowheads="1"/>
            </p:cNvSpPr>
            <p:nvPr/>
          </p:nvSpPr>
          <p:spPr bwMode="auto">
            <a:xfrm>
              <a:off x="3374" y="1363"/>
              <a:ext cx="23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1" name="Rectangle 59"/>
            <p:cNvSpPr>
              <a:spLocks noChangeArrowheads="1"/>
            </p:cNvSpPr>
            <p:nvPr/>
          </p:nvSpPr>
          <p:spPr bwMode="auto">
            <a:xfrm>
              <a:off x="352" y="1528"/>
              <a:ext cx="34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92" name="Rectangle 60"/>
            <p:cNvSpPr>
              <a:spLocks noChangeArrowheads="1"/>
            </p:cNvSpPr>
            <p:nvPr/>
          </p:nvSpPr>
          <p:spPr bwMode="auto">
            <a:xfrm>
              <a:off x="352" y="1528"/>
              <a:ext cx="24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3" name="Rectangle 61"/>
            <p:cNvSpPr>
              <a:spLocks noChangeArrowheads="1"/>
            </p:cNvSpPr>
            <p:nvPr/>
          </p:nvSpPr>
          <p:spPr bwMode="auto">
            <a:xfrm>
              <a:off x="1062" y="1280"/>
              <a:ext cx="501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94" name="Rectangle 62"/>
            <p:cNvSpPr>
              <a:spLocks noChangeArrowheads="1"/>
            </p:cNvSpPr>
            <p:nvPr/>
          </p:nvSpPr>
          <p:spPr bwMode="auto">
            <a:xfrm>
              <a:off x="1062" y="1280"/>
              <a:ext cx="29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    1.0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5" name="Rectangle 63"/>
            <p:cNvSpPr>
              <a:spLocks noChangeArrowheads="1"/>
            </p:cNvSpPr>
            <p:nvPr/>
          </p:nvSpPr>
          <p:spPr bwMode="auto">
            <a:xfrm>
              <a:off x="1062" y="1476"/>
              <a:ext cx="35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  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6" name="Rectangle 64"/>
            <p:cNvSpPr>
              <a:spLocks noChangeArrowheads="1"/>
            </p:cNvSpPr>
            <p:nvPr/>
          </p:nvSpPr>
          <p:spPr bwMode="auto">
            <a:xfrm>
              <a:off x="1062" y="1673"/>
              <a:ext cx="415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7" name="Rectangle 65"/>
            <p:cNvSpPr>
              <a:spLocks noChangeArrowheads="1"/>
            </p:cNvSpPr>
            <p:nvPr/>
          </p:nvSpPr>
          <p:spPr bwMode="auto">
            <a:xfrm>
              <a:off x="5033" y="2179"/>
              <a:ext cx="34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98" name="Rectangle 66"/>
            <p:cNvSpPr>
              <a:spLocks noChangeArrowheads="1"/>
            </p:cNvSpPr>
            <p:nvPr/>
          </p:nvSpPr>
          <p:spPr bwMode="auto">
            <a:xfrm>
              <a:off x="5033" y="2179"/>
              <a:ext cx="24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9" name="Rectangle 67"/>
            <p:cNvSpPr>
              <a:spLocks noChangeArrowheads="1"/>
            </p:cNvSpPr>
            <p:nvPr/>
          </p:nvSpPr>
          <p:spPr bwMode="auto">
            <a:xfrm>
              <a:off x="2592" y="1270"/>
              <a:ext cx="394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00" name="Rectangle 68"/>
            <p:cNvSpPr>
              <a:spLocks noChangeArrowheads="1"/>
            </p:cNvSpPr>
            <p:nvPr/>
          </p:nvSpPr>
          <p:spPr bwMode="auto">
            <a:xfrm>
              <a:off x="2592" y="1270"/>
              <a:ext cx="272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   2.0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1" name="Rectangle 69"/>
            <p:cNvSpPr>
              <a:spLocks noChangeArrowheads="1"/>
            </p:cNvSpPr>
            <p:nvPr/>
          </p:nvSpPr>
          <p:spPr bwMode="auto">
            <a:xfrm>
              <a:off x="2592" y="1466"/>
              <a:ext cx="32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bakiye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2" name="Rectangle 70"/>
            <p:cNvSpPr>
              <a:spLocks noChangeArrowheads="1"/>
            </p:cNvSpPr>
            <p:nvPr/>
          </p:nvSpPr>
          <p:spPr bwMode="auto">
            <a:xfrm>
              <a:off x="2592" y="1662"/>
              <a:ext cx="30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incele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3" name="Rectangle 71"/>
            <p:cNvSpPr>
              <a:spLocks noChangeArrowheads="1"/>
            </p:cNvSpPr>
            <p:nvPr/>
          </p:nvSpPr>
          <p:spPr bwMode="auto">
            <a:xfrm>
              <a:off x="4370" y="1270"/>
              <a:ext cx="17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04" name="Rectangle 72"/>
            <p:cNvSpPr>
              <a:spLocks noChangeArrowheads="1"/>
            </p:cNvSpPr>
            <p:nvPr/>
          </p:nvSpPr>
          <p:spPr bwMode="auto">
            <a:xfrm>
              <a:off x="4370" y="1270"/>
              <a:ext cx="122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3.0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5" name="Rectangle 73"/>
            <p:cNvSpPr>
              <a:spLocks noChangeArrowheads="1"/>
            </p:cNvSpPr>
            <p:nvPr/>
          </p:nvSpPr>
          <p:spPr bwMode="auto">
            <a:xfrm>
              <a:off x="4370" y="1466"/>
              <a:ext cx="13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çek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6" name="Rectangle 74"/>
            <p:cNvSpPr>
              <a:spLocks noChangeArrowheads="1"/>
            </p:cNvSpPr>
            <p:nvPr/>
          </p:nvSpPr>
          <p:spPr bwMode="auto">
            <a:xfrm>
              <a:off x="4370" y="1662"/>
              <a:ext cx="13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yaz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7" name="Rectangle 75"/>
            <p:cNvSpPr>
              <a:spLocks noChangeArrowheads="1"/>
            </p:cNvSpPr>
            <p:nvPr/>
          </p:nvSpPr>
          <p:spPr bwMode="auto">
            <a:xfrm>
              <a:off x="753" y="1786"/>
              <a:ext cx="27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08" name="Rectangle 76"/>
            <p:cNvSpPr>
              <a:spLocks noChangeArrowheads="1"/>
            </p:cNvSpPr>
            <p:nvPr/>
          </p:nvSpPr>
          <p:spPr bwMode="auto">
            <a:xfrm>
              <a:off x="753" y="1786"/>
              <a:ext cx="22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9" name="Rectangle 77"/>
            <p:cNvSpPr>
              <a:spLocks noChangeArrowheads="1"/>
            </p:cNvSpPr>
            <p:nvPr/>
          </p:nvSpPr>
          <p:spPr bwMode="auto">
            <a:xfrm>
              <a:off x="1628" y="1621"/>
              <a:ext cx="32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10" name="Rectangle 78"/>
            <p:cNvSpPr>
              <a:spLocks noChangeArrowheads="1"/>
            </p:cNvSpPr>
            <p:nvPr/>
          </p:nvSpPr>
          <p:spPr bwMode="auto">
            <a:xfrm>
              <a:off x="1628" y="1621"/>
              <a:ext cx="26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ödeme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1" name="Rectangle 79"/>
            <p:cNvSpPr>
              <a:spLocks noChangeArrowheads="1"/>
            </p:cNvSpPr>
            <p:nvPr/>
          </p:nvSpPr>
          <p:spPr bwMode="auto">
            <a:xfrm>
              <a:off x="1628" y="1817"/>
              <a:ext cx="10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fişi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2" name="Rectangle 80"/>
            <p:cNvSpPr>
              <a:spLocks noChangeArrowheads="1"/>
            </p:cNvSpPr>
            <p:nvPr/>
          </p:nvSpPr>
          <p:spPr bwMode="auto">
            <a:xfrm>
              <a:off x="2302" y="1673"/>
              <a:ext cx="40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13" name="Rectangle 81"/>
            <p:cNvSpPr>
              <a:spLocks noChangeArrowheads="1"/>
            </p:cNvSpPr>
            <p:nvPr/>
          </p:nvSpPr>
          <p:spPr bwMode="auto">
            <a:xfrm>
              <a:off x="2302" y="1673"/>
              <a:ext cx="19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toplu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4" name="Rectangle 82"/>
            <p:cNvSpPr>
              <a:spLocks noChangeArrowheads="1"/>
            </p:cNvSpPr>
            <p:nvPr/>
          </p:nvSpPr>
          <p:spPr bwMode="auto">
            <a:xfrm>
              <a:off x="2302" y="1869"/>
              <a:ext cx="32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1871" y="2210"/>
              <a:ext cx="51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16" name="Rectangle 84"/>
            <p:cNvSpPr>
              <a:spLocks noChangeArrowheads="1"/>
            </p:cNvSpPr>
            <p:nvPr/>
          </p:nvSpPr>
          <p:spPr bwMode="auto">
            <a:xfrm>
              <a:off x="1871" y="2210"/>
              <a:ext cx="39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Ödenebilir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7" name="Rectangle 85"/>
            <p:cNvSpPr>
              <a:spLocks noChangeArrowheads="1"/>
            </p:cNvSpPr>
            <p:nvPr/>
          </p:nvSpPr>
          <p:spPr bwMode="auto">
            <a:xfrm>
              <a:off x="1871" y="2406"/>
              <a:ext cx="32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8" name="Rectangle 86"/>
            <p:cNvSpPr>
              <a:spLocks noChangeArrowheads="1"/>
            </p:cNvSpPr>
            <p:nvPr/>
          </p:nvSpPr>
          <p:spPr bwMode="auto">
            <a:xfrm>
              <a:off x="3959" y="1952"/>
              <a:ext cx="346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19" name="Rectangle 87"/>
            <p:cNvSpPr>
              <a:spLocks noChangeArrowheads="1"/>
            </p:cNvSpPr>
            <p:nvPr/>
          </p:nvSpPr>
          <p:spPr bwMode="auto">
            <a:xfrm>
              <a:off x="3959" y="1952"/>
              <a:ext cx="13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çek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0" name="Rectangle 88"/>
            <p:cNvSpPr>
              <a:spLocks noChangeArrowheads="1"/>
            </p:cNvSpPr>
            <p:nvPr/>
          </p:nvSpPr>
          <p:spPr bwMode="auto">
            <a:xfrm>
              <a:off x="3959" y="2148"/>
              <a:ext cx="265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miktarı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1" name="Rectangle 89"/>
            <p:cNvSpPr>
              <a:spLocks noChangeArrowheads="1"/>
            </p:cNvSpPr>
            <p:nvPr/>
          </p:nvSpPr>
          <p:spPr bwMode="auto">
            <a:xfrm>
              <a:off x="4588" y="2045"/>
              <a:ext cx="39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22" name="Rectangle 90"/>
            <p:cNvSpPr>
              <a:spLocks noChangeArrowheads="1"/>
            </p:cNvSpPr>
            <p:nvPr/>
          </p:nvSpPr>
          <p:spPr bwMode="auto">
            <a:xfrm>
              <a:off x="4588" y="2045"/>
              <a:ext cx="23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3" name="Rectangle 91"/>
            <p:cNvSpPr>
              <a:spLocks noChangeArrowheads="1"/>
            </p:cNvSpPr>
            <p:nvPr/>
          </p:nvSpPr>
          <p:spPr bwMode="auto">
            <a:xfrm>
              <a:off x="4588" y="2241"/>
              <a:ext cx="31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bakiyesi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4" name="Rectangle 92"/>
            <p:cNvSpPr>
              <a:spLocks noChangeArrowheads="1"/>
            </p:cNvSpPr>
            <p:nvPr/>
          </p:nvSpPr>
          <p:spPr bwMode="auto">
            <a:xfrm>
              <a:off x="4303" y="2561"/>
              <a:ext cx="304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25" name="Rectangle 93"/>
            <p:cNvSpPr>
              <a:spLocks noChangeArrowheads="1"/>
            </p:cNvSpPr>
            <p:nvPr/>
          </p:nvSpPr>
          <p:spPr bwMode="auto">
            <a:xfrm>
              <a:off x="4303" y="2561"/>
              <a:ext cx="15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Çek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6" name="Rectangle 94"/>
            <p:cNvSpPr>
              <a:spLocks noChangeArrowheads="1"/>
            </p:cNvSpPr>
            <p:nvPr/>
          </p:nvSpPr>
          <p:spPr bwMode="auto">
            <a:xfrm>
              <a:off x="4303" y="2758"/>
              <a:ext cx="264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hesabı</a:t>
              </a:r>
              <a:endParaRPr lang="tr-TR" sz="1400">
                <a:latin typeface="Arial Narrow" pitchFamily="34" charset="0"/>
              </a:endParaRPr>
            </a:p>
          </p:txBody>
        </p:sp>
      </p:grp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2339975" y="5734050"/>
            <a:ext cx="414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1. seviye fiziksel veri akış diyagramı </a:t>
            </a:r>
          </a:p>
        </p:txBody>
      </p:sp>
      <p:sp>
        <p:nvSpPr>
          <p:cNvPr id="100" name="9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0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47A7-F851-4D84-BEAA-E75F0597F0F0}" type="slidenum">
              <a:rPr lang="tr-TR"/>
              <a:pPr/>
              <a:t>15</a:t>
            </a:fld>
            <a:endParaRPr lang="tr-TR"/>
          </a:p>
        </p:txBody>
      </p:sp>
      <p:sp>
        <p:nvSpPr>
          <p:cNvPr id="122981" name="Rectangle 101"/>
          <p:cNvSpPr>
            <a:spLocks noChangeArrowheads="1"/>
          </p:cNvSpPr>
          <p:nvPr/>
        </p:nvSpPr>
        <p:spPr bwMode="auto">
          <a:xfrm>
            <a:off x="13716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22882" name="Group 2"/>
          <p:cNvGrpSpPr>
            <a:grpSpLocks noChangeAspect="1"/>
          </p:cNvGrpSpPr>
          <p:nvPr/>
        </p:nvGrpSpPr>
        <p:grpSpPr bwMode="auto">
          <a:xfrm>
            <a:off x="0" y="317500"/>
            <a:ext cx="8877300" cy="5472113"/>
            <a:chOff x="50" y="119"/>
            <a:chExt cx="5552" cy="1934"/>
          </a:xfrm>
        </p:grpSpPr>
        <p:sp>
          <p:nvSpPr>
            <p:cNvPr id="12288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" y="119"/>
              <a:ext cx="5552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249" y="1141"/>
              <a:ext cx="3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 flipH="1">
              <a:off x="532" y="1141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 flipH="1" flipV="1">
              <a:off x="532" y="1102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7" name="Oval 7"/>
            <p:cNvSpPr>
              <a:spLocks noChangeArrowheads="1"/>
            </p:cNvSpPr>
            <p:nvPr/>
          </p:nvSpPr>
          <p:spPr bwMode="auto">
            <a:xfrm>
              <a:off x="650" y="803"/>
              <a:ext cx="644" cy="64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888" name="Line 8"/>
            <p:cNvSpPr>
              <a:spLocks noChangeShapeType="1"/>
            </p:cNvSpPr>
            <p:nvPr/>
          </p:nvSpPr>
          <p:spPr bwMode="auto">
            <a:xfrm>
              <a:off x="1298" y="1125"/>
              <a:ext cx="39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9" name="Oval 9"/>
            <p:cNvSpPr>
              <a:spLocks noChangeArrowheads="1"/>
            </p:cNvSpPr>
            <p:nvPr/>
          </p:nvSpPr>
          <p:spPr bwMode="auto">
            <a:xfrm>
              <a:off x="2293" y="827"/>
              <a:ext cx="644" cy="64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890" name="Oval 10"/>
            <p:cNvSpPr>
              <a:spLocks noChangeArrowheads="1"/>
            </p:cNvSpPr>
            <p:nvPr/>
          </p:nvSpPr>
          <p:spPr bwMode="auto">
            <a:xfrm>
              <a:off x="3928" y="819"/>
              <a:ext cx="644" cy="64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1695" y="1125"/>
              <a:ext cx="1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2" name="Line 12"/>
            <p:cNvSpPr>
              <a:spLocks noChangeShapeType="1"/>
            </p:cNvSpPr>
            <p:nvPr/>
          </p:nvSpPr>
          <p:spPr bwMode="auto">
            <a:xfrm flipH="1" flipV="1">
              <a:off x="1656" y="1487"/>
              <a:ext cx="39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 flipV="1">
              <a:off x="1695" y="1487"/>
              <a:ext cx="38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2002" y="1141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1526" y="1609"/>
              <a:ext cx="645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2018" y="1141"/>
              <a:ext cx="2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 flipH="1">
              <a:off x="2175" y="1141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 flipH="1" flipV="1">
              <a:off x="2175" y="1102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1806" y="162"/>
              <a:ext cx="644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142" y="162"/>
              <a:ext cx="644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01" name="Line 21"/>
            <p:cNvSpPr>
              <a:spLocks noChangeShapeType="1"/>
            </p:cNvSpPr>
            <p:nvPr/>
          </p:nvSpPr>
          <p:spPr bwMode="auto">
            <a:xfrm>
              <a:off x="2945" y="1141"/>
              <a:ext cx="39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2" name="Line 22"/>
            <p:cNvSpPr>
              <a:spLocks noChangeShapeType="1"/>
            </p:cNvSpPr>
            <p:nvPr/>
          </p:nvSpPr>
          <p:spPr bwMode="auto">
            <a:xfrm>
              <a:off x="3342" y="1141"/>
              <a:ext cx="1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 flipH="1" flipV="1">
              <a:off x="3303" y="1503"/>
              <a:ext cx="39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 flipV="1">
              <a:off x="3342" y="1503"/>
              <a:ext cx="38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5" name="Line 25"/>
            <p:cNvSpPr>
              <a:spLocks noChangeShapeType="1"/>
            </p:cNvSpPr>
            <p:nvPr/>
          </p:nvSpPr>
          <p:spPr bwMode="auto">
            <a:xfrm>
              <a:off x="3649" y="1157"/>
              <a:ext cx="1" cy="4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3173" y="1625"/>
              <a:ext cx="645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3664" y="1157"/>
              <a:ext cx="2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 flipH="1">
              <a:off x="3822" y="1157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 flipH="1" flipV="1">
              <a:off x="3822" y="1117"/>
              <a:ext cx="11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972" y="1452"/>
              <a:ext cx="1" cy="4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1" name="Line 31"/>
            <p:cNvSpPr>
              <a:spLocks noChangeShapeType="1"/>
            </p:cNvSpPr>
            <p:nvPr/>
          </p:nvSpPr>
          <p:spPr bwMode="auto">
            <a:xfrm>
              <a:off x="257" y="1856"/>
              <a:ext cx="7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2" name="Line 32"/>
            <p:cNvSpPr>
              <a:spLocks noChangeShapeType="1"/>
            </p:cNvSpPr>
            <p:nvPr/>
          </p:nvSpPr>
          <p:spPr bwMode="auto">
            <a:xfrm flipV="1">
              <a:off x="249" y="1817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3" name="Line 33"/>
            <p:cNvSpPr>
              <a:spLocks noChangeShapeType="1"/>
            </p:cNvSpPr>
            <p:nvPr/>
          </p:nvSpPr>
          <p:spPr bwMode="auto">
            <a:xfrm>
              <a:off x="249" y="1856"/>
              <a:ext cx="11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 flipV="1">
              <a:off x="2855" y="551"/>
              <a:ext cx="445" cy="3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 flipV="1">
              <a:off x="2846" y="817"/>
              <a:ext cx="61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6" name="Line 36"/>
            <p:cNvSpPr>
              <a:spLocks noChangeShapeType="1"/>
            </p:cNvSpPr>
            <p:nvPr/>
          </p:nvSpPr>
          <p:spPr bwMode="auto">
            <a:xfrm flipV="1">
              <a:off x="2846" y="879"/>
              <a:ext cx="110" cy="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7" name="Line 37"/>
            <p:cNvSpPr>
              <a:spLocks noChangeShapeType="1"/>
            </p:cNvSpPr>
            <p:nvPr/>
          </p:nvSpPr>
          <p:spPr bwMode="auto">
            <a:xfrm flipV="1">
              <a:off x="4481" y="752"/>
              <a:ext cx="411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8" name="Line 38"/>
            <p:cNvSpPr>
              <a:spLocks noChangeShapeType="1"/>
            </p:cNvSpPr>
            <p:nvPr/>
          </p:nvSpPr>
          <p:spPr bwMode="auto">
            <a:xfrm flipH="1">
              <a:off x="4813" y="748"/>
              <a:ext cx="89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9" name="Line 39"/>
            <p:cNvSpPr>
              <a:spLocks noChangeShapeType="1"/>
            </p:cNvSpPr>
            <p:nvPr/>
          </p:nvSpPr>
          <p:spPr bwMode="auto">
            <a:xfrm flipH="1">
              <a:off x="4786" y="748"/>
              <a:ext cx="11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4481" y="1372"/>
              <a:ext cx="411" cy="1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 flipH="1" flipV="1">
              <a:off x="4786" y="1532"/>
              <a:ext cx="11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2" name="Line 42"/>
            <p:cNvSpPr>
              <a:spLocks noChangeShapeType="1"/>
            </p:cNvSpPr>
            <p:nvPr/>
          </p:nvSpPr>
          <p:spPr bwMode="auto">
            <a:xfrm flipH="1" flipV="1">
              <a:off x="4813" y="1458"/>
              <a:ext cx="89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4906" y="555"/>
              <a:ext cx="653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24" name="Rectangle 44"/>
            <p:cNvSpPr>
              <a:spLocks noChangeArrowheads="1"/>
            </p:cNvSpPr>
            <p:nvPr/>
          </p:nvSpPr>
          <p:spPr bwMode="auto">
            <a:xfrm>
              <a:off x="4906" y="1342"/>
              <a:ext cx="653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25" name="Line 45"/>
            <p:cNvSpPr>
              <a:spLocks noChangeShapeType="1"/>
            </p:cNvSpPr>
            <p:nvPr/>
          </p:nvSpPr>
          <p:spPr bwMode="auto">
            <a:xfrm>
              <a:off x="2290" y="551"/>
              <a:ext cx="186" cy="3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 flipH="1" flipV="1">
              <a:off x="2391" y="799"/>
              <a:ext cx="90" cy="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 flipH="1" flipV="1">
              <a:off x="2459" y="758"/>
              <a:ext cx="22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89" y="952"/>
              <a:ext cx="33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9" name="Rectangle 49"/>
            <p:cNvSpPr>
              <a:spLocks noChangeArrowheads="1"/>
            </p:cNvSpPr>
            <p:nvPr/>
          </p:nvSpPr>
          <p:spPr bwMode="auto">
            <a:xfrm>
              <a:off x="89" y="952"/>
              <a:ext cx="26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0" name="Rectangle 50"/>
            <p:cNvSpPr>
              <a:spLocks noChangeArrowheads="1"/>
            </p:cNvSpPr>
            <p:nvPr/>
          </p:nvSpPr>
          <p:spPr bwMode="auto">
            <a:xfrm>
              <a:off x="748" y="905"/>
              <a:ext cx="45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31" name="Rectangle 51"/>
            <p:cNvSpPr>
              <a:spLocks noChangeArrowheads="1"/>
            </p:cNvSpPr>
            <p:nvPr/>
          </p:nvSpPr>
          <p:spPr bwMode="auto">
            <a:xfrm>
              <a:off x="768" y="905"/>
              <a:ext cx="29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Görevli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2" name="Rectangle 52"/>
            <p:cNvSpPr>
              <a:spLocks noChangeArrowheads="1"/>
            </p:cNvSpPr>
            <p:nvPr/>
          </p:nvSpPr>
          <p:spPr bwMode="auto">
            <a:xfrm>
              <a:off x="795" y="1054"/>
              <a:ext cx="26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imzayı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3" name="Rectangle 53"/>
            <p:cNvSpPr>
              <a:spLocks noChangeArrowheads="1"/>
            </p:cNvSpPr>
            <p:nvPr/>
          </p:nvSpPr>
          <p:spPr bwMode="auto">
            <a:xfrm>
              <a:off x="748" y="1204"/>
              <a:ext cx="33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4" name="Rectangle 54"/>
            <p:cNvSpPr>
              <a:spLocks noChangeArrowheads="1"/>
            </p:cNvSpPr>
            <p:nvPr/>
          </p:nvSpPr>
          <p:spPr bwMode="auto">
            <a:xfrm>
              <a:off x="423" y="1558"/>
              <a:ext cx="45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35" name="Rectangle 55"/>
            <p:cNvSpPr>
              <a:spLocks noChangeArrowheads="1"/>
            </p:cNvSpPr>
            <p:nvPr/>
          </p:nvSpPr>
          <p:spPr bwMode="auto">
            <a:xfrm>
              <a:off x="423" y="1558"/>
              <a:ext cx="342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geçersiz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6" name="Rectangle 56"/>
            <p:cNvSpPr>
              <a:spLocks noChangeArrowheads="1"/>
            </p:cNvSpPr>
            <p:nvPr/>
          </p:nvSpPr>
          <p:spPr bwMode="auto">
            <a:xfrm>
              <a:off x="423" y="1707"/>
              <a:ext cx="23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7" name="Rectangle 57"/>
            <p:cNvSpPr>
              <a:spLocks noChangeArrowheads="1"/>
            </p:cNvSpPr>
            <p:nvPr/>
          </p:nvSpPr>
          <p:spPr bwMode="auto">
            <a:xfrm>
              <a:off x="1327" y="827"/>
              <a:ext cx="45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38" name="Rectangle 58"/>
            <p:cNvSpPr>
              <a:spLocks noChangeArrowheads="1"/>
            </p:cNvSpPr>
            <p:nvPr/>
          </p:nvSpPr>
          <p:spPr bwMode="auto">
            <a:xfrm>
              <a:off x="1327" y="826"/>
              <a:ext cx="24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imzalı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9" name="Rectangle 59"/>
            <p:cNvSpPr>
              <a:spLocks noChangeArrowheads="1"/>
            </p:cNvSpPr>
            <p:nvPr/>
          </p:nvSpPr>
          <p:spPr bwMode="auto">
            <a:xfrm>
              <a:off x="1327" y="976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0" name="Rectangle 60"/>
            <p:cNvSpPr>
              <a:spLocks noChangeArrowheads="1"/>
            </p:cNvSpPr>
            <p:nvPr/>
          </p:nvSpPr>
          <p:spPr bwMode="auto">
            <a:xfrm>
              <a:off x="1621" y="1644"/>
              <a:ext cx="44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41" name="Rectangle 61"/>
            <p:cNvSpPr>
              <a:spLocks noChangeArrowheads="1"/>
            </p:cNvSpPr>
            <p:nvPr/>
          </p:nvSpPr>
          <p:spPr bwMode="auto">
            <a:xfrm>
              <a:off x="1672" y="1644"/>
              <a:ext cx="26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Alınan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2" name="Rectangle 62"/>
            <p:cNvSpPr>
              <a:spLocks noChangeArrowheads="1"/>
            </p:cNvSpPr>
            <p:nvPr/>
          </p:nvSpPr>
          <p:spPr bwMode="auto">
            <a:xfrm>
              <a:off x="1621" y="1793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3" name="Rectangle 63"/>
            <p:cNvSpPr>
              <a:spLocks noChangeArrowheads="1"/>
            </p:cNvSpPr>
            <p:nvPr/>
          </p:nvSpPr>
          <p:spPr bwMode="auto">
            <a:xfrm>
              <a:off x="2424" y="889"/>
              <a:ext cx="39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44" name="Rectangle 64"/>
            <p:cNvSpPr>
              <a:spLocks noChangeArrowheads="1"/>
            </p:cNvSpPr>
            <p:nvPr/>
          </p:nvSpPr>
          <p:spPr bwMode="auto">
            <a:xfrm>
              <a:off x="2455" y="886"/>
              <a:ext cx="29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Görevli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5" name="Rectangle 65"/>
            <p:cNvSpPr>
              <a:spLocks noChangeArrowheads="1"/>
            </p:cNvSpPr>
            <p:nvPr/>
          </p:nvSpPr>
          <p:spPr bwMode="auto">
            <a:xfrm>
              <a:off x="2538" y="1019"/>
              <a:ext cx="14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mal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6" name="Rectangle 66"/>
            <p:cNvSpPr>
              <a:spLocks noChangeArrowheads="1"/>
            </p:cNvSpPr>
            <p:nvPr/>
          </p:nvSpPr>
          <p:spPr bwMode="auto">
            <a:xfrm>
              <a:off x="2424" y="1153"/>
              <a:ext cx="3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siparişini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7" name="Rectangle 67"/>
            <p:cNvSpPr>
              <a:spLocks noChangeArrowheads="1"/>
            </p:cNvSpPr>
            <p:nvPr/>
          </p:nvSpPr>
          <p:spPr bwMode="auto">
            <a:xfrm>
              <a:off x="2432" y="1287"/>
              <a:ext cx="33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8" name="Rectangle 68"/>
            <p:cNvSpPr>
              <a:spLocks noChangeArrowheads="1"/>
            </p:cNvSpPr>
            <p:nvPr/>
          </p:nvSpPr>
          <p:spPr bwMode="auto">
            <a:xfrm>
              <a:off x="1842" y="198"/>
              <a:ext cx="55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49" name="Rectangle 69"/>
            <p:cNvSpPr>
              <a:spLocks noChangeArrowheads="1"/>
            </p:cNvSpPr>
            <p:nvPr/>
          </p:nvSpPr>
          <p:spPr bwMode="auto">
            <a:xfrm>
              <a:off x="1842" y="198"/>
              <a:ext cx="44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Satın alma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1842" y="347"/>
              <a:ext cx="38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siparişleri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1" name="Rectangle 71"/>
            <p:cNvSpPr>
              <a:spLocks noChangeArrowheads="1"/>
            </p:cNvSpPr>
            <p:nvPr/>
          </p:nvSpPr>
          <p:spPr bwMode="auto">
            <a:xfrm>
              <a:off x="3197" y="213"/>
              <a:ext cx="55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52" name="Rectangle 72"/>
            <p:cNvSpPr>
              <a:spLocks noChangeArrowheads="1"/>
            </p:cNvSpPr>
            <p:nvPr/>
          </p:nvSpPr>
          <p:spPr bwMode="auto">
            <a:xfrm>
              <a:off x="3197" y="213"/>
              <a:ext cx="44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Satın alma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3" name="Rectangle 73"/>
            <p:cNvSpPr>
              <a:spLocks noChangeArrowheads="1"/>
            </p:cNvSpPr>
            <p:nvPr/>
          </p:nvSpPr>
          <p:spPr bwMode="auto">
            <a:xfrm>
              <a:off x="3271" y="363"/>
              <a:ext cx="30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bölümü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4" name="Rectangle 74"/>
            <p:cNvSpPr>
              <a:spLocks noChangeArrowheads="1"/>
            </p:cNvSpPr>
            <p:nvPr/>
          </p:nvSpPr>
          <p:spPr bwMode="auto">
            <a:xfrm>
              <a:off x="2546" y="559"/>
              <a:ext cx="55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55" name="Rectangle 75"/>
            <p:cNvSpPr>
              <a:spLocks noChangeArrowheads="1"/>
            </p:cNvSpPr>
            <p:nvPr/>
          </p:nvSpPr>
          <p:spPr bwMode="auto">
            <a:xfrm>
              <a:off x="2546" y="559"/>
              <a:ext cx="43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6" name="Rectangle 76"/>
            <p:cNvSpPr>
              <a:spLocks noChangeArrowheads="1"/>
            </p:cNvSpPr>
            <p:nvPr/>
          </p:nvSpPr>
          <p:spPr bwMode="auto">
            <a:xfrm>
              <a:off x="3241" y="850"/>
              <a:ext cx="66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57" name="Rectangle 77"/>
            <p:cNvSpPr>
              <a:spLocks noChangeArrowheads="1"/>
            </p:cNvSpPr>
            <p:nvPr/>
          </p:nvSpPr>
          <p:spPr bwMode="auto">
            <a:xfrm>
              <a:off x="3241" y="850"/>
              <a:ext cx="50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doğrulanmış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8" name="Rectangle 78"/>
            <p:cNvSpPr>
              <a:spLocks noChangeArrowheads="1"/>
            </p:cNvSpPr>
            <p:nvPr/>
          </p:nvSpPr>
          <p:spPr bwMode="auto">
            <a:xfrm>
              <a:off x="3241" y="999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9" name="Rectangle 79"/>
            <p:cNvSpPr>
              <a:spLocks noChangeArrowheads="1"/>
            </p:cNvSpPr>
            <p:nvPr/>
          </p:nvSpPr>
          <p:spPr bwMode="auto">
            <a:xfrm>
              <a:off x="3303" y="1676"/>
              <a:ext cx="44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60" name="Rectangle 80"/>
            <p:cNvSpPr>
              <a:spLocks noChangeArrowheads="1"/>
            </p:cNvSpPr>
            <p:nvPr/>
          </p:nvSpPr>
          <p:spPr bwMode="auto">
            <a:xfrm>
              <a:off x="3350" y="1676"/>
              <a:ext cx="26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Onaylı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1" name="Rectangle 81"/>
            <p:cNvSpPr>
              <a:spLocks noChangeArrowheads="1"/>
            </p:cNvSpPr>
            <p:nvPr/>
          </p:nvSpPr>
          <p:spPr bwMode="auto">
            <a:xfrm>
              <a:off x="3303" y="1825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2" name="Rectangle 82"/>
            <p:cNvSpPr>
              <a:spLocks noChangeArrowheads="1"/>
            </p:cNvSpPr>
            <p:nvPr/>
          </p:nvSpPr>
          <p:spPr bwMode="auto">
            <a:xfrm>
              <a:off x="3983" y="866"/>
              <a:ext cx="551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63" name="Rectangle 83"/>
            <p:cNvSpPr>
              <a:spLocks noChangeArrowheads="1"/>
            </p:cNvSpPr>
            <p:nvPr/>
          </p:nvSpPr>
          <p:spPr bwMode="auto">
            <a:xfrm>
              <a:off x="4054" y="866"/>
              <a:ext cx="29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Görevli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4" name="Rectangle 84"/>
            <p:cNvSpPr>
              <a:spLocks noChangeArrowheads="1"/>
            </p:cNvSpPr>
            <p:nvPr/>
          </p:nvSpPr>
          <p:spPr bwMode="auto">
            <a:xfrm>
              <a:off x="4014" y="1015"/>
              <a:ext cx="3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5" name="Rectangle 85"/>
            <p:cNvSpPr>
              <a:spLocks noChangeArrowheads="1"/>
            </p:cNvSpPr>
            <p:nvPr/>
          </p:nvSpPr>
          <p:spPr bwMode="auto">
            <a:xfrm>
              <a:off x="3983" y="1165"/>
              <a:ext cx="429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kabul eder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993" y="567"/>
              <a:ext cx="1275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67" name="Rectangle 87"/>
            <p:cNvSpPr>
              <a:spLocks noChangeArrowheads="1"/>
            </p:cNvSpPr>
            <p:nvPr/>
          </p:nvSpPr>
          <p:spPr bwMode="auto">
            <a:xfrm>
              <a:off x="993" y="567"/>
              <a:ext cx="99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satın alma sipariş detayı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8" name="Rectangle 88"/>
            <p:cNvSpPr>
              <a:spLocks noChangeArrowheads="1"/>
            </p:cNvSpPr>
            <p:nvPr/>
          </p:nvSpPr>
          <p:spPr bwMode="auto">
            <a:xfrm>
              <a:off x="4285" y="512"/>
              <a:ext cx="46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69" name="Rectangle 89"/>
            <p:cNvSpPr>
              <a:spLocks noChangeArrowheads="1"/>
            </p:cNvSpPr>
            <p:nvPr/>
          </p:nvSpPr>
          <p:spPr bwMode="auto">
            <a:xfrm>
              <a:off x="4285" y="512"/>
              <a:ext cx="23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0" name="Rectangle 90"/>
            <p:cNvSpPr>
              <a:spLocks noChangeArrowheads="1"/>
            </p:cNvSpPr>
            <p:nvPr/>
          </p:nvSpPr>
          <p:spPr bwMode="auto">
            <a:xfrm>
              <a:off x="4285" y="661"/>
              <a:ext cx="35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detayları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1" name="Rectangle 91"/>
            <p:cNvSpPr>
              <a:spLocks noChangeArrowheads="1"/>
            </p:cNvSpPr>
            <p:nvPr/>
          </p:nvSpPr>
          <p:spPr bwMode="auto">
            <a:xfrm>
              <a:off x="4183" y="1463"/>
              <a:ext cx="575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72" name="Rectangle 92"/>
            <p:cNvSpPr>
              <a:spLocks noChangeArrowheads="1"/>
            </p:cNvSpPr>
            <p:nvPr/>
          </p:nvSpPr>
          <p:spPr bwMode="auto">
            <a:xfrm>
              <a:off x="4183" y="1463"/>
              <a:ext cx="419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ödeme fişi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3" name="Rectangle 93"/>
            <p:cNvSpPr>
              <a:spLocks noChangeArrowheads="1"/>
            </p:cNvSpPr>
            <p:nvPr/>
          </p:nvSpPr>
          <p:spPr bwMode="auto">
            <a:xfrm>
              <a:off x="5012" y="583"/>
              <a:ext cx="44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74" name="Rectangle 94"/>
            <p:cNvSpPr>
              <a:spLocks noChangeArrowheads="1"/>
            </p:cNvSpPr>
            <p:nvPr/>
          </p:nvSpPr>
          <p:spPr bwMode="auto">
            <a:xfrm>
              <a:off x="5067" y="583"/>
              <a:ext cx="26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5" name="Rectangle 95"/>
            <p:cNvSpPr>
              <a:spLocks noChangeArrowheads="1"/>
            </p:cNvSpPr>
            <p:nvPr/>
          </p:nvSpPr>
          <p:spPr bwMode="auto">
            <a:xfrm>
              <a:off x="5012" y="732"/>
              <a:ext cx="32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kayıtları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6" name="Rectangle 96"/>
            <p:cNvSpPr>
              <a:spLocks noChangeArrowheads="1"/>
            </p:cNvSpPr>
            <p:nvPr/>
          </p:nvSpPr>
          <p:spPr bwMode="auto">
            <a:xfrm>
              <a:off x="4965" y="1361"/>
              <a:ext cx="53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77" name="Rectangle 97"/>
            <p:cNvSpPr>
              <a:spLocks noChangeArrowheads="1"/>
            </p:cNvSpPr>
            <p:nvPr/>
          </p:nvSpPr>
          <p:spPr bwMode="auto">
            <a:xfrm>
              <a:off x="4965" y="1361"/>
              <a:ext cx="4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Ödenecek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8" name="Rectangle 98"/>
            <p:cNvSpPr>
              <a:spLocks noChangeArrowheads="1"/>
            </p:cNvSpPr>
            <p:nvPr/>
          </p:nvSpPr>
          <p:spPr bwMode="auto">
            <a:xfrm>
              <a:off x="5009" y="1510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</p:grpSp>
      <p:sp>
        <p:nvSpPr>
          <p:cNvPr id="122979" name="Rectangle 99"/>
          <p:cNvSpPr>
            <a:spLocks noChangeArrowheads="1"/>
          </p:cNvSpPr>
          <p:nvPr/>
        </p:nvSpPr>
        <p:spPr bwMode="auto">
          <a:xfrm>
            <a:off x="1371600" y="5638800"/>
            <a:ext cx="6982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16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Fatura doğrulama işleminin fiziksel veri akış diyagramı gösterilmiştir. </a:t>
            </a:r>
          </a:p>
        </p:txBody>
      </p:sp>
      <p:sp>
        <p:nvSpPr>
          <p:cNvPr id="122980" name="Rectangle 100"/>
          <p:cNvSpPr>
            <a:spLocks noChangeArrowheads="1"/>
          </p:cNvSpPr>
          <p:nvPr/>
        </p:nvSpPr>
        <p:spPr bwMode="auto">
          <a:xfrm>
            <a:off x="609600" y="469900"/>
            <a:ext cx="230505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l"/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Proseslerin Daha </a:t>
            </a:r>
          </a:p>
          <a:p>
            <a:pPr algn="l"/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Detaylı Açılımı</a:t>
            </a:r>
          </a:p>
          <a:p>
            <a:pPr algn="l" eaLnBrk="0" hangingPunct="0"/>
            <a:endParaRPr lang="tr-TR" b="1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105" name="10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8EF0-9354-4FE2-8DC8-E181D5F28DE3}" type="slidenum">
              <a:rPr lang="tr-TR"/>
              <a:pPr/>
              <a:t>16</a:t>
            </a:fld>
            <a:endParaRPr lang="tr-TR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2192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33375"/>
            <a:ext cx="8001000" cy="5903913"/>
          </a:xfrm>
        </p:spPr>
        <p:txBody>
          <a:bodyPr/>
          <a:lstStyle/>
          <a:p>
            <a:pPr marL="539750" indent="-447675"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Genel olarak bir seviye aşağı diyagram şu özellikleri içermelidir.</a:t>
            </a:r>
          </a:p>
          <a:p>
            <a:pPr marL="539750" indent="-447675"/>
            <a:endParaRPr lang="tr-TR" sz="1900">
              <a:solidFill>
                <a:srgbClr val="969696"/>
              </a:solidFill>
              <a:latin typeface="Arial Narrow" pitchFamily="34" charset="0"/>
            </a:endParaRPr>
          </a:p>
          <a:p>
            <a:pPr marL="539750" indent="-447675"/>
            <a:r>
              <a:rPr lang="tr-TR" sz="2500">
                <a:solidFill>
                  <a:srgbClr val="006600"/>
                </a:solidFill>
                <a:latin typeface="Arial Narrow" pitchFamily="34" charset="0"/>
              </a:rPr>
              <a:t>Öncelikle diyagramda prosesi açıklayan tüm veri akışları, alt seviye diyagramda yer almalıdır.</a:t>
            </a:r>
          </a:p>
          <a:p>
            <a:pPr marL="539750" indent="-447675"/>
            <a:r>
              <a:rPr lang="tr-TR" sz="2500">
                <a:latin typeface="Arial Narrow" pitchFamily="34" charset="0"/>
              </a:rPr>
              <a:t>Yeni veri akışları ve veri saklamaları prosesin içinde kullanılıyor ve iç prosesleri bağlama durumunda ise ilk defa olarak bu diyagramda tanımlanabilir.</a:t>
            </a:r>
          </a:p>
          <a:p>
            <a:pPr marL="539750" indent="-447675"/>
            <a:r>
              <a:rPr lang="tr-TR" sz="2500">
                <a:solidFill>
                  <a:srgbClr val="006600"/>
                </a:solidFill>
                <a:latin typeface="Arial Narrow" pitchFamily="34" charset="0"/>
              </a:rPr>
              <a:t>Prosesle kaynaklanan veri akışı ve saklamaları gösterilmelidir.</a:t>
            </a:r>
          </a:p>
          <a:p>
            <a:pPr marL="539750" indent="-447675"/>
            <a:r>
              <a:rPr lang="tr-TR" sz="2500">
                <a:latin typeface="Arial Narrow" pitchFamily="34" charset="0"/>
              </a:rPr>
              <a:t>Hiçbir varlık bir üst seviye diyagramla çelişmemelidir.</a:t>
            </a:r>
          </a:p>
          <a:p>
            <a:pPr marL="539750" indent="-447675"/>
            <a:r>
              <a:rPr lang="tr-TR" sz="2500">
                <a:solidFill>
                  <a:srgbClr val="006600"/>
                </a:solidFill>
                <a:latin typeface="Arial Narrow" pitchFamily="34" charset="0"/>
              </a:rPr>
              <a:t>Benzer biçimde, üretici hesabı (bakiye incele) ve çek yazma prosesleri de açılır.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2192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122882" name="Picture 2" descr="veri akışı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6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EB32-A000-493E-AA2A-5A131A161491}" type="slidenum">
              <a:rPr lang="tr-TR"/>
              <a:pPr/>
              <a:t>17</a:t>
            </a:fld>
            <a:endParaRPr lang="tr-TR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8800"/>
            <a:ext cx="992188" cy="1143000"/>
          </a:xfrm>
        </p:spPr>
        <p:txBody>
          <a:bodyPr/>
          <a:lstStyle/>
          <a:p>
            <a:r>
              <a:rPr lang="tr-TR" sz="8800" b="1">
                <a:solidFill>
                  <a:schemeClr val="accent2"/>
                </a:solidFill>
                <a:latin typeface="Bradley Hand ITC" pitchFamily="66" charset="0"/>
              </a:rPr>
              <a:t>?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741" y="2819400"/>
            <a:ext cx="7313612" cy="3200400"/>
          </a:xfrm>
        </p:spPr>
        <p:txBody>
          <a:bodyPr/>
          <a:lstStyle/>
          <a:p>
            <a:r>
              <a:rPr lang="tr-TR" dirty="0">
                <a:solidFill>
                  <a:srgbClr val="008080"/>
                </a:solidFill>
                <a:latin typeface="Arial Narrow" pitchFamily="34" charset="0"/>
              </a:rPr>
              <a:t>Burada karşımıza çıkan soru, kaç seviye daha gereklidir?  </a:t>
            </a:r>
          </a:p>
          <a:p>
            <a:r>
              <a:rPr lang="tr-TR" dirty="0">
                <a:solidFill>
                  <a:srgbClr val="008080"/>
                </a:solidFill>
                <a:latin typeface="Arial Narrow" pitchFamily="34" charset="0"/>
              </a:rPr>
              <a:t>Sistemin karmaşıklığına bağlı olarak herhangi bir ön değer verilemez. </a:t>
            </a:r>
          </a:p>
          <a:p>
            <a:r>
              <a:rPr lang="tr-TR" dirty="0">
                <a:solidFill>
                  <a:srgbClr val="008080"/>
                </a:solidFill>
                <a:latin typeface="Arial Narrow" pitchFamily="34" charset="0"/>
              </a:rPr>
              <a:t>Sistemin tüm detayları cevap buluncaya kadar </a:t>
            </a:r>
            <a:r>
              <a:rPr lang="tr-TR" dirty="0" err="1">
                <a:solidFill>
                  <a:srgbClr val="008080"/>
                </a:solidFill>
                <a:latin typeface="Arial Narrow" pitchFamily="34" charset="0"/>
              </a:rPr>
              <a:t>seviyelendirme</a:t>
            </a:r>
            <a:r>
              <a:rPr lang="tr-TR" dirty="0">
                <a:solidFill>
                  <a:srgbClr val="008080"/>
                </a:solidFill>
                <a:latin typeface="Arial Narrow" pitchFamily="34" charset="0"/>
              </a:rPr>
              <a:t> sürecektir.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Arial Narrow" pitchFamily="34" charset="0"/>
              </a:rPr>
              <a:t> </a:t>
            </a:r>
            <a:endParaRPr lang="tr-TR" dirty="0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FFEC-8615-4BD8-A32A-E0B894F66F06}" type="slidenum">
              <a:rPr lang="tr-TR"/>
              <a:pPr/>
              <a:t>18</a:t>
            </a:fld>
            <a:endParaRPr lang="tr-TR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300" b="1"/>
              <a:t> </a:t>
            </a:r>
            <a:endParaRPr lang="tr-TR" sz="2800" b="1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20713"/>
            <a:ext cx="7924800" cy="55102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Genel olarak söylenirse, fiziksel veri akış diyagramlarında;</a:t>
            </a:r>
          </a:p>
          <a:p>
            <a:pPr>
              <a:buFont typeface="Wingdings" pitchFamily="2" charset="2"/>
              <a:buNone/>
            </a:pPr>
            <a:endParaRPr lang="tr-TR" sz="2100" b="1">
              <a:solidFill>
                <a:srgbClr val="969696"/>
              </a:solidFill>
            </a:endParaRPr>
          </a:p>
          <a:p>
            <a:pPr>
              <a:buFont typeface="Wingdings" pitchFamily="2" charset="2"/>
              <a:buNone/>
            </a:pPr>
            <a:endParaRPr lang="tr-TR" sz="2100" b="1">
              <a:solidFill>
                <a:srgbClr val="969696"/>
              </a:solidFill>
            </a:endParaRPr>
          </a:p>
          <a:p>
            <a:r>
              <a:rPr lang="tr-TR">
                <a:solidFill>
                  <a:schemeClr val="tx2"/>
                </a:solidFill>
                <a:latin typeface="Arial Narrow" pitchFamily="34" charset="0"/>
              </a:rPr>
              <a:t>Farklı insanlar yada yerler arasındaki veri akışı isteyen birçok görev içeren prosesler açılmalıdır.</a:t>
            </a:r>
          </a:p>
          <a:p>
            <a:r>
              <a:rPr lang="tr-TR">
                <a:solidFill>
                  <a:schemeClr val="tx2"/>
                </a:solidFill>
                <a:latin typeface="Arial Narrow" pitchFamily="34" charset="0"/>
              </a:rPr>
              <a:t> Tek bir kişi yada masa tarafından yapılan ancak veri akışı ve doküman olmayan çoklu işlerin açılmasına gerek yoktur.</a:t>
            </a:r>
          </a:p>
          <a:p>
            <a:endParaRPr lang="tr-TR">
              <a:solidFill>
                <a:schemeClr val="accent2"/>
              </a:solidFill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1430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12192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123906" name="Picture 2" descr="İlgili resi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60"/>
          <a:stretch/>
        </p:blipFill>
        <p:spPr bwMode="auto">
          <a:xfrm>
            <a:off x="4419600" y="76200"/>
            <a:ext cx="4581526" cy="301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875B-6639-4141-B534-C59F9A5567E6}" type="slidenum">
              <a:rPr lang="tr-TR"/>
              <a:pPr/>
              <a:t>19</a:t>
            </a:fld>
            <a:endParaRPr lang="tr-TR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1481" y="2209800"/>
            <a:ext cx="7924800" cy="4027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Mantıksal </a:t>
            </a:r>
            <a:r>
              <a:rPr lang="tr-TR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Görünüm </a:t>
            </a:r>
            <a:endParaRPr lang="tr-TR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None/>
            </a:pPr>
            <a:r>
              <a:rPr lang="tr-TR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Türetilmesi</a:t>
            </a:r>
            <a:endParaRPr lang="tr-TR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None/>
            </a:pPr>
            <a:endParaRPr lang="tr-TR" sz="1600" b="1" dirty="0">
              <a:solidFill>
                <a:srgbClr val="969696"/>
              </a:solidFill>
            </a:endParaRPr>
          </a:p>
          <a:p>
            <a:r>
              <a:rPr lang="tr-TR" sz="1600" dirty="0">
                <a:solidFill>
                  <a:schemeClr val="tx2"/>
                </a:solidFill>
              </a:rPr>
              <a:t>Mantıksal veri akış diyagramı, fiziksel olanından bunlar yapılarak türetilir.</a:t>
            </a:r>
          </a:p>
          <a:p>
            <a:r>
              <a:rPr lang="tr-TR" sz="1600" dirty="0">
                <a:solidFill>
                  <a:schemeClr val="tx2"/>
                </a:solidFill>
              </a:rPr>
              <a:t>Proseste gereken gerçek veriyi göster, onları içeren dokümanları değil.</a:t>
            </a:r>
          </a:p>
          <a:p>
            <a:r>
              <a:rPr lang="tr-TR" sz="1600" dirty="0">
                <a:solidFill>
                  <a:schemeClr val="tx2"/>
                </a:solidFill>
              </a:rPr>
              <a:t>Yönlendirme bilgisini yani insanlar, ofisler yada yerler arasındaki akışları kaldır, prosesler arasındaki akışı göster.</a:t>
            </a:r>
          </a:p>
          <a:p>
            <a:r>
              <a:rPr lang="tr-TR" sz="1600" dirty="0">
                <a:solidFill>
                  <a:schemeClr val="tx2"/>
                </a:solidFill>
              </a:rPr>
              <a:t>Araç ve cihazları kaldır (dosya dolapları, kutular </a:t>
            </a:r>
            <a:r>
              <a:rPr lang="tr-TR" sz="1600" dirty="0" err="1">
                <a:solidFill>
                  <a:schemeClr val="tx2"/>
                </a:solidFill>
              </a:rPr>
              <a:t>v.s</a:t>
            </a:r>
            <a:r>
              <a:rPr lang="tr-TR" sz="1600" dirty="0">
                <a:solidFill>
                  <a:schemeClr val="tx2"/>
                </a:solidFill>
              </a:rPr>
              <a:t>.).</a:t>
            </a:r>
          </a:p>
          <a:p>
            <a:r>
              <a:rPr lang="tr-TR" sz="1600" dirty="0">
                <a:solidFill>
                  <a:schemeClr val="tx2"/>
                </a:solidFill>
              </a:rPr>
              <a:t>Kontrol bilgisini kaldır.</a:t>
            </a:r>
          </a:p>
          <a:p>
            <a:r>
              <a:rPr lang="tr-TR" sz="1600" dirty="0">
                <a:solidFill>
                  <a:schemeClr val="tx2"/>
                </a:solidFill>
              </a:rPr>
              <a:t>Fazlalık veri saklamalarını düzenle.</a:t>
            </a:r>
          </a:p>
          <a:p>
            <a:r>
              <a:rPr lang="tr-TR" sz="1600" dirty="0">
                <a:solidFill>
                  <a:schemeClr val="tx2"/>
                </a:solidFill>
              </a:rPr>
              <a:t>Veriyi yada veri akışını değiştirmeyen gereksiz prosesleri kaldır. (Örneğin yönlendirme, saklama, kopyalama)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İlgili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59" y="107883"/>
            <a:ext cx="3162841" cy="236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A7624E3-0CFE-4930-B819-CDD03DB200C6}" type="slidenum">
              <a:rPr lang="tr-TR"/>
              <a:pPr/>
              <a:t>2</a:t>
            </a:fld>
            <a:endParaRPr lang="tr-TR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143000" y="836613"/>
            <a:ext cx="782161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endParaRPr lang="tr-TR" b="1" dirty="0">
              <a:solidFill>
                <a:schemeClr val="tx2"/>
              </a:solidFill>
              <a:latin typeface="Rockwell Condensed" pitchFamily="18" charset="0"/>
            </a:endParaRPr>
          </a:p>
          <a:p>
            <a:pPr marL="342900" indent="-342900" algn="l"/>
            <a:endParaRPr lang="tr-TR" sz="2800" dirty="0">
              <a:latin typeface="Arial Narrow" pitchFamily="34" charset="0"/>
            </a:endParaRPr>
          </a:p>
          <a:p>
            <a:pPr marL="342900" indent="-342900" algn="l"/>
            <a:endParaRPr lang="tr-TR" sz="2800" dirty="0">
              <a:latin typeface="Arial Narrow" pitchFamily="34" charset="0"/>
            </a:endParaRPr>
          </a:p>
          <a:p>
            <a:pPr marL="342900" indent="-342900" algn="l"/>
            <a:r>
              <a:rPr lang="tr-T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Analist dört sorunun cevabını bilmek ister: </a:t>
            </a:r>
          </a:p>
          <a:p>
            <a:pPr marL="342900" indent="-342900" algn="l"/>
            <a:endParaRPr lang="tr-TR" sz="2800" dirty="0">
              <a:latin typeface="Arial Narrow" pitchFamily="34" charset="0"/>
            </a:endParaRPr>
          </a:p>
          <a:p>
            <a:pPr marL="342900" indent="-342900" algn="l">
              <a:buFontTx/>
              <a:buAutoNum type="arabicPeriod"/>
            </a:pPr>
            <a:r>
              <a:rPr lang="tr-TR" sz="2800" dirty="0">
                <a:latin typeface="Arial Narrow" pitchFamily="34" charset="0"/>
              </a:rPr>
              <a:t>Sistemi hangi prosesler oluşturuyor? </a:t>
            </a:r>
          </a:p>
          <a:p>
            <a:pPr marL="342900" indent="-342900" algn="l">
              <a:buFontTx/>
              <a:buAutoNum type="arabicPeriod"/>
            </a:pPr>
            <a:r>
              <a:rPr lang="tr-TR" sz="2800" dirty="0">
                <a:latin typeface="Arial Narrow" pitchFamily="34" charset="0"/>
              </a:rPr>
              <a:t>Her bir proseste kullanılan veriler nelerdir? </a:t>
            </a:r>
          </a:p>
          <a:p>
            <a:pPr marL="342900" indent="-342900" algn="l">
              <a:buFontTx/>
              <a:buAutoNum type="arabicPeriod"/>
            </a:pPr>
            <a:r>
              <a:rPr lang="tr-TR" sz="2800" dirty="0">
                <a:latin typeface="Arial Narrow" pitchFamily="34" charset="0"/>
              </a:rPr>
              <a:t>Hangi veriler saklanıyor? </a:t>
            </a:r>
          </a:p>
          <a:p>
            <a:pPr marL="342900" indent="-342900" algn="l">
              <a:buFontTx/>
              <a:buAutoNum type="arabicPeriod"/>
            </a:pPr>
            <a:r>
              <a:rPr lang="tr-TR" sz="2800" dirty="0">
                <a:latin typeface="Arial Narrow" pitchFamily="34" charset="0"/>
              </a:rPr>
              <a:t>Sistemin hangi verileri giriştir ve hangi verileri çıkıştır?</a:t>
            </a:r>
            <a:r>
              <a:rPr lang="tr-TR" sz="2000" dirty="0">
                <a:latin typeface="Arial" charset="0"/>
              </a:rPr>
              <a:t> 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81000" y="304800"/>
            <a:ext cx="187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200" b="1">
                <a:solidFill>
                  <a:schemeClr val="tx2"/>
                </a:solidFill>
              </a:rPr>
              <a:t>VERİ AKIŞ ANALİZİ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7382-2E59-4AAC-AF76-A2433938C1BD}" type="slidenum">
              <a:rPr lang="tr-TR"/>
              <a:pPr/>
              <a:t>20</a:t>
            </a:fld>
            <a:endParaRPr lang="tr-TR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13716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404813"/>
            <a:ext cx="7924800" cy="5726112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Mantıksal Veri Akış Diyagramı Çiziminde Genel Kurallar</a:t>
            </a:r>
          </a:p>
          <a:p>
            <a:pPr marL="381000" indent="-381000">
              <a:buFont typeface="Wingdings" pitchFamily="2" charset="2"/>
              <a:buNone/>
            </a:pPr>
            <a:endParaRPr lang="tr-TR" sz="3300">
              <a:latin typeface="Arial Narrow" pitchFamily="34" charset="0"/>
            </a:endParaRP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Bir prosesten çıkan herhangi veri akışı, proses girişindeki veriye dayanmalıdır.</a:t>
            </a: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Tüm veri akışları adlandırılmalıdır. İsimler, prosesler, veri saklamaları, kaynaklar ve hedefler arasında akan veriyi yansıtmalıdır.</a:t>
            </a: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Sadece prosesin çalışması için gereken veri, proses girişi olmalıdır.</a:t>
            </a: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Bir proses sadece kendi giriş ve çıkışlarına bağlı olmalı, sistemdeki diğer proseslere bağlı olmamalıdır.</a:t>
            </a: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Prosesler her zaman çalışmaktadırlar, durup çalışmazlar. Sistem her zaman dinamiktir.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128-FC83-408B-A452-3482862D89B8}" type="slidenum">
              <a:rPr lang="tr-TR"/>
              <a:pPr/>
              <a:t>21</a:t>
            </a:fld>
            <a:endParaRPr lang="tr-TR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2954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404813"/>
            <a:ext cx="7848600" cy="5726112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Mantıksal Veri Akış Diyagramı Çiziminde Genel Kurallar</a:t>
            </a:r>
          </a:p>
          <a:p>
            <a:pPr marL="381000" indent="-381000">
              <a:buFont typeface="Wingdings" pitchFamily="2" charset="2"/>
              <a:buNone/>
            </a:pPr>
            <a:endParaRPr lang="tr-TR" sz="2500">
              <a:latin typeface="Arial Narrow" pitchFamily="34" charset="0"/>
            </a:endParaRPr>
          </a:p>
          <a:p>
            <a:pPr marL="381000" indent="-381000"/>
            <a:r>
              <a:rPr lang="tr-TR" sz="2100">
                <a:solidFill>
                  <a:schemeClr val="tx2"/>
                </a:solidFill>
                <a:latin typeface="Arial Narrow" pitchFamily="34" charset="0"/>
              </a:rPr>
              <a:t>Proseslerin çıkışları şu biçimlerden birini alabilir;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Proses tarafından eklenmiş bilgi ile birlikte giriş veri çıkışı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Veri biçiminin değişimi yada cevabı (örneğin kar miktarını, yüzdeli olarak değiştirme gibi)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Durum değiştirme (onaysız durumdan – onaylı duruma)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İçerik değiştirme, bir yada daha çok gelen giriş akışından bilgiyi birleştirme yada ayırma 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Organizasyonda değişiklik (fiziksel ayırım yada verinin yeniden düzenlenmesi gibi)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1D8-A269-4B56-B91A-815FF9D833AC}" type="slidenum">
              <a:rPr lang="tr-TR"/>
              <a:pPr/>
              <a:t>22</a:t>
            </a:fld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2954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404813"/>
            <a:ext cx="8239125" cy="57261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9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9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9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 akış diyagramını değerlendirirken şu sorular kullanışlı olacaktır: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9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Veri akış diyagramında adlandırılmamış komponent (giriş, çıkış, veri akışı, proses, saklama) var mı?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Giriş olan ama refere  edilmemiş veri saklama var mı?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Giriş almamış proses var mı?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Çıkış üretmeyen proses var mı?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Birçok amaca hizmet eden proses var mı? (Eğer öyle ise bu prosesin, birçok alt prosese bir alt seviye diyagramda açılması uygundur)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Hiç refere edilmemiş veri saklama var mı?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700">
              <a:solidFill>
                <a:schemeClr val="tx2"/>
              </a:solidFill>
            </a:endParaRP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96200" y="304800"/>
            <a:ext cx="992188" cy="1143000"/>
          </a:xfrm>
          <a:noFill/>
          <a:ln/>
        </p:spPr>
        <p:txBody>
          <a:bodyPr/>
          <a:lstStyle/>
          <a:p>
            <a:r>
              <a:rPr lang="tr-TR" sz="9600" b="1">
                <a:solidFill>
                  <a:schemeClr val="accent2"/>
                </a:solidFill>
                <a:latin typeface="Script MT Bold" pitchFamily="66" charset="0"/>
              </a:rPr>
              <a:t>?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1055-C401-457F-9C1E-099D51D472B4}" type="slidenum">
              <a:rPr lang="tr-TR"/>
              <a:pPr/>
              <a:t>23</a:t>
            </a:fld>
            <a:endParaRPr lang="tr-TR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2954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39125" cy="51403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 akış diyagramını değerlendirirken şu sorular kullanışlı olacaktır: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1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Prosesi gerçeklemek için giriş veri akışı yeterlimi? 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Veri saklamada, fazla veri, gereksiz detay var mı?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Prosesin girişine gelen veri, çıkışta üretilecek verinin üretilmesi için fazla mı? Lüzumsuz, fazlalık giriş var mı?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Sistem açıklamasında (aliases) ek isimlendirmeler var mı? 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Veri sözlüğünde ele alınmışlar mı?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Her bir proses, diğer proseslerden bağımsız mı? </a:t>
            </a:r>
            <a:r>
              <a:rPr lang="tr-TR" sz="1700">
                <a:solidFill>
                  <a:schemeClr val="tx2"/>
                </a:solidFill>
              </a:rPr>
              <a:t>Sadece</a:t>
            </a:r>
            <a:r>
              <a:rPr lang="tr-TR" sz="1900">
                <a:solidFill>
                  <a:schemeClr val="tx2"/>
                </a:solidFill>
              </a:rPr>
              <a:t> kendi girişinde aldığı veriye mi bağlı?</a:t>
            </a:r>
            <a:r>
              <a:rPr lang="tr-TR" sz="1900"/>
              <a:t> 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>
          <a:xfrm>
            <a:off x="8001000" y="457200"/>
            <a:ext cx="992188" cy="1143000"/>
          </a:xfrm>
          <a:noFill/>
          <a:ln/>
        </p:spPr>
        <p:txBody>
          <a:bodyPr/>
          <a:lstStyle/>
          <a:p>
            <a:r>
              <a:rPr lang="tr-TR" sz="9600" b="1" dirty="0">
                <a:solidFill>
                  <a:schemeClr val="accent2"/>
                </a:solidFill>
                <a:latin typeface="Script MT Bold" pitchFamily="66" charset="0"/>
              </a:rPr>
              <a:t>?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AutoShape 4"/>
          <p:cNvSpPr>
            <a:spLocks noChangeArrowheads="1"/>
          </p:cNvSpPr>
          <p:nvPr/>
        </p:nvSpPr>
        <p:spPr bwMode="auto">
          <a:xfrm flipH="1">
            <a:off x="914400" y="228600"/>
            <a:ext cx="1347850" cy="1295400"/>
          </a:xfrm>
          <a:prstGeom prst="foldedCorner">
            <a:avLst>
              <a:gd name="adj" fmla="val 3297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F73C-76D3-4E49-8E45-AED16A32B2C8}" type="slidenum">
              <a:rPr lang="tr-TR"/>
              <a:pPr/>
              <a:t>24</a:t>
            </a:fld>
            <a:endParaRPr lang="tr-T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12192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848600" cy="529272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tr-TR" sz="1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VERİ SÖZLÜĞÜ (Data </a:t>
            </a:r>
            <a:r>
              <a:rPr lang="tr-TR" sz="17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Dictionary</a:t>
            </a:r>
            <a:r>
              <a:rPr lang="tr-TR" sz="1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1700" dirty="0"/>
              <a:t>	</a:t>
            </a:r>
          </a:p>
          <a:p>
            <a:pPr marL="609600" indent="-609600">
              <a:lnSpc>
                <a:spcPct val="125000"/>
              </a:lnSpc>
              <a:buFont typeface="Wingdings" pitchFamily="2" charset="2"/>
              <a:buNone/>
            </a:pPr>
            <a:r>
              <a:rPr lang="tr-TR" sz="1700" dirty="0">
                <a:solidFill>
                  <a:schemeClr val="tx2"/>
                </a:solidFill>
              </a:rPr>
              <a:t>Kullanılma nedenleri olarak şunlar söylenebilir;</a:t>
            </a:r>
          </a:p>
          <a:p>
            <a:pPr marL="609600" indent="-609600">
              <a:lnSpc>
                <a:spcPct val="125000"/>
              </a:lnSpc>
              <a:buFont typeface="Wingdings" pitchFamily="2" charset="2"/>
              <a:buNone/>
            </a:pPr>
            <a:endParaRPr lang="tr-TR" sz="1700" dirty="0">
              <a:solidFill>
                <a:schemeClr val="tx2"/>
              </a:solidFill>
            </a:endParaRP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Büyük sistemlerde ayrıntılarla başa çıkmak için,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Tüm sistem elemanları için bir ortak anlamı sağlamak,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Sistem özelliklerini </a:t>
            </a:r>
            <a:r>
              <a:rPr lang="tr-TR" sz="1500" dirty="0" err="1" smtClean="0">
                <a:solidFill>
                  <a:schemeClr val="tx2"/>
                </a:solidFill>
              </a:rPr>
              <a:t>dökümante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>
                <a:solidFill>
                  <a:schemeClr val="tx2"/>
                </a:solidFill>
              </a:rPr>
              <a:t>etmek,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Sistem değişiklikleri yapılması gerektiğinde karakteristiklilikleri değerlendirmek ve belirlemek, ayrıntıların analizini kolaylaştırmak,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Hataları ve unutulanları belirlemek için.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Bildiğimiz gibi bir bilgi sisteminin işlemleri, sorguları, raporları, çıkışları, dosyaları ve veri tabanları gibi tüm parçaları veriye bağlıdır. Sözlük, sistem üzerinde akan veri için iki tür açıklama içerir: veri elemanları ve veri yapıları. Veri elemanları, bir veri yapısı oluşturmak üzere gruplaşırlar.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808-F6BB-4756-B8F8-6D021CE7F97D}" type="slidenum">
              <a:rPr lang="tr-TR"/>
              <a:pPr/>
              <a:t>25</a:t>
            </a:fld>
            <a:endParaRPr lang="tr-TR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0013" y="1600200"/>
            <a:ext cx="7313612" cy="43418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VERİ UZUNLUĞU (length)</a:t>
            </a:r>
          </a:p>
          <a:p>
            <a:pPr>
              <a:buFont typeface="Wingdings" pitchFamily="2" charset="2"/>
              <a:buNone/>
            </a:pPr>
            <a:endParaRPr lang="tr-TR" sz="21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Analiz sırasında saptanacak bir büyüklük olup, sistem tasarımı sırasında önem kazanır. 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Bazı proseslerde, sadece belirli veri değerlerine izin verilir. Veri değeri için, organizasyonda belli sınırlandırmalar yada tanımlar getirilmişse bunlar veri sözlüğünde de yer alır.</a:t>
            </a:r>
            <a:r>
              <a:rPr lang="tr-TR" sz="1900"/>
              <a:t> </a:t>
            </a:r>
          </a:p>
        </p:txBody>
      </p:sp>
      <p:sp>
        <p:nvSpPr>
          <p:cNvPr id="143363" name="AutoShape 3"/>
          <p:cNvSpPr>
            <a:spLocks noChangeArrowheads="1"/>
          </p:cNvSpPr>
          <p:nvPr/>
        </p:nvSpPr>
        <p:spPr bwMode="auto">
          <a:xfrm>
            <a:off x="7239000" y="381000"/>
            <a:ext cx="1447800" cy="838200"/>
          </a:xfrm>
          <a:prstGeom prst="flowChartMagneticDisk">
            <a:avLst/>
          </a:prstGeom>
          <a:solidFill>
            <a:schemeClr val="accent1">
              <a:alpha val="11000"/>
            </a:schemeClr>
          </a:solidFill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68E-6B67-4E88-8529-EF7AC9AF2852}" type="slidenum">
              <a:rPr lang="tr-TR"/>
              <a:pPr/>
              <a:t>26</a:t>
            </a:fld>
            <a:endParaRPr lang="tr-TR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4876800"/>
            <a:ext cx="3581400" cy="1143000"/>
          </a:xfrm>
        </p:spPr>
        <p:txBody>
          <a:bodyPr/>
          <a:lstStyle/>
          <a:p>
            <a:r>
              <a:rPr lang="tr-TR" sz="2400">
                <a:solidFill>
                  <a:srgbClr val="969696"/>
                </a:solidFill>
                <a:latin typeface="Blackadder ITC" pitchFamily="82" charset="0"/>
              </a:rPr>
              <a:t> … Sistem Tasarımı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  <p:grpSp>
        <p:nvGrpSpPr>
          <p:cNvPr id="10" name="9 Grup"/>
          <p:cNvGrpSpPr/>
          <p:nvPr/>
        </p:nvGrpSpPr>
        <p:grpSpPr>
          <a:xfrm>
            <a:off x="1143000" y="1219200"/>
            <a:ext cx="7772400" cy="3469944"/>
            <a:chOff x="1143000" y="1219200"/>
            <a:chExt cx="7772400" cy="3469944"/>
          </a:xfrm>
        </p:grpSpPr>
        <p:pic>
          <p:nvPicPr>
            <p:cNvPr id="8" name="Picture 4" descr="http://www.bildirgec.org/imaj/ufopilotu/fe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143000" y="1219200"/>
              <a:ext cx="3810000" cy="29749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411" name="Rectangle 3"/>
            <p:cNvSpPr>
              <a:spLocks noChangeArrowheads="1"/>
            </p:cNvSpPr>
            <p:nvPr/>
          </p:nvSpPr>
          <p:spPr bwMode="auto">
            <a:xfrm>
              <a:off x="3581400" y="4003344"/>
              <a:ext cx="414655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l"/>
              <a:r>
                <a:rPr lang="tr-TR" sz="3600" b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urnstown Dam" pitchFamily="2" charset="0"/>
                </a:rPr>
                <a:t>Örnek Uygulama … </a:t>
              </a:r>
            </a:p>
          </p:txBody>
        </p:sp>
        <p:sp>
          <p:nvSpPr>
            <p:cNvPr id="9" name="8 Dikdörtgen"/>
            <p:cNvSpPr/>
            <p:nvPr/>
          </p:nvSpPr>
          <p:spPr bwMode="auto">
            <a:xfrm>
              <a:off x="4800600" y="1219200"/>
              <a:ext cx="41148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İlgili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71" y="66490"/>
            <a:ext cx="3363929" cy="252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1D1B033-1C34-4C85-9129-ABB76031B30D}" type="slidenum">
              <a:rPr lang="tr-TR"/>
              <a:pPr/>
              <a:t>3</a:t>
            </a:fld>
            <a:endParaRPr lang="tr-TR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762000" y="1066800"/>
            <a:ext cx="75501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255588" algn="l">
              <a:tabLst>
                <a:tab pos="711200" algn="l"/>
              </a:tabLst>
            </a:pPr>
            <a:endParaRPr lang="tr-TR" sz="1400" b="1" dirty="0">
              <a:solidFill>
                <a:srgbClr val="969696"/>
              </a:solidFill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endParaRPr lang="tr-TR" sz="1400" b="1" dirty="0">
              <a:solidFill>
                <a:srgbClr val="969696"/>
              </a:solidFill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endParaRPr lang="tr-TR" b="1" dirty="0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i="1" dirty="0" smtClean="0">
                <a:latin typeface="Arial" charset="0"/>
              </a:rPr>
              <a:t>«Sistem </a:t>
            </a:r>
            <a:r>
              <a:rPr lang="tr-TR" i="1" dirty="0">
                <a:latin typeface="Arial" charset="0"/>
              </a:rPr>
              <a:t>analisti, </a:t>
            </a:r>
            <a:endParaRPr lang="tr-TR" i="1" dirty="0" smtClean="0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i="1" dirty="0" smtClean="0">
                <a:latin typeface="Arial" charset="0"/>
              </a:rPr>
              <a:t>     mevcut </a:t>
            </a:r>
            <a:r>
              <a:rPr lang="tr-TR" i="1" dirty="0">
                <a:latin typeface="Arial" charset="0"/>
              </a:rPr>
              <a:t>verinin organizasyonundaki rolünü saptar</a:t>
            </a:r>
            <a:r>
              <a:rPr lang="tr-TR" b="1" i="1" dirty="0" smtClean="0">
                <a:latin typeface="Arial" charset="0"/>
              </a:rPr>
              <a:t>.»</a:t>
            </a:r>
            <a:endParaRPr lang="tr-TR" b="1" i="1" dirty="0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endParaRPr lang="tr-TR" b="1" dirty="0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b="1" dirty="0">
                <a:latin typeface="Arial" charset="0"/>
              </a:rPr>
              <a:t>    </a:t>
            </a:r>
            <a:r>
              <a:rPr lang="tr-TR" b="1" dirty="0" smtClean="0">
                <a:latin typeface="Arial" charset="0"/>
              </a:rPr>
              <a:t>“ </a:t>
            </a:r>
            <a:r>
              <a:rPr lang="tr-TR" b="1" dirty="0">
                <a:latin typeface="Arial" charset="0"/>
              </a:rPr>
              <a:t>Veri akış analizinin amacı olan, işletme akışı boyunca veri akışını izlemek analiste organizasyonun amacına nasıl ulaştığını belirtir. </a:t>
            </a:r>
            <a:r>
              <a:rPr lang="tr-TR" b="1" dirty="0" smtClean="0">
                <a:latin typeface="Arial" charset="0"/>
              </a:rPr>
              <a:t>“</a:t>
            </a:r>
            <a:endParaRPr lang="tr-TR" b="1" dirty="0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b="1" dirty="0">
                <a:latin typeface="Arial" charset="0"/>
              </a:rPr>
              <a:t>    </a:t>
            </a:r>
          </a:p>
          <a:p>
            <a:pPr marL="801688" lvl="1" indent="-263525" algn="l">
              <a:tabLst>
                <a:tab pos="711200" algn="l"/>
              </a:tabLst>
            </a:pPr>
            <a:r>
              <a:rPr lang="tr-TR" b="1" dirty="0">
                <a:latin typeface="Arial" charset="0"/>
              </a:rPr>
              <a:t>    </a:t>
            </a:r>
            <a:r>
              <a:rPr lang="tr-TR" dirty="0">
                <a:latin typeface="Arial" charset="0"/>
              </a:rPr>
              <a:t>Tüm işlemler </a:t>
            </a:r>
            <a:r>
              <a:rPr lang="tr-TR" dirty="0" err="1">
                <a:latin typeface="Arial" charset="0"/>
              </a:rPr>
              <a:t>gerçeklenirken</a:t>
            </a:r>
            <a:r>
              <a:rPr lang="tr-TR" dirty="0">
                <a:latin typeface="Arial" charset="0"/>
              </a:rPr>
              <a:t> veri, girer, işlenir, saklanır, geri alınır, kullanılır, değiştirilir ve çıkar. </a:t>
            </a:r>
          </a:p>
          <a:p>
            <a:pPr marL="342900" indent="-255588" algn="l">
              <a:tabLst>
                <a:tab pos="711200" algn="l"/>
              </a:tabLst>
            </a:pPr>
            <a:r>
              <a:rPr lang="tr-TR" b="1" dirty="0">
                <a:latin typeface="Arial" charset="0"/>
              </a:rPr>
              <a:t>     </a:t>
            </a:r>
          </a:p>
          <a:p>
            <a:pPr marL="342900" indent="-255588" algn="l">
              <a:tabLst>
                <a:tab pos="711200" algn="l"/>
              </a:tabLst>
            </a:pPr>
            <a:r>
              <a:rPr lang="tr-TR" b="1" dirty="0">
                <a:latin typeface="Arial" charset="0"/>
              </a:rPr>
              <a:t>    </a:t>
            </a:r>
            <a:r>
              <a:rPr lang="tr-TR" b="1" dirty="0" smtClean="0">
                <a:latin typeface="Arial" charset="0"/>
              </a:rPr>
              <a:t>“ </a:t>
            </a:r>
            <a:r>
              <a:rPr lang="tr-TR" b="1" dirty="0">
                <a:latin typeface="Arial" charset="0"/>
              </a:rPr>
              <a:t>Veri akış analizi, her aktivitede verinin kullanışını inceler.  Saptadıklarını veri oluş diyagramlarında </a:t>
            </a:r>
            <a:r>
              <a:rPr lang="tr-TR" b="1" dirty="0" err="1">
                <a:latin typeface="Arial" charset="0"/>
              </a:rPr>
              <a:t>dokümante</a:t>
            </a:r>
            <a:r>
              <a:rPr lang="tr-TR" b="1" dirty="0">
                <a:latin typeface="Arial" charset="0"/>
              </a:rPr>
              <a:t> eder. Bu diyagramlar proses ve veri arasındaki ilişkiyi grafik olarak gösterir. </a:t>
            </a:r>
            <a:r>
              <a:rPr lang="tr-TR" b="1" dirty="0" smtClean="0">
                <a:latin typeface="Arial" charset="0"/>
              </a:rPr>
              <a:t>“	</a:t>
            </a:r>
            <a:endParaRPr lang="tr-TR" b="1" dirty="0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b="1" dirty="0">
                <a:latin typeface="Arial" charset="0"/>
              </a:rPr>
              <a:t>      </a:t>
            </a:r>
            <a:r>
              <a:rPr lang="tr-TR" b="1" dirty="0" smtClean="0">
                <a:latin typeface="Arial" charset="0"/>
              </a:rPr>
              <a:t>	</a:t>
            </a:r>
            <a:endParaRPr lang="tr-TR" b="1" dirty="0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b="1" dirty="0">
                <a:latin typeface="Arial" charset="0"/>
              </a:rPr>
              <a:t>     	</a:t>
            </a:r>
            <a:r>
              <a:rPr lang="tr-TR" dirty="0">
                <a:latin typeface="Arial" charset="0"/>
              </a:rPr>
              <a:t>Veri sözlüğünde ise sistem verilerini ve nerede kullanıldığını 	açıklar. 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81000" y="304800"/>
            <a:ext cx="187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200" b="1">
                <a:solidFill>
                  <a:schemeClr val="tx2"/>
                </a:solidFill>
              </a:rPr>
              <a:t>VERİ AKIŞ ANALİZİ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61BEA35-4906-414F-8B31-B0E69ED413B2}" type="slidenum">
              <a:rPr lang="tr-TR"/>
              <a:pPr/>
              <a:t>4</a:t>
            </a:fld>
            <a:endParaRPr lang="tr-TR" dirty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143000" y="914400"/>
            <a:ext cx="7543800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tr-T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Veri Akış Analizi Araçları</a:t>
            </a:r>
          </a:p>
          <a:p>
            <a:pPr marL="342900" indent="-342900" algn="l"/>
            <a:endParaRPr lang="tr-TR" sz="2000" b="1" dirty="0">
              <a:latin typeface="Arial" charset="0"/>
            </a:endParaRPr>
          </a:p>
          <a:p>
            <a:pPr marL="342900" indent="-342900" algn="just"/>
            <a:r>
              <a:rPr lang="tr-TR" sz="1600" b="1" u="sng" dirty="0">
                <a:latin typeface="Arial" charset="0"/>
              </a:rPr>
              <a:t>Veri Akış Diyagramı</a:t>
            </a:r>
            <a:r>
              <a:rPr lang="tr-TR" sz="1600" b="1" dirty="0">
                <a:latin typeface="Arial" charset="0"/>
              </a:rPr>
              <a:t>: </a:t>
            </a:r>
            <a:endParaRPr lang="tr-TR" sz="1600" b="1" dirty="0" smtClean="0">
              <a:latin typeface="Arial" charset="0"/>
            </a:endParaRPr>
          </a:p>
          <a:p>
            <a:pPr marL="342900" indent="-342900" algn="just"/>
            <a:r>
              <a:rPr lang="tr-TR" sz="1600" b="1" dirty="0" smtClean="0">
                <a:latin typeface="Arial" charset="0"/>
              </a:rPr>
              <a:t>      </a:t>
            </a:r>
            <a:r>
              <a:rPr lang="tr-TR" sz="1600" dirty="0" smtClean="0">
                <a:latin typeface="Arial" charset="0"/>
              </a:rPr>
              <a:t>Sistem </a:t>
            </a:r>
            <a:r>
              <a:rPr lang="tr-TR" sz="1600" dirty="0">
                <a:latin typeface="Arial" charset="0"/>
              </a:rPr>
              <a:t>boyunca verinin hareketinde işlemleri, veri saklamayı ve gecikmeleri içerecek şekilde grafik olarak açıklar. </a:t>
            </a:r>
          </a:p>
          <a:p>
            <a:pPr marL="342900" indent="-342900" algn="just"/>
            <a:r>
              <a:rPr lang="tr-TR" sz="1600" dirty="0">
                <a:latin typeface="Arial" charset="0"/>
              </a:rPr>
              <a:t>      Fiziksel </a:t>
            </a:r>
            <a:r>
              <a:rPr lang="tr-TR" sz="1600" dirty="0" err="1">
                <a:latin typeface="Arial" charset="0"/>
              </a:rPr>
              <a:t>komponentlerden</a:t>
            </a:r>
            <a:r>
              <a:rPr lang="tr-TR" sz="1600" dirty="0">
                <a:latin typeface="Arial" charset="0"/>
              </a:rPr>
              <a:t> bağımsız olarak, mantıksal olarak veri akışını açıklar. Bu nedenle de “</a:t>
            </a:r>
            <a:r>
              <a:rPr lang="tr-TR" sz="1600" dirty="0" err="1">
                <a:latin typeface="Arial" charset="0"/>
              </a:rPr>
              <a:t>logical</a:t>
            </a:r>
            <a:r>
              <a:rPr lang="tr-TR" sz="1600" dirty="0">
                <a:latin typeface="Arial" charset="0"/>
              </a:rPr>
              <a:t> data </a:t>
            </a:r>
            <a:r>
              <a:rPr lang="tr-TR" sz="1600" dirty="0" err="1">
                <a:latin typeface="Arial" charset="0"/>
              </a:rPr>
              <a:t>flow</a:t>
            </a:r>
            <a:r>
              <a:rPr lang="tr-TR" sz="1600" dirty="0">
                <a:latin typeface="Arial" charset="0"/>
              </a:rPr>
              <a:t> </a:t>
            </a:r>
            <a:r>
              <a:rPr lang="tr-TR" sz="1600" dirty="0" err="1">
                <a:latin typeface="Arial" charset="0"/>
              </a:rPr>
              <a:t>diagram</a:t>
            </a:r>
            <a:r>
              <a:rPr lang="tr-TR" sz="1600" dirty="0">
                <a:latin typeface="Arial" charset="0"/>
              </a:rPr>
              <a:t> – mantıksal veri akış diyagramı” olarak adlandırılır.</a:t>
            </a:r>
          </a:p>
          <a:p>
            <a:pPr marL="342900" indent="-342900" algn="just"/>
            <a:endParaRPr lang="tr-TR" sz="1600" dirty="0">
              <a:latin typeface="Arial" charset="0"/>
            </a:endParaRPr>
          </a:p>
          <a:p>
            <a:pPr marL="342900" indent="-342900" algn="just"/>
            <a:r>
              <a:rPr lang="tr-TR" sz="1600" b="1" u="sng" dirty="0">
                <a:latin typeface="Arial" charset="0"/>
              </a:rPr>
              <a:t>Veri Sözlüğü:</a:t>
            </a:r>
            <a:r>
              <a:rPr lang="tr-TR" sz="1600" dirty="0">
                <a:latin typeface="Arial" charset="0"/>
              </a:rPr>
              <a:t> </a:t>
            </a:r>
            <a:endParaRPr lang="tr-TR" sz="1600" dirty="0" smtClean="0">
              <a:latin typeface="Arial" charset="0"/>
            </a:endParaRPr>
          </a:p>
          <a:p>
            <a:pPr marL="342900" indent="-342900" algn="just"/>
            <a:r>
              <a:rPr lang="tr-TR" sz="1600" dirty="0" smtClean="0">
                <a:latin typeface="Arial" charset="0"/>
              </a:rPr>
              <a:t>       Mevcut </a:t>
            </a:r>
            <a:r>
              <a:rPr lang="tr-TR" sz="1600" dirty="0">
                <a:latin typeface="Arial" charset="0"/>
              </a:rPr>
              <a:t>sistemin verilerinin, adları, açıklaması ve organizasyonunu belirtir. </a:t>
            </a:r>
          </a:p>
          <a:p>
            <a:pPr marL="342900" indent="-342900" algn="just"/>
            <a:endParaRPr lang="tr-TR" sz="1600" b="1" dirty="0">
              <a:latin typeface="Arial" charset="0"/>
            </a:endParaRPr>
          </a:p>
          <a:p>
            <a:pPr marL="342900" indent="-342900" algn="just"/>
            <a:r>
              <a:rPr lang="tr-TR" sz="1600" b="1" u="sng" dirty="0">
                <a:latin typeface="Arial" charset="0"/>
              </a:rPr>
              <a:t>Veri Yapısı Diyagramı :</a:t>
            </a:r>
            <a:r>
              <a:rPr lang="tr-TR" sz="1600" b="1" dirty="0">
                <a:latin typeface="Arial" charset="0"/>
              </a:rPr>
              <a:t> </a:t>
            </a:r>
            <a:endParaRPr lang="tr-TR" sz="1600" b="1" dirty="0" smtClean="0">
              <a:latin typeface="Arial" charset="0"/>
            </a:endParaRPr>
          </a:p>
          <a:p>
            <a:pPr marL="342900" indent="-342900" algn="just"/>
            <a:r>
              <a:rPr lang="tr-TR" sz="1600" b="1" dirty="0" smtClean="0">
                <a:latin typeface="Arial" charset="0"/>
              </a:rPr>
              <a:t>      </a:t>
            </a:r>
            <a:r>
              <a:rPr lang="tr-TR" sz="1600" dirty="0" smtClean="0">
                <a:latin typeface="Arial" charset="0"/>
              </a:rPr>
              <a:t>Varlıklar </a:t>
            </a:r>
            <a:r>
              <a:rPr lang="tr-TR" sz="1600" dirty="0">
                <a:latin typeface="Arial" charset="0"/>
              </a:rPr>
              <a:t>(insan, yer, olay ve nesneler) arasındaki ilişkilerin görsel açıklamasıdır. </a:t>
            </a:r>
            <a:r>
              <a:rPr lang="tr-TR" sz="1600" dirty="0" smtClean="0">
                <a:latin typeface="Arial" charset="0"/>
              </a:rPr>
              <a:t>Varlıklar </a:t>
            </a:r>
            <a:r>
              <a:rPr lang="tr-TR" sz="1600" dirty="0">
                <a:latin typeface="Arial" charset="0"/>
              </a:rPr>
              <a:t>hakkında bilgi içerir. </a:t>
            </a:r>
          </a:p>
          <a:p>
            <a:pPr marL="342900" indent="-342900" algn="just"/>
            <a:endParaRPr lang="tr-TR" sz="1600" b="1" dirty="0">
              <a:latin typeface="Arial" charset="0"/>
            </a:endParaRPr>
          </a:p>
          <a:p>
            <a:pPr marL="342900" indent="-342900" algn="just"/>
            <a:r>
              <a:rPr lang="tr-TR" sz="1600" b="1" u="sng" dirty="0">
                <a:latin typeface="Arial" charset="0"/>
              </a:rPr>
              <a:t>Yapı Çizelgesi :</a:t>
            </a:r>
            <a:r>
              <a:rPr lang="tr-TR" sz="1600" b="1" dirty="0">
                <a:latin typeface="Arial" charset="0"/>
              </a:rPr>
              <a:t> </a:t>
            </a:r>
            <a:endParaRPr lang="tr-TR" sz="1600" b="1" dirty="0" smtClean="0">
              <a:latin typeface="Arial" charset="0"/>
            </a:endParaRPr>
          </a:p>
          <a:p>
            <a:pPr marL="342900" indent="-342900" algn="just"/>
            <a:r>
              <a:rPr lang="tr-TR" sz="1600" b="1" dirty="0" smtClean="0">
                <a:latin typeface="Arial" charset="0"/>
              </a:rPr>
              <a:t>     </a:t>
            </a:r>
            <a:r>
              <a:rPr lang="tr-TR" sz="1600" dirty="0" smtClean="0">
                <a:latin typeface="Arial" charset="0"/>
              </a:rPr>
              <a:t>Yazılımın </a:t>
            </a:r>
            <a:r>
              <a:rPr lang="tr-TR" sz="1600" dirty="0">
                <a:latin typeface="Arial" charset="0"/>
              </a:rPr>
              <a:t>modüllerinin arasındaki ilişkiyi gösteren görsel bir tasarım aracıdır. </a:t>
            </a:r>
          </a:p>
          <a:p>
            <a:pPr marL="342900" indent="-342900" algn="just"/>
            <a:r>
              <a:rPr lang="tr-TR" sz="1600" dirty="0" smtClean="0">
                <a:latin typeface="Arial" charset="0"/>
              </a:rPr>
              <a:t>     </a:t>
            </a:r>
            <a:r>
              <a:rPr lang="tr-TR" sz="1600" dirty="0">
                <a:latin typeface="Arial" charset="0"/>
              </a:rPr>
              <a:t>Modüller arasındaki hiyerarşiyi açıklar. </a:t>
            </a:r>
          </a:p>
          <a:p>
            <a:pPr marL="342900" indent="-342900" algn="just"/>
            <a:r>
              <a:rPr lang="tr-TR" sz="1600" dirty="0">
                <a:latin typeface="Arial" charset="0"/>
              </a:rPr>
              <a:t>     Giriş – çıkış dönüşümlerini, işlemlerin analizini içerir.</a:t>
            </a:r>
          </a:p>
          <a:p>
            <a:pPr marL="342900" indent="-342900" algn="l"/>
            <a:r>
              <a:rPr lang="tr-TR" sz="1600" dirty="0">
                <a:latin typeface="Arial" charset="0"/>
              </a:rPr>
              <a:t/>
            </a:r>
            <a:br>
              <a:rPr lang="tr-TR" sz="1600" dirty="0">
                <a:latin typeface="Arial" charset="0"/>
              </a:rPr>
            </a:br>
            <a:endParaRPr lang="tr-TR" sz="1600" b="1" dirty="0">
              <a:latin typeface="Arial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81000" y="304800"/>
            <a:ext cx="187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200" b="1">
                <a:solidFill>
                  <a:schemeClr val="tx2"/>
                </a:solidFill>
              </a:rPr>
              <a:t>VERİ AKIŞ ANALİZİ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7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6DB14F1-0535-40CF-8876-BB7D2FABAD41}" type="slidenum">
              <a:rPr lang="tr-TR"/>
              <a:pPr/>
              <a:t>5</a:t>
            </a:fld>
            <a:endParaRPr lang="tr-TR"/>
          </a:p>
        </p:txBody>
      </p:sp>
      <p:sp>
        <p:nvSpPr>
          <p:cNvPr id="100526" name="Rectangle 174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1206500" y="188913"/>
            <a:ext cx="7632700" cy="5905500"/>
            <a:chOff x="349" y="119"/>
            <a:chExt cx="4808" cy="3720"/>
          </a:xfrm>
        </p:grpSpPr>
        <p:sp>
          <p:nvSpPr>
            <p:cNvPr id="10035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9" y="119"/>
              <a:ext cx="4808" cy="3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56" name="Rectangle 4"/>
            <p:cNvSpPr>
              <a:spLocks noChangeArrowheads="1"/>
            </p:cNvSpPr>
            <p:nvPr/>
          </p:nvSpPr>
          <p:spPr bwMode="auto">
            <a:xfrm>
              <a:off x="530" y="515"/>
              <a:ext cx="427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1989" y="515"/>
              <a:ext cx="382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58" name="Oval 6"/>
            <p:cNvSpPr>
              <a:spLocks noChangeArrowheads="1"/>
            </p:cNvSpPr>
            <p:nvPr/>
          </p:nvSpPr>
          <p:spPr bwMode="auto">
            <a:xfrm>
              <a:off x="1312" y="515"/>
              <a:ext cx="323" cy="310"/>
            </a:xfrm>
            <a:prstGeom prst="ellipse">
              <a:avLst/>
            </a:prstGeom>
            <a:ln w="11113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tr-TR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0359" name="Line 7"/>
            <p:cNvSpPr>
              <a:spLocks noChangeShapeType="1"/>
            </p:cNvSpPr>
            <p:nvPr/>
          </p:nvSpPr>
          <p:spPr bwMode="auto">
            <a:xfrm flipV="1">
              <a:off x="960" y="669"/>
              <a:ext cx="34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 flipH="1">
              <a:off x="1217" y="669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 flipH="1" flipV="1">
              <a:off x="1217" y="638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>
              <a:off x="1638" y="670"/>
              <a:ext cx="34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 flipH="1">
              <a:off x="1894" y="670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 flipH="1" flipV="1">
              <a:off x="1894" y="638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5" name="Oval 13"/>
            <p:cNvSpPr>
              <a:spLocks noChangeArrowheads="1"/>
            </p:cNvSpPr>
            <p:nvPr/>
          </p:nvSpPr>
          <p:spPr bwMode="auto">
            <a:xfrm>
              <a:off x="608" y="1230"/>
              <a:ext cx="323" cy="311"/>
            </a:xfrm>
            <a:prstGeom prst="ellipse">
              <a:avLst/>
            </a:prstGeom>
            <a:ln w="11113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tr-TR"/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>
              <a:off x="743" y="828"/>
              <a:ext cx="1" cy="3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 flipH="1" flipV="1">
              <a:off x="711" y="1132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 flipV="1">
              <a:off x="743" y="1132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1986" y="1262"/>
              <a:ext cx="382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608" y="2044"/>
              <a:ext cx="1691" cy="100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612" y="2247"/>
              <a:ext cx="16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>
              <a:off x="605" y="2854"/>
              <a:ext cx="16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auto">
            <a:xfrm>
              <a:off x="605" y="2664"/>
              <a:ext cx="16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>
              <a:off x="605" y="2462"/>
              <a:ext cx="16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>
              <a:off x="2295" y="2569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6" name="Line 24"/>
            <p:cNvSpPr>
              <a:spLocks noChangeShapeType="1"/>
            </p:cNvSpPr>
            <p:nvPr/>
          </p:nvSpPr>
          <p:spPr bwMode="auto">
            <a:xfrm flipV="1">
              <a:off x="2288" y="2538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2288" y="2569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8" name="Line 26"/>
            <p:cNvSpPr>
              <a:spLocks noChangeShapeType="1"/>
            </p:cNvSpPr>
            <p:nvPr/>
          </p:nvSpPr>
          <p:spPr bwMode="auto">
            <a:xfrm>
              <a:off x="2505" y="1411"/>
              <a:ext cx="1" cy="11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>
              <a:off x="2361" y="1411"/>
              <a:ext cx="15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>
              <a:off x="382" y="1379"/>
              <a:ext cx="22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>
              <a:off x="382" y="1379"/>
              <a:ext cx="1" cy="9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>
              <a:off x="382" y="2354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3" name="Line 31"/>
            <p:cNvSpPr>
              <a:spLocks noChangeShapeType="1"/>
            </p:cNvSpPr>
            <p:nvPr/>
          </p:nvSpPr>
          <p:spPr bwMode="auto">
            <a:xfrm flipH="1">
              <a:off x="513" y="2354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 flipH="1" flipV="1">
              <a:off x="513" y="2323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5" name="Line 33"/>
            <p:cNvSpPr>
              <a:spLocks noChangeShapeType="1"/>
            </p:cNvSpPr>
            <p:nvPr/>
          </p:nvSpPr>
          <p:spPr bwMode="auto">
            <a:xfrm flipV="1">
              <a:off x="421" y="1661"/>
              <a:ext cx="10" cy="48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6" name="Line 34"/>
            <p:cNvSpPr>
              <a:spLocks noChangeShapeType="1"/>
            </p:cNvSpPr>
            <p:nvPr/>
          </p:nvSpPr>
          <p:spPr bwMode="auto">
            <a:xfrm>
              <a:off x="421" y="2145"/>
              <a:ext cx="1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7" name="Line 35"/>
            <p:cNvSpPr>
              <a:spLocks noChangeShapeType="1"/>
            </p:cNvSpPr>
            <p:nvPr/>
          </p:nvSpPr>
          <p:spPr bwMode="auto">
            <a:xfrm flipH="1">
              <a:off x="520" y="2145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8" name="Line 36"/>
            <p:cNvSpPr>
              <a:spLocks noChangeShapeType="1"/>
            </p:cNvSpPr>
            <p:nvPr/>
          </p:nvSpPr>
          <p:spPr bwMode="auto">
            <a:xfrm flipH="1" flipV="1">
              <a:off x="520" y="2114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3238" y="464"/>
              <a:ext cx="816" cy="6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90" name="Line 38"/>
            <p:cNvSpPr>
              <a:spLocks noChangeShapeType="1"/>
            </p:cNvSpPr>
            <p:nvPr/>
          </p:nvSpPr>
          <p:spPr bwMode="auto">
            <a:xfrm>
              <a:off x="3235" y="619"/>
              <a:ext cx="82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1" name="Line 39"/>
            <p:cNvSpPr>
              <a:spLocks noChangeShapeType="1"/>
            </p:cNvSpPr>
            <p:nvPr/>
          </p:nvSpPr>
          <p:spPr bwMode="auto">
            <a:xfrm>
              <a:off x="3235" y="778"/>
              <a:ext cx="82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235" y="1357"/>
              <a:ext cx="816" cy="6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93" name="Line 41"/>
            <p:cNvSpPr>
              <a:spLocks noChangeShapeType="1"/>
            </p:cNvSpPr>
            <p:nvPr/>
          </p:nvSpPr>
          <p:spPr bwMode="auto">
            <a:xfrm>
              <a:off x="3242" y="1569"/>
              <a:ext cx="8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4" name="Line 42"/>
            <p:cNvSpPr>
              <a:spLocks noChangeShapeType="1"/>
            </p:cNvSpPr>
            <p:nvPr/>
          </p:nvSpPr>
          <p:spPr bwMode="auto">
            <a:xfrm>
              <a:off x="3242" y="1778"/>
              <a:ext cx="8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336" y="667"/>
              <a:ext cx="540" cy="51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96" name="Line 44"/>
            <p:cNvSpPr>
              <a:spLocks noChangeShapeType="1"/>
            </p:cNvSpPr>
            <p:nvPr/>
          </p:nvSpPr>
          <p:spPr bwMode="auto">
            <a:xfrm>
              <a:off x="2979" y="778"/>
              <a:ext cx="27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7" name="Line 45"/>
            <p:cNvSpPr>
              <a:spLocks noChangeShapeType="1"/>
            </p:cNvSpPr>
            <p:nvPr/>
          </p:nvSpPr>
          <p:spPr bwMode="auto">
            <a:xfrm>
              <a:off x="2991" y="778"/>
              <a:ext cx="1" cy="20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8" name="Line 46"/>
            <p:cNvSpPr>
              <a:spLocks noChangeShapeType="1"/>
            </p:cNvSpPr>
            <p:nvPr/>
          </p:nvSpPr>
          <p:spPr bwMode="auto">
            <a:xfrm>
              <a:off x="2295" y="2772"/>
              <a:ext cx="6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9" name="Line 47"/>
            <p:cNvSpPr>
              <a:spLocks noChangeShapeType="1"/>
            </p:cNvSpPr>
            <p:nvPr/>
          </p:nvSpPr>
          <p:spPr bwMode="auto">
            <a:xfrm flipV="1">
              <a:off x="2288" y="2740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0" name="Line 48"/>
            <p:cNvSpPr>
              <a:spLocks noChangeShapeType="1"/>
            </p:cNvSpPr>
            <p:nvPr/>
          </p:nvSpPr>
          <p:spPr bwMode="auto">
            <a:xfrm>
              <a:off x="2288" y="2772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1" name="Line 49"/>
            <p:cNvSpPr>
              <a:spLocks noChangeShapeType="1"/>
            </p:cNvSpPr>
            <p:nvPr/>
          </p:nvSpPr>
          <p:spPr bwMode="auto">
            <a:xfrm>
              <a:off x="4057" y="689"/>
              <a:ext cx="262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2" name="Line 50"/>
            <p:cNvSpPr>
              <a:spLocks noChangeShapeType="1"/>
            </p:cNvSpPr>
            <p:nvPr/>
          </p:nvSpPr>
          <p:spPr bwMode="auto">
            <a:xfrm flipH="1" flipV="1">
              <a:off x="4234" y="867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3" name="Line 51"/>
            <p:cNvSpPr>
              <a:spLocks noChangeShapeType="1"/>
            </p:cNvSpPr>
            <p:nvPr/>
          </p:nvSpPr>
          <p:spPr bwMode="auto">
            <a:xfrm flipH="1" flipV="1">
              <a:off x="4275" y="818"/>
              <a:ext cx="51" cy="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4" name="Rectangle 52"/>
            <p:cNvSpPr>
              <a:spLocks noChangeArrowheads="1"/>
            </p:cNvSpPr>
            <p:nvPr/>
          </p:nvSpPr>
          <p:spPr bwMode="auto">
            <a:xfrm>
              <a:off x="3629" y="2465"/>
              <a:ext cx="487" cy="41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5" name="Rectangle 53"/>
            <p:cNvSpPr>
              <a:spLocks noChangeArrowheads="1"/>
            </p:cNvSpPr>
            <p:nvPr/>
          </p:nvSpPr>
          <p:spPr bwMode="auto">
            <a:xfrm>
              <a:off x="3007" y="3126"/>
              <a:ext cx="418" cy="254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6" name="Line 54"/>
            <p:cNvSpPr>
              <a:spLocks noChangeShapeType="1"/>
            </p:cNvSpPr>
            <p:nvPr/>
          </p:nvSpPr>
          <p:spPr bwMode="auto">
            <a:xfrm flipV="1">
              <a:off x="3223" y="2880"/>
              <a:ext cx="403" cy="2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7" name="Line 55"/>
            <p:cNvSpPr>
              <a:spLocks noChangeShapeType="1"/>
            </p:cNvSpPr>
            <p:nvPr/>
          </p:nvSpPr>
          <p:spPr bwMode="auto">
            <a:xfrm flipV="1">
              <a:off x="3215" y="3050"/>
              <a:ext cx="62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8" name="Line 56"/>
            <p:cNvSpPr>
              <a:spLocks noChangeShapeType="1"/>
            </p:cNvSpPr>
            <p:nvPr/>
          </p:nvSpPr>
          <p:spPr bwMode="auto">
            <a:xfrm flipV="1">
              <a:off x="3215" y="3104"/>
              <a:ext cx="96" cy="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4322" y="3126"/>
              <a:ext cx="418" cy="254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0" name="Line 58"/>
            <p:cNvSpPr>
              <a:spLocks noChangeShapeType="1"/>
            </p:cNvSpPr>
            <p:nvPr/>
          </p:nvSpPr>
          <p:spPr bwMode="auto">
            <a:xfrm>
              <a:off x="4119" y="2880"/>
              <a:ext cx="404" cy="2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1" name="Line 59"/>
            <p:cNvSpPr>
              <a:spLocks noChangeShapeType="1"/>
            </p:cNvSpPr>
            <p:nvPr/>
          </p:nvSpPr>
          <p:spPr bwMode="auto">
            <a:xfrm flipH="1" flipV="1">
              <a:off x="4435" y="3104"/>
              <a:ext cx="95" cy="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2" name="Line 60"/>
            <p:cNvSpPr>
              <a:spLocks noChangeShapeType="1"/>
            </p:cNvSpPr>
            <p:nvPr/>
          </p:nvSpPr>
          <p:spPr bwMode="auto">
            <a:xfrm flipH="1" flipV="1">
              <a:off x="4469" y="3050"/>
              <a:ext cx="61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3" name="Rectangle 61"/>
            <p:cNvSpPr>
              <a:spLocks noChangeArrowheads="1"/>
            </p:cNvSpPr>
            <p:nvPr/>
          </p:nvSpPr>
          <p:spPr bwMode="auto">
            <a:xfrm>
              <a:off x="2566" y="3551"/>
              <a:ext cx="418" cy="25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4" name="Rectangle 62"/>
            <p:cNvSpPr>
              <a:spLocks noChangeArrowheads="1"/>
            </p:cNvSpPr>
            <p:nvPr/>
          </p:nvSpPr>
          <p:spPr bwMode="auto">
            <a:xfrm>
              <a:off x="3500" y="3551"/>
              <a:ext cx="418" cy="25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5" name="Rectangle 63"/>
            <p:cNvSpPr>
              <a:spLocks noChangeArrowheads="1"/>
            </p:cNvSpPr>
            <p:nvPr/>
          </p:nvSpPr>
          <p:spPr bwMode="auto">
            <a:xfrm>
              <a:off x="3993" y="3551"/>
              <a:ext cx="418" cy="25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6" name="Rectangle 64"/>
            <p:cNvSpPr>
              <a:spLocks noChangeArrowheads="1"/>
            </p:cNvSpPr>
            <p:nvPr/>
          </p:nvSpPr>
          <p:spPr bwMode="auto">
            <a:xfrm>
              <a:off x="4703" y="3551"/>
              <a:ext cx="418" cy="25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7" name="Line 65"/>
            <p:cNvSpPr>
              <a:spLocks noChangeShapeType="1"/>
            </p:cNvSpPr>
            <p:nvPr/>
          </p:nvSpPr>
          <p:spPr bwMode="auto">
            <a:xfrm flipV="1">
              <a:off x="2783" y="3383"/>
              <a:ext cx="221" cy="15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8" name="Line 66"/>
            <p:cNvSpPr>
              <a:spLocks noChangeShapeType="1"/>
            </p:cNvSpPr>
            <p:nvPr/>
          </p:nvSpPr>
          <p:spPr bwMode="auto">
            <a:xfrm flipV="1">
              <a:off x="2775" y="3470"/>
              <a:ext cx="55" cy="7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9" name="Line 67"/>
            <p:cNvSpPr>
              <a:spLocks noChangeShapeType="1"/>
            </p:cNvSpPr>
            <p:nvPr/>
          </p:nvSpPr>
          <p:spPr bwMode="auto">
            <a:xfrm flipV="1">
              <a:off x="2775" y="3520"/>
              <a:ext cx="93" cy="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0" name="Line 68"/>
            <p:cNvSpPr>
              <a:spLocks noChangeShapeType="1"/>
            </p:cNvSpPr>
            <p:nvPr/>
          </p:nvSpPr>
          <p:spPr bwMode="auto">
            <a:xfrm>
              <a:off x="3428" y="3383"/>
              <a:ext cx="273" cy="16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1" name="Line 69"/>
            <p:cNvSpPr>
              <a:spLocks noChangeShapeType="1"/>
            </p:cNvSpPr>
            <p:nvPr/>
          </p:nvSpPr>
          <p:spPr bwMode="auto">
            <a:xfrm flipH="1" flipV="1">
              <a:off x="3612" y="3529"/>
              <a:ext cx="96" cy="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2" name="Line 70"/>
            <p:cNvSpPr>
              <a:spLocks noChangeShapeType="1"/>
            </p:cNvSpPr>
            <p:nvPr/>
          </p:nvSpPr>
          <p:spPr bwMode="auto">
            <a:xfrm flipH="1" flipV="1">
              <a:off x="3647" y="3475"/>
              <a:ext cx="61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3" name="Line 71"/>
            <p:cNvSpPr>
              <a:spLocks noChangeShapeType="1"/>
            </p:cNvSpPr>
            <p:nvPr/>
          </p:nvSpPr>
          <p:spPr bwMode="auto">
            <a:xfrm flipV="1">
              <a:off x="4207" y="3383"/>
              <a:ext cx="112" cy="15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4" name="Line 72"/>
            <p:cNvSpPr>
              <a:spLocks noChangeShapeType="1"/>
            </p:cNvSpPr>
            <p:nvPr/>
          </p:nvSpPr>
          <p:spPr bwMode="auto">
            <a:xfrm flipV="1">
              <a:off x="4202" y="3457"/>
              <a:ext cx="25" cy="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5" name="Line 73"/>
            <p:cNvSpPr>
              <a:spLocks noChangeShapeType="1"/>
            </p:cNvSpPr>
            <p:nvPr/>
          </p:nvSpPr>
          <p:spPr bwMode="auto">
            <a:xfrm flipV="1">
              <a:off x="4202" y="3492"/>
              <a:ext cx="78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6" name="Line 74"/>
            <p:cNvSpPr>
              <a:spLocks noChangeShapeType="1"/>
            </p:cNvSpPr>
            <p:nvPr/>
          </p:nvSpPr>
          <p:spPr bwMode="auto">
            <a:xfrm>
              <a:off x="4743" y="3383"/>
              <a:ext cx="162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7" name="Line 75"/>
            <p:cNvSpPr>
              <a:spLocks noChangeShapeType="1"/>
            </p:cNvSpPr>
            <p:nvPr/>
          </p:nvSpPr>
          <p:spPr bwMode="auto">
            <a:xfrm flipH="1" flipV="1">
              <a:off x="4824" y="3507"/>
              <a:ext cx="88" cy="4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8" name="Line 76"/>
            <p:cNvSpPr>
              <a:spLocks noChangeShapeType="1"/>
            </p:cNvSpPr>
            <p:nvPr/>
          </p:nvSpPr>
          <p:spPr bwMode="auto">
            <a:xfrm flipH="1" flipV="1">
              <a:off x="4870" y="3462"/>
              <a:ext cx="42" cy="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9" name="Line 77"/>
            <p:cNvSpPr>
              <a:spLocks noChangeShapeType="1"/>
            </p:cNvSpPr>
            <p:nvPr/>
          </p:nvSpPr>
          <p:spPr bwMode="auto">
            <a:xfrm>
              <a:off x="3156" y="2671"/>
              <a:ext cx="4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0" name="Line 78"/>
            <p:cNvSpPr>
              <a:spLocks noChangeShapeType="1"/>
            </p:cNvSpPr>
            <p:nvPr/>
          </p:nvSpPr>
          <p:spPr bwMode="auto">
            <a:xfrm>
              <a:off x="2282" y="2937"/>
              <a:ext cx="8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1" name="Line 79"/>
            <p:cNvSpPr>
              <a:spLocks noChangeShapeType="1"/>
            </p:cNvSpPr>
            <p:nvPr/>
          </p:nvSpPr>
          <p:spPr bwMode="auto">
            <a:xfrm flipV="1">
              <a:off x="2275" y="2905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2" name="Line 80"/>
            <p:cNvSpPr>
              <a:spLocks noChangeShapeType="1"/>
            </p:cNvSpPr>
            <p:nvPr/>
          </p:nvSpPr>
          <p:spPr bwMode="auto">
            <a:xfrm>
              <a:off x="2275" y="2937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3" name="Line 81"/>
            <p:cNvSpPr>
              <a:spLocks noChangeShapeType="1"/>
            </p:cNvSpPr>
            <p:nvPr/>
          </p:nvSpPr>
          <p:spPr bwMode="auto">
            <a:xfrm>
              <a:off x="3156" y="2671"/>
              <a:ext cx="1" cy="26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566" y="550"/>
              <a:ext cx="382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566" y="550"/>
              <a:ext cx="2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Kaynak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566" y="670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(source)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987" y="417"/>
              <a:ext cx="21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987" y="417"/>
              <a:ext cx="1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39" name="Rectangle 87"/>
            <p:cNvSpPr>
              <a:spLocks noChangeArrowheads="1"/>
            </p:cNvSpPr>
            <p:nvPr/>
          </p:nvSpPr>
          <p:spPr bwMode="auto">
            <a:xfrm>
              <a:off x="987" y="537"/>
              <a:ext cx="16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akışı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1021" y="733"/>
              <a:ext cx="21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1021" y="733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(DF)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2036" y="575"/>
              <a:ext cx="27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2036" y="575"/>
              <a:ext cx="2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Hedef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1517" y="1626"/>
              <a:ext cx="43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1517" y="1626"/>
              <a:ext cx="1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istek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6" name="Rectangle 94"/>
            <p:cNvSpPr>
              <a:spLocks noChangeArrowheads="1"/>
            </p:cNvSpPr>
            <p:nvPr/>
          </p:nvSpPr>
          <p:spPr bwMode="auto">
            <a:xfrm>
              <a:off x="1517" y="1746"/>
              <a:ext cx="31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belirleme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1323" y="600"/>
              <a:ext cx="31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1323" y="600"/>
              <a:ext cx="2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Proses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613" y="1316"/>
              <a:ext cx="31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640" y="1316"/>
              <a:ext cx="2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Proses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3207" y="151"/>
              <a:ext cx="10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1791" y="164"/>
              <a:ext cx="18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r-TR" sz="2000" b="1">
                  <a:solidFill>
                    <a:srgbClr val="969696"/>
                  </a:solidFill>
                  <a:latin typeface="Arial Narrow" pitchFamily="34" charset="0"/>
                </a:rPr>
                <a:t>Veri Yapısı Diyagramı</a:t>
              </a:r>
            </a:p>
          </p:txBody>
        </p:sp>
        <p:sp>
          <p:nvSpPr>
            <p:cNvPr id="100453" name="Rectangle 101"/>
            <p:cNvSpPr>
              <a:spLocks noChangeArrowheads="1"/>
            </p:cNvSpPr>
            <p:nvPr/>
          </p:nvSpPr>
          <p:spPr bwMode="auto">
            <a:xfrm>
              <a:off x="2451" y="467"/>
              <a:ext cx="76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4" name="Rectangle 102"/>
            <p:cNvSpPr>
              <a:spLocks noChangeArrowheads="1"/>
            </p:cNvSpPr>
            <p:nvPr/>
          </p:nvSpPr>
          <p:spPr bwMode="auto">
            <a:xfrm>
              <a:off x="2451" y="467"/>
              <a:ext cx="58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Mantıksal sistem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55" name="Rectangle 103"/>
            <p:cNvSpPr>
              <a:spLocks noChangeArrowheads="1"/>
            </p:cNvSpPr>
            <p:nvPr/>
          </p:nvSpPr>
          <p:spPr bwMode="auto">
            <a:xfrm>
              <a:off x="2451" y="588"/>
              <a:ext cx="4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        tasarımı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56" name="Line 104"/>
            <p:cNvSpPr>
              <a:spLocks noChangeShapeType="1"/>
            </p:cNvSpPr>
            <p:nvPr/>
          </p:nvSpPr>
          <p:spPr bwMode="auto">
            <a:xfrm>
              <a:off x="3440" y="1094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7" name="Line 105"/>
            <p:cNvSpPr>
              <a:spLocks noChangeShapeType="1"/>
            </p:cNvSpPr>
            <p:nvPr/>
          </p:nvSpPr>
          <p:spPr bwMode="auto">
            <a:xfrm flipH="1" flipV="1">
              <a:off x="3407" y="1265"/>
              <a:ext cx="33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8" name="Line 106"/>
            <p:cNvSpPr>
              <a:spLocks noChangeShapeType="1"/>
            </p:cNvSpPr>
            <p:nvPr/>
          </p:nvSpPr>
          <p:spPr bwMode="auto">
            <a:xfrm flipV="1">
              <a:off x="3440" y="1265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9" name="Line 107"/>
            <p:cNvSpPr>
              <a:spLocks noChangeShapeType="1"/>
            </p:cNvSpPr>
            <p:nvPr/>
          </p:nvSpPr>
          <p:spPr bwMode="auto">
            <a:xfrm>
              <a:off x="3848" y="1100"/>
              <a:ext cx="1" cy="25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0" name="Line 108"/>
            <p:cNvSpPr>
              <a:spLocks noChangeShapeType="1"/>
            </p:cNvSpPr>
            <p:nvPr/>
          </p:nvSpPr>
          <p:spPr bwMode="auto">
            <a:xfrm>
              <a:off x="3848" y="1094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1" name="Line 109"/>
            <p:cNvSpPr>
              <a:spLocks noChangeShapeType="1"/>
            </p:cNvSpPr>
            <p:nvPr/>
          </p:nvSpPr>
          <p:spPr bwMode="auto">
            <a:xfrm flipH="1">
              <a:off x="3816" y="1094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2" name="Rectangle 110"/>
            <p:cNvSpPr>
              <a:spLocks noChangeArrowheads="1"/>
            </p:cNvSpPr>
            <p:nvPr/>
          </p:nvSpPr>
          <p:spPr bwMode="auto">
            <a:xfrm>
              <a:off x="3466" y="1151"/>
              <a:ext cx="33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3" name="Rectangle 111"/>
            <p:cNvSpPr>
              <a:spLocks noChangeArrowheads="1"/>
            </p:cNvSpPr>
            <p:nvPr/>
          </p:nvSpPr>
          <p:spPr bwMode="auto">
            <a:xfrm>
              <a:off x="3466" y="1151"/>
              <a:ext cx="2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işaretci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64" name="Rectangle 112"/>
            <p:cNvSpPr>
              <a:spLocks noChangeArrowheads="1"/>
            </p:cNvSpPr>
            <p:nvPr/>
          </p:nvSpPr>
          <p:spPr bwMode="auto">
            <a:xfrm>
              <a:off x="4065" y="543"/>
              <a:ext cx="336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5" name="Rectangle 113"/>
            <p:cNvSpPr>
              <a:spLocks noChangeArrowheads="1"/>
            </p:cNvSpPr>
            <p:nvPr/>
          </p:nvSpPr>
          <p:spPr bwMode="auto">
            <a:xfrm>
              <a:off x="4065" y="543"/>
              <a:ext cx="2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işaretci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66" name="Rectangle 114"/>
            <p:cNvSpPr>
              <a:spLocks noChangeArrowheads="1"/>
            </p:cNvSpPr>
            <p:nvPr/>
          </p:nvSpPr>
          <p:spPr bwMode="auto">
            <a:xfrm>
              <a:off x="3284" y="467"/>
              <a:ext cx="613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7" name="Rectangle 115"/>
            <p:cNvSpPr>
              <a:spLocks noChangeArrowheads="1"/>
            </p:cNvSpPr>
            <p:nvPr/>
          </p:nvSpPr>
          <p:spPr bwMode="auto">
            <a:xfrm>
              <a:off x="3284" y="467"/>
              <a:ext cx="44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Varlık- Entity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68" name="Rectangle 116"/>
            <p:cNvSpPr>
              <a:spLocks noChangeArrowheads="1"/>
            </p:cNvSpPr>
            <p:nvPr/>
          </p:nvSpPr>
          <p:spPr bwMode="auto">
            <a:xfrm>
              <a:off x="3325" y="626"/>
              <a:ext cx="54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9" name="Rectangle 117"/>
            <p:cNvSpPr>
              <a:spLocks noChangeArrowheads="1"/>
            </p:cNvSpPr>
            <p:nvPr/>
          </p:nvSpPr>
          <p:spPr bwMode="auto">
            <a:xfrm>
              <a:off x="3325" y="626"/>
              <a:ext cx="42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Anahtar-key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0" name="Rectangle 118"/>
            <p:cNvSpPr>
              <a:spLocks noChangeArrowheads="1"/>
            </p:cNvSpPr>
            <p:nvPr/>
          </p:nvSpPr>
          <p:spPr bwMode="auto">
            <a:xfrm>
              <a:off x="3242" y="784"/>
              <a:ext cx="81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71" name="Rectangle 119"/>
            <p:cNvSpPr>
              <a:spLocks noChangeArrowheads="1"/>
            </p:cNvSpPr>
            <p:nvPr/>
          </p:nvSpPr>
          <p:spPr bwMode="auto">
            <a:xfrm>
              <a:off x="3242" y="784"/>
              <a:ext cx="5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2" name="Rectangle 120"/>
            <p:cNvSpPr>
              <a:spLocks noChangeArrowheads="1"/>
            </p:cNvSpPr>
            <p:nvPr/>
          </p:nvSpPr>
          <p:spPr bwMode="auto">
            <a:xfrm>
              <a:off x="3242" y="904"/>
              <a:ext cx="62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(Data description)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3" name="Rectangle 121"/>
            <p:cNvSpPr>
              <a:spLocks noChangeArrowheads="1"/>
            </p:cNvSpPr>
            <p:nvPr/>
          </p:nvSpPr>
          <p:spPr bwMode="auto">
            <a:xfrm>
              <a:off x="3463" y="1417"/>
              <a:ext cx="27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74" name="Rectangle 122"/>
            <p:cNvSpPr>
              <a:spLocks noChangeArrowheads="1"/>
            </p:cNvSpPr>
            <p:nvPr/>
          </p:nvSpPr>
          <p:spPr bwMode="auto">
            <a:xfrm>
              <a:off x="3463" y="1417"/>
              <a:ext cx="20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Varlık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5" name="Rectangle 123"/>
            <p:cNvSpPr>
              <a:spLocks noChangeArrowheads="1"/>
            </p:cNvSpPr>
            <p:nvPr/>
          </p:nvSpPr>
          <p:spPr bwMode="auto">
            <a:xfrm>
              <a:off x="3443" y="1626"/>
              <a:ext cx="34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76" name="Rectangle 124"/>
            <p:cNvSpPr>
              <a:spLocks noChangeArrowheads="1"/>
            </p:cNvSpPr>
            <p:nvPr/>
          </p:nvSpPr>
          <p:spPr bwMode="auto">
            <a:xfrm>
              <a:off x="3443" y="1626"/>
              <a:ext cx="27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Anahtar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7" name="Rectangle 125"/>
            <p:cNvSpPr>
              <a:spLocks noChangeArrowheads="1"/>
            </p:cNvSpPr>
            <p:nvPr/>
          </p:nvSpPr>
          <p:spPr bwMode="auto">
            <a:xfrm>
              <a:off x="3305" y="1784"/>
              <a:ext cx="69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78" name="Rectangle 126"/>
            <p:cNvSpPr>
              <a:spLocks noChangeArrowheads="1"/>
            </p:cNvSpPr>
            <p:nvPr/>
          </p:nvSpPr>
          <p:spPr bwMode="auto">
            <a:xfrm>
              <a:off x="3305" y="1784"/>
              <a:ext cx="5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9" name="Rectangle 127"/>
            <p:cNvSpPr>
              <a:spLocks noChangeArrowheads="1"/>
            </p:cNvSpPr>
            <p:nvPr/>
          </p:nvSpPr>
          <p:spPr bwMode="auto">
            <a:xfrm>
              <a:off x="3065" y="3209"/>
              <a:ext cx="29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0" name="Rectangle 128"/>
            <p:cNvSpPr>
              <a:spLocks noChangeArrowheads="1"/>
            </p:cNvSpPr>
            <p:nvPr/>
          </p:nvSpPr>
          <p:spPr bwMode="auto">
            <a:xfrm>
              <a:off x="3065" y="3209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1" name="Rectangle 129"/>
            <p:cNvSpPr>
              <a:spLocks noChangeArrowheads="1"/>
            </p:cNvSpPr>
            <p:nvPr/>
          </p:nvSpPr>
          <p:spPr bwMode="auto">
            <a:xfrm>
              <a:off x="4380" y="3209"/>
              <a:ext cx="29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2" name="Rectangle 130"/>
            <p:cNvSpPr>
              <a:spLocks noChangeArrowheads="1"/>
            </p:cNvSpPr>
            <p:nvPr/>
          </p:nvSpPr>
          <p:spPr bwMode="auto">
            <a:xfrm>
              <a:off x="4380" y="3209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3" name="Rectangle 131"/>
            <p:cNvSpPr>
              <a:spLocks noChangeArrowheads="1"/>
            </p:cNvSpPr>
            <p:nvPr/>
          </p:nvSpPr>
          <p:spPr bwMode="auto">
            <a:xfrm>
              <a:off x="2625" y="3633"/>
              <a:ext cx="29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4" name="Rectangle 132"/>
            <p:cNvSpPr>
              <a:spLocks noChangeArrowheads="1"/>
            </p:cNvSpPr>
            <p:nvPr/>
          </p:nvSpPr>
          <p:spPr bwMode="auto">
            <a:xfrm>
              <a:off x="2625" y="3633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5" name="Rectangle 133"/>
            <p:cNvSpPr>
              <a:spLocks noChangeArrowheads="1"/>
            </p:cNvSpPr>
            <p:nvPr/>
          </p:nvSpPr>
          <p:spPr bwMode="auto">
            <a:xfrm>
              <a:off x="3558" y="3633"/>
              <a:ext cx="29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6" name="Rectangle 134"/>
            <p:cNvSpPr>
              <a:spLocks noChangeArrowheads="1"/>
            </p:cNvSpPr>
            <p:nvPr/>
          </p:nvSpPr>
          <p:spPr bwMode="auto">
            <a:xfrm>
              <a:off x="3558" y="3633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7" name="Rectangle 135"/>
            <p:cNvSpPr>
              <a:spLocks noChangeArrowheads="1"/>
            </p:cNvSpPr>
            <p:nvPr/>
          </p:nvSpPr>
          <p:spPr bwMode="auto">
            <a:xfrm>
              <a:off x="4051" y="3633"/>
              <a:ext cx="29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8" name="Rectangle 136"/>
            <p:cNvSpPr>
              <a:spLocks noChangeArrowheads="1"/>
            </p:cNvSpPr>
            <p:nvPr/>
          </p:nvSpPr>
          <p:spPr bwMode="auto">
            <a:xfrm>
              <a:off x="4051" y="3633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9" name="Rectangle 137"/>
            <p:cNvSpPr>
              <a:spLocks noChangeArrowheads="1"/>
            </p:cNvSpPr>
            <p:nvPr/>
          </p:nvSpPr>
          <p:spPr bwMode="auto">
            <a:xfrm>
              <a:off x="4761" y="3633"/>
              <a:ext cx="29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0" name="Rectangle 138"/>
            <p:cNvSpPr>
              <a:spLocks noChangeArrowheads="1"/>
            </p:cNvSpPr>
            <p:nvPr/>
          </p:nvSpPr>
          <p:spPr bwMode="auto">
            <a:xfrm>
              <a:off x="4761" y="3633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1" name="Rectangle 139"/>
            <p:cNvSpPr>
              <a:spLocks noChangeArrowheads="1"/>
            </p:cNvSpPr>
            <p:nvPr/>
          </p:nvSpPr>
          <p:spPr bwMode="auto">
            <a:xfrm>
              <a:off x="944" y="2076"/>
              <a:ext cx="9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2" name="Rectangle 140"/>
            <p:cNvSpPr>
              <a:spLocks noChangeArrowheads="1"/>
            </p:cNvSpPr>
            <p:nvPr/>
          </p:nvSpPr>
          <p:spPr bwMode="auto">
            <a:xfrm>
              <a:off x="944" y="2076"/>
              <a:ext cx="7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akış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3" name="Rectangle 141"/>
            <p:cNvSpPr>
              <a:spLocks noChangeArrowheads="1"/>
            </p:cNvSpPr>
            <p:nvPr/>
          </p:nvSpPr>
          <p:spPr bwMode="auto">
            <a:xfrm>
              <a:off x="990" y="2291"/>
              <a:ext cx="81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4" name="Rectangle 142"/>
            <p:cNvSpPr>
              <a:spLocks noChangeArrowheads="1"/>
            </p:cNvSpPr>
            <p:nvPr/>
          </p:nvSpPr>
          <p:spPr bwMode="auto">
            <a:xfrm>
              <a:off x="990" y="2291"/>
              <a:ext cx="6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Proses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5" name="Rectangle 143"/>
            <p:cNvSpPr>
              <a:spLocks noChangeArrowheads="1"/>
            </p:cNvSpPr>
            <p:nvPr/>
          </p:nvSpPr>
          <p:spPr bwMode="auto">
            <a:xfrm>
              <a:off x="1151" y="2709"/>
              <a:ext cx="48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6" name="Rectangle 144"/>
            <p:cNvSpPr>
              <a:spLocks noChangeArrowheads="1"/>
            </p:cNvSpPr>
            <p:nvPr/>
          </p:nvSpPr>
          <p:spPr bwMode="auto">
            <a:xfrm>
              <a:off x="1151" y="2709"/>
              <a:ext cx="3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yapısı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7" name="Rectangle 145"/>
            <p:cNvSpPr>
              <a:spLocks noChangeArrowheads="1"/>
            </p:cNvSpPr>
            <p:nvPr/>
          </p:nvSpPr>
          <p:spPr bwMode="auto">
            <a:xfrm>
              <a:off x="914" y="2500"/>
              <a:ext cx="108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8" name="Rectangle 146"/>
            <p:cNvSpPr>
              <a:spLocks noChangeArrowheads="1"/>
            </p:cNvSpPr>
            <p:nvPr/>
          </p:nvSpPr>
          <p:spPr bwMode="auto">
            <a:xfrm>
              <a:off x="914" y="2500"/>
              <a:ext cx="8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saklama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9" name="Rectangle 147"/>
            <p:cNvSpPr>
              <a:spLocks noChangeArrowheads="1"/>
            </p:cNvSpPr>
            <p:nvPr/>
          </p:nvSpPr>
          <p:spPr bwMode="auto">
            <a:xfrm>
              <a:off x="1997" y="1309"/>
              <a:ext cx="35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0" name="Rectangle 148"/>
            <p:cNvSpPr>
              <a:spLocks noChangeArrowheads="1"/>
            </p:cNvSpPr>
            <p:nvPr/>
          </p:nvSpPr>
          <p:spPr bwMode="auto">
            <a:xfrm>
              <a:off x="1984" y="1309"/>
              <a:ext cx="16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1" name="Rectangle 149"/>
            <p:cNvSpPr>
              <a:spLocks noChangeArrowheads="1"/>
            </p:cNvSpPr>
            <p:nvPr/>
          </p:nvSpPr>
          <p:spPr bwMode="auto">
            <a:xfrm>
              <a:off x="1984" y="1430"/>
              <a:ext cx="3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saklama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2" name="Rectangle 150"/>
            <p:cNvSpPr>
              <a:spLocks noChangeArrowheads="1"/>
            </p:cNvSpPr>
            <p:nvPr/>
          </p:nvSpPr>
          <p:spPr bwMode="auto">
            <a:xfrm>
              <a:off x="4383" y="676"/>
              <a:ext cx="475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3" name="Rectangle 151"/>
            <p:cNvSpPr>
              <a:spLocks noChangeArrowheads="1"/>
            </p:cNvSpPr>
            <p:nvPr/>
          </p:nvSpPr>
          <p:spPr bwMode="auto">
            <a:xfrm>
              <a:off x="4383" y="676"/>
              <a:ext cx="20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Varlık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4" name="Rectangle 152"/>
            <p:cNvSpPr>
              <a:spLocks noChangeArrowheads="1"/>
            </p:cNvSpPr>
            <p:nvPr/>
          </p:nvSpPr>
          <p:spPr bwMode="auto">
            <a:xfrm>
              <a:off x="4383" y="796"/>
              <a:ext cx="2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anahtar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5" name="Rectangle 153"/>
            <p:cNvSpPr>
              <a:spLocks noChangeArrowheads="1"/>
            </p:cNvSpPr>
            <p:nvPr/>
          </p:nvSpPr>
          <p:spPr bwMode="auto">
            <a:xfrm>
              <a:off x="4383" y="917"/>
              <a:ext cx="1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6" name="Rectangle 154"/>
            <p:cNvSpPr>
              <a:spLocks noChangeArrowheads="1"/>
            </p:cNvSpPr>
            <p:nvPr/>
          </p:nvSpPr>
          <p:spPr bwMode="auto">
            <a:xfrm>
              <a:off x="4383" y="1037"/>
              <a:ext cx="3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7" name="Rectangle 155"/>
            <p:cNvSpPr>
              <a:spLocks noChangeArrowheads="1"/>
            </p:cNvSpPr>
            <p:nvPr/>
          </p:nvSpPr>
          <p:spPr bwMode="auto">
            <a:xfrm>
              <a:off x="3683" y="2474"/>
              <a:ext cx="37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8" name="Rectangle 156"/>
            <p:cNvSpPr>
              <a:spLocks noChangeArrowheads="1"/>
            </p:cNvSpPr>
            <p:nvPr/>
          </p:nvSpPr>
          <p:spPr bwMode="auto">
            <a:xfrm>
              <a:off x="3683" y="2474"/>
              <a:ext cx="1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Ana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9" name="Rectangle 157"/>
            <p:cNvSpPr>
              <a:spLocks noChangeArrowheads="1"/>
            </p:cNvSpPr>
            <p:nvPr/>
          </p:nvSpPr>
          <p:spPr bwMode="auto">
            <a:xfrm>
              <a:off x="3683" y="2595"/>
              <a:ext cx="29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program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0" name="Rectangle 158"/>
            <p:cNvSpPr>
              <a:spLocks noChangeArrowheads="1"/>
            </p:cNvSpPr>
            <p:nvPr/>
          </p:nvSpPr>
          <p:spPr bwMode="auto">
            <a:xfrm>
              <a:off x="3683" y="2715"/>
              <a:ext cx="2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modülü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1" name="Rectangle 159"/>
            <p:cNvSpPr>
              <a:spLocks noChangeArrowheads="1"/>
            </p:cNvSpPr>
            <p:nvPr/>
          </p:nvSpPr>
          <p:spPr bwMode="auto">
            <a:xfrm>
              <a:off x="1690" y="423"/>
              <a:ext cx="2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2" name="Rectangle 160"/>
            <p:cNvSpPr>
              <a:spLocks noChangeArrowheads="1"/>
            </p:cNvSpPr>
            <p:nvPr/>
          </p:nvSpPr>
          <p:spPr bwMode="auto">
            <a:xfrm>
              <a:off x="1690" y="423"/>
              <a:ext cx="1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3" name="Rectangle 161"/>
            <p:cNvSpPr>
              <a:spLocks noChangeArrowheads="1"/>
            </p:cNvSpPr>
            <p:nvPr/>
          </p:nvSpPr>
          <p:spPr bwMode="auto">
            <a:xfrm>
              <a:off x="1690" y="543"/>
              <a:ext cx="16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akışı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4" name="Rectangle 162"/>
            <p:cNvSpPr>
              <a:spLocks noChangeArrowheads="1"/>
            </p:cNvSpPr>
            <p:nvPr/>
          </p:nvSpPr>
          <p:spPr bwMode="auto">
            <a:xfrm>
              <a:off x="1914" y="872"/>
              <a:ext cx="21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5" name="Rectangle 163"/>
            <p:cNvSpPr>
              <a:spLocks noChangeArrowheads="1"/>
            </p:cNvSpPr>
            <p:nvPr/>
          </p:nvSpPr>
          <p:spPr bwMode="auto">
            <a:xfrm>
              <a:off x="1914" y="872"/>
              <a:ext cx="1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6" name="Rectangle 164"/>
            <p:cNvSpPr>
              <a:spLocks noChangeArrowheads="1"/>
            </p:cNvSpPr>
            <p:nvPr/>
          </p:nvSpPr>
          <p:spPr bwMode="auto">
            <a:xfrm>
              <a:off x="1914" y="993"/>
              <a:ext cx="16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akışı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7" name="Rectangle 165"/>
            <p:cNvSpPr>
              <a:spLocks noChangeArrowheads="1"/>
            </p:cNvSpPr>
            <p:nvPr/>
          </p:nvSpPr>
          <p:spPr bwMode="auto">
            <a:xfrm>
              <a:off x="1063" y="2892"/>
              <a:ext cx="56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8" name="Rectangle 166"/>
            <p:cNvSpPr>
              <a:spLocks noChangeArrowheads="1"/>
            </p:cNvSpPr>
            <p:nvPr/>
          </p:nvSpPr>
          <p:spPr bwMode="auto">
            <a:xfrm>
              <a:off x="1063" y="2892"/>
              <a:ext cx="4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sözlüğü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9" name="Rectangle 167"/>
            <p:cNvSpPr>
              <a:spLocks noChangeArrowheads="1"/>
            </p:cNvSpPr>
            <p:nvPr/>
          </p:nvSpPr>
          <p:spPr bwMode="auto">
            <a:xfrm>
              <a:off x="776" y="942"/>
              <a:ext cx="21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0" name="Rectangle 168"/>
            <p:cNvSpPr>
              <a:spLocks noChangeArrowheads="1"/>
            </p:cNvSpPr>
            <p:nvPr/>
          </p:nvSpPr>
          <p:spPr bwMode="auto">
            <a:xfrm>
              <a:off x="776" y="942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(DF)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21" name="Line 169"/>
            <p:cNvSpPr>
              <a:spLocks noChangeShapeType="1"/>
            </p:cNvSpPr>
            <p:nvPr/>
          </p:nvSpPr>
          <p:spPr bwMode="auto">
            <a:xfrm flipV="1">
              <a:off x="1474" y="845"/>
              <a:ext cx="0" cy="81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2" name="Line 170"/>
            <p:cNvSpPr>
              <a:spLocks noChangeShapeType="1"/>
            </p:cNvSpPr>
            <p:nvPr/>
          </p:nvSpPr>
          <p:spPr bwMode="auto">
            <a:xfrm>
              <a:off x="1474" y="1389"/>
              <a:ext cx="5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3" name="Line 171"/>
            <p:cNvSpPr>
              <a:spLocks noChangeShapeType="1"/>
            </p:cNvSpPr>
            <p:nvPr/>
          </p:nvSpPr>
          <p:spPr bwMode="auto">
            <a:xfrm flipH="1">
              <a:off x="1922" y="1389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4" name="Line 172"/>
            <p:cNvSpPr>
              <a:spLocks noChangeShapeType="1"/>
            </p:cNvSpPr>
            <p:nvPr/>
          </p:nvSpPr>
          <p:spPr bwMode="auto">
            <a:xfrm flipH="1" flipV="1">
              <a:off x="1922" y="1358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5" name="Line 173"/>
            <p:cNvSpPr>
              <a:spLocks noChangeShapeType="1"/>
            </p:cNvSpPr>
            <p:nvPr/>
          </p:nvSpPr>
          <p:spPr bwMode="auto">
            <a:xfrm>
              <a:off x="431" y="1661"/>
              <a:ext cx="1043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79" name="178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AD2C074-AA72-4ECD-AD7A-7DDE79F91721}" type="slidenum">
              <a:rPr lang="tr-TR"/>
              <a:pPr/>
              <a:t>6</a:t>
            </a:fld>
            <a:endParaRPr lang="tr-TR"/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2402" name="Group 2"/>
          <p:cNvGrpSpPr>
            <a:grpSpLocks noChangeAspect="1"/>
          </p:cNvGrpSpPr>
          <p:nvPr/>
        </p:nvGrpSpPr>
        <p:grpSpPr bwMode="auto">
          <a:xfrm>
            <a:off x="2051050" y="333375"/>
            <a:ext cx="5573713" cy="5905500"/>
            <a:chOff x="884" y="164"/>
            <a:chExt cx="3511" cy="3657"/>
          </a:xfrm>
        </p:grpSpPr>
        <p:sp>
          <p:nvSpPr>
            <p:cNvPr id="102403" name="AutoShape 3"/>
            <p:cNvSpPr>
              <a:spLocks noChangeAspect="1" noChangeArrowheads="1" noTextEdit="1"/>
            </p:cNvSpPr>
            <p:nvPr/>
          </p:nvSpPr>
          <p:spPr bwMode="auto">
            <a:xfrm>
              <a:off x="884" y="164"/>
              <a:ext cx="3511" cy="3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04" name="Oval 4"/>
            <p:cNvSpPr>
              <a:spLocks noChangeArrowheads="1"/>
            </p:cNvSpPr>
            <p:nvPr/>
          </p:nvSpPr>
          <p:spPr bwMode="auto">
            <a:xfrm>
              <a:off x="2598" y="563"/>
              <a:ext cx="472" cy="4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2405" name="Freeform 5"/>
            <p:cNvSpPr>
              <a:spLocks/>
            </p:cNvSpPr>
            <p:nvPr/>
          </p:nvSpPr>
          <p:spPr bwMode="auto">
            <a:xfrm>
              <a:off x="1342" y="1363"/>
              <a:ext cx="2689" cy="469"/>
            </a:xfrm>
            <a:custGeom>
              <a:avLst/>
              <a:gdLst/>
              <a:ahLst/>
              <a:cxnLst>
                <a:cxn ang="0">
                  <a:pos x="1071" y="0"/>
                </a:cxn>
                <a:cxn ang="0">
                  <a:pos x="5378" y="0"/>
                </a:cxn>
                <a:cxn ang="0">
                  <a:pos x="4307" y="938"/>
                </a:cxn>
                <a:cxn ang="0">
                  <a:pos x="0" y="938"/>
                </a:cxn>
                <a:cxn ang="0">
                  <a:pos x="1071" y="0"/>
                </a:cxn>
              </a:cxnLst>
              <a:rect l="0" t="0" r="r" b="b"/>
              <a:pathLst>
                <a:path w="5378" h="938">
                  <a:moveTo>
                    <a:pt x="1071" y="0"/>
                  </a:moveTo>
                  <a:lnTo>
                    <a:pt x="5378" y="0"/>
                  </a:lnTo>
                  <a:lnTo>
                    <a:pt x="4307" y="938"/>
                  </a:lnTo>
                  <a:lnTo>
                    <a:pt x="0" y="93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06" name="Freeform 6"/>
            <p:cNvSpPr>
              <a:spLocks/>
            </p:cNvSpPr>
            <p:nvPr/>
          </p:nvSpPr>
          <p:spPr bwMode="auto">
            <a:xfrm>
              <a:off x="1342" y="1363"/>
              <a:ext cx="2690" cy="470"/>
            </a:xfrm>
            <a:custGeom>
              <a:avLst/>
              <a:gdLst/>
              <a:ahLst/>
              <a:cxnLst>
                <a:cxn ang="0">
                  <a:pos x="1075" y="0"/>
                </a:cxn>
                <a:cxn ang="0">
                  <a:pos x="1077" y="12"/>
                </a:cxn>
                <a:cxn ang="0">
                  <a:pos x="29" y="928"/>
                </a:cxn>
                <a:cxn ang="0">
                  <a:pos x="4303" y="928"/>
                </a:cxn>
                <a:cxn ang="0">
                  <a:pos x="5351" y="12"/>
                </a:cxn>
                <a:cxn ang="0">
                  <a:pos x="1077" y="12"/>
                </a:cxn>
                <a:cxn ang="0">
                  <a:pos x="1075" y="0"/>
                </a:cxn>
                <a:cxn ang="0">
                  <a:pos x="5380" y="0"/>
                </a:cxn>
                <a:cxn ang="0">
                  <a:pos x="4305" y="939"/>
                </a:cxn>
                <a:cxn ang="0">
                  <a:pos x="0" y="939"/>
                </a:cxn>
                <a:cxn ang="0">
                  <a:pos x="1075" y="0"/>
                </a:cxn>
              </a:cxnLst>
              <a:rect l="0" t="0" r="r" b="b"/>
              <a:pathLst>
                <a:path w="5380" h="939">
                  <a:moveTo>
                    <a:pt x="1075" y="0"/>
                  </a:moveTo>
                  <a:lnTo>
                    <a:pt x="1077" y="12"/>
                  </a:lnTo>
                  <a:lnTo>
                    <a:pt x="29" y="928"/>
                  </a:lnTo>
                  <a:lnTo>
                    <a:pt x="4303" y="928"/>
                  </a:lnTo>
                  <a:lnTo>
                    <a:pt x="5351" y="12"/>
                  </a:lnTo>
                  <a:lnTo>
                    <a:pt x="1077" y="12"/>
                  </a:lnTo>
                  <a:lnTo>
                    <a:pt x="1075" y="0"/>
                  </a:lnTo>
                  <a:lnTo>
                    <a:pt x="5380" y="0"/>
                  </a:lnTo>
                  <a:lnTo>
                    <a:pt x="4305" y="939"/>
                  </a:lnTo>
                  <a:lnTo>
                    <a:pt x="0" y="939"/>
                  </a:lnTo>
                  <a:lnTo>
                    <a:pt x="1075" y="0"/>
                  </a:lnTo>
                  <a:close/>
                </a:path>
              </a:pathLst>
            </a:custGeom>
            <a:ln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2407" name="Oval 7"/>
            <p:cNvSpPr>
              <a:spLocks noChangeArrowheads="1"/>
            </p:cNvSpPr>
            <p:nvPr/>
          </p:nvSpPr>
          <p:spPr bwMode="auto">
            <a:xfrm>
              <a:off x="1731" y="1485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08" name="Oval 8"/>
            <p:cNvSpPr>
              <a:spLocks noChangeArrowheads="1"/>
            </p:cNvSpPr>
            <p:nvPr/>
          </p:nvSpPr>
          <p:spPr bwMode="auto">
            <a:xfrm>
              <a:off x="2215" y="1485"/>
              <a:ext cx="374" cy="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09" name="Oval 9"/>
            <p:cNvSpPr>
              <a:spLocks noChangeArrowheads="1"/>
            </p:cNvSpPr>
            <p:nvPr/>
          </p:nvSpPr>
          <p:spPr bwMode="auto">
            <a:xfrm>
              <a:off x="2693" y="1485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0" name="Oval 10"/>
            <p:cNvSpPr>
              <a:spLocks noChangeArrowheads="1"/>
            </p:cNvSpPr>
            <p:nvPr/>
          </p:nvSpPr>
          <p:spPr bwMode="auto">
            <a:xfrm>
              <a:off x="3171" y="1485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V="1">
              <a:off x="1880" y="798"/>
              <a:ext cx="715" cy="5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3073" y="798"/>
              <a:ext cx="959" cy="5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3" name="Freeform 13"/>
            <p:cNvSpPr>
              <a:spLocks/>
            </p:cNvSpPr>
            <p:nvPr/>
          </p:nvSpPr>
          <p:spPr bwMode="auto">
            <a:xfrm>
              <a:off x="913" y="2401"/>
              <a:ext cx="3452" cy="469"/>
            </a:xfrm>
            <a:custGeom>
              <a:avLst/>
              <a:gdLst/>
              <a:ahLst/>
              <a:cxnLst>
                <a:cxn ang="0">
                  <a:pos x="1376" y="0"/>
                </a:cxn>
                <a:cxn ang="0">
                  <a:pos x="6904" y="0"/>
                </a:cxn>
                <a:cxn ang="0">
                  <a:pos x="5528" y="937"/>
                </a:cxn>
                <a:cxn ang="0">
                  <a:pos x="0" y="937"/>
                </a:cxn>
                <a:cxn ang="0">
                  <a:pos x="1376" y="0"/>
                </a:cxn>
              </a:cxnLst>
              <a:rect l="0" t="0" r="r" b="b"/>
              <a:pathLst>
                <a:path w="6904" h="937">
                  <a:moveTo>
                    <a:pt x="1376" y="0"/>
                  </a:moveTo>
                  <a:lnTo>
                    <a:pt x="6904" y="0"/>
                  </a:lnTo>
                  <a:lnTo>
                    <a:pt x="5528" y="937"/>
                  </a:lnTo>
                  <a:lnTo>
                    <a:pt x="0" y="937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4" name="Freeform 14"/>
            <p:cNvSpPr>
              <a:spLocks/>
            </p:cNvSpPr>
            <p:nvPr/>
          </p:nvSpPr>
          <p:spPr bwMode="auto">
            <a:xfrm>
              <a:off x="913" y="2401"/>
              <a:ext cx="3453" cy="470"/>
            </a:xfrm>
            <a:custGeom>
              <a:avLst/>
              <a:gdLst/>
              <a:ahLst/>
              <a:cxnLst>
                <a:cxn ang="0">
                  <a:pos x="1380" y="0"/>
                </a:cxn>
                <a:cxn ang="0">
                  <a:pos x="1382" y="12"/>
                </a:cxn>
                <a:cxn ang="0">
                  <a:pos x="36" y="928"/>
                </a:cxn>
                <a:cxn ang="0">
                  <a:pos x="5524" y="928"/>
                </a:cxn>
                <a:cxn ang="0">
                  <a:pos x="6870" y="12"/>
                </a:cxn>
                <a:cxn ang="0">
                  <a:pos x="1382" y="12"/>
                </a:cxn>
                <a:cxn ang="0">
                  <a:pos x="1380" y="0"/>
                </a:cxn>
                <a:cxn ang="0">
                  <a:pos x="6906" y="0"/>
                </a:cxn>
                <a:cxn ang="0">
                  <a:pos x="5526" y="939"/>
                </a:cxn>
                <a:cxn ang="0">
                  <a:pos x="0" y="939"/>
                </a:cxn>
                <a:cxn ang="0">
                  <a:pos x="1380" y="0"/>
                </a:cxn>
              </a:cxnLst>
              <a:rect l="0" t="0" r="r" b="b"/>
              <a:pathLst>
                <a:path w="6906" h="939">
                  <a:moveTo>
                    <a:pt x="1380" y="0"/>
                  </a:moveTo>
                  <a:lnTo>
                    <a:pt x="1382" y="12"/>
                  </a:lnTo>
                  <a:lnTo>
                    <a:pt x="36" y="928"/>
                  </a:lnTo>
                  <a:lnTo>
                    <a:pt x="5524" y="928"/>
                  </a:lnTo>
                  <a:lnTo>
                    <a:pt x="6870" y="12"/>
                  </a:lnTo>
                  <a:lnTo>
                    <a:pt x="1382" y="12"/>
                  </a:lnTo>
                  <a:lnTo>
                    <a:pt x="1380" y="0"/>
                  </a:lnTo>
                  <a:lnTo>
                    <a:pt x="6906" y="0"/>
                  </a:lnTo>
                  <a:lnTo>
                    <a:pt x="5526" y="939"/>
                  </a:lnTo>
                  <a:lnTo>
                    <a:pt x="0" y="939"/>
                  </a:lnTo>
                  <a:lnTo>
                    <a:pt x="1380" y="0"/>
                  </a:lnTo>
                  <a:close/>
                </a:path>
              </a:pathLst>
            </a:custGeom>
            <a:ln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2415" name="Oval 15"/>
            <p:cNvSpPr>
              <a:spLocks noChangeArrowheads="1"/>
            </p:cNvSpPr>
            <p:nvPr/>
          </p:nvSpPr>
          <p:spPr bwMode="auto">
            <a:xfrm>
              <a:off x="1397" y="2520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6" name="Oval 16"/>
            <p:cNvSpPr>
              <a:spLocks noChangeArrowheads="1"/>
            </p:cNvSpPr>
            <p:nvPr/>
          </p:nvSpPr>
          <p:spPr bwMode="auto">
            <a:xfrm>
              <a:off x="1875" y="2520"/>
              <a:ext cx="374" cy="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17" name="Oval 17"/>
            <p:cNvSpPr>
              <a:spLocks noChangeArrowheads="1"/>
            </p:cNvSpPr>
            <p:nvPr/>
          </p:nvSpPr>
          <p:spPr bwMode="auto">
            <a:xfrm>
              <a:off x="2359" y="2520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8" name="Oval 18"/>
            <p:cNvSpPr>
              <a:spLocks noChangeArrowheads="1"/>
            </p:cNvSpPr>
            <p:nvPr/>
          </p:nvSpPr>
          <p:spPr bwMode="auto">
            <a:xfrm>
              <a:off x="2837" y="2520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9" name="Oval 19"/>
            <p:cNvSpPr>
              <a:spLocks noChangeArrowheads="1"/>
            </p:cNvSpPr>
            <p:nvPr/>
          </p:nvSpPr>
          <p:spPr bwMode="auto">
            <a:xfrm>
              <a:off x="3315" y="2520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 flipV="1">
              <a:off x="1603" y="1762"/>
              <a:ext cx="664" cy="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>
              <a:off x="2536" y="1762"/>
              <a:ext cx="1139" cy="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2" name="Freeform 22"/>
            <p:cNvSpPr>
              <a:spLocks/>
            </p:cNvSpPr>
            <p:nvPr/>
          </p:nvSpPr>
          <p:spPr bwMode="auto">
            <a:xfrm>
              <a:off x="1194" y="3323"/>
              <a:ext cx="2255" cy="46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4511" y="0"/>
                </a:cxn>
                <a:cxn ang="0">
                  <a:pos x="3610" y="938"/>
                </a:cxn>
                <a:cxn ang="0">
                  <a:pos x="0" y="938"/>
                </a:cxn>
                <a:cxn ang="0">
                  <a:pos x="901" y="0"/>
                </a:cxn>
              </a:cxnLst>
              <a:rect l="0" t="0" r="r" b="b"/>
              <a:pathLst>
                <a:path w="4511" h="938">
                  <a:moveTo>
                    <a:pt x="901" y="0"/>
                  </a:moveTo>
                  <a:lnTo>
                    <a:pt x="4511" y="0"/>
                  </a:lnTo>
                  <a:lnTo>
                    <a:pt x="3610" y="938"/>
                  </a:lnTo>
                  <a:lnTo>
                    <a:pt x="0" y="938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3" name="Freeform 23"/>
            <p:cNvSpPr>
              <a:spLocks/>
            </p:cNvSpPr>
            <p:nvPr/>
          </p:nvSpPr>
          <p:spPr bwMode="auto">
            <a:xfrm>
              <a:off x="1194" y="3323"/>
              <a:ext cx="2256" cy="470"/>
            </a:xfrm>
            <a:custGeom>
              <a:avLst/>
              <a:gdLst/>
              <a:ahLst/>
              <a:cxnLst>
                <a:cxn ang="0">
                  <a:pos x="903" y="0"/>
                </a:cxn>
                <a:cxn ang="0">
                  <a:pos x="905" y="12"/>
                </a:cxn>
                <a:cxn ang="0">
                  <a:pos x="25" y="928"/>
                </a:cxn>
                <a:cxn ang="0">
                  <a:pos x="3608" y="928"/>
                </a:cxn>
                <a:cxn ang="0">
                  <a:pos x="4488" y="12"/>
                </a:cxn>
                <a:cxn ang="0">
                  <a:pos x="905" y="12"/>
                </a:cxn>
                <a:cxn ang="0">
                  <a:pos x="903" y="0"/>
                </a:cxn>
                <a:cxn ang="0">
                  <a:pos x="4513" y="0"/>
                </a:cxn>
                <a:cxn ang="0">
                  <a:pos x="3610" y="939"/>
                </a:cxn>
                <a:cxn ang="0">
                  <a:pos x="0" y="939"/>
                </a:cxn>
                <a:cxn ang="0">
                  <a:pos x="903" y="0"/>
                </a:cxn>
              </a:cxnLst>
              <a:rect l="0" t="0" r="r" b="b"/>
              <a:pathLst>
                <a:path w="4513" h="939">
                  <a:moveTo>
                    <a:pt x="903" y="0"/>
                  </a:moveTo>
                  <a:lnTo>
                    <a:pt x="905" y="12"/>
                  </a:lnTo>
                  <a:lnTo>
                    <a:pt x="25" y="928"/>
                  </a:lnTo>
                  <a:lnTo>
                    <a:pt x="3608" y="928"/>
                  </a:lnTo>
                  <a:lnTo>
                    <a:pt x="4488" y="12"/>
                  </a:lnTo>
                  <a:lnTo>
                    <a:pt x="905" y="12"/>
                  </a:lnTo>
                  <a:lnTo>
                    <a:pt x="903" y="0"/>
                  </a:lnTo>
                  <a:lnTo>
                    <a:pt x="4513" y="0"/>
                  </a:lnTo>
                  <a:lnTo>
                    <a:pt x="3610" y="939"/>
                  </a:lnTo>
                  <a:lnTo>
                    <a:pt x="0" y="939"/>
                  </a:lnTo>
                  <a:lnTo>
                    <a:pt x="903" y="0"/>
                  </a:lnTo>
                  <a:close/>
                </a:path>
              </a:pathLst>
            </a:custGeom>
            <a:ln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2424" name="Oval 24"/>
            <p:cNvSpPr>
              <a:spLocks noChangeArrowheads="1"/>
            </p:cNvSpPr>
            <p:nvPr/>
          </p:nvSpPr>
          <p:spPr bwMode="auto">
            <a:xfrm>
              <a:off x="1581" y="3518"/>
              <a:ext cx="315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25" name="Oval 25"/>
            <p:cNvSpPr>
              <a:spLocks noChangeArrowheads="1"/>
            </p:cNvSpPr>
            <p:nvPr/>
          </p:nvSpPr>
          <p:spPr bwMode="auto">
            <a:xfrm>
              <a:off x="2065" y="3518"/>
              <a:ext cx="315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26" name="Oval 26"/>
            <p:cNvSpPr>
              <a:spLocks noChangeArrowheads="1"/>
            </p:cNvSpPr>
            <p:nvPr/>
          </p:nvSpPr>
          <p:spPr bwMode="auto">
            <a:xfrm>
              <a:off x="2589" y="3518"/>
              <a:ext cx="315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flipV="1">
              <a:off x="1645" y="2797"/>
              <a:ext cx="282" cy="5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8" name="Line 28"/>
            <p:cNvSpPr>
              <a:spLocks noChangeShapeType="1"/>
            </p:cNvSpPr>
            <p:nvPr/>
          </p:nvSpPr>
          <p:spPr bwMode="auto">
            <a:xfrm>
              <a:off x="2196" y="2797"/>
              <a:ext cx="126" cy="5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2298" y="192"/>
              <a:ext cx="104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>
              <a:off x="2298" y="192"/>
              <a:ext cx="88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ORGANİZASYON ALANI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2586" y="300"/>
              <a:ext cx="414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İŞLEMLERİ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2" name="Rectangle 32"/>
            <p:cNvSpPr>
              <a:spLocks noChangeArrowheads="1"/>
            </p:cNvSpPr>
            <p:nvPr/>
          </p:nvSpPr>
          <p:spPr bwMode="auto">
            <a:xfrm>
              <a:off x="2674" y="667"/>
              <a:ext cx="36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33" name="Rectangle 33"/>
            <p:cNvSpPr>
              <a:spLocks noChangeArrowheads="1"/>
            </p:cNvSpPr>
            <p:nvPr/>
          </p:nvSpPr>
          <p:spPr bwMode="auto">
            <a:xfrm>
              <a:off x="2674" y="667"/>
              <a:ext cx="32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İnceleme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2674" y="775"/>
              <a:ext cx="244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 smtClean="0">
                  <a:solidFill>
                    <a:srgbClr val="000000"/>
                  </a:solidFill>
                  <a:latin typeface="Arial Narrow" pitchFamily="34" charset="0"/>
                </a:rPr>
                <a:t>   Alanı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5" name="Rectangle 35"/>
            <p:cNvSpPr>
              <a:spLocks noChangeArrowheads="1"/>
            </p:cNvSpPr>
            <p:nvPr/>
          </p:nvSpPr>
          <p:spPr bwMode="auto">
            <a:xfrm>
              <a:off x="2149" y="1375"/>
              <a:ext cx="1171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36" name="Rectangle 36"/>
            <p:cNvSpPr>
              <a:spLocks noChangeArrowheads="1"/>
            </p:cNvSpPr>
            <p:nvPr/>
          </p:nvSpPr>
          <p:spPr bwMode="auto">
            <a:xfrm>
              <a:off x="2149" y="1374"/>
              <a:ext cx="1065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İnceleme alanı için daha detay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7" name="Rectangle 37"/>
            <p:cNvSpPr>
              <a:spLocks noChangeArrowheads="1"/>
            </p:cNvSpPr>
            <p:nvPr/>
          </p:nvSpPr>
          <p:spPr bwMode="auto">
            <a:xfrm>
              <a:off x="2017" y="2410"/>
              <a:ext cx="114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38" name="Rectangle 38"/>
            <p:cNvSpPr>
              <a:spLocks noChangeArrowheads="1"/>
            </p:cNvSpPr>
            <p:nvPr/>
          </p:nvSpPr>
          <p:spPr bwMode="auto">
            <a:xfrm>
              <a:off x="2017" y="2410"/>
              <a:ext cx="99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Bir alt seviye alan için ayrıntı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9" name="Rectangle 39"/>
            <p:cNvSpPr>
              <a:spLocks noChangeArrowheads="1"/>
            </p:cNvSpPr>
            <p:nvPr/>
          </p:nvSpPr>
          <p:spPr bwMode="auto">
            <a:xfrm>
              <a:off x="1689" y="3343"/>
              <a:ext cx="142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40" name="Rectangle 40"/>
            <p:cNvSpPr>
              <a:spLocks noChangeArrowheads="1"/>
            </p:cNvSpPr>
            <p:nvPr/>
          </p:nvSpPr>
          <p:spPr bwMode="auto">
            <a:xfrm>
              <a:off x="1689" y="3343"/>
              <a:ext cx="12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Bir ikinci alt seviye alanı için ayrıntı</a:t>
              </a:r>
              <a:endParaRPr lang="tr-TR">
                <a:latin typeface="Arial Narrow" pitchFamily="34" charset="0"/>
              </a:endParaRPr>
            </a:p>
          </p:txBody>
        </p:sp>
      </p:grp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990600" y="990600"/>
            <a:ext cx="2651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Sistem detayları </a:t>
            </a:r>
          </a:p>
          <a:p>
            <a:pPr algn="l"/>
            <a:r>
              <a:rPr lang="tr-TR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her seferinde</a:t>
            </a:r>
          </a:p>
          <a:p>
            <a:pPr algn="l"/>
            <a:r>
              <a:rPr lang="tr-TR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bir seviye artırılmaktadır</a:t>
            </a:r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.</a:t>
            </a:r>
          </a:p>
        </p:txBody>
      </p:sp>
      <p:sp>
        <p:nvSpPr>
          <p:cNvPr id="49" name="48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İlgili resi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0600" y="187035"/>
            <a:ext cx="4172197" cy="29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60A-95DA-4551-84AF-33572DEE6ADE}" type="slidenum">
              <a:rPr lang="tr-TR"/>
              <a:pPr/>
              <a:t>7</a:t>
            </a:fld>
            <a:endParaRPr lang="tr-T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772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VERİ AKIŞ DİYAGRAMI </a:t>
            </a:r>
            <a:r>
              <a:rPr lang="tr-T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GELİŞTİRME</a:t>
            </a:r>
          </a:p>
          <a:p>
            <a:pPr>
              <a:buFont typeface="Wingdings" pitchFamily="2" charset="2"/>
              <a:buNone/>
            </a:pPr>
            <a:endParaRPr lang="tr-TR" sz="2800" dirty="0">
              <a:latin typeface="Arial Narrow" pitchFamily="34" charset="0"/>
            </a:endParaRPr>
          </a:p>
          <a:p>
            <a:pPr algn="just"/>
            <a:r>
              <a:rPr lang="tr-TR" sz="2400" dirty="0">
                <a:latin typeface="Arial Narrow" pitchFamily="34" charset="0"/>
              </a:rPr>
              <a:t>Sistem analisti, mevcut sistemi inceler ve geçerli aktiviteleri ve prosesleri saptar. </a:t>
            </a:r>
            <a:endParaRPr lang="tr-TR" sz="2400" dirty="0" smtClean="0">
              <a:latin typeface="Arial Narrow" pitchFamily="34" charset="0"/>
            </a:endParaRPr>
          </a:p>
          <a:p>
            <a:pPr algn="just"/>
            <a:endParaRPr lang="tr-TR" sz="2400" dirty="0" smtClean="0">
              <a:latin typeface="Arial Narrow" pitchFamily="34" charset="0"/>
            </a:endParaRPr>
          </a:p>
          <a:p>
            <a:pPr algn="just"/>
            <a:r>
              <a:rPr lang="tr-TR" sz="2400" dirty="0" smtClean="0">
                <a:latin typeface="Arial Narrow" pitchFamily="34" charset="0"/>
              </a:rPr>
              <a:t>Sistem </a:t>
            </a:r>
            <a:r>
              <a:rPr lang="tr-TR" sz="2400" dirty="0">
                <a:latin typeface="Arial Narrow" pitchFamily="34" charset="0"/>
              </a:rPr>
              <a:t>analisti terminolojisinde bu, fiziksel sistemin (</a:t>
            </a:r>
            <a:r>
              <a:rPr lang="tr-TR" sz="2400" dirty="0" err="1">
                <a:latin typeface="Arial Narrow" pitchFamily="34" charset="0"/>
              </a:rPr>
              <a:t>physical</a:t>
            </a:r>
            <a:r>
              <a:rPr lang="tr-TR" sz="2400" dirty="0">
                <a:latin typeface="Arial Narrow" pitchFamily="34" charset="0"/>
              </a:rPr>
              <a:t> </a:t>
            </a:r>
            <a:r>
              <a:rPr lang="tr-TR" sz="2400" dirty="0" err="1">
                <a:latin typeface="Arial Narrow" pitchFamily="34" charset="0"/>
              </a:rPr>
              <a:t>system</a:t>
            </a:r>
            <a:r>
              <a:rPr lang="tr-TR" sz="2400" dirty="0">
                <a:latin typeface="Arial Narrow" pitchFamily="34" charset="0"/>
              </a:rPr>
              <a:t>) incelenmesidir.  </a:t>
            </a:r>
            <a:endParaRPr lang="tr-TR" sz="2400" dirty="0" smtClean="0">
              <a:latin typeface="Arial Narrow" pitchFamily="34" charset="0"/>
            </a:endParaRPr>
          </a:p>
          <a:p>
            <a:pPr algn="just"/>
            <a:endParaRPr lang="tr-TR" sz="2400" dirty="0">
              <a:latin typeface="Arial Narrow" pitchFamily="34" charset="0"/>
            </a:endParaRPr>
          </a:p>
          <a:p>
            <a:pPr algn="just"/>
            <a:r>
              <a:rPr lang="tr-TR" sz="2400" dirty="0">
                <a:latin typeface="Arial Narrow" pitchFamily="34" charset="0"/>
              </a:rPr>
              <a:t>Fizik sistem, veri ve işlemlere odaklanan mantıksal açıklamaya dönüştürülür.</a:t>
            </a:r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BB1-9510-4D3A-AC21-09C9C857CD4B}" type="slidenum">
              <a:rPr lang="tr-TR"/>
              <a:pPr/>
              <a:t>8</a:t>
            </a:fld>
            <a:endParaRPr lang="tr-TR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2192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marL="609600" indent="-347663">
              <a:buFont typeface="Wingdings" pitchFamily="2" charset="2"/>
              <a:buNone/>
            </a:pPr>
            <a:r>
              <a:rPr lang="tr-TR" sz="2500"/>
              <a:t>   </a:t>
            </a:r>
            <a:r>
              <a:rPr lang="tr-TR" sz="2100"/>
              <a:t>Veri akış analizi sırasında , ayrıntılar veri akışının mantıksal bileşenleri olan </a:t>
            </a:r>
          </a:p>
          <a:p>
            <a:pPr marL="1303338" lvl="1" indent="-514350"/>
            <a:r>
              <a:rPr lang="tr-TR" sz="1900"/>
              <a:t>    veri akışları, </a:t>
            </a:r>
          </a:p>
          <a:p>
            <a:pPr marL="1303338" lvl="1" indent="-514350"/>
            <a:r>
              <a:rPr lang="tr-TR" sz="1900"/>
              <a:t>    prosesler, </a:t>
            </a:r>
          </a:p>
          <a:p>
            <a:pPr marL="1303338" lvl="1" indent="-514350"/>
            <a:r>
              <a:rPr lang="tr-TR" sz="1900"/>
              <a:t>    veri saklama, </a:t>
            </a:r>
          </a:p>
          <a:p>
            <a:pPr marL="1303338" lvl="1" indent="-514350"/>
            <a:r>
              <a:rPr lang="tr-TR" sz="1900"/>
              <a:t>    kaynaklar ,</a:t>
            </a:r>
          </a:p>
          <a:p>
            <a:pPr marL="1303338" lvl="1" indent="-514350"/>
            <a:r>
              <a:rPr lang="tr-TR" sz="1900"/>
              <a:t>    hedefler </a:t>
            </a:r>
          </a:p>
          <a:p>
            <a:pPr marL="609600" indent="-347663">
              <a:buFont typeface="Wingdings" pitchFamily="2" charset="2"/>
              <a:buNone/>
            </a:pPr>
            <a:r>
              <a:rPr lang="tr-TR" sz="2100"/>
              <a:t>   anlamında değerlendirilir. </a:t>
            </a:r>
          </a:p>
          <a:p>
            <a:pPr marL="609600" indent="-347663">
              <a:buFont typeface="Wingdings" pitchFamily="2" charset="2"/>
              <a:buNone/>
            </a:pPr>
            <a:endParaRPr lang="tr-TR" sz="2100"/>
          </a:p>
          <a:p>
            <a:pPr marL="609600" indent="-347663">
              <a:buFont typeface="Wingdings" pitchFamily="2" charset="2"/>
              <a:buNone/>
            </a:pPr>
            <a:r>
              <a:rPr lang="tr-TR" sz="2500"/>
              <a:t>   </a:t>
            </a: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Veri akış diyagramları iki tiptir. </a:t>
            </a:r>
            <a:endParaRPr lang="tr-TR" sz="2100"/>
          </a:p>
          <a:p>
            <a:pPr marL="609600" indent="-347663">
              <a:buFont typeface="Wingdings" pitchFamily="2" charset="2"/>
              <a:buNone/>
            </a:pPr>
            <a:endParaRPr lang="tr-TR" sz="2100"/>
          </a:p>
          <a:p>
            <a:pPr marL="1303338" lvl="1" indent="-514350">
              <a:buFont typeface="Wingdings" pitchFamily="2" charset="2"/>
              <a:buAutoNum type="arabicPeriod"/>
            </a:pPr>
            <a:r>
              <a:rPr lang="tr-TR" sz="1900"/>
              <a:t>Fiziksel </a:t>
            </a:r>
          </a:p>
          <a:p>
            <a:pPr marL="1303338" lvl="1" indent="-514350">
              <a:buFont typeface="Wingdings" pitchFamily="2" charset="2"/>
              <a:buAutoNum type="arabicPeriod"/>
            </a:pPr>
            <a:r>
              <a:rPr lang="tr-TR" sz="1900"/>
              <a:t>Mantıksal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45E-73C3-433E-B3A4-E61805EFCE17}" type="slidenum">
              <a:rPr lang="tr-TR"/>
              <a:pPr/>
              <a:t>9</a:t>
            </a:fld>
            <a:endParaRPr lang="tr-TR"/>
          </a:p>
        </p:txBody>
      </p:sp>
      <p:sp>
        <p:nvSpPr>
          <p:cNvPr id="106574" name="Line 78"/>
          <p:cNvSpPr>
            <a:spLocks noChangeShapeType="1"/>
          </p:cNvSpPr>
          <p:nvPr/>
        </p:nvSpPr>
        <p:spPr bwMode="auto">
          <a:xfrm rot="932620" flipV="1">
            <a:off x="6429375" y="5943600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6568" name="Rectangle 72"/>
          <p:cNvSpPr>
            <a:spLocks noChangeArrowheads="1"/>
          </p:cNvSpPr>
          <p:nvPr/>
        </p:nvSpPr>
        <p:spPr bwMode="auto">
          <a:xfrm>
            <a:off x="13716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6498" name="Group 2"/>
          <p:cNvGrpSpPr>
            <a:grpSpLocks noChangeAspect="1"/>
          </p:cNvGrpSpPr>
          <p:nvPr/>
        </p:nvGrpSpPr>
        <p:grpSpPr bwMode="auto">
          <a:xfrm>
            <a:off x="838200" y="404813"/>
            <a:ext cx="7910513" cy="6264275"/>
            <a:chOff x="249" y="244"/>
            <a:chExt cx="5216" cy="3516"/>
          </a:xfrm>
        </p:grpSpPr>
        <p:sp>
          <p:nvSpPr>
            <p:cNvPr id="1064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9" y="244"/>
              <a:ext cx="5216" cy="3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0" name="Oval 4"/>
            <p:cNvSpPr>
              <a:spLocks noChangeArrowheads="1"/>
            </p:cNvSpPr>
            <p:nvPr/>
          </p:nvSpPr>
          <p:spPr bwMode="auto">
            <a:xfrm>
              <a:off x="789" y="485"/>
              <a:ext cx="677" cy="6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1003">
              <a:schemeClr val="lt1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1" name="Oval 5"/>
            <p:cNvSpPr>
              <a:spLocks noChangeArrowheads="1"/>
            </p:cNvSpPr>
            <p:nvPr/>
          </p:nvSpPr>
          <p:spPr bwMode="auto">
            <a:xfrm>
              <a:off x="1561" y="1194"/>
              <a:ext cx="677" cy="6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2" name="Arc 6"/>
            <p:cNvSpPr>
              <a:spLocks/>
            </p:cNvSpPr>
            <p:nvPr/>
          </p:nvSpPr>
          <p:spPr bwMode="auto">
            <a:xfrm>
              <a:off x="1283" y="1121"/>
              <a:ext cx="311" cy="252"/>
            </a:xfrm>
            <a:custGeom>
              <a:avLst/>
              <a:gdLst>
                <a:gd name="G0" fmla="+- 21600 0 0"/>
                <a:gd name="G1" fmla="+- 85 0 0"/>
                <a:gd name="G2" fmla="+- 21600 0 0"/>
                <a:gd name="T0" fmla="*/ 21600 w 21600"/>
                <a:gd name="T1" fmla="*/ 21685 h 21685"/>
                <a:gd name="T2" fmla="*/ 0 w 21600"/>
                <a:gd name="T3" fmla="*/ 0 h 21685"/>
                <a:gd name="T4" fmla="*/ 21600 w 21600"/>
                <a:gd name="T5" fmla="*/ 85 h 2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85" fill="none" extrusionOk="0">
                  <a:moveTo>
                    <a:pt x="21600" y="21685"/>
                  </a:moveTo>
                  <a:cubicBezTo>
                    <a:pt x="9670" y="21685"/>
                    <a:pt x="0" y="12014"/>
                    <a:pt x="0" y="85"/>
                  </a:cubicBezTo>
                  <a:cubicBezTo>
                    <a:pt x="-1" y="56"/>
                    <a:pt x="0" y="28"/>
                    <a:pt x="0" y="0"/>
                  </a:cubicBezTo>
                </a:path>
                <a:path w="21600" h="21685" stroke="0" extrusionOk="0">
                  <a:moveTo>
                    <a:pt x="21600" y="21685"/>
                  </a:moveTo>
                  <a:cubicBezTo>
                    <a:pt x="9670" y="21685"/>
                    <a:pt x="0" y="12014"/>
                    <a:pt x="0" y="85"/>
                  </a:cubicBezTo>
                  <a:cubicBezTo>
                    <a:pt x="-1" y="56"/>
                    <a:pt x="0" y="28"/>
                    <a:pt x="0" y="0"/>
                  </a:cubicBezTo>
                  <a:lnTo>
                    <a:pt x="21600" y="85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3" name="Oval 7"/>
            <p:cNvSpPr>
              <a:spLocks noChangeArrowheads="1"/>
            </p:cNvSpPr>
            <p:nvPr/>
          </p:nvSpPr>
          <p:spPr bwMode="auto">
            <a:xfrm>
              <a:off x="2378" y="1777"/>
              <a:ext cx="677" cy="6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4" name="Oval 8"/>
            <p:cNvSpPr>
              <a:spLocks noChangeArrowheads="1"/>
            </p:cNvSpPr>
            <p:nvPr/>
          </p:nvSpPr>
          <p:spPr bwMode="auto">
            <a:xfrm>
              <a:off x="3172" y="2471"/>
              <a:ext cx="678" cy="67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5" name="Arc 9"/>
            <p:cNvSpPr>
              <a:spLocks/>
            </p:cNvSpPr>
            <p:nvPr/>
          </p:nvSpPr>
          <p:spPr bwMode="auto">
            <a:xfrm>
              <a:off x="2872" y="2413"/>
              <a:ext cx="334" cy="238"/>
            </a:xfrm>
            <a:custGeom>
              <a:avLst/>
              <a:gdLst>
                <a:gd name="G0" fmla="+- 21600 0 0"/>
                <a:gd name="G1" fmla="+- 90 0 0"/>
                <a:gd name="G2" fmla="+- 21600 0 0"/>
                <a:gd name="T0" fmla="*/ 21536 w 21600"/>
                <a:gd name="T1" fmla="*/ 21690 h 21690"/>
                <a:gd name="T2" fmla="*/ 0 w 21600"/>
                <a:gd name="T3" fmla="*/ 0 h 21690"/>
                <a:gd name="T4" fmla="*/ 21600 w 21600"/>
                <a:gd name="T5" fmla="*/ 90 h 2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0" fill="none" extrusionOk="0">
                  <a:moveTo>
                    <a:pt x="21536" y="21689"/>
                  </a:moveTo>
                  <a:cubicBezTo>
                    <a:pt x="9631" y="21654"/>
                    <a:pt x="0" y="11994"/>
                    <a:pt x="0" y="90"/>
                  </a:cubicBezTo>
                  <a:cubicBezTo>
                    <a:pt x="-1" y="60"/>
                    <a:pt x="0" y="30"/>
                    <a:pt x="0" y="0"/>
                  </a:cubicBezTo>
                </a:path>
                <a:path w="21600" h="21690" stroke="0" extrusionOk="0">
                  <a:moveTo>
                    <a:pt x="21536" y="21689"/>
                  </a:moveTo>
                  <a:cubicBezTo>
                    <a:pt x="9631" y="21654"/>
                    <a:pt x="0" y="11994"/>
                    <a:pt x="0" y="90"/>
                  </a:cubicBezTo>
                  <a:cubicBezTo>
                    <a:pt x="-1" y="60"/>
                    <a:pt x="0" y="30"/>
                    <a:pt x="0" y="0"/>
                  </a:cubicBezTo>
                  <a:lnTo>
                    <a:pt x="21600" y="9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6" name="Arc 10"/>
            <p:cNvSpPr>
              <a:spLocks/>
            </p:cNvSpPr>
            <p:nvPr/>
          </p:nvSpPr>
          <p:spPr bwMode="auto">
            <a:xfrm>
              <a:off x="2055" y="1831"/>
              <a:ext cx="312" cy="25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31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31" y="21599"/>
                  </a:moveTo>
                  <a:cubicBezTo>
                    <a:pt x="9628" y="21561"/>
                    <a:pt x="0" y="11902"/>
                    <a:pt x="0" y="0"/>
                  </a:cubicBezTo>
                </a:path>
                <a:path w="21600" h="21600" stroke="0" extrusionOk="0">
                  <a:moveTo>
                    <a:pt x="21531" y="21599"/>
                  </a:moveTo>
                  <a:cubicBezTo>
                    <a:pt x="9628" y="21561"/>
                    <a:pt x="0" y="11902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7" name="Arc 11"/>
            <p:cNvSpPr>
              <a:spLocks/>
            </p:cNvSpPr>
            <p:nvPr/>
          </p:nvSpPr>
          <p:spPr bwMode="auto">
            <a:xfrm>
              <a:off x="3666" y="3108"/>
              <a:ext cx="312" cy="25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8" name="Oval 12"/>
            <p:cNvSpPr>
              <a:spLocks noChangeArrowheads="1"/>
            </p:cNvSpPr>
            <p:nvPr/>
          </p:nvSpPr>
          <p:spPr bwMode="auto">
            <a:xfrm>
              <a:off x="3974" y="3050"/>
              <a:ext cx="677" cy="67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972" y="615"/>
              <a:ext cx="372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972" y="616"/>
              <a:ext cx="35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mevcut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972" y="757"/>
              <a:ext cx="3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sistemi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972" y="898"/>
              <a:ext cx="28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incele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1656" y="1298"/>
              <a:ext cx="48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1656" y="1299"/>
              <a:ext cx="46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mantıksal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1656" y="1440"/>
              <a:ext cx="4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eşdeğeri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1656" y="1581"/>
              <a:ext cx="45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üret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7" name="Rectangle 21"/>
            <p:cNvSpPr>
              <a:spLocks noChangeArrowheads="1"/>
            </p:cNvSpPr>
            <p:nvPr/>
          </p:nvSpPr>
          <p:spPr bwMode="auto">
            <a:xfrm>
              <a:off x="2488" y="1915"/>
              <a:ext cx="558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18" name="Rectangle 22"/>
            <p:cNvSpPr>
              <a:spLocks noChangeArrowheads="1"/>
            </p:cNvSpPr>
            <p:nvPr/>
          </p:nvSpPr>
          <p:spPr bwMode="auto">
            <a:xfrm>
              <a:off x="2488" y="1915"/>
              <a:ext cx="31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sistem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9" name="Rectangle 23"/>
            <p:cNvSpPr>
              <a:spLocks noChangeArrowheads="1"/>
            </p:cNvSpPr>
            <p:nvPr/>
          </p:nvSpPr>
          <p:spPr bwMode="auto">
            <a:xfrm>
              <a:off x="2488" y="2056"/>
              <a:ext cx="505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gereklerini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0" name="Rectangle 24"/>
            <p:cNvSpPr>
              <a:spLocks noChangeArrowheads="1"/>
            </p:cNvSpPr>
            <p:nvPr/>
          </p:nvSpPr>
          <p:spPr bwMode="auto">
            <a:xfrm>
              <a:off x="2488" y="2197"/>
              <a:ext cx="32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 belirle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1" name="Rectangle 25"/>
            <p:cNvSpPr>
              <a:spLocks noChangeArrowheads="1"/>
            </p:cNvSpPr>
            <p:nvPr/>
          </p:nvSpPr>
          <p:spPr bwMode="auto">
            <a:xfrm>
              <a:off x="3312" y="2531"/>
              <a:ext cx="484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3312" y="2531"/>
              <a:ext cx="2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yeni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3" name="Rectangle 27"/>
            <p:cNvSpPr>
              <a:spLocks noChangeArrowheads="1"/>
            </p:cNvSpPr>
            <p:nvPr/>
          </p:nvSpPr>
          <p:spPr bwMode="auto">
            <a:xfrm>
              <a:off x="3312" y="2673"/>
              <a:ext cx="46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mantıksal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4" name="Rectangle 28"/>
            <p:cNvSpPr>
              <a:spLocks noChangeArrowheads="1"/>
            </p:cNvSpPr>
            <p:nvPr/>
          </p:nvSpPr>
          <p:spPr bwMode="auto">
            <a:xfrm>
              <a:off x="3312" y="2814"/>
              <a:ext cx="34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sistemi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5" name="Rectangle 29"/>
            <p:cNvSpPr>
              <a:spLocks noChangeArrowheads="1"/>
            </p:cNvSpPr>
            <p:nvPr/>
          </p:nvSpPr>
          <p:spPr bwMode="auto">
            <a:xfrm>
              <a:off x="3312" y="2955"/>
              <a:ext cx="32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tasarla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6" name="Rectangle 30"/>
            <p:cNvSpPr>
              <a:spLocks noChangeArrowheads="1"/>
            </p:cNvSpPr>
            <p:nvPr/>
          </p:nvSpPr>
          <p:spPr bwMode="auto">
            <a:xfrm>
              <a:off x="4140" y="3088"/>
              <a:ext cx="372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27" name="Rectangle 31"/>
            <p:cNvSpPr>
              <a:spLocks noChangeArrowheads="1"/>
            </p:cNvSpPr>
            <p:nvPr/>
          </p:nvSpPr>
          <p:spPr bwMode="auto">
            <a:xfrm>
              <a:off x="4140" y="3088"/>
              <a:ext cx="2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yeni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8" name="Rectangle 32"/>
            <p:cNvSpPr>
              <a:spLocks noChangeArrowheads="1"/>
            </p:cNvSpPr>
            <p:nvPr/>
          </p:nvSpPr>
          <p:spPr bwMode="auto">
            <a:xfrm>
              <a:off x="4140" y="3229"/>
              <a:ext cx="18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fizik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9" name="Rectangle 33"/>
            <p:cNvSpPr>
              <a:spLocks noChangeArrowheads="1"/>
            </p:cNvSpPr>
            <p:nvPr/>
          </p:nvSpPr>
          <p:spPr bwMode="auto">
            <a:xfrm>
              <a:off x="4140" y="3371"/>
              <a:ext cx="34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sistemi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0" name="Rectangle 34"/>
            <p:cNvSpPr>
              <a:spLocks noChangeArrowheads="1"/>
            </p:cNvSpPr>
            <p:nvPr/>
          </p:nvSpPr>
          <p:spPr bwMode="auto">
            <a:xfrm>
              <a:off x="4140" y="3512"/>
              <a:ext cx="35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 tasarla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1" name="Rectangle 35"/>
            <p:cNvSpPr>
              <a:spLocks noChangeArrowheads="1"/>
            </p:cNvSpPr>
            <p:nvPr/>
          </p:nvSpPr>
          <p:spPr bwMode="auto">
            <a:xfrm>
              <a:off x="1852" y="281"/>
              <a:ext cx="632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32" name="Line 36"/>
            <p:cNvSpPr>
              <a:spLocks noChangeShapeType="1"/>
            </p:cNvSpPr>
            <p:nvPr/>
          </p:nvSpPr>
          <p:spPr bwMode="auto">
            <a:xfrm>
              <a:off x="1852" y="394"/>
              <a:ext cx="6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33" name="Rectangle 37"/>
            <p:cNvSpPr>
              <a:spLocks noChangeArrowheads="1"/>
            </p:cNvSpPr>
            <p:nvPr/>
          </p:nvSpPr>
          <p:spPr bwMode="auto">
            <a:xfrm>
              <a:off x="1852" y="282"/>
              <a:ext cx="63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 b="1" dirty="0">
                  <a:solidFill>
                    <a:srgbClr val="000000"/>
                  </a:solidFill>
                  <a:latin typeface="Arial Narrow" pitchFamily="34" charset="0"/>
                </a:rPr>
                <a:t>Fizik</a:t>
              </a:r>
              <a:r>
                <a:rPr lang="tr-TR" sz="1600" dirty="0">
                  <a:solidFill>
                    <a:srgbClr val="000000"/>
                  </a:solidFill>
                  <a:latin typeface="Arial Narrow" pitchFamily="34" charset="0"/>
                </a:rPr>
                <a:t> </a:t>
              </a:r>
              <a:r>
                <a:rPr lang="tr-TR" sz="1600" b="1" dirty="0">
                  <a:solidFill>
                    <a:srgbClr val="000000"/>
                  </a:solidFill>
                  <a:latin typeface="Arial Narrow" pitchFamily="34" charset="0"/>
                </a:rPr>
                <a:t>Sistem</a:t>
              </a:r>
              <a:endParaRPr lang="tr-TR" b="1" dirty="0">
                <a:latin typeface="Arial Narrow" pitchFamily="34" charset="0"/>
              </a:endParaRPr>
            </a:p>
          </p:txBody>
        </p:sp>
        <p:sp>
          <p:nvSpPr>
            <p:cNvPr id="106534" name="Rectangle 38"/>
            <p:cNvSpPr>
              <a:spLocks noChangeArrowheads="1"/>
            </p:cNvSpPr>
            <p:nvPr/>
          </p:nvSpPr>
          <p:spPr bwMode="auto">
            <a:xfrm>
              <a:off x="1852" y="423"/>
              <a:ext cx="43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Bölümler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5" name="Rectangle 39"/>
            <p:cNvSpPr>
              <a:spLocks noChangeArrowheads="1"/>
            </p:cNvSpPr>
            <p:nvPr/>
          </p:nvSpPr>
          <p:spPr bwMode="auto">
            <a:xfrm>
              <a:off x="1852" y="564"/>
              <a:ext cx="40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Bölgeler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6" name="Rectangle 40"/>
            <p:cNvSpPr>
              <a:spLocks noChangeArrowheads="1"/>
            </p:cNvSpPr>
            <p:nvPr/>
          </p:nvSpPr>
          <p:spPr bwMode="auto">
            <a:xfrm>
              <a:off x="1852" y="705"/>
              <a:ext cx="43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Dosyalar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7" name="Rectangle 41"/>
            <p:cNvSpPr>
              <a:spLocks noChangeArrowheads="1"/>
            </p:cNvSpPr>
            <p:nvPr/>
          </p:nvSpPr>
          <p:spPr bwMode="auto">
            <a:xfrm>
              <a:off x="1852" y="846"/>
              <a:ext cx="38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İnsanlar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8" name="Rectangle 42"/>
            <p:cNvSpPr>
              <a:spLocks noChangeArrowheads="1"/>
            </p:cNvSpPr>
            <p:nvPr/>
          </p:nvSpPr>
          <p:spPr bwMode="auto">
            <a:xfrm>
              <a:off x="1852" y="987"/>
              <a:ext cx="5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Prosedürler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9" name="Rectangle 43"/>
            <p:cNvSpPr>
              <a:spLocks noChangeArrowheads="1"/>
            </p:cNvSpPr>
            <p:nvPr/>
          </p:nvSpPr>
          <p:spPr bwMode="auto">
            <a:xfrm>
              <a:off x="286" y="1209"/>
              <a:ext cx="878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40" name="Line 44"/>
            <p:cNvSpPr>
              <a:spLocks noChangeShapeType="1"/>
            </p:cNvSpPr>
            <p:nvPr/>
          </p:nvSpPr>
          <p:spPr bwMode="auto">
            <a:xfrm>
              <a:off x="286" y="1322"/>
              <a:ext cx="87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41" name="Rectangle 45"/>
            <p:cNvSpPr>
              <a:spLocks noChangeArrowheads="1"/>
            </p:cNvSpPr>
            <p:nvPr/>
          </p:nvSpPr>
          <p:spPr bwMode="auto">
            <a:xfrm>
              <a:off x="286" y="1210"/>
              <a:ext cx="8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 b="1" dirty="0">
                  <a:solidFill>
                    <a:srgbClr val="000000"/>
                  </a:solidFill>
                  <a:latin typeface="Arial Narrow" pitchFamily="34" charset="0"/>
                </a:rPr>
                <a:t>Mantıksal</a:t>
              </a:r>
              <a:r>
                <a:rPr lang="tr-TR" sz="1600" dirty="0">
                  <a:solidFill>
                    <a:srgbClr val="000000"/>
                  </a:solidFill>
                  <a:latin typeface="Arial Narrow" pitchFamily="34" charset="0"/>
                </a:rPr>
                <a:t> </a:t>
              </a:r>
              <a:r>
                <a:rPr lang="tr-TR" sz="1600" b="1" dirty="0">
                  <a:solidFill>
                    <a:srgbClr val="000000"/>
                  </a:solidFill>
                  <a:latin typeface="Arial Narrow" pitchFamily="34" charset="0"/>
                </a:rPr>
                <a:t>Sistem</a:t>
              </a:r>
              <a:endParaRPr lang="tr-TR" b="1" dirty="0">
                <a:latin typeface="Arial Narrow" pitchFamily="34" charset="0"/>
              </a:endParaRPr>
            </a:p>
          </p:txBody>
        </p:sp>
        <p:sp>
          <p:nvSpPr>
            <p:cNvPr id="106542" name="Rectangle 46"/>
            <p:cNvSpPr>
              <a:spLocks noChangeArrowheads="1"/>
            </p:cNvSpPr>
            <p:nvPr/>
          </p:nvSpPr>
          <p:spPr bwMode="auto">
            <a:xfrm>
              <a:off x="286" y="1351"/>
              <a:ext cx="57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Veri akışları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3" name="Rectangle 47"/>
            <p:cNvSpPr>
              <a:spLocks noChangeArrowheads="1"/>
            </p:cNvSpPr>
            <p:nvPr/>
          </p:nvSpPr>
          <p:spPr bwMode="auto">
            <a:xfrm>
              <a:off x="286" y="1492"/>
              <a:ext cx="46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Prosesler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4" name="Rectangle 48"/>
            <p:cNvSpPr>
              <a:spLocks noChangeArrowheads="1"/>
            </p:cNvSpPr>
            <p:nvPr/>
          </p:nvSpPr>
          <p:spPr bwMode="auto">
            <a:xfrm>
              <a:off x="286" y="1633"/>
              <a:ext cx="63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Veri saklama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5" name="Rectangle 49"/>
            <p:cNvSpPr>
              <a:spLocks noChangeArrowheads="1"/>
            </p:cNvSpPr>
            <p:nvPr/>
          </p:nvSpPr>
          <p:spPr bwMode="auto">
            <a:xfrm>
              <a:off x="286" y="1774"/>
              <a:ext cx="48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Kaynaklar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6" name="Rectangle 50"/>
            <p:cNvSpPr>
              <a:spLocks noChangeArrowheads="1"/>
            </p:cNvSpPr>
            <p:nvPr/>
          </p:nvSpPr>
          <p:spPr bwMode="auto">
            <a:xfrm>
              <a:off x="286" y="1915"/>
              <a:ext cx="4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Hedefler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7" name="Rectangle 51"/>
            <p:cNvSpPr>
              <a:spLocks noChangeArrowheads="1"/>
            </p:cNvSpPr>
            <p:nvPr/>
          </p:nvSpPr>
          <p:spPr bwMode="auto">
            <a:xfrm>
              <a:off x="3271" y="1640"/>
              <a:ext cx="595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48" name="Line 52"/>
            <p:cNvSpPr>
              <a:spLocks noChangeShapeType="1"/>
            </p:cNvSpPr>
            <p:nvPr/>
          </p:nvSpPr>
          <p:spPr bwMode="auto">
            <a:xfrm>
              <a:off x="3271" y="1753"/>
              <a:ext cx="51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49" name="Rectangle 53"/>
            <p:cNvSpPr>
              <a:spLocks noChangeArrowheads="1"/>
            </p:cNvSpPr>
            <p:nvPr/>
          </p:nvSpPr>
          <p:spPr bwMode="auto">
            <a:xfrm>
              <a:off x="3271" y="1640"/>
              <a:ext cx="45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Özellikler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0" name="Rectangle 54"/>
            <p:cNvSpPr>
              <a:spLocks noChangeArrowheads="1"/>
            </p:cNvSpPr>
            <p:nvPr/>
          </p:nvSpPr>
          <p:spPr bwMode="auto">
            <a:xfrm>
              <a:off x="3271" y="1781"/>
              <a:ext cx="37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Çıkışlar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1" name="Rectangle 55"/>
            <p:cNvSpPr>
              <a:spLocks noChangeArrowheads="1"/>
            </p:cNvSpPr>
            <p:nvPr/>
          </p:nvSpPr>
          <p:spPr bwMode="auto">
            <a:xfrm>
              <a:off x="3271" y="1923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 dirty="0" smtClean="0">
                  <a:solidFill>
                    <a:srgbClr val="000000"/>
                  </a:solidFill>
                  <a:latin typeface="Arial Narrow" pitchFamily="34" charset="0"/>
                </a:rPr>
                <a:t>Kontroller</a:t>
              </a:r>
              <a:endParaRPr lang="tr-TR" dirty="0">
                <a:latin typeface="Arial Narrow" pitchFamily="34" charset="0"/>
              </a:endParaRPr>
            </a:p>
          </p:txBody>
        </p:sp>
        <p:sp>
          <p:nvSpPr>
            <p:cNvPr id="106552" name="Rectangle 56"/>
            <p:cNvSpPr>
              <a:spLocks noChangeArrowheads="1"/>
            </p:cNvSpPr>
            <p:nvPr/>
          </p:nvSpPr>
          <p:spPr bwMode="auto">
            <a:xfrm>
              <a:off x="3271" y="2064"/>
              <a:ext cx="52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Arabirimler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3" name="Rectangle 57"/>
            <p:cNvSpPr>
              <a:spLocks noChangeArrowheads="1"/>
            </p:cNvSpPr>
            <p:nvPr/>
          </p:nvSpPr>
          <p:spPr bwMode="auto">
            <a:xfrm>
              <a:off x="3271" y="2205"/>
              <a:ext cx="5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Performans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4" name="Rectangle 58"/>
            <p:cNvSpPr>
              <a:spLocks noChangeArrowheads="1"/>
            </p:cNvSpPr>
            <p:nvPr/>
          </p:nvSpPr>
          <p:spPr bwMode="auto">
            <a:xfrm>
              <a:off x="2016" y="2568"/>
              <a:ext cx="878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55" name="Line 59"/>
            <p:cNvSpPr>
              <a:spLocks noChangeShapeType="1"/>
            </p:cNvSpPr>
            <p:nvPr/>
          </p:nvSpPr>
          <p:spPr bwMode="auto">
            <a:xfrm>
              <a:off x="2016" y="2681"/>
              <a:ext cx="87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56" name="Rectangle 60"/>
            <p:cNvSpPr>
              <a:spLocks noChangeArrowheads="1"/>
            </p:cNvSpPr>
            <p:nvPr/>
          </p:nvSpPr>
          <p:spPr bwMode="auto">
            <a:xfrm>
              <a:off x="2016" y="2569"/>
              <a:ext cx="83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Mantıksal Sistem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7" name="Rectangle 61"/>
            <p:cNvSpPr>
              <a:spLocks noChangeArrowheads="1"/>
            </p:cNvSpPr>
            <p:nvPr/>
          </p:nvSpPr>
          <p:spPr bwMode="auto">
            <a:xfrm>
              <a:off x="2016" y="2710"/>
              <a:ext cx="34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Girişler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8" name="Rectangle 62"/>
            <p:cNvSpPr>
              <a:spLocks noChangeArrowheads="1"/>
            </p:cNvSpPr>
            <p:nvPr/>
          </p:nvSpPr>
          <p:spPr bwMode="auto">
            <a:xfrm>
              <a:off x="2016" y="2851"/>
              <a:ext cx="46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Prosesler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9" name="Rectangle 63"/>
            <p:cNvSpPr>
              <a:spLocks noChangeArrowheads="1"/>
            </p:cNvSpPr>
            <p:nvPr/>
          </p:nvSpPr>
          <p:spPr bwMode="auto">
            <a:xfrm>
              <a:off x="2016" y="2992"/>
              <a:ext cx="4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Saklama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0" name="Rectangle 64"/>
            <p:cNvSpPr>
              <a:spLocks noChangeArrowheads="1"/>
            </p:cNvSpPr>
            <p:nvPr/>
          </p:nvSpPr>
          <p:spPr bwMode="auto">
            <a:xfrm>
              <a:off x="2016" y="3133"/>
              <a:ext cx="37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Çıkışlar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1" name="Rectangle 65"/>
            <p:cNvSpPr>
              <a:spLocks noChangeArrowheads="1"/>
            </p:cNvSpPr>
            <p:nvPr/>
          </p:nvSpPr>
          <p:spPr bwMode="auto">
            <a:xfrm>
              <a:off x="4812" y="3125"/>
              <a:ext cx="617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62" name="Line 66"/>
            <p:cNvSpPr>
              <a:spLocks noChangeShapeType="1"/>
            </p:cNvSpPr>
            <p:nvPr/>
          </p:nvSpPr>
          <p:spPr bwMode="auto">
            <a:xfrm>
              <a:off x="4812" y="3238"/>
              <a:ext cx="6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63" name="Rectangle 67"/>
            <p:cNvSpPr>
              <a:spLocks noChangeArrowheads="1"/>
            </p:cNvSpPr>
            <p:nvPr/>
          </p:nvSpPr>
          <p:spPr bwMode="auto">
            <a:xfrm>
              <a:off x="4812" y="3125"/>
              <a:ext cx="57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Fizik sistem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4" name="Rectangle 68"/>
            <p:cNvSpPr>
              <a:spLocks noChangeArrowheads="1"/>
            </p:cNvSpPr>
            <p:nvPr/>
          </p:nvSpPr>
          <p:spPr bwMode="auto">
            <a:xfrm>
              <a:off x="4812" y="3267"/>
              <a:ext cx="54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Programlar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5" name="Rectangle 69"/>
            <p:cNvSpPr>
              <a:spLocks noChangeArrowheads="1"/>
            </p:cNvSpPr>
            <p:nvPr/>
          </p:nvSpPr>
          <p:spPr bwMode="auto">
            <a:xfrm>
              <a:off x="4812" y="3408"/>
              <a:ext cx="43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Dosyalar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6" name="Rectangle 70"/>
            <p:cNvSpPr>
              <a:spLocks noChangeArrowheads="1"/>
            </p:cNvSpPr>
            <p:nvPr/>
          </p:nvSpPr>
          <p:spPr bwMode="auto">
            <a:xfrm>
              <a:off x="4812" y="3549"/>
              <a:ext cx="5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Prosedürler</a:t>
              </a:r>
              <a:endParaRPr lang="tr-TR">
                <a:latin typeface="Arial Narrow" pitchFamily="34" charset="0"/>
              </a:endParaRPr>
            </a:p>
          </p:txBody>
        </p:sp>
      </p:grpSp>
      <p:sp>
        <p:nvSpPr>
          <p:cNvPr id="106567" name="Rectangle 71"/>
          <p:cNvSpPr>
            <a:spLocks noChangeArrowheads="1"/>
          </p:cNvSpPr>
          <p:nvPr/>
        </p:nvSpPr>
        <p:spPr bwMode="auto">
          <a:xfrm>
            <a:off x="323850" y="4797425"/>
            <a:ext cx="33337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tr-TR" sz="28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Mantıksal ve Fiziksel sistem görünüm sıralaması. </a:t>
            </a:r>
          </a:p>
        </p:txBody>
      </p:sp>
      <p:sp>
        <p:nvSpPr>
          <p:cNvPr id="106571" name="Line 75"/>
          <p:cNvSpPr>
            <a:spLocks noChangeShapeType="1"/>
          </p:cNvSpPr>
          <p:nvPr/>
        </p:nvSpPr>
        <p:spPr bwMode="auto">
          <a:xfrm rot="932620" flipV="1">
            <a:off x="2819400" y="2400300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6575" name="Line 79"/>
          <p:cNvSpPr>
            <a:spLocks noChangeShapeType="1"/>
          </p:cNvSpPr>
          <p:nvPr/>
        </p:nvSpPr>
        <p:spPr bwMode="auto">
          <a:xfrm rot="932620" flipV="1">
            <a:off x="6426200" y="5943600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6572" name="Line 76"/>
          <p:cNvSpPr>
            <a:spLocks noChangeShapeType="1"/>
          </p:cNvSpPr>
          <p:nvPr/>
        </p:nvSpPr>
        <p:spPr bwMode="auto">
          <a:xfrm rot="932620" flipV="1">
            <a:off x="4013200" y="3663950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6573" name="Line 77"/>
          <p:cNvSpPr>
            <a:spLocks noChangeShapeType="1"/>
          </p:cNvSpPr>
          <p:nvPr/>
        </p:nvSpPr>
        <p:spPr bwMode="auto">
          <a:xfrm rot="932620" flipV="1">
            <a:off x="5257800" y="4676775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" name="8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akışan Küreler">
  <a:themeElements>
    <a:clrScheme name="Çakışan Kürele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Çakışan Küreler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Çakışan Kürele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431</TotalTime>
  <Words>1669</Words>
  <Application>Microsoft Office PowerPoint</Application>
  <PresentationFormat>Ekran Gösterisi (4:3)</PresentationFormat>
  <Paragraphs>456</Paragraphs>
  <Slides>26</Slides>
  <Notes>25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0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Çakışan Küreler</vt:lpstr>
      <vt:lpstr>VERi AKIS DiYAGRAMI  GELiSTiRME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MANTIKSAL VERİ AKIŞ DİYAGRAMLARI</vt:lpstr>
      <vt:lpstr>PowerPoint Sunusu</vt:lpstr>
      <vt:lpstr>PowerPoint Sunusu</vt:lpstr>
      <vt:lpstr>PowerPoint Sunusu</vt:lpstr>
      <vt:lpstr>PowerPoint Sunusu</vt:lpstr>
      <vt:lpstr>PowerPoint Sunusu</vt:lpstr>
      <vt:lpstr>?</vt:lpstr>
      <vt:lpstr> </vt:lpstr>
      <vt:lpstr>PowerPoint Sunusu</vt:lpstr>
      <vt:lpstr>PowerPoint Sunusu</vt:lpstr>
      <vt:lpstr>PowerPoint Sunusu</vt:lpstr>
      <vt:lpstr>?</vt:lpstr>
      <vt:lpstr>?</vt:lpstr>
      <vt:lpstr>PowerPoint Sunusu</vt:lpstr>
      <vt:lpstr>PowerPoint Sunusu</vt:lpstr>
      <vt:lpstr> … Sistem Tasarımı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Yüksel YURTAY</dc:creator>
  <cp:lastModifiedBy>User</cp:lastModifiedBy>
  <cp:revision>64</cp:revision>
  <cp:lastPrinted>1601-01-01T00:00:00Z</cp:lastPrinted>
  <dcterms:created xsi:type="dcterms:W3CDTF">1601-01-01T00:00:00Z</dcterms:created>
  <dcterms:modified xsi:type="dcterms:W3CDTF">2019-02-18T08:12:23Z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