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2"/>
  </p:notes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7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E15712-4DA1-40AD-9E23-841E77305197}" type="datetimeFigureOut">
              <a:rPr lang="tr-TR" smtClean="0"/>
              <a:t>28.4.2016</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80D9F5-24C0-42F6-9C20-B59A42588EEB}" type="slidenum">
              <a:rPr lang="tr-TR" smtClean="0"/>
              <a:t>‹#›</a:t>
            </a:fld>
            <a:endParaRPr lang="tr-TR"/>
          </a:p>
        </p:txBody>
      </p:sp>
    </p:spTree>
    <p:extLst>
      <p:ext uri="{BB962C8B-B14F-4D97-AF65-F5344CB8AC3E}">
        <p14:creationId xmlns:p14="http://schemas.microsoft.com/office/powerpoint/2010/main" val="456528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9180D9F5-24C0-42F6-9C20-B59A42588EEB}" type="slidenum">
              <a:rPr lang="tr-TR" smtClean="0"/>
              <a:t>6</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9180D9F5-24C0-42F6-9C20-B59A42588EEB}" type="slidenum">
              <a:rPr lang="tr-TR" smtClean="0"/>
              <a:t>15</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6 İkizkenar Üçgen"/>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1371600" y="6012656"/>
            <a:ext cx="5791200" cy="365125"/>
          </a:xfrm>
        </p:spPr>
        <p:txBody>
          <a:bodyPr tIns="0" bIns="0" anchor="t"/>
          <a:lstStyle>
            <a:lvl1pPr algn="r">
              <a:defRPr sz="1000"/>
            </a:lvl1pPr>
          </a:lstStyle>
          <a:p>
            <a:fld id="{64D712C5-B274-4FD7-B02D-339651229F8D}" type="datetime1">
              <a:rPr lang="tr-TR" smtClean="0"/>
              <a:t>28.4.2016</a:t>
            </a:fld>
            <a:endParaRPr lang="tr-TR"/>
          </a:p>
        </p:txBody>
      </p:sp>
      <p:sp>
        <p:nvSpPr>
          <p:cNvPr id="17" name="16 Altbilgi Yer Tutucusu"/>
          <p:cNvSpPr>
            <a:spLocks noGrp="1"/>
          </p:cNvSpPr>
          <p:nvPr>
            <p:ph type="ftr" sz="quarter" idx="11"/>
          </p:nvPr>
        </p:nvSpPr>
        <p:spPr>
          <a:xfrm>
            <a:off x="1371600" y="5650704"/>
            <a:ext cx="5791200" cy="365125"/>
          </a:xfrm>
        </p:spPr>
        <p:txBody>
          <a:bodyPr tIns="0" bIns="0" anchor="b"/>
          <a:lstStyle>
            <a:lvl1pPr algn="r">
              <a:defRPr sz="1100"/>
            </a:lvl1pPr>
          </a:lstStyle>
          <a:p>
            <a:r>
              <a:rPr lang="tr-TR" smtClean="0"/>
              <a:t>BİLİŞİM ETİĞİ</a:t>
            </a:r>
            <a:endParaRPr lang="tr-TR"/>
          </a:p>
        </p:txBody>
      </p:sp>
      <p:sp>
        <p:nvSpPr>
          <p:cNvPr id="29" name="28 Slayt Numarası Yer Tutucusu"/>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C455152-1186-476A-802F-CB643862ABF6}" type="slidenum">
              <a:rPr lang="tr-TR" smtClean="0"/>
              <a:t>‹#›</a:t>
            </a:fld>
            <a:endParaRPr lang="tr-TR"/>
          </a:p>
        </p:txBody>
      </p:sp>
    </p:spTree>
  </p:cSld>
  <p:clrMapOvr>
    <a:masterClrMapping/>
  </p:clrMapOvr>
  <p:transition advTm="2000">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63D53DF-E770-49A0-A3A6-5E5D89FB0A20}"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a:t>
            </a:fld>
            <a:endParaRPr lang="tr-TR"/>
          </a:p>
        </p:txBody>
      </p:sp>
    </p:spTree>
  </p:cSld>
  <p:clrMapOvr>
    <a:masterClrMapping/>
  </p:clrMapOvr>
  <p:transition advTm="2000">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3B46861-5A7A-4D34-BC15-F40627948A0D}"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a:t>
            </a:fld>
            <a:endParaRPr lang="tr-TR"/>
          </a:p>
        </p:txBody>
      </p:sp>
    </p:spTree>
  </p:cSld>
  <p:clrMapOvr>
    <a:masterClrMapping/>
  </p:clrMapOvr>
  <p:transition advTm="2000">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791456" y="6480048"/>
            <a:ext cx="2133600" cy="301752"/>
          </a:xfrm>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a:xfrm>
            <a:off x="457200" y="6480969"/>
            <a:ext cx="4260056" cy="300831"/>
          </a:xfrm>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a:t>
            </a:fld>
            <a:endParaRPr lang="tr-TR"/>
          </a:p>
        </p:txBody>
      </p:sp>
    </p:spTree>
  </p:cSld>
  <p:clrMapOvr>
    <a:masterClrMapping/>
  </p:clrMapOvr>
  <p:transition advTm="2000">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8 Dik Üçgen"/>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İkizkenar Üçgen"/>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Veri Yer Tutucusu"/>
          <p:cNvSpPr>
            <a:spLocks noGrp="1"/>
          </p:cNvSpPr>
          <p:nvPr>
            <p:ph type="dt" sz="half" idx="10"/>
          </p:nvPr>
        </p:nvSpPr>
        <p:spPr>
          <a:xfrm>
            <a:off x="6955632" y="6477000"/>
            <a:ext cx="2133600" cy="304800"/>
          </a:xfrm>
        </p:spPr>
        <p:txBody>
          <a:bodyPr/>
          <a:lstStyle/>
          <a:p>
            <a:fld id="{EC07F44F-4221-441C-8AB8-942110B4ED89}" type="datetime1">
              <a:rPr lang="tr-TR" smtClean="0"/>
              <a:t>28.4.2016</a:t>
            </a:fld>
            <a:endParaRPr lang="tr-TR"/>
          </a:p>
        </p:txBody>
      </p:sp>
      <p:sp>
        <p:nvSpPr>
          <p:cNvPr id="5" name="4 Altbilgi Yer Tutucusu"/>
          <p:cNvSpPr>
            <a:spLocks noGrp="1"/>
          </p:cNvSpPr>
          <p:nvPr>
            <p:ph type="ftr" sz="quarter" idx="11"/>
          </p:nvPr>
        </p:nvSpPr>
        <p:spPr>
          <a:xfrm>
            <a:off x="2619376" y="6480969"/>
            <a:ext cx="4260056" cy="300831"/>
          </a:xfrm>
        </p:spPr>
        <p:txBody>
          <a:bodyPr/>
          <a:lstStyle/>
          <a:p>
            <a:r>
              <a:rPr lang="tr-TR" smtClean="0"/>
              <a:t>BİLİŞİM ETİĞİ</a:t>
            </a:r>
            <a:endParaRPr lang="tr-TR"/>
          </a:p>
        </p:txBody>
      </p:sp>
      <p:sp>
        <p:nvSpPr>
          <p:cNvPr id="6" name="5 Slayt Numarası Yer Tutucusu"/>
          <p:cNvSpPr>
            <a:spLocks noGrp="1"/>
          </p:cNvSpPr>
          <p:nvPr>
            <p:ph type="sldNum" sz="quarter" idx="12"/>
          </p:nvPr>
        </p:nvSpPr>
        <p:spPr>
          <a:xfrm>
            <a:off x="8451056" y="809624"/>
            <a:ext cx="502920" cy="300831"/>
          </a:xfrm>
        </p:spPr>
        <p:txBody>
          <a:bodyPr/>
          <a:lstStyle/>
          <a:p>
            <a:fld id="{9C455152-1186-476A-802F-CB643862ABF6}" type="slidenum">
              <a:rPr lang="tr-TR" smtClean="0"/>
              <a:t>‹#›</a:t>
            </a:fld>
            <a:endParaRPr lang="tr-TR"/>
          </a:p>
        </p:txBody>
      </p:sp>
      <p:cxnSp>
        <p:nvCxnSpPr>
          <p:cNvPr id="11" name="10 Düz Bağlayıcı"/>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Düz Bağlayıcı"/>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Başlık"/>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transition advTm="2000">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4791456" y="6480969"/>
            <a:ext cx="2133600" cy="301752"/>
          </a:xfrm>
        </p:spPr>
        <p:txBody>
          <a:bodyPr/>
          <a:lstStyle/>
          <a:p>
            <a:fld id="{A9DC96CE-170C-40EC-8AE4-385EA8658F82}" type="datetime1">
              <a:rPr lang="tr-TR" smtClean="0"/>
              <a:t>28.4.2016</a:t>
            </a:fld>
            <a:endParaRPr lang="tr-TR"/>
          </a:p>
        </p:txBody>
      </p:sp>
      <p:sp>
        <p:nvSpPr>
          <p:cNvPr id="6" name="5 Altbilgi Yer Tutucusu"/>
          <p:cNvSpPr>
            <a:spLocks noGrp="1"/>
          </p:cNvSpPr>
          <p:nvPr>
            <p:ph type="ftr" sz="quarter" idx="11"/>
          </p:nvPr>
        </p:nvSpPr>
        <p:spPr>
          <a:xfrm>
            <a:off x="457200" y="6480969"/>
            <a:ext cx="4260056" cy="301752"/>
          </a:xfrm>
        </p:spPr>
        <p:txBody>
          <a:bodyPr/>
          <a:lstStyle/>
          <a:p>
            <a:r>
              <a:rPr lang="tr-TR" smtClean="0"/>
              <a:t>BİLİŞİM ETİĞİ</a:t>
            </a:r>
            <a:endParaRPr lang="tr-TR"/>
          </a:p>
        </p:txBody>
      </p:sp>
      <p:sp>
        <p:nvSpPr>
          <p:cNvPr id="7" name="6 Slayt Numarası Yer Tutucusu"/>
          <p:cNvSpPr>
            <a:spLocks noGrp="1"/>
          </p:cNvSpPr>
          <p:nvPr>
            <p:ph type="sldNum" sz="quarter" idx="12"/>
          </p:nvPr>
        </p:nvSpPr>
        <p:spPr>
          <a:xfrm>
            <a:off x="7589520" y="6480969"/>
            <a:ext cx="502920" cy="301752"/>
          </a:xfrm>
        </p:spPr>
        <p:txBody>
          <a:bodyPr/>
          <a:lstStyle/>
          <a:p>
            <a:fld id="{9C455152-1186-476A-802F-CB643862ABF6}" type="slidenum">
              <a:rPr lang="tr-TR" smtClean="0"/>
              <a:t>‹#›</a:t>
            </a:fld>
            <a:endParaRPr lang="tr-TR"/>
          </a:p>
        </p:txBody>
      </p:sp>
    </p:spTree>
  </p:cSld>
  <p:clrMapOvr>
    <a:masterClrMapping/>
  </p:clrMapOvr>
  <p:transition advTm="2000">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a:xfrm>
            <a:off x="4791456" y="6480969"/>
            <a:ext cx="2130552" cy="301752"/>
          </a:xfrm>
        </p:spPr>
        <p:txBody>
          <a:bodyPr/>
          <a:lstStyle/>
          <a:p>
            <a:fld id="{F70458A5-1DBD-420A-B1E2-306BF853A219}" type="datetime1">
              <a:rPr lang="tr-TR" smtClean="0"/>
              <a:t>28.4.2016</a:t>
            </a:fld>
            <a:endParaRPr lang="tr-TR"/>
          </a:p>
        </p:txBody>
      </p:sp>
      <p:sp>
        <p:nvSpPr>
          <p:cNvPr id="8" name="7 Altbilgi Yer Tutucusu"/>
          <p:cNvSpPr>
            <a:spLocks noGrp="1"/>
          </p:cNvSpPr>
          <p:nvPr>
            <p:ph type="ftr" sz="quarter" idx="11"/>
          </p:nvPr>
        </p:nvSpPr>
        <p:spPr>
          <a:xfrm>
            <a:off x="457200" y="6480969"/>
            <a:ext cx="4261104" cy="301752"/>
          </a:xfrm>
        </p:spPr>
        <p:txBody>
          <a:bodyPr/>
          <a:lstStyle/>
          <a:p>
            <a:r>
              <a:rPr lang="tr-TR" smtClean="0"/>
              <a:t>BİLİŞİM ETİĞİ</a:t>
            </a:r>
            <a:endParaRPr lang="tr-TR"/>
          </a:p>
        </p:txBody>
      </p:sp>
      <p:sp>
        <p:nvSpPr>
          <p:cNvPr id="9" name="8 Slayt Numarası Yer Tutucusu"/>
          <p:cNvSpPr>
            <a:spLocks noGrp="1"/>
          </p:cNvSpPr>
          <p:nvPr>
            <p:ph type="sldNum" sz="quarter" idx="12"/>
          </p:nvPr>
        </p:nvSpPr>
        <p:spPr>
          <a:xfrm>
            <a:off x="7589520" y="6483096"/>
            <a:ext cx="502920" cy="301752"/>
          </a:xfrm>
        </p:spPr>
        <p:txBody>
          <a:bodyPr/>
          <a:lstStyle>
            <a:lvl1pPr algn="ctr">
              <a:defRPr/>
            </a:lvl1pPr>
          </a:lstStyle>
          <a:p>
            <a:fld id="{9C455152-1186-476A-802F-CB643862ABF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transition advTm="2000">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8B317853-4030-4A55-8D8D-917184E106BD}" type="datetime1">
              <a:rPr lang="tr-TR" smtClean="0"/>
              <a:t>28.4.2016</a:t>
            </a:fld>
            <a:endParaRPr lang="tr-TR"/>
          </a:p>
        </p:txBody>
      </p:sp>
      <p:sp>
        <p:nvSpPr>
          <p:cNvPr id="4" name="3 Altbilgi Yer Tutucusu"/>
          <p:cNvSpPr>
            <a:spLocks noGrp="1"/>
          </p:cNvSpPr>
          <p:nvPr>
            <p:ph type="ftr" sz="quarter" idx="11"/>
          </p:nvPr>
        </p:nvSpPr>
        <p:spPr/>
        <p:txBody>
          <a:bodyPr/>
          <a:lstStyle/>
          <a:p>
            <a:r>
              <a:rPr lang="tr-TR" smtClean="0"/>
              <a:t>BİLİŞİM ETİĞİ</a:t>
            </a:r>
            <a:endParaRPr lang="tr-TR"/>
          </a:p>
        </p:txBody>
      </p:sp>
      <p:sp>
        <p:nvSpPr>
          <p:cNvPr id="5" name="4 Slayt Numarası Yer Tutucusu"/>
          <p:cNvSpPr>
            <a:spLocks noGrp="1"/>
          </p:cNvSpPr>
          <p:nvPr>
            <p:ph type="sldNum" sz="quarter" idx="12"/>
          </p:nvPr>
        </p:nvSpPr>
        <p:spPr/>
        <p:txBody>
          <a:bodyPr/>
          <a:lstStyle/>
          <a:p>
            <a:fld id="{9C455152-1186-476A-802F-CB643862ABF6}" type="slidenum">
              <a:rPr lang="tr-TR" smtClean="0"/>
              <a:t>‹#›</a:t>
            </a:fld>
            <a:endParaRPr lang="tr-TR"/>
          </a:p>
        </p:txBody>
      </p:sp>
    </p:spTree>
  </p:cSld>
  <p:clrMapOvr>
    <a:masterClrMapping/>
  </p:clrMapOvr>
  <p:transition advTm="2000">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a:xfrm>
            <a:off x="4791456" y="6480969"/>
            <a:ext cx="2133600" cy="301752"/>
          </a:xfrm>
        </p:spPr>
        <p:txBody>
          <a:bodyPr/>
          <a:lstStyle/>
          <a:p>
            <a:fld id="{2A1F84CF-6C45-400C-BB76-26B5B11A88FB}" type="datetime1">
              <a:rPr lang="tr-TR" smtClean="0"/>
              <a:t>28.4.2016</a:t>
            </a:fld>
            <a:endParaRPr lang="tr-TR"/>
          </a:p>
        </p:txBody>
      </p:sp>
      <p:sp>
        <p:nvSpPr>
          <p:cNvPr id="3" name="2 Altbilgi Yer Tutucusu"/>
          <p:cNvSpPr>
            <a:spLocks noGrp="1"/>
          </p:cNvSpPr>
          <p:nvPr>
            <p:ph type="ftr" sz="quarter" idx="11"/>
          </p:nvPr>
        </p:nvSpPr>
        <p:spPr>
          <a:xfrm>
            <a:off x="457200" y="6481890"/>
            <a:ext cx="4260056" cy="300831"/>
          </a:xfrm>
        </p:spPr>
        <p:txBody>
          <a:bodyPr/>
          <a:lstStyle/>
          <a:p>
            <a:r>
              <a:rPr lang="tr-TR" smtClean="0"/>
              <a:t>BİLİŞİM ETİĞİ</a:t>
            </a:r>
            <a:endParaRPr lang="tr-TR"/>
          </a:p>
        </p:txBody>
      </p:sp>
      <p:sp>
        <p:nvSpPr>
          <p:cNvPr id="4" name="3 Slayt Numarası Yer Tutucusu"/>
          <p:cNvSpPr>
            <a:spLocks noGrp="1"/>
          </p:cNvSpPr>
          <p:nvPr>
            <p:ph type="sldNum" sz="quarter" idx="12"/>
          </p:nvPr>
        </p:nvSpPr>
        <p:spPr>
          <a:xfrm>
            <a:off x="7589520" y="6480969"/>
            <a:ext cx="502920" cy="301752"/>
          </a:xfrm>
        </p:spPr>
        <p:txBody>
          <a:bodyPr/>
          <a:lstStyle/>
          <a:p>
            <a:fld id="{9C455152-1186-476A-802F-CB643862ABF6}" type="slidenum">
              <a:rPr lang="tr-TR" smtClean="0"/>
              <a:t>‹#›</a:t>
            </a:fld>
            <a:endParaRPr lang="tr-TR"/>
          </a:p>
        </p:txBody>
      </p:sp>
    </p:spTree>
  </p:cSld>
  <p:clrMapOvr>
    <a:masterClrMapping/>
  </p:clrMapOvr>
  <p:transition advTm="2000">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6278976" y="6556248"/>
            <a:ext cx="2133600" cy="301752"/>
          </a:xfrm>
        </p:spPr>
        <p:txBody>
          <a:bodyPr/>
          <a:lstStyle>
            <a:lvl1pPr>
              <a:defRPr sz="900"/>
            </a:lvl1pPr>
          </a:lstStyle>
          <a:p>
            <a:fld id="{96BE1F48-7704-4DC5-82FE-09DDF8A960E7}" type="datetime1">
              <a:rPr lang="tr-TR" smtClean="0"/>
              <a:t>28.4.2016</a:t>
            </a:fld>
            <a:endParaRPr lang="tr-TR"/>
          </a:p>
        </p:txBody>
      </p:sp>
      <p:sp>
        <p:nvSpPr>
          <p:cNvPr id="6" name="5 Altbilgi Yer Tutucusu"/>
          <p:cNvSpPr>
            <a:spLocks noGrp="1"/>
          </p:cNvSpPr>
          <p:nvPr>
            <p:ph type="ftr" sz="quarter" idx="11"/>
          </p:nvPr>
        </p:nvSpPr>
        <p:spPr>
          <a:xfrm>
            <a:off x="1135856" y="6556248"/>
            <a:ext cx="5143120" cy="301752"/>
          </a:xfrm>
        </p:spPr>
        <p:txBody>
          <a:bodyPr/>
          <a:lstStyle>
            <a:lvl1pPr>
              <a:defRPr sz="900"/>
            </a:lvl1pPr>
          </a:lstStyle>
          <a:p>
            <a:r>
              <a:rPr lang="tr-TR" smtClean="0"/>
              <a:t>BİLİŞİM ETİĞİ</a:t>
            </a:r>
            <a:endParaRPr lang="tr-TR"/>
          </a:p>
        </p:txBody>
      </p:sp>
      <p:sp>
        <p:nvSpPr>
          <p:cNvPr id="7" name="6 Slayt Numarası Yer Tutucusu"/>
          <p:cNvSpPr>
            <a:spLocks noGrp="1"/>
          </p:cNvSpPr>
          <p:nvPr>
            <p:ph type="sldNum" sz="quarter" idx="12"/>
          </p:nvPr>
        </p:nvSpPr>
        <p:spPr>
          <a:xfrm>
            <a:off x="8410576" y="6556248"/>
            <a:ext cx="502920" cy="301752"/>
          </a:xfrm>
        </p:spPr>
        <p:txBody>
          <a:bodyPr/>
          <a:lstStyle>
            <a:lvl1pPr>
              <a:defRPr sz="900"/>
            </a:lvl1pPr>
          </a:lstStyle>
          <a:p>
            <a:fld id="{9C455152-1186-476A-802F-CB643862ABF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transition advTm="2000">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6108192" y="6556248"/>
            <a:ext cx="2103120" cy="301752"/>
          </a:xfrm>
        </p:spPr>
        <p:txBody>
          <a:bodyPr/>
          <a:lstStyle>
            <a:lvl1pPr>
              <a:defRPr sz="900"/>
            </a:lvl1pPr>
          </a:lstStyle>
          <a:p>
            <a:fld id="{8AF1EB3C-8D4B-4054-A353-B64EB8CA1676}" type="datetime1">
              <a:rPr lang="tr-TR" smtClean="0"/>
              <a:t>28.4.2016</a:t>
            </a:fld>
            <a:endParaRPr lang="tr-TR"/>
          </a:p>
        </p:txBody>
      </p:sp>
      <p:sp>
        <p:nvSpPr>
          <p:cNvPr id="6" name="5 Altbilgi Yer Tutucusu"/>
          <p:cNvSpPr>
            <a:spLocks noGrp="1"/>
          </p:cNvSpPr>
          <p:nvPr>
            <p:ph type="ftr" sz="quarter" idx="11"/>
          </p:nvPr>
        </p:nvSpPr>
        <p:spPr>
          <a:xfrm>
            <a:off x="1170432" y="6557169"/>
            <a:ext cx="4948072" cy="301752"/>
          </a:xfrm>
        </p:spPr>
        <p:txBody>
          <a:bodyPr/>
          <a:lstStyle>
            <a:lvl1pPr>
              <a:defRPr sz="900"/>
            </a:lvl1pPr>
          </a:lstStyle>
          <a:p>
            <a:r>
              <a:rPr lang="tr-TR" smtClean="0"/>
              <a:t>BİLİŞİM ETİĞİ</a:t>
            </a:r>
            <a:endParaRPr lang="tr-TR"/>
          </a:p>
        </p:txBody>
      </p:sp>
      <p:sp>
        <p:nvSpPr>
          <p:cNvPr id="7" name="6 Slayt Numarası Yer Tutucusu"/>
          <p:cNvSpPr>
            <a:spLocks noGrp="1"/>
          </p:cNvSpPr>
          <p:nvPr>
            <p:ph type="sldNum" sz="quarter" idx="12"/>
          </p:nvPr>
        </p:nvSpPr>
        <p:spPr>
          <a:xfrm>
            <a:off x="8217192" y="6556248"/>
            <a:ext cx="365760" cy="301752"/>
          </a:xfrm>
        </p:spPr>
        <p:txBody>
          <a:bodyPr/>
          <a:lstStyle>
            <a:lvl1pPr algn="ctr">
              <a:defRPr sz="900"/>
            </a:lvl1pPr>
          </a:lstStyle>
          <a:p>
            <a:fld id="{9C455152-1186-476A-802F-CB643862ABF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transition advTm="2000">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Dik Üçgen"/>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Düz Bağlayıcı"/>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Düz Bağlayıcı"/>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Başlık Yer Tutucusu"/>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363EB86-351F-4079-80E6-0D13598A5E8C}" type="datetime1">
              <a:rPr lang="tr-TR" smtClean="0"/>
              <a:t>28.4.2016</a:t>
            </a:fld>
            <a:endParaRPr lang="tr-TR"/>
          </a:p>
        </p:txBody>
      </p:sp>
      <p:sp>
        <p:nvSpPr>
          <p:cNvPr id="3" name="2 Altbilgi Yer Tutucusu"/>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r>
              <a:rPr lang="tr-TR" smtClean="0"/>
              <a:t>BİLİŞİM ETİĞİ</a:t>
            </a:r>
            <a:endParaRPr lang="tr-TR"/>
          </a:p>
        </p:txBody>
      </p:sp>
      <p:sp>
        <p:nvSpPr>
          <p:cNvPr id="23" name="22 Slayt Numarası Yer Tutucusu"/>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C455152-1186-476A-802F-CB643862ABF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advTm="2000">
    <p:wipe dir="d"/>
  </p:transition>
  <p:hf hdr="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1691680" y="1700808"/>
            <a:ext cx="4824536" cy="2160240"/>
          </a:xfrm>
        </p:spPr>
        <p:txBody>
          <a:bodyPr>
            <a:normAutofit/>
          </a:bodyPr>
          <a:lstStyle/>
          <a:p>
            <a:pPr algn="ctr"/>
            <a:r>
              <a:rPr lang="tr-TR" sz="5300" b="1" dirty="0" smtClean="0">
                <a:effectLst>
                  <a:outerShdw blurRad="38100" dist="38100" dir="2700000" algn="tl">
                    <a:srgbClr val="000000">
                      <a:alpha val="43137"/>
                    </a:srgbClr>
                  </a:outerShdw>
                </a:effectLst>
              </a:rPr>
              <a:t>BİLİŞİM</a:t>
            </a:r>
            <a:r>
              <a:rPr lang="tr-TR" dirty="0" smtClean="0">
                <a:effectLst>
                  <a:outerShdw blurRad="38100" dist="38100" dir="2700000" algn="tl" rotWithShape="0">
                    <a:srgbClr val="000000">
                      <a:alpha val="43137"/>
                    </a:srgbClr>
                  </a:outerShdw>
                </a:effectLst>
              </a:rPr>
              <a:t> </a:t>
            </a:r>
            <a:r>
              <a:rPr lang="tr-TR" sz="5300" b="1" dirty="0" smtClean="0">
                <a:effectLst>
                  <a:outerShdw blurRad="38100" dist="38100" dir="2700000" algn="tl" rotWithShape="0">
                    <a:srgbClr val="000000">
                      <a:alpha val="43137"/>
                    </a:srgbClr>
                  </a:outerShdw>
                </a:effectLst>
              </a:rPr>
              <a:t>ETİĞİ</a:t>
            </a:r>
            <a:endParaRPr lang="tr-TR" b="1" dirty="0">
              <a:effectLst>
                <a:outerShdw blurRad="38100" dist="38100" dir="2700000" algn="tl" rotWithShape="0">
                  <a:srgbClr val="000000">
                    <a:alpha val="43137"/>
                  </a:srgbClr>
                </a:outerShdw>
              </a:effectLst>
            </a:endParaRPr>
          </a:p>
        </p:txBody>
      </p:sp>
    </p:spTree>
  </p:cSld>
  <p:clrMapOvr>
    <a:masterClrMapping/>
  </p:clrMapOvr>
  <p:transition advTm="200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1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476672"/>
            <a:ext cx="8435280" cy="1224136"/>
          </a:xfrm>
        </p:spPr>
        <p:txBody>
          <a:bodyPr/>
          <a:lstStyle/>
          <a:p>
            <a:r>
              <a:rPr lang="tr-TR" sz="2400" b="1" dirty="0" smtClean="0">
                <a:latin typeface="Calibri" pitchFamily="34" charset="0"/>
                <a:cs typeface="Calibri" pitchFamily="34" charset="0"/>
              </a:rPr>
              <a:t>Yazılı olmayan kurallara kısaca aşağıdaki kuralları verebiliriz:</a:t>
            </a:r>
            <a:r>
              <a:rPr lang="tr-TR" dirty="0" smtClean="0"/>
              <a:t/>
            </a:r>
            <a:br>
              <a:rPr lang="tr-TR" dirty="0" smtClean="0"/>
            </a:br>
            <a:endParaRPr lang="tr-TR" dirty="0"/>
          </a:p>
        </p:txBody>
      </p:sp>
      <p:sp>
        <p:nvSpPr>
          <p:cNvPr id="3" name="2 İçerik Yer Tutucusu"/>
          <p:cNvSpPr>
            <a:spLocks noGrp="1"/>
          </p:cNvSpPr>
          <p:nvPr>
            <p:ph idx="1"/>
          </p:nvPr>
        </p:nvSpPr>
        <p:spPr>
          <a:xfrm>
            <a:off x="457200" y="1124744"/>
            <a:ext cx="8229600" cy="5330064"/>
          </a:xfrm>
        </p:spPr>
        <p:txBody>
          <a:bodyPr>
            <a:normAutofit lnSpcReduction="10000"/>
          </a:bodyPr>
          <a:lstStyle/>
          <a:p>
            <a:pPr>
              <a:buNone/>
            </a:pPr>
            <a:r>
              <a:rPr lang="tr-TR" sz="2400" b="1" dirty="0" smtClean="0">
                <a:latin typeface="Calibri" pitchFamily="34" charset="0"/>
                <a:cs typeface="Calibri" pitchFamily="34" charset="0"/>
              </a:rPr>
              <a:t>İnternet Etiği</a:t>
            </a:r>
          </a:p>
          <a:p>
            <a:r>
              <a:rPr lang="tr-TR" sz="2400" dirty="0" smtClean="0">
                <a:latin typeface="Calibri" pitchFamily="34" charset="0"/>
                <a:cs typeface="Calibri" pitchFamily="34" charset="0"/>
              </a:rPr>
              <a:t>İnternet’te bize yapılmasını istemediğimiz davranışları biz de başkalarına yapmamalıyız ve gerçek hayatta nasıl davranmamız gerekiyorsa o şekilde davranmalıyız. </a:t>
            </a:r>
          </a:p>
          <a:p>
            <a:r>
              <a:rPr lang="tr-TR" sz="2400" dirty="0" smtClean="0">
                <a:latin typeface="Calibri" pitchFamily="34" charset="0"/>
                <a:cs typeface="Calibri" pitchFamily="34" charset="0"/>
              </a:rPr>
              <a:t> İnternette ne yapılacağına dair etik bir ikileme düştüğümüzde gerçek hayatta ne yapmamız gerekiyorsa öylece hareket etmeliyiz.</a:t>
            </a:r>
          </a:p>
          <a:p>
            <a:r>
              <a:rPr lang="tr-TR" sz="2400" dirty="0" smtClean="0">
                <a:latin typeface="Calibri" pitchFamily="34" charset="0"/>
                <a:cs typeface="Calibri" pitchFamily="34" charset="0"/>
              </a:rPr>
              <a:t> İnternette karşılaştığımız tanıştığımız kişilerin belki yüzünü göremiyor, sesini duyamıyor ve yüz mimiklerini gözleyemiyoruz fakat bütün bu şartlar, bizim normal yaşamda insanlara göstermiş olduğumuz saygıyı sanal dünyadaki insanlara göstermememize neden olmamalıdır. İnternette karşılaştığımız insanlara da aynı seviyede saygımızı göstermeliyiz ki benzer bir davranışla karşılığını alabilelim.</a:t>
            </a:r>
          </a:p>
          <a:p>
            <a:endParaRPr lang="tr-TR" sz="2400" b="1" dirty="0" smtClean="0">
              <a:latin typeface="Calibri" pitchFamily="34" charset="0"/>
              <a:cs typeface="Calibri" pitchFamily="34" charset="0"/>
            </a:endParaRPr>
          </a:p>
          <a:p>
            <a:endParaRPr lang="tr-TR" dirty="0"/>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10</a:t>
            </a:fld>
            <a:endParaRPr lang="tr-TR"/>
          </a:p>
        </p:txBody>
      </p:sp>
    </p:spTree>
  </p:cSld>
  <p:clrMapOvr>
    <a:masterClrMapping/>
  </p:clrMapOvr>
  <p:transition advTm="2000">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690104"/>
          </a:xfrm>
        </p:spPr>
        <p:txBody>
          <a:bodyPr/>
          <a:lstStyle/>
          <a:p>
            <a:r>
              <a:rPr lang="tr-TR" sz="2400" dirty="0" smtClean="0">
                <a:latin typeface="Calibri" pitchFamily="34" charset="0"/>
                <a:cs typeface="Calibri" pitchFamily="34" charset="0"/>
              </a:rPr>
              <a:t>İnternet sadece Türklerin, Avrupalıların veya Asya kültüründen insanların olduğu bir ortam değildir. Dünyanın her bölgesinden insanlar bu ortamda varlık göstermektedirler. Her kültürün kendine göre değer ve inançları vardır. Bizim için normal olan bir söz başka bir kültürde yanlış algılanabilmektedir. Bu noktayı göz önüne alarak sanal ortamdayken hassasiyetle hareket etmeliyiz.</a:t>
            </a:r>
          </a:p>
          <a:p>
            <a:r>
              <a:rPr lang="tr-TR" sz="2400" dirty="0" smtClean="0">
                <a:latin typeface="Calibri" pitchFamily="34" charset="0"/>
                <a:cs typeface="Calibri" pitchFamily="34" charset="0"/>
              </a:rPr>
              <a:t>İnternetle henüz tanışmış kişilerin yapabilecekleri yanlışlıkları anlayışla karşılamalı onlara yol gösterici olmalıyız. </a:t>
            </a:r>
          </a:p>
          <a:p>
            <a:r>
              <a:rPr lang="tr-TR" sz="2400" dirty="0" smtClean="0">
                <a:latin typeface="Calibri" pitchFamily="34" charset="0"/>
                <a:cs typeface="Calibri" pitchFamily="34" charset="0"/>
              </a:rPr>
              <a:t>Sanal ortamdaki sataşmalara karşılık verip zaten istedikleri böyle bir davranış olan insanlara alet olmamalı interneti bu şekilde kirletilmesini önlemeye çalışmalıyız. </a:t>
            </a:r>
          </a:p>
          <a:p>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11</a:t>
            </a:fld>
            <a:endParaRPr lang="tr-TR"/>
          </a:p>
        </p:txBody>
      </p:sp>
    </p:spTree>
  </p:cSld>
  <p:clrMapOvr>
    <a:masterClrMapping/>
  </p:clrMapOvr>
  <p:transition advTm="2000">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834120"/>
          </a:xfrm>
        </p:spPr>
        <p:txBody>
          <a:bodyPr/>
          <a:lstStyle/>
          <a:p>
            <a:r>
              <a:rPr lang="tr-TR" sz="2400" dirty="0" smtClean="0">
                <a:latin typeface="Calibri" pitchFamily="34" charset="0"/>
                <a:cs typeface="Calibri" pitchFamily="34" charset="0"/>
              </a:rPr>
              <a:t>Kendimizin ya da başkalarının özel hayatına karşı saygılı olmalıyız. Kendimize veya başkalarına ait özel sırları Internet ortamına aktarmamaya dikkat etmeliyiz.</a:t>
            </a:r>
          </a:p>
          <a:p>
            <a:r>
              <a:rPr lang="tr-TR" sz="2400" dirty="0" smtClean="0">
                <a:latin typeface="Calibri" pitchFamily="34" charset="0"/>
                <a:cs typeface="Calibri" pitchFamily="34" charset="0"/>
              </a:rPr>
              <a:t> İnternette yüz hareketleri görülmez, ses tonumuz duyulmaz yani sadece yazdıklarımızla varız. Bu nedenle yazdıklarımıza çok dikkat etmeli örneğin </a:t>
            </a:r>
            <a:r>
              <a:rPr lang="tr-TR" sz="2400" b="1" dirty="0" smtClean="0">
                <a:latin typeface="Calibri" pitchFamily="34" charset="0"/>
                <a:cs typeface="Calibri" pitchFamily="34" charset="0"/>
              </a:rPr>
              <a:t>büyük harflerle yazı yazmamalıyız</a:t>
            </a:r>
            <a:r>
              <a:rPr lang="tr-TR" sz="2400" dirty="0" smtClean="0">
                <a:latin typeface="Calibri" pitchFamily="34" charset="0"/>
                <a:cs typeface="Calibri" pitchFamily="34" charset="0"/>
              </a:rPr>
              <a:t>. Çünkü büyük harf yüksek ses ve kızgınlık manasına gelmektedir. Cümlelerimizin nitelikli, ölçülü ve dengeli olmasına özen göstermeliyiz. Fikirlerimizi gayet net, sade ve ahlâk kuralları çerçevesinde yazmalıyız. </a:t>
            </a:r>
          </a:p>
          <a:p>
            <a:r>
              <a:rPr lang="tr-TR" sz="2400" dirty="0" smtClean="0">
                <a:latin typeface="Calibri" pitchFamily="34" charset="0"/>
                <a:cs typeface="Calibri" pitchFamily="34" charset="0"/>
              </a:rPr>
              <a:t> İnternette yazdığımız yazıları eğer gerçek ortamda karşımızdaki kişiye söyleyemeyeceksek yazmamalıyız, yazdığımız şeyleri gerçek ortamda söyleyip söyleyemeyeceğimizi kontrol ettikten sonra göndermeliyiz.</a:t>
            </a:r>
          </a:p>
          <a:p>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12</a:t>
            </a:fld>
            <a:endParaRPr lang="tr-TR"/>
          </a:p>
        </p:txBody>
      </p:sp>
    </p:spTree>
  </p:cSld>
  <p:clrMapOvr>
    <a:masterClrMapping/>
  </p:clrMapOvr>
  <p:transition advTm="2000">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762112"/>
          </a:xfrm>
        </p:spPr>
        <p:txBody>
          <a:bodyPr>
            <a:normAutofit/>
          </a:bodyPr>
          <a:lstStyle/>
          <a:p>
            <a:pPr fontAlgn="base"/>
            <a:r>
              <a:rPr lang="tr-TR" sz="2400" dirty="0" smtClean="0">
                <a:latin typeface="Calibri" pitchFamily="34" charset="0"/>
                <a:cs typeface="Calibri" pitchFamily="34" charset="0"/>
              </a:rPr>
              <a:t>İnternette yüzler görülemediği için sembollerle anlaşılır. Önem verdiğimiz bölümü (*) veya (“) arasına yazarak ifade edebiliriz. Duyguları ifade eden bilenen bazı semboller ise şunlardır; :-) (gülümseme)  ;-) (göz kırpma)  :-( (üzülme) </a:t>
            </a:r>
          </a:p>
          <a:p>
            <a:pPr fontAlgn="base"/>
            <a:r>
              <a:rPr lang="tr-TR" sz="2400" dirty="0" smtClean="0">
                <a:latin typeface="Calibri" pitchFamily="34" charset="0"/>
                <a:cs typeface="Calibri" pitchFamily="34" charset="0"/>
              </a:rPr>
              <a:t> İnternet ortamının sağladığı olanakların yasa dışı biçimde insanlara zarar verme, başkalarının işlerini engelleme, gizli ve kişisel bilgilerini ele geçirip yararlanma, her türlü sahtekarlık, yolsuzluk, dolandırıcılık ya da hırsızlık gibi kötü amaçlı kullanımına yol açmamalıyız ve göz yummamalıyız. </a:t>
            </a:r>
          </a:p>
          <a:p>
            <a:pPr fontAlgn="base"/>
            <a:r>
              <a:rPr lang="tr-TR" sz="2400" dirty="0" smtClean="0">
                <a:latin typeface="Calibri" pitchFamily="34" charset="0"/>
                <a:cs typeface="Calibri" pitchFamily="34" charset="0"/>
              </a:rPr>
              <a:t> İyelik haklarını zedelememeye özen göstererek, başkasının veri kaynaklarını ve düşüncelerini, yazılımlarını kendimizinmiş gibi sahiplenmeye kalkışmamalıyız. </a:t>
            </a:r>
          </a:p>
          <a:p>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13</a:t>
            </a:fld>
            <a:endParaRPr lang="tr-TR"/>
          </a:p>
        </p:txBody>
      </p:sp>
    </p:spTree>
  </p:cSld>
  <p:clrMapOvr>
    <a:masterClrMapping/>
  </p:clrMapOvr>
  <p:transition advTm="2000">
    <p:comb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9144000" cy="1412776"/>
          </a:xfrm>
        </p:spPr>
        <p:txBody>
          <a:bodyPr>
            <a:normAutofit/>
          </a:bodyPr>
          <a:lstStyle/>
          <a:p>
            <a:r>
              <a:rPr lang="tr-TR" sz="2800" dirty="0" smtClean="0">
                <a:latin typeface="Calibri" pitchFamily="34" charset="0"/>
                <a:cs typeface="Calibri" pitchFamily="34" charset="0"/>
              </a:rPr>
              <a:t>E-Posta İletilerinde ve E-Posta Guruplarında Etik Kurallar</a:t>
            </a:r>
            <a:endParaRPr lang="tr-TR" sz="2800" dirty="0">
              <a:latin typeface="Calibri" pitchFamily="34" charset="0"/>
              <a:cs typeface="Calibri" pitchFamily="34" charset="0"/>
            </a:endParaRPr>
          </a:p>
        </p:txBody>
      </p:sp>
      <p:sp>
        <p:nvSpPr>
          <p:cNvPr id="3" name="2 İçerik Yer Tutucusu"/>
          <p:cNvSpPr>
            <a:spLocks noGrp="1"/>
          </p:cNvSpPr>
          <p:nvPr>
            <p:ph idx="1"/>
          </p:nvPr>
        </p:nvSpPr>
        <p:spPr>
          <a:xfrm>
            <a:off x="395536" y="1052736"/>
            <a:ext cx="8229600" cy="4754000"/>
          </a:xfrm>
        </p:spPr>
        <p:txBody>
          <a:bodyPr>
            <a:noAutofit/>
          </a:bodyPr>
          <a:lstStyle/>
          <a:p>
            <a:pPr fontAlgn="base"/>
            <a:r>
              <a:rPr lang="tr-TR" sz="2400" dirty="0" smtClean="0">
                <a:latin typeface="Calibri" pitchFamily="34" charset="0"/>
                <a:cs typeface="Calibri" pitchFamily="34" charset="0"/>
              </a:rPr>
              <a:t>Bize gelen bir iletiyi, başkasına aktarmak istediğimizde, bu iletiyi bize gönderinin bunu isteyip istemediğinden emin olmalıyız. </a:t>
            </a:r>
          </a:p>
          <a:p>
            <a:pPr fontAlgn="base"/>
            <a:r>
              <a:rPr lang="tr-TR" sz="2400" dirty="0" smtClean="0">
                <a:latin typeface="Calibri" pitchFamily="34" charset="0"/>
                <a:cs typeface="Calibri" pitchFamily="34" charset="0"/>
              </a:rPr>
              <a:t> Bizim okumak için vakit harcamadığımız mailleri başkalarına göndermemeliyiz.</a:t>
            </a:r>
          </a:p>
          <a:p>
            <a:pPr fontAlgn="base"/>
            <a:r>
              <a:rPr lang="tr-TR" sz="2400" b="1" dirty="0" smtClean="0">
                <a:latin typeface="Calibri" pitchFamily="34" charset="0"/>
                <a:cs typeface="Calibri" pitchFamily="34" charset="0"/>
              </a:rPr>
              <a:t>Eğer yazdığımız mesaj tek bir kişiye değil de bir gruba gidiyorsa, mesajın geneli ilgilendiriyor olmasına özen göstermeliyiz.</a:t>
            </a:r>
            <a:endParaRPr lang="tr-TR" sz="2400" dirty="0" smtClean="0">
              <a:latin typeface="Calibri" pitchFamily="34" charset="0"/>
              <a:cs typeface="Calibri" pitchFamily="34" charset="0"/>
            </a:endParaRPr>
          </a:p>
          <a:p>
            <a:r>
              <a:rPr lang="tr-TR" sz="2400" dirty="0" smtClean="0">
                <a:latin typeface="Calibri" pitchFamily="34" charset="0"/>
                <a:cs typeface="Calibri" pitchFamily="34" charset="0"/>
              </a:rPr>
              <a:t> </a:t>
            </a:r>
            <a:r>
              <a:rPr lang="tr-TR" sz="2400" b="1" dirty="0" smtClean="0">
                <a:latin typeface="Calibri" pitchFamily="34" charset="0"/>
                <a:cs typeface="Calibri" pitchFamily="34" charset="0"/>
              </a:rPr>
              <a:t>İnsanların duygusal zayıflıklarını kullanan mesajların dağılmasına olanak vermemeliyiz.</a:t>
            </a:r>
            <a:r>
              <a:rPr lang="tr-TR" sz="2400" dirty="0" smtClean="0">
                <a:latin typeface="Calibri" pitchFamily="34" charset="0"/>
                <a:cs typeface="Calibri" pitchFamily="34" charset="0"/>
              </a:rPr>
              <a:t> Örneğin; amansız hastalık için yardım veya son isteği yazılan mesajın dünyayı dolaşmasını istemek.</a:t>
            </a:r>
          </a:p>
          <a:p>
            <a:r>
              <a:rPr lang="tr-TR" sz="2400" b="1" dirty="0" smtClean="0">
                <a:latin typeface="Calibri" pitchFamily="34" charset="0"/>
                <a:cs typeface="Calibri" pitchFamily="34" charset="0"/>
              </a:rPr>
              <a:t>Ulaşmadığı kaygısı ile bile olsa aynı iletileri ardı ardına göndermemeliyiz. </a:t>
            </a:r>
            <a:endParaRPr lang="tr-TR" sz="2400" dirty="0" smtClean="0">
              <a:latin typeface="Calibri" pitchFamily="34" charset="0"/>
              <a:cs typeface="Calibri" pitchFamily="34" charset="0"/>
            </a:endParaRPr>
          </a:p>
          <a:p>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14</a:t>
            </a:fld>
            <a:endParaRPr lang="tr-TR"/>
          </a:p>
        </p:txBody>
      </p:sp>
    </p:spTree>
  </p:cSld>
  <p:clrMapOvr>
    <a:masterClrMapping/>
  </p:clrMapOvr>
  <p:transition advTm="200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735848"/>
            <a:ext cx="8229600" cy="5789496"/>
          </a:xfrm>
        </p:spPr>
        <p:txBody>
          <a:bodyPr>
            <a:normAutofit lnSpcReduction="10000"/>
          </a:bodyPr>
          <a:lstStyle/>
          <a:p>
            <a:r>
              <a:rPr lang="tr-TR" sz="2400" dirty="0" smtClean="0">
                <a:latin typeface="Calibri" pitchFamily="34" charset="0"/>
                <a:cs typeface="Calibri" pitchFamily="34" charset="0"/>
              </a:rPr>
              <a:t>Virüslü iletiler ile karşılaştığımızda en kısa zamanda kaynağına duyurmalıyız ve etkileneceğini sandığımız kişileri gecikmeden uyarmalıyız.  </a:t>
            </a:r>
          </a:p>
          <a:p>
            <a:r>
              <a:rPr lang="tr-TR" sz="2400" dirty="0" smtClean="0">
                <a:latin typeface="Calibri" pitchFamily="34" charset="0"/>
                <a:cs typeface="Calibri" pitchFamily="34" charset="0"/>
              </a:rPr>
              <a:t> </a:t>
            </a:r>
            <a:r>
              <a:rPr lang="tr-TR" sz="2400" b="1" dirty="0" smtClean="0">
                <a:latin typeface="Calibri" pitchFamily="34" charset="0"/>
                <a:cs typeface="Calibri" pitchFamily="34" charset="0"/>
              </a:rPr>
              <a:t>Mesaj gönderirken konu bölümünü boş bırakmamalıyız.</a:t>
            </a:r>
            <a:r>
              <a:rPr lang="tr-TR" sz="2400" dirty="0" smtClean="0">
                <a:latin typeface="Calibri" pitchFamily="34" charset="0"/>
                <a:cs typeface="Calibri" pitchFamily="34" charset="0"/>
              </a:rPr>
              <a:t> Gönderdiğiniz mesajın içeriğini anlatacak özet kelimeler ile tanımlayarak mesaj hakkında bilgi verilmelidir. </a:t>
            </a:r>
          </a:p>
          <a:p>
            <a:r>
              <a:rPr lang="tr-TR" sz="2400" dirty="0" smtClean="0">
                <a:latin typeface="Calibri" pitchFamily="34" charset="0"/>
                <a:cs typeface="Calibri" pitchFamily="34" charset="0"/>
              </a:rPr>
              <a:t> </a:t>
            </a:r>
            <a:r>
              <a:rPr lang="tr-TR" sz="2400" b="1" dirty="0" smtClean="0">
                <a:latin typeface="Calibri" pitchFamily="34" charset="0"/>
                <a:cs typeface="Calibri" pitchFamily="34" charset="0"/>
              </a:rPr>
              <a:t>Önemli değilse büyük boyutlu dosyaları maillerinize ataş yapıp göndermeyiniz.</a:t>
            </a:r>
            <a:r>
              <a:rPr lang="tr-TR" sz="2400" dirty="0" smtClean="0">
                <a:latin typeface="Calibri" pitchFamily="34" charset="0"/>
                <a:cs typeface="Calibri" pitchFamily="34" charset="0"/>
              </a:rPr>
              <a:t> Sizin bilgisayarınızdan o anda gidiyor gibi görülse de bu durum mail aktarım sistemlerinde yoğunluğa ve yavaşlamaya neden olmaktadır. Örneğin resimler, animasyonlar gibi…</a:t>
            </a:r>
          </a:p>
          <a:p>
            <a:r>
              <a:rPr lang="tr-TR" sz="2400" dirty="0" err="1" smtClean="0">
                <a:latin typeface="Calibri" pitchFamily="34" charset="0"/>
                <a:cs typeface="Calibri" pitchFamily="34" charset="0"/>
              </a:rPr>
              <a:t>Spam</a:t>
            </a:r>
            <a:r>
              <a:rPr lang="tr-TR" sz="2400" dirty="0" smtClean="0">
                <a:latin typeface="Calibri" pitchFamily="34" charset="0"/>
                <a:cs typeface="Calibri" pitchFamily="34" charset="0"/>
              </a:rPr>
              <a:t> dediğimiz kişilerin izni olmadan reklam amaçlı mail göndermekten kaçınınız. Yapılan araştırmalar bu tip davranışın satılan ürünle ilgili güvenirliliğin azaldığını göstermektedir.</a:t>
            </a:r>
          </a:p>
          <a:p>
            <a:endParaRPr lang="tr-TR" dirty="0"/>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15</a:t>
            </a:fld>
            <a:endParaRPr lang="tr-TR"/>
          </a:p>
        </p:txBody>
      </p:sp>
    </p:spTree>
  </p:cSld>
  <p:clrMapOvr>
    <a:masterClrMapping/>
  </p:clrMapOvr>
  <p:transition advTm="2000">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48680"/>
            <a:ext cx="8229600" cy="5906128"/>
          </a:xfrm>
        </p:spPr>
        <p:txBody>
          <a:bodyPr>
            <a:noAutofit/>
          </a:bodyPr>
          <a:lstStyle/>
          <a:p>
            <a:r>
              <a:rPr lang="tr-TR" sz="2400" dirty="0" smtClean="0">
                <a:latin typeface="Calibri" pitchFamily="34" charset="0"/>
                <a:cs typeface="Calibri" pitchFamily="34" charset="0"/>
              </a:rPr>
              <a:t>Posta kutunuzdaki mesajların sizden başkaları tarafından da okunabileceğini unutmayın</a:t>
            </a:r>
          </a:p>
          <a:p>
            <a:r>
              <a:rPr lang="tr-TR" sz="2400" dirty="0" smtClean="0">
                <a:latin typeface="Calibri" pitchFamily="34" charset="0"/>
                <a:cs typeface="Calibri" pitchFamily="34" charset="0"/>
              </a:rPr>
              <a:t> E-Posta bilgilerinizi [kullanıcı kodu, şifre] kimseye vermeyin.</a:t>
            </a:r>
          </a:p>
          <a:p>
            <a:r>
              <a:rPr lang="tr-TR" sz="2400" dirty="0" smtClean="0">
                <a:latin typeface="Calibri" pitchFamily="34" charset="0"/>
                <a:cs typeface="Calibri" pitchFamily="34" charset="0"/>
              </a:rPr>
              <a:t> Zincir mesajlara cevap vermeyin, zincirin uzamasına neden olmayın.</a:t>
            </a:r>
          </a:p>
          <a:p>
            <a:r>
              <a:rPr lang="tr-TR" sz="2400" dirty="0" smtClean="0">
                <a:latin typeface="Calibri" pitchFamily="34" charset="0"/>
                <a:cs typeface="Calibri" pitchFamily="34" charset="0"/>
              </a:rPr>
              <a:t>Başlıklar dışında büyük harf kullanmanın “bağırmak” olduğunu unutmayın.</a:t>
            </a:r>
          </a:p>
          <a:p>
            <a:r>
              <a:rPr lang="tr-TR" sz="2400" dirty="0" smtClean="0">
                <a:latin typeface="Calibri" pitchFamily="34" charset="0"/>
                <a:cs typeface="Calibri" pitchFamily="34" charset="0"/>
              </a:rPr>
              <a:t> Mesajınızda dikkat çekmek istediğiniz noktaları *asteriks işaretleri arasına* alın. </a:t>
            </a:r>
          </a:p>
          <a:p>
            <a:r>
              <a:rPr lang="tr-TR" sz="2400" dirty="0" smtClean="0">
                <a:latin typeface="Calibri" pitchFamily="34" charset="0"/>
                <a:cs typeface="Calibri" pitchFamily="34" charset="0"/>
              </a:rPr>
              <a:t>Özellikle sizden ticari amaçla e-posta almayı beklemeyen kişilere ticari e-mail göndermeyin.</a:t>
            </a:r>
          </a:p>
          <a:p>
            <a:r>
              <a:rPr lang="tr-TR" sz="2400" dirty="0" smtClean="0">
                <a:latin typeface="Calibri" pitchFamily="34" charset="0"/>
                <a:cs typeface="Calibri" pitchFamily="34" charset="0"/>
              </a:rPr>
              <a:t>Size gönderilmiş bir e-postayı sahibinden izin almadan genele açık ortamlara [örneğin tartışma grupları] göndermeyin.</a:t>
            </a:r>
          </a:p>
          <a:p>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16</a:t>
            </a:fld>
            <a:endParaRPr lang="tr-TR"/>
          </a:p>
        </p:txBody>
      </p:sp>
    </p:spTree>
  </p:cSld>
  <p:clrMapOvr>
    <a:masterClrMapping/>
  </p:clrMapOvr>
  <p:transition advTm="2000">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78136"/>
          </a:xfrm>
        </p:spPr>
        <p:txBody>
          <a:bodyPr/>
          <a:lstStyle/>
          <a:p>
            <a:r>
              <a:rPr lang="tr-TR" sz="2400" dirty="0" smtClean="0">
                <a:latin typeface="Calibri" pitchFamily="34" charset="0"/>
                <a:cs typeface="Calibri" pitchFamily="34" charset="0"/>
              </a:rPr>
              <a:t>Tanımadığınız ortamlara mesaj gönderirken mesajınızın sonuna “elektronik imza mesajınızı” ekleyin. Elektronik imza mesajınızın en çok dört satır olmasına dikkat edin.</a:t>
            </a:r>
          </a:p>
          <a:p>
            <a:r>
              <a:rPr lang="tr-TR" sz="2400" dirty="0" smtClean="0">
                <a:latin typeface="Calibri" pitchFamily="34" charset="0"/>
                <a:cs typeface="Calibri" pitchFamily="34" charset="0"/>
              </a:rPr>
              <a:t> E-postanızda kullandığınız her türlü alıntı için </a:t>
            </a:r>
            <a:r>
              <a:rPr lang="tr-TR" sz="2400" dirty="0" err="1" smtClean="0">
                <a:latin typeface="Calibri" pitchFamily="34" charset="0"/>
                <a:cs typeface="Calibri" pitchFamily="34" charset="0"/>
              </a:rPr>
              <a:t>copy</a:t>
            </a:r>
            <a:r>
              <a:rPr lang="tr-TR" sz="2400" dirty="0" smtClean="0">
                <a:latin typeface="Calibri" pitchFamily="34" charset="0"/>
                <a:cs typeface="Calibri" pitchFamily="34" charset="0"/>
              </a:rPr>
              <a:t> </a:t>
            </a:r>
            <a:r>
              <a:rPr lang="tr-TR" sz="2400" dirty="0" err="1" smtClean="0">
                <a:latin typeface="Calibri" pitchFamily="34" charset="0"/>
                <a:cs typeface="Calibri" pitchFamily="34" charset="0"/>
              </a:rPr>
              <a:t>right</a:t>
            </a:r>
            <a:r>
              <a:rPr lang="tr-TR" sz="2400" dirty="0" smtClean="0">
                <a:latin typeface="Calibri" pitchFamily="34" charset="0"/>
                <a:cs typeface="Calibri" pitchFamily="34" charset="0"/>
              </a:rPr>
              <a:t> kurallarına saygılı olarak, ilgili referansları belirtiniz.</a:t>
            </a:r>
          </a:p>
          <a:p>
            <a:r>
              <a:rPr lang="tr-TR" sz="2400" dirty="0" smtClean="0">
                <a:latin typeface="Calibri" pitchFamily="34" charset="0"/>
                <a:cs typeface="Calibri" pitchFamily="34" charset="0"/>
              </a:rPr>
              <a:t>Mesajlaşma listesi [</a:t>
            </a:r>
            <a:r>
              <a:rPr lang="tr-TR" sz="2400" dirty="0" err="1" smtClean="0">
                <a:latin typeface="Calibri" pitchFamily="34" charset="0"/>
                <a:cs typeface="Calibri" pitchFamily="34" charset="0"/>
              </a:rPr>
              <a:t>mailing</a:t>
            </a:r>
            <a:r>
              <a:rPr lang="tr-TR" sz="2400" dirty="0" smtClean="0">
                <a:latin typeface="Calibri" pitchFamily="34" charset="0"/>
                <a:cs typeface="Calibri" pitchFamily="34" charset="0"/>
              </a:rPr>
              <a:t> </a:t>
            </a:r>
            <a:r>
              <a:rPr lang="tr-TR" sz="2400" dirty="0" err="1" smtClean="0">
                <a:latin typeface="Calibri" pitchFamily="34" charset="0"/>
                <a:cs typeface="Calibri" pitchFamily="34" charset="0"/>
              </a:rPr>
              <a:t>list</a:t>
            </a:r>
            <a:r>
              <a:rPr lang="tr-TR" sz="2400" dirty="0" smtClean="0">
                <a:latin typeface="Calibri" pitchFamily="34" charset="0"/>
                <a:cs typeface="Calibri" pitchFamily="34" charset="0"/>
              </a:rPr>
              <a:t>] sahibiyseniz, listenize kayıt yaptıran kişilerin bunu şahsen yaptıklarını anlamak üzere, listenize almadan önce kendilerine matbu bir e-mail gönderin.</a:t>
            </a:r>
          </a:p>
          <a:p>
            <a:r>
              <a:rPr lang="tr-TR" sz="2400" dirty="0" smtClean="0">
                <a:latin typeface="Calibri" pitchFamily="34" charset="0"/>
                <a:cs typeface="Calibri" pitchFamily="34" charset="0"/>
              </a:rPr>
              <a:t>Hitap ettiğiniz alıcının kimliğine göre bir dil ve ifade tonu seçmeniz</a:t>
            </a:r>
          </a:p>
          <a:p>
            <a:r>
              <a:rPr lang="tr-TR" sz="2400" dirty="0" smtClean="0">
                <a:latin typeface="Calibri" pitchFamily="34" charset="0"/>
                <a:cs typeface="Calibri" pitchFamily="34" charset="0"/>
              </a:rPr>
              <a:t>Mesajınızı kısa ve özlü yazmanız</a:t>
            </a:r>
          </a:p>
          <a:p>
            <a:r>
              <a:rPr lang="tr-TR" sz="2400" dirty="0" smtClean="0">
                <a:latin typeface="Calibri" pitchFamily="34" charset="0"/>
                <a:cs typeface="Calibri" pitchFamily="34" charset="0"/>
              </a:rPr>
              <a:t>Gelen mesajları cevaplamadan önce dikkatle okumanız </a:t>
            </a:r>
          </a:p>
          <a:p>
            <a:r>
              <a:rPr lang="tr-TR" sz="2400" dirty="0" smtClean="0">
                <a:latin typeface="Calibri" pitchFamily="34" charset="0"/>
                <a:cs typeface="Calibri" pitchFamily="34" charset="0"/>
              </a:rPr>
              <a:t>Esprili veya alaycı dil kullanımında dikkatli olmanız</a:t>
            </a:r>
          </a:p>
          <a:p>
            <a:endParaRPr lang="tr-TR" dirty="0"/>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17</a:t>
            </a:fld>
            <a:endParaRPr lang="tr-TR"/>
          </a:p>
        </p:txBody>
      </p:sp>
    </p:spTree>
  </p:cSld>
  <p:clrMapOvr>
    <a:masterClrMapping/>
  </p:clrMapOvr>
  <p:transition advTm="2000">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08720"/>
            <a:ext cx="8229600" cy="5546088"/>
          </a:xfrm>
        </p:spPr>
        <p:txBody>
          <a:bodyPr/>
          <a:lstStyle/>
          <a:p>
            <a:r>
              <a:rPr lang="tr-TR" sz="2400" dirty="0" err="1" smtClean="0">
                <a:latin typeface="Calibri" pitchFamily="34" charset="0"/>
                <a:cs typeface="Calibri" pitchFamily="34" charset="0"/>
              </a:rPr>
              <a:t>Kisiye</a:t>
            </a:r>
            <a:r>
              <a:rPr lang="tr-TR" sz="2400" dirty="0" smtClean="0">
                <a:latin typeface="Calibri" pitchFamily="34" charset="0"/>
                <a:cs typeface="Calibri" pitchFamily="34" charset="0"/>
              </a:rPr>
              <a:t> </a:t>
            </a:r>
            <a:r>
              <a:rPr lang="tr-TR" sz="2400" dirty="0" err="1" smtClean="0">
                <a:latin typeface="Calibri" pitchFamily="34" charset="0"/>
                <a:cs typeface="Calibri" pitchFamily="34" charset="0"/>
              </a:rPr>
              <a:t>degil</a:t>
            </a:r>
            <a:r>
              <a:rPr lang="tr-TR" sz="2400" dirty="0" smtClean="0">
                <a:latin typeface="Calibri" pitchFamily="34" charset="0"/>
                <a:cs typeface="Calibri" pitchFamily="34" charset="0"/>
              </a:rPr>
              <a:t> konuya cevap vermeniz</a:t>
            </a:r>
          </a:p>
          <a:p>
            <a:r>
              <a:rPr lang="tr-TR" sz="2400" dirty="0" smtClean="0">
                <a:latin typeface="Calibri" pitchFamily="34" charset="0"/>
                <a:cs typeface="Calibri" pitchFamily="34" charset="0"/>
              </a:rPr>
              <a:t>Mesajlarda kötü niyetin değil yanlış anlamaların daha fazla meydana geldiğini bilmeniz</a:t>
            </a:r>
          </a:p>
          <a:p>
            <a:r>
              <a:rPr lang="tr-TR" sz="2400" dirty="0" smtClean="0">
                <a:latin typeface="Calibri" pitchFamily="34" charset="0"/>
                <a:cs typeface="Calibri" pitchFamily="34" charset="0"/>
              </a:rPr>
              <a:t>Elektronik iletişimde uygun nazik bir ifade kullanmanın sağ duyunun gereği olduğunu hatırlamanız</a:t>
            </a:r>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18</a:t>
            </a:fld>
            <a:endParaRPr lang="tr-TR"/>
          </a:p>
        </p:txBody>
      </p:sp>
    </p:spTree>
  </p:cSld>
  <p:clrMapOvr>
    <a:masterClrMapping/>
  </p:clrMapOvr>
  <p:transition advTm="2000">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217290"/>
          </a:xfrm>
        </p:spPr>
        <p:txBody>
          <a:bodyPr>
            <a:normAutofit/>
          </a:bodyPr>
          <a:lstStyle/>
          <a:p>
            <a:r>
              <a:rPr lang="tr-TR" sz="2800" b="1" dirty="0" smtClean="0">
                <a:effectLst/>
                <a:latin typeface="Calibri" pitchFamily="34" charset="0"/>
                <a:cs typeface="Calibri" pitchFamily="34" charset="0"/>
              </a:rPr>
              <a:t>Web Site Yayıncılığında Etik Kurallar</a:t>
            </a:r>
            <a:endParaRPr lang="tr-TR" sz="2800" b="1" dirty="0">
              <a:effectLst/>
              <a:latin typeface="Calibri" pitchFamily="34" charset="0"/>
              <a:cs typeface="Calibri" pitchFamily="34" charset="0"/>
            </a:endParaRPr>
          </a:p>
        </p:txBody>
      </p:sp>
      <p:sp>
        <p:nvSpPr>
          <p:cNvPr id="3" name="2 İçerik Yer Tutucusu"/>
          <p:cNvSpPr>
            <a:spLocks noGrp="1"/>
          </p:cNvSpPr>
          <p:nvPr>
            <p:ph idx="1"/>
          </p:nvPr>
        </p:nvSpPr>
        <p:spPr>
          <a:xfrm>
            <a:off x="395536" y="1556792"/>
            <a:ext cx="8229600" cy="4752528"/>
          </a:xfrm>
        </p:spPr>
        <p:txBody>
          <a:bodyPr>
            <a:noAutofit/>
          </a:bodyPr>
          <a:lstStyle/>
          <a:p>
            <a:r>
              <a:rPr lang="tr-TR" sz="2400" dirty="0" smtClean="0">
                <a:latin typeface="Calibri" pitchFamily="34" charset="0"/>
                <a:cs typeface="Calibri" pitchFamily="34" charset="0"/>
              </a:rPr>
              <a:t>Web sitenizde doğrudan büyük resim dosyalarını sergilemeyin. Pul büyüklüğündeki versiyonlarını kullanın. </a:t>
            </a:r>
          </a:p>
          <a:p>
            <a:r>
              <a:rPr lang="tr-TR" sz="2400" dirty="0" smtClean="0">
                <a:latin typeface="Calibri" pitchFamily="34" charset="0"/>
                <a:cs typeface="Calibri" pitchFamily="34" charset="0"/>
              </a:rPr>
              <a:t>Başkasının sitesine listenizden link verecekseniz, nezaket açısından ilgili kişiye bilgi vermenizde fayda vardır.</a:t>
            </a:r>
          </a:p>
          <a:p>
            <a:r>
              <a:rPr lang="tr-TR" sz="2400" dirty="0" smtClean="0">
                <a:latin typeface="Calibri" pitchFamily="34" charset="0"/>
                <a:cs typeface="Calibri" pitchFamily="34" charset="0"/>
              </a:rPr>
              <a:t>Web sayfalarınızın sadece metinden oluşan versiyonlarını da sergileyin. Özellikle modemle bağlanan düşük bant genişliğinde sörfçüler size minnettar kalacaktır.</a:t>
            </a:r>
          </a:p>
          <a:p>
            <a:r>
              <a:rPr lang="tr-TR" sz="2400" dirty="0" smtClean="0">
                <a:latin typeface="Calibri" pitchFamily="34" charset="0"/>
                <a:cs typeface="Calibri" pitchFamily="34" charset="0"/>
              </a:rPr>
              <a:t> Web sayfalarınıza görsel ya da ses malzemeleri ekleyecekseniz, ilgili dosyaların yanına büyüklüğünü yazın [örneğin 105Kb].</a:t>
            </a:r>
          </a:p>
          <a:p>
            <a:r>
              <a:rPr lang="tr-TR" sz="2400" dirty="0" smtClean="0">
                <a:latin typeface="Calibri" pitchFamily="34" charset="0"/>
                <a:cs typeface="Calibri" pitchFamily="34" charset="0"/>
              </a:rPr>
              <a:t> Her Web sayfanızın, özellikle de ana sayfanızın, en alt kısmına size ulaşılacak e-posta adresinizi belirtin.</a:t>
            </a:r>
          </a:p>
          <a:p>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19</a:t>
            </a:fld>
            <a:endParaRPr lang="tr-TR"/>
          </a:p>
        </p:txBody>
      </p:sp>
    </p:spTree>
  </p:cSld>
  <p:clrMapOvr>
    <a:masterClrMapping/>
  </p:clrMapOvr>
  <p:transition advTm="2000">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dirty="0" smtClean="0">
                <a:latin typeface="Calibri" pitchFamily="34" charset="0"/>
                <a:cs typeface="Calibri" pitchFamily="34" charset="0"/>
              </a:rPr>
              <a:t>BİLİŞİM ETİĞİ TANIMI</a:t>
            </a:r>
            <a:endParaRPr lang="tr-TR" sz="2800" dirty="0">
              <a:latin typeface="Calibri" pitchFamily="34" charset="0"/>
              <a:cs typeface="Calibri" pitchFamily="34" charset="0"/>
            </a:endParaRPr>
          </a:p>
        </p:txBody>
      </p:sp>
      <p:sp>
        <p:nvSpPr>
          <p:cNvPr id="3" name="2 İçerik Yer Tutucusu"/>
          <p:cNvSpPr>
            <a:spLocks noGrp="1"/>
          </p:cNvSpPr>
          <p:nvPr>
            <p:ph idx="1"/>
          </p:nvPr>
        </p:nvSpPr>
        <p:spPr/>
        <p:txBody>
          <a:bodyPr/>
          <a:lstStyle/>
          <a:p>
            <a:r>
              <a:rPr lang="tr-TR" sz="2400" dirty="0" smtClean="0">
                <a:latin typeface="Calibri" pitchFamily="34" charset="0"/>
                <a:cs typeface="Calibri" pitchFamily="34" charset="0"/>
              </a:rPr>
              <a:t>Bilişim etiği kavramı bilgisayar dünyası içindeki insanların davranışlarını inceleyen felsefe dalıdır. </a:t>
            </a:r>
          </a:p>
          <a:p>
            <a:r>
              <a:rPr lang="tr-TR" sz="2400" dirty="0" smtClean="0">
                <a:latin typeface="Calibri" pitchFamily="34" charset="0"/>
                <a:cs typeface="Calibri" pitchFamily="34" charset="0"/>
              </a:rPr>
              <a:t>Bilişim etiği alanında </a:t>
            </a:r>
            <a:r>
              <a:rPr lang="tr-TR" sz="2400" dirty="0" err="1" smtClean="0">
                <a:latin typeface="Calibri" pitchFamily="34" charset="0"/>
                <a:cs typeface="Calibri" pitchFamily="34" charset="0"/>
              </a:rPr>
              <a:t>Luciano</a:t>
            </a:r>
            <a:r>
              <a:rPr lang="tr-TR" sz="2400" dirty="0" smtClean="0">
                <a:latin typeface="Calibri" pitchFamily="34" charset="0"/>
                <a:cs typeface="Calibri" pitchFamily="34" charset="0"/>
              </a:rPr>
              <a:t> </a:t>
            </a:r>
            <a:r>
              <a:rPr lang="tr-TR" sz="2400" dirty="0" err="1" smtClean="0">
                <a:latin typeface="Calibri" pitchFamily="34" charset="0"/>
                <a:cs typeface="Calibri" pitchFamily="34" charset="0"/>
              </a:rPr>
              <a:t>Floridi</a:t>
            </a:r>
            <a:r>
              <a:rPr lang="tr-TR" sz="2400" dirty="0" smtClean="0">
                <a:latin typeface="Calibri" pitchFamily="34" charset="0"/>
                <a:cs typeface="Calibri" pitchFamily="34" charset="0"/>
              </a:rPr>
              <a:t>  ve Michael </a:t>
            </a:r>
            <a:r>
              <a:rPr lang="tr-TR" sz="2400" dirty="0" err="1" smtClean="0">
                <a:latin typeface="Calibri" pitchFamily="34" charset="0"/>
                <a:cs typeface="Calibri" pitchFamily="34" charset="0"/>
              </a:rPr>
              <a:t>Davis</a:t>
            </a:r>
            <a:r>
              <a:rPr lang="tr-TR" sz="2400" dirty="0" smtClean="0">
                <a:latin typeface="Calibri" pitchFamily="34" charset="0"/>
                <a:cs typeface="Calibri" pitchFamily="34" charset="0"/>
              </a:rPr>
              <a:t> önemli isimlerdir. Bilişim etiği konusunda </a:t>
            </a:r>
            <a:r>
              <a:rPr lang="tr-TR" sz="2400" dirty="0" err="1" smtClean="0">
                <a:latin typeface="Calibri" pitchFamily="34" charset="0"/>
                <a:cs typeface="Calibri" pitchFamily="34" charset="0"/>
              </a:rPr>
              <a:t>hackerlık</a:t>
            </a:r>
            <a:r>
              <a:rPr lang="tr-TR" sz="2400" dirty="0" smtClean="0">
                <a:latin typeface="Calibri" pitchFamily="34" charset="0"/>
                <a:cs typeface="Calibri" pitchFamily="34" charset="0"/>
              </a:rPr>
              <a:t>, dosya paylaşımı, internetin demokratik olup olmaması, lisanslamalar sıklıkla tartışılan konulardır.</a:t>
            </a:r>
          </a:p>
          <a:p>
            <a:r>
              <a:rPr lang="tr-TR" sz="2400" dirty="0" smtClean="0">
                <a:latin typeface="Calibri" pitchFamily="34" charset="0"/>
                <a:cs typeface="Calibri" pitchFamily="34" charset="0"/>
              </a:rPr>
              <a:t>Elektronik ve network ortamında uyulması gereken kuralları tanımlayan normlar ve kodlar kısaca bilişim etiğini ifade eder. Bu norm ve kodların temel amacı network ortamındaki kullanıcıların minimum zarar ve maksimum fayda ile elektronik ortamı kullanmasını güvence altına almaktır. </a:t>
            </a:r>
          </a:p>
          <a:p>
            <a:endParaRPr lang="tr-TR" sz="2400" dirty="0" smtClean="0">
              <a:latin typeface="Calibri" pitchFamily="34" charset="0"/>
              <a:cs typeface="Calibri" pitchFamily="34" charset="0"/>
            </a:endParaRPr>
          </a:p>
          <a:p>
            <a:endParaRPr lang="tr-TR" dirty="0"/>
          </a:p>
        </p:txBody>
      </p:sp>
      <p:sp>
        <p:nvSpPr>
          <p:cNvPr id="4" name="3 Veri Yer Tutucusu"/>
          <p:cNvSpPr>
            <a:spLocks noGrp="1"/>
          </p:cNvSpPr>
          <p:nvPr>
            <p:ph type="dt" sz="half" idx="10"/>
          </p:nvPr>
        </p:nvSpPr>
        <p:spPr/>
        <p:txBody>
          <a:bodyPr/>
          <a:lstStyle/>
          <a:p>
            <a:fld id="{5B9C93CD-8951-498A-B5C4-79BAB11FB647}" type="datetime1">
              <a:rPr lang="tr-TR" smtClean="0"/>
              <a:t>28.4.2016</a:t>
            </a:fld>
            <a:endParaRPr lang="tr-TR"/>
          </a:p>
        </p:txBody>
      </p:sp>
      <p:sp>
        <p:nvSpPr>
          <p:cNvPr id="5" name="4 Slayt Numarası Yer Tutucusu"/>
          <p:cNvSpPr>
            <a:spLocks noGrp="1"/>
          </p:cNvSpPr>
          <p:nvPr>
            <p:ph type="sldNum" sz="quarter" idx="12"/>
          </p:nvPr>
        </p:nvSpPr>
        <p:spPr/>
        <p:txBody>
          <a:bodyPr/>
          <a:lstStyle/>
          <a:p>
            <a:fld id="{9C455152-1186-476A-802F-CB643862ABF6}" type="slidenum">
              <a:rPr lang="tr-TR" smtClean="0"/>
              <a:t>2</a:t>
            </a:fld>
            <a:endParaRPr lang="tr-TR"/>
          </a:p>
        </p:txBody>
      </p:sp>
      <p:sp>
        <p:nvSpPr>
          <p:cNvPr id="6" name="5 Altbilgi Yer Tutucusu"/>
          <p:cNvSpPr>
            <a:spLocks noGrp="1"/>
          </p:cNvSpPr>
          <p:nvPr>
            <p:ph type="ftr" sz="quarter" idx="11"/>
          </p:nvPr>
        </p:nvSpPr>
        <p:spPr/>
        <p:txBody>
          <a:bodyPr/>
          <a:lstStyle/>
          <a:p>
            <a:r>
              <a:rPr lang="tr-TR" smtClean="0"/>
              <a:t>BİLİŞİM ETİĞİ</a:t>
            </a:r>
            <a:endParaRPr lang="tr-TR"/>
          </a:p>
        </p:txBody>
      </p:sp>
    </p:spTree>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xit" presetSubtype="16" fill="hold" grpId="0" nodeType="clickEffect">
                                  <p:stCondLst>
                                    <p:cond delay="0"/>
                                  </p:stCondLst>
                                  <p:childTnLst>
                                    <p:animEffect transition="out" filter="diamond(in)">
                                      <p:cBhvr>
                                        <p:cTn id="24" dur="2000"/>
                                        <p:tgtEl>
                                          <p:spTgt spid="2"/>
                                        </p:tgtEl>
                                      </p:cBhvr>
                                    </p:animEffect>
                                    <p:set>
                                      <p:cBhvr>
                                        <p:cTn id="25"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dirty="0" smtClean="0">
                <a:latin typeface="Calibri" pitchFamily="34" charset="0"/>
                <a:cs typeface="Calibri" pitchFamily="34" charset="0"/>
              </a:rPr>
              <a:t>KISACA BİLİŞİM ETİĞİ</a:t>
            </a:r>
            <a:endParaRPr lang="tr-TR" sz="2800" b="1" dirty="0">
              <a:latin typeface="Calibri" pitchFamily="34" charset="0"/>
              <a:cs typeface="Calibri" pitchFamily="34" charset="0"/>
            </a:endParaRPr>
          </a:p>
        </p:txBody>
      </p:sp>
      <p:sp>
        <p:nvSpPr>
          <p:cNvPr id="3" name="2 İçerik Yer Tutucusu"/>
          <p:cNvSpPr>
            <a:spLocks noGrp="1"/>
          </p:cNvSpPr>
          <p:nvPr>
            <p:ph idx="1"/>
          </p:nvPr>
        </p:nvSpPr>
        <p:spPr>
          <a:xfrm>
            <a:off x="395536" y="1844824"/>
            <a:ext cx="8229600" cy="4572000"/>
          </a:xfrm>
        </p:spPr>
        <p:txBody>
          <a:bodyPr/>
          <a:lstStyle/>
          <a:p>
            <a:r>
              <a:rPr lang="tr-TR" sz="2400" dirty="0" smtClean="0">
                <a:latin typeface="Calibri" pitchFamily="34" charset="0"/>
                <a:cs typeface="Calibri" pitchFamily="34" charset="0"/>
              </a:rPr>
              <a:t>Kısaca “Bilişim”, bilginin elektronik ortamda işlenmesi olarak tanımlanmaktadır. Bu bağlamda Bilişim Etiğine, bilişim alanında uyulması gereken yazılı ve yazılı olmayan kurallar diyebiliriz. </a:t>
            </a:r>
          </a:p>
          <a:p>
            <a:r>
              <a:rPr lang="tr-TR" sz="2400" dirty="0" smtClean="0">
                <a:latin typeface="Calibri" pitchFamily="34" charset="0"/>
                <a:cs typeface="Calibri" pitchFamily="34" charset="0"/>
              </a:rPr>
              <a:t>Bilişim Etiği genel bir ifadeyle tüm internet ve network ağlarının kullanıcılarının uyması gereken kuralları kapsadığı gibi, bireylerin kişisel bilgisayarlarını kullanırken dahi uyması gereken kuralları düzenler.</a:t>
            </a:r>
          </a:p>
          <a:p>
            <a:endParaRPr lang="tr-TR" dirty="0"/>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dirty="0"/>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20</a:t>
            </a:fld>
            <a:endParaRPr lang="tr-TR"/>
          </a:p>
        </p:txBody>
      </p:sp>
    </p:spTree>
  </p:cSld>
  <p:clrMapOvr>
    <a:masterClrMapping/>
  </p:clrMapOvr>
  <p:transition advTm="2000">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620688"/>
            <a:ext cx="8229600" cy="1399032"/>
          </a:xfrm>
        </p:spPr>
        <p:txBody>
          <a:bodyPr>
            <a:normAutofit/>
          </a:bodyPr>
          <a:lstStyle/>
          <a:p>
            <a:r>
              <a:rPr lang="tr-TR" sz="2800" b="1" dirty="0" smtClean="0">
                <a:latin typeface="Calibri" pitchFamily="34" charset="0"/>
                <a:cs typeface="Calibri" pitchFamily="34" charset="0"/>
              </a:rPr>
              <a:t>YAZILI KURALLAR</a:t>
            </a:r>
            <a:endParaRPr lang="tr-TR" sz="2800" dirty="0"/>
          </a:p>
        </p:txBody>
      </p:sp>
      <p:sp>
        <p:nvSpPr>
          <p:cNvPr id="3" name="2 İçerik Yer Tutucusu"/>
          <p:cNvSpPr>
            <a:spLocks noGrp="1"/>
          </p:cNvSpPr>
          <p:nvPr>
            <p:ph idx="1"/>
          </p:nvPr>
        </p:nvSpPr>
        <p:spPr>
          <a:xfrm>
            <a:off x="395536" y="2286000"/>
            <a:ext cx="8229600" cy="4311352"/>
          </a:xfrm>
        </p:spPr>
        <p:txBody>
          <a:bodyPr>
            <a:normAutofit/>
          </a:bodyPr>
          <a:lstStyle/>
          <a:p>
            <a:r>
              <a:rPr lang="tr-TR" sz="2400" dirty="0" smtClean="0">
                <a:latin typeface="Calibri" pitchFamily="34" charset="0"/>
                <a:cs typeface="Calibri" pitchFamily="34" charset="0"/>
              </a:rPr>
              <a:t>Yazılı olan kuralların </a:t>
            </a:r>
            <a:r>
              <a:rPr lang="tr-TR" sz="2400" dirty="0" err="1" smtClean="0">
                <a:latin typeface="Calibri" pitchFamily="34" charset="0"/>
                <a:cs typeface="Calibri" pitchFamily="34" charset="0"/>
              </a:rPr>
              <a:t>başlıcası</a:t>
            </a:r>
            <a:r>
              <a:rPr lang="tr-TR" sz="2400" dirty="0" smtClean="0">
                <a:latin typeface="Calibri" pitchFamily="34" charset="0"/>
                <a:cs typeface="Calibri" pitchFamily="34" charset="0"/>
              </a:rPr>
              <a:t> </a:t>
            </a:r>
            <a:r>
              <a:rPr lang="tr-TR" sz="2400" b="1" dirty="0" smtClean="0">
                <a:latin typeface="Calibri" pitchFamily="34" charset="0"/>
                <a:cs typeface="Calibri" pitchFamily="34" charset="0"/>
              </a:rPr>
              <a:t>HUKUKİ METİNLERDİR</a:t>
            </a:r>
            <a:r>
              <a:rPr lang="tr-TR" sz="2400" dirty="0" smtClean="0">
                <a:latin typeface="Calibri" pitchFamily="34" charset="0"/>
                <a:cs typeface="Calibri" pitchFamily="34" charset="0"/>
              </a:rPr>
              <a:t>. </a:t>
            </a:r>
          </a:p>
          <a:p>
            <a:r>
              <a:rPr lang="tr-TR" sz="2400" dirty="0" smtClean="0">
                <a:latin typeface="Calibri" pitchFamily="34" charset="0"/>
                <a:cs typeface="Calibri" pitchFamily="34" charset="0"/>
              </a:rPr>
              <a:t>Mevzuatta yer alan bazı konu başlıkları şöyledir:</a:t>
            </a:r>
          </a:p>
          <a:p>
            <a:r>
              <a:rPr lang="tr-TR" sz="2400" dirty="0" smtClean="0">
                <a:latin typeface="Calibri" pitchFamily="34" charset="0"/>
                <a:cs typeface="Calibri" pitchFamily="34" charset="0"/>
              </a:rPr>
              <a:t> Elektronik İmza, Elektronik sözleşmeler, Elektronik Noter.</a:t>
            </a:r>
          </a:p>
          <a:p>
            <a:r>
              <a:rPr lang="tr-TR" sz="2400" dirty="0" smtClean="0">
                <a:latin typeface="Calibri" pitchFamily="34" charset="0"/>
                <a:cs typeface="Calibri" pitchFamily="34" charset="0"/>
              </a:rPr>
              <a:t>Usul Hukukuna ilişkin düzenlemeler, Servis sağlayıcıların sorumluluğu, Bilişim suçları/Ceza Hukuku.</a:t>
            </a:r>
          </a:p>
          <a:p>
            <a:r>
              <a:rPr lang="tr-TR" sz="2400" dirty="0" smtClean="0">
                <a:latin typeface="Calibri" pitchFamily="34" charset="0"/>
                <a:cs typeface="Calibri" pitchFamily="34" charset="0"/>
              </a:rPr>
              <a:t>Kişisel verilerin korunması, Tüketicinin korunması, Elektronik para, Elektronik ortamda haksız rekabet, Vergi hukuku, iş yeri muhasebesi, Gümrük hukuku, İsimler, alan adları, markalar, telif hakları, Kamu alımlarında elektronik ortamın kullanılması, Elektronik ortamda ticari kimlik vb.</a:t>
            </a:r>
          </a:p>
          <a:p>
            <a:endParaRPr lang="tr-TR" sz="2400" dirty="0" smtClean="0">
              <a:latin typeface="Calibri" pitchFamily="34" charset="0"/>
              <a:cs typeface="Calibri" pitchFamily="34" charset="0"/>
            </a:endParaRPr>
          </a:p>
          <a:p>
            <a:endParaRPr lang="tr-TR" sz="2800" dirty="0"/>
          </a:p>
        </p:txBody>
      </p:sp>
      <p:sp>
        <p:nvSpPr>
          <p:cNvPr id="4" name="3 Veri Yer Tutucusu"/>
          <p:cNvSpPr>
            <a:spLocks noGrp="1"/>
          </p:cNvSpPr>
          <p:nvPr>
            <p:ph type="dt" sz="half" idx="10"/>
          </p:nvPr>
        </p:nvSpPr>
        <p:spPr/>
        <p:txBody>
          <a:bodyPr/>
          <a:lstStyle/>
          <a:p>
            <a:fld id="{5A766A0E-19E9-4EE4-AC8D-5AD7ACC2F0C2}" type="datetime1">
              <a:rPr lang="tr-TR" smtClean="0"/>
              <a:t>28.4.2016</a:t>
            </a:fld>
            <a:endParaRPr lang="tr-TR"/>
          </a:p>
        </p:txBody>
      </p:sp>
      <p:sp>
        <p:nvSpPr>
          <p:cNvPr id="5" name="4 Slayt Numarası Yer Tutucusu"/>
          <p:cNvSpPr>
            <a:spLocks noGrp="1"/>
          </p:cNvSpPr>
          <p:nvPr>
            <p:ph type="sldNum" sz="quarter" idx="12"/>
          </p:nvPr>
        </p:nvSpPr>
        <p:spPr/>
        <p:txBody>
          <a:bodyPr/>
          <a:lstStyle/>
          <a:p>
            <a:fld id="{9C455152-1186-476A-802F-CB643862ABF6}" type="slidenum">
              <a:rPr lang="tr-TR" smtClean="0"/>
              <a:t>3</a:t>
            </a:fld>
            <a:endParaRPr lang="tr-TR"/>
          </a:p>
        </p:txBody>
      </p:sp>
      <p:sp>
        <p:nvSpPr>
          <p:cNvPr id="6" name="5 Altbilgi Yer Tutucusu"/>
          <p:cNvSpPr>
            <a:spLocks noGrp="1"/>
          </p:cNvSpPr>
          <p:nvPr>
            <p:ph type="ftr" sz="quarter" idx="11"/>
          </p:nvPr>
        </p:nvSpPr>
        <p:spPr/>
        <p:txBody>
          <a:bodyPr/>
          <a:lstStyle/>
          <a:p>
            <a:r>
              <a:rPr lang="tr-TR" smtClean="0"/>
              <a:t>BİLİŞİM ETİĞİ</a:t>
            </a:r>
            <a:endParaRPr lang="tr-TR"/>
          </a:p>
        </p:txBody>
      </p:sp>
      <p:pic>
        <p:nvPicPr>
          <p:cNvPr id="9" name="8 Resim" descr="kalem12.jpg"/>
          <p:cNvPicPr>
            <a:picLocks noChangeAspect="1"/>
          </p:cNvPicPr>
          <p:nvPr/>
        </p:nvPicPr>
        <p:blipFill>
          <a:blip r:embed="rId2" cstate="print"/>
          <a:stretch>
            <a:fillRect/>
          </a:stretch>
        </p:blipFill>
        <p:spPr>
          <a:xfrm>
            <a:off x="4211960" y="548680"/>
            <a:ext cx="2664296" cy="1548954"/>
          </a:xfrm>
          <a:prstGeom prst="rect">
            <a:avLst/>
          </a:prstGeom>
        </p:spPr>
      </p:pic>
    </p:spTree>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80528" y="0"/>
            <a:ext cx="9612560" cy="1399032"/>
          </a:xfrm>
        </p:spPr>
        <p:txBody>
          <a:bodyPr>
            <a:normAutofit/>
          </a:bodyPr>
          <a:lstStyle/>
          <a:p>
            <a:r>
              <a:rPr lang="tr-TR" sz="2800" dirty="0" smtClean="0">
                <a:effectLst/>
                <a:latin typeface="Calibri" pitchFamily="34" charset="0"/>
                <a:cs typeface="Calibri" pitchFamily="34" charset="0"/>
              </a:rPr>
              <a:t>Bilgisayar Etik Enstitüsü tarafından geliştirilen ve    bilgisayar kullanım etik ilkelerinin temelini oluşturan 10 ilke</a:t>
            </a:r>
            <a:endParaRPr lang="tr-TR" sz="2800" dirty="0">
              <a:effectLst/>
              <a:latin typeface="Calibri" pitchFamily="34" charset="0"/>
              <a:cs typeface="Calibri" pitchFamily="34" charset="0"/>
            </a:endParaRPr>
          </a:p>
        </p:txBody>
      </p:sp>
      <p:graphicFrame>
        <p:nvGraphicFramePr>
          <p:cNvPr id="4" name="3 İçerik Yer Tutucusu"/>
          <p:cNvGraphicFramePr>
            <a:graphicFrameLocks noGrp="1"/>
          </p:cNvGraphicFramePr>
          <p:nvPr>
            <p:ph idx="1"/>
          </p:nvPr>
        </p:nvGraphicFramePr>
        <p:xfrm>
          <a:off x="467544" y="1340768"/>
          <a:ext cx="8229600" cy="5303520"/>
        </p:xfrm>
        <a:graphic>
          <a:graphicData uri="http://schemas.openxmlformats.org/drawingml/2006/table">
            <a:tbl>
              <a:tblPr firstRow="1" bandRow="1">
                <a:tableStyleId>{5C22544A-7EE6-4342-B048-85BDC9FD1C3A}</a:tableStyleId>
              </a:tblPr>
              <a:tblGrid>
                <a:gridCol w="8229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tx1"/>
                          </a:solidFill>
                          <a:latin typeface="Calibri" pitchFamily="34" charset="0"/>
                          <a:cs typeface="Calibri" pitchFamily="34" charset="0"/>
                        </a:rPr>
                        <a:t>1- Bilgisayar başka insanlara zarar vermek için kullanılamaz.</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2- Başka insanların bilgisayar çalışmaları karıştırılamaz.</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3- Bilgisayar ortamında başka insanların dosyaları karıştırılamaz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4- Bilgisayar hırsızlık yapmak için kullanılamaz.</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5- Bilgisayar yalan bilgiyi yaymak için kullanılamaz.</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6- Bedeli ödenmeyen yazılım kopyalanamaz ve kullanılamaz.</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7- Başka insanların bilgisayar kaynakları izin almadan</a:t>
                      </a:r>
                      <a:r>
                        <a:rPr lang="tr-TR" sz="2400" b="0" baseline="0" dirty="0" smtClean="0">
                          <a:solidFill>
                            <a:schemeClr val="bg1"/>
                          </a:solidFill>
                          <a:latin typeface="Calibri" pitchFamily="34" charset="0"/>
                          <a:cs typeface="Calibri" pitchFamily="34" charset="0"/>
                        </a:rPr>
                        <a:t> </a:t>
                      </a:r>
                      <a:r>
                        <a:rPr lang="tr-TR" sz="2400" b="0" dirty="0" smtClean="0">
                          <a:solidFill>
                            <a:schemeClr val="bg1"/>
                          </a:solidFill>
                          <a:latin typeface="Calibri" pitchFamily="34" charset="0"/>
                          <a:cs typeface="Calibri" pitchFamily="34" charset="0"/>
                        </a:rPr>
                        <a:t>kullanılamaz.</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8- Başka insanların entelektüel bilgileri başkasına mal edilemez.</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b="0" dirty="0" smtClean="0">
                          <a:solidFill>
                            <a:schemeClr val="bg1"/>
                          </a:solidFill>
                          <a:latin typeface="Calibri" pitchFamily="34" charset="0"/>
                          <a:cs typeface="Calibri" pitchFamily="34" charset="0"/>
                        </a:rPr>
                        <a:t>9- Kişi yazdığı programın sosyal hayata etkilerini dikkate almalıdır.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2400" kern="1200" dirty="0" smtClean="0">
                          <a:solidFill>
                            <a:schemeClr val="dk1"/>
                          </a:solidFill>
                          <a:latin typeface="Calibri" pitchFamily="34" charset="0"/>
                          <a:ea typeface="+mn-ea"/>
                          <a:cs typeface="Calibri" pitchFamily="34" charset="0"/>
                        </a:rPr>
                        <a:t>10.  Bilgisayarı saygı duyulacak, hakkında bahsedilecek şeyler için kullanmalıyız.</a:t>
                      </a:r>
                    </a:p>
                  </a:txBody>
                  <a:tcPr/>
                </a:tc>
              </a:tr>
            </a:tbl>
          </a:graphicData>
        </a:graphic>
      </p:graphicFrame>
      <p:sp>
        <p:nvSpPr>
          <p:cNvPr id="5" name="4 Veri Yer Tutucusu"/>
          <p:cNvSpPr>
            <a:spLocks noGrp="1"/>
          </p:cNvSpPr>
          <p:nvPr>
            <p:ph type="dt" sz="half" idx="10"/>
          </p:nvPr>
        </p:nvSpPr>
        <p:spPr/>
        <p:txBody>
          <a:bodyPr/>
          <a:lstStyle/>
          <a:p>
            <a:fld id="{CA6650A6-C378-4830-A133-9620EAC8D4FB}" type="datetime1">
              <a:rPr lang="tr-TR" smtClean="0"/>
              <a:t>28.4.2016</a:t>
            </a:fld>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4</a:t>
            </a:fld>
            <a:endParaRPr lang="tr-TR"/>
          </a:p>
        </p:txBody>
      </p:sp>
      <p:sp>
        <p:nvSpPr>
          <p:cNvPr id="7" name="6 Altbilgi Yer Tutucusu"/>
          <p:cNvSpPr>
            <a:spLocks noGrp="1"/>
          </p:cNvSpPr>
          <p:nvPr>
            <p:ph type="ftr" sz="quarter" idx="11"/>
          </p:nvPr>
        </p:nvSpPr>
        <p:spPr/>
        <p:txBody>
          <a:bodyPr/>
          <a:lstStyle/>
          <a:p>
            <a:r>
              <a:rPr lang="tr-TR" smtClean="0"/>
              <a:t>BİLİŞİM ETİĞİ</a:t>
            </a:r>
            <a:endParaRPr lang="tr-TR"/>
          </a:p>
        </p:txBody>
      </p:sp>
    </p:spTree>
  </p:cSld>
  <p:clrMapOvr>
    <a:masterClrMapping/>
  </p:clrMapOvr>
  <p:transition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476672"/>
            <a:ext cx="9144000" cy="1296144"/>
          </a:xfrm>
        </p:spPr>
        <p:txBody>
          <a:bodyPr>
            <a:noAutofit/>
          </a:bodyPr>
          <a:lstStyle/>
          <a:p>
            <a:r>
              <a:rPr lang="tr-TR" sz="2800" b="1" dirty="0" smtClean="0">
                <a:effectLst/>
                <a:latin typeface="Calibri" pitchFamily="34" charset="0"/>
                <a:cs typeface="Calibri" pitchFamily="34" charset="0"/>
              </a:rPr>
              <a:t>TÜBİDER Bilişim Sektörü Derneği’nin Ahlak İlkeleri ise şöyledir</a:t>
            </a:r>
            <a:r>
              <a:rPr lang="tr-TR" sz="3200" b="1" dirty="0" smtClean="0">
                <a:latin typeface="Calibri" pitchFamily="34" charset="0"/>
                <a:cs typeface="Calibri" pitchFamily="34" charset="0"/>
              </a:rPr>
              <a:t>:</a:t>
            </a:r>
            <a:r>
              <a:rPr lang="tr-TR" sz="3200" dirty="0" smtClean="0"/>
              <a:t/>
            </a:r>
            <a:br>
              <a:rPr lang="tr-TR" sz="3200" dirty="0" smtClean="0"/>
            </a:br>
            <a:endParaRPr lang="tr-TR" sz="3200" dirty="0"/>
          </a:p>
        </p:txBody>
      </p:sp>
      <p:sp>
        <p:nvSpPr>
          <p:cNvPr id="3" name="2 İçerik Yer Tutucusu"/>
          <p:cNvSpPr>
            <a:spLocks noGrp="1"/>
          </p:cNvSpPr>
          <p:nvPr>
            <p:ph idx="1"/>
          </p:nvPr>
        </p:nvSpPr>
        <p:spPr/>
        <p:txBody>
          <a:bodyPr/>
          <a:lstStyle/>
          <a:p>
            <a:r>
              <a:rPr lang="tr-TR" sz="2400" dirty="0" smtClean="0">
                <a:latin typeface="Calibri" pitchFamily="34" charset="0"/>
                <a:cs typeface="Calibri" pitchFamily="34" charset="0"/>
              </a:rPr>
              <a:t>Adil, dürüst ve güvenilir olacak, tüm insanlara karşı hiçbir ayırım gözetmeksizin eşit davranacaktır. </a:t>
            </a:r>
          </a:p>
          <a:p>
            <a:r>
              <a:rPr lang="tr-TR" sz="2400" dirty="0" smtClean="0">
                <a:latin typeface="Calibri" pitchFamily="34" charset="0"/>
                <a:cs typeface="Calibri" pitchFamily="34" charset="0"/>
              </a:rPr>
              <a:t>Çalışma ve ilişkilerinde ahlaki değerler doğrultusunda hareket edecektir. </a:t>
            </a:r>
          </a:p>
          <a:p>
            <a:r>
              <a:rPr lang="tr-TR" sz="2400" dirty="0" smtClean="0">
                <a:latin typeface="Calibri" pitchFamily="34" charset="0"/>
                <a:cs typeface="Calibri" pitchFamily="34" charset="0"/>
              </a:rPr>
              <a:t>Mesleği ile ilgili yasa, kural ve standartları öğrenerek, onlara uyacaktır. Mesleki bilgi, beceri ve yeteneklerini kullanırken kişisel ve kurumsal çıkarlara zarar vermeyecektir. </a:t>
            </a:r>
          </a:p>
          <a:p>
            <a:r>
              <a:rPr lang="tr-TR" sz="2400" dirty="0" smtClean="0">
                <a:latin typeface="Calibri" pitchFamily="34" charset="0"/>
                <a:cs typeface="Calibri" pitchFamily="34" charset="0"/>
              </a:rPr>
              <a:t>Bilişim ve bilişim teknolojisi uygulamaları hakkında toplumun aydınlanmasına ve toplumda gerekli bilincin oluşmasına katkıda bulacaktır </a:t>
            </a:r>
          </a:p>
          <a:p>
            <a:r>
              <a:rPr lang="tr-TR" sz="2400" dirty="0" smtClean="0">
                <a:latin typeface="Calibri" pitchFamily="34" charset="0"/>
                <a:cs typeface="Calibri" pitchFamily="34" charset="0"/>
              </a:rPr>
              <a:t>Bağlı olduğu yükümlülüklere ve sözleşmelere uyacaktır. </a:t>
            </a:r>
          </a:p>
          <a:p>
            <a:endParaRPr lang="tr-TR" dirty="0"/>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5</a:t>
            </a:fld>
            <a:endParaRPr lang="tr-TR"/>
          </a:p>
        </p:txBody>
      </p:sp>
    </p:spTree>
  </p:cSld>
  <p:clrMapOvr>
    <a:masterClrMapping/>
  </p:clrMapOvr>
  <p:transition advTm="2000">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1" nodeType="clickEffect">
                                  <p:stCondLst>
                                    <p:cond delay="0"/>
                                  </p:stCondLst>
                                  <p:childTnLst>
                                    <p:anim calcmode="lin" valueType="num">
                                      <p:cBhvr additive="base">
                                        <p:cTn id="31"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p:tgtEl>
                                          <p:spTgt spid="3">
                                            <p:txEl>
                                              <p:pRg st="0" end="0"/>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grpId="1" nodeType="clickEffect">
                                  <p:stCondLst>
                                    <p:cond delay="0"/>
                                  </p:stCondLst>
                                  <p:childTnLst>
                                    <p:anim calcmode="lin" valueType="num">
                                      <p:cBhvr additive="base">
                                        <p:cTn id="37"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p:tgtEl>
                                          <p:spTgt spid="3">
                                            <p:txEl>
                                              <p:pRg st="1" end="1"/>
                                            </p:txEl>
                                          </p:spTgt>
                                        </p:tgtEl>
                                        <p:attrNameLst>
                                          <p:attrName>ppt_y</p:attrName>
                                        </p:attrNameLst>
                                      </p:cBhvr>
                                      <p:tavLst>
                                        <p:tav tm="0">
                                          <p:val>
                                            <p:strVal val="ppt_y"/>
                                          </p:val>
                                        </p:tav>
                                        <p:tav tm="100000">
                                          <p:val>
                                            <p:strVal val="1+ppt_h/2"/>
                                          </p:val>
                                        </p:tav>
                                      </p:tavLst>
                                    </p:anim>
                                    <p:set>
                                      <p:cBhvr>
                                        <p:cTn id="39"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1" nodeType="clickEffect">
                                  <p:stCondLst>
                                    <p:cond delay="0"/>
                                  </p:stCondLst>
                                  <p:childTnLst>
                                    <p:anim calcmode="lin" valueType="num">
                                      <p:cBhvr additive="base">
                                        <p:cTn id="43"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p:tgtEl>
                                          <p:spTgt spid="3">
                                            <p:txEl>
                                              <p:pRg st="2" end="2"/>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xit" presetSubtype="4" fill="hold" grpId="1" nodeType="clickEffect">
                                  <p:stCondLst>
                                    <p:cond delay="0"/>
                                  </p:stCondLst>
                                  <p:childTnLst>
                                    <p:anim calcmode="lin" valueType="num">
                                      <p:cBhvr additive="base">
                                        <p:cTn id="49"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p:tgtEl>
                                          <p:spTgt spid="3">
                                            <p:txEl>
                                              <p:pRg st="3" end="3"/>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p:tgtEl>
                                          <p:spTgt spid="3">
                                            <p:txEl>
                                              <p:pRg st="4" end="4"/>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grpId="0" nodeType="clickEffect">
                                  <p:stCondLst>
                                    <p:cond delay="0"/>
                                  </p:stCondLst>
                                  <p:childTnLst>
                                    <p:anim calcmode="lin" valueType="num">
                                      <p:cBhvr additive="base">
                                        <p:cTn id="61" dur="500"/>
                                        <p:tgtEl>
                                          <p:spTgt spid="2"/>
                                        </p:tgtEl>
                                        <p:attrNameLst>
                                          <p:attrName>ppt_x</p:attrName>
                                        </p:attrNameLst>
                                      </p:cBhvr>
                                      <p:tavLst>
                                        <p:tav tm="0">
                                          <p:val>
                                            <p:strVal val="ppt_x"/>
                                          </p:val>
                                        </p:tav>
                                        <p:tav tm="100000">
                                          <p:val>
                                            <p:strVal val="ppt_x"/>
                                          </p:val>
                                        </p:tav>
                                      </p:tavLst>
                                    </p:anim>
                                    <p:anim calcmode="lin" valueType="num">
                                      <p:cBhvr additive="base">
                                        <p:cTn id="62" dur="500"/>
                                        <p:tgtEl>
                                          <p:spTgt spid="2"/>
                                        </p:tgtEl>
                                        <p:attrNameLst>
                                          <p:attrName>ppt_y</p:attrName>
                                        </p:attrNameLst>
                                      </p:cBhvr>
                                      <p:tavLst>
                                        <p:tav tm="0">
                                          <p:val>
                                            <p:strVal val="ppt_y"/>
                                          </p:val>
                                        </p:tav>
                                        <p:tav tm="100000">
                                          <p:val>
                                            <p:strVal val="1+ppt_h/2"/>
                                          </p:val>
                                        </p:tav>
                                      </p:tavLst>
                                    </p:anim>
                                    <p:set>
                                      <p:cBhvr>
                                        <p:cTn id="6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832648"/>
          </a:xfrm>
        </p:spPr>
        <p:txBody>
          <a:bodyPr>
            <a:noAutofit/>
          </a:bodyPr>
          <a:lstStyle/>
          <a:p>
            <a:r>
              <a:rPr lang="tr-TR" sz="2400" dirty="0" smtClean="0">
                <a:latin typeface="Calibri" pitchFamily="34" charset="0"/>
                <a:cs typeface="Calibri" pitchFamily="34" charset="0"/>
              </a:rPr>
              <a:t> Başkalarına ait özel bilgilerin gizliliğine ve korunmasına özen gösterecek; İnsanların özel yaşamına, saygınlığına ve sahiplik haklarına saygı gösterecektir. </a:t>
            </a:r>
          </a:p>
          <a:p>
            <a:r>
              <a:rPr lang="tr-TR" sz="2400" dirty="0" smtClean="0">
                <a:latin typeface="Calibri" pitchFamily="34" charset="0"/>
                <a:cs typeface="Calibri" pitchFamily="34" charset="0"/>
              </a:rPr>
              <a:t>Ürün ve hizmetleri konusunda müşterilerini tam ve doğru olarak bilgilendirecek, ürün ve hizmet sunumunda yasaların ve ticaretin gerektirdiği belge ve bilgilerin eksiksiz olarak karşı tarafa verilmesini sağlayacaktır. </a:t>
            </a:r>
          </a:p>
          <a:p>
            <a:r>
              <a:rPr lang="tr-TR" sz="2400" dirty="0" smtClean="0">
                <a:latin typeface="Calibri" pitchFamily="34" charset="0"/>
                <a:cs typeface="Calibri" pitchFamily="34" charset="0"/>
              </a:rPr>
              <a:t>Faaliyetleri ile ilgili olarak ilgili tarafları çıkarları konusunda bilgilendirecek. </a:t>
            </a:r>
          </a:p>
          <a:p>
            <a:r>
              <a:rPr lang="tr-TR" sz="2400" dirty="0" smtClean="0">
                <a:latin typeface="Calibri" pitchFamily="34" charset="0"/>
                <a:cs typeface="Calibri" pitchFamily="34" charset="0"/>
              </a:rPr>
              <a:t> Kirli ve dürüst olmayan işleri yaptığından kuşku duyduğu kişi ve kurumlarla çalışmayacaktır. </a:t>
            </a:r>
          </a:p>
          <a:p>
            <a:r>
              <a:rPr lang="tr-TR" sz="2400" dirty="0" smtClean="0">
                <a:latin typeface="Calibri" pitchFamily="34" charset="0"/>
                <a:cs typeface="Calibri" pitchFamily="34" charset="0"/>
              </a:rPr>
              <a:t> İş ortaklarının ve ticari ilişki içinde olduğu kurum ve kişilerin hak ve çıkarlarını korumak konusunda titiz davranacak, onların kazançlarını yok edici bir ticari faaliyet içinde olmayacaktır. </a:t>
            </a: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6</a:t>
            </a:fld>
            <a:endParaRPr lang="tr-TR" dirty="0"/>
          </a:p>
        </p:txBody>
      </p:sp>
    </p:spTree>
  </p:cSld>
  <p:clrMapOvr>
    <a:masterClrMapping/>
  </p:clrMapOvr>
  <p:transition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5618096"/>
          </a:xfrm>
        </p:spPr>
        <p:txBody>
          <a:bodyPr>
            <a:noAutofit/>
          </a:bodyPr>
          <a:lstStyle/>
          <a:p>
            <a:r>
              <a:rPr lang="tr-TR" sz="2400" dirty="0" smtClean="0">
                <a:latin typeface="Calibri" pitchFamily="34" charset="0"/>
                <a:cs typeface="Calibri" pitchFamily="34" charset="0"/>
              </a:rPr>
              <a:t>Nihai tüketicilere bayi kar marjını yok sayan fiyat bilgilendirmesinde bulunmayacaktır. </a:t>
            </a:r>
          </a:p>
          <a:p>
            <a:r>
              <a:rPr lang="tr-TR" sz="2400" dirty="0" smtClean="0">
                <a:latin typeface="Calibri" pitchFamily="34" charset="0"/>
                <a:cs typeface="Calibri" pitchFamily="34" charset="0"/>
              </a:rPr>
              <a:t>Ürün ve hizmetin makul bir kar marjını koruyacak biçimde satılmasına özen gösterecek, diğer satıcı ve meslektaşları karşısında fiyat kırma yoluyla haksız kazanç elde etmeye çalışmayacaktır </a:t>
            </a:r>
          </a:p>
          <a:p>
            <a:r>
              <a:rPr lang="tr-TR" sz="2400" dirty="0" smtClean="0">
                <a:latin typeface="Calibri" pitchFamily="34" charset="0"/>
                <a:cs typeface="Calibri" pitchFamily="34" charset="0"/>
              </a:rPr>
              <a:t>Üreticilerin, patent, telif ve mülkiyet haklarına saygılı davranacak; sahte ürün satışı yapmayacak; yazılımların lisansız ve korsan ticaretine karşı çıkacaktır. </a:t>
            </a:r>
          </a:p>
          <a:p>
            <a:r>
              <a:rPr lang="tr-TR" sz="2400" dirty="0" smtClean="0">
                <a:latin typeface="Calibri" pitchFamily="34" charset="0"/>
                <a:cs typeface="Calibri" pitchFamily="34" charset="0"/>
              </a:rPr>
              <a:t>Haksız rekabet sayılan ticari faaliyet içinde olmayacak, ürün ve hizmet sunumunda tekel yaratıcı davranışlardan kaçınacak, ticari avantaj ve üstünlüklerini meslektaşlarının ve müşterilerinin aleyhine kullanmayacaktır. </a:t>
            </a:r>
          </a:p>
          <a:p>
            <a:pPr>
              <a:buNone/>
            </a:pPr>
            <a:endParaRPr lang="tr-TR" sz="2400" dirty="0" smtClean="0">
              <a:latin typeface="Calibri" pitchFamily="34" charset="0"/>
              <a:cs typeface="Calibri" pitchFamily="34" charset="0"/>
            </a:endParaRPr>
          </a:p>
          <a:p>
            <a:endParaRPr lang="tr-TR" sz="2400" dirty="0">
              <a:latin typeface="Calibri" pitchFamily="34" charset="0"/>
              <a:cs typeface="Calibri" pitchFamily="34" charset="0"/>
            </a:endParaRPr>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7</a:t>
            </a:fld>
            <a:endParaRPr lang="tr-TR"/>
          </a:p>
        </p:txBody>
      </p:sp>
    </p:spTree>
  </p:cSld>
  <p:clrMapOvr>
    <a:masterClrMapping/>
  </p:clrMapOvr>
  <p:transition advTm="2000">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5618096"/>
          </a:xfrm>
        </p:spPr>
        <p:txBody>
          <a:bodyPr/>
          <a:lstStyle/>
          <a:p>
            <a:r>
              <a:rPr lang="tr-TR" sz="2400" dirty="0" smtClean="0">
                <a:latin typeface="Calibri" pitchFamily="34" charset="0"/>
                <a:cs typeface="Calibri" pitchFamily="34" charset="0"/>
              </a:rPr>
              <a:t>Tüketicilerin yasalar ve uygulamalardan gelen haklarına saygılı davranacak, garanti ve satış sonrası hizmet konularında müşteri mağduriyeti oluşturmayacaktır. </a:t>
            </a:r>
          </a:p>
          <a:p>
            <a:r>
              <a:rPr lang="tr-TR" sz="2400" dirty="0" smtClean="0">
                <a:latin typeface="Calibri" pitchFamily="34" charset="0"/>
                <a:cs typeface="Calibri" pitchFamily="34" charset="0"/>
              </a:rPr>
              <a:t>Çalışma yaşamının ahlak kurallarına uyacak, çalışanlarının yasalardan ve uygulamalardan gelen hak ve çıkarlarını koruyacaktır. </a:t>
            </a:r>
          </a:p>
          <a:p>
            <a:r>
              <a:rPr lang="tr-TR" sz="2400" dirty="0" smtClean="0">
                <a:latin typeface="Calibri" pitchFamily="34" charset="0"/>
                <a:cs typeface="Calibri" pitchFamily="34" charset="0"/>
              </a:rPr>
              <a:t>Çalışanlarının mesleki gelişimine katkıda bulunacak, onları bu konuda özendirecek; çalışanın </a:t>
            </a:r>
            <a:r>
              <a:rPr lang="tr-TR" sz="2400" dirty="0" err="1" smtClean="0">
                <a:latin typeface="Calibri" pitchFamily="34" charset="0"/>
                <a:cs typeface="Calibri" pitchFamily="34" charset="0"/>
              </a:rPr>
              <a:t>sektörel</a:t>
            </a:r>
            <a:r>
              <a:rPr lang="tr-TR" sz="2400" dirty="0" smtClean="0">
                <a:latin typeface="Calibri" pitchFamily="34" charset="0"/>
                <a:cs typeface="Calibri" pitchFamily="34" charset="0"/>
              </a:rPr>
              <a:t>, toplumsal ve kişisel sorumluluklarını yerine getirirken temel ahlak kurallarına uygun davranmalarını sağlayacaktır. </a:t>
            </a:r>
          </a:p>
          <a:p>
            <a:endParaRPr lang="tr-TR" dirty="0"/>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8</a:t>
            </a:fld>
            <a:endParaRPr lang="tr-TR"/>
          </a:p>
        </p:txBody>
      </p:sp>
    </p:spTree>
  </p:cSld>
  <p:clrMapOvr>
    <a:masterClrMapping/>
  </p:clrMapOvr>
  <p:transition advTm="2000">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548680"/>
            <a:ext cx="8229600" cy="929258"/>
          </a:xfrm>
        </p:spPr>
        <p:txBody>
          <a:bodyPr>
            <a:normAutofit fontScale="90000"/>
          </a:bodyPr>
          <a:lstStyle/>
          <a:p>
            <a:r>
              <a:rPr lang="tr-TR" sz="2800" b="1" dirty="0" smtClean="0">
                <a:effectLst/>
                <a:latin typeface="Calibri" pitchFamily="34" charset="0"/>
                <a:cs typeface="Calibri" pitchFamily="34" charset="0"/>
              </a:rPr>
              <a:t>YAZILI OLMAYAN KURALLAR</a:t>
            </a:r>
            <a:r>
              <a:rPr lang="tr-TR" dirty="0" smtClean="0"/>
              <a:t/>
            </a:r>
            <a:br>
              <a:rPr lang="tr-TR" dirty="0" smtClean="0"/>
            </a:br>
            <a:endParaRPr lang="tr-TR" dirty="0"/>
          </a:p>
        </p:txBody>
      </p:sp>
      <p:sp>
        <p:nvSpPr>
          <p:cNvPr id="3" name="2 İçerik Yer Tutucusu"/>
          <p:cNvSpPr>
            <a:spLocks noGrp="1"/>
          </p:cNvSpPr>
          <p:nvPr>
            <p:ph idx="1"/>
          </p:nvPr>
        </p:nvSpPr>
        <p:spPr>
          <a:xfrm>
            <a:off x="457200" y="1412776"/>
            <a:ext cx="8229600" cy="5042032"/>
          </a:xfrm>
        </p:spPr>
        <p:txBody>
          <a:bodyPr/>
          <a:lstStyle/>
          <a:p>
            <a:r>
              <a:rPr lang="tr-TR" sz="2400" dirty="0" smtClean="0">
                <a:latin typeface="Calibri" pitchFamily="34" charset="0"/>
                <a:cs typeface="Calibri" pitchFamily="34" charset="0"/>
              </a:rPr>
              <a:t>Yazılı olmayan kurallar ise, net çizgiler ile çizilemeyen, toplumdan topluma, kişiden kişiye değişebilen normlardır. Bu nedenle tanımlanmasında güçlük yaşanan kurallardır. </a:t>
            </a:r>
          </a:p>
          <a:p>
            <a:r>
              <a:rPr lang="tr-TR" sz="2400" dirty="0" smtClean="0">
                <a:latin typeface="Calibri" pitchFamily="34" charset="0"/>
                <a:cs typeface="Calibri" pitchFamily="34" charset="0"/>
              </a:rPr>
              <a:t>Bu kurallar yazıldığı zaman uygulanıp uygulanmadığını denetleyecek mekanizmalar güvenlik güçleri değil, bizzat bunları yaşayanlardır. Dolayısıyla etik kurallar bir bakıma kişinin kendi kendine duyduğu vicdani yükümlülükler ile sınırlıdır. </a:t>
            </a:r>
          </a:p>
          <a:p>
            <a:pPr>
              <a:buNone/>
            </a:pPr>
            <a:endParaRPr lang="tr-TR" dirty="0"/>
          </a:p>
        </p:txBody>
      </p:sp>
      <p:sp>
        <p:nvSpPr>
          <p:cNvPr id="4" name="3 Veri Yer Tutucusu"/>
          <p:cNvSpPr>
            <a:spLocks noGrp="1"/>
          </p:cNvSpPr>
          <p:nvPr>
            <p:ph type="dt" sz="half" idx="10"/>
          </p:nvPr>
        </p:nvSpPr>
        <p:spPr/>
        <p:txBody>
          <a:bodyPr/>
          <a:lstStyle/>
          <a:p>
            <a:fld id="{53D54361-B1BE-4C0B-B0E7-F44474B6552F}" type="datetime1">
              <a:rPr lang="tr-TR" smtClean="0"/>
              <a:t>28.4.2016</a:t>
            </a:fld>
            <a:endParaRPr lang="tr-TR"/>
          </a:p>
        </p:txBody>
      </p:sp>
      <p:sp>
        <p:nvSpPr>
          <p:cNvPr id="5" name="4 Altbilgi Yer Tutucusu"/>
          <p:cNvSpPr>
            <a:spLocks noGrp="1"/>
          </p:cNvSpPr>
          <p:nvPr>
            <p:ph type="ftr" sz="quarter" idx="11"/>
          </p:nvPr>
        </p:nvSpPr>
        <p:spPr/>
        <p:txBody>
          <a:bodyPr/>
          <a:lstStyle/>
          <a:p>
            <a:r>
              <a:rPr lang="tr-TR" smtClean="0"/>
              <a:t>BİLİŞİM ETİĞİ</a:t>
            </a:r>
            <a:endParaRPr lang="tr-TR"/>
          </a:p>
        </p:txBody>
      </p:sp>
      <p:sp>
        <p:nvSpPr>
          <p:cNvPr id="6" name="5 Slayt Numarası Yer Tutucusu"/>
          <p:cNvSpPr>
            <a:spLocks noGrp="1"/>
          </p:cNvSpPr>
          <p:nvPr>
            <p:ph type="sldNum" sz="quarter" idx="12"/>
          </p:nvPr>
        </p:nvSpPr>
        <p:spPr/>
        <p:txBody>
          <a:bodyPr/>
          <a:lstStyle/>
          <a:p>
            <a:fld id="{9C455152-1186-476A-802F-CB643862ABF6}" type="slidenum">
              <a:rPr lang="tr-TR" smtClean="0"/>
              <a:t>9</a:t>
            </a:fld>
            <a:endParaRPr lang="tr-TR"/>
          </a:p>
        </p:txBody>
      </p:sp>
    </p:spTree>
  </p:cSld>
  <p:clrMapOvr>
    <a:masterClrMapping/>
  </p:clrMapOvr>
  <p:transition advTm="2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2"/>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91</TotalTime>
  <Words>1381</Words>
  <Application>Microsoft Office PowerPoint</Application>
  <PresentationFormat>Ekran Gösterisi (4:3)</PresentationFormat>
  <Paragraphs>152</Paragraphs>
  <Slides>20</Slides>
  <Notes>2</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Canlı</vt:lpstr>
      <vt:lpstr>BİLİŞİM ETİĞİ</vt:lpstr>
      <vt:lpstr>BİLİŞİM ETİĞİ TANIMI</vt:lpstr>
      <vt:lpstr>YAZILI KURALLAR</vt:lpstr>
      <vt:lpstr>Bilgisayar Etik Enstitüsü tarafından geliştirilen ve    bilgisayar kullanım etik ilkelerinin temelini oluşturan 10 ilke</vt:lpstr>
      <vt:lpstr>TÜBİDER Bilişim Sektörü Derneği’nin Ahlak İlkeleri ise şöyledir: </vt:lpstr>
      <vt:lpstr>PowerPoint Sunusu</vt:lpstr>
      <vt:lpstr>PowerPoint Sunusu</vt:lpstr>
      <vt:lpstr>PowerPoint Sunusu</vt:lpstr>
      <vt:lpstr>YAZILI OLMAYAN KURALLAR </vt:lpstr>
      <vt:lpstr>Yazılı olmayan kurallara kısaca aşağıdaki kuralları verebiliriz: </vt:lpstr>
      <vt:lpstr>PowerPoint Sunusu</vt:lpstr>
      <vt:lpstr>PowerPoint Sunusu</vt:lpstr>
      <vt:lpstr>PowerPoint Sunusu</vt:lpstr>
      <vt:lpstr>E-Posta İletilerinde ve E-Posta Guruplarında Etik Kurallar</vt:lpstr>
      <vt:lpstr>PowerPoint Sunusu</vt:lpstr>
      <vt:lpstr>PowerPoint Sunusu</vt:lpstr>
      <vt:lpstr>PowerPoint Sunusu</vt:lpstr>
      <vt:lpstr>PowerPoint Sunusu</vt:lpstr>
      <vt:lpstr>Web Site Yayıncılığında Etik Kurallar</vt:lpstr>
      <vt:lpstr>KISACA BİLİŞİM ETİĞİ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BİLİŞİM ETİĞİ KAVRAMI</dc:title>
  <dc:creator>toshiba</dc:creator>
  <cp:lastModifiedBy>User</cp:lastModifiedBy>
  <cp:revision>14</cp:revision>
  <dcterms:created xsi:type="dcterms:W3CDTF">2011-12-08T08:06:27Z</dcterms:created>
  <dcterms:modified xsi:type="dcterms:W3CDTF">2016-04-28T09:10:06Z</dcterms:modified>
</cp:coreProperties>
</file>