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6" r:id="rId2"/>
    <p:sldId id="260" r:id="rId3"/>
    <p:sldId id="257" r:id="rId4"/>
    <p:sldId id="262" r:id="rId5"/>
    <p:sldId id="258" r:id="rId6"/>
    <p:sldId id="264" r:id="rId7"/>
    <p:sldId id="265" r:id="rId8"/>
    <p:sldId id="266" r:id="rId9"/>
    <p:sldId id="267" r:id="rId10"/>
    <p:sldId id="259" r:id="rId11"/>
    <p:sldId id="268" r:id="rId12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  <a:srgbClr val="4D4D4D"/>
    <a:srgbClr val="FF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315" autoAdjust="0"/>
  </p:normalViewPr>
  <p:slideViewPr>
    <p:cSldViewPr>
      <p:cViewPr varScale="1">
        <p:scale>
          <a:sx n="101" d="100"/>
          <a:sy n="101" d="100"/>
        </p:scale>
        <p:origin x="19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tr-TR" altLang="tr-T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tr-TR" altLang="tr-T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tr-TR" altLang="tr-T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058374B-BDC9-44F4-9435-3FAF9D39E332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8D46-5B45-4423-BD59-5896CEBF413D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1317837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D5AC-A4CA-425B-987C-2FB9D18F68AB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56465447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1319-8DB5-4294-8F61-C564B0904AAB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1923493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826C-A35F-47C1-9762-CA24FDB8B7B8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88364730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E073-1212-4148-A143-51936E011237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71517911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4715-3E93-4535-93DF-49481171BC46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12560332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0864-26F9-4D9B-8764-FB60C361CE66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4271581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F462-84FB-402E-B5AC-DBEA3F5E9727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26700242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2AE7-F5A7-49A9-8138-6C2E726E9E6C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27819390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2DFF-2ABB-4EAD-8EAF-1D6D3DC03682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0837052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5CCE-D18D-4BD0-B98A-B110693558DA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08066284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altLang="tr-TR" smtClean="0"/>
              <a:t>Yazılım Mühendisliği</a:t>
            </a:r>
            <a:endParaRPr lang="tr-TR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8C5F-20C4-4E29-8EB9-C3A14E43FB50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5743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spd="med">
    <p:cover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3375"/>
            <a:ext cx="7772400" cy="3743325"/>
          </a:xfrm>
        </p:spPr>
        <p:txBody>
          <a:bodyPr/>
          <a:lstStyle/>
          <a:p>
            <a:pPr algn="l"/>
            <a:r>
              <a:rPr lang="tr-TR" altLang="tr-TR" sz="5400">
                <a:solidFill>
                  <a:schemeClr val="tx1"/>
                </a:solidFill>
                <a:latin typeface="Lucida Handwriting" panose="03010101010101010101" pitchFamily="66" charset="0"/>
              </a:rPr>
              <a:t>BAŞARILI </a:t>
            </a:r>
            <a:br>
              <a:rPr lang="tr-TR" altLang="tr-TR" sz="5400">
                <a:solidFill>
                  <a:schemeClr val="tx1"/>
                </a:solidFill>
                <a:latin typeface="Lucida Handwriting" panose="03010101010101010101" pitchFamily="66" charset="0"/>
              </a:rPr>
            </a:br>
            <a:r>
              <a:rPr lang="tr-TR" altLang="tr-TR" sz="5400">
                <a:solidFill>
                  <a:schemeClr val="tx1"/>
                </a:solidFill>
                <a:latin typeface="Lucida Handwriting" panose="03010101010101010101" pitchFamily="66" charset="0"/>
              </a:rPr>
              <a:t>  BİR PROJENİN         	ORTAK YÖNLERİ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78362-C77B-465E-94BE-097B7CA78209}" type="slidenum">
              <a:rPr lang="tr-TR" altLang="tr-TR"/>
              <a:pPr/>
              <a:t>1</a:t>
            </a:fld>
            <a:endParaRPr lang="tr-TR" altLang="tr-TR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569325" cy="5040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b="1" dirty="0">
                <a:latin typeface="Arial Narrow" panose="020B0606020202030204" pitchFamily="34" charset="0"/>
              </a:rPr>
              <a:t>Yinelemeli(</a:t>
            </a:r>
            <a:r>
              <a:rPr lang="tr-TR" altLang="tr-TR" sz="2400" b="1" dirty="0" err="1">
                <a:latin typeface="Arial Narrow" panose="020B0606020202030204" pitchFamily="34" charset="0"/>
              </a:rPr>
              <a:t>iteratıve</a:t>
            </a:r>
            <a:r>
              <a:rPr lang="tr-TR" altLang="tr-TR" sz="2400" b="1" dirty="0">
                <a:latin typeface="Arial Narrow" panose="020B0606020202030204" pitchFamily="34" charset="0"/>
              </a:rPr>
              <a:t>) yazılım süreçlerinin başarılı olmasının nedenleri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tr-TR" sz="2400" b="1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1)</a:t>
            </a:r>
            <a:r>
              <a:rPr lang="tr-TR" altLang="tr-TR" sz="2000" dirty="0">
                <a:latin typeface="Arial Narrow" panose="020B0606020202030204" pitchFamily="34" charset="0"/>
              </a:rPr>
              <a:t>Yinelemeli yazılım geliştirme süreçlerini kullanmak daha az risklidir.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2)Riskler önceden tespit edilebilir ve çözülebilir.</a:t>
            </a:r>
            <a:r>
              <a:rPr lang="tr-TR" altLang="tr-TR" sz="2000" dirty="0">
                <a:latin typeface="Arial Narrow" panose="020B0606020202030204" pitchFamily="34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3)</a:t>
            </a:r>
            <a:r>
              <a:rPr lang="tr-TR" altLang="tr-TR" sz="2000" dirty="0">
                <a:latin typeface="Arial Narrow" panose="020B0606020202030204" pitchFamily="34" charset="0"/>
              </a:rPr>
              <a:t>Proje süresince meydana gelebilecek değişikliklere çabuk tepki verebilir.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4)Projenin durumu hakkında daha fazla bilgi sağlar ve tekrarlar arttıkça tahminler </a:t>
            </a:r>
            <a:br>
              <a:rPr lang="tr-TR" altLang="tr-TR" sz="2000" b="1" dirty="0">
                <a:latin typeface="Arial Narrow" panose="020B0606020202030204" pitchFamily="34" charset="0"/>
              </a:rPr>
            </a:br>
            <a:r>
              <a:rPr lang="tr-TR" altLang="tr-TR" sz="2000" b="1" dirty="0">
                <a:latin typeface="Arial Narrow" panose="020B0606020202030204" pitchFamily="34" charset="0"/>
              </a:rPr>
              <a:t>daha sağlıklı, kesin hale gelir.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5)</a:t>
            </a:r>
            <a:r>
              <a:rPr lang="tr-TR" altLang="tr-TR" sz="2000" dirty="0">
                <a:latin typeface="Arial Narrow" panose="020B0606020202030204" pitchFamily="34" charset="0"/>
              </a:rPr>
              <a:t>Hatalar daha çabuk bulunur, kalite seviyesi yüksektir.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6)Sonuçta üretilen yazılım müşteri isteklerini daha iyi şekilde karşılar.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7)</a:t>
            </a:r>
            <a:r>
              <a:rPr lang="tr-TR" altLang="tr-TR" sz="2000" dirty="0">
                <a:latin typeface="Arial Narrow" panose="020B0606020202030204" pitchFamily="34" charset="0"/>
              </a:rPr>
              <a:t>Erken ve sürekli süreç iyileştirmesine olanak verir.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8)İletişim ve koordinasyonu zorunlu kılar.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9)</a:t>
            </a:r>
            <a:r>
              <a:rPr lang="tr-TR" altLang="tr-TR" sz="2000" dirty="0">
                <a:latin typeface="Arial Narrow" panose="020B0606020202030204" pitchFamily="34" charset="0"/>
              </a:rPr>
              <a:t>“Gördüğüm zaman anlarım” anlayışına ters düşmez. </a:t>
            </a:r>
            <a:br>
              <a:rPr lang="tr-TR" altLang="tr-TR" sz="2000" dirty="0">
                <a:latin typeface="Arial Narrow" panose="020B0606020202030204" pitchFamily="34" charset="0"/>
              </a:rPr>
            </a:br>
            <a:r>
              <a:rPr lang="tr-TR" altLang="tr-TR" sz="2000" dirty="0">
                <a:latin typeface="Arial Narrow" panose="020B0606020202030204" pitchFamily="34" charset="0"/>
              </a:rPr>
              <a:t>Müşteriler ne istediklerini anlamak için bazen yazılımı görmeleri gerekir.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10)Tekrar kullanılabilirlik (</a:t>
            </a:r>
            <a:r>
              <a:rPr lang="tr-TR" altLang="tr-TR" sz="2000" b="1" dirty="0" err="1">
                <a:latin typeface="Arial Narrow" panose="020B0606020202030204" pitchFamily="34" charset="0"/>
              </a:rPr>
              <a:t>reuse</a:t>
            </a:r>
            <a:r>
              <a:rPr lang="tr-TR" altLang="tr-TR" sz="2000" b="1" dirty="0">
                <a:latin typeface="Arial Narrow" panose="020B0606020202030204" pitchFamily="34" charset="0"/>
              </a:rPr>
              <a:t>) için elverişli ortam yaratır.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11)</a:t>
            </a:r>
            <a:r>
              <a:rPr lang="tr-TR" altLang="tr-TR" sz="2000" dirty="0">
                <a:latin typeface="Arial Narrow" panose="020B0606020202030204" pitchFamily="34" charset="0"/>
              </a:rPr>
              <a:t>Proje yöneticileri yerinde taktik kararlar alabilirler, insan kaynağı daha yerinde kullanılır.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b="1" dirty="0">
                <a:latin typeface="Arial Narrow" panose="020B0606020202030204" pitchFamily="34" charset="0"/>
              </a:rPr>
              <a:t>12)Ekip üyeleri tekrarlar boyunca hatalarından dersler alır ve kendilerini geliştirir. 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18E3-72DE-4472-9206-A54AD62BED4A}" type="slidenum">
              <a:rPr lang="tr-TR" altLang="tr-TR"/>
              <a:pPr/>
              <a:t>10</a:t>
            </a:fld>
            <a:endParaRPr lang="tr-TR" altLang="tr-T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5576" y="615305"/>
            <a:ext cx="742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8229600" cy="3926061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 err="1">
                <a:latin typeface="Times New Roman" panose="02020603050405020304" pitchFamily="18" charset="0"/>
              </a:rPr>
              <a:t>Standish</a:t>
            </a:r>
            <a:r>
              <a:rPr lang="tr-TR" altLang="tr-TR" sz="2400" dirty="0">
                <a:latin typeface="Times New Roman" panose="02020603050405020304" pitchFamily="18" charset="0"/>
              </a:rPr>
              <a:t> grubunun 1998 de 23000 projeyi kapsayan yaptığı bir araştırmada [Standish98] projelerin başarısının en çok aşağıdaki 5 faktöre bağlı olduğu sonucuna varıyor. 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>
                <a:latin typeface="Times New Roman" panose="02020603050405020304" pitchFamily="18" charset="0"/>
              </a:rPr>
              <a:t/>
            </a:r>
            <a:br>
              <a:rPr lang="tr-TR" altLang="tr-TR" sz="2400">
                <a:latin typeface="Times New Roman" panose="02020603050405020304" pitchFamily="18" charset="0"/>
              </a:rPr>
            </a:br>
            <a:r>
              <a:rPr lang="tr-TR" altLang="tr-TR" sz="2400" smtClean="0">
                <a:latin typeface="Times New Roman" panose="02020603050405020304" pitchFamily="18" charset="0"/>
              </a:rPr>
              <a:t>       Faktör </a:t>
            </a:r>
            <a:r>
              <a:rPr lang="tr-TR" altLang="tr-TR" sz="2400" dirty="0">
                <a:latin typeface="Times New Roman" panose="02020603050405020304" pitchFamily="18" charset="0"/>
              </a:rPr>
              <a:t>						   Etkisi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1-) Kullanıcı/müşteri katılımı         </a:t>
            </a:r>
            <a:r>
              <a:rPr lang="tr-TR" altLang="tr-TR" sz="28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…………30</a:t>
            </a: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/>
            </a:r>
            <a:b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2-) Üst Yönetici desteği                 ………….15</a:t>
            </a:r>
            <a:b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3-) Açık iş hedefleri(</a:t>
            </a:r>
            <a:r>
              <a:rPr lang="tr-TR" altLang="tr-TR" sz="2800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business</a:t>
            </a: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800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objectives</a:t>
            </a: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) </a:t>
            </a:r>
            <a:r>
              <a:rPr lang="tr-TR" altLang="tr-TR" sz="280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…..</a:t>
            </a: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15</a:t>
            </a:r>
            <a:b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4-) Deneyimli proje yöneticisi       ………….15</a:t>
            </a:r>
            <a:b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5-) Kısa aralıklı kilometre taşları   ………….25</a:t>
            </a:r>
            <a:b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r>
              <a:rPr lang="tr-TR" altLang="tr-TR" sz="2400" dirty="0"/>
              <a:t/>
            </a:r>
            <a:br>
              <a:rPr lang="tr-TR" altLang="tr-TR" sz="2400" dirty="0"/>
            </a:br>
            <a:endParaRPr lang="tr-TR" altLang="tr-TR" sz="2400" dirty="0"/>
          </a:p>
        </p:txBody>
      </p:sp>
      <p:sp>
        <p:nvSpPr>
          <p:cNvPr id="6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7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E1F-80D5-4899-90B8-B95AE06F574D}" type="slidenum">
              <a:rPr lang="tr-TR" altLang="tr-TR"/>
              <a:pPr/>
              <a:t>11</a:t>
            </a:fld>
            <a:endParaRPr lang="tr-TR" altLang="tr-TR"/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1000125" y="3429000"/>
            <a:ext cx="6624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1331" y="727076"/>
            <a:ext cx="742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 spd="med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5400"/>
            <a:ext cx="7643813" cy="35655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tr-TR" altLang="tr-TR" sz="2800">
                <a:latin typeface="Times New Roman" panose="02020603050405020304" pitchFamily="18" charset="0"/>
              </a:rPr>
              <a:t>Harvard Business School tarafından yapılan ve yaklaşık 2 yıl süren bir araştırma [MacCormack01] sonucu başarılı yazılım projelerinin aşağıdaki 4 özelliğe sahip oldukları görülmüştür. 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9981-68F3-4561-8A89-19E5F35078A9}" type="slidenum">
              <a:rPr lang="tr-TR" altLang="tr-TR"/>
              <a:pPr/>
              <a:t>2</a:t>
            </a:fld>
            <a:endParaRPr lang="tr-TR" altLang="tr-TR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78788" y="908720"/>
            <a:ext cx="742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 spd="med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  <a:ln/>
        </p:spPr>
        <p:txBody>
          <a:bodyPr/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800"/>
            <a:ext cx="8641208" cy="421478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Times New Roman" panose="02020603050405020304" pitchFamily="18" charset="0"/>
              </a:rPr>
              <a:t>1)Başarılı projeler </a:t>
            </a:r>
            <a:r>
              <a:rPr lang="tr-TR" altLang="tr-TR" sz="2400" b="1" dirty="0">
                <a:latin typeface="Times New Roman" panose="02020603050405020304" pitchFamily="18" charset="0"/>
              </a:rPr>
              <a:t>yinelemeli</a:t>
            </a:r>
            <a:r>
              <a:rPr lang="tr-TR" altLang="tr-TR" sz="2400" dirty="0">
                <a:latin typeface="Times New Roman" panose="02020603050405020304" pitchFamily="18" charset="0"/>
              </a:rPr>
              <a:t> (</a:t>
            </a:r>
            <a:r>
              <a:rPr lang="tr-TR" altLang="tr-TR" sz="2400" dirty="0" err="1">
                <a:latin typeface="Times New Roman" panose="02020603050405020304" pitchFamily="18" charset="0"/>
              </a:rPr>
              <a:t>iterative</a:t>
            </a:r>
            <a:r>
              <a:rPr lang="tr-TR" altLang="tr-TR" sz="2400" dirty="0">
                <a:latin typeface="Times New Roman" panose="02020603050405020304" pitchFamily="18" charset="0"/>
              </a:rPr>
              <a:t>) şekilde yazılım geliştirirler. Yazılımın müşteri için anlamlı bir parçası erken bir yayımla(</a:t>
            </a:r>
            <a:r>
              <a:rPr lang="tr-TR" altLang="tr-TR" sz="2400" dirty="0" err="1">
                <a:latin typeface="Times New Roman" panose="02020603050405020304" pitchFamily="18" charset="0"/>
              </a:rPr>
              <a:t>release</a:t>
            </a:r>
            <a:r>
              <a:rPr lang="tr-TR" altLang="tr-TR" sz="2400" dirty="0">
                <a:latin typeface="Times New Roman" panose="02020603050405020304" pitchFamily="18" charset="0"/>
              </a:rPr>
              <a:t>) teslim edilir ve yazılım teslimi diğer yinelemeler ile devam eder. Müşteriden yayımlar sonrası sürekli geri </a:t>
            </a:r>
            <a:r>
              <a:rPr lang="tr-TR" altLang="tr-TR" sz="2400" dirty="0" err="1">
                <a:latin typeface="Times New Roman" panose="02020603050405020304" pitchFamily="18" charset="0"/>
              </a:rPr>
              <a:t>beslenim</a:t>
            </a:r>
            <a:r>
              <a:rPr lang="tr-TR" altLang="tr-TR" sz="2400" dirty="0">
                <a:latin typeface="Times New Roman" panose="02020603050405020304" pitchFamily="18" charset="0"/>
              </a:rPr>
              <a:t> alınır. Yazılım bir </a:t>
            </a:r>
            <a:r>
              <a:rPr lang="tr-TR" altLang="tr-TR" sz="2400" b="1" dirty="0">
                <a:latin typeface="Times New Roman" panose="02020603050405020304" pitchFamily="18" charset="0"/>
              </a:rPr>
              <a:t>evrim süreci</a:t>
            </a:r>
            <a:r>
              <a:rPr lang="tr-TR" altLang="tr-TR" sz="2400" dirty="0">
                <a:latin typeface="Times New Roman" panose="02020603050405020304" pitchFamily="18" charset="0"/>
              </a:rPr>
              <a:t> sonucunda oluşur.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Times New Roman" panose="02020603050405020304" pitchFamily="18" charset="0"/>
              </a:rPr>
              <a:t>2)Yapılan değişiklikler sonrası günlük </a:t>
            </a:r>
            <a:r>
              <a:rPr lang="tr-TR" altLang="tr-TR" sz="2400" dirty="0" err="1">
                <a:latin typeface="Times New Roman" panose="02020603050405020304" pitchFamily="18" charset="0"/>
              </a:rPr>
              <a:t>tümleştirme</a:t>
            </a:r>
            <a:r>
              <a:rPr lang="tr-TR" altLang="tr-TR" sz="2400" dirty="0">
                <a:latin typeface="Times New Roman" panose="02020603050405020304" pitchFamily="18" charset="0"/>
              </a:rPr>
              <a:t> (</a:t>
            </a:r>
            <a:r>
              <a:rPr lang="tr-TR" altLang="tr-TR" sz="2400" dirty="0" err="1">
                <a:latin typeface="Times New Roman" panose="02020603050405020304" pitchFamily="18" charset="0"/>
              </a:rPr>
              <a:t>daily</a:t>
            </a:r>
            <a:r>
              <a:rPr lang="tr-TR" altLang="tr-TR" sz="2400" dirty="0">
                <a:latin typeface="Times New Roman" panose="02020603050405020304" pitchFamily="18" charset="0"/>
              </a:rPr>
              <a:t> </a:t>
            </a:r>
            <a:r>
              <a:rPr lang="tr-TR" altLang="tr-TR" sz="2400" dirty="0" err="1">
                <a:latin typeface="Times New Roman" panose="02020603050405020304" pitchFamily="18" charset="0"/>
              </a:rPr>
              <a:t>integration</a:t>
            </a:r>
            <a:r>
              <a:rPr lang="tr-TR" altLang="tr-TR" sz="2400" dirty="0">
                <a:latin typeface="Times New Roman" panose="02020603050405020304" pitchFamily="18" charset="0"/>
              </a:rPr>
              <a:t>) yapılır. </a:t>
            </a:r>
            <a:r>
              <a:rPr lang="tr-TR" altLang="tr-TR" sz="2400" dirty="0" err="1">
                <a:latin typeface="Times New Roman" panose="02020603050405020304" pitchFamily="18" charset="0"/>
              </a:rPr>
              <a:t>Tümleştirme</a:t>
            </a:r>
            <a:r>
              <a:rPr lang="tr-TR" altLang="tr-TR" sz="2400" dirty="0">
                <a:latin typeface="Times New Roman" panose="02020603050405020304" pitchFamily="18" charset="0"/>
              </a:rPr>
              <a:t> sonucu yazılımın durumu hakkında bağlanım(</a:t>
            </a:r>
            <a:r>
              <a:rPr lang="tr-TR" altLang="tr-TR" sz="2400" dirty="0" err="1">
                <a:latin typeface="Times New Roman" panose="02020603050405020304" pitchFamily="18" charset="0"/>
              </a:rPr>
              <a:t>regression</a:t>
            </a:r>
            <a:r>
              <a:rPr lang="tr-TR" altLang="tr-TR" sz="2400" dirty="0">
                <a:latin typeface="Times New Roman" panose="02020603050405020304" pitchFamily="18" charset="0"/>
              </a:rPr>
              <a:t>) testleri sayesinde </a:t>
            </a:r>
            <a:r>
              <a:rPr lang="tr-TR" altLang="tr-TR" sz="2400" b="1" dirty="0">
                <a:latin typeface="Times New Roman" panose="02020603050405020304" pitchFamily="18" charset="0"/>
              </a:rPr>
              <a:t>hızlı bir şekilde geri </a:t>
            </a:r>
            <a:r>
              <a:rPr lang="tr-TR" altLang="tr-TR" sz="2400" b="1" dirty="0" err="1">
                <a:latin typeface="Times New Roman" panose="02020603050405020304" pitchFamily="18" charset="0"/>
              </a:rPr>
              <a:t>beslenim</a:t>
            </a:r>
            <a:r>
              <a:rPr lang="tr-TR" altLang="tr-TR" sz="2400" dirty="0">
                <a:latin typeface="Times New Roman" panose="02020603050405020304" pitchFamily="18" charset="0"/>
              </a:rPr>
              <a:t> alınır.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Times New Roman" panose="02020603050405020304" pitchFamily="18" charset="0"/>
              </a:rPr>
              <a:t>3)Yazılım geliştirme ekibi </a:t>
            </a:r>
            <a:r>
              <a:rPr lang="tr-TR" altLang="tr-TR" sz="2400" b="1" dirty="0">
                <a:latin typeface="Times New Roman" panose="02020603050405020304" pitchFamily="18" charset="0"/>
              </a:rPr>
              <a:t>deneyim</a:t>
            </a:r>
            <a:r>
              <a:rPr lang="tr-TR" altLang="tr-TR" sz="2400" dirty="0">
                <a:latin typeface="Times New Roman" panose="02020603050405020304" pitchFamily="18" charset="0"/>
              </a:rPr>
              <a:t>lidir.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Times New Roman" panose="02020603050405020304" pitchFamily="18" charset="0"/>
              </a:rPr>
              <a:t>4)Projenin başından itibaren yazılım mimarisine ve sistemin </a:t>
            </a:r>
            <a:r>
              <a:rPr lang="tr-TR" altLang="tr-TR" sz="2400" b="1" dirty="0">
                <a:latin typeface="Times New Roman" panose="02020603050405020304" pitchFamily="18" charset="0"/>
              </a:rPr>
              <a:t>birbirinden bağımsız bileşenlerden</a:t>
            </a:r>
            <a:r>
              <a:rPr lang="tr-TR" altLang="tr-TR" sz="2400" dirty="0">
                <a:latin typeface="Times New Roman" panose="02020603050405020304" pitchFamily="18" charset="0"/>
              </a:rPr>
              <a:t> oluşturulmasına dikkat edilir.</a:t>
            </a:r>
            <a:r>
              <a:rPr lang="tr-TR" altLang="tr-TR" sz="2000" dirty="0"/>
              <a:t> </a:t>
            </a:r>
            <a:br>
              <a:rPr lang="tr-TR" altLang="tr-TR" sz="2000" dirty="0"/>
            </a:br>
            <a:r>
              <a:rPr lang="tr-TR" altLang="tr-TR" sz="2000" dirty="0"/>
              <a:t/>
            </a:r>
            <a:br>
              <a:rPr lang="tr-TR" altLang="tr-TR" sz="2000" dirty="0"/>
            </a:br>
            <a:endParaRPr lang="tr-TR" altLang="tr-TR" sz="20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D761-BD5A-4DB5-83B7-958385073A1F}" type="slidenum">
              <a:rPr lang="tr-TR" altLang="tr-TR"/>
              <a:pPr/>
              <a:t>3</a:t>
            </a:fld>
            <a:endParaRPr lang="tr-TR" altLang="tr-TR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356992"/>
            <a:ext cx="8362950" cy="1800796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tr-TR" dirty="0">
                <a:latin typeface="Times New Roman" panose="02020603050405020304" pitchFamily="18" charset="0"/>
              </a:rPr>
              <a:t>Benzer bir araştırmada </a:t>
            </a:r>
            <a:r>
              <a:rPr lang="tr-TR" altLang="tr-TR" dirty="0" err="1">
                <a:latin typeface="Times New Roman" panose="02020603050405020304" pitchFamily="18" charset="0"/>
              </a:rPr>
              <a:t>Bell</a:t>
            </a:r>
            <a:r>
              <a:rPr lang="tr-TR" altLang="tr-TR" dirty="0">
                <a:latin typeface="Times New Roman" panose="02020603050405020304" pitchFamily="18" charset="0"/>
              </a:rPr>
              <a:t> </a:t>
            </a:r>
            <a:r>
              <a:rPr lang="tr-TR" altLang="tr-TR" dirty="0" err="1">
                <a:latin typeface="Times New Roman" panose="02020603050405020304" pitchFamily="18" charset="0"/>
              </a:rPr>
              <a:t>Labs</a:t>
            </a:r>
            <a:r>
              <a:rPr lang="tr-TR" altLang="tr-TR" dirty="0">
                <a:latin typeface="Times New Roman" panose="02020603050405020304" pitchFamily="18" charset="0"/>
              </a:rPr>
              <a:t> tarafından yapılmış ve aşağıdaki özellikler saptanmıştır.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D5EF1-58AD-4DAF-ABD8-FA8452B7BBBE}" type="slidenum">
              <a:rPr lang="tr-TR" altLang="tr-TR"/>
              <a:pPr/>
              <a:t>4</a:t>
            </a:fld>
            <a:endParaRPr lang="tr-TR" altLang="tr-TR"/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1061499" y="905172"/>
            <a:ext cx="742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 spd="med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337" y="620688"/>
            <a:ext cx="8229600" cy="706437"/>
          </a:xfrm>
        </p:spPr>
        <p:txBody>
          <a:bodyPr/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503337" y="2172098"/>
            <a:ext cx="8229600" cy="4530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000" dirty="0"/>
              <a:t>Buna benzer bir araştırmada </a:t>
            </a:r>
            <a:r>
              <a:rPr lang="tr-TR" altLang="tr-TR" sz="2000" dirty="0" err="1"/>
              <a:t>Bell</a:t>
            </a:r>
            <a:r>
              <a:rPr lang="tr-TR" altLang="tr-TR" sz="2000" dirty="0"/>
              <a:t> </a:t>
            </a:r>
            <a:r>
              <a:rPr lang="tr-TR" altLang="tr-TR" sz="2000" dirty="0" err="1"/>
              <a:t>Labs</a:t>
            </a:r>
            <a:r>
              <a:rPr lang="tr-TR" altLang="tr-TR" sz="2000" dirty="0"/>
              <a:t> tarafından yapılmış ve aşağıdaki özellikler saptanmıştır.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tr-TR" sz="2400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dirty="0"/>
              <a:t>1)Yinelemeli(</a:t>
            </a:r>
            <a:r>
              <a:rPr lang="tr-TR" altLang="tr-TR" sz="2400" dirty="0" err="1"/>
              <a:t>iterative</a:t>
            </a:r>
            <a:r>
              <a:rPr lang="tr-TR" altLang="tr-TR" sz="2400" dirty="0"/>
              <a:t>) yazılım geliştirme ve yinelemelerin sonunda müşterinin geri </a:t>
            </a:r>
            <a:r>
              <a:rPr lang="tr-TR" altLang="tr-TR" sz="2400" dirty="0" err="1"/>
              <a:t>beslenimi</a:t>
            </a:r>
            <a:r>
              <a:rPr lang="tr-TR" altLang="tr-TR" sz="2400" dirty="0"/>
              <a:t>. </a:t>
            </a:r>
            <a:br>
              <a:rPr lang="tr-TR" altLang="tr-TR" sz="2400" dirty="0"/>
            </a:br>
            <a:r>
              <a:rPr lang="tr-TR" altLang="tr-TR" sz="2400" dirty="0"/>
              <a:t/>
            </a:r>
            <a:br>
              <a:rPr lang="tr-TR" altLang="tr-TR" sz="2400" dirty="0"/>
            </a:br>
            <a:endParaRPr lang="tr-TR" altLang="tr-TR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dirty="0"/>
              <a:t>2)Basit organizasyon yapısı ve  rol tanımlarının gereksizce çoğaltılmaması. </a:t>
            </a:r>
            <a:br>
              <a:rPr lang="tr-TR" altLang="tr-TR" sz="2400" dirty="0"/>
            </a:br>
            <a:r>
              <a:rPr lang="tr-TR" altLang="tr-TR" sz="2400" dirty="0"/>
              <a:t/>
            </a:r>
            <a:br>
              <a:rPr lang="tr-TR" altLang="tr-TR" sz="2400" dirty="0"/>
            </a:br>
            <a:endParaRPr lang="tr-TR" altLang="tr-TR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dirty="0"/>
              <a:t>3)Ekip içi iletişim. </a:t>
            </a:r>
            <a:br>
              <a:rPr lang="tr-TR" altLang="tr-TR" sz="2400" dirty="0"/>
            </a:br>
            <a:r>
              <a:rPr lang="tr-TR" altLang="tr-TR" sz="2400" dirty="0"/>
              <a:t/>
            </a:r>
            <a:br>
              <a:rPr lang="tr-TR" altLang="tr-TR" sz="2400" dirty="0"/>
            </a:br>
            <a:endParaRPr lang="tr-TR" altLang="tr-TR" sz="2400" dirty="0"/>
          </a:p>
          <a:p>
            <a:pPr>
              <a:lnSpc>
                <a:spcPct val="80000"/>
              </a:lnSpc>
            </a:pPr>
            <a:endParaRPr lang="tr-TR" altLang="tr-TR" sz="9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F498-AEBF-4B15-8EDE-D4EE41538AA8}" type="slidenum">
              <a:rPr lang="tr-TR" altLang="tr-TR"/>
              <a:pPr/>
              <a:t>5</a:t>
            </a:fld>
            <a:endParaRPr lang="tr-TR" altLang="tr-TR"/>
          </a:p>
        </p:txBody>
      </p:sp>
    </p:spTree>
  </p:cSld>
  <p:clrMapOvr>
    <a:masterClrMapping/>
  </p:clrMapOvr>
  <p:transition spd="med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565400"/>
            <a:ext cx="8229600" cy="3565525"/>
          </a:xfrm>
        </p:spPr>
        <p:txBody>
          <a:bodyPr/>
          <a:lstStyle/>
          <a:p>
            <a:r>
              <a:rPr lang="tr-TR" altLang="tr-TR" dirty="0">
                <a:latin typeface="Times New Roman" panose="02020603050405020304" pitchFamily="18" charset="0"/>
              </a:rPr>
              <a:t>Bu özellikler yinelemeli yazılım süreçlerinin özelliklerine uyuyor. </a:t>
            </a:r>
            <a:endParaRPr lang="tr-TR" altLang="tr-TR" dirty="0" smtClean="0">
              <a:latin typeface="Times New Roman" panose="02020603050405020304" pitchFamily="18" charset="0"/>
            </a:endParaRPr>
          </a:p>
          <a:p>
            <a:endParaRPr lang="tr-TR" altLang="tr-TR" dirty="0">
              <a:latin typeface="Times New Roman" panose="02020603050405020304" pitchFamily="18" charset="0"/>
            </a:endParaRPr>
          </a:p>
          <a:p>
            <a:r>
              <a:rPr lang="tr-TR" altLang="tr-TR" dirty="0">
                <a:latin typeface="Times New Roman" panose="02020603050405020304" pitchFamily="18" charset="0"/>
              </a:rPr>
              <a:t>Özellikle çevik yazım süreçlerinin prensipleri ile birebir uygunluk </a:t>
            </a:r>
            <a:r>
              <a:rPr lang="tr-TR" altLang="tr-TR" dirty="0" smtClean="0">
                <a:latin typeface="Times New Roman" panose="02020603050405020304" pitchFamily="18" charset="0"/>
              </a:rPr>
              <a:t>söz konuşu</a:t>
            </a:r>
            <a:r>
              <a:rPr lang="tr-TR" altLang="tr-TR" dirty="0">
                <a:latin typeface="Times New Roman" panose="02020603050405020304" pitchFamily="18" charset="0"/>
              </a:rPr>
              <a:t>.</a:t>
            </a:r>
            <a:r>
              <a:rPr lang="tr-TR" altLang="tr-TR" dirty="0"/>
              <a:t> 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 dirty="0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DC7F5-5A23-44DD-B471-904FB76B7F70}" type="slidenum">
              <a:rPr lang="tr-TR" altLang="tr-TR"/>
              <a:pPr/>
              <a:t>6</a:t>
            </a:fld>
            <a:endParaRPr lang="tr-TR" altLang="tr-TR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755576" y="980728"/>
            <a:ext cx="742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 spd="med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2564904"/>
            <a:ext cx="8229600" cy="3912096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Sonuçlara göre yazılımın %20 </a:t>
            </a:r>
            <a:r>
              <a:rPr lang="tr-TR" altLang="tr-TR" sz="2800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lik</a:t>
            </a: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bölümünü erken teslim eden projenin ,yazılımın %40 '</a:t>
            </a:r>
            <a:r>
              <a:rPr lang="tr-TR" altLang="tr-TR" sz="2800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lık</a:t>
            </a:r>
            <a:r>
              <a:rPr lang="tr-TR" altLang="tr-T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bölümünü daha geç teslim eden projeye oranla 10 faktör az hata içerdiği ortaya çıkıyor .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D037-8360-44B8-BE10-647033C066BE}" type="slidenum">
              <a:rPr lang="tr-TR" altLang="tr-TR"/>
              <a:pPr/>
              <a:t>7</a:t>
            </a:fld>
            <a:endParaRPr lang="tr-TR" altLang="tr-T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7215" y="836712"/>
            <a:ext cx="742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 spd="med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564904"/>
            <a:ext cx="8229600" cy="3566294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800" dirty="0" smtClean="0">
              <a:latin typeface="Times New Roman" panose="02020603050405020304" pitchFamily="18" charset="0"/>
            </a:endParaRPr>
          </a:p>
          <a:p>
            <a:pPr marL="533400" indent="-5334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800" dirty="0" smtClean="0">
                <a:latin typeface="Times New Roman" panose="02020603050405020304" pitchFamily="18" charset="0"/>
              </a:rPr>
              <a:t>Hata </a:t>
            </a:r>
            <a:r>
              <a:rPr lang="tr-TR" altLang="tr-TR" sz="2800" dirty="0">
                <a:latin typeface="Times New Roman" panose="02020603050405020304" pitchFamily="18" charset="0"/>
              </a:rPr>
              <a:t>faktörleri için yapılan </a:t>
            </a:r>
            <a:r>
              <a:rPr lang="tr-TR" altLang="tr-TR" sz="2800" dirty="0" smtClean="0">
                <a:latin typeface="Times New Roman" panose="02020603050405020304" pitchFamily="18" charset="0"/>
              </a:rPr>
              <a:t>araştırma, </a:t>
            </a:r>
            <a:r>
              <a:rPr lang="tr-TR" altLang="tr-TR" sz="2800" dirty="0" err="1" smtClean="0">
                <a:latin typeface="Times New Roman" panose="02020603050405020304" pitchFamily="18" charset="0"/>
              </a:rPr>
              <a:t>tümleştirme</a:t>
            </a:r>
            <a:r>
              <a:rPr lang="tr-TR" altLang="tr-TR" sz="2800" dirty="0" smtClean="0">
                <a:latin typeface="Times New Roman" panose="02020603050405020304" pitchFamily="18" charset="0"/>
              </a:rPr>
              <a:t> pratiğinin, </a:t>
            </a:r>
            <a:r>
              <a:rPr lang="tr-TR" altLang="tr-TR" sz="2800" dirty="0">
                <a:latin typeface="Times New Roman" panose="02020603050405020304" pitchFamily="18" charset="0"/>
              </a:rPr>
              <a:t>hataları 13 faktör azalttığını gösteriyor. 1 ve 2 numaralı özelliklerin projelere yüzde 50 ye yakın verimlilik kazandırdığı aynı araştırmada belirtiliyor.</a:t>
            </a:r>
            <a:r>
              <a:rPr lang="tr-TR" altLang="tr-TR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E2D3-FE57-4ACE-A578-7A42C1A9844C}" type="slidenum">
              <a:rPr lang="tr-TR" altLang="tr-TR"/>
              <a:pPr/>
              <a:t>8</a:t>
            </a:fld>
            <a:endParaRPr lang="tr-TR" alt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60887" y="764704"/>
            <a:ext cx="742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 spd="med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492895"/>
            <a:ext cx="8229600" cy="3638029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800" dirty="0" smtClean="0">
                <a:latin typeface="Times New Roman" panose="02020603050405020304" pitchFamily="18" charset="0"/>
              </a:rPr>
              <a:t>Çevik </a:t>
            </a:r>
            <a:r>
              <a:rPr lang="tr-TR" altLang="tr-TR" sz="2800" dirty="0">
                <a:latin typeface="Times New Roman" panose="02020603050405020304" pitchFamily="18" charset="0"/>
              </a:rPr>
              <a:t>yazılım süreçleri bireyler ve ekip </a:t>
            </a:r>
            <a:r>
              <a:rPr lang="tr-TR" altLang="tr-TR" sz="2800" dirty="0" smtClean="0">
                <a:latin typeface="Times New Roman" panose="02020603050405020304" pitchFamily="18" charset="0"/>
              </a:rPr>
              <a:t>çalışmasına verilen önem çok kritiktir.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800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800" dirty="0">
                <a:latin typeface="Times New Roman" panose="02020603050405020304" pitchFamily="18" charset="0"/>
              </a:rPr>
              <a:t>Dördüncü madde </a:t>
            </a:r>
            <a:r>
              <a:rPr lang="tr-TR" altLang="tr-TR" sz="2800" dirty="0" smtClean="0">
                <a:latin typeface="Times New Roman" panose="02020603050405020304" pitchFamily="18" charset="0"/>
              </a:rPr>
              <a:t>yüksek </a:t>
            </a:r>
            <a:r>
              <a:rPr lang="tr-TR" altLang="tr-TR" sz="2800" dirty="0">
                <a:latin typeface="Times New Roman" panose="02020603050405020304" pitchFamily="18" charset="0"/>
              </a:rPr>
              <a:t>kalite hedefini ve tekrar tasarım(</a:t>
            </a:r>
            <a:r>
              <a:rPr lang="tr-TR" altLang="tr-TR" sz="2800" dirty="0" err="1">
                <a:latin typeface="Times New Roman" panose="02020603050405020304" pitchFamily="18" charset="0"/>
              </a:rPr>
              <a:t>refactoring</a:t>
            </a:r>
            <a:r>
              <a:rPr lang="tr-TR" altLang="tr-TR" sz="2800" dirty="0">
                <a:latin typeface="Times New Roman" panose="02020603050405020304" pitchFamily="18" charset="0"/>
              </a:rPr>
              <a:t>) ile yazılım tasarımının sürekli iyileştirilmesi </a:t>
            </a:r>
            <a:r>
              <a:rPr lang="tr-TR" altLang="tr-TR" sz="2800" dirty="0" smtClean="0">
                <a:latin typeface="Times New Roman" panose="02020603050405020304" pitchFamily="18" charset="0"/>
              </a:rPr>
              <a:t>pratiği dikkatle gerçekleştirilmeli.</a:t>
            </a:r>
            <a:endParaRPr lang="tr-TR" altLang="tr-TR" sz="2800" dirty="0"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altLang="tr-TR"/>
              <a:t>Yazılım Mühendisliği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5E38-49FA-4922-88B6-276618FE68A1}" type="slidenum">
              <a:rPr lang="tr-TR" altLang="tr-TR"/>
              <a:pPr/>
              <a:t>9</a:t>
            </a:fld>
            <a:endParaRPr lang="tr-TR" altLang="tr-T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5576" y="836712"/>
            <a:ext cx="742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tr-TR" sz="2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rigold" pitchFamily="66" charset="-94"/>
              </a:rPr>
              <a:t>BAŞARILI BİR PROJENİN ORTAK YÖNLERİ</a:t>
            </a:r>
          </a:p>
        </p:txBody>
      </p:sp>
    </p:spTree>
  </p:cSld>
  <p:clrMapOvr>
    <a:masterClrMapping/>
  </p:clrMapOvr>
  <p:transition spd="med">
    <p:cover dir="d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417</Words>
  <Application>Microsoft Office PowerPoint</Application>
  <PresentationFormat>Ekran Gösterisi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Lucida Handwriting</vt:lpstr>
      <vt:lpstr>Marigold</vt:lpstr>
      <vt:lpstr>Times New Roman</vt:lpstr>
      <vt:lpstr>Wingdings</vt:lpstr>
      <vt:lpstr>Office Teması</vt:lpstr>
      <vt:lpstr>BAŞARILI    BİR PROJENİN          ORTAK YÖNLERİ</vt:lpstr>
      <vt:lpstr>PowerPoint Sunusu</vt:lpstr>
      <vt:lpstr>BAŞARILI BİR PROJENİN ORTAK YÖNLERİ</vt:lpstr>
      <vt:lpstr>PowerPoint Sunusu</vt:lpstr>
      <vt:lpstr>BAŞARILI BİR PROJENİN ORTAK YÖNLERİ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 Mühendisliği  Eğitimi</dc:title>
  <dc:creator>saubim1</dc:creator>
  <cp:lastModifiedBy>Sau</cp:lastModifiedBy>
  <cp:revision>74</cp:revision>
  <dcterms:created xsi:type="dcterms:W3CDTF">2006-02-15T10:05:26Z</dcterms:created>
  <dcterms:modified xsi:type="dcterms:W3CDTF">2019-05-07T06:00:00Z</dcterms:modified>
</cp:coreProperties>
</file>