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1"/>
  </p:notesMasterIdLst>
  <p:sldIdLst>
    <p:sldId id="256" r:id="rId2"/>
    <p:sldId id="330" r:id="rId3"/>
    <p:sldId id="331" r:id="rId4"/>
    <p:sldId id="332" r:id="rId5"/>
    <p:sldId id="333" r:id="rId6"/>
    <p:sldId id="334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9" r:id="rId29"/>
    <p:sldId id="34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6" autoAdjust="0"/>
    <p:restoredTop sz="94660"/>
  </p:normalViewPr>
  <p:slideViewPr>
    <p:cSldViewPr snapToGrid="0">
      <p:cViewPr varScale="1">
        <p:scale>
          <a:sx n="60" d="100"/>
          <a:sy n="60" d="100"/>
        </p:scale>
        <p:origin x="4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D7314-B023-438B-A021-7BD74A236851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EE2F0-030E-436C-A720-362719B69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10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2F3295-73EC-4A3D-8CAB-CDC08A11B8F2}" type="slidenum">
              <a:rPr lang="en-US" altLang="tr-TR" smtClean="0"/>
              <a:pPr/>
              <a:t>2</a:t>
            </a:fld>
            <a:endParaRPr lang="en-US" altLang="tr-TR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tr-TR" baseline="-2500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13693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B720B9-9D3A-44AF-9E56-4ED60C856799}" type="slidenum">
              <a:rPr lang="en-US" altLang="tr-TR" smtClean="0"/>
              <a:pPr/>
              <a:t>11</a:t>
            </a:fld>
            <a:endParaRPr lang="en-US" altLang="tr-TR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240343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00B90B-59AE-48EB-93C2-49CA1F90C164}" type="slidenum">
              <a:rPr lang="en-US" altLang="tr-TR" smtClean="0"/>
              <a:pPr/>
              <a:t>12</a:t>
            </a:fld>
            <a:endParaRPr lang="en-US" altLang="tr-TR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699313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AAFDF9-BB7A-472F-BCAE-DB168BD2CBFC}" type="slidenum">
              <a:rPr lang="en-US" altLang="tr-TR" smtClean="0"/>
              <a:pPr/>
              <a:t>13</a:t>
            </a:fld>
            <a:endParaRPr lang="en-US" altLang="tr-TR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4245401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3044D4-DEB2-4598-9AF9-123D4867AFE0}" type="slidenum">
              <a:rPr lang="en-US" altLang="tr-TR" smtClean="0"/>
              <a:pPr/>
              <a:t>14</a:t>
            </a:fld>
            <a:endParaRPr lang="en-US" altLang="tr-TR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953421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68C7F3-E515-4C5F-BD73-AE5696AC7547}" type="slidenum">
              <a:rPr lang="en-US" altLang="tr-TR" smtClean="0"/>
              <a:pPr/>
              <a:t>3</a:t>
            </a:fld>
            <a:endParaRPr lang="en-US" altLang="tr-TR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937599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AE13B9C-2B5C-4393-A04C-7B2FB964F705}" type="slidenum">
              <a:rPr lang="en-US" altLang="tr-TR" smtClean="0"/>
              <a:pPr/>
              <a:t>4</a:t>
            </a:fld>
            <a:endParaRPr lang="en-US" altLang="tr-TR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341747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FE2260-D635-447F-8BF3-D3A786DD2F68}" type="slidenum">
              <a:rPr lang="en-US" altLang="tr-TR" smtClean="0"/>
              <a:pPr/>
              <a:t>5</a:t>
            </a:fld>
            <a:endParaRPr lang="en-US" altLang="tr-TR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977260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22CA1D-B59E-492F-9791-9B0656FA1144}" type="slidenum">
              <a:rPr lang="en-US" altLang="tr-TR" smtClean="0"/>
              <a:pPr/>
              <a:t>6</a:t>
            </a:fld>
            <a:endParaRPr lang="en-US" altLang="tr-TR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221747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4BC0F8-1DBC-4FF8-91C0-B4DEDD1BF40F}" type="slidenum">
              <a:rPr lang="en-US" altLang="tr-TR" smtClean="0"/>
              <a:pPr/>
              <a:t>7</a:t>
            </a:fld>
            <a:endParaRPr lang="en-US" altLang="tr-TR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4008016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726068-2B42-4171-B754-C9A44238B2D5}" type="slidenum">
              <a:rPr lang="en-US" altLang="tr-TR" smtClean="0"/>
              <a:pPr/>
              <a:t>8</a:t>
            </a:fld>
            <a:endParaRPr lang="en-US" altLang="tr-TR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91114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2EE58F-BF6B-4694-8EEF-44D11A2BD26C}" type="slidenum">
              <a:rPr lang="en-US" altLang="tr-TR" smtClean="0"/>
              <a:pPr/>
              <a:t>9</a:t>
            </a:fld>
            <a:endParaRPr lang="en-US" altLang="tr-TR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408444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17AB1B-7CEB-4818-BDE6-AE21B3922D2B}" type="slidenum">
              <a:rPr lang="en-US" altLang="tr-TR" smtClean="0"/>
              <a:pPr/>
              <a:t>10</a:t>
            </a:fld>
            <a:endParaRPr lang="en-US" altLang="tr-TR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48496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4B93-B7E4-412F-AE16-2C7BE3501FDF}" type="datetime1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018F-A8C5-4BAF-8D0F-F577E050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54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336F-543F-4BF6-8A0C-EB5EB3870A8E}" type="datetime1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018F-A8C5-4BAF-8D0F-F577E050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8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5EC1-E698-4A0F-B0BC-DC0BBBF76FC6}" type="datetime1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018F-A8C5-4BAF-8D0F-F577E050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61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55084" y="100013"/>
            <a:ext cx="10972800" cy="906462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sz="half" idx="1"/>
          </p:nvPr>
        </p:nvSpPr>
        <p:spPr>
          <a:xfrm>
            <a:off x="467784" y="1214439"/>
            <a:ext cx="5384800" cy="5076825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055784" y="1214439"/>
            <a:ext cx="5384800" cy="5076825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0EC80-0361-42A1-B58B-821424002847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923226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Başlık, Metin ve 2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55084" y="100013"/>
            <a:ext cx="10972800" cy="906462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sz="half" idx="1"/>
          </p:nvPr>
        </p:nvSpPr>
        <p:spPr>
          <a:xfrm>
            <a:off x="467784" y="1214439"/>
            <a:ext cx="5384800" cy="5076825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quarter" idx="2"/>
          </p:nvPr>
        </p:nvSpPr>
        <p:spPr>
          <a:xfrm>
            <a:off x="6055784" y="1214438"/>
            <a:ext cx="5384800" cy="2462212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3"/>
          </p:nvPr>
        </p:nvSpPr>
        <p:spPr>
          <a:xfrm>
            <a:off x="6055784" y="3829051"/>
            <a:ext cx="5384800" cy="2462213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5A218-4191-4178-94FF-2FC53CC988B6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66124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941A-910D-459E-8929-B18030D3F505}" type="datetime1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018F-A8C5-4BAF-8D0F-F577E050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2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4C91-9105-4B78-A9EC-9D3F56C8CBEB}" type="datetime1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018F-A8C5-4BAF-8D0F-F577E050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72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10FF-9492-4D94-B371-C98D2EB41D61}" type="datetime1">
              <a:rPr lang="en-US" smtClean="0"/>
              <a:t>3/12/2021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018F-A8C5-4BAF-8D0F-F577E050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5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DB2C-A9A4-4059-93B2-B9675E1C78B1}" type="datetime1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018F-A8C5-4BAF-8D0F-F577E0501C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10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936A-3706-4B6B-8B17-7CB345C53C4D}" type="datetime1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018F-A8C5-4BAF-8D0F-F577E050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6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B6AB-5A04-4DC2-9DF5-ED954A2B21D4}" type="datetime1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018F-A8C5-4BAF-8D0F-F577E050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1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2C52-43A0-498D-9DA8-8703E5E98D4C}" type="datetime1">
              <a:rPr lang="en-US" smtClean="0"/>
              <a:t>3/12/2021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018F-A8C5-4BAF-8D0F-F577E050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4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F388D90-76CA-4688-9926-31D0B2273141}" type="datetime1">
              <a:rPr lang="en-US" smtClean="0"/>
              <a:t>3/12/2021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018F-A8C5-4BAF-8D0F-F577E050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1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BFFE978-B9E4-45E0-8357-04376B8CF159}" type="datetime1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93F018F-A8C5-4BAF-8D0F-F577E050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0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wmf"/><Relationship Id="rId11" Type="http://schemas.openxmlformats.org/officeDocument/2006/relationships/image" Target="../media/image14.png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20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Relationship Id="rId9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Algoritma Analizi ve Tasarımı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979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ayt Numarası Yer Tutucusu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624F13-612B-4A77-A304-9D5EF7A6CA7E}" type="slidenum">
              <a:rPr lang="en-US" altLang="tr-T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tr-TR" sz="1400">
              <a:solidFill>
                <a:schemeClr val="tx1"/>
              </a:solidFill>
            </a:endParaRPr>
          </a:p>
        </p:txBody>
      </p:sp>
      <p:sp>
        <p:nvSpPr>
          <p:cNvPr id="229378" name="AutoShape 2"/>
          <p:cNvSpPr>
            <a:spLocks noChangeArrowheads="1"/>
          </p:cNvSpPr>
          <p:nvPr/>
        </p:nvSpPr>
        <p:spPr bwMode="auto">
          <a:xfrm>
            <a:off x="4356268" y="2857835"/>
            <a:ext cx="4545261" cy="474663"/>
          </a:xfrm>
          <a:prstGeom prst="roundRect">
            <a:avLst>
              <a:gd name="adj" fmla="val 16667"/>
            </a:avLst>
          </a:prstGeom>
          <a:solidFill>
            <a:srgbClr val="CC0000">
              <a:alpha val="27843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sp>
        <p:nvSpPr>
          <p:cNvPr id="229379" name="AutoShape 3"/>
          <p:cNvSpPr>
            <a:spLocks noChangeArrowheads="1"/>
          </p:cNvSpPr>
          <p:nvPr/>
        </p:nvSpPr>
        <p:spPr bwMode="auto">
          <a:xfrm>
            <a:off x="3939759" y="2469566"/>
            <a:ext cx="2822575" cy="4968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sp>
        <p:nvSpPr>
          <p:cNvPr id="56325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00013"/>
            <a:ext cx="12192000" cy="1036640"/>
          </a:xfrm>
        </p:spPr>
        <p:txBody>
          <a:bodyPr>
            <a:noAutofit/>
          </a:bodyPr>
          <a:lstStyle/>
          <a:p>
            <a:r>
              <a:rPr lang="en-US" altLang="tr-TR" sz="3600" dirty="0"/>
              <a:t>Bubble-Sort </a:t>
            </a:r>
            <a:r>
              <a:rPr lang="tr-TR" altLang="tr-TR" sz="3600" dirty="0"/>
              <a:t>Algoritmasının  Çalışma Zamanı </a:t>
            </a:r>
            <a:br>
              <a:rPr lang="tr-TR" altLang="tr-TR" sz="3600" dirty="0"/>
            </a:br>
            <a:r>
              <a:rPr lang="tr-TR" altLang="tr-TR" sz="3600" dirty="0"/>
              <a:t>(</a:t>
            </a:r>
            <a:r>
              <a:rPr lang="en-US" altLang="tr-TR" sz="3600" dirty="0"/>
              <a:t>Running Time</a:t>
            </a:r>
            <a:r>
              <a:rPr lang="tr-TR" altLang="tr-TR" sz="3600" dirty="0"/>
              <a:t>) Analizi</a:t>
            </a:r>
            <a:endParaRPr lang="en-US" altLang="tr-TR" sz="3600" dirty="0"/>
          </a:p>
        </p:txBody>
      </p:sp>
      <p:sp>
        <p:nvSpPr>
          <p:cNvPr id="56326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760160" y="5461317"/>
            <a:ext cx="2754312" cy="411479"/>
          </a:xfrm>
        </p:spPr>
        <p:txBody>
          <a:bodyPr>
            <a:normAutofit fontScale="55000" lnSpcReduction="20000"/>
          </a:bodyPr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tr-TR" altLang="tr-TR" sz="2400" dirty="0">
                <a:latin typeface="Comic Sans MS" panose="030F0702030302020204" pitchFamily="66" charset="0"/>
              </a:rPr>
              <a:t>Böylece, </a:t>
            </a:r>
            <a:r>
              <a:rPr lang="en-US" altLang="tr-TR" sz="2400" dirty="0">
                <a:latin typeface="Comic Sans MS" panose="030F0702030302020204" pitchFamily="66" charset="0"/>
              </a:rPr>
              <a:t>T(n) = </a:t>
            </a:r>
            <a:r>
              <a:rPr lang="en-US" altLang="tr-TR" sz="2400" dirty="0">
                <a:latin typeface="Comic Sans MS" panose="030F0702030302020204" pitchFamily="66" charset="0"/>
                <a:sym typeface="Symbol" panose="05050102010706020507" pitchFamily="18" charset="2"/>
              </a:rPr>
              <a:t>(n</a:t>
            </a:r>
            <a:r>
              <a:rPr lang="en-US" altLang="tr-TR" sz="2400" baseline="30000" dirty="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tr-TR" sz="2400" dirty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r>
              <a:rPr lang="en-US" altLang="tr-TR" sz="2400" dirty="0">
                <a:sym typeface="Symbol" panose="05050102010706020507" pitchFamily="18" charset="2"/>
              </a:rPr>
              <a:t>	</a:t>
            </a:r>
          </a:p>
        </p:txBody>
      </p:sp>
      <p:sp>
        <p:nvSpPr>
          <p:cNvPr id="56328" name="Rectangle 7"/>
          <p:cNvSpPr>
            <a:spLocks noChangeArrowheads="1"/>
          </p:cNvSpPr>
          <p:nvPr/>
        </p:nvSpPr>
        <p:spPr bwMode="auto">
          <a:xfrm>
            <a:off x="2361560" y="1077228"/>
            <a:ext cx="98259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tr-TR" sz="2400" dirty="0">
                <a:solidFill>
                  <a:srgbClr val="DD0111"/>
                </a:solidFill>
                <a:latin typeface="Monotype Corsiva" panose="03010101010201010101" pitchFamily="66" charset="0"/>
              </a:rPr>
              <a:t>Alg.:</a:t>
            </a:r>
            <a:r>
              <a:rPr lang="en-US" altLang="tr-TR" sz="2400" dirty="0">
                <a:solidFill>
                  <a:schemeClr val="tx1"/>
                </a:solidFill>
              </a:rPr>
              <a:t> BUBBLESORT(A)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tr-TR" sz="2400" dirty="0">
                <a:solidFill>
                  <a:schemeClr val="tx1"/>
                </a:solidFill>
              </a:rPr>
              <a:t>	</a:t>
            </a:r>
            <a:r>
              <a:rPr lang="en-US" altLang="tr-TR" sz="2400" b="1" dirty="0">
                <a:solidFill>
                  <a:schemeClr val="tx1"/>
                </a:solidFill>
              </a:rPr>
              <a:t>for</a:t>
            </a:r>
            <a:r>
              <a:rPr lang="en-US" altLang="tr-TR" sz="2400" dirty="0">
                <a:solidFill>
                  <a:schemeClr val="tx1"/>
                </a:solidFill>
              </a:rPr>
              <a:t> </a:t>
            </a:r>
            <a:r>
              <a:rPr lang="en-US" altLang="tr-TR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 1</a:t>
            </a: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tr-TR" sz="2400" b="1" dirty="0">
                <a:solidFill>
                  <a:schemeClr val="tx1"/>
                </a:solidFill>
                <a:sym typeface="Symbol" panose="05050102010706020507" pitchFamily="18" charset="2"/>
              </a:rPr>
              <a:t>to</a:t>
            </a: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length[A]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		</a:t>
            </a:r>
            <a:r>
              <a:rPr lang="en-US" altLang="tr-TR" sz="2400" b="1" dirty="0">
                <a:solidFill>
                  <a:schemeClr val="tx1"/>
                </a:solidFill>
                <a:sym typeface="Symbol" panose="05050102010706020507" pitchFamily="18" charset="2"/>
              </a:rPr>
              <a:t>do for</a:t>
            </a: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j  length[A]</a:t>
            </a: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tr-TR" sz="2400" b="1" dirty="0" err="1">
                <a:solidFill>
                  <a:schemeClr val="tx1"/>
                </a:solidFill>
                <a:sym typeface="Symbol" panose="05050102010706020507" pitchFamily="18" charset="2"/>
              </a:rPr>
              <a:t>downto</a:t>
            </a: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tr-TR" sz="2400" dirty="0" err="1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+ 1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		          </a:t>
            </a:r>
            <a:r>
              <a:rPr lang="en-US" altLang="tr-TR" sz="2400" b="1" dirty="0">
                <a:solidFill>
                  <a:schemeClr val="tx1"/>
                </a:solidFill>
                <a:sym typeface="Symbol" panose="05050102010706020507" pitchFamily="18" charset="2"/>
              </a:rPr>
              <a:t>do if</a:t>
            </a: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A[j] &lt; A[j -1]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			        </a:t>
            </a:r>
            <a:r>
              <a:rPr lang="en-US" altLang="tr-TR" sz="2400" b="1" dirty="0">
                <a:solidFill>
                  <a:schemeClr val="tx1"/>
                </a:solidFill>
                <a:sym typeface="Symbol" panose="05050102010706020507" pitchFamily="18" charset="2"/>
              </a:rPr>
              <a:t>then</a:t>
            </a: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 exchange 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A[j]  A[j-1]</a:t>
            </a:r>
          </a:p>
        </p:txBody>
      </p:sp>
      <p:sp>
        <p:nvSpPr>
          <p:cNvPr id="56329" name="Rectangle 8"/>
          <p:cNvSpPr>
            <a:spLocks noChangeArrowheads="1"/>
          </p:cNvSpPr>
          <p:nvPr/>
        </p:nvSpPr>
        <p:spPr bwMode="auto">
          <a:xfrm>
            <a:off x="-78789" y="3569035"/>
            <a:ext cx="1265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T(n) = </a:t>
            </a:r>
          </a:p>
        </p:txBody>
      </p:sp>
      <p:sp>
        <p:nvSpPr>
          <p:cNvPr id="56330" name="Rectangle 9"/>
          <p:cNvSpPr>
            <a:spLocks noChangeArrowheads="1"/>
          </p:cNvSpPr>
          <p:nvPr/>
        </p:nvSpPr>
        <p:spPr bwMode="auto">
          <a:xfrm>
            <a:off x="1110247" y="3569035"/>
            <a:ext cx="1530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1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(n+1) +</a:t>
            </a:r>
          </a:p>
        </p:txBody>
      </p:sp>
      <p:graphicFrame>
        <p:nvGraphicFramePr>
          <p:cNvPr id="5633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283686"/>
              </p:ext>
            </p:extLst>
          </p:nvPr>
        </p:nvGraphicFramePr>
        <p:xfrm>
          <a:off x="3062873" y="3362660"/>
          <a:ext cx="1920875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88614" imgH="431613" progId="Equation.3">
                  <p:embed/>
                </p:oleObj>
              </mc:Choice>
              <mc:Fallback>
                <p:oleObj name="Equation" r:id="rId3" imgW="888614" imgH="431613" progId="Equation.3">
                  <p:embed/>
                  <p:pic>
                    <p:nvPicPr>
                      <p:cNvPr id="5633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873" y="3362660"/>
                        <a:ext cx="1920875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2" name="Rectangle 11"/>
          <p:cNvSpPr>
            <a:spLocks noChangeArrowheads="1"/>
          </p:cNvSpPr>
          <p:nvPr/>
        </p:nvSpPr>
        <p:spPr bwMode="auto">
          <a:xfrm>
            <a:off x="2626310" y="3569035"/>
            <a:ext cx="51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56333" name="Text Box 12"/>
          <p:cNvSpPr txBox="1">
            <a:spLocks noChangeArrowheads="1"/>
          </p:cNvSpPr>
          <p:nvPr/>
        </p:nvSpPr>
        <p:spPr bwMode="auto">
          <a:xfrm>
            <a:off x="4905960" y="3569035"/>
            <a:ext cx="51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</a:rPr>
              <a:t>3</a:t>
            </a:r>
            <a:endParaRPr lang="en-US" altLang="tr-TR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5633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211874"/>
              </p:ext>
            </p:extLst>
          </p:nvPr>
        </p:nvGraphicFramePr>
        <p:xfrm>
          <a:off x="5342523" y="3367423"/>
          <a:ext cx="14954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98197" imgH="431613" progId="Equation.3">
                  <p:embed/>
                </p:oleObj>
              </mc:Choice>
              <mc:Fallback>
                <p:oleObj name="Equation" r:id="rId5" imgW="698197" imgH="431613" progId="Equation.3">
                  <p:embed/>
                  <p:pic>
                    <p:nvPicPr>
                      <p:cNvPr id="5633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2523" y="3367423"/>
                        <a:ext cx="149542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5" name="Text Box 14"/>
          <p:cNvSpPr txBox="1">
            <a:spLocks noChangeArrowheads="1"/>
          </p:cNvSpPr>
          <p:nvPr/>
        </p:nvSpPr>
        <p:spPr bwMode="auto">
          <a:xfrm>
            <a:off x="6760160" y="3569035"/>
            <a:ext cx="51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</a:rPr>
              <a:t>4</a:t>
            </a:r>
            <a:endParaRPr lang="en-US" altLang="tr-TR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5633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996768"/>
              </p:ext>
            </p:extLst>
          </p:nvPr>
        </p:nvGraphicFramePr>
        <p:xfrm>
          <a:off x="7363410" y="3291223"/>
          <a:ext cx="1319212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83947" imgH="431613" progId="Equation.3">
                  <p:embed/>
                </p:oleObj>
              </mc:Choice>
              <mc:Fallback>
                <p:oleObj name="Equation" r:id="rId7" imgW="583947" imgH="431613" progId="Equation.3">
                  <p:embed/>
                  <p:pic>
                    <p:nvPicPr>
                      <p:cNvPr id="5633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3410" y="3291223"/>
                        <a:ext cx="1319212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7" name="Rectangle 16"/>
          <p:cNvSpPr>
            <a:spLocks noChangeArrowheads="1"/>
          </p:cNvSpPr>
          <p:nvPr/>
        </p:nvSpPr>
        <p:spPr bwMode="auto">
          <a:xfrm>
            <a:off x="708610" y="4426285"/>
            <a:ext cx="2544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= (n) +</a:t>
            </a:r>
          </a:p>
        </p:txBody>
      </p:sp>
      <p:sp>
        <p:nvSpPr>
          <p:cNvPr id="56338" name="Rectangle 17"/>
          <p:cNvSpPr>
            <a:spLocks noChangeArrowheads="1"/>
          </p:cNvSpPr>
          <p:nvPr/>
        </p:nvSpPr>
        <p:spPr bwMode="auto">
          <a:xfrm>
            <a:off x="2121485" y="4424697"/>
            <a:ext cx="2284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(c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+ 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+ 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4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) </a:t>
            </a:r>
            <a:endParaRPr lang="en-US" altLang="tr-TR" baseline="-25000">
              <a:solidFill>
                <a:schemeClr val="tx1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graphicFrame>
        <p:nvGraphicFramePr>
          <p:cNvPr id="5633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967427"/>
              </p:ext>
            </p:extLst>
          </p:nvPr>
        </p:nvGraphicFramePr>
        <p:xfrm>
          <a:off x="4294772" y="4223085"/>
          <a:ext cx="12509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83947" imgH="431613" progId="Equation.3">
                  <p:embed/>
                </p:oleObj>
              </mc:Choice>
              <mc:Fallback>
                <p:oleObj name="Equation" r:id="rId9" imgW="583947" imgH="431613" progId="Equation.3">
                  <p:embed/>
                  <p:pic>
                    <p:nvPicPr>
                      <p:cNvPr id="5633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772" y="4223085"/>
                        <a:ext cx="125095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95" name="Rectangle 19"/>
          <p:cNvSpPr>
            <a:spLocks noChangeArrowheads="1"/>
          </p:cNvSpPr>
          <p:nvPr/>
        </p:nvSpPr>
        <p:spPr bwMode="auto">
          <a:xfrm>
            <a:off x="925980" y="2480677"/>
            <a:ext cx="2969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tr-TR" altLang="tr-TR" sz="2000" dirty="0">
                <a:sym typeface="Symbol" panose="05050102010706020507" pitchFamily="18" charset="2"/>
              </a:rPr>
              <a:t>Karşılaştırmalar</a:t>
            </a:r>
            <a:r>
              <a:rPr lang="en-US" altLang="tr-TR" sz="2000" dirty="0">
                <a:sym typeface="Symbol" panose="05050102010706020507" pitchFamily="18" charset="2"/>
              </a:rPr>
              <a:t>: </a:t>
            </a:r>
            <a:r>
              <a:rPr lang="en-US" altLang="tr-TR" sz="2000" dirty="0">
                <a:latin typeface="Comic Sans MS" panose="030F0702030302020204" pitchFamily="66" charset="0"/>
                <a:sym typeface="Symbol" panose="05050102010706020507" pitchFamily="18" charset="2"/>
              </a:rPr>
              <a:t> n</a:t>
            </a:r>
            <a:r>
              <a:rPr lang="en-US" altLang="tr-TR" sz="2000" baseline="30000" dirty="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tr-TR" sz="2000" dirty="0">
                <a:latin typeface="Comic Sans MS" panose="030F0702030302020204" pitchFamily="66" charset="0"/>
                <a:sym typeface="Symbol" panose="05050102010706020507" pitchFamily="18" charset="2"/>
              </a:rPr>
              <a:t>/2</a:t>
            </a:r>
          </a:p>
        </p:txBody>
      </p:sp>
      <p:sp>
        <p:nvSpPr>
          <p:cNvPr id="229396" name="Rectangle 20"/>
          <p:cNvSpPr>
            <a:spLocks noChangeArrowheads="1"/>
          </p:cNvSpPr>
          <p:nvPr/>
        </p:nvSpPr>
        <p:spPr bwMode="auto">
          <a:xfrm>
            <a:off x="1844698" y="2962759"/>
            <a:ext cx="23170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tr-TR" altLang="tr-TR" sz="1600" dirty="0" err="1">
                <a:solidFill>
                  <a:srgbClr val="CC0000"/>
                </a:solidFill>
                <a:sym typeface="Symbol" panose="05050102010706020507" pitchFamily="18" charset="2"/>
              </a:rPr>
              <a:t>Yerdeğiştirme</a:t>
            </a:r>
            <a:r>
              <a:rPr lang="en-US" altLang="tr-TR" sz="2000" dirty="0">
                <a:solidFill>
                  <a:srgbClr val="CC0000"/>
                </a:solidFill>
                <a:sym typeface="Symbol" panose="05050102010706020507" pitchFamily="18" charset="2"/>
              </a:rPr>
              <a:t>: </a:t>
            </a:r>
            <a:r>
              <a:rPr lang="en-US" altLang="tr-TR" sz="2000" dirty="0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 n</a:t>
            </a:r>
            <a:r>
              <a:rPr lang="en-US" altLang="tr-TR" sz="2000" baseline="30000" dirty="0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tr-TR" sz="2000" dirty="0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/2</a:t>
            </a:r>
          </a:p>
        </p:txBody>
      </p:sp>
      <p:sp>
        <p:nvSpPr>
          <p:cNvPr id="56342" name="Rectangle 24"/>
          <p:cNvSpPr>
            <a:spLocks noChangeArrowheads="1"/>
          </p:cNvSpPr>
          <p:nvPr/>
        </p:nvSpPr>
        <p:spPr bwMode="auto">
          <a:xfrm>
            <a:off x="9022557" y="1326564"/>
            <a:ext cx="531812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r>
              <a:rPr lang="en-US" altLang="tr-TR" sz="24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         	</a:t>
            </a:r>
            <a:r>
              <a:rPr lang="en-US" altLang="tr-TR" sz="2400" dirty="0">
                <a:solidFill>
                  <a:schemeClr val="tx1"/>
                </a:solidFill>
              </a:rPr>
              <a:t>   </a:t>
            </a:r>
            <a:endParaRPr lang="en-US" altLang="tr-TR" sz="2400" baseline="-25000" dirty="0">
              <a:solidFill>
                <a:schemeClr val="tx1"/>
              </a:solidFill>
            </a:endParaRPr>
          </a:p>
        </p:txBody>
      </p:sp>
      <p:sp>
        <p:nvSpPr>
          <p:cNvPr id="56343" name="Rectangle 25"/>
          <p:cNvSpPr>
            <a:spLocks noChangeArrowheads="1"/>
          </p:cNvSpPr>
          <p:nvPr/>
        </p:nvSpPr>
        <p:spPr bwMode="auto">
          <a:xfrm>
            <a:off x="9022556" y="1775996"/>
            <a:ext cx="531813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r>
              <a:rPr lang="en-US" altLang="tr-TR" sz="24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         	</a:t>
            </a:r>
            <a:r>
              <a:rPr lang="en-US" altLang="tr-TR" sz="2400" dirty="0">
                <a:solidFill>
                  <a:schemeClr val="tx1"/>
                </a:solidFill>
              </a:rPr>
              <a:t>   </a:t>
            </a:r>
            <a:endParaRPr lang="en-US" altLang="tr-TR" sz="2400" baseline="-25000" dirty="0">
              <a:solidFill>
                <a:schemeClr val="tx1"/>
              </a:solidFill>
            </a:endParaRPr>
          </a:p>
        </p:txBody>
      </p:sp>
      <p:sp>
        <p:nvSpPr>
          <p:cNvPr id="56344" name="Rectangle 26"/>
          <p:cNvSpPr>
            <a:spLocks noChangeArrowheads="1"/>
          </p:cNvSpPr>
          <p:nvPr/>
        </p:nvSpPr>
        <p:spPr bwMode="auto">
          <a:xfrm>
            <a:off x="9022556" y="2400301"/>
            <a:ext cx="531813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r>
              <a:rPr lang="en-US" altLang="tr-TR" sz="24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3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         	</a:t>
            </a:r>
            <a:r>
              <a:rPr lang="en-US" altLang="tr-TR" sz="2400" dirty="0">
                <a:solidFill>
                  <a:schemeClr val="tx1"/>
                </a:solidFill>
              </a:rPr>
              <a:t>   </a:t>
            </a:r>
            <a:endParaRPr lang="en-US" altLang="tr-TR" sz="2400" baseline="-25000" dirty="0">
              <a:solidFill>
                <a:schemeClr val="tx1"/>
              </a:solidFill>
            </a:endParaRPr>
          </a:p>
        </p:txBody>
      </p:sp>
      <p:sp>
        <p:nvSpPr>
          <p:cNvPr id="56345" name="Rectangle 27"/>
          <p:cNvSpPr>
            <a:spLocks noChangeArrowheads="1"/>
          </p:cNvSpPr>
          <p:nvPr/>
        </p:nvSpPr>
        <p:spPr bwMode="auto">
          <a:xfrm>
            <a:off x="9018016" y="2828340"/>
            <a:ext cx="531812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r>
              <a:rPr lang="en-US" altLang="tr-TR" sz="24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4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         	</a:t>
            </a:r>
            <a:r>
              <a:rPr lang="en-US" altLang="tr-TR" sz="2400" dirty="0">
                <a:solidFill>
                  <a:schemeClr val="tx1"/>
                </a:solidFill>
              </a:rPr>
              <a:t>   </a:t>
            </a:r>
            <a:endParaRPr lang="en-US" altLang="tr-TR" sz="2400" baseline="-25000" dirty="0">
              <a:solidFill>
                <a:schemeClr val="tx1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3829" y="5090795"/>
            <a:ext cx="59150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5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8" grpId="0" animBg="1"/>
      <p:bldP spid="229379" grpId="0" animBg="1"/>
      <p:bldP spid="229395" grpId="0"/>
      <p:bldP spid="22939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615CD4-070C-4F3C-89AA-9C1FCC0402CF}" type="slidenum">
              <a:rPr lang="en-US" altLang="tr-T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tr-TR" sz="1400">
              <a:solidFill>
                <a:schemeClr val="tx1"/>
              </a:solidFill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92163"/>
          </a:xfrm>
        </p:spPr>
        <p:txBody>
          <a:bodyPr/>
          <a:lstStyle/>
          <a:p>
            <a:pPr algn="l" eaLnBrk="1" hangingPunct="1"/>
            <a:r>
              <a:rPr lang="en-US" altLang="tr-TR" dirty="0"/>
              <a:t>Selection Sort 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0482" y="1526256"/>
            <a:ext cx="8340725" cy="3928060"/>
          </a:xfrm>
        </p:spPr>
        <p:txBody>
          <a:bodyPr>
            <a:noAutofit/>
          </a:bodyPr>
          <a:lstStyle/>
          <a:p>
            <a:pPr eaLnBrk="1" hangingPunct="1"/>
            <a:r>
              <a:rPr lang="tr-TR" altLang="tr-TR" sz="2000" dirty="0"/>
              <a:t>İşletim</a:t>
            </a:r>
            <a:r>
              <a:rPr lang="en-US" altLang="tr-TR" sz="2000" dirty="0"/>
              <a:t>:</a:t>
            </a:r>
          </a:p>
          <a:p>
            <a:pPr lvl="1" eaLnBrk="1" hangingPunct="1"/>
            <a:r>
              <a:rPr lang="tr-TR" altLang="tr-TR" sz="2000" dirty="0"/>
              <a:t>Dizideki en küçük elemanı bul</a:t>
            </a:r>
            <a:endParaRPr lang="en-US" altLang="tr-TR" sz="2000" dirty="0"/>
          </a:p>
          <a:p>
            <a:pPr lvl="1" eaLnBrk="1" hangingPunct="1"/>
            <a:r>
              <a:rPr lang="tr-TR" altLang="tr-TR" sz="2000" dirty="0"/>
              <a:t>En küçük elemanı dizinin ilk elemanı ile yer değiştir.</a:t>
            </a:r>
            <a:endParaRPr lang="en-US" altLang="tr-TR" sz="2000" dirty="0"/>
          </a:p>
          <a:p>
            <a:pPr lvl="1" eaLnBrk="1" hangingPunct="1"/>
            <a:r>
              <a:rPr lang="tr-TR" altLang="tr-TR" sz="2000" dirty="0"/>
              <a:t>Dizinin ikinci en küçük elemanını bul ve bunu dizinin ikinci indisindeki elemanla yer değiştir.</a:t>
            </a:r>
            <a:endParaRPr lang="en-US" altLang="tr-TR" sz="2000" dirty="0"/>
          </a:p>
          <a:p>
            <a:pPr lvl="1" eaLnBrk="1" hangingPunct="1"/>
            <a:r>
              <a:rPr lang="tr-TR" altLang="tr-TR" sz="2000" dirty="0"/>
              <a:t>Dizi sıralanıncaya kadar bu işlemlere devam et.</a:t>
            </a:r>
            <a:endParaRPr lang="en-US" altLang="tr-TR" sz="2000" dirty="0"/>
          </a:p>
          <a:p>
            <a:pPr eaLnBrk="1" hangingPunct="1"/>
            <a:r>
              <a:rPr lang="tr-TR" altLang="tr-TR" sz="2000" dirty="0"/>
              <a:t>Dezavantaj</a:t>
            </a:r>
            <a:r>
              <a:rPr lang="en-US" altLang="tr-TR" sz="2000" dirty="0"/>
              <a:t>:</a:t>
            </a:r>
          </a:p>
          <a:p>
            <a:pPr lvl="1" eaLnBrk="1" hangingPunct="1"/>
            <a:r>
              <a:rPr lang="tr-TR" altLang="tr-TR" sz="2000" dirty="0"/>
              <a:t>Çalışma zamanı, dizideki elemanların düzenine çok az bağlı, eleman sayısını artması durumunda çok maliyetli.</a:t>
            </a:r>
            <a:endParaRPr lang="en-US" altLang="tr-TR" sz="2000" dirty="0"/>
          </a:p>
        </p:txBody>
      </p:sp>
    </p:spTree>
    <p:extLst>
      <p:ext uri="{BB962C8B-B14F-4D97-AF65-F5344CB8AC3E}">
        <p14:creationId xmlns:p14="http://schemas.microsoft.com/office/powerpoint/2010/main" val="3177088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62AA32-6574-4C25-A2BE-49E69141FAA7}" type="slidenum">
              <a:rPr lang="en-US" altLang="tr-T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tr-TR" sz="1400">
              <a:solidFill>
                <a:schemeClr val="tx1"/>
              </a:solidFill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5984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tr-TR" altLang="tr-TR" dirty="0"/>
              <a:t>Örnek:</a:t>
            </a:r>
            <a:endParaRPr lang="en-US" altLang="tr-TR" dirty="0"/>
          </a:p>
        </p:txBody>
      </p:sp>
      <p:grpSp>
        <p:nvGrpSpPr>
          <p:cNvPr id="60420" name="Group 3"/>
          <p:cNvGrpSpPr>
            <a:grpSpLocks/>
          </p:cNvGrpSpPr>
          <p:nvPr/>
        </p:nvGrpSpPr>
        <p:grpSpPr bwMode="auto">
          <a:xfrm>
            <a:off x="2028826" y="1379538"/>
            <a:ext cx="3154363" cy="423862"/>
            <a:chOff x="221" y="912"/>
            <a:chExt cx="1987" cy="267"/>
          </a:xfrm>
        </p:grpSpPr>
        <p:sp>
          <p:nvSpPr>
            <p:cNvPr id="60554" name="Rectangle 4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60555" name="Rectangle 5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60556" name="Rectangle 6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60557" name="Rectangle 7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60558" name="Rectangle 8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60559" name="Rectangle 9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60560" name="Rectangle 10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60561" name="Line 11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62" name="Line 12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63" name="Line 13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64" name="Line 14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65" name="Line 15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66" name="Line 16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67" name="Line 17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68" name="Line 18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69" name="Line 19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70" name="Line 20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  <p:sp>
        <p:nvSpPr>
          <p:cNvPr id="232469" name="Oval 21"/>
          <p:cNvSpPr>
            <a:spLocks noChangeArrowheads="1"/>
          </p:cNvSpPr>
          <p:nvPr/>
        </p:nvSpPr>
        <p:spPr bwMode="auto">
          <a:xfrm>
            <a:off x="4745038" y="1382713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grpSp>
        <p:nvGrpSpPr>
          <p:cNvPr id="232470" name="Group 22"/>
          <p:cNvGrpSpPr>
            <a:grpSpLocks/>
          </p:cNvGrpSpPr>
          <p:nvPr/>
        </p:nvGrpSpPr>
        <p:grpSpPr bwMode="auto">
          <a:xfrm>
            <a:off x="2028826" y="2032001"/>
            <a:ext cx="3154363" cy="423863"/>
            <a:chOff x="221" y="912"/>
            <a:chExt cx="1987" cy="267"/>
          </a:xfrm>
        </p:grpSpPr>
        <p:sp>
          <p:nvSpPr>
            <p:cNvPr id="60537" name="Rectangle 23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60538" name="Rectangle 24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60539" name="Rectangle 25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60540" name="Rectangle 26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60541" name="Rectangle 27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60542" name="Rectangle 28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60543" name="Rectangle 29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60544" name="Line 30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45" name="Line 31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46" name="Line 32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47" name="Line 33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48" name="Line 34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49" name="Line 35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50" name="Line 36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51" name="Line 37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52" name="Line 38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53" name="Line 39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  <p:sp>
        <p:nvSpPr>
          <p:cNvPr id="232488" name="Oval 40"/>
          <p:cNvSpPr>
            <a:spLocks noChangeArrowheads="1"/>
          </p:cNvSpPr>
          <p:nvPr/>
        </p:nvSpPr>
        <p:spPr bwMode="auto">
          <a:xfrm>
            <a:off x="3833813" y="2044700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grpSp>
        <p:nvGrpSpPr>
          <p:cNvPr id="232489" name="Group 41"/>
          <p:cNvGrpSpPr>
            <a:grpSpLocks/>
          </p:cNvGrpSpPr>
          <p:nvPr/>
        </p:nvGrpSpPr>
        <p:grpSpPr bwMode="auto">
          <a:xfrm>
            <a:off x="2028826" y="2693988"/>
            <a:ext cx="3154363" cy="423862"/>
            <a:chOff x="221" y="912"/>
            <a:chExt cx="1987" cy="267"/>
          </a:xfrm>
        </p:grpSpPr>
        <p:sp>
          <p:nvSpPr>
            <p:cNvPr id="60520" name="Rectangle 42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60521" name="Rectangle 43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60522" name="Rectangle 44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60523" name="Rectangle 45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60524" name="Rectangle 46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60525" name="Rectangle 47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60526" name="Rectangle 48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60527" name="Line 49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28" name="Line 50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29" name="Line 51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30" name="Line 52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31" name="Line 53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32" name="Line 54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33" name="Line 55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34" name="Line 56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35" name="Line 57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36" name="Line 58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  <p:sp>
        <p:nvSpPr>
          <p:cNvPr id="232507" name="Oval 59"/>
          <p:cNvSpPr>
            <a:spLocks noChangeArrowheads="1"/>
          </p:cNvSpPr>
          <p:nvPr/>
        </p:nvSpPr>
        <p:spPr bwMode="auto">
          <a:xfrm>
            <a:off x="4289425" y="2700338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grpSp>
        <p:nvGrpSpPr>
          <p:cNvPr id="232508" name="Group 60"/>
          <p:cNvGrpSpPr>
            <a:grpSpLocks/>
          </p:cNvGrpSpPr>
          <p:nvPr/>
        </p:nvGrpSpPr>
        <p:grpSpPr bwMode="auto">
          <a:xfrm>
            <a:off x="2028826" y="3367088"/>
            <a:ext cx="3154363" cy="423862"/>
            <a:chOff x="221" y="912"/>
            <a:chExt cx="1987" cy="267"/>
          </a:xfrm>
        </p:grpSpPr>
        <p:sp>
          <p:nvSpPr>
            <p:cNvPr id="60503" name="Rectangle 61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60504" name="Rectangle 62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60505" name="Rectangle 63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60506" name="Rectangle 64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60507" name="Rectangle 65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60508" name="Rectangle 66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60509" name="Rectangle 67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60510" name="Line 68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11" name="Line 69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12" name="Line 70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13" name="Line 71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14" name="Line 72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15" name="Line 73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16" name="Line 74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17" name="Line 75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18" name="Line 76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19" name="Line 77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  <p:sp>
        <p:nvSpPr>
          <p:cNvPr id="232526" name="Oval 78"/>
          <p:cNvSpPr>
            <a:spLocks noChangeArrowheads="1"/>
          </p:cNvSpPr>
          <p:nvPr/>
        </p:nvSpPr>
        <p:spPr bwMode="auto">
          <a:xfrm>
            <a:off x="3836988" y="3371850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grpSp>
        <p:nvGrpSpPr>
          <p:cNvPr id="232527" name="Group 79"/>
          <p:cNvGrpSpPr>
            <a:grpSpLocks/>
          </p:cNvGrpSpPr>
          <p:nvPr/>
        </p:nvGrpSpPr>
        <p:grpSpPr bwMode="auto">
          <a:xfrm>
            <a:off x="6380163" y="2032001"/>
            <a:ext cx="3154362" cy="423863"/>
            <a:chOff x="221" y="912"/>
            <a:chExt cx="1987" cy="267"/>
          </a:xfrm>
        </p:grpSpPr>
        <p:sp>
          <p:nvSpPr>
            <p:cNvPr id="60486" name="Rectangle 80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60487" name="Rectangle 81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60488" name="Rectangle 82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60489" name="Rectangle 83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60490" name="Rectangle 84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60491" name="Rectangle 85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60492" name="Rectangle 86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60493" name="Line 87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94" name="Line 88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95" name="Line 89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96" name="Line 90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97" name="Line 91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98" name="Line 92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99" name="Line 93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00" name="Line 94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01" name="Line 95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02" name="Line 96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  <p:sp>
        <p:nvSpPr>
          <p:cNvPr id="232545" name="Oval 97"/>
          <p:cNvSpPr>
            <a:spLocks noChangeArrowheads="1"/>
          </p:cNvSpPr>
          <p:nvPr/>
        </p:nvSpPr>
        <p:spPr bwMode="auto">
          <a:xfrm>
            <a:off x="8639175" y="1387475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sp>
        <p:nvSpPr>
          <p:cNvPr id="232546" name="Oval 98"/>
          <p:cNvSpPr>
            <a:spLocks noChangeArrowheads="1"/>
          </p:cNvSpPr>
          <p:nvPr/>
        </p:nvSpPr>
        <p:spPr bwMode="auto">
          <a:xfrm>
            <a:off x="9107488" y="2055813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grpSp>
        <p:nvGrpSpPr>
          <p:cNvPr id="232547" name="Group 99"/>
          <p:cNvGrpSpPr>
            <a:grpSpLocks/>
          </p:cNvGrpSpPr>
          <p:nvPr/>
        </p:nvGrpSpPr>
        <p:grpSpPr bwMode="auto">
          <a:xfrm>
            <a:off x="6380163" y="1379538"/>
            <a:ext cx="3154362" cy="423862"/>
            <a:chOff x="221" y="912"/>
            <a:chExt cx="1987" cy="267"/>
          </a:xfrm>
        </p:grpSpPr>
        <p:sp>
          <p:nvSpPr>
            <p:cNvPr id="60469" name="Rectangle 100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60470" name="Rectangle 101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60471" name="Rectangle 102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60472" name="Rectangle 103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60473" name="Rectangle 104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60474" name="Rectangle 105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60475" name="Rectangle 106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60476" name="Line 107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77" name="Line 108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78" name="Line 109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79" name="Line 110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80" name="Line 111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81" name="Line 112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82" name="Line 113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83" name="Line 114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84" name="Line 115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85" name="Line 116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  <p:grpSp>
        <p:nvGrpSpPr>
          <p:cNvPr id="232565" name="Group 117"/>
          <p:cNvGrpSpPr>
            <a:grpSpLocks/>
          </p:cNvGrpSpPr>
          <p:nvPr/>
        </p:nvGrpSpPr>
        <p:grpSpPr bwMode="auto">
          <a:xfrm>
            <a:off x="6380163" y="2693988"/>
            <a:ext cx="3154362" cy="423862"/>
            <a:chOff x="221" y="912"/>
            <a:chExt cx="1987" cy="267"/>
          </a:xfrm>
        </p:grpSpPr>
        <p:sp>
          <p:nvSpPr>
            <p:cNvPr id="60452" name="Rectangle 118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60453" name="Rectangle 119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60454" name="Rectangle 120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60455" name="Rectangle 121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60456" name="Rectangle 122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60457" name="Rectangle 123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60458" name="Rectangle 124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60459" name="Line 125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60" name="Line 126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61" name="Line 127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62" name="Line 128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63" name="Line 129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64" name="Line 130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65" name="Line 131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66" name="Line 132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67" name="Line 133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68" name="Line 134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  <p:sp>
        <p:nvSpPr>
          <p:cNvPr id="232583" name="Oval 135"/>
          <p:cNvSpPr>
            <a:spLocks noChangeArrowheads="1"/>
          </p:cNvSpPr>
          <p:nvPr/>
        </p:nvSpPr>
        <p:spPr bwMode="auto">
          <a:xfrm>
            <a:off x="9093200" y="2706688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grpSp>
        <p:nvGrpSpPr>
          <p:cNvPr id="232584" name="Group 136"/>
          <p:cNvGrpSpPr>
            <a:grpSpLocks/>
          </p:cNvGrpSpPr>
          <p:nvPr/>
        </p:nvGrpSpPr>
        <p:grpSpPr bwMode="auto">
          <a:xfrm>
            <a:off x="6380163" y="3367088"/>
            <a:ext cx="3154362" cy="423862"/>
            <a:chOff x="221" y="912"/>
            <a:chExt cx="1987" cy="267"/>
          </a:xfrm>
        </p:grpSpPr>
        <p:sp>
          <p:nvSpPr>
            <p:cNvPr id="60435" name="Rectangle 137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60436" name="Rectangle 138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60437" name="Rectangle 139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60438" name="Rectangle 140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60439" name="Rectangle 141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60440" name="Rectangle 142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60441" name="Rectangle 143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60442" name="Line 144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43" name="Line 145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44" name="Line 146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45" name="Line 147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46" name="Line 148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47" name="Line 149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48" name="Line 150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49" name="Line 151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50" name="Line 152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51" name="Line 153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141752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69" grpId="0" animBg="1"/>
      <p:bldP spid="232488" grpId="0" animBg="1"/>
      <p:bldP spid="232507" grpId="0" animBg="1"/>
      <p:bldP spid="232526" grpId="0" animBg="1"/>
      <p:bldP spid="232545" grpId="0" animBg="1"/>
      <p:bldP spid="232546" grpId="0" animBg="1"/>
      <p:bldP spid="23258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7DB372-7596-4089-BAA7-3B0C84774409}" type="slidenum">
              <a:rPr lang="en-US" altLang="tr-T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tr-TR" sz="1400">
              <a:solidFill>
                <a:schemeClr val="tx1"/>
              </a:solidFill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Selection Sort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1136" y="2638044"/>
            <a:ext cx="9014380" cy="3918204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tr-TR" dirty="0">
                <a:solidFill>
                  <a:srgbClr val="DD0111"/>
                </a:solidFill>
                <a:latin typeface="Monotype Corsiva" panose="03010101010201010101" pitchFamily="66" charset="0"/>
              </a:rPr>
              <a:t>Alg.:</a:t>
            </a:r>
            <a:r>
              <a:rPr lang="en-US" altLang="tr-TR" dirty="0"/>
              <a:t> </a:t>
            </a:r>
            <a:r>
              <a:rPr lang="en-US" altLang="tr-TR" dirty="0">
                <a:solidFill>
                  <a:schemeClr val="tx1"/>
                </a:solidFill>
              </a:rPr>
              <a:t>SELECTION-SORT</a:t>
            </a:r>
            <a:r>
              <a:rPr lang="en-US" altLang="tr-TR" i="1" dirty="0">
                <a:solidFill>
                  <a:schemeClr val="tx1"/>
                </a:solidFill>
              </a:rPr>
              <a:t>(A)</a:t>
            </a:r>
          </a:p>
          <a:p>
            <a:pPr eaLnBrk="1" hangingPunct="1">
              <a:buFontTx/>
              <a:buNone/>
            </a:pPr>
            <a:r>
              <a:rPr lang="en-US" altLang="tr-TR" i="1" dirty="0">
                <a:solidFill>
                  <a:schemeClr val="tx1"/>
                </a:solidFill>
              </a:rPr>
              <a:t>	</a:t>
            </a:r>
            <a:r>
              <a:rPr lang="en-US" altLang="tr-TR" dirty="0">
                <a:solidFill>
                  <a:schemeClr val="tx1"/>
                </a:solidFill>
                <a:latin typeface="Comic Sans MS" panose="030F0702030302020204" pitchFamily="66" charset="0"/>
              </a:rPr>
              <a:t>n ← length[A]</a:t>
            </a:r>
          </a:p>
          <a:p>
            <a:pPr eaLnBrk="1" hangingPunct="1">
              <a:buFontTx/>
              <a:buNone/>
            </a:pPr>
            <a:r>
              <a:rPr lang="en-US" altLang="tr-TR" b="1" dirty="0">
                <a:solidFill>
                  <a:schemeClr val="tx1"/>
                </a:solidFill>
              </a:rPr>
              <a:t>	for </a:t>
            </a:r>
            <a:r>
              <a:rPr lang="en-US" altLang="tr-TR" dirty="0">
                <a:solidFill>
                  <a:schemeClr val="tx1"/>
                </a:solidFill>
                <a:latin typeface="Comic Sans MS" panose="030F0702030302020204" pitchFamily="66" charset="0"/>
              </a:rPr>
              <a:t>j ← 1</a:t>
            </a:r>
            <a:r>
              <a:rPr lang="en-US" altLang="tr-TR" dirty="0">
                <a:solidFill>
                  <a:schemeClr val="tx1"/>
                </a:solidFill>
              </a:rPr>
              <a:t> </a:t>
            </a:r>
            <a:r>
              <a:rPr lang="en-US" altLang="tr-TR" b="1" dirty="0">
                <a:solidFill>
                  <a:schemeClr val="tx1"/>
                </a:solidFill>
              </a:rPr>
              <a:t>to </a:t>
            </a:r>
            <a:r>
              <a:rPr lang="en-US" altLang="tr-TR" dirty="0">
                <a:solidFill>
                  <a:schemeClr val="tx1"/>
                </a:solidFill>
                <a:latin typeface="Comic Sans MS" panose="030F0702030302020204" pitchFamily="66" charset="0"/>
              </a:rPr>
              <a:t>n – 1</a:t>
            </a:r>
            <a:r>
              <a:rPr lang="tr-TR" altLang="tr-TR" dirty="0">
                <a:solidFill>
                  <a:schemeClr val="tx1"/>
                </a:solidFill>
                <a:latin typeface="Comic Sans MS" panose="030F0702030302020204" pitchFamily="66" charset="0"/>
              </a:rPr>
              <a:t>    //dizinin başından sonunda </a:t>
            </a:r>
            <a:r>
              <a:rPr lang="tr-TR" altLang="tr-TR" dirty="0" err="1">
                <a:solidFill>
                  <a:schemeClr val="tx1"/>
                </a:solidFill>
                <a:latin typeface="Comic Sans MS" panose="030F0702030302020204" pitchFamily="66" charset="0"/>
              </a:rPr>
              <a:t>kdr</a:t>
            </a:r>
            <a:r>
              <a:rPr lang="tr-TR" altLang="tr-TR" dirty="0">
                <a:solidFill>
                  <a:schemeClr val="tx1"/>
                </a:solidFill>
                <a:latin typeface="Comic Sans MS" panose="030F0702030302020204" pitchFamily="66" charset="0"/>
              </a:rPr>
              <a:t> git</a:t>
            </a:r>
            <a:endParaRPr lang="en-US" altLang="tr-TR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tr-TR" b="1" dirty="0">
                <a:solidFill>
                  <a:schemeClr val="tx1"/>
                </a:solidFill>
              </a:rPr>
              <a:t>		do </a:t>
            </a:r>
            <a:r>
              <a:rPr lang="en-US" altLang="tr-TR" dirty="0" err="1">
                <a:solidFill>
                  <a:schemeClr val="tx1"/>
                </a:solidFill>
                <a:latin typeface="Comic Sans MS" panose="030F0702030302020204" pitchFamily="66" charset="0"/>
              </a:rPr>
              <a:t>ek</a:t>
            </a:r>
            <a:r>
              <a:rPr lang="en-US" altLang="tr-TR" dirty="0">
                <a:solidFill>
                  <a:schemeClr val="tx1"/>
                </a:solidFill>
              </a:rPr>
              <a:t> ← </a:t>
            </a:r>
            <a:r>
              <a:rPr lang="en-US" altLang="tr-TR" dirty="0">
                <a:solidFill>
                  <a:schemeClr val="tx1"/>
                </a:solidFill>
                <a:latin typeface="Comic Sans MS" panose="030F0702030302020204" pitchFamily="66" charset="0"/>
              </a:rPr>
              <a:t>j</a:t>
            </a:r>
            <a:r>
              <a:rPr lang="tr-TR" altLang="tr-TR" dirty="0">
                <a:solidFill>
                  <a:schemeClr val="tx1"/>
                </a:solidFill>
                <a:latin typeface="Comic Sans MS" panose="030F0702030302020204" pitchFamily="66" charset="0"/>
              </a:rPr>
              <a:t>     //ek=1.eleman olsun</a:t>
            </a:r>
            <a:endParaRPr lang="en-US" altLang="tr-TR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tr-TR" b="1" dirty="0">
                <a:solidFill>
                  <a:schemeClr val="tx1"/>
                </a:solidFill>
              </a:rPr>
              <a:t>		      for </a:t>
            </a:r>
            <a:r>
              <a:rPr lang="en-US" altLang="tr-TR" dirty="0" err="1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altLang="tr-TR" dirty="0">
                <a:solidFill>
                  <a:schemeClr val="tx1"/>
                </a:solidFill>
                <a:latin typeface="Comic Sans MS" panose="030F0702030302020204" pitchFamily="66" charset="0"/>
              </a:rPr>
              <a:t> ← j + 1</a:t>
            </a:r>
            <a:r>
              <a:rPr lang="en-US" altLang="tr-TR" dirty="0">
                <a:solidFill>
                  <a:schemeClr val="tx1"/>
                </a:solidFill>
              </a:rPr>
              <a:t> </a:t>
            </a:r>
            <a:r>
              <a:rPr lang="en-US" altLang="tr-TR" b="1" dirty="0">
                <a:solidFill>
                  <a:schemeClr val="tx1"/>
                </a:solidFill>
              </a:rPr>
              <a:t>to </a:t>
            </a:r>
            <a:r>
              <a:rPr lang="en-US" altLang="tr-TR" dirty="0">
                <a:solidFill>
                  <a:schemeClr val="tx1"/>
                </a:solidFill>
                <a:latin typeface="Comic Sans MS" panose="030F0702030302020204" pitchFamily="66" charset="0"/>
              </a:rPr>
              <a:t>n</a:t>
            </a:r>
            <a:r>
              <a:rPr lang="tr-TR" altLang="tr-TR" dirty="0">
                <a:solidFill>
                  <a:schemeClr val="tx1"/>
                </a:solidFill>
                <a:latin typeface="Comic Sans MS" panose="030F0702030302020204" pitchFamily="66" charset="0"/>
              </a:rPr>
              <a:t>  //sonraki elemanları teker teker kontrol et, </a:t>
            </a:r>
            <a:r>
              <a:rPr lang="tr-TR" altLang="tr-TR" dirty="0" err="1">
                <a:solidFill>
                  <a:schemeClr val="tx1"/>
                </a:solidFill>
                <a:latin typeface="Comic Sans MS" panose="030F0702030302020204" pitchFamily="66" charset="0"/>
              </a:rPr>
              <a:t>ek’den</a:t>
            </a:r>
            <a:r>
              <a:rPr lang="tr-TR" altLang="tr-TR" dirty="0">
                <a:solidFill>
                  <a:schemeClr val="tx1"/>
                </a:solidFill>
                <a:latin typeface="Comic Sans MS" panose="030F0702030302020204" pitchFamily="66" charset="0"/>
              </a:rPr>
              <a:t> küçükse ek olarak ata</a:t>
            </a:r>
            <a:endParaRPr lang="en-US" altLang="tr-TR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tr-TR" b="1" dirty="0">
                <a:solidFill>
                  <a:schemeClr val="tx1"/>
                </a:solidFill>
              </a:rPr>
              <a:t>			   do if </a:t>
            </a:r>
            <a:r>
              <a:rPr lang="en-US" altLang="tr-TR" dirty="0">
                <a:solidFill>
                  <a:schemeClr val="tx1"/>
                </a:solidFill>
                <a:latin typeface="Comic Sans MS" panose="030F0702030302020204" pitchFamily="66" charset="0"/>
              </a:rPr>
              <a:t>A[</a:t>
            </a:r>
            <a:r>
              <a:rPr lang="en-US" altLang="tr-TR" dirty="0" err="1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altLang="tr-TR" dirty="0">
                <a:solidFill>
                  <a:schemeClr val="tx1"/>
                </a:solidFill>
                <a:latin typeface="Comic Sans MS" panose="030F0702030302020204" pitchFamily="66" charset="0"/>
              </a:rPr>
              <a:t>] &lt; A[</a:t>
            </a:r>
            <a:r>
              <a:rPr lang="en-US" altLang="tr-TR" dirty="0" err="1">
                <a:solidFill>
                  <a:schemeClr val="tx1"/>
                </a:solidFill>
                <a:latin typeface="Comic Sans MS" panose="030F0702030302020204" pitchFamily="66" charset="0"/>
              </a:rPr>
              <a:t>ek</a:t>
            </a:r>
            <a:r>
              <a:rPr lang="en-US" altLang="tr-TR" dirty="0">
                <a:solidFill>
                  <a:schemeClr val="tx1"/>
                </a:solidFill>
                <a:latin typeface="Comic Sans MS" panose="030F0702030302020204" pitchFamily="66" charset="0"/>
              </a:rPr>
              <a:t>]</a:t>
            </a:r>
          </a:p>
          <a:p>
            <a:pPr eaLnBrk="1" hangingPunct="1">
              <a:buFontTx/>
              <a:buNone/>
            </a:pPr>
            <a:r>
              <a:rPr lang="en-US" altLang="tr-TR" b="1" dirty="0">
                <a:solidFill>
                  <a:schemeClr val="tx1"/>
                </a:solidFill>
              </a:rPr>
              <a:t>				   then </a:t>
            </a:r>
            <a:r>
              <a:rPr lang="en-US" altLang="tr-TR" dirty="0" err="1">
                <a:solidFill>
                  <a:schemeClr val="tx1"/>
                </a:solidFill>
                <a:latin typeface="Comic Sans MS" panose="030F0702030302020204" pitchFamily="66" charset="0"/>
              </a:rPr>
              <a:t>ek</a:t>
            </a:r>
            <a:r>
              <a:rPr lang="en-US" altLang="tr-TR" dirty="0">
                <a:solidFill>
                  <a:schemeClr val="tx1"/>
                </a:solidFill>
                <a:latin typeface="Comic Sans MS" panose="030F0702030302020204" pitchFamily="66" charset="0"/>
              </a:rPr>
              <a:t> ← </a:t>
            </a:r>
            <a:r>
              <a:rPr lang="en-US" altLang="tr-TR" dirty="0" err="1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endParaRPr lang="en-US" altLang="tr-TR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tr-TR" dirty="0">
                <a:solidFill>
                  <a:schemeClr val="tx1"/>
                </a:solidFill>
              </a:rPr>
              <a:t>		      exchange </a:t>
            </a:r>
            <a:r>
              <a:rPr lang="en-US" altLang="tr-TR" dirty="0">
                <a:solidFill>
                  <a:schemeClr val="tx1"/>
                </a:solidFill>
                <a:latin typeface="Comic Sans MS" panose="030F0702030302020204" pitchFamily="66" charset="0"/>
              </a:rPr>
              <a:t>A[j] ↔ A[</a:t>
            </a:r>
            <a:r>
              <a:rPr lang="en-US" altLang="tr-TR" dirty="0" err="1">
                <a:solidFill>
                  <a:schemeClr val="tx1"/>
                </a:solidFill>
                <a:latin typeface="Comic Sans MS" panose="030F0702030302020204" pitchFamily="66" charset="0"/>
              </a:rPr>
              <a:t>ek</a:t>
            </a:r>
            <a:r>
              <a:rPr lang="en-US" altLang="tr-TR" dirty="0">
                <a:solidFill>
                  <a:schemeClr val="tx1"/>
                </a:solidFill>
                <a:latin typeface="Comic Sans MS" panose="030F0702030302020204" pitchFamily="66" charset="0"/>
              </a:rPr>
              <a:t>]</a:t>
            </a:r>
            <a:r>
              <a:rPr lang="tr-TR" altLang="tr-TR" dirty="0">
                <a:solidFill>
                  <a:schemeClr val="tx1"/>
                </a:solidFill>
                <a:latin typeface="Comic Sans MS" panose="030F0702030302020204" pitchFamily="66" charset="0"/>
              </a:rPr>
              <a:t>    //bu türde kontrol bitince, dizinin ilk indisine ek yerleştir</a:t>
            </a:r>
            <a:endParaRPr lang="en-US" altLang="tr-TR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endParaRPr lang="en-US" altLang="tr-TR" dirty="0">
              <a:solidFill>
                <a:schemeClr val="tx1"/>
              </a:solidFill>
            </a:endParaRPr>
          </a:p>
        </p:txBody>
      </p:sp>
      <p:grpSp>
        <p:nvGrpSpPr>
          <p:cNvPr id="62469" name="Group 4"/>
          <p:cNvGrpSpPr>
            <a:grpSpLocks/>
          </p:cNvGrpSpPr>
          <p:nvPr/>
        </p:nvGrpSpPr>
        <p:grpSpPr bwMode="auto">
          <a:xfrm>
            <a:off x="8185489" y="2879628"/>
            <a:ext cx="3154363" cy="423862"/>
            <a:chOff x="221" y="912"/>
            <a:chExt cx="1987" cy="267"/>
          </a:xfrm>
        </p:grpSpPr>
        <p:sp>
          <p:nvSpPr>
            <p:cNvPr id="62471" name="Rectangle 5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62472" name="Rectangle 6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62473" name="Rectangle 7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62474" name="Rectangle 8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62475" name="Rectangle 9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62476" name="Rectangle 10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62477" name="Rectangle 11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62478" name="Line 12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2479" name="Line 13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2480" name="Line 14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2481" name="Line 15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2482" name="Line 16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2483" name="Line 17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2484" name="Line 18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2485" name="Line 19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2486" name="Line 20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2487" name="Line 21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  <p:sp>
        <p:nvSpPr>
          <p:cNvPr id="62470" name="Oval 22"/>
          <p:cNvSpPr>
            <a:spLocks noChangeArrowheads="1"/>
          </p:cNvSpPr>
          <p:nvPr/>
        </p:nvSpPr>
        <p:spPr bwMode="auto">
          <a:xfrm>
            <a:off x="10901701" y="2925242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331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77FAD8-9FFC-4BB4-AA26-CAF95F73C35F}" type="slidenum">
              <a:rPr lang="en-US" altLang="tr-T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tr-TR" sz="1400">
              <a:solidFill>
                <a:schemeClr val="tx1"/>
              </a:solidFill>
            </a:endParaRPr>
          </a:p>
        </p:txBody>
      </p:sp>
      <p:sp>
        <p:nvSpPr>
          <p:cNvPr id="233474" name="AutoShape 2"/>
          <p:cNvSpPr>
            <a:spLocks noChangeArrowheads="1"/>
          </p:cNvSpPr>
          <p:nvPr/>
        </p:nvSpPr>
        <p:spPr bwMode="auto">
          <a:xfrm>
            <a:off x="2930526" y="5791200"/>
            <a:ext cx="7597775" cy="488950"/>
          </a:xfrm>
          <a:prstGeom prst="roundRect">
            <a:avLst>
              <a:gd name="adj" fmla="val 16667"/>
            </a:avLst>
          </a:prstGeom>
          <a:solidFill>
            <a:srgbClr val="CC0000">
              <a:alpha val="3098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sp>
        <p:nvSpPr>
          <p:cNvPr id="233475" name="AutoShape 3"/>
          <p:cNvSpPr>
            <a:spLocks noChangeArrowheads="1"/>
          </p:cNvSpPr>
          <p:nvPr/>
        </p:nvSpPr>
        <p:spPr bwMode="auto">
          <a:xfrm>
            <a:off x="3025776" y="4502151"/>
            <a:ext cx="7597775" cy="504825"/>
          </a:xfrm>
          <a:prstGeom prst="roundRect">
            <a:avLst>
              <a:gd name="adj" fmla="val 16667"/>
            </a:avLst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grpSp>
        <p:nvGrpSpPr>
          <p:cNvPr id="233476" name="Group 4"/>
          <p:cNvGrpSpPr>
            <a:grpSpLocks/>
          </p:cNvGrpSpPr>
          <p:nvPr/>
        </p:nvGrpSpPr>
        <p:grpSpPr bwMode="auto">
          <a:xfrm>
            <a:off x="1681163" y="3629025"/>
            <a:ext cx="1905000" cy="1214438"/>
            <a:chOff x="99" y="2286"/>
            <a:chExt cx="1200" cy="765"/>
          </a:xfrm>
        </p:grpSpPr>
        <p:sp>
          <p:nvSpPr>
            <p:cNvPr id="64528" name="Text Box 5"/>
            <p:cNvSpPr txBox="1">
              <a:spLocks noChangeArrowheads="1"/>
            </p:cNvSpPr>
            <p:nvPr/>
          </p:nvSpPr>
          <p:spPr bwMode="auto">
            <a:xfrm>
              <a:off x="99" y="2286"/>
              <a:ext cx="1200" cy="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Symbol" panose="05050102010706020507" pitchFamily="18" charset="2"/>
                <a:buChar char="»"/>
              </a:pPr>
              <a:r>
                <a:rPr lang="en-US" altLang="tr-TR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n</a:t>
              </a:r>
              <a:r>
                <a:rPr lang="en-US" altLang="tr-TR" baseline="30000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2</a:t>
              </a:r>
              <a:r>
                <a:rPr lang="en-US" altLang="tr-TR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/2 </a:t>
              </a:r>
            </a:p>
            <a:p>
              <a:pPr eaLnBrk="1" hangingPunct="1">
                <a:spcBef>
                  <a:spcPct val="0"/>
                </a:spcBef>
                <a:buFont typeface="Symbol" panose="05050102010706020507" pitchFamily="18" charset="2"/>
                <a:buNone/>
              </a:pPr>
              <a:r>
                <a:rPr lang="en-US" altLang="tr-TR" sz="2400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comparisons</a:t>
              </a:r>
            </a:p>
          </p:txBody>
        </p:sp>
        <p:sp>
          <p:nvSpPr>
            <p:cNvPr id="64529" name="Freeform 6"/>
            <p:cNvSpPr>
              <a:spLocks/>
            </p:cNvSpPr>
            <p:nvPr/>
          </p:nvSpPr>
          <p:spPr bwMode="auto">
            <a:xfrm rot="5400000" flipV="1">
              <a:off x="698" y="2813"/>
              <a:ext cx="208" cy="267"/>
            </a:xfrm>
            <a:custGeom>
              <a:avLst/>
              <a:gdLst>
                <a:gd name="T0" fmla="*/ 0 w 208"/>
                <a:gd name="T1" fmla="*/ 0 h 270"/>
                <a:gd name="T2" fmla="*/ 171 w 208"/>
                <a:gd name="T3" fmla="*/ 108 h 270"/>
                <a:gd name="T4" fmla="*/ 208 w 208"/>
                <a:gd name="T5" fmla="*/ 264 h 2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8" h="270">
                  <a:moveTo>
                    <a:pt x="0" y="0"/>
                  </a:moveTo>
                  <a:cubicBezTo>
                    <a:pt x="68" y="32"/>
                    <a:pt x="136" y="65"/>
                    <a:pt x="171" y="110"/>
                  </a:cubicBezTo>
                  <a:cubicBezTo>
                    <a:pt x="206" y="155"/>
                    <a:pt x="207" y="212"/>
                    <a:pt x="208" y="2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64518" name="Rectangle 7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5720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tr-TR" dirty="0"/>
              <a:t>Selection Sort</a:t>
            </a:r>
            <a:r>
              <a:rPr lang="tr-TR" altLang="tr-TR" dirty="0"/>
              <a:t> Algoritmasının Analizi</a:t>
            </a:r>
            <a:endParaRPr lang="en-US" altLang="tr-TR" dirty="0"/>
          </a:p>
        </p:txBody>
      </p:sp>
      <p:sp>
        <p:nvSpPr>
          <p:cNvPr id="64519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981200" y="955175"/>
            <a:ext cx="8229600" cy="4021138"/>
          </a:xfrm>
        </p:spPr>
        <p:txBody>
          <a:bodyPr>
            <a:noAutofit/>
          </a:bodyPr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sz="2800" dirty="0">
                <a:solidFill>
                  <a:srgbClr val="DD0111"/>
                </a:solidFill>
                <a:latin typeface="Monotype Corsiva" panose="03010101010201010101" pitchFamily="66" charset="0"/>
              </a:rPr>
              <a:t>Alg.:</a:t>
            </a:r>
            <a:r>
              <a:rPr lang="en-US" altLang="tr-TR" sz="2800" dirty="0"/>
              <a:t> </a:t>
            </a:r>
            <a:r>
              <a:rPr lang="en-US" altLang="tr-TR" sz="2800" dirty="0">
                <a:solidFill>
                  <a:schemeClr val="tx1"/>
                </a:solidFill>
              </a:rPr>
              <a:t>SELECTION-SORT</a:t>
            </a:r>
            <a:r>
              <a:rPr lang="en-US" altLang="tr-TR" sz="2800" i="1" dirty="0">
                <a:solidFill>
                  <a:schemeClr val="tx1"/>
                </a:solidFill>
              </a:rPr>
              <a:t>(A)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sz="2800" i="1" dirty="0">
                <a:solidFill>
                  <a:schemeClr val="tx1"/>
                </a:solidFill>
              </a:rPr>
              <a:t>	</a:t>
            </a:r>
            <a:r>
              <a:rPr lang="en-US" altLang="tr-TR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n ← length[A]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   </a:t>
            </a:r>
            <a:r>
              <a:rPr lang="en-US" altLang="tr-TR" sz="2800" b="1" dirty="0">
                <a:solidFill>
                  <a:schemeClr val="tx1"/>
                </a:solidFill>
              </a:rPr>
              <a:t>for </a:t>
            </a:r>
            <a:r>
              <a:rPr lang="en-US" altLang="tr-TR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j ← 1</a:t>
            </a:r>
            <a:r>
              <a:rPr lang="en-US" altLang="tr-TR" sz="2800" dirty="0">
                <a:solidFill>
                  <a:schemeClr val="tx1"/>
                </a:solidFill>
              </a:rPr>
              <a:t> </a:t>
            </a:r>
            <a:r>
              <a:rPr lang="en-US" altLang="tr-TR" sz="2800" b="1" dirty="0">
                <a:solidFill>
                  <a:schemeClr val="tx1"/>
                </a:solidFill>
              </a:rPr>
              <a:t>to </a:t>
            </a:r>
            <a:r>
              <a:rPr lang="en-US" altLang="tr-TR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n - 1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sz="2800" b="1" dirty="0">
                <a:solidFill>
                  <a:schemeClr val="tx1"/>
                </a:solidFill>
              </a:rPr>
              <a:t>		do </a:t>
            </a:r>
            <a:r>
              <a:rPr lang="en-US" altLang="tr-TR" sz="2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ek</a:t>
            </a:r>
            <a:r>
              <a:rPr lang="en-US" altLang="tr-TR" sz="2800" dirty="0">
                <a:solidFill>
                  <a:schemeClr val="tx1"/>
                </a:solidFill>
              </a:rPr>
              <a:t> ← </a:t>
            </a:r>
            <a:r>
              <a:rPr lang="en-US" altLang="tr-TR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j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sz="2800" b="1" dirty="0">
                <a:solidFill>
                  <a:schemeClr val="tx1"/>
                </a:solidFill>
              </a:rPr>
              <a:t>		      for </a:t>
            </a:r>
            <a:r>
              <a:rPr lang="en-US" altLang="tr-TR" sz="2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altLang="tr-TR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 ← j + 1</a:t>
            </a:r>
            <a:r>
              <a:rPr lang="en-US" altLang="tr-TR" sz="2800" dirty="0">
                <a:solidFill>
                  <a:schemeClr val="tx1"/>
                </a:solidFill>
              </a:rPr>
              <a:t> </a:t>
            </a:r>
            <a:r>
              <a:rPr lang="en-US" altLang="tr-TR" sz="2800" b="1" dirty="0">
                <a:solidFill>
                  <a:schemeClr val="tx1"/>
                </a:solidFill>
              </a:rPr>
              <a:t>to </a:t>
            </a:r>
            <a:r>
              <a:rPr lang="en-US" altLang="tr-TR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n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sz="2800" b="1" dirty="0">
                <a:solidFill>
                  <a:schemeClr val="tx1"/>
                </a:solidFill>
              </a:rPr>
              <a:t>			   do if </a:t>
            </a:r>
            <a:r>
              <a:rPr lang="en-US" altLang="tr-TR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A[</a:t>
            </a:r>
            <a:r>
              <a:rPr lang="en-US" altLang="tr-TR" sz="2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altLang="tr-TR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] &lt; A[</a:t>
            </a:r>
            <a:r>
              <a:rPr lang="en-US" altLang="tr-TR" sz="2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ek</a:t>
            </a:r>
            <a:r>
              <a:rPr lang="en-US" altLang="tr-TR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]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sz="2800" b="1" dirty="0">
                <a:solidFill>
                  <a:schemeClr val="tx1"/>
                </a:solidFill>
              </a:rPr>
              <a:t>				   then </a:t>
            </a:r>
            <a:r>
              <a:rPr lang="en-US" altLang="tr-TR" sz="2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ek</a:t>
            </a:r>
            <a:r>
              <a:rPr lang="en-US" altLang="tr-TR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 ← </a:t>
            </a:r>
            <a:r>
              <a:rPr lang="en-US" altLang="tr-TR" sz="2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endParaRPr lang="en-US" altLang="tr-TR" sz="2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sz="2800" dirty="0">
                <a:solidFill>
                  <a:schemeClr val="tx1"/>
                </a:solidFill>
              </a:rPr>
              <a:t>		      exchange </a:t>
            </a:r>
            <a:r>
              <a:rPr lang="en-US" altLang="tr-TR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A[j] ↔ A[</a:t>
            </a:r>
            <a:r>
              <a:rPr lang="en-US" altLang="tr-TR" sz="2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ek</a:t>
            </a:r>
            <a:r>
              <a:rPr lang="en-US" altLang="tr-TR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]</a:t>
            </a:r>
            <a:endParaRPr lang="en-US" altLang="tr-TR" sz="2800" dirty="0"/>
          </a:p>
        </p:txBody>
      </p:sp>
      <p:sp>
        <p:nvSpPr>
          <p:cNvPr id="233481" name="Rectangle 9"/>
          <p:cNvSpPr>
            <a:spLocks noChangeArrowheads="1"/>
          </p:cNvSpPr>
          <p:nvPr/>
        </p:nvSpPr>
        <p:spPr bwMode="auto">
          <a:xfrm>
            <a:off x="7986713" y="1176338"/>
            <a:ext cx="2133600" cy="528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>
                <a:solidFill>
                  <a:schemeClr val="tx1"/>
                </a:solidFill>
              </a:rPr>
              <a:t>cost	 times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sz="2400">
                <a:solidFill>
                  <a:schemeClr val="tx1"/>
                </a:solidFill>
              </a:rPr>
              <a:t> </a:t>
            </a:r>
            <a:r>
              <a:rPr lang="en-US" altLang="tr-TR" sz="240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      1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	   n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</a:rPr>
              <a:t>3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	   n-1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</a:rPr>
              <a:t>4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	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</a:rPr>
              <a:t>5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	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</a:rPr>
              <a:t>6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</a:rPr>
              <a:t>7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	   n-1</a:t>
            </a:r>
            <a:endParaRPr lang="en-US" altLang="tr-TR">
              <a:solidFill>
                <a:schemeClr val="tx1"/>
              </a:solidFill>
            </a:endParaRPr>
          </a:p>
        </p:txBody>
      </p:sp>
      <p:graphicFrame>
        <p:nvGraphicFramePr>
          <p:cNvPr id="233482" name="Object 10"/>
          <p:cNvGraphicFramePr>
            <a:graphicFrameLocks noChangeAspect="1"/>
          </p:cNvGraphicFramePr>
          <p:nvPr/>
        </p:nvGraphicFramePr>
        <p:xfrm>
          <a:off x="8904289" y="3881438"/>
          <a:ext cx="166528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39392" imgH="304668" progId="Equation.3">
                  <p:embed/>
                </p:oleObj>
              </mc:Choice>
              <mc:Fallback>
                <p:oleObj name="Equation" r:id="rId3" imgW="939392" imgH="304668" progId="Equation.3">
                  <p:embed/>
                  <p:pic>
                    <p:nvPicPr>
                      <p:cNvPr id="23348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4289" y="3881438"/>
                        <a:ext cx="166528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3" name="Object 11"/>
          <p:cNvGraphicFramePr>
            <a:graphicFrameLocks noChangeAspect="1"/>
          </p:cNvGraphicFramePr>
          <p:nvPr/>
        </p:nvGraphicFramePr>
        <p:xfrm>
          <a:off x="9007476" y="4510088"/>
          <a:ext cx="1331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61669" imgH="304668" progId="Equation.3">
                  <p:embed/>
                </p:oleObj>
              </mc:Choice>
              <mc:Fallback>
                <p:oleObj name="Equation" r:id="rId5" imgW="761669" imgH="304668" progId="Equation.3">
                  <p:embed/>
                  <p:pic>
                    <p:nvPicPr>
                      <p:cNvPr id="23348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7476" y="4510088"/>
                        <a:ext cx="1331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4" name="Object 12"/>
          <p:cNvGraphicFramePr>
            <a:graphicFrameLocks noChangeAspect="1"/>
          </p:cNvGraphicFramePr>
          <p:nvPr/>
        </p:nvGraphicFramePr>
        <p:xfrm>
          <a:off x="9015413" y="5187951"/>
          <a:ext cx="13335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61669" imgH="304668" progId="Equation.3">
                  <p:embed/>
                </p:oleObj>
              </mc:Choice>
              <mc:Fallback>
                <p:oleObj name="Equation" r:id="rId7" imgW="761669" imgH="304668" progId="Equation.3">
                  <p:embed/>
                  <p:pic>
                    <p:nvPicPr>
                      <p:cNvPr id="23348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5413" y="5187951"/>
                        <a:ext cx="13335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3485" name="Group 13"/>
          <p:cNvGrpSpPr>
            <a:grpSpLocks/>
          </p:cNvGrpSpPr>
          <p:nvPr/>
        </p:nvGrpSpPr>
        <p:grpSpPr bwMode="auto">
          <a:xfrm>
            <a:off x="1595438" y="4857750"/>
            <a:ext cx="1655762" cy="1214438"/>
            <a:chOff x="99" y="2286"/>
            <a:chExt cx="1043" cy="765"/>
          </a:xfrm>
        </p:grpSpPr>
        <p:sp>
          <p:nvSpPr>
            <p:cNvPr id="64526" name="Text Box 14"/>
            <p:cNvSpPr txBox="1">
              <a:spLocks noChangeArrowheads="1"/>
            </p:cNvSpPr>
            <p:nvPr/>
          </p:nvSpPr>
          <p:spPr bwMode="auto">
            <a:xfrm>
              <a:off x="99" y="2286"/>
              <a:ext cx="1043" cy="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Symbol" panose="05050102010706020507" pitchFamily="18" charset="2"/>
                <a:buChar char="»"/>
              </a:pPr>
              <a:r>
                <a:rPr lang="en-US" altLang="tr-TR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n</a:t>
              </a:r>
            </a:p>
            <a:p>
              <a:pPr eaLnBrk="1" hangingPunct="1">
                <a:spcBef>
                  <a:spcPct val="0"/>
                </a:spcBef>
                <a:buFont typeface="Symbol" panose="05050102010706020507" pitchFamily="18" charset="2"/>
                <a:buNone/>
              </a:pPr>
              <a:r>
                <a:rPr lang="en-US" altLang="tr-TR" sz="2400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exchanges</a:t>
              </a:r>
            </a:p>
          </p:txBody>
        </p:sp>
        <p:sp>
          <p:nvSpPr>
            <p:cNvPr id="64527" name="Freeform 15"/>
            <p:cNvSpPr>
              <a:spLocks/>
            </p:cNvSpPr>
            <p:nvPr/>
          </p:nvSpPr>
          <p:spPr bwMode="auto">
            <a:xfrm rot="5400000" flipV="1">
              <a:off x="698" y="2813"/>
              <a:ext cx="208" cy="267"/>
            </a:xfrm>
            <a:custGeom>
              <a:avLst/>
              <a:gdLst>
                <a:gd name="T0" fmla="*/ 0 w 208"/>
                <a:gd name="T1" fmla="*/ 0 h 270"/>
                <a:gd name="T2" fmla="*/ 171 w 208"/>
                <a:gd name="T3" fmla="*/ 108 h 270"/>
                <a:gd name="T4" fmla="*/ 208 w 208"/>
                <a:gd name="T5" fmla="*/ 264 h 2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8" h="270">
                  <a:moveTo>
                    <a:pt x="0" y="0"/>
                  </a:moveTo>
                  <a:cubicBezTo>
                    <a:pt x="68" y="32"/>
                    <a:pt x="136" y="65"/>
                    <a:pt x="171" y="110"/>
                  </a:cubicBezTo>
                  <a:cubicBezTo>
                    <a:pt x="206" y="155"/>
                    <a:pt x="207" y="212"/>
                    <a:pt x="208" y="2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aphicFrame>
        <p:nvGraphicFramePr>
          <p:cNvPr id="64525" name="Object 16"/>
          <p:cNvGraphicFramePr>
            <a:graphicFrameLocks noChangeAspect="1"/>
          </p:cNvGraphicFramePr>
          <p:nvPr/>
        </p:nvGraphicFramePr>
        <p:xfrm>
          <a:off x="1760538" y="6323014"/>
          <a:ext cx="795020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410200" imgH="444500" progId="Equation.DSMT4">
                  <p:embed/>
                </p:oleObj>
              </mc:Choice>
              <mc:Fallback>
                <p:oleObj name="Equation" r:id="rId9" imgW="5410200" imgH="444500" progId="Equation.DSMT4">
                  <p:embed/>
                  <p:pic>
                    <p:nvPicPr>
                      <p:cNvPr id="64525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8" y="6323014"/>
                        <a:ext cx="795020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174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4" grpId="0" animBg="1"/>
      <p:bldP spid="23347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ALAN karmaşıklığı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 algoritma tarafından kullanılan alanı, giriş verisini tutmak için ayrılan alan hariç tutarak problemin çözünü için gerekli </a:t>
            </a:r>
            <a:r>
              <a:rPr lang="tr-TR" dirty="0" err="1"/>
              <a:t>hesapsal</a:t>
            </a:r>
            <a:r>
              <a:rPr lang="tr-TR" dirty="0"/>
              <a:t> adımlar gerçekleştirilmesi için ihtiyaç duyulan bellek hücre sayısına alan karmaşıklığı denir.</a:t>
            </a:r>
          </a:p>
          <a:p>
            <a:endParaRPr lang="tr-TR" dirty="0"/>
          </a:p>
          <a:p>
            <a:r>
              <a:rPr lang="tr-TR" dirty="0"/>
              <a:t>-</a:t>
            </a:r>
            <a:r>
              <a:rPr lang="tr-TR" dirty="0" err="1"/>
              <a:t>Selection</a:t>
            </a:r>
            <a:r>
              <a:rPr lang="tr-TR" dirty="0"/>
              <a:t> </a:t>
            </a:r>
            <a:r>
              <a:rPr lang="tr-TR" dirty="0" err="1"/>
              <a:t>sort</a:t>
            </a:r>
            <a:r>
              <a:rPr lang="tr-TR" dirty="0"/>
              <a:t> O(1) (ek değişkeni için ekstra alan ayrıldı)</a:t>
            </a:r>
          </a:p>
          <a:p>
            <a:r>
              <a:rPr lang="tr-TR" dirty="0"/>
              <a:t>-Sıralı arama algoritması O(1)</a:t>
            </a:r>
          </a:p>
          <a:p>
            <a:r>
              <a:rPr lang="tr-TR" dirty="0"/>
              <a:t>-İkili arama algoritması O(1)</a:t>
            </a:r>
          </a:p>
          <a:p>
            <a:r>
              <a:rPr lang="tr-TR" dirty="0"/>
              <a:t>-</a:t>
            </a:r>
            <a:r>
              <a:rPr lang="tr-TR" dirty="0" err="1"/>
              <a:t>Bottom-up</a:t>
            </a:r>
            <a:r>
              <a:rPr lang="tr-TR" dirty="0"/>
              <a:t> O(n)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018F-A8C5-4BAF-8D0F-F577E0501C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54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 algoritma nasıl analiz edilir?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128266" y="2420874"/>
            <a:ext cx="7729728" cy="3101983"/>
          </a:xfrm>
        </p:spPr>
        <p:txBody>
          <a:bodyPr/>
          <a:lstStyle/>
          <a:p>
            <a:pPr marL="0" indent="0">
              <a:buNone/>
            </a:pPr>
            <a:r>
              <a:rPr lang="tr-TR" u="sng" dirty="0"/>
              <a:t>1. Adımları Saymak (yinelemeleri saymak)</a:t>
            </a: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</a:rPr>
              <a:t>Örnek: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018F-A8C5-4BAF-8D0F-F577E0501C83}" type="slidenum">
              <a:rPr lang="en-US" smtClean="0"/>
              <a:t>16</a:t>
            </a:fld>
            <a:endParaRPr lang="en-US"/>
          </a:p>
        </p:txBody>
      </p:sp>
      <p:sp>
        <p:nvSpPr>
          <p:cNvPr id="5" name="Dikdörtgen 4"/>
          <p:cNvSpPr/>
          <p:nvPr/>
        </p:nvSpPr>
        <p:spPr>
          <a:xfrm>
            <a:off x="2442210" y="309511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c=0, while n&gt;=1			</a:t>
            </a:r>
          </a:p>
          <a:p>
            <a:r>
              <a:rPr lang="en-US" dirty="0"/>
              <a:t>	for j=1 to n</a:t>
            </a:r>
          </a:p>
          <a:p>
            <a:r>
              <a:rPr lang="en-US" dirty="0"/>
              <a:t>		c=c+1</a:t>
            </a:r>
          </a:p>
          <a:p>
            <a:r>
              <a:rPr lang="en-US" dirty="0"/>
              <a:t>	end for</a:t>
            </a:r>
          </a:p>
          <a:p>
            <a:r>
              <a:rPr lang="en-US" dirty="0"/>
              <a:t>	n=n/2</a:t>
            </a:r>
          </a:p>
          <a:p>
            <a:r>
              <a:rPr lang="en-US" dirty="0"/>
              <a:t>end while</a:t>
            </a:r>
          </a:p>
          <a:p>
            <a:r>
              <a:rPr lang="en-US" dirty="0"/>
              <a:t>return c</a:t>
            </a:r>
          </a:p>
          <a:p>
            <a:endParaRPr lang="en-US" dirty="0"/>
          </a:p>
          <a:p>
            <a:r>
              <a:rPr lang="en-US" dirty="0"/>
              <a:t>Bu </a:t>
            </a:r>
            <a:r>
              <a:rPr lang="en-US" dirty="0" err="1"/>
              <a:t>algoritmanın</a:t>
            </a:r>
            <a:r>
              <a:rPr lang="en-US" dirty="0"/>
              <a:t> </a:t>
            </a:r>
            <a:r>
              <a:rPr lang="en-US" dirty="0" err="1"/>
              <a:t>çalışma</a:t>
            </a:r>
            <a:r>
              <a:rPr lang="en-US" dirty="0"/>
              <a:t> </a:t>
            </a:r>
            <a:r>
              <a:rPr lang="en-US" dirty="0" err="1"/>
              <a:t>zamanı</a:t>
            </a:r>
            <a:r>
              <a:rPr lang="en-US" dirty="0"/>
              <a:t>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35780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 algoritma nasıl analiz edilir?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u="sng" dirty="0"/>
              <a:t>2. Temel İşlem Frekansına Göre</a:t>
            </a:r>
          </a:p>
          <a:p>
            <a:endParaRPr lang="tr-TR" dirty="0"/>
          </a:p>
          <a:p>
            <a:r>
              <a:rPr lang="tr-TR" dirty="0"/>
              <a:t>Arama algoritmasında temel işlem karşılaştırmadır</a:t>
            </a:r>
          </a:p>
          <a:p>
            <a:r>
              <a:rPr lang="tr-TR" dirty="0"/>
              <a:t>Matris çarpımında temel işlem </a:t>
            </a:r>
            <a:r>
              <a:rPr lang="tr-TR" dirty="0" err="1"/>
              <a:t>skaler</a:t>
            </a:r>
            <a:r>
              <a:rPr lang="tr-TR" dirty="0"/>
              <a:t> çarpmadır</a:t>
            </a:r>
          </a:p>
          <a:p>
            <a:r>
              <a:rPr lang="tr-TR" dirty="0"/>
              <a:t>Bağlı listede dolaşmada temel işlem </a:t>
            </a:r>
            <a:r>
              <a:rPr lang="tr-TR" dirty="0" err="1"/>
              <a:t>pointer</a:t>
            </a:r>
            <a:r>
              <a:rPr lang="tr-TR" dirty="0"/>
              <a:t> aritmetiğidir</a:t>
            </a:r>
          </a:p>
          <a:p>
            <a:r>
              <a:rPr lang="tr-TR" dirty="0" err="1"/>
              <a:t>Grafta</a:t>
            </a:r>
            <a:r>
              <a:rPr lang="tr-TR" dirty="0"/>
              <a:t> dolaşmada toplam düğüm ziyaret sayısıdır.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018F-A8C5-4BAF-8D0F-F577E0501C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41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 algoritma nasıl analiz edilir?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128266" y="2558034"/>
            <a:ext cx="7729728" cy="3101983"/>
          </a:xfrm>
        </p:spPr>
        <p:txBody>
          <a:bodyPr/>
          <a:lstStyle/>
          <a:p>
            <a:pPr marL="0" indent="0">
              <a:buNone/>
            </a:pPr>
            <a:r>
              <a:rPr lang="tr-TR" u="sng" dirty="0"/>
              <a:t>3. </a:t>
            </a:r>
            <a:r>
              <a:rPr lang="tr-TR" u="sng" dirty="0" err="1"/>
              <a:t>Rekürsif</a:t>
            </a:r>
            <a:r>
              <a:rPr lang="tr-TR" u="sng" dirty="0"/>
              <a:t> Bağlantıların Kullanılması</a:t>
            </a:r>
          </a:p>
          <a:p>
            <a:pPr marL="685800" lvl="3" indent="0">
              <a:buNone/>
            </a:pPr>
            <a:endParaRPr lang="tr-TR" dirty="0"/>
          </a:p>
          <a:p>
            <a:pPr marL="685800" lvl="3" indent="0">
              <a:buNone/>
            </a:pPr>
            <a:endParaRPr lang="tr-TR" dirty="0"/>
          </a:p>
          <a:p>
            <a:pPr marL="685800" lvl="3" indent="0">
              <a:buNone/>
            </a:pPr>
            <a:endParaRPr lang="tr-TR" dirty="0"/>
          </a:p>
          <a:p>
            <a:pPr marL="685800" lvl="3" indent="0">
              <a:buNone/>
            </a:pPr>
            <a:endParaRPr lang="tr-TR" dirty="0"/>
          </a:p>
          <a:p>
            <a:pPr marL="685800" lvl="3" indent="0">
              <a:buNone/>
            </a:pPr>
            <a:endParaRPr lang="tr-TR" dirty="0"/>
          </a:p>
          <a:p>
            <a:pPr marL="0" lvl="3" indent="0">
              <a:buNone/>
            </a:pPr>
            <a:r>
              <a:rPr lang="tr-TR" dirty="0"/>
              <a:t>Çalışma zamanı nedir?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018F-A8C5-4BAF-8D0F-F577E0501C83}" type="slidenum">
              <a:rPr lang="en-US" smtClean="0"/>
              <a:t>18</a:t>
            </a:fld>
            <a:endParaRPr lang="en-US"/>
          </a:p>
        </p:txBody>
      </p:sp>
      <p:sp>
        <p:nvSpPr>
          <p:cNvPr id="5" name="Dikdörtgen 4"/>
          <p:cNvSpPr/>
          <p:nvPr/>
        </p:nvSpPr>
        <p:spPr>
          <a:xfrm>
            <a:off x="2465070" y="306752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faktoriyel</a:t>
            </a:r>
            <a:r>
              <a:rPr lang="en-US" dirty="0"/>
              <a:t>(n)</a:t>
            </a:r>
          </a:p>
          <a:p>
            <a:r>
              <a:rPr lang="en-US" dirty="0"/>
              <a:t>	if n=0</a:t>
            </a:r>
          </a:p>
          <a:p>
            <a:r>
              <a:rPr lang="en-US" dirty="0"/>
              <a:t>		return 1</a:t>
            </a:r>
          </a:p>
          <a:p>
            <a:r>
              <a:rPr lang="en-US" dirty="0"/>
              <a:t>	else</a:t>
            </a:r>
          </a:p>
          <a:p>
            <a:r>
              <a:rPr lang="en-US" dirty="0"/>
              <a:t>		return </a:t>
            </a:r>
            <a:r>
              <a:rPr lang="en-US" dirty="0" err="1"/>
              <a:t>n.faktoriyel</a:t>
            </a:r>
            <a:r>
              <a:rPr lang="en-US" dirty="0"/>
              <a:t>(n-1)</a:t>
            </a:r>
          </a:p>
        </p:txBody>
      </p:sp>
    </p:spTree>
    <p:extLst>
      <p:ext uri="{BB962C8B-B14F-4D97-AF65-F5344CB8AC3E}">
        <p14:creationId xmlns:p14="http://schemas.microsoft.com/office/powerpoint/2010/main" val="371014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REKURSif</a:t>
            </a:r>
            <a:r>
              <a:rPr lang="tr-TR" dirty="0"/>
              <a:t> fonksiyonların karmaşıklığı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F(n) fonksiyonumuz olsun</a:t>
            </a:r>
            <a:r>
              <a:rPr lang="tr-TR" dirty="0"/>
              <a:t>, </a:t>
            </a:r>
            <a:r>
              <a:rPr lang="tr-TR" dirty="0" err="1"/>
              <a:t>öyleki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F(n)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pt-BR" dirty="0"/>
              <a:t>if n&gt;1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tr-TR" dirty="0"/>
              <a:t>	</a:t>
            </a:r>
            <a:r>
              <a:rPr lang="pt-BR" dirty="0"/>
              <a:t>return F(n-1)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018F-A8C5-4BAF-8D0F-F577E0501C83}" type="slidenum">
              <a:rPr lang="en-US" smtClean="0"/>
              <a:t>19</a:t>
            </a:fld>
            <a:endParaRPr lang="en-US"/>
          </a:p>
        </p:txBody>
      </p:sp>
      <p:sp>
        <p:nvSpPr>
          <p:cNvPr id="5" name="Sağ Ayraç 4"/>
          <p:cNvSpPr/>
          <p:nvPr/>
        </p:nvSpPr>
        <p:spPr>
          <a:xfrm>
            <a:off x="5566410" y="3108960"/>
            <a:ext cx="297180" cy="11658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etin kutusu 5"/>
          <p:cNvSpPr txBox="1"/>
          <p:nvPr/>
        </p:nvSpPr>
        <p:spPr>
          <a:xfrm>
            <a:off x="5955030" y="3806190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Tanımlanmış olsun</a:t>
            </a:r>
            <a:endParaRPr lang="en-US" dirty="0"/>
          </a:p>
        </p:txBody>
      </p:sp>
      <p:sp>
        <p:nvSpPr>
          <p:cNvPr id="7" name="Metin kutusu 6"/>
          <p:cNvSpPr txBox="1"/>
          <p:nvPr/>
        </p:nvSpPr>
        <p:spPr>
          <a:xfrm>
            <a:off x="2231136" y="226871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Örnek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168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ayt Numarası Yer Tutucusu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182F97-AD2B-43F5-9D51-42E15B77FC76}" type="slidenum">
              <a:rPr lang="en-US" altLang="tr-T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tr-TR" sz="1400">
              <a:solidFill>
                <a:schemeClr val="tx1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58918" y="166688"/>
            <a:ext cx="7729728" cy="907097"/>
          </a:xfrm>
        </p:spPr>
        <p:txBody>
          <a:bodyPr/>
          <a:lstStyle/>
          <a:p>
            <a:pPr eaLnBrk="1" hangingPunct="1"/>
            <a:r>
              <a:rPr lang="en-US" altLang="tr-TR"/>
              <a:t>Insertion Sort</a:t>
            </a:r>
            <a:r>
              <a:rPr lang="tr-TR" altLang="tr-TR"/>
              <a:t> </a:t>
            </a:r>
            <a:endParaRPr lang="en-US" altLang="tr-TR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8120063" y="1184276"/>
            <a:ext cx="2133600" cy="50768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tr-TR">
                <a:solidFill>
                  <a:schemeClr val="tx1"/>
                </a:solidFill>
              </a:rPr>
              <a:t>cost	 times</a:t>
            </a:r>
          </a:p>
          <a:p>
            <a:pPr eaLnBrk="1" hangingPunct="1">
              <a:buFontTx/>
              <a:buNone/>
            </a:pPr>
            <a:r>
              <a:rPr lang="en-US" altLang="tr-TR" sz="2400">
                <a:solidFill>
                  <a:schemeClr val="tx1"/>
                </a:solidFill>
              </a:rPr>
              <a:t> </a:t>
            </a:r>
            <a:r>
              <a:rPr lang="en-US" altLang="tr-TR" sz="2400">
                <a:solidFill>
                  <a:schemeClr val="tx1"/>
                </a:solidFill>
                <a:latin typeface="Comic Sans MS" panose="030F0702030302020204" pitchFamily="66" charset="0"/>
              </a:rPr>
              <a:t> c</a:t>
            </a:r>
            <a:r>
              <a:rPr lang="en-US" altLang="tr-TR" sz="2400" baseline="-2500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  <a:r>
              <a:rPr lang="en-US" altLang="tr-TR" sz="2400">
                <a:solidFill>
                  <a:schemeClr val="tx1"/>
                </a:solidFill>
                <a:latin typeface="Comic Sans MS" panose="030F0702030302020204" pitchFamily="66" charset="0"/>
              </a:rPr>
              <a:t>          n</a:t>
            </a:r>
          </a:p>
          <a:p>
            <a:pPr eaLnBrk="1" hangingPunct="1">
              <a:buFontTx/>
              <a:buNone/>
            </a:pPr>
            <a:r>
              <a:rPr lang="en-US" altLang="tr-TR" sz="2400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tr-TR" sz="2400" baseline="-2500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  <a:r>
              <a:rPr lang="en-US" altLang="tr-TR" sz="2400">
                <a:solidFill>
                  <a:schemeClr val="tx1"/>
                </a:solidFill>
                <a:latin typeface="Comic Sans MS" panose="030F0702030302020204" pitchFamily="66" charset="0"/>
              </a:rPr>
              <a:t> 	   n-1</a:t>
            </a:r>
          </a:p>
          <a:p>
            <a:pPr eaLnBrk="1" hangingPunct="1">
              <a:buFontTx/>
              <a:buNone/>
            </a:pPr>
            <a:r>
              <a:rPr lang="en-US" altLang="tr-TR" sz="2400">
                <a:solidFill>
                  <a:schemeClr val="tx1"/>
                </a:solidFill>
                <a:latin typeface="Comic Sans MS" panose="030F0702030302020204" pitchFamily="66" charset="0"/>
              </a:rPr>
              <a:t>  0	   n-1</a:t>
            </a:r>
          </a:p>
          <a:p>
            <a:pPr eaLnBrk="1" hangingPunct="1">
              <a:buFontTx/>
              <a:buNone/>
            </a:pPr>
            <a:r>
              <a:rPr lang="en-US" altLang="tr-TR" sz="2400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tr-TR" sz="2400" baseline="-25000">
                <a:solidFill>
                  <a:schemeClr val="tx1"/>
                </a:solidFill>
                <a:latin typeface="Comic Sans MS" panose="030F0702030302020204" pitchFamily="66" charset="0"/>
              </a:rPr>
              <a:t>4</a:t>
            </a:r>
            <a:r>
              <a:rPr lang="en-US" altLang="tr-TR" sz="2400">
                <a:solidFill>
                  <a:schemeClr val="tx1"/>
                </a:solidFill>
                <a:latin typeface="Comic Sans MS" panose="030F0702030302020204" pitchFamily="66" charset="0"/>
              </a:rPr>
              <a:t>	   n-1</a:t>
            </a:r>
          </a:p>
          <a:p>
            <a:pPr eaLnBrk="1" hangingPunct="1">
              <a:buFontTx/>
              <a:buNone/>
            </a:pPr>
            <a:r>
              <a:rPr lang="en-US" altLang="tr-TR" sz="2400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tr-TR" sz="2400" baseline="-25000">
                <a:solidFill>
                  <a:schemeClr val="tx1"/>
                </a:solidFill>
                <a:latin typeface="Comic Sans MS" panose="030F0702030302020204" pitchFamily="66" charset="0"/>
              </a:rPr>
              <a:t>5</a:t>
            </a:r>
            <a:r>
              <a:rPr lang="en-US" altLang="tr-TR" sz="2400">
                <a:solidFill>
                  <a:schemeClr val="tx1"/>
                </a:solidFill>
                <a:latin typeface="Comic Sans MS" panose="030F0702030302020204" pitchFamily="66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altLang="tr-TR" sz="2400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tr-TR" sz="2400" baseline="-25000">
                <a:solidFill>
                  <a:schemeClr val="tx1"/>
                </a:solidFill>
                <a:latin typeface="Comic Sans MS" panose="030F0702030302020204" pitchFamily="66" charset="0"/>
              </a:rPr>
              <a:t>6</a:t>
            </a:r>
            <a:r>
              <a:rPr lang="en-US" altLang="tr-TR" sz="240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tr-TR" sz="2400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tr-TR" sz="2400" baseline="-25000">
                <a:solidFill>
                  <a:schemeClr val="tx1"/>
                </a:solidFill>
                <a:latin typeface="Comic Sans MS" panose="030F0702030302020204" pitchFamily="66" charset="0"/>
              </a:rPr>
              <a:t>7 </a:t>
            </a:r>
            <a:endParaRPr lang="en-US" altLang="tr-TR" sz="240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tr-TR" sz="2400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tr-TR" sz="2400" baseline="-25000">
                <a:solidFill>
                  <a:schemeClr val="tx1"/>
                </a:solidFill>
                <a:latin typeface="Comic Sans MS" panose="030F0702030302020204" pitchFamily="66" charset="0"/>
              </a:rPr>
              <a:t>8</a:t>
            </a:r>
            <a:r>
              <a:rPr lang="en-US" altLang="tr-TR" sz="2400">
                <a:solidFill>
                  <a:schemeClr val="tx1"/>
                </a:solidFill>
                <a:latin typeface="Comic Sans MS" panose="030F0702030302020204" pitchFamily="66" charset="0"/>
              </a:rPr>
              <a:t>	    n-1	</a:t>
            </a:r>
            <a:r>
              <a:rPr lang="en-US" altLang="tr-TR" sz="2400">
                <a:solidFill>
                  <a:schemeClr val="tx1"/>
                </a:solidFill>
              </a:rPr>
              <a:t>   </a:t>
            </a:r>
            <a:endParaRPr lang="en-US" altLang="tr-TR" sz="2400" baseline="-25000">
              <a:solidFill>
                <a:schemeClr val="tx1"/>
              </a:solidFill>
            </a:endParaRPr>
          </a:p>
        </p:txBody>
      </p:sp>
      <p:graphicFrame>
        <p:nvGraphicFramePr>
          <p:cNvPr id="220164" name="Object 4"/>
          <p:cNvGraphicFramePr>
            <a:graphicFrameLocks noChangeAspect="1"/>
          </p:cNvGraphicFramePr>
          <p:nvPr/>
        </p:nvGraphicFramePr>
        <p:xfrm>
          <a:off x="9313864" y="3367088"/>
          <a:ext cx="8334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69696" imgH="304668" progId="Equation.3">
                  <p:embed/>
                </p:oleObj>
              </mc:Choice>
              <mc:Fallback>
                <p:oleObj name="Equation" r:id="rId3" imgW="469696" imgH="304668" progId="Equation.3">
                  <p:embed/>
                  <p:pic>
                    <p:nvPicPr>
                      <p:cNvPr id="2201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3864" y="3367088"/>
                        <a:ext cx="83343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5" name="Object 5"/>
          <p:cNvGraphicFramePr>
            <a:graphicFrameLocks noChangeAspect="1"/>
          </p:cNvGraphicFramePr>
          <p:nvPr/>
        </p:nvGraphicFramePr>
        <p:xfrm>
          <a:off x="9313864" y="3827463"/>
          <a:ext cx="135413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74364" imgH="304668" progId="Equation.3">
                  <p:embed/>
                </p:oleObj>
              </mc:Choice>
              <mc:Fallback>
                <p:oleObj name="Equation" r:id="rId5" imgW="774364" imgH="304668" progId="Equation.3">
                  <p:embed/>
                  <p:pic>
                    <p:nvPicPr>
                      <p:cNvPr id="2201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3864" y="3827463"/>
                        <a:ext cx="1354137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6" name="Object 6"/>
          <p:cNvGraphicFramePr>
            <a:graphicFrameLocks noChangeAspect="1"/>
          </p:cNvGraphicFramePr>
          <p:nvPr/>
        </p:nvGraphicFramePr>
        <p:xfrm>
          <a:off x="9313864" y="4281488"/>
          <a:ext cx="135413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74364" imgH="304668" progId="Equation.3">
                  <p:embed/>
                </p:oleObj>
              </mc:Choice>
              <mc:Fallback>
                <p:oleObj name="Equation" r:id="rId7" imgW="774364" imgH="304668" progId="Equation.3">
                  <p:embed/>
                  <p:pic>
                    <p:nvPicPr>
                      <p:cNvPr id="2201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3864" y="4281488"/>
                        <a:ext cx="1354137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7" name="Object 7"/>
          <p:cNvGraphicFramePr>
            <a:graphicFrameLocks noChangeAspect="1"/>
          </p:cNvGraphicFramePr>
          <p:nvPr/>
        </p:nvGraphicFramePr>
        <p:xfrm>
          <a:off x="1770064" y="5711825"/>
          <a:ext cx="870743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724400" imgH="444500" progId="Equation.3">
                  <p:embed/>
                </p:oleObj>
              </mc:Choice>
              <mc:Fallback>
                <p:oleObj name="Equation" r:id="rId8" imgW="4724400" imgH="444500" progId="Equation.3">
                  <p:embed/>
                  <p:pic>
                    <p:nvPicPr>
                      <p:cNvPr id="2201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4" y="5711825"/>
                        <a:ext cx="8707437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787525" y="1155701"/>
            <a:ext cx="8229600" cy="5076825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tr-TR" dirty="0">
                <a:solidFill>
                  <a:schemeClr val="tx1"/>
                </a:solidFill>
              </a:rPr>
              <a:t>INSERTION-SORT</a:t>
            </a:r>
            <a:r>
              <a:rPr lang="en-US" altLang="tr-TR" i="1" dirty="0">
                <a:solidFill>
                  <a:schemeClr val="tx1"/>
                </a:solidFill>
              </a:rPr>
              <a:t>(A)</a:t>
            </a:r>
          </a:p>
          <a:p>
            <a:pPr eaLnBrk="1" hangingPunct="1">
              <a:buFontTx/>
              <a:buNone/>
            </a:pPr>
            <a:r>
              <a:rPr lang="en-US" altLang="tr-TR" b="1" dirty="0">
                <a:solidFill>
                  <a:schemeClr val="tx1"/>
                </a:solidFill>
              </a:rPr>
              <a:t>	</a:t>
            </a:r>
            <a:r>
              <a:rPr lang="en-US" altLang="tr-TR" sz="2400" b="1" dirty="0">
                <a:solidFill>
                  <a:schemeClr val="tx1"/>
                </a:solidFill>
              </a:rPr>
              <a:t>for </a:t>
            </a:r>
            <a:r>
              <a:rPr lang="en-US" altLang="tr-TR" sz="2400" dirty="0">
                <a:solidFill>
                  <a:schemeClr val="tx1"/>
                </a:solidFill>
              </a:rPr>
              <a:t>j ← 2 </a:t>
            </a:r>
            <a:r>
              <a:rPr lang="en-US" altLang="tr-TR" sz="2400" b="1" dirty="0">
                <a:solidFill>
                  <a:schemeClr val="tx1"/>
                </a:solidFill>
              </a:rPr>
              <a:t>to </a:t>
            </a:r>
            <a:r>
              <a:rPr lang="en-US" altLang="tr-TR" sz="2400" dirty="0">
                <a:solidFill>
                  <a:schemeClr val="tx1"/>
                </a:solidFill>
              </a:rPr>
              <a:t>n</a:t>
            </a:r>
          </a:p>
          <a:p>
            <a:pPr eaLnBrk="1" hangingPunct="1">
              <a:buFontTx/>
              <a:buNone/>
            </a:pPr>
            <a:r>
              <a:rPr lang="en-US" altLang="tr-TR" sz="2400" b="1" dirty="0">
                <a:solidFill>
                  <a:schemeClr val="tx1"/>
                </a:solidFill>
              </a:rPr>
              <a:t>		do </a:t>
            </a:r>
            <a:r>
              <a:rPr lang="en-US" altLang="tr-TR" sz="2400" dirty="0">
                <a:solidFill>
                  <a:schemeClr val="tx1"/>
                </a:solidFill>
              </a:rPr>
              <a:t>key ← A[ j ]</a:t>
            </a:r>
          </a:p>
          <a:p>
            <a:pPr eaLnBrk="1" hangingPunct="1">
              <a:buFontTx/>
              <a:buNone/>
            </a:pPr>
            <a:r>
              <a:rPr lang="en-US" altLang="tr-TR" sz="2000" dirty="0">
                <a:solidFill>
                  <a:schemeClr val="tx1"/>
                </a:solidFill>
              </a:rPr>
              <a:t>		  A[ j ]</a:t>
            </a:r>
            <a:r>
              <a:rPr lang="tr-TR" altLang="tr-TR" sz="2000" dirty="0">
                <a:solidFill>
                  <a:schemeClr val="tx1"/>
                </a:solidFill>
              </a:rPr>
              <a:t>’</a:t>
            </a:r>
            <a:r>
              <a:rPr lang="tr-TR" altLang="tr-TR" sz="2000" dirty="0" err="1">
                <a:solidFill>
                  <a:schemeClr val="tx1"/>
                </a:solidFill>
              </a:rPr>
              <a:t>yi</a:t>
            </a:r>
            <a:r>
              <a:rPr lang="tr-TR" altLang="tr-TR" sz="2000" dirty="0">
                <a:solidFill>
                  <a:schemeClr val="tx1"/>
                </a:solidFill>
              </a:rPr>
              <a:t> sıralı </a:t>
            </a:r>
            <a:r>
              <a:rPr lang="en-US" altLang="tr-TR" sz="2000" dirty="0">
                <a:solidFill>
                  <a:schemeClr val="tx1"/>
                </a:solidFill>
              </a:rPr>
              <a:t>A[1 . . j -1]</a:t>
            </a:r>
            <a:r>
              <a:rPr lang="tr-TR" altLang="tr-TR" sz="2000" dirty="0">
                <a:solidFill>
                  <a:schemeClr val="tx1"/>
                </a:solidFill>
              </a:rPr>
              <a:t> dizisine ekle</a:t>
            </a:r>
            <a:endParaRPr lang="en-US" altLang="tr-TR" sz="2000" dirty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r>
              <a:rPr lang="en-US" altLang="tr-TR" dirty="0">
                <a:solidFill>
                  <a:schemeClr val="tx1"/>
                </a:solidFill>
              </a:rPr>
              <a:t>		     </a:t>
            </a:r>
            <a:r>
              <a:rPr lang="en-US" altLang="tr-TR" sz="2400" dirty="0" err="1">
                <a:solidFill>
                  <a:schemeClr val="tx1"/>
                </a:solidFill>
              </a:rPr>
              <a:t>i</a:t>
            </a:r>
            <a:r>
              <a:rPr lang="en-US" altLang="tr-TR" sz="2400" dirty="0">
                <a:solidFill>
                  <a:schemeClr val="tx1"/>
                </a:solidFill>
              </a:rPr>
              <a:t> ← j - 1</a:t>
            </a:r>
          </a:p>
          <a:p>
            <a:pPr eaLnBrk="1" hangingPunct="1">
              <a:buFontTx/>
              <a:buNone/>
            </a:pPr>
            <a:r>
              <a:rPr lang="en-US" altLang="tr-TR" sz="2400" b="1" dirty="0">
                <a:solidFill>
                  <a:schemeClr val="tx1"/>
                </a:solidFill>
              </a:rPr>
              <a:t>		     while </a:t>
            </a:r>
            <a:r>
              <a:rPr lang="en-US" altLang="tr-TR" sz="2400" dirty="0" err="1">
                <a:solidFill>
                  <a:schemeClr val="tx1"/>
                </a:solidFill>
              </a:rPr>
              <a:t>i</a:t>
            </a:r>
            <a:r>
              <a:rPr lang="en-US" altLang="tr-TR" sz="2400" dirty="0">
                <a:solidFill>
                  <a:schemeClr val="tx1"/>
                </a:solidFill>
              </a:rPr>
              <a:t> &gt; 0 and A[</a:t>
            </a:r>
            <a:r>
              <a:rPr lang="en-US" altLang="tr-TR" sz="2400" dirty="0" err="1">
                <a:solidFill>
                  <a:schemeClr val="tx1"/>
                </a:solidFill>
              </a:rPr>
              <a:t>i</a:t>
            </a:r>
            <a:r>
              <a:rPr lang="en-US" altLang="tr-TR" sz="2400" dirty="0">
                <a:solidFill>
                  <a:schemeClr val="tx1"/>
                </a:solidFill>
              </a:rPr>
              <a:t>] &gt; key</a:t>
            </a:r>
          </a:p>
          <a:p>
            <a:pPr eaLnBrk="1" hangingPunct="1">
              <a:buFontTx/>
              <a:buNone/>
            </a:pPr>
            <a:r>
              <a:rPr lang="en-US" altLang="tr-TR" sz="2400" dirty="0">
                <a:solidFill>
                  <a:schemeClr val="tx1"/>
                </a:solidFill>
              </a:rPr>
              <a:t>			</a:t>
            </a:r>
            <a:r>
              <a:rPr lang="en-US" altLang="tr-TR" sz="2400" b="1" dirty="0">
                <a:solidFill>
                  <a:schemeClr val="tx1"/>
                </a:solidFill>
              </a:rPr>
              <a:t>do </a:t>
            </a:r>
            <a:r>
              <a:rPr lang="en-US" altLang="tr-TR" sz="2400" dirty="0">
                <a:solidFill>
                  <a:schemeClr val="tx1"/>
                </a:solidFill>
              </a:rPr>
              <a:t>A[</a:t>
            </a:r>
            <a:r>
              <a:rPr lang="en-US" altLang="tr-TR" sz="2400" dirty="0" err="1">
                <a:solidFill>
                  <a:schemeClr val="tx1"/>
                </a:solidFill>
              </a:rPr>
              <a:t>i</a:t>
            </a:r>
            <a:r>
              <a:rPr lang="en-US" altLang="tr-TR" sz="2400" dirty="0">
                <a:solidFill>
                  <a:schemeClr val="tx1"/>
                </a:solidFill>
              </a:rPr>
              <a:t> + 1] ← A[</a:t>
            </a:r>
            <a:r>
              <a:rPr lang="en-US" altLang="tr-TR" sz="2400" dirty="0" err="1">
                <a:solidFill>
                  <a:schemeClr val="tx1"/>
                </a:solidFill>
              </a:rPr>
              <a:t>i</a:t>
            </a:r>
            <a:r>
              <a:rPr lang="en-US" altLang="tr-TR" sz="2400" dirty="0">
                <a:solidFill>
                  <a:schemeClr val="tx1"/>
                </a:solidFill>
              </a:rPr>
              <a:t>]</a:t>
            </a:r>
          </a:p>
          <a:p>
            <a:pPr eaLnBrk="1" hangingPunct="1">
              <a:buFontTx/>
              <a:buNone/>
            </a:pPr>
            <a:r>
              <a:rPr lang="en-US" altLang="tr-TR" sz="2400" dirty="0">
                <a:solidFill>
                  <a:schemeClr val="tx1"/>
                </a:solidFill>
              </a:rPr>
              <a:t>			      </a:t>
            </a:r>
            <a:r>
              <a:rPr lang="en-US" altLang="tr-TR" sz="2400" dirty="0" err="1">
                <a:solidFill>
                  <a:schemeClr val="tx1"/>
                </a:solidFill>
              </a:rPr>
              <a:t>i</a:t>
            </a:r>
            <a:r>
              <a:rPr lang="en-US" altLang="tr-TR" sz="2400" dirty="0">
                <a:solidFill>
                  <a:schemeClr val="tx1"/>
                </a:solidFill>
              </a:rPr>
              <a:t> ← </a:t>
            </a:r>
            <a:r>
              <a:rPr lang="en-US" altLang="tr-TR" sz="2400" dirty="0" err="1">
                <a:solidFill>
                  <a:schemeClr val="tx1"/>
                </a:solidFill>
              </a:rPr>
              <a:t>i</a:t>
            </a:r>
            <a:r>
              <a:rPr lang="en-US" altLang="tr-TR" sz="2400" dirty="0">
                <a:solidFill>
                  <a:schemeClr val="tx1"/>
                </a:solidFill>
              </a:rPr>
              <a:t> – 1</a:t>
            </a:r>
          </a:p>
          <a:p>
            <a:pPr eaLnBrk="1" hangingPunct="1">
              <a:buFontTx/>
              <a:buNone/>
            </a:pPr>
            <a:r>
              <a:rPr lang="en-US" altLang="tr-TR" sz="2400" dirty="0">
                <a:solidFill>
                  <a:schemeClr val="tx1"/>
                </a:solidFill>
              </a:rPr>
              <a:t>		     A[</a:t>
            </a:r>
            <a:r>
              <a:rPr lang="en-US" altLang="tr-TR" sz="2400" dirty="0" err="1">
                <a:solidFill>
                  <a:schemeClr val="tx1"/>
                </a:solidFill>
              </a:rPr>
              <a:t>i</a:t>
            </a:r>
            <a:r>
              <a:rPr lang="en-US" altLang="tr-TR" sz="2400" dirty="0">
                <a:solidFill>
                  <a:schemeClr val="tx1"/>
                </a:solidFill>
              </a:rPr>
              <a:t> + 1] ← key</a:t>
            </a:r>
          </a:p>
        </p:txBody>
      </p:sp>
      <p:sp>
        <p:nvSpPr>
          <p:cNvPr id="29706" name="AutoShape 9"/>
          <p:cNvSpPr>
            <a:spLocks noChangeArrowheads="1"/>
          </p:cNvSpPr>
          <p:nvPr/>
        </p:nvSpPr>
        <p:spPr bwMode="auto">
          <a:xfrm rot="13585926">
            <a:off x="2747170" y="2717007"/>
            <a:ext cx="131762" cy="123825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sp>
        <p:nvSpPr>
          <p:cNvPr id="29707" name="Text Box 10"/>
          <p:cNvSpPr txBox="1">
            <a:spLocks noChangeArrowheads="1"/>
          </p:cNvSpPr>
          <p:nvPr/>
        </p:nvSpPr>
        <p:spPr bwMode="auto">
          <a:xfrm>
            <a:off x="2767014" y="5391150"/>
            <a:ext cx="49625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solidFill>
                  <a:schemeClr val="tx1"/>
                </a:solidFill>
              </a:rPr>
              <a:t>t</a:t>
            </a:r>
            <a:r>
              <a:rPr lang="en-US" altLang="tr-TR" sz="1800" baseline="-25000">
                <a:solidFill>
                  <a:schemeClr val="tx1"/>
                </a:solidFill>
              </a:rPr>
              <a:t>j</a:t>
            </a:r>
            <a:r>
              <a:rPr lang="en-US" altLang="tr-TR" sz="1800">
                <a:solidFill>
                  <a:schemeClr val="tx1"/>
                </a:solidFill>
              </a:rPr>
              <a:t>: </a:t>
            </a:r>
            <a:r>
              <a:rPr lang="tr-TR" altLang="tr-TR" sz="1800">
                <a:solidFill>
                  <a:schemeClr val="tx1"/>
                </a:solidFill>
              </a:rPr>
              <a:t>j. İterasyonda çalıştırılan </a:t>
            </a:r>
            <a:r>
              <a:rPr lang="en-US" altLang="tr-TR" sz="1800">
                <a:solidFill>
                  <a:schemeClr val="tx1"/>
                </a:solidFill>
              </a:rPr>
              <a:t>while </a:t>
            </a:r>
            <a:r>
              <a:rPr lang="tr-TR" altLang="tr-TR" sz="1800">
                <a:solidFill>
                  <a:schemeClr val="tx1"/>
                </a:solidFill>
              </a:rPr>
              <a:t>ifadesi sayısı</a:t>
            </a:r>
            <a:endParaRPr lang="en-US" altLang="tr-T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31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7155" y="139392"/>
            <a:ext cx="7729728" cy="3101983"/>
          </a:xfrm>
        </p:spPr>
        <p:txBody>
          <a:bodyPr/>
          <a:lstStyle/>
          <a:p>
            <a:r>
              <a:rPr lang="tr-TR" dirty="0">
                <a:solidFill>
                  <a:srgbClr val="FF0000"/>
                </a:solidFill>
              </a:rPr>
              <a:t>Örnek</a:t>
            </a:r>
          </a:p>
          <a:p>
            <a:endParaRPr lang="tr-TR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T(n)= n + T(n-1), </a:t>
            </a:r>
            <a:r>
              <a:rPr lang="tr-TR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n&gt;1 </a:t>
            </a:r>
            <a:r>
              <a:rPr lang="en-US" dirty="0" err="1">
                <a:solidFill>
                  <a:schemeClr val="tx1"/>
                </a:solidFill>
              </a:rPr>
              <a:t>için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çalışma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zamanı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analizini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yapınız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674941" y="3719268"/>
            <a:ext cx="365760" cy="365760"/>
          </a:xfrm>
        </p:spPr>
        <p:txBody>
          <a:bodyPr/>
          <a:lstStyle/>
          <a:p>
            <a:fld id="{193F018F-A8C5-4BAF-8D0F-F577E0501C8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1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6650" y="0"/>
            <a:ext cx="7729728" cy="3101983"/>
          </a:xfrm>
        </p:spPr>
        <p:txBody>
          <a:bodyPr/>
          <a:lstStyle/>
          <a:p>
            <a:r>
              <a:rPr lang="tr-TR" dirty="0">
                <a:solidFill>
                  <a:srgbClr val="FF0000"/>
                </a:solidFill>
              </a:rPr>
              <a:t>Örnek</a:t>
            </a:r>
          </a:p>
          <a:p>
            <a:endParaRPr lang="tr-T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T(n) = 2T(n/2) + c	n&gt;1 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T(n) = c		n=1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738736" y="3975938"/>
            <a:ext cx="365760" cy="365760"/>
          </a:xfrm>
        </p:spPr>
        <p:txBody>
          <a:bodyPr/>
          <a:lstStyle/>
          <a:p>
            <a:fld id="{193F018F-A8C5-4BAF-8D0F-F577E0501C83}" type="slidenum">
              <a:rPr lang="en-US" smtClean="0"/>
              <a:t>21</a:t>
            </a:fld>
            <a:endParaRPr lang="en-US"/>
          </a:p>
        </p:txBody>
      </p:sp>
      <p:sp>
        <p:nvSpPr>
          <p:cNvPr id="5" name="Sağ Ayraç 4"/>
          <p:cNvSpPr/>
          <p:nvPr/>
        </p:nvSpPr>
        <p:spPr>
          <a:xfrm>
            <a:off x="2448944" y="638378"/>
            <a:ext cx="297180" cy="11658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kdörtgen 5"/>
          <p:cNvSpPr/>
          <p:nvPr/>
        </p:nvSpPr>
        <p:spPr>
          <a:xfrm>
            <a:off x="2890966" y="1036642"/>
            <a:ext cx="3300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için </a:t>
            </a:r>
            <a:r>
              <a:rPr lang="en-US" dirty="0" err="1"/>
              <a:t>çalışma</a:t>
            </a:r>
            <a:r>
              <a:rPr lang="en-US" dirty="0"/>
              <a:t> </a:t>
            </a:r>
            <a:r>
              <a:rPr lang="en-US" dirty="0" err="1"/>
              <a:t>zamanı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 </a:t>
            </a:r>
            <a:r>
              <a:rPr lang="en-US" dirty="0" err="1"/>
              <a:t>yapınız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3643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0"/>
            <a:ext cx="7729728" cy="3101983"/>
          </a:xfrm>
        </p:spPr>
        <p:txBody>
          <a:bodyPr/>
          <a:lstStyle/>
          <a:p>
            <a:r>
              <a:rPr lang="tr-TR" dirty="0">
                <a:solidFill>
                  <a:srgbClr val="FF0000"/>
                </a:solidFill>
              </a:rPr>
              <a:t>Örnek</a:t>
            </a:r>
          </a:p>
          <a:p>
            <a:endParaRPr lang="tr-T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T(n) = 2T(n/2) + </a:t>
            </a:r>
            <a:r>
              <a:rPr lang="tr-TR" dirty="0">
                <a:solidFill>
                  <a:schemeClr val="tx1"/>
                </a:solidFill>
              </a:rPr>
              <a:t>n</a:t>
            </a:r>
            <a:r>
              <a:rPr lang="pt-BR" dirty="0">
                <a:solidFill>
                  <a:schemeClr val="tx1"/>
                </a:solidFill>
              </a:rPr>
              <a:t>	n&gt;1 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T(n) = c		n=1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642086" y="3975938"/>
            <a:ext cx="365760" cy="365760"/>
          </a:xfrm>
        </p:spPr>
        <p:txBody>
          <a:bodyPr/>
          <a:lstStyle/>
          <a:p>
            <a:fld id="{193F018F-A8C5-4BAF-8D0F-F577E0501C83}" type="slidenum">
              <a:rPr lang="en-US" smtClean="0"/>
              <a:t>22</a:t>
            </a:fld>
            <a:endParaRPr lang="en-US"/>
          </a:p>
        </p:txBody>
      </p:sp>
      <p:sp>
        <p:nvSpPr>
          <p:cNvPr id="5" name="Sağ Ayraç 4"/>
          <p:cNvSpPr/>
          <p:nvPr/>
        </p:nvSpPr>
        <p:spPr>
          <a:xfrm>
            <a:off x="2352294" y="638378"/>
            <a:ext cx="297180" cy="11658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kdörtgen 5"/>
          <p:cNvSpPr/>
          <p:nvPr/>
        </p:nvSpPr>
        <p:spPr>
          <a:xfrm>
            <a:off x="2794316" y="1036642"/>
            <a:ext cx="3300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için </a:t>
            </a:r>
            <a:r>
              <a:rPr lang="en-US" dirty="0" err="1"/>
              <a:t>çalışma</a:t>
            </a:r>
            <a:r>
              <a:rPr lang="en-US" dirty="0"/>
              <a:t> </a:t>
            </a:r>
            <a:r>
              <a:rPr lang="en-US" dirty="0" err="1"/>
              <a:t>zamanı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 </a:t>
            </a:r>
            <a:r>
              <a:rPr lang="en-US" dirty="0" err="1"/>
              <a:t>yapınız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4156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Master teoremi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Rekursif</a:t>
            </a:r>
            <a:r>
              <a:rPr lang="tr-TR" dirty="0"/>
              <a:t> fonksiyonların zaman karmaşıklıklarını bulmada kullanılır.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en-US" dirty="0"/>
              <a:t>T(n) = </a:t>
            </a:r>
            <a:r>
              <a:rPr lang="en-US" dirty="0" err="1"/>
              <a:t>a.T</a:t>
            </a:r>
            <a:r>
              <a:rPr lang="en-US" dirty="0"/>
              <a:t>(n/b) +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 err="1"/>
              <a:t>.log</a:t>
            </a:r>
            <a:r>
              <a:rPr lang="en-US" baseline="30000" dirty="0" err="1"/>
              <a:t>p</a:t>
            </a:r>
            <a:r>
              <a:rPr lang="en-US" dirty="0" err="1"/>
              <a:t>n</a:t>
            </a:r>
            <a:r>
              <a:rPr lang="en-US" dirty="0"/>
              <a:t>)</a:t>
            </a:r>
            <a:r>
              <a:rPr lang="tr-TR" dirty="0"/>
              <a:t> olsun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en-US" dirty="0"/>
              <a:t>a&gt;=1, b&gt;1, k&gt;=0, p </a:t>
            </a:r>
            <a:r>
              <a:rPr lang="en-US" dirty="0" err="1"/>
              <a:t>gerçek</a:t>
            </a:r>
            <a:r>
              <a:rPr lang="en-US" dirty="0"/>
              <a:t> </a:t>
            </a:r>
            <a:r>
              <a:rPr lang="en-US" dirty="0" err="1"/>
              <a:t>sayı</a:t>
            </a:r>
            <a:r>
              <a:rPr lang="en-US" dirty="0"/>
              <a:t> </a:t>
            </a:r>
            <a:r>
              <a:rPr lang="en-US" dirty="0" err="1"/>
              <a:t>ise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018F-A8C5-4BAF-8D0F-F577E0501C83}" type="slidenum">
              <a:rPr lang="en-US" smtClean="0"/>
              <a:t>23</a:t>
            </a:fld>
            <a:endParaRPr 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4" y="4065270"/>
            <a:ext cx="4711065" cy="226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38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</a:rPr>
              <a:t>Örnek</a:t>
            </a:r>
            <a:r>
              <a:rPr lang="en-US" dirty="0">
                <a:solidFill>
                  <a:srgbClr val="FF0000"/>
                </a:solidFill>
              </a:rPr>
              <a:t> 1</a:t>
            </a:r>
            <a:endParaRPr lang="tr-TR" dirty="0">
              <a:solidFill>
                <a:srgbClr val="FF0000"/>
              </a:solidFill>
            </a:endParaRPr>
          </a:p>
          <a:p>
            <a:endParaRPr lang="tr-T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tr-T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</a:rPr>
              <a:t>Örnek</a:t>
            </a:r>
            <a:r>
              <a:rPr lang="en-US" dirty="0">
                <a:solidFill>
                  <a:srgbClr val="FF0000"/>
                </a:solidFill>
              </a:rPr>
              <a:t> 2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018F-A8C5-4BAF-8D0F-F577E0501C83}" type="slidenum">
              <a:rPr lang="en-US" smtClean="0"/>
              <a:t>24</a:t>
            </a:fld>
            <a:endParaRPr 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410" y="2638045"/>
            <a:ext cx="6680636" cy="276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58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i="1" dirty="0"/>
              <a:t>Zaman </a:t>
            </a:r>
            <a:r>
              <a:rPr lang="tr-TR" i="1"/>
              <a:t>karmaşıklığı  örnekleri</a:t>
            </a:r>
            <a:endParaRPr lang="en-US" i="1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AC536544-C46D-407B-8703-990AC30F1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341" y="2307116"/>
            <a:ext cx="2171700" cy="1143000"/>
          </a:xfr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018F-A8C5-4BAF-8D0F-F577E0501C83}" type="slidenum">
              <a:rPr lang="en-US" smtClean="0"/>
              <a:t>25</a:t>
            </a:fld>
            <a:endParaRPr lang="en-US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70BF33F1-C865-4615-B283-021F7483A020}"/>
              </a:ext>
            </a:extLst>
          </p:cNvPr>
          <p:cNvSpPr txBox="1"/>
          <p:nvPr/>
        </p:nvSpPr>
        <p:spPr>
          <a:xfrm>
            <a:off x="1996847" y="2307116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Örnek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F4298C13-E7A2-4F40-B6C0-A2FA351C96F1}"/>
              </a:ext>
            </a:extLst>
          </p:cNvPr>
          <p:cNvSpPr txBox="1"/>
          <p:nvPr/>
        </p:nvSpPr>
        <p:spPr>
          <a:xfrm>
            <a:off x="5592726" y="2594344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Zaman </a:t>
            </a:r>
            <a:r>
              <a:rPr lang="en-US" dirty="0" err="1"/>
              <a:t>karmaşıklığı</a:t>
            </a:r>
            <a:r>
              <a:rPr lang="en-US" dirty="0"/>
              <a:t> </a:t>
            </a:r>
            <a:r>
              <a:rPr lang="en-US" dirty="0" err="1"/>
              <a:t>nedir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026950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Zaman </a:t>
            </a:r>
            <a:r>
              <a:rPr lang="tr-TR"/>
              <a:t>karmaşıklığı  örnekleri</a:t>
            </a:r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018F-A8C5-4BAF-8D0F-F577E0501C83}" type="slidenum">
              <a:rPr lang="en-US" smtClean="0"/>
              <a:t>26</a:t>
            </a:fld>
            <a:endParaRPr lang="en-US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70BF33F1-C865-4615-B283-021F7483A020}"/>
              </a:ext>
            </a:extLst>
          </p:cNvPr>
          <p:cNvSpPr txBox="1"/>
          <p:nvPr/>
        </p:nvSpPr>
        <p:spPr>
          <a:xfrm>
            <a:off x="1996847" y="2307116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Örnek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69DDD436-9AF5-414D-82CB-302C803E7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638" y="2309735"/>
            <a:ext cx="2171700" cy="733425"/>
          </a:xfrm>
        </p:spPr>
      </p:pic>
    </p:spTree>
    <p:extLst>
      <p:ext uri="{BB962C8B-B14F-4D97-AF65-F5344CB8AC3E}">
        <p14:creationId xmlns:p14="http://schemas.microsoft.com/office/powerpoint/2010/main" val="3845500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Zaman </a:t>
            </a:r>
            <a:r>
              <a:rPr lang="tr-TR"/>
              <a:t>karmaşıklığı  örnekleri</a:t>
            </a:r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018F-A8C5-4BAF-8D0F-F577E0501C83}" type="slidenum">
              <a:rPr lang="en-US" smtClean="0"/>
              <a:t>27</a:t>
            </a:fld>
            <a:endParaRPr lang="en-US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70BF33F1-C865-4615-B283-021F7483A020}"/>
              </a:ext>
            </a:extLst>
          </p:cNvPr>
          <p:cNvSpPr txBox="1"/>
          <p:nvPr/>
        </p:nvSpPr>
        <p:spPr>
          <a:xfrm>
            <a:off x="1996847" y="2307116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Örnek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B2EC397A-3FBF-4B24-AECC-C9C4B146E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185" y="2284037"/>
            <a:ext cx="3038475" cy="657225"/>
          </a:xfrm>
        </p:spPr>
      </p:pic>
    </p:spTree>
    <p:extLst>
      <p:ext uri="{BB962C8B-B14F-4D97-AF65-F5344CB8AC3E}">
        <p14:creationId xmlns:p14="http://schemas.microsoft.com/office/powerpoint/2010/main" val="3944533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Zaman </a:t>
            </a:r>
            <a:r>
              <a:rPr lang="tr-TR"/>
              <a:t>karmaşıklığı  örnekleri</a:t>
            </a:r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018F-A8C5-4BAF-8D0F-F577E0501C83}" type="slidenum">
              <a:rPr lang="en-US" smtClean="0"/>
              <a:t>28</a:t>
            </a:fld>
            <a:endParaRPr lang="en-US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70BF33F1-C865-4615-B283-021F7483A020}"/>
              </a:ext>
            </a:extLst>
          </p:cNvPr>
          <p:cNvSpPr txBox="1"/>
          <p:nvPr/>
        </p:nvSpPr>
        <p:spPr>
          <a:xfrm>
            <a:off x="1996847" y="2307116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Örnek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E995FFC6-F2EE-4B1F-BCB6-21617A2DA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272" y="2305050"/>
            <a:ext cx="2914650" cy="2247900"/>
          </a:xfrm>
        </p:spPr>
      </p:pic>
    </p:spTree>
    <p:extLst>
      <p:ext uri="{BB962C8B-B14F-4D97-AF65-F5344CB8AC3E}">
        <p14:creationId xmlns:p14="http://schemas.microsoft.com/office/powerpoint/2010/main" val="3720958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Zaman </a:t>
            </a:r>
            <a:r>
              <a:rPr lang="tr-TR"/>
              <a:t>karmaşıklığı  örnekleri</a:t>
            </a:r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018F-A8C5-4BAF-8D0F-F577E0501C83}" type="slidenum">
              <a:rPr lang="en-US" smtClean="0"/>
              <a:t>29</a:t>
            </a:fld>
            <a:endParaRPr lang="en-US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70BF33F1-C865-4615-B283-021F7483A020}"/>
              </a:ext>
            </a:extLst>
          </p:cNvPr>
          <p:cNvSpPr txBox="1"/>
          <p:nvPr/>
        </p:nvSpPr>
        <p:spPr>
          <a:xfrm>
            <a:off x="1996847" y="2307116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Örnek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426A0948-BD8E-495C-86A0-5A102B314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272" y="2307116"/>
            <a:ext cx="31527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93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A4F470-869F-4852-8DB6-A5053A133480}" type="slidenum">
              <a:rPr lang="en-US" altLang="tr-T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tr-TR" sz="1400">
              <a:solidFill>
                <a:schemeClr val="tx1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2110820" y="195325"/>
            <a:ext cx="7729728" cy="92214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tr-TR" altLang="tr-TR"/>
              <a:t>En İyi Durum Analizi (Best</a:t>
            </a:r>
            <a:r>
              <a:rPr lang="en-US" altLang="tr-TR"/>
              <a:t> Case Analysis</a:t>
            </a:r>
            <a:r>
              <a:rPr lang="tr-TR" altLang="tr-TR"/>
              <a:t>)</a:t>
            </a:r>
            <a:endParaRPr lang="en-US" altLang="tr-TR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4839" y="1062038"/>
            <a:ext cx="8478837" cy="5643562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tr-TR" altLang="tr-TR" sz="2800" dirty="0"/>
              <a:t>Dizi zaten sıralıdır.</a:t>
            </a:r>
            <a:endParaRPr lang="en-US" altLang="tr-TR" sz="2800" dirty="0"/>
          </a:p>
          <a:p>
            <a:pPr marL="228600" lvl="1" indent="0" eaLnBrk="1" hangingPunct="1">
              <a:lnSpc>
                <a:spcPct val="150000"/>
              </a:lnSpc>
              <a:buNone/>
            </a:pPr>
            <a:r>
              <a:rPr lang="tr-TR" altLang="tr-TR" sz="2400" b="1" dirty="0"/>
              <a:t>	- </a:t>
            </a:r>
            <a:r>
              <a:rPr lang="en-US" altLang="tr-TR" sz="2400" b="1" dirty="0"/>
              <a:t>while </a:t>
            </a:r>
            <a:r>
              <a:rPr lang="tr-TR" altLang="tr-TR" sz="2400" dirty="0"/>
              <a:t>döngüsüne 1 kez uğrar. Çünkü </a:t>
            </a:r>
            <a:r>
              <a:rPr lang="en-US" altLang="tr-TR" sz="2400" dirty="0">
                <a:latin typeface="Comic Sans MS" panose="030F0702030302020204" pitchFamily="66" charset="0"/>
              </a:rPr>
              <a:t>A[</a:t>
            </a:r>
            <a:r>
              <a:rPr lang="en-US" altLang="tr-TR" sz="2400" dirty="0" err="1">
                <a:latin typeface="Comic Sans MS" panose="030F0702030302020204" pitchFamily="66" charset="0"/>
              </a:rPr>
              <a:t>i</a:t>
            </a:r>
            <a:r>
              <a:rPr lang="en-US" altLang="tr-TR" sz="2400" dirty="0">
                <a:latin typeface="Comic Sans MS" panose="030F0702030302020204" pitchFamily="66" charset="0"/>
              </a:rPr>
              <a:t>] ≤key </a:t>
            </a:r>
            <a:r>
              <a:rPr lang="en-US" altLang="tr-TR" sz="2400" dirty="0"/>
              <a:t>(</a:t>
            </a:r>
            <a:r>
              <a:rPr lang="en-US" altLang="tr-TR" sz="2400" i="1" dirty="0" err="1"/>
              <a:t>i</a:t>
            </a:r>
            <a:r>
              <a:rPr lang="en-US" altLang="tr-TR" sz="2400" dirty="0"/>
              <a:t>=</a:t>
            </a:r>
            <a:r>
              <a:rPr lang="en-US" altLang="tr-TR" sz="2400" i="1" dirty="0"/>
              <a:t>j</a:t>
            </a:r>
            <a:r>
              <a:rPr lang="en-US" altLang="tr-TR" sz="2400" dirty="0"/>
              <a:t>-1)</a:t>
            </a:r>
            <a:r>
              <a:rPr lang="tr-TR" altLang="tr-TR" sz="2400" dirty="0"/>
              <a:t> 	</a:t>
            </a:r>
            <a:r>
              <a:rPr lang="tr-TR" altLang="tr-TR" sz="2000" dirty="0"/>
              <a:t>(küçükten büyüğe zaten sıralı olduğu için </a:t>
            </a:r>
            <a:r>
              <a:rPr lang="tr-TR" altLang="tr-TR" sz="2000" dirty="0" err="1"/>
              <a:t>key</a:t>
            </a:r>
            <a:r>
              <a:rPr lang="tr-TR" altLang="tr-TR" sz="2000" dirty="0"/>
              <a:t>  A[i]’den zaten büyük)</a:t>
            </a:r>
            <a:endParaRPr lang="en-US" altLang="tr-TR" sz="2000" dirty="0"/>
          </a:p>
          <a:p>
            <a:pPr marL="228600" lvl="1" indent="0" eaLnBrk="1" hangingPunct="1">
              <a:lnSpc>
                <a:spcPct val="150000"/>
              </a:lnSpc>
              <a:buNone/>
            </a:pPr>
            <a:r>
              <a:rPr lang="tr-TR" altLang="tr-TR" sz="2400" dirty="0"/>
              <a:t>	- </a:t>
            </a:r>
            <a:r>
              <a:rPr lang="en-US" altLang="tr-TR" sz="2400" dirty="0" err="1"/>
              <a:t>t</a:t>
            </a:r>
            <a:r>
              <a:rPr lang="en-US" altLang="tr-TR" sz="2400" baseline="-25000" dirty="0" err="1">
                <a:latin typeface="Comic Sans MS" panose="030F0702030302020204" pitchFamily="66" charset="0"/>
              </a:rPr>
              <a:t>j</a:t>
            </a:r>
            <a:r>
              <a:rPr lang="en-US" altLang="tr-TR" sz="2400" i="1" dirty="0"/>
              <a:t> </a:t>
            </a:r>
            <a:r>
              <a:rPr lang="en-US" altLang="tr-TR" sz="2400" dirty="0"/>
              <a:t>= 1</a:t>
            </a:r>
            <a:r>
              <a:rPr lang="tr-TR" altLang="tr-TR" sz="2400" dirty="0"/>
              <a:t> (her turda sadece 1 karşılaştırma)</a:t>
            </a:r>
            <a:endParaRPr lang="en-US" altLang="tr-TR" sz="2400" dirty="0"/>
          </a:p>
          <a:p>
            <a:pPr eaLnBrk="1" hangingPunct="1">
              <a:lnSpc>
                <a:spcPct val="150000"/>
              </a:lnSpc>
            </a:pPr>
            <a:r>
              <a:rPr lang="en-US" altLang="tr-TR" sz="2400" dirty="0">
                <a:latin typeface="Comic Sans MS" panose="030F0702030302020204" pitchFamily="66" charset="0"/>
              </a:rPr>
              <a:t>T(n) = c</a:t>
            </a:r>
            <a:r>
              <a:rPr lang="en-US" altLang="tr-TR" sz="2400" baseline="-25000" dirty="0">
                <a:latin typeface="Comic Sans MS" panose="030F0702030302020204" pitchFamily="66" charset="0"/>
              </a:rPr>
              <a:t>1</a:t>
            </a:r>
            <a:r>
              <a:rPr lang="en-US" altLang="tr-TR" sz="2400" dirty="0">
                <a:latin typeface="Comic Sans MS" panose="030F0702030302020204" pitchFamily="66" charset="0"/>
              </a:rPr>
              <a:t>n + c</a:t>
            </a:r>
            <a:r>
              <a:rPr lang="en-US" altLang="tr-TR" sz="2400" baseline="-25000" dirty="0">
                <a:latin typeface="Comic Sans MS" panose="030F0702030302020204" pitchFamily="66" charset="0"/>
              </a:rPr>
              <a:t>2</a:t>
            </a:r>
            <a:r>
              <a:rPr lang="en-US" altLang="tr-TR" sz="2400" dirty="0">
                <a:latin typeface="Comic Sans MS" panose="030F0702030302020204" pitchFamily="66" charset="0"/>
              </a:rPr>
              <a:t>(n -1) + c</a:t>
            </a:r>
            <a:r>
              <a:rPr lang="en-US" altLang="tr-TR" sz="2400" baseline="-25000" dirty="0">
                <a:latin typeface="Comic Sans MS" panose="030F0702030302020204" pitchFamily="66" charset="0"/>
              </a:rPr>
              <a:t>4</a:t>
            </a:r>
            <a:r>
              <a:rPr lang="en-US" altLang="tr-TR" sz="2400" dirty="0">
                <a:latin typeface="Comic Sans MS" panose="030F0702030302020204" pitchFamily="66" charset="0"/>
              </a:rPr>
              <a:t>(n -1) + c</a:t>
            </a:r>
            <a:r>
              <a:rPr lang="en-US" altLang="tr-TR" sz="2400" baseline="-25000" dirty="0">
                <a:latin typeface="Comic Sans MS" panose="030F0702030302020204" pitchFamily="66" charset="0"/>
              </a:rPr>
              <a:t>5</a:t>
            </a:r>
            <a:r>
              <a:rPr lang="en-US" altLang="tr-TR" sz="2400" dirty="0">
                <a:latin typeface="Comic Sans MS" panose="030F0702030302020204" pitchFamily="66" charset="0"/>
              </a:rPr>
              <a:t>(n -1) + c</a:t>
            </a:r>
            <a:r>
              <a:rPr lang="en-US" altLang="tr-TR" sz="2400" baseline="-25000" dirty="0">
                <a:latin typeface="Comic Sans MS" panose="030F0702030302020204" pitchFamily="66" charset="0"/>
              </a:rPr>
              <a:t>8</a:t>
            </a:r>
            <a:r>
              <a:rPr lang="en-US" altLang="tr-TR" sz="2400" dirty="0">
                <a:latin typeface="Comic Sans MS" panose="030F0702030302020204" pitchFamily="66" charset="0"/>
              </a:rPr>
              <a:t>(n-1) = (c</a:t>
            </a:r>
            <a:r>
              <a:rPr lang="en-US" altLang="tr-TR" sz="2400" baseline="-25000" dirty="0">
                <a:latin typeface="Comic Sans MS" panose="030F0702030302020204" pitchFamily="66" charset="0"/>
              </a:rPr>
              <a:t>1</a:t>
            </a:r>
            <a:r>
              <a:rPr lang="en-US" altLang="tr-TR" sz="2400" dirty="0">
                <a:latin typeface="Comic Sans MS" panose="030F0702030302020204" pitchFamily="66" charset="0"/>
              </a:rPr>
              <a:t> + c</a:t>
            </a:r>
            <a:r>
              <a:rPr lang="en-US" altLang="tr-TR" sz="2400" baseline="-25000" dirty="0">
                <a:latin typeface="Comic Sans MS" panose="030F0702030302020204" pitchFamily="66" charset="0"/>
              </a:rPr>
              <a:t>2</a:t>
            </a:r>
            <a:r>
              <a:rPr lang="en-US" altLang="tr-TR" sz="2400" dirty="0">
                <a:latin typeface="Comic Sans MS" panose="030F0702030302020204" pitchFamily="66" charset="0"/>
              </a:rPr>
              <a:t> + c</a:t>
            </a:r>
            <a:r>
              <a:rPr lang="en-US" altLang="tr-TR" sz="2400" baseline="-25000" dirty="0">
                <a:latin typeface="Comic Sans MS" panose="030F0702030302020204" pitchFamily="66" charset="0"/>
              </a:rPr>
              <a:t>4</a:t>
            </a:r>
            <a:r>
              <a:rPr lang="en-US" altLang="tr-TR" sz="2400" dirty="0">
                <a:latin typeface="Comic Sans MS" panose="030F0702030302020204" pitchFamily="66" charset="0"/>
              </a:rPr>
              <a:t> + c</a:t>
            </a:r>
            <a:r>
              <a:rPr lang="en-US" altLang="tr-TR" sz="2400" baseline="-25000" dirty="0">
                <a:latin typeface="Comic Sans MS" panose="030F0702030302020204" pitchFamily="66" charset="0"/>
              </a:rPr>
              <a:t>5</a:t>
            </a:r>
            <a:r>
              <a:rPr lang="en-US" altLang="tr-TR" sz="2400" dirty="0">
                <a:latin typeface="Comic Sans MS" panose="030F0702030302020204" pitchFamily="66" charset="0"/>
              </a:rPr>
              <a:t> + c</a:t>
            </a:r>
            <a:r>
              <a:rPr lang="en-US" altLang="tr-TR" sz="2400" baseline="-25000" dirty="0">
                <a:latin typeface="Comic Sans MS" panose="030F0702030302020204" pitchFamily="66" charset="0"/>
              </a:rPr>
              <a:t>8</a:t>
            </a:r>
            <a:r>
              <a:rPr lang="en-US" altLang="tr-TR" sz="2400" dirty="0">
                <a:latin typeface="Comic Sans MS" panose="030F0702030302020204" pitchFamily="66" charset="0"/>
              </a:rPr>
              <a:t>)n + (c</a:t>
            </a:r>
            <a:r>
              <a:rPr lang="en-US" altLang="tr-TR" sz="2400" baseline="-25000" dirty="0">
                <a:latin typeface="Comic Sans MS" panose="030F0702030302020204" pitchFamily="66" charset="0"/>
              </a:rPr>
              <a:t>2</a:t>
            </a:r>
            <a:r>
              <a:rPr lang="en-US" altLang="tr-TR" sz="2400" dirty="0">
                <a:latin typeface="Comic Sans MS" panose="030F0702030302020204" pitchFamily="66" charset="0"/>
              </a:rPr>
              <a:t> + c</a:t>
            </a:r>
            <a:r>
              <a:rPr lang="en-US" altLang="tr-TR" sz="2400" baseline="-25000" dirty="0">
                <a:latin typeface="Comic Sans MS" panose="030F0702030302020204" pitchFamily="66" charset="0"/>
              </a:rPr>
              <a:t>4</a:t>
            </a:r>
            <a:r>
              <a:rPr lang="en-US" altLang="tr-TR" sz="2400" dirty="0">
                <a:latin typeface="Comic Sans MS" panose="030F0702030302020204" pitchFamily="66" charset="0"/>
              </a:rPr>
              <a:t> + c</a:t>
            </a:r>
            <a:r>
              <a:rPr lang="en-US" altLang="tr-TR" sz="2400" baseline="-25000" dirty="0">
                <a:latin typeface="Comic Sans MS" panose="030F0702030302020204" pitchFamily="66" charset="0"/>
              </a:rPr>
              <a:t>5</a:t>
            </a:r>
            <a:r>
              <a:rPr lang="en-US" altLang="tr-TR" sz="2400" dirty="0">
                <a:latin typeface="Comic Sans MS" panose="030F0702030302020204" pitchFamily="66" charset="0"/>
              </a:rPr>
              <a:t> + c</a:t>
            </a:r>
            <a:r>
              <a:rPr lang="en-US" altLang="tr-TR" sz="2400" baseline="-25000" dirty="0">
                <a:latin typeface="Comic Sans MS" panose="030F0702030302020204" pitchFamily="66" charset="0"/>
              </a:rPr>
              <a:t>8</a:t>
            </a:r>
            <a:r>
              <a:rPr lang="en-US" altLang="tr-TR" sz="2400" dirty="0"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tr-TR" sz="2400" dirty="0"/>
              <a:t>	</a:t>
            </a:r>
            <a:r>
              <a:rPr lang="en-US" altLang="tr-TR" sz="2400" dirty="0">
                <a:latin typeface="Comic Sans MS" panose="030F0702030302020204" pitchFamily="66" charset="0"/>
              </a:rPr>
              <a:t>= an + b = </a:t>
            </a:r>
            <a:r>
              <a:rPr lang="en-US" altLang="tr-TR" sz="2400" dirty="0">
                <a:latin typeface="Comic Sans MS" panose="030F0702030302020204" pitchFamily="66" charset="0"/>
                <a:sym typeface="Symbol" panose="05050102010706020507" pitchFamily="18" charset="2"/>
              </a:rPr>
              <a:t></a:t>
            </a:r>
            <a:r>
              <a:rPr lang="en-US" altLang="tr-TR" sz="2400" dirty="0">
                <a:latin typeface="Comic Sans MS" panose="030F0702030302020204" pitchFamily="66" charset="0"/>
              </a:rPr>
              <a:t>(n)	</a:t>
            </a:r>
            <a:endParaRPr lang="en-US" altLang="tr-TR" sz="2400" baseline="30000" dirty="0">
              <a:latin typeface="Comic Sans MS" panose="030F0702030302020204" pitchFamily="66" charset="0"/>
            </a:endParaRP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6705601" y="1266825"/>
            <a:ext cx="3846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tr-TR" sz="2400" b="1" dirty="0">
                <a:solidFill>
                  <a:srgbClr val="DD0111"/>
                </a:solidFill>
              </a:rPr>
              <a:t>“while </a:t>
            </a:r>
            <a:r>
              <a:rPr lang="en-US" altLang="tr-TR" sz="2400" dirty="0" err="1">
                <a:solidFill>
                  <a:srgbClr val="DD0111"/>
                </a:solidFill>
              </a:rPr>
              <a:t>i</a:t>
            </a:r>
            <a:r>
              <a:rPr lang="en-US" altLang="tr-TR" sz="2400" dirty="0">
                <a:solidFill>
                  <a:srgbClr val="DD0111"/>
                </a:solidFill>
              </a:rPr>
              <a:t> &gt; 0 and A[</a:t>
            </a:r>
            <a:r>
              <a:rPr lang="en-US" altLang="tr-TR" sz="2400" dirty="0" err="1">
                <a:solidFill>
                  <a:srgbClr val="DD0111"/>
                </a:solidFill>
              </a:rPr>
              <a:t>i</a:t>
            </a:r>
            <a:r>
              <a:rPr lang="en-US" altLang="tr-TR" sz="2400" dirty="0">
                <a:solidFill>
                  <a:srgbClr val="DD0111"/>
                </a:solidFill>
              </a:rPr>
              <a:t>] &gt; key”</a:t>
            </a:r>
          </a:p>
        </p:txBody>
      </p:sp>
      <p:graphicFrame>
        <p:nvGraphicFramePr>
          <p:cNvPr id="3175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001802"/>
              </p:ext>
            </p:extLst>
          </p:nvPr>
        </p:nvGraphicFramePr>
        <p:xfrm>
          <a:off x="1874839" y="5677281"/>
          <a:ext cx="8707438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724400" imgH="444500" progId="Equation.3">
                  <p:embed/>
                </p:oleObj>
              </mc:Choice>
              <mc:Fallback>
                <p:oleObj name="Equation" r:id="rId3" imgW="4724400" imgH="444500" progId="Equation.3">
                  <p:embed/>
                  <p:pic>
                    <p:nvPicPr>
                      <p:cNvPr id="3175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9" y="5677281"/>
                        <a:ext cx="8707438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0874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ayt Numarası Yer Tutucusu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6DE5EE-D61A-4180-BABE-E5794EC5CD3E}" type="slidenum">
              <a:rPr lang="en-US" altLang="tr-T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tr-TR" sz="1400">
              <a:solidFill>
                <a:schemeClr val="tx1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z="2400"/>
              <a:t>En Kötü Durum Analizi (</a:t>
            </a:r>
            <a:r>
              <a:rPr lang="en-US" altLang="tr-TR" sz="2400"/>
              <a:t>Worst Case Analysis</a:t>
            </a:r>
            <a:r>
              <a:rPr lang="tr-TR" altLang="tr-TR" sz="2400"/>
              <a:t>)</a:t>
            </a:r>
            <a:endParaRPr lang="en-US" altLang="tr-TR" sz="240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74840" y="1214438"/>
            <a:ext cx="8147466" cy="4693067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tr-TR" altLang="tr-TR" sz="2400" dirty="0"/>
              <a:t>Dizi tersten sıralıdır.</a:t>
            </a:r>
            <a:endParaRPr lang="en-US" altLang="tr-TR" sz="2400" dirty="0"/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tr-TR" sz="2000" b="1" dirty="0"/>
              <a:t>while</a:t>
            </a:r>
            <a:r>
              <a:rPr lang="en-US" altLang="tr-TR" sz="2000" dirty="0"/>
              <a:t> </a:t>
            </a:r>
            <a:r>
              <a:rPr lang="tr-TR" altLang="tr-TR" sz="2000" dirty="0"/>
              <a:t>döngüsü testinde her zaman </a:t>
            </a:r>
            <a:r>
              <a:rPr lang="en-US" altLang="tr-TR" sz="2000" dirty="0">
                <a:latin typeface="Comic Sans MS" panose="030F0702030302020204" pitchFamily="66" charset="0"/>
              </a:rPr>
              <a:t>A[</a:t>
            </a:r>
            <a:r>
              <a:rPr lang="en-US" altLang="tr-TR" sz="2000" dirty="0" err="1">
                <a:latin typeface="Comic Sans MS" panose="030F0702030302020204" pitchFamily="66" charset="0"/>
              </a:rPr>
              <a:t>i</a:t>
            </a:r>
            <a:r>
              <a:rPr lang="en-US" altLang="tr-TR" sz="2000" dirty="0">
                <a:latin typeface="Comic Sans MS" panose="030F0702030302020204" pitchFamily="66" charset="0"/>
              </a:rPr>
              <a:t>] &gt; key</a:t>
            </a:r>
            <a:r>
              <a:rPr lang="en-US" altLang="tr-TR" sz="2000" dirty="0"/>
              <a:t> </a:t>
            </a:r>
            <a:r>
              <a:rPr lang="tr-TR" altLang="tr-TR" sz="2000" dirty="0"/>
              <a:t>olacaktır.</a:t>
            </a:r>
            <a:endParaRPr lang="en-US" altLang="tr-TR" sz="2000" dirty="0"/>
          </a:p>
          <a:p>
            <a:pPr lvl="1" eaLnBrk="1" hangingPunct="1">
              <a:lnSpc>
                <a:spcPct val="120000"/>
              </a:lnSpc>
              <a:defRPr/>
            </a:pPr>
            <a:r>
              <a:rPr lang="tr-TR" altLang="tr-TR" sz="2000" dirty="0" err="1"/>
              <a:t>Key</a:t>
            </a:r>
            <a:r>
              <a:rPr lang="tr-TR" altLang="tr-TR" sz="2000" dirty="0"/>
              <a:t> </a:t>
            </a:r>
            <a:r>
              <a:rPr lang="tr-TR" altLang="tr-TR" sz="2000" dirty="0" err="1"/>
              <a:t>j’nci</a:t>
            </a:r>
            <a:r>
              <a:rPr lang="tr-TR" altLang="tr-TR" sz="2000" dirty="0"/>
              <a:t> pozisyonun solundaki bütün elemanlarla karşılaştırılır</a:t>
            </a:r>
            <a:r>
              <a:rPr lang="en-US" altLang="tr-TR" sz="2000" dirty="0"/>
              <a:t> </a:t>
            </a:r>
            <a:endParaRPr lang="tr-TR" altLang="tr-TR" sz="2000" dirty="0"/>
          </a:p>
          <a:p>
            <a:pPr lvl="1" indent="0" algn="ctr">
              <a:lnSpc>
                <a:spcPct val="120000"/>
              </a:lnSpc>
              <a:buNone/>
              <a:defRPr/>
            </a:pPr>
            <a:r>
              <a:rPr lang="tr-TR" altLang="tr-TR" sz="2000" dirty="0">
                <a:latin typeface="Comic Sans MS" panose="030F0702030302020204" pitchFamily="66" charset="0"/>
              </a:rPr>
              <a:t>(</a:t>
            </a:r>
            <a:r>
              <a:rPr lang="en-US" altLang="tr-TR" sz="2000" dirty="0">
                <a:latin typeface="Comic Sans MS" panose="030F0702030302020204" pitchFamily="66" charset="0"/>
              </a:rPr>
              <a:t>j</a:t>
            </a:r>
            <a:r>
              <a:rPr lang="tr-TR" altLang="tr-TR" sz="2000" dirty="0">
                <a:latin typeface="Comic Sans MS" panose="030F0702030302020204" pitchFamily="66" charset="0"/>
              </a:rPr>
              <a:t>. elemanı</a:t>
            </a:r>
            <a:r>
              <a:rPr lang="en-US" altLang="tr-TR" sz="2000" dirty="0">
                <a:sym typeface="Symbol" panose="05050102010706020507" pitchFamily="18" charset="2"/>
              </a:rPr>
              <a:t> </a:t>
            </a:r>
            <a:r>
              <a:rPr lang="tr-TR" altLang="tr-TR" sz="2000" dirty="0">
                <a:sym typeface="Symbol" panose="05050102010706020507" pitchFamily="18" charset="2"/>
              </a:rPr>
              <a:t>karşılaştır </a:t>
            </a:r>
            <a:r>
              <a:rPr lang="en-US" altLang="tr-TR" sz="2000" dirty="0">
                <a:latin typeface="Comic Sans MS" panose="030F0702030302020204" pitchFamily="66" charset="0"/>
              </a:rPr>
              <a:t>j-1</a:t>
            </a:r>
            <a:r>
              <a:rPr lang="en-US" altLang="tr-TR" sz="2000" dirty="0"/>
              <a:t> </a:t>
            </a:r>
            <a:r>
              <a:rPr lang="en-US" altLang="tr-TR" sz="2000" dirty="0" err="1"/>
              <a:t>elem</a:t>
            </a:r>
            <a:r>
              <a:rPr lang="tr-TR" altLang="tr-TR" sz="2000" dirty="0"/>
              <a:t>an ile</a:t>
            </a:r>
            <a:r>
              <a:rPr lang="en-US" altLang="tr-TR" sz="2000" dirty="0"/>
              <a:t> </a:t>
            </a:r>
            <a:r>
              <a:rPr lang="en-US" altLang="tr-TR" sz="2000" dirty="0">
                <a:sym typeface="Symbol" panose="05050102010706020507" pitchFamily="18" charset="2"/>
              </a:rPr>
              <a:t> </a:t>
            </a:r>
            <a:r>
              <a:rPr lang="en-US" altLang="tr-TR" sz="2000" dirty="0" err="1"/>
              <a:t>t</a:t>
            </a:r>
            <a:r>
              <a:rPr lang="en-US" altLang="tr-TR" sz="2000" baseline="-25000" dirty="0" err="1">
                <a:latin typeface="Comic Sans MS" panose="030F0702030302020204" pitchFamily="66" charset="0"/>
              </a:rPr>
              <a:t>j</a:t>
            </a:r>
            <a:r>
              <a:rPr lang="en-US" altLang="tr-TR" sz="2000" dirty="0">
                <a:latin typeface="Comic Sans MS" panose="030F0702030302020204" pitchFamily="66" charset="0"/>
              </a:rPr>
              <a:t> = j</a:t>
            </a:r>
            <a:r>
              <a:rPr lang="en-US" altLang="tr-TR" sz="2000" i="1" dirty="0"/>
              <a:t> </a:t>
            </a:r>
            <a:r>
              <a:rPr lang="tr-TR" altLang="tr-TR" sz="2000" i="1" dirty="0"/>
              <a:t>)</a:t>
            </a:r>
            <a:endParaRPr lang="en-US" altLang="tr-TR" sz="2000" dirty="0"/>
          </a:p>
          <a:p>
            <a:pPr eaLnBrk="1" hangingPunct="1">
              <a:defRPr/>
            </a:pPr>
            <a:endParaRPr lang="en-US" altLang="tr-TR" sz="3200" dirty="0"/>
          </a:p>
          <a:p>
            <a:pPr eaLnBrk="1" hangingPunct="1">
              <a:defRPr/>
            </a:pPr>
            <a:endParaRPr lang="en-US" altLang="tr-TR" sz="2400" dirty="0"/>
          </a:p>
          <a:p>
            <a:pPr eaLnBrk="1" hangingPunct="1">
              <a:defRPr/>
            </a:pPr>
            <a:endParaRPr lang="en-US" altLang="tr-TR" sz="2400" dirty="0"/>
          </a:p>
          <a:p>
            <a:pPr lvl="1" eaLnBrk="1" hangingPunct="1">
              <a:buFontTx/>
              <a:buNone/>
              <a:defRPr/>
            </a:pPr>
            <a:r>
              <a:rPr lang="en-US" altLang="tr-TR" sz="2000" dirty="0">
                <a:latin typeface="Comic Sans MS" panose="030F0702030302020204" pitchFamily="66" charset="0"/>
              </a:rPr>
              <a:t> 				</a:t>
            </a:r>
          </a:p>
          <a:p>
            <a:pPr lvl="1" eaLnBrk="1" hangingPunct="1">
              <a:buFontTx/>
              <a:buNone/>
              <a:defRPr/>
            </a:pPr>
            <a:r>
              <a:rPr lang="en-US" altLang="tr-TR" sz="2000" dirty="0">
                <a:latin typeface="Comic Sans MS" panose="030F0702030302020204" pitchFamily="66" charset="0"/>
              </a:rPr>
              <a:t>				</a:t>
            </a:r>
            <a:r>
              <a:rPr lang="tr-TR" altLang="tr-TR" sz="2000" dirty="0" err="1"/>
              <a:t>Karesel</a:t>
            </a:r>
            <a:r>
              <a:rPr lang="tr-TR" altLang="tr-TR" sz="2000" dirty="0"/>
              <a:t> bir fonksiyon</a:t>
            </a:r>
            <a:endParaRPr lang="en-US" altLang="tr-TR" sz="2000" dirty="0"/>
          </a:p>
          <a:p>
            <a:pPr eaLnBrk="1" hangingPunct="1">
              <a:defRPr/>
            </a:pPr>
            <a:endParaRPr lang="en-US" altLang="tr-TR" sz="1600" dirty="0">
              <a:latin typeface="Comic Sans MS" panose="030F0702030302020204" pitchFamily="66" charset="0"/>
            </a:endParaRPr>
          </a:p>
          <a:p>
            <a:pPr eaLnBrk="1" hangingPunct="1">
              <a:defRPr/>
            </a:pPr>
            <a:r>
              <a:rPr lang="en-US" altLang="tr-TR" sz="2400" dirty="0">
                <a:latin typeface="Comic Sans MS" panose="030F0702030302020204" pitchFamily="66" charset="0"/>
              </a:rPr>
              <a:t>T(n) = </a:t>
            </a:r>
            <a:r>
              <a:rPr lang="en-US" altLang="tr-TR" sz="2400" dirty="0">
                <a:latin typeface="Comic Sans MS" panose="030F0702030302020204" pitchFamily="66" charset="0"/>
                <a:sym typeface="Symbol" panose="05050102010706020507" pitchFamily="18" charset="2"/>
              </a:rPr>
              <a:t></a:t>
            </a:r>
            <a:r>
              <a:rPr lang="en-US" altLang="tr-TR" sz="2400" dirty="0">
                <a:latin typeface="Comic Sans MS" panose="030F0702030302020204" pitchFamily="66" charset="0"/>
              </a:rPr>
              <a:t>(n</a:t>
            </a:r>
            <a:r>
              <a:rPr lang="en-US" altLang="tr-TR" sz="2400" baseline="30000" dirty="0">
                <a:latin typeface="Comic Sans MS" panose="030F0702030302020204" pitchFamily="66" charset="0"/>
              </a:rPr>
              <a:t>2</a:t>
            </a:r>
            <a:r>
              <a:rPr lang="en-US" altLang="tr-TR" sz="2400" dirty="0">
                <a:latin typeface="Comic Sans MS" panose="030F0702030302020204" pitchFamily="66" charset="0"/>
              </a:rPr>
              <a:t>)</a:t>
            </a:r>
            <a:r>
              <a:rPr lang="en-US" altLang="tr-TR" sz="2400" dirty="0"/>
              <a:t>  </a:t>
            </a:r>
            <a:r>
              <a:rPr lang="tr-TR" altLang="tr-TR" sz="2400" dirty="0"/>
              <a:t>   =&gt;&gt; Büyüme derecesi:</a:t>
            </a:r>
            <a:r>
              <a:rPr lang="en-US" altLang="tr-TR" sz="2400" dirty="0">
                <a:latin typeface="Comic Sans MS" panose="030F0702030302020204" pitchFamily="66" charset="0"/>
              </a:rPr>
              <a:t>n</a:t>
            </a:r>
            <a:r>
              <a:rPr lang="en-US" altLang="tr-TR" sz="2400" baseline="30000" dirty="0">
                <a:latin typeface="Comic Sans MS" panose="030F0702030302020204" pitchFamily="66" charset="0"/>
              </a:rPr>
              <a:t>2</a:t>
            </a:r>
            <a:endParaRPr lang="en-US" altLang="tr-TR" sz="2400" dirty="0">
              <a:latin typeface="Comic Sans MS" panose="030F0702030302020204" pitchFamily="66" charset="0"/>
            </a:endParaRPr>
          </a:p>
        </p:txBody>
      </p:sp>
      <p:graphicFrame>
        <p:nvGraphicFramePr>
          <p:cNvPr id="33797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402014" y="3160713"/>
          <a:ext cx="454977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898900" imgH="444500" progId="Equation.DSMT4">
                  <p:embed/>
                </p:oleObj>
              </mc:Choice>
              <mc:Fallback>
                <p:oleObj name="Equation" r:id="rId3" imgW="3898900" imgH="444500" progId="Equation.DSMT4">
                  <p:embed/>
                  <p:pic>
                    <p:nvPicPr>
                      <p:cNvPr id="3379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014" y="3160713"/>
                        <a:ext cx="4549775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125663" y="3886201"/>
          <a:ext cx="7986712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232400" imgH="431800" progId="Equation.3">
                  <p:embed/>
                </p:oleObj>
              </mc:Choice>
              <mc:Fallback>
                <p:oleObj name="Equation" r:id="rId5" imgW="5232400" imgH="431800" progId="Equation.3">
                  <p:embed/>
                  <p:pic>
                    <p:nvPicPr>
                      <p:cNvPr id="3379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663" y="3886201"/>
                        <a:ext cx="7986712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774956"/>
              </p:ext>
            </p:extLst>
          </p:nvPr>
        </p:nvGraphicFramePr>
        <p:xfrm>
          <a:off x="2627731" y="4472089"/>
          <a:ext cx="18970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01309" imgH="203112" progId="Equation.3">
                  <p:embed/>
                </p:oleObj>
              </mc:Choice>
              <mc:Fallback>
                <p:oleObj name="Equation" r:id="rId7" imgW="901309" imgH="203112" progId="Equation.3">
                  <p:embed/>
                  <p:pic>
                    <p:nvPicPr>
                      <p:cNvPr id="3379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31" y="4472089"/>
                        <a:ext cx="189706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Rectangle 7"/>
          <p:cNvSpPr>
            <a:spLocks noChangeArrowheads="1"/>
          </p:cNvSpPr>
          <p:nvPr/>
        </p:nvSpPr>
        <p:spPr bwMode="auto">
          <a:xfrm>
            <a:off x="5991226" y="1139825"/>
            <a:ext cx="3832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tr-TR" sz="2400" b="1" dirty="0">
                <a:solidFill>
                  <a:srgbClr val="DD0111"/>
                </a:solidFill>
              </a:rPr>
              <a:t>“while </a:t>
            </a:r>
            <a:r>
              <a:rPr lang="en-US" altLang="tr-TR" sz="2400" dirty="0" err="1">
                <a:solidFill>
                  <a:srgbClr val="DD0111"/>
                </a:solidFill>
              </a:rPr>
              <a:t>i</a:t>
            </a:r>
            <a:r>
              <a:rPr lang="en-US" altLang="tr-TR" sz="2400" dirty="0">
                <a:solidFill>
                  <a:srgbClr val="DD0111"/>
                </a:solidFill>
              </a:rPr>
              <a:t> &gt; 0 and A[</a:t>
            </a:r>
            <a:r>
              <a:rPr lang="en-US" altLang="tr-TR" sz="2400" dirty="0" err="1">
                <a:solidFill>
                  <a:srgbClr val="DD0111"/>
                </a:solidFill>
              </a:rPr>
              <a:t>i</a:t>
            </a:r>
            <a:r>
              <a:rPr lang="en-US" altLang="tr-TR" sz="2400" dirty="0">
                <a:solidFill>
                  <a:srgbClr val="DD0111"/>
                </a:solidFill>
              </a:rPr>
              <a:t>] &gt; key”</a:t>
            </a:r>
          </a:p>
        </p:txBody>
      </p:sp>
      <p:graphicFrame>
        <p:nvGraphicFramePr>
          <p:cNvPr id="33801" name="Object 8"/>
          <p:cNvGraphicFramePr>
            <a:graphicFrameLocks noChangeAspect="1"/>
          </p:cNvGraphicFramePr>
          <p:nvPr/>
        </p:nvGraphicFramePr>
        <p:xfrm>
          <a:off x="1735139" y="5819775"/>
          <a:ext cx="870743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724400" imgH="444500" progId="Equation.3">
                  <p:embed/>
                </p:oleObj>
              </mc:Choice>
              <mc:Fallback>
                <p:oleObj name="Equation" r:id="rId9" imgW="4724400" imgH="444500" progId="Equation.3">
                  <p:embed/>
                  <p:pic>
                    <p:nvPicPr>
                      <p:cNvPr id="3380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139" y="5819775"/>
                        <a:ext cx="8707437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8324850" y="3209926"/>
            <a:ext cx="32752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800" dirty="0">
                <a:solidFill>
                  <a:schemeClr val="tx1"/>
                </a:solidFill>
              </a:rPr>
              <a:t>Elimizde olanların özdeşlikleri</a:t>
            </a:r>
            <a:r>
              <a:rPr lang="en-US" altLang="tr-TR" sz="1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>
            <a:off x="5259388" y="3570289"/>
            <a:ext cx="506412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 flipH="1">
            <a:off x="7332664" y="3587750"/>
            <a:ext cx="130175" cy="331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7837488" y="3570288"/>
            <a:ext cx="819150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88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6102E4-B766-4031-802E-0112C71417FC}" type="slidenum">
              <a:rPr lang="en-US" altLang="tr-T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tr-TR" sz="1400">
              <a:solidFill>
                <a:schemeClr val="tx1"/>
              </a:solidFill>
            </a:endParaRPr>
          </a:p>
        </p:txBody>
      </p:sp>
      <p:sp>
        <p:nvSpPr>
          <p:cNvPr id="224258" name="AutoShape 2"/>
          <p:cNvSpPr>
            <a:spLocks noChangeArrowheads="1"/>
          </p:cNvSpPr>
          <p:nvPr/>
        </p:nvSpPr>
        <p:spPr bwMode="auto">
          <a:xfrm>
            <a:off x="2946401" y="4729163"/>
            <a:ext cx="7597775" cy="488950"/>
          </a:xfrm>
          <a:prstGeom prst="roundRect">
            <a:avLst>
              <a:gd name="adj" fmla="val 16667"/>
            </a:avLst>
          </a:prstGeom>
          <a:solidFill>
            <a:srgbClr val="CC0000">
              <a:alpha val="3098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sp>
        <p:nvSpPr>
          <p:cNvPr id="224259" name="AutoShape 3"/>
          <p:cNvSpPr>
            <a:spLocks noChangeArrowheads="1"/>
          </p:cNvSpPr>
          <p:nvPr/>
        </p:nvSpPr>
        <p:spPr bwMode="auto">
          <a:xfrm>
            <a:off x="2901951" y="4143376"/>
            <a:ext cx="7597775" cy="504825"/>
          </a:xfrm>
          <a:prstGeom prst="roundRect">
            <a:avLst>
              <a:gd name="adj" fmla="val 16667"/>
            </a:avLst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sp>
        <p:nvSpPr>
          <p:cNvPr id="35845" name="Rectangle 4"/>
          <p:cNvSpPr>
            <a:spLocks noGrp="1" noChangeArrowheads="1"/>
          </p:cNvSpPr>
          <p:nvPr>
            <p:ph type="title"/>
          </p:nvPr>
        </p:nvSpPr>
        <p:spPr>
          <a:xfrm>
            <a:off x="1865313" y="71438"/>
            <a:ext cx="8229600" cy="9064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tr-TR" altLang="tr-TR" sz="3200"/>
              <a:t>I</a:t>
            </a:r>
            <a:r>
              <a:rPr lang="en-US" altLang="tr-TR" sz="3200"/>
              <a:t>nsertion Sort</a:t>
            </a:r>
            <a:r>
              <a:rPr lang="tr-TR" altLang="tr-TR" sz="3200"/>
              <a:t> algoritmasındaki </a:t>
            </a:r>
            <a:br>
              <a:rPr lang="tr-TR" altLang="tr-TR" sz="3200"/>
            </a:br>
            <a:r>
              <a:rPr lang="tr-TR" altLang="tr-TR" sz="3200">
                <a:solidFill>
                  <a:srgbClr val="FF0000"/>
                </a:solidFill>
              </a:rPr>
              <a:t>Karşılaştırma</a:t>
            </a:r>
            <a:r>
              <a:rPr lang="tr-TR" altLang="tr-TR" sz="3200"/>
              <a:t> ve </a:t>
            </a:r>
            <a:r>
              <a:rPr lang="tr-TR" altLang="tr-TR" sz="3200">
                <a:solidFill>
                  <a:srgbClr val="FF0000"/>
                </a:solidFill>
              </a:rPr>
              <a:t>Yer değiştirmeler</a:t>
            </a:r>
            <a:endParaRPr lang="en-US" altLang="tr-TR" sz="3200">
              <a:solidFill>
                <a:srgbClr val="FF0000"/>
              </a:solidFill>
            </a:endParaRPr>
          </a:p>
        </p:txBody>
      </p:sp>
      <p:sp>
        <p:nvSpPr>
          <p:cNvPr id="3584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22439" y="1214439"/>
            <a:ext cx="6624637" cy="5418137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dirty="0">
                <a:solidFill>
                  <a:schemeClr val="tx1"/>
                </a:solidFill>
              </a:rPr>
              <a:t>INSERTION-SORT</a:t>
            </a:r>
            <a:r>
              <a:rPr lang="en-US" altLang="tr-TR" i="1" dirty="0">
                <a:solidFill>
                  <a:schemeClr val="tx1"/>
                </a:solidFill>
              </a:rPr>
              <a:t>(A)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b="1" dirty="0">
                <a:solidFill>
                  <a:schemeClr val="tx1"/>
                </a:solidFill>
              </a:rPr>
              <a:t>	</a:t>
            </a:r>
            <a:r>
              <a:rPr lang="en-US" altLang="tr-TR" sz="2400" b="1" dirty="0">
                <a:solidFill>
                  <a:schemeClr val="tx1"/>
                </a:solidFill>
              </a:rPr>
              <a:t>for </a:t>
            </a:r>
            <a:r>
              <a:rPr lang="en-US" altLang="tr-TR" sz="2400" dirty="0">
                <a:solidFill>
                  <a:schemeClr val="tx1"/>
                </a:solidFill>
              </a:rPr>
              <a:t>j ← 2 </a:t>
            </a:r>
            <a:r>
              <a:rPr lang="en-US" altLang="tr-TR" sz="2400" b="1" dirty="0">
                <a:solidFill>
                  <a:schemeClr val="tx1"/>
                </a:solidFill>
              </a:rPr>
              <a:t>to </a:t>
            </a:r>
            <a:r>
              <a:rPr lang="en-US" altLang="tr-TR" sz="2400" dirty="0">
                <a:solidFill>
                  <a:schemeClr val="tx1"/>
                </a:solidFill>
              </a:rPr>
              <a:t>n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sz="2400" b="1" dirty="0">
                <a:solidFill>
                  <a:schemeClr val="tx1"/>
                </a:solidFill>
              </a:rPr>
              <a:t>		do </a:t>
            </a:r>
            <a:r>
              <a:rPr lang="en-US" altLang="tr-TR" sz="2400" dirty="0">
                <a:solidFill>
                  <a:schemeClr val="tx1"/>
                </a:solidFill>
              </a:rPr>
              <a:t>key ← A[ j ]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sz="2000" dirty="0">
                <a:solidFill>
                  <a:schemeClr val="tx1"/>
                </a:solidFill>
              </a:rPr>
              <a:t>		  Insert A[ j ]</a:t>
            </a:r>
            <a:r>
              <a:rPr lang="tr-TR" altLang="tr-TR" sz="2000" dirty="0">
                <a:solidFill>
                  <a:schemeClr val="tx1"/>
                </a:solidFill>
              </a:rPr>
              <a:t>’</a:t>
            </a:r>
            <a:r>
              <a:rPr lang="tr-TR" altLang="tr-TR" sz="2000" dirty="0" err="1">
                <a:solidFill>
                  <a:schemeClr val="tx1"/>
                </a:solidFill>
              </a:rPr>
              <a:t>yi</a:t>
            </a:r>
            <a:r>
              <a:rPr lang="tr-TR" altLang="tr-TR" sz="2000" dirty="0">
                <a:solidFill>
                  <a:schemeClr val="tx1"/>
                </a:solidFill>
              </a:rPr>
              <a:t> sıralı diziye </a:t>
            </a:r>
            <a:r>
              <a:rPr lang="en-US" altLang="tr-TR" sz="2000" dirty="0">
                <a:solidFill>
                  <a:schemeClr val="tx1"/>
                </a:solidFill>
              </a:rPr>
              <a:t> A[1 . . j -1]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dirty="0">
                <a:solidFill>
                  <a:schemeClr val="tx1"/>
                </a:solidFill>
              </a:rPr>
              <a:t>		     </a:t>
            </a:r>
            <a:r>
              <a:rPr lang="en-US" altLang="tr-TR" sz="2400" dirty="0" err="1">
                <a:solidFill>
                  <a:schemeClr val="tx1"/>
                </a:solidFill>
              </a:rPr>
              <a:t>i</a:t>
            </a:r>
            <a:r>
              <a:rPr lang="en-US" altLang="tr-TR" sz="2400" dirty="0">
                <a:solidFill>
                  <a:schemeClr val="tx1"/>
                </a:solidFill>
              </a:rPr>
              <a:t> ← j - 1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sz="2400" b="1" dirty="0">
                <a:solidFill>
                  <a:schemeClr val="tx1"/>
                </a:solidFill>
              </a:rPr>
              <a:t>		     while </a:t>
            </a:r>
            <a:r>
              <a:rPr lang="en-US" altLang="tr-TR" sz="2400" dirty="0" err="1">
                <a:solidFill>
                  <a:schemeClr val="tx1"/>
                </a:solidFill>
              </a:rPr>
              <a:t>i</a:t>
            </a:r>
            <a:r>
              <a:rPr lang="en-US" altLang="tr-TR" sz="2400" dirty="0">
                <a:solidFill>
                  <a:schemeClr val="tx1"/>
                </a:solidFill>
              </a:rPr>
              <a:t> &gt; 0 and A[</a:t>
            </a:r>
            <a:r>
              <a:rPr lang="en-US" altLang="tr-TR" sz="2400" dirty="0" err="1">
                <a:solidFill>
                  <a:schemeClr val="tx1"/>
                </a:solidFill>
              </a:rPr>
              <a:t>i</a:t>
            </a:r>
            <a:r>
              <a:rPr lang="en-US" altLang="tr-TR" sz="2400" dirty="0">
                <a:solidFill>
                  <a:schemeClr val="tx1"/>
                </a:solidFill>
              </a:rPr>
              <a:t>] &gt; key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sz="2400" dirty="0">
                <a:solidFill>
                  <a:schemeClr val="tx1"/>
                </a:solidFill>
              </a:rPr>
              <a:t>			</a:t>
            </a:r>
            <a:r>
              <a:rPr lang="en-US" altLang="tr-TR" sz="2400" b="1" dirty="0">
                <a:solidFill>
                  <a:schemeClr val="tx1"/>
                </a:solidFill>
              </a:rPr>
              <a:t>do </a:t>
            </a:r>
            <a:r>
              <a:rPr lang="en-US" altLang="tr-TR" sz="2400" dirty="0">
                <a:solidFill>
                  <a:schemeClr val="tx1"/>
                </a:solidFill>
              </a:rPr>
              <a:t>A[</a:t>
            </a:r>
            <a:r>
              <a:rPr lang="en-US" altLang="tr-TR" sz="2400" dirty="0" err="1">
                <a:solidFill>
                  <a:schemeClr val="tx1"/>
                </a:solidFill>
              </a:rPr>
              <a:t>i</a:t>
            </a:r>
            <a:r>
              <a:rPr lang="en-US" altLang="tr-TR" sz="2400" dirty="0">
                <a:solidFill>
                  <a:schemeClr val="tx1"/>
                </a:solidFill>
              </a:rPr>
              <a:t> + 1] ← A[</a:t>
            </a:r>
            <a:r>
              <a:rPr lang="en-US" altLang="tr-TR" sz="2400" dirty="0" err="1">
                <a:solidFill>
                  <a:schemeClr val="tx1"/>
                </a:solidFill>
              </a:rPr>
              <a:t>i</a:t>
            </a:r>
            <a:r>
              <a:rPr lang="en-US" altLang="tr-TR" sz="2400" dirty="0">
                <a:solidFill>
                  <a:schemeClr val="tx1"/>
                </a:solidFill>
              </a:rPr>
              <a:t>]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sz="2400" dirty="0">
                <a:solidFill>
                  <a:schemeClr val="tx1"/>
                </a:solidFill>
              </a:rPr>
              <a:t>			      </a:t>
            </a:r>
            <a:r>
              <a:rPr lang="en-US" altLang="tr-TR" sz="2400" dirty="0" err="1">
                <a:solidFill>
                  <a:schemeClr val="tx1"/>
                </a:solidFill>
              </a:rPr>
              <a:t>i</a:t>
            </a:r>
            <a:r>
              <a:rPr lang="en-US" altLang="tr-TR" sz="2400" dirty="0">
                <a:solidFill>
                  <a:schemeClr val="tx1"/>
                </a:solidFill>
              </a:rPr>
              <a:t> ← </a:t>
            </a:r>
            <a:r>
              <a:rPr lang="en-US" altLang="tr-TR" sz="2400" dirty="0" err="1">
                <a:solidFill>
                  <a:schemeClr val="tx1"/>
                </a:solidFill>
              </a:rPr>
              <a:t>i</a:t>
            </a:r>
            <a:r>
              <a:rPr lang="en-US" altLang="tr-TR" sz="2400" dirty="0">
                <a:solidFill>
                  <a:schemeClr val="tx1"/>
                </a:solidFill>
              </a:rPr>
              <a:t> – 1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sz="2400" dirty="0">
                <a:solidFill>
                  <a:schemeClr val="tx1"/>
                </a:solidFill>
              </a:rPr>
              <a:t>		     A[</a:t>
            </a:r>
            <a:r>
              <a:rPr lang="en-US" altLang="tr-TR" sz="2400" dirty="0" err="1">
                <a:solidFill>
                  <a:schemeClr val="tx1"/>
                </a:solidFill>
              </a:rPr>
              <a:t>i</a:t>
            </a:r>
            <a:r>
              <a:rPr lang="en-US" altLang="tr-TR" sz="2400" dirty="0">
                <a:solidFill>
                  <a:schemeClr val="tx1"/>
                </a:solidFill>
              </a:rPr>
              <a:t> + 1] ← key</a:t>
            </a:r>
            <a:endParaRPr lang="en-US" altLang="tr-TR" sz="2400" dirty="0"/>
          </a:p>
        </p:txBody>
      </p:sp>
      <p:sp>
        <p:nvSpPr>
          <p:cNvPr id="35847" name="Rectangle 6"/>
          <p:cNvSpPr>
            <a:spLocks noChangeArrowheads="1"/>
          </p:cNvSpPr>
          <p:nvPr/>
        </p:nvSpPr>
        <p:spPr bwMode="auto">
          <a:xfrm>
            <a:off x="7986713" y="1250951"/>
            <a:ext cx="2133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dirty="0">
                <a:solidFill>
                  <a:schemeClr val="tx1"/>
                </a:solidFill>
              </a:rPr>
              <a:t>cost	 times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sz="2400" dirty="0">
                <a:solidFill>
                  <a:schemeClr val="tx1"/>
                </a:solidFill>
              </a:rPr>
              <a:t> 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c</a:t>
            </a:r>
            <a:r>
              <a:rPr lang="en-US" altLang="tr-TR" sz="24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         n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tr-TR" sz="24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	   n-1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 0	   	   n-1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tr-TR" sz="24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4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	   n-1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tr-TR" sz="24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5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	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tr-TR" sz="24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6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tr-TR" sz="24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7 </a:t>
            </a:r>
            <a:endParaRPr lang="en-US" altLang="tr-TR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tr-TR" sz="24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8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	    n-1	</a:t>
            </a:r>
            <a:r>
              <a:rPr lang="en-US" altLang="tr-TR" sz="2400" dirty="0">
                <a:solidFill>
                  <a:schemeClr val="tx1"/>
                </a:solidFill>
              </a:rPr>
              <a:t>   </a:t>
            </a:r>
            <a:endParaRPr lang="en-US" altLang="tr-TR" sz="2400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35848" name="Object 7"/>
          <p:cNvGraphicFramePr>
            <a:graphicFrameLocks noChangeAspect="1"/>
          </p:cNvGraphicFramePr>
          <p:nvPr/>
        </p:nvGraphicFramePr>
        <p:xfrm>
          <a:off x="9218614" y="4084638"/>
          <a:ext cx="8334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69696" imgH="304668" progId="Equation.3">
                  <p:embed/>
                </p:oleObj>
              </mc:Choice>
              <mc:Fallback>
                <p:oleObj name="Equation" r:id="rId3" imgW="469696" imgH="304668" progId="Equation.3">
                  <p:embed/>
                  <p:pic>
                    <p:nvPicPr>
                      <p:cNvPr id="3584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8614" y="4084638"/>
                        <a:ext cx="83343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8"/>
          <p:cNvGraphicFramePr>
            <a:graphicFrameLocks noChangeAspect="1"/>
          </p:cNvGraphicFramePr>
          <p:nvPr/>
        </p:nvGraphicFramePr>
        <p:xfrm>
          <a:off x="9218614" y="4667251"/>
          <a:ext cx="135413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74364" imgH="304668" progId="Equation.3">
                  <p:embed/>
                </p:oleObj>
              </mc:Choice>
              <mc:Fallback>
                <p:oleObj name="Equation" r:id="rId5" imgW="774364" imgH="304668" progId="Equation.3">
                  <p:embed/>
                  <p:pic>
                    <p:nvPicPr>
                      <p:cNvPr id="3584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8614" y="4667251"/>
                        <a:ext cx="1354137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Object 9"/>
          <p:cNvGraphicFramePr>
            <a:graphicFrameLocks noChangeAspect="1"/>
          </p:cNvGraphicFramePr>
          <p:nvPr/>
        </p:nvGraphicFramePr>
        <p:xfrm>
          <a:off x="9218614" y="5243513"/>
          <a:ext cx="135413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74364" imgH="304668" progId="Equation.3">
                  <p:embed/>
                </p:oleObj>
              </mc:Choice>
              <mc:Fallback>
                <p:oleObj name="Equation" r:id="rId7" imgW="774364" imgH="304668" progId="Equation.3">
                  <p:embed/>
                  <p:pic>
                    <p:nvPicPr>
                      <p:cNvPr id="3585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8614" y="5243513"/>
                        <a:ext cx="1354137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4266" name="Group 10"/>
          <p:cNvGrpSpPr>
            <a:grpSpLocks/>
          </p:cNvGrpSpPr>
          <p:nvPr/>
        </p:nvGrpSpPr>
        <p:grpSpPr bwMode="auto">
          <a:xfrm>
            <a:off x="5157788" y="3565525"/>
            <a:ext cx="3092450" cy="831850"/>
            <a:chOff x="2289" y="2246"/>
            <a:chExt cx="1948" cy="524"/>
          </a:xfrm>
        </p:grpSpPr>
        <p:sp>
          <p:nvSpPr>
            <p:cNvPr id="35855" name="Text Box 11"/>
            <p:cNvSpPr txBox="1">
              <a:spLocks noChangeArrowheads="1"/>
            </p:cNvSpPr>
            <p:nvPr/>
          </p:nvSpPr>
          <p:spPr bwMode="auto">
            <a:xfrm>
              <a:off x="2289" y="2246"/>
              <a:ext cx="194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>
                  <a:solidFill>
                    <a:srgbClr val="CC0000"/>
                  </a:solidFill>
                  <a:sym typeface="Symbol" panose="05050102010706020507" pitchFamily="18" charset="2"/>
                </a:rPr>
                <a:t></a:t>
              </a:r>
              <a:r>
                <a:rPr lang="en-US" altLang="tr-TR" sz="1800">
                  <a:solidFill>
                    <a:schemeClr val="tx1"/>
                  </a:solidFill>
                  <a:sym typeface="Symbol" panose="05050102010706020507" pitchFamily="18" charset="2"/>
                </a:rPr>
                <a:t> </a:t>
              </a:r>
              <a:r>
                <a:rPr lang="en-US" altLang="tr-TR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n</a:t>
              </a:r>
              <a:r>
                <a:rPr lang="en-US" altLang="tr-TR" baseline="30000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2</a:t>
              </a:r>
              <a:r>
                <a:rPr lang="en-US" altLang="tr-TR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/2 </a:t>
              </a:r>
              <a:r>
                <a:rPr lang="tr-TR" altLang="tr-TR" sz="2400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karşılaştırma</a:t>
              </a:r>
              <a:endParaRPr lang="en-US" altLang="tr-TR" sz="2400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endParaRPr>
            </a:p>
          </p:txBody>
        </p:sp>
        <p:sp>
          <p:nvSpPr>
            <p:cNvPr id="35856" name="Freeform 12"/>
            <p:cNvSpPr>
              <a:spLocks/>
            </p:cNvSpPr>
            <p:nvPr/>
          </p:nvSpPr>
          <p:spPr bwMode="auto">
            <a:xfrm>
              <a:off x="3536" y="2500"/>
              <a:ext cx="208" cy="270"/>
            </a:xfrm>
            <a:custGeom>
              <a:avLst/>
              <a:gdLst>
                <a:gd name="T0" fmla="*/ 0 w 208"/>
                <a:gd name="T1" fmla="*/ 0 h 270"/>
                <a:gd name="T2" fmla="*/ 171 w 208"/>
                <a:gd name="T3" fmla="*/ 110 h 270"/>
                <a:gd name="T4" fmla="*/ 208 w 208"/>
                <a:gd name="T5" fmla="*/ 270 h 2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8" h="270">
                  <a:moveTo>
                    <a:pt x="0" y="0"/>
                  </a:moveTo>
                  <a:cubicBezTo>
                    <a:pt x="68" y="32"/>
                    <a:pt x="136" y="65"/>
                    <a:pt x="171" y="110"/>
                  </a:cubicBezTo>
                  <a:cubicBezTo>
                    <a:pt x="206" y="155"/>
                    <a:pt x="207" y="212"/>
                    <a:pt x="208" y="2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4269" name="Group 13"/>
          <p:cNvGrpSpPr>
            <a:grpSpLocks/>
          </p:cNvGrpSpPr>
          <p:nvPr/>
        </p:nvGrpSpPr>
        <p:grpSpPr bwMode="auto">
          <a:xfrm>
            <a:off x="5437189" y="5016500"/>
            <a:ext cx="2898775" cy="782638"/>
            <a:chOff x="2465" y="3160"/>
            <a:chExt cx="1826" cy="493"/>
          </a:xfrm>
        </p:grpSpPr>
        <p:sp>
          <p:nvSpPr>
            <p:cNvPr id="35853" name="Text Box 14"/>
            <p:cNvSpPr txBox="1">
              <a:spLocks noChangeArrowheads="1"/>
            </p:cNvSpPr>
            <p:nvPr/>
          </p:nvSpPr>
          <p:spPr bwMode="auto">
            <a:xfrm>
              <a:off x="2465" y="3323"/>
              <a:ext cx="182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>
                  <a:solidFill>
                    <a:srgbClr val="CC0000"/>
                  </a:solidFill>
                  <a:sym typeface="Symbol" panose="05050102010706020507" pitchFamily="18" charset="2"/>
                </a:rPr>
                <a:t></a:t>
              </a:r>
              <a:r>
                <a:rPr lang="en-US" altLang="tr-TR" sz="1800">
                  <a:solidFill>
                    <a:schemeClr val="tx1"/>
                  </a:solidFill>
                  <a:sym typeface="Symbol" panose="05050102010706020507" pitchFamily="18" charset="2"/>
                </a:rPr>
                <a:t> </a:t>
              </a:r>
              <a:r>
                <a:rPr lang="en-US" altLang="tr-TR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n</a:t>
              </a:r>
              <a:r>
                <a:rPr lang="en-US" altLang="tr-TR" baseline="30000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2</a:t>
              </a:r>
              <a:r>
                <a:rPr lang="en-US" altLang="tr-TR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/2 </a:t>
              </a:r>
              <a:r>
                <a:rPr lang="tr-TR" altLang="tr-TR" sz="2000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yerdeğiştirme</a:t>
              </a:r>
              <a:endParaRPr lang="en-US" altLang="tr-TR" sz="2000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endParaRPr>
            </a:p>
          </p:txBody>
        </p:sp>
        <p:sp>
          <p:nvSpPr>
            <p:cNvPr id="35854" name="Freeform 15"/>
            <p:cNvSpPr>
              <a:spLocks/>
            </p:cNvSpPr>
            <p:nvPr/>
          </p:nvSpPr>
          <p:spPr bwMode="auto">
            <a:xfrm rot="7371790" flipH="1">
              <a:off x="3755" y="3129"/>
              <a:ext cx="208" cy="270"/>
            </a:xfrm>
            <a:custGeom>
              <a:avLst/>
              <a:gdLst>
                <a:gd name="T0" fmla="*/ 0 w 208"/>
                <a:gd name="T1" fmla="*/ 0 h 270"/>
                <a:gd name="T2" fmla="*/ 171 w 208"/>
                <a:gd name="T3" fmla="*/ 110 h 270"/>
                <a:gd name="T4" fmla="*/ 208 w 208"/>
                <a:gd name="T5" fmla="*/ 270 h 2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8" h="270">
                  <a:moveTo>
                    <a:pt x="0" y="0"/>
                  </a:moveTo>
                  <a:cubicBezTo>
                    <a:pt x="68" y="32"/>
                    <a:pt x="136" y="65"/>
                    <a:pt x="171" y="110"/>
                  </a:cubicBezTo>
                  <a:cubicBezTo>
                    <a:pt x="206" y="155"/>
                    <a:pt x="207" y="212"/>
                    <a:pt x="208" y="2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210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8" grpId="0" animBg="1"/>
      <p:bldP spid="2242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EEAC54-DDF2-48A7-BC6B-50D43BD441E4}" type="slidenum">
              <a:rPr lang="en-US" altLang="tr-T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tr-TR" sz="1400">
              <a:solidFill>
                <a:schemeClr val="tx1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/>
              <a:t>Genel değerlendirme</a:t>
            </a:r>
            <a:endParaRPr lang="en-US" altLang="tr-TR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dirty="0"/>
              <a:t>Avantaj:</a:t>
            </a:r>
            <a:endParaRPr lang="en-US" altLang="tr-TR" dirty="0"/>
          </a:p>
          <a:p>
            <a:pPr lvl="1" eaLnBrk="1" hangingPunct="1"/>
            <a:r>
              <a:rPr lang="tr-TR" altLang="tr-TR" dirty="0"/>
              <a:t>Zaten sıralı bir dizi için iyi bir çalışma zamanına sahiptir: </a:t>
            </a:r>
            <a:r>
              <a:rPr lang="en-US" altLang="tr-TR" dirty="0">
                <a:sym typeface="Symbol" panose="05050102010706020507" pitchFamily="18" charset="2"/>
              </a:rPr>
              <a:t>(n)</a:t>
            </a:r>
          </a:p>
          <a:p>
            <a:pPr eaLnBrk="1" hangingPunct="1"/>
            <a:r>
              <a:rPr lang="tr-TR" altLang="tr-TR" dirty="0">
                <a:sym typeface="Symbol" panose="05050102010706020507" pitchFamily="18" charset="2"/>
              </a:rPr>
              <a:t>Dezavantaj:</a:t>
            </a:r>
            <a:endParaRPr lang="en-US" altLang="tr-TR" dirty="0">
              <a:sym typeface="Symbol" panose="05050102010706020507" pitchFamily="18" charset="2"/>
            </a:endParaRPr>
          </a:p>
          <a:p>
            <a:pPr lvl="1" eaLnBrk="1" hangingPunct="1"/>
            <a:r>
              <a:rPr lang="tr-TR" altLang="tr-TR" dirty="0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Ortalama </a:t>
            </a:r>
            <a:r>
              <a:rPr lang="tr-TR" altLang="tr-TR" dirty="0">
                <a:latin typeface="Comic Sans MS" panose="030F0702030302020204" pitchFamily="66" charset="0"/>
                <a:sym typeface="Symbol" panose="05050102010706020507" pitchFamily="18" charset="2"/>
              </a:rPr>
              <a:t>ve</a:t>
            </a:r>
            <a:r>
              <a:rPr lang="tr-TR" altLang="tr-TR" dirty="0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en kötü durum</a:t>
            </a:r>
            <a:r>
              <a:rPr lang="tr-TR" altLang="tr-TR" dirty="0">
                <a:latin typeface="Comic Sans MS" panose="030F0702030302020204" pitchFamily="66" charset="0"/>
                <a:sym typeface="Symbol" panose="05050102010706020507" pitchFamily="18" charset="2"/>
              </a:rPr>
              <a:t>larda</a:t>
            </a:r>
            <a:r>
              <a:rPr lang="tr-TR" altLang="tr-TR" dirty="0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tr-TR" altLang="tr-TR" dirty="0">
                <a:latin typeface="Comic Sans MS" panose="030F0702030302020204" pitchFamily="66" charset="0"/>
                <a:sym typeface="Symbol" panose="05050102010706020507" pitchFamily="18" charset="2"/>
              </a:rPr>
              <a:t>çalışma zamanı</a:t>
            </a:r>
            <a:r>
              <a:rPr lang="tr-TR" altLang="tr-TR" dirty="0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tr-TR" dirty="0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(n</a:t>
            </a:r>
            <a:r>
              <a:rPr lang="en-US" altLang="tr-TR" baseline="30000" dirty="0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tr-TR" dirty="0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r>
              <a:rPr lang="en-US" altLang="tr-TR" dirty="0">
                <a:sym typeface="Symbol" panose="05050102010706020507" pitchFamily="18" charset="2"/>
              </a:rPr>
              <a:t> </a:t>
            </a:r>
            <a:r>
              <a:rPr lang="tr-TR" altLang="tr-TR" dirty="0">
                <a:sym typeface="Symbol" panose="05050102010706020507" pitchFamily="18" charset="2"/>
              </a:rPr>
              <a:t>olur.</a:t>
            </a:r>
            <a:endParaRPr lang="en-US" altLang="tr-TR" dirty="0"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tr-TR" dirty="0">
                <a:solidFill>
                  <a:srgbClr val="CC0000"/>
                </a:solidFill>
                <a:sym typeface="Symbol" panose="05050102010706020507" pitchFamily="18" charset="2"/>
              </a:rPr>
              <a:t> n</a:t>
            </a:r>
            <a:r>
              <a:rPr lang="en-US" altLang="tr-TR" baseline="30000" dirty="0">
                <a:solidFill>
                  <a:srgbClr val="CC0000"/>
                </a:solidFill>
                <a:sym typeface="Symbol" panose="05050102010706020507" pitchFamily="18" charset="2"/>
              </a:rPr>
              <a:t>2</a:t>
            </a:r>
            <a:r>
              <a:rPr lang="en-US" altLang="tr-TR" dirty="0">
                <a:solidFill>
                  <a:srgbClr val="CC0000"/>
                </a:solidFill>
                <a:sym typeface="Symbol" panose="05050102010706020507" pitchFamily="18" charset="2"/>
              </a:rPr>
              <a:t>/2</a:t>
            </a:r>
            <a:r>
              <a:rPr lang="en-US" altLang="tr-TR" dirty="0">
                <a:sym typeface="Symbol" panose="05050102010706020507" pitchFamily="18" charset="2"/>
              </a:rPr>
              <a:t> </a:t>
            </a:r>
            <a:r>
              <a:rPr lang="tr-TR" altLang="tr-TR" dirty="0">
                <a:solidFill>
                  <a:srgbClr val="FF0000"/>
                </a:solidFill>
                <a:sym typeface="Symbol" panose="05050102010706020507" pitchFamily="18" charset="2"/>
              </a:rPr>
              <a:t>karşılaştırma</a:t>
            </a:r>
            <a:r>
              <a:rPr lang="tr-TR" altLang="tr-TR" dirty="0">
                <a:sym typeface="Symbol" panose="05050102010706020507" pitchFamily="18" charset="2"/>
              </a:rPr>
              <a:t> ve </a:t>
            </a:r>
            <a:r>
              <a:rPr lang="tr-TR" altLang="tr-TR" dirty="0">
                <a:solidFill>
                  <a:srgbClr val="FF0000"/>
                </a:solidFill>
                <a:sym typeface="Symbol" panose="05050102010706020507" pitchFamily="18" charset="2"/>
              </a:rPr>
              <a:t>yer değiştirme</a:t>
            </a:r>
            <a:endParaRPr lang="en-US" altLang="tr-TR" baseline="30000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46009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5908BC-38C5-4200-8303-A6A9898803C5}" type="slidenum">
              <a:rPr lang="en-US" altLang="tr-T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tr-TR" sz="140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Bubble Sort</a:t>
            </a: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1896979" y="2153413"/>
            <a:ext cx="10515600" cy="594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altLang="tr-TR" dirty="0"/>
              <a:t> İşletim </a:t>
            </a:r>
            <a:r>
              <a:rPr lang="en-US" altLang="tr-TR" dirty="0"/>
              <a:t>:</a:t>
            </a:r>
          </a:p>
          <a:p>
            <a:pPr lvl="1"/>
            <a:r>
              <a:rPr lang="tr-TR" altLang="tr-TR" dirty="0"/>
              <a:t>Tekrar tekrar dizinin elemanları test edilerek dizi taranır.</a:t>
            </a:r>
            <a:endParaRPr lang="en-US" altLang="tr-TR" dirty="0"/>
          </a:p>
          <a:p>
            <a:pPr lvl="1"/>
            <a:r>
              <a:rPr lang="tr-TR" altLang="tr-TR" dirty="0"/>
              <a:t>Her turda, sondan başla, küçükse öncekiyle yer değiş.</a:t>
            </a:r>
          </a:p>
          <a:p>
            <a:pPr lvl="1"/>
            <a:r>
              <a:rPr lang="tr-TR" altLang="tr-TR" dirty="0"/>
              <a:t>Büyüklük küçüklük durumuna göre komşu elemanla yer değiştirilir.</a:t>
            </a:r>
            <a:endParaRPr lang="en-US" altLang="tr-TR" dirty="0"/>
          </a:p>
          <a:p>
            <a:endParaRPr lang="en-US" altLang="tr-TR" dirty="0"/>
          </a:p>
          <a:p>
            <a:endParaRPr lang="en-US" altLang="tr-TR" dirty="0"/>
          </a:p>
          <a:p>
            <a:endParaRPr lang="en-US" altLang="tr-TR" dirty="0"/>
          </a:p>
          <a:p>
            <a:endParaRPr lang="tr-TR" altLang="tr-TR" dirty="0"/>
          </a:p>
          <a:p>
            <a:endParaRPr lang="tr-TR" altLang="tr-TR" dirty="0"/>
          </a:p>
          <a:p>
            <a:r>
              <a:rPr lang="tr-TR" altLang="tr-TR" dirty="0"/>
              <a:t>İşletimi kolay olmasına rağmen çalışma zamanı kötü                  bir algoritma</a:t>
            </a:r>
          </a:p>
          <a:p>
            <a:r>
              <a:rPr lang="tr-TR" altLang="tr-TR" dirty="0"/>
              <a:t>İşletimi kolaydır</a:t>
            </a:r>
            <a:r>
              <a:rPr lang="en-US" altLang="tr-TR" dirty="0"/>
              <a:t>,</a:t>
            </a:r>
            <a:r>
              <a:rPr lang="tr-TR" altLang="tr-TR" dirty="0"/>
              <a:t>Fakat </a:t>
            </a:r>
            <a:r>
              <a:rPr lang="en-US" altLang="tr-TR" dirty="0"/>
              <a:t>Insertion sort</a:t>
            </a:r>
            <a:r>
              <a:rPr lang="tr-TR" altLang="tr-TR" dirty="0"/>
              <a:t> algoritmasından daha yavaştır.</a:t>
            </a:r>
            <a:endParaRPr lang="en-US" altLang="tr-TR" dirty="0"/>
          </a:p>
          <a:p>
            <a:endParaRPr lang="en-US" altLang="tr-TR" dirty="0"/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4854492" y="4030663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5340267" y="4030663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5762542" y="4030663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0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7572292" y="4030663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00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4856079" y="3713163"/>
            <a:ext cx="234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41" name="Line 9"/>
          <p:cNvSpPr>
            <a:spLocks noChangeShapeType="1"/>
          </p:cNvSpPr>
          <p:nvPr/>
        </p:nvSpPr>
        <p:spPr bwMode="auto">
          <a:xfrm>
            <a:off x="5216442" y="3905250"/>
            <a:ext cx="2520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grpSp>
        <p:nvGrpSpPr>
          <p:cNvPr id="42" name="Group 10"/>
          <p:cNvGrpSpPr>
            <a:grpSpLocks/>
          </p:cNvGrpSpPr>
          <p:nvPr/>
        </p:nvGrpSpPr>
        <p:grpSpPr bwMode="auto">
          <a:xfrm>
            <a:off x="4802105" y="4311650"/>
            <a:ext cx="3154363" cy="423862"/>
            <a:chOff x="221" y="912"/>
            <a:chExt cx="1987" cy="267"/>
          </a:xfrm>
        </p:grpSpPr>
        <p:sp>
          <p:nvSpPr>
            <p:cNvPr id="43" name="Rectangle 11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44" name="Rectangle 12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45" name="Rectangle 13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46" name="Rectangle 14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47" name="Rectangle 15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48" name="Rectangle 16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49" name="Rectangle 17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50" name="Line 18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51" name="Line 19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52" name="Line 20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53" name="Line 21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54" name="Line 22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55" name="Line 23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56" name="Line 24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57" name="Line 25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58" name="Line 26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59" name="Line 27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  <p:sp>
        <p:nvSpPr>
          <p:cNvPr id="60" name="Text Box 28"/>
          <p:cNvSpPr txBox="1">
            <a:spLocks noChangeArrowheads="1"/>
          </p:cNvSpPr>
          <p:nvPr/>
        </p:nvSpPr>
        <p:spPr bwMode="auto">
          <a:xfrm>
            <a:off x="7651667" y="4819650"/>
            <a:ext cx="22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60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61" name="Line 29"/>
          <p:cNvSpPr>
            <a:spLocks noChangeShapeType="1"/>
          </p:cNvSpPr>
          <p:nvPr/>
        </p:nvSpPr>
        <p:spPr bwMode="auto">
          <a:xfrm flipH="1">
            <a:off x="5441867" y="4972050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pic>
        <p:nvPicPr>
          <p:cNvPr id="62" name="Resim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514" y="5521833"/>
            <a:ext cx="10477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38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ayt Numarası Yer Tutucusu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FD81C0-BC7B-4AC7-8EB6-107E63533A0D}" type="slidenum">
              <a:rPr lang="en-US" altLang="tr-T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tr-TR" sz="1400">
              <a:solidFill>
                <a:schemeClr val="tx1"/>
              </a:solidFill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1874838" y="114746"/>
            <a:ext cx="7729728" cy="59436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tr-TR" altLang="tr-TR" sz="3200" dirty="0"/>
              <a:t>Örnek</a:t>
            </a:r>
            <a:endParaRPr lang="en-US" altLang="tr-TR" sz="3200" dirty="0"/>
          </a:p>
        </p:txBody>
      </p:sp>
      <p:grpSp>
        <p:nvGrpSpPr>
          <p:cNvPr id="52228" name="Group 3"/>
          <p:cNvGrpSpPr>
            <a:grpSpLocks/>
          </p:cNvGrpSpPr>
          <p:nvPr/>
        </p:nvGrpSpPr>
        <p:grpSpPr bwMode="auto">
          <a:xfrm>
            <a:off x="1828800" y="1219200"/>
            <a:ext cx="3200400" cy="717550"/>
            <a:chOff x="192" y="768"/>
            <a:chExt cx="2016" cy="452"/>
          </a:xfrm>
        </p:grpSpPr>
        <p:grpSp>
          <p:nvGrpSpPr>
            <p:cNvPr id="52485" name="Group 4"/>
            <p:cNvGrpSpPr>
              <a:grpSpLocks/>
            </p:cNvGrpSpPr>
            <p:nvPr/>
          </p:nvGrpSpPr>
          <p:grpSpPr bwMode="auto">
            <a:xfrm>
              <a:off x="221" y="768"/>
              <a:ext cx="1987" cy="267"/>
              <a:chOff x="221" y="912"/>
              <a:chExt cx="1987" cy="267"/>
            </a:xfrm>
          </p:grpSpPr>
          <p:sp>
            <p:nvSpPr>
              <p:cNvPr id="52489" name="Rectangle 5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490" name="Rectangle 6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491" name="Rectangle 7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492" name="Rectangle 8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493" name="Rectangle 9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494" name="Rectangle 10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495" name="Rectangle 11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496" name="Line 12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97" name="Line 13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98" name="Line 14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99" name="Line 15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500" name="Line 16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501" name="Line 17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502" name="Line 18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503" name="Line 19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504" name="Line 20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505" name="Line 21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486" name="Text Box 22"/>
            <p:cNvSpPr txBox="1">
              <a:spLocks noChangeArrowheads="1"/>
            </p:cNvSpPr>
            <p:nvPr/>
          </p:nvSpPr>
          <p:spPr bwMode="auto">
            <a:xfrm>
              <a:off x="192" y="1008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1</a:t>
              </a:r>
            </a:p>
          </p:txBody>
        </p:sp>
        <p:sp>
          <p:nvSpPr>
            <p:cNvPr id="52487" name="Text Box 23"/>
            <p:cNvSpPr txBox="1">
              <a:spLocks noChangeArrowheads="1"/>
            </p:cNvSpPr>
            <p:nvPr/>
          </p:nvSpPr>
          <p:spPr bwMode="auto">
            <a:xfrm>
              <a:off x="2016" y="1008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52488" name="Line 24"/>
            <p:cNvSpPr>
              <a:spLocks noChangeShapeType="1"/>
            </p:cNvSpPr>
            <p:nvPr/>
          </p:nvSpPr>
          <p:spPr bwMode="auto">
            <a:xfrm flipH="1">
              <a:off x="624" y="1104"/>
              <a:ext cx="1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27353" name="Group 25"/>
          <p:cNvGrpSpPr>
            <a:grpSpLocks/>
          </p:cNvGrpSpPr>
          <p:nvPr/>
        </p:nvGrpSpPr>
        <p:grpSpPr bwMode="auto">
          <a:xfrm>
            <a:off x="1828801" y="2025650"/>
            <a:ext cx="3230563" cy="717550"/>
            <a:chOff x="192" y="1344"/>
            <a:chExt cx="2035" cy="452"/>
          </a:xfrm>
        </p:grpSpPr>
        <p:grpSp>
          <p:nvGrpSpPr>
            <p:cNvPr id="52464" name="Group 26"/>
            <p:cNvGrpSpPr>
              <a:grpSpLocks/>
            </p:cNvGrpSpPr>
            <p:nvPr/>
          </p:nvGrpSpPr>
          <p:grpSpPr bwMode="auto">
            <a:xfrm>
              <a:off x="240" y="1344"/>
              <a:ext cx="1987" cy="267"/>
              <a:chOff x="221" y="912"/>
              <a:chExt cx="1987" cy="267"/>
            </a:xfrm>
          </p:grpSpPr>
          <p:sp>
            <p:nvSpPr>
              <p:cNvPr id="52468" name="Rectangle 27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469" name="Rectangle 28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470" name="Rectangle 29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471" name="Rectangle 30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472" name="Rectangle 31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473" name="Rectangle 32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474" name="Rectangle 33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475" name="Line 34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76" name="Line 35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77" name="Line 36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78" name="Line 37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79" name="Line 38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80" name="Line 39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81" name="Line 40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82" name="Line 41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83" name="Line 42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84" name="Line 43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465" name="Text Box 44"/>
            <p:cNvSpPr txBox="1">
              <a:spLocks noChangeArrowheads="1"/>
            </p:cNvSpPr>
            <p:nvPr/>
          </p:nvSpPr>
          <p:spPr bwMode="auto">
            <a:xfrm>
              <a:off x="192" y="1584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1</a:t>
              </a:r>
            </a:p>
          </p:txBody>
        </p:sp>
        <p:sp>
          <p:nvSpPr>
            <p:cNvPr id="52466" name="Text Box 45"/>
            <p:cNvSpPr txBox="1">
              <a:spLocks noChangeArrowheads="1"/>
            </p:cNvSpPr>
            <p:nvPr/>
          </p:nvSpPr>
          <p:spPr bwMode="auto">
            <a:xfrm>
              <a:off x="1728" y="1584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52467" name="Line 46"/>
            <p:cNvSpPr>
              <a:spLocks noChangeShapeType="1"/>
            </p:cNvSpPr>
            <p:nvPr/>
          </p:nvSpPr>
          <p:spPr bwMode="auto">
            <a:xfrm flipH="1">
              <a:off x="624" y="1680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27375" name="Group 47"/>
          <p:cNvGrpSpPr>
            <a:grpSpLocks/>
          </p:cNvGrpSpPr>
          <p:nvPr/>
        </p:nvGrpSpPr>
        <p:grpSpPr bwMode="auto">
          <a:xfrm>
            <a:off x="1828801" y="2832100"/>
            <a:ext cx="3230563" cy="749300"/>
            <a:chOff x="192" y="1900"/>
            <a:chExt cx="2035" cy="472"/>
          </a:xfrm>
        </p:grpSpPr>
        <p:grpSp>
          <p:nvGrpSpPr>
            <p:cNvPr id="52443" name="Group 48"/>
            <p:cNvGrpSpPr>
              <a:grpSpLocks/>
            </p:cNvGrpSpPr>
            <p:nvPr/>
          </p:nvGrpSpPr>
          <p:grpSpPr bwMode="auto">
            <a:xfrm>
              <a:off x="240" y="1900"/>
              <a:ext cx="1987" cy="267"/>
              <a:chOff x="221" y="912"/>
              <a:chExt cx="1987" cy="267"/>
            </a:xfrm>
          </p:grpSpPr>
          <p:sp>
            <p:nvSpPr>
              <p:cNvPr id="52447" name="Rectangle 49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448" name="Rectangle 50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449" name="Rectangle 51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450" name="Rectangle 52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451" name="Rectangle 53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452" name="Rectangle 54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453" name="Rectangle 55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454" name="Line 56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55" name="Line 57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56" name="Line 58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57" name="Line 59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58" name="Line 60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59" name="Line 61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60" name="Line 62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61" name="Line 63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62" name="Line 64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63" name="Line 65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444" name="Text Box 66"/>
            <p:cNvSpPr txBox="1">
              <a:spLocks noChangeArrowheads="1"/>
            </p:cNvSpPr>
            <p:nvPr/>
          </p:nvSpPr>
          <p:spPr bwMode="auto">
            <a:xfrm>
              <a:off x="192" y="2160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1</a:t>
              </a:r>
            </a:p>
          </p:txBody>
        </p:sp>
        <p:sp>
          <p:nvSpPr>
            <p:cNvPr id="52445" name="Text Box 67"/>
            <p:cNvSpPr txBox="1">
              <a:spLocks noChangeArrowheads="1"/>
            </p:cNvSpPr>
            <p:nvPr/>
          </p:nvSpPr>
          <p:spPr bwMode="auto">
            <a:xfrm>
              <a:off x="1440" y="2160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52446" name="Line 68"/>
            <p:cNvSpPr>
              <a:spLocks noChangeShapeType="1"/>
            </p:cNvSpPr>
            <p:nvPr/>
          </p:nvSpPr>
          <p:spPr bwMode="auto">
            <a:xfrm flipH="1">
              <a:off x="624" y="2256"/>
              <a:ext cx="8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27397" name="Group 69"/>
          <p:cNvGrpSpPr>
            <a:grpSpLocks/>
          </p:cNvGrpSpPr>
          <p:nvPr/>
        </p:nvGrpSpPr>
        <p:grpSpPr bwMode="auto">
          <a:xfrm>
            <a:off x="1828801" y="3657600"/>
            <a:ext cx="3230563" cy="717550"/>
            <a:chOff x="192" y="2304"/>
            <a:chExt cx="2035" cy="452"/>
          </a:xfrm>
        </p:grpSpPr>
        <p:grpSp>
          <p:nvGrpSpPr>
            <p:cNvPr id="52422" name="Group 70"/>
            <p:cNvGrpSpPr>
              <a:grpSpLocks/>
            </p:cNvGrpSpPr>
            <p:nvPr/>
          </p:nvGrpSpPr>
          <p:grpSpPr bwMode="auto">
            <a:xfrm>
              <a:off x="240" y="2304"/>
              <a:ext cx="1987" cy="267"/>
              <a:chOff x="221" y="912"/>
              <a:chExt cx="1987" cy="267"/>
            </a:xfrm>
          </p:grpSpPr>
          <p:sp>
            <p:nvSpPr>
              <p:cNvPr id="52426" name="Rectangle 71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427" name="Rectangle 72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428" name="Rectangle 73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429" name="Rectangle 74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430" name="Rectangle 75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431" name="Rectangle 76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432" name="Rectangle 77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433" name="Line 78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34" name="Line 79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35" name="Line 80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36" name="Line 81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37" name="Line 82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38" name="Line 83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39" name="Line 84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40" name="Line 85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41" name="Line 86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42" name="Line 87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423" name="Text Box 88"/>
            <p:cNvSpPr txBox="1">
              <a:spLocks noChangeArrowheads="1"/>
            </p:cNvSpPr>
            <p:nvPr/>
          </p:nvSpPr>
          <p:spPr bwMode="auto">
            <a:xfrm>
              <a:off x="192" y="2544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1</a:t>
              </a:r>
            </a:p>
          </p:txBody>
        </p:sp>
        <p:sp>
          <p:nvSpPr>
            <p:cNvPr id="52424" name="Text Box 89"/>
            <p:cNvSpPr txBox="1">
              <a:spLocks noChangeArrowheads="1"/>
            </p:cNvSpPr>
            <p:nvPr/>
          </p:nvSpPr>
          <p:spPr bwMode="auto">
            <a:xfrm>
              <a:off x="1152" y="2544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52425" name="Line 90"/>
            <p:cNvSpPr>
              <a:spLocks noChangeShapeType="1"/>
            </p:cNvSpPr>
            <p:nvPr/>
          </p:nvSpPr>
          <p:spPr bwMode="auto">
            <a:xfrm flipH="1">
              <a:off x="624" y="2640"/>
              <a:ext cx="5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27419" name="Group 91"/>
          <p:cNvGrpSpPr>
            <a:grpSpLocks/>
          </p:cNvGrpSpPr>
          <p:nvPr/>
        </p:nvGrpSpPr>
        <p:grpSpPr bwMode="auto">
          <a:xfrm>
            <a:off x="1828801" y="4495800"/>
            <a:ext cx="3230563" cy="717550"/>
            <a:chOff x="192" y="2832"/>
            <a:chExt cx="2035" cy="452"/>
          </a:xfrm>
        </p:grpSpPr>
        <p:grpSp>
          <p:nvGrpSpPr>
            <p:cNvPr id="52401" name="Group 92"/>
            <p:cNvGrpSpPr>
              <a:grpSpLocks/>
            </p:cNvGrpSpPr>
            <p:nvPr/>
          </p:nvGrpSpPr>
          <p:grpSpPr bwMode="auto">
            <a:xfrm>
              <a:off x="240" y="2832"/>
              <a:ext cx="1987" cy="267"/>
              <a:chOff x="221" y="912"/>
              <a:chExt cx="1987" cy="267"/>
            </a:xfrm>
          </p:grpSpPr>
          <p:sp>
            <p:nvSpPr>
              <p:cNvPr id="52405" name="Rectangle 93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406" name="Rectangle 94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407" name="Rectangle 95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408" name="Rectangle 96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409" name="Rectangle 97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410" name="Rectangle 98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411" name="Rectangle 99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412" name="Line 100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13" name="Line 101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14" name="Line 102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15" name="Line 103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16" name="Line 104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17" name="Line 105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18" name="Line 106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19" name="Line 107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20" name="Line 108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21" name="Line 109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402" name="Text Box 110"/>
            <p:cNvSpPr txBox="1">
              <a:spLocks noChangeArrowheads="1"/>
            </p:cNvSpPr>
            <p:nvPr/>
          </p:nvSpPr>
          <p:spPr bwMode="auto">
            <a:xfrm>
              <a:off x="192" y="3072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1</a:t>
              </a:r>
            </a:p>
          </p:txBody>
        </p:sp>
        <p:sp>
          <p:nvSpPr>
            <p:cNvPr id="52403" name="Text Box 111"/>
            <p:cNvSpPr txBox="1">
              <a:spLocks noChangeArrowheads="1"/>
            </p:cNvSpPr>
            <p:nvPr/>
          </p:nvSpPr>
          <p:spPr bwMode="auto">
            <a:xfrm>
              <a:off x="912" y="3072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52404" name="Line 112"/>
            <p:cNvSpPr>
              <a:spLocks noChangeShapeType="1"/>
            </p:cNvSpPr>
            <p:nvPr/>
          </p:nvSpPr>
          <p:spPr bwMode="auto">
            <a:xfrm flipH="1">
              <a:off x="624" y="316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27441" name="Group 113"/>
          <p:cNvGrpSpPr>
            <a:grpSpLocks/>
          </p:cNvGrpSpPr>
          <p:nvPr/>
        </p:nvGrpSpPr>
        <p:grpSpPr bwMode="auto">
          <a:xfrm>
            <a:off x="1828801" y="5302250"/>
            <a:ext cx="3230563" cy="749300"/>
            <a:chOff x="192" y="3340"/>
            <a:chExt cx="2035" cy="472"/>
          </a:xfrm>
        </p:grpSpPr>
        <p:grpSp>
          <p:nvGrpSpPr>
            <p:cNvPr id="52381" name="Group 114"/>
            <p:cNvGrpSpPr>
              <a:grpSpLocks/>
            </p:cNvGrpSpPr>
            <p:nvPr/>
          </p:nvGrpSpPr>
          <p:grpSpPr bwMode="auto">
            <a:xfrm>
              <a:off x="240" y="3340"/>
              <a:ext cx="1987" cy="267"/>
              <a:chOff x="221" y="912"/>
              <a:chExt cx="1987" cy="267"/>
            </a:xfrm>
          </p:grpSpPr>
          <p:sp>
            <p:nvSpPr>
              <p:cNvPr id="52384" name="Rectangle 115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385" name="Rectangle 116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386" name="Rectangle 117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387" name="Rectangle 118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388" name="Rectangle 119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389" name="Rectangle 120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390" name="Rectangle 121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391" name="Line 122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92" name="Line 123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93" name="Line 124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94" name="Line 125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95" name="Line 126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96" name="Line 127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97" name="Line 128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98" name="Line 129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99" name="Line 130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00" name="Line 131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382" name="Text Box 132"/>
            <p:cNvSpPr txBox="1">
              <a:spLocks noChangeArrowheads="1"/>
            </p:cNvSpPr>
            <p:nvPr/>
          </p:nvSpPr>
          <p:spPr bwMode="auto">
            <a:xfrm>
              <a:off x="192" y="3600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1</a:t>
              </a:r>
            </a:p>
          </p:txBody>
        </p:sp>
        <p:sp>
          <p:nvSpPr>
            <p:cNvPr id="52383" name="Text Box 133"/>
            <p:cNvSpPr txBox="1">
              <a:spLocks noChangeArrowheads="1"/>
            </p:cNvSpPr>
            <p:nvPr/>
          </p:nvSpPr>
          <p:spPr bwMode="auto">
            <a:xfrm>
              <a:off x="576" y="3600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</p:grpSp>
      <p:grpSp>
        <p:nvGrpSpPr>
          <p:cNvPr id="227462" name="Group 134"/>
          <p:cNvGrpSpPr>
            <a:grpSpLocks/>
          </p:cNvGrpSpPr>
          <p:nvPr/>
        </p:nvGrpSpPr>
        <p:grpSpPr bwMode="auto">
          <a:xfrm>
            <a:off x="1828801" y="6108700"/>
            <a:ext cx="3230563" cy="749300"/>
            <a:chOff x="192" y="3340"/>
            <a:chExt cx="2035" cy="472"/>
          </a:xfrm>
        </p:grpSpPr>
        <p:grpSp>
          <p:nvGrpSpPr>
            <p:cNvPr id="52361" name="Group 135"/>
            <p:cNvGrpSpPr>
              <a:grpSpLocks/>
            </p:cNvGrpSpPr>
            <p:nvPr/>
          </p:nvGrpSpPr>
          <p:grpSpPr bwMode="auto">
            <a:xfrm>
              <a:off x="240" y="3340"/>
              <a:ext cx="1987" cy="267"/>
              <a:chOff x="221" y="912"/>
              <a:chExt cx="1987" cy="267"/>
            </a:xfrm>
          </p:grpSpPr>
          <p:sp>
            <p:nvSpPr>
              <p:cNvPr id="52364" name="Rectangle 136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365" name="Rectangle 137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366" name="Rectangle 138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367" name="Rectangle 139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368" name="Rectangle 140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369" name="Rectangle 141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370" name="Rectangle 142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371" name="Line 143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72" name="Line 144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73" name="Line 145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74" name="Line 146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75" name="Line 147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76" name="Line 148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77" name="Line 149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78" name="Line 150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79" name="Line 151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80" name="Line 152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362" name="Text Box 153"/>
            <p:cNvSpPr txBox="1">
              <a:spLocks noChangeArrowheads="1"/>
            </p:cNvSpPr>
            <p:nvPr/>
          </p:nvSpPr>
          <p:spPr bwMode="auto">
            <a:xfrm>
              <a:off x="192" y="3600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1</a:t>
              </a:r>
            </a:p>
          </p:txBody>
        </p:sp>
        <p:sp>
          <p:nvSpPr>
            <p:cNvPr id="52363" name="Text Box 154"/>
            <p:cNvSpPr txBox="1">
              <a:spLocks noChangeArrowheads="1"/>
            </p:cNvSpPr>
            <p:nvPr/>
          </p:nvSpPr>
          <p:spPr bwMode="auto">
            <a:xfrm>
              <a:off x="576" y="3600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</p:grpSp>
      <p:grpSp>
        <p:nvGrpSpPr>
          <p:cNvPr id="227483" name="Group 155"/>
          <p:cNvGrpSpPr>
            <a:grpSpLocks/>
          </p:cNvGrpSpPr>
          <p:nvPr/>
        </p:nvGrpSpPr>
        <p:grpSpPr bwMode="auto">
          <a:xfrm>
            <a:off x="6446838" y="1219200"/>
            <a:ext cx="3154362" cy="749300"/>
            <a:chOff x="3101" y="768"/>
            <a:chExt cx="1987" cy="472"/>
          </a:xfrm>
        </p:grpSpPr>
        <p:grpSp>
          <p:nvGrpSpPr>
            <p:cNvPr id="52341" name="Group 156"/>
            <p:cNvGrpSpPr>
              <a:grpSpLocks/>
            </p:cNvGrpSpPr>
            <p:nvPr/>
          </p:nvGrpSpPr>
          <p:grpSpPr bwMode="auto">
            <a:xfrm>
              <a:off x="3101" y="768"/>
              <a:ext cx="1987" cy="267"/>
              <a:chOff x="221" y="912"/>
              <a:chExt cx="1987" cy="267"/>
            </a:xfrm>
          </p:grpSpPr>
          <p:sp>
            <p:nvSpPr>
              <p:cNvPr id="52344" name="Rectangle 157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345" name="Rectangle 158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346" name="Rectangle 159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347" name="Rectangle 160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348" name="Rectangle 161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349" name="Rectangle 162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350" name="Rectangle 163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351" name="Line 164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52" name="Line 165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53" name="Line 166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54" name="Line 167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55" name="Line 168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56" name="Line 169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57" name="Line 170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58" name="Line 171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59" name="Line 172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60" name="Line 173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342" name="Text Box 174"/>
            <p:cNvSpPr txBox="1">
              <a:spLocks noChangeArrowheads="1"/>
            </p:cNvSpPr>
            <p:nvPr/>
          </p:nvSpPr>
          <p:spPr bwMode="auto">
            <a:xfrm>
              <a:off x="3334" y="1028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2</a:t>
              </a:r>
            </a:p>
          </p:txBody>
        </p:sp>
        <p:sp>
          <p:nvSpPr>
            <p:cNvPr id="52343" name="Text Box 175"/>
            <p:cNvSpPr txBox="1">
              <a:spLocks noChangeArrowheads="1"/>
            </p:cNvSpPr>
            <p:nvPr/>
          </p:nvSpPr>
          <p:spPr bwMode="auto">
            <a:xfrm>
              <a:off x="4896" y="1028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</p:grpSp>
      <p:grpSp>
        <p:nvGrpSpPr>
          <p:cNvPr id="227504" name="Group 176"/>
          <p:cNvGrpSpPr>
            <a:grpSpLocks/>
          </p:cNvGrpSpPr>
          <p:nvPr/>
        </p:nvGrpSpPr>
        <p:grpSpPr bwMode="auto">
          <a:xfrm>
            <a:off x="6446838" y="2025650"/>
            <a:ext cx="3154362" cy="749300"/>
            <a:chOff x="3101" y="1400"/>
            <a:chExt cx="1987" cy="472"/>
          </a:xfrm>
        </p:grpSpPr>
        <p:grpSp>
          <p:nvGrpSpPr>
            <p:cNvPr id="52321" name="Group 177"/>
            <p:cNvGrpSpPr>
              <a:grpSpLocks/>
            </p:cNvGrpSpPr>
            <p:nvPr/>
          </p:nvGrpSpPr>
          <p:grpSpPr bwMode="auto">
            <a:xfrm>
              <a:off x="3101" y="1400"/>
              <a:ext cx="1987" cy="267"/>
              <a:chOff x="221" y="912"/>
              <a:chExt cx="1987" cy="267"/>
            </a:xfrm>
          </p:grpSpPr>
          <p:sp>
            <p:nvSpPr>
              <p:cNvPr id="52324" name="Rectangle 178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325" name="Rectangle 179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326" name="Rectangle 180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327" name="Rectangle 181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328" name="Rectangle 182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329" name="Rectangle 183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330" name="Rectangle 184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331" name="Line 185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32" name="Line 186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33" name="Line 187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34" name="Line 188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35" name="Line 189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36" name="Line 190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37" name="Line 191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38" name="Line 192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39" name="Line 193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40" name="Line 194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322" name="Text Box 195"/>
            <p:cNvSpPr txBox="1">
              <a:spLocks noChangeArrowheads="1"/>
            </p:cNvSpPr>
            <p:nvPr/>
          </p:nvSpPr>
          <p:spPr bwMode="auto">
            <a:xfrm>
              <a:off x="3622" y="1660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3</a:t>
              </a:r>
            </a:p>
          </p:txBody>
        </p:sp>
        <p:sp>
          <p:nvSpPr>
            <p:cNvPr id="52323" name="Text Box 196"/>
            <p:cNvSpPr txBox="1">
              <a:spLocks noChangeArrowheads="1"/>
            </p:cNvSpPr>
            <p:nvPr/>
          </p:nvSpPr>
          <p:spPr bwMode="auto">
            <a:xfrm>
              <a:off x="4896" y="1660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</p:grpSp>
      <p:grpSp>
        <p:nvGrpSpPr>
          <p:cNvPr id="227525" name="Group 197"/>
          <p:cNvGrpSpPr>
            <a:grpSpLocks/>
          </p:cNvGrpSpPr>
          <p:nvPr/>
        </p:nvGrpSpPr>
        <p:grpSpPr bwMode="auto">
          <a:xfrm>
            <a:off x="6446838" y="2832100"/>
            <a:ext cx="3154362" cy="749300"/>
            <a:chOff x="3101" y="2024"/>
            <a:chExt cx="1987" cy="472"/>
          </a:xfrm>
        </p:grpSpPr>
        <p:grpSp>
          <p:nvGrpSpPr>
            <p:cNvPr id="52301" name="Group 198"/>
            <p:cNvGrpSpPr>
              <a:grpSpLocks/>
            </p:cNvGrpSpPr>
            <p:nvPr/>
          </p:nvGrpSpPr>
          <p:grpSpPr bwMode="auto">
            <a:xfrm>
              <a:off x="3101" y="2024"/>
              <a:ext cx="1987" cy="267"/>
              <a:chOff x="221" y="912"/>
              <a:chExt cx="1987" cy="267"/>
            </a:xfrm>
          </p:grpSpPr>
          <p:sp>
            <p:nvSpPr>
              <p:cNvPr id="52304" name="Rectangle 199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305" name="Rectangle 200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306" name="Rectangle 201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307" name="Rectangle 202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308" name="Rectangle 203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309" name="Rectangle 204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310" name="Rectangle 205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311" name="Line 206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12" name="Line 207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13" name="Line 208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14" name="Line 209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15" name="Line 210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16" name="Line 211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17" name="Line 212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18" name="Line 213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19" name="Line 214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20" name="Line 215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302" name="Text Box 216"/>
            <p:cNvSpPr txBox="1">
              <a:spLocks noChangeArrowheads="1"/>
            </p:cNvSpPr>
            <p:nvPr/>
          </p:nvSpPr>
          <p:spPr bwMode="auto">
            <a:xfrm>
              <a:off x="3910" y="2284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4</a:t>
              </a:r>
            </a:p>
          </p:txBody>
        </p:sp>
        <p:sp>
          <p:nvSpPr>
            <p:cNvPr id="52303" name="Text Box 217"/>
            <p:cNvSpPr txBox="1">
              <a:spLocks noChangeArrowheads="1"/>
            </p:cNvSpPr>
            <p:nvPr/>
          </p:nvSpPr>
          <p:spPr bwMode="auto">
            <a:xfrm>
              <a:off x="4896" y="2284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</p:grpSp>
      <p:grpSp>
        <p:nvGrpSpPr>
          <p:cNvPr id="227546" name="Group 218"/>
          <p:cNvGrpSpPr>
            <a:grpSpLocks/>
          </p:cNvGrpSpPr>
          <p:nvPr/>
        </p:nvGrpSpPr>
        <p:grpSpPr bwMode="auto">
          <a:xfrm>
            <a:off x="6446838" y="3657600"/>
            <a:ext cx="3154362" cy="749300"/>
            <a:chOff x="3101" y="2688"/>
            <a:chExt cx="1987" cy="472"/>
          </a:xfrm>
        </p:grpSpPr>
        <p:grpSp>
          <p:nvGrpSpPr>
            <p:cNvPr id="52281" name="Group 219"/>
            <p:cNvGrpSpPr>
              <a:grpSpLocks/>
            </p:cNvGrpSpPr>
            <p:nvPr/>
          </p:nvGrpSpPr>
          <p:grpSpPr bwMode="auto">
            <a:xfrm>
              <a:off x="3101" y="2688"/>
              <a:ext cx="1987" cy="267"/>
              <a:chOff x="221" y="912"/>
              <a:chExt cx="1987" cy="267"/>
            </a:xfrm>
          </p:grpSpPr>
          <p:sp>
            <p:nvSpPr>
              <p:cNvPr id="52284" name="Rectangle 220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285" name="Rectangle 221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286" name="Rectangle 222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287" name="Rectangle 223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288" name="Rectangle 224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289" name="Rectangle 225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290" name="Rectangle 226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291" name="Line 227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92" name="Line 228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93" name="Line 229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94" name="Line 230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95" name="Line 231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96" name="Line 232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97" name="Line 233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98" name="Line 234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99" name="Line 235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00" name="Line 236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282" name="Text Box 237"/>
            <p:cNvSpPr txBox="1">
              <a:spLocks noChangeArrowheads="1"/>
            </p:cNvSpPr>
            <p:nvPr/>
          </p:nvSpPr>
          <p:spPr bwMode="auto">
            <a:xfrm>
              <a:off x="4198" y="2948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5</a:t>
              </a:r>
            </a:p>
          </p:txBody>
        </p:sp>
        <p:sp>
          <p:nvSpPr>
            <p:cNvPr id="52283" name="Text Box 238"/>
            <p:cNvSpPr txBox="1">
              <a:spLocks noChangeArrowheads="1"/>
            </p:cNvSpPr>
            <p:nvPr/>
          </p:nvSpPr>
          <p:spPr bwMode="auto">
            <a:xfrm>
              <a:off x="4896" y="2948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</p:grpSp>
      <p:grpSp>
        <p:nvGrpSpPr>
          <p:cNvPr id="227567" name="Group 239"/>
          <p:cNvGrpSpPr>
            <a:grpSpLocks/>
          </p:cNvGrpSpPr>
          <p:nvPr/>
        </p:nvGrpSpPr>
        <p:grpSpPr bwMode="auto">
          <a:xfrm>
            <a:off x="6446838" y="4495800"/>
            <a:ext cx="3154362" cy="749300"/>
            <a:chOff x="3101" y="3312"/>
            <a:chExt cx="1987" cy="472"/>
          </a:xfrm>
        </p:grpSpPr>
        <p:grpSp>
          <p:nvGrpSpPr>
            <p:cNvPr id="52261" name="Group 240"/>
            <p:cNvGrpSpPr>
              <a:grpSpLocks/>
            </p:cNvGrpSpPr>
            <p:nvPr/>
          </p:nvGrpSpPr>
          <p:grpSpPr bwMode="auto">
            <a:xfrm>
              <a:off x="3101" y="3312"/>
              <a:ext cx="1987" cy="267"/>
              <a:chOff x="221" y="912"/>
              <a:chExt cx="1987" cy="267"/>
            </a:xfrm>
          </p:grpSpPr>
          <p:sp>
            <p:nvSpPr>
              <p:cNvPr id="52264" name="Rectangle 241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265" name="Rectangle 242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266" name="Rectangle 243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267" name="Rectangle 244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268" name="Rectangle 245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269" name="Rectangle 246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270" name="Rectangle 247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271" name="Line 248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72" name="Line 249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73" name="Line 250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74" name="Line 251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75" name="Line 252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76" name="Line 253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77" name="Line 254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78" name="Line 255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79" name="Line 256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80" name="Line 257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262" name="Text Box 258"/>
            <p:cNvSpPr txBox="1">
              <a:spLocks noChangeArrowheads="1"/>
            </p:cNvSpPr>
            <p:nvPr/>
          </p:nvSpPr>
          <p:spPr bwMode="auto">
            <a:xfrm>
              <a:off x="4486" y="3572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6</a:t>
              </a:r>
            </a:p>
          </p:txBody>
        </p:sp>
        <p:sp>
          <p:nvSpPr>
            <p:cNvPr id="52263" name="Text Box 259"/>
            <p:cNvSpPr txBox="1">
              <a:spLocks noChangeArrowheads="1"/>
            </p:cNvSpPr>
            <p:nvPr/>
          </p:nvSpPr>
          <p:spPr bwMode="auto">
            <a:xfrm>
              <a:off x="4896" y="3572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</p:grpSp>
      <p:grpSp>
        <p:nvGrpSpPr>
          <p:cNvPr id="227588" name="Group 260"/>
          <p:cNvGrpSpPr>
            <a:grpSpLocks/>
          </p:cNvGrpSpPr>
          <p:nvPr/>
        </p:nvGrpSpPr>
        <p:grpSpPr bwMode="auto">
          <a:xfrm>
            <a:off x="6446838" y="5302250"/>
            <a:ext cx="3230562" cy="1022350"/>
            <a:chOff x="3101" y="3340"/>
            <a:chExt cx="2035" cy="644"/>
          </a:xfrm>
        </p:grpSpPr>
        <p:grpSp>
          <p:nvGrpSpPr>
            <p:cNvPr id="52241" name="Group 261"/>
            <p:cNvGrpSpPr>
              <a:grpSpLocks/>
            </p:cNvGrpSpPr>
            <p:nvPr/>
          </p:nvGrpSpPr>
          <p:grpSpPr bwMode="auto">
            <a:xfrm>
              <a:off x="3101" y="3340"/>
              <a:ext cx="1987" cy="267"/>
              <a:chOff x="221" y="912"/>
              <a:chExt cx="1987" cy="267"/>
            </a:xfrm>
          </p:grpSpPr>
          <p:sp>
            <p:nvSpPr>
              <p:cNvPr id="52244" name="Rectangle 262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245" name="Rectangle 263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246" name="Rectangle 264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247" name="Rectangle 265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248" name="Rectangle 266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249" name="Rectangle 267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250" name="Rectangle 268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251" name="Line 269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52" name="Line 270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53" name="Line 271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54" name="Line 272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55" name="Line 273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56" name="Line 274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57" name="Line 275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58" name="Line 276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59" name="Line 277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60" name="Line 278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242" name="Text Box 279"/>
            <p:cNvSpPr txBox="1">
              <a:spLocks noChangeArrowheads="1"/>
            </p:cNvSpPr>
            <p:nvPr/>
          </p:nvSpPr>
          <p:spPr bwMode="auto">
            <a:xfrm>
              <a:off x="4774" y="3600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7</a:t>
              </a:r>
            </a:p>
          </p:txBody>
        </p:sp>
        <p:sp>
          <p:nvSpPr>
            <p:cNvPr id="52243" name="Text Box 280"/>
            <p:cNvSpPr txBox="1">
              <a:spLocks noChangeArrowheads="1"/>
            </p:cNvSpPr>
            <p:nvPr/>
          </p:nvSpPr>
          <p:spPr bwMode="auto">
            <a:xfrm>
              <a:off x="4848" y="3772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943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A92A15-247F-4EAD-916B-5DE4B8EDFB86}" type="slidenum">
              <a:rPr lang="en-US" altLang="tr-T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tr-TR" sz="1400">
              <a:solidFill>
                <a:schemeClr val="tx1"/>
              </a:solidFill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Bubble Sort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1136" y="2638044"/>
            <a:ext cx="7729728" cy="448465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tr-TR" sz="2400" dirty="0">
                <a:solidFill>
                  <a:srgbClr val="DD0111"/>
                </a:solidFill>
                <a:latin typeface="Monotype Corsiva" panose="03010101010201010101" pitchFamily="66" charset="0"/>
              </a:rPr>
              <a:t>Alg.:</a:t>
            </a:r>
            <a:r>
              <a:rPr lang="en-US" altLang="tr-TR" sz="2400" dirty="0"/>
              <a:t> BUBBLESORT(A)</a:t>
            </a:r>
          </a:p>
          <a:p>
            <a:pPr eaLnBrk="1" hangingPunct="1">
              <a:buFontTx/>
              <a:buNone/>
            </a:pPr>
            <a:r>
              <a:rPr lang="en-US" altLang="tr-TR" sz="2400" dirty="0"/>
              <a:t>	</a:t>
            </a:r>
            <a:r>
              <a:rPr lang="en-US" altLang="tr-TR" sz="2400" b="1" dirty="0"/>
              <a:t>for</a:t>
            </a:r>
            <a:r>
              <a:rPr lang="en-US" altLang="tr-TR" sz="2400" dirty="0"/>
              <a:t> </a:t>
            </a:r>
            <a:r>
              <a:rPr lang="en-US" altLang="tr-TR" sz="2400" dirty="0" err="1">
                <a:latin typeface="Comic Sans MS" panose="030F0702030302020204" pitchFamily="66" charset="0"/>
              </a:rPr>
              <a:t>i</a:t>
            </a:r>
            <a:r>
              <a:rPr lang="en-US" altLang="tr-TR" sz="2400" dirty="0">
                <a:latin typeface="Comic Sans MS" panose="030F0702030302020204" pitchFamily="66" charset="0"/>
              </a:rPr>
              <a:t> </a:t>
            </a:r>
            <a:r>
              <a:rPr lang="en-US" altLang="tr-TR" sz="2400" dirty="0">
                <a:latin typeface="Comic Sans MS" panose="030F0702030302020204" pitchFamily="66" charset="0"/>
                <a:sym typeface="Symbol" panose="05050102010706020507" pitchFamily="18" charset="2"/>
              </a:rPr>
              <a:t> 1</a:t>
            </a:r>
            <a:r>
              <a:rPr lang="en-US" altLang="tr-TR" sz="2400" dirty="0">
                <a:sym typeface="Symbol" panose="05050102010706020507" pitchFamily="18" charset="2"/>
              </a:rPr>
              <a:t> </a:t>
            </a:r>
            <a:r>
              <a:rPr lang="en-US" altLang="tr-TR" sz="2400" b="1" dirty="0">
                <a:sym typeface="Symbol" panose="05050102010706020507" pitchFamily="18" charset="2"/>
              </a:rPr>
              <a:t>to</a:t>
            </a:r>
            <a:r>
              <a:rPr lang="en-US" altLang="tr-TR" sz="2400" dirty="0">
                <a:sym typeface="Symbol" panose="05050102010706020507" pitchFamily="18" charset="2"/>
              </a:rPr>
              <a:t> </a:t>
            </a:r>
            <a:r>
              <a:rPr lang="en-US" altLang="tr-TR" sz="2400" dirty="0">
                <a:latin typeface="Comic Sans MS" panose="030F0702030302020204" pitchFamily="66" charset="0"/>
                <a:sym typeface="Symbol" panose="05050102010706020507" pitchFamily="18" charset="2"/>
              </a:rPr>
              <a:t>length[A]</a:t>
            </a:r>
          </a:p>
          <a:p>
            <a:pPr eaLnBrk="1" hangingPunct="1">
              <a:buFontTx/>
              <a:buNone/>
            </a:pPr>
            <a:r>
              <a:rPr lang="en-US" altLang="tr-TR" sz="2400" dirty="0">
                <a:sym typeface="Symbol" panose="05050102010706020507" pitchFamily="18" charset="2"/>
              </a:rPr>
              <a:t>		</a:t>
            </a:r>
            <a:r>
              <a:rPr lang="en-US" altLang="tr-TR" sz="2400" b="1" dirty="0">
                <a:sym typeface="Symbol" panose="05050102010706020507" pitchFamily="18" charset="2"/>
              </a:rPr>
              <a:t>do for</a:t>
            </a:r>
            <a:r>
              <a:rPr lang="en-US" altLang="tr-TR" sz="2400" dirty="0">
                <a:sym typeface="Symbol" panose="05050102010706020507" pitchFamily="18" charset="2"/>
              </a:rPr>
              <a:t> </a:t>
            </a:r>
            <a:r>
              <a:rPr lang="en-US" altLang="tr-TR" sz="2400" dirty="0">
                <a:latin typeface="Comic Sans MS" panose="030F0702030302020204" pitchFamily="66" charset="0"/>
                <a:sym typeface="Symbol" panose="05050102010706020507" pitchFamily="18" charset="2"/>
              </a:rPr>
              <a:t>j  length[A]</a:t>
            </a:r>
            <a:r>
              <a:rPr lang="en-US" altLang="tr-TR" sz="2400" dirty="0">
                <a:sym typeface="Symbol" panose="05050102010706020507" pitchFamily="18" charset="2"/>
              </a:rPr>
              <a:t> </a:t>
            </a:r>
            <a:r>
              <a:rPr lang="en-US" altLang="tr-TR" sz="2400" b="1" dirty="0" err="1">
                <a:sym typeface="Symbol" panose="05050102010706020507" pitchFamily="18" charset="2"/>
              </a:rPr>
              <a:t>downto</a:t>
            </a:r>
            <a:r>
              <a:rPr lang="en-US" altLang="tr-TR" sz="2400" dirty="0">
                <a:sym typeface="Symbol" panose="05050102010706020507" pitchFamily="18" charset="2"/>
              </a:rPr>
              <a:t> </a:t>
            </a:r>
            <a:r>
              <a:rPr lang="en-US" altLang="tr-TR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tr-TR" sz="2400" dirty="0">
                <a:latin typeface="Comic Sans MS" panose="030F0702030302020204" pitchFamily="66" charset="0"/>
                <a:sym typeface="Symbol" panose="05050102010706020507" pitchFamily="18" charset="2"/>
              </a:rPr>
              <a:t> + 1</a:t>
            </a:r>
          </a:p>
          <a:p>
            <a:pPr eaLnBrk="1" hangingPunct="1">
              <a:buFontTx/>
              <a:buNone/>
            </a:pPr>
            <a:r>
              <a:rPr lang="en-US" altLang="tr-TR" sz="2400" dirty="0">
                <a:sym typeface="Symbol" panose="05050102010706020507" pitchFamily="18" charset="2"/>
              </a:rPr>
              <a:t>		          </a:t>
            </a:r>
            <a:r>
              <a:rPr lang="en-US" altLang="tr-TR" sz="2400" b="1" dirty="0">
                <a:sym typeface="Symbol" panose="05050102010706020507" pitchFamily="18" charset="2"/>
              </a:rPr>
              <a:t>do if</a:t>
            </a:r>
            <a:r>
              <a:rPr lang="en-US" altLang="tr-TR" sz="2400" dirty="0">
                <a:sym typeface="Symbol" panose="05050102010706020507" pitchFamily="18" charset="2"/>
              </a:rPr>
              <a:t> </a:t>
            </a:r>
            <a:r>
              <a:rPr lang="en-US" altLang="tr-TR" sz="2400" dirty="0">
                <a:latin typeface="Comic Sans MS" panose="030F0702030302020204" pitchFamily="66" charset="0"/>
                <a:sym typeface="Symbol" panose="05050102010706020507" pitchFamily="18" charset="2"/>
              </a:rPr>
              <a:t>A[j] &lt; A[j -1]</a:t>
            </a:r>
          </a:p>
          <a:p>
            <a:pPr eaLnBrk="1" hangingPunct="1">
              <a:buFontTx/>
              <a:buNone/>
            </a:pPr>
            <a:r>
              <a:rPr lang="en-US" altLang="tr-TR" sz="2400" dirty="0">
                <a:sym typeface="Symbol" panose="05050102010706020507" pitchFamily="18" charset="2"/>
              </a:rPr>
              <a:t>			        </a:t>
            </a:r>
            <a:r>
              <a:rPr lang="en-US" altLang="tr-TR" sz="2400" b="1" dirty="0">
                <a:sym typeface="Symbol" panose="05050102010706020507" pitchFamily="18" charset="2"/>
              </a:rPr>
              <a:t>then</a:t>
            </a:r>
            <a:r>
              <a:rPr lang="en-US" altLang="tr-TR" sz="2400" dirty="0">
                <a:sym typeface="Symbol" panose="05050102010706020507" pitchFamily="18" charset="2"/>
              </a:rPr>
              <a:t> exchange </a:t>
            </a:r>
            <a:r>
              <a:rPr lang="en-US" altLang="tr-TR" sz="2400" dirty="0">
                <a:latin typeface="Comic Sans MS" panose="030F0702030302020204" pitchFamily="66" charset="0"/>
                <a:sym typeface="Symbol" panose="05050102010706020507" pitchFamily="18" charset="2"/>
              </a:rPr>
              <a:t>A[j]  A[j-1]</a:t>
            </a:r>
            <a:r>
              <a:rPr lang="en-US" altLang="tr-TR" sz="2400" dirty="0">
                <a:sym typeface="Symbol" panose="05050102010706020507" pitchFamily="18" charset="2"/>
              </a:rPr>
              <a:t>	</a:t>
            </a:r>
          </a:p>
        </p:txBody>
      </p:sp>
      <p:grpSp>
        <p:nvGrpSpPr>
          <p:cNvPr id="54277" name="Group 4"/>
          <p:cNvGrpSpPr>
            <a:grpSpLocks/>
          </p:cNvGrpSpPr>
          <p:nvPr/>
        </p:nvGrpSpPr>
        <p:grpSpPr bwMode="auto">
          <a:xfrm>
            <a:off x="4038600" y="5347361"/>
            <a:ext cx="3200400" cy="717550"/>
            <a:chOff x="192" y="768"/>
            <a:chExt cx="2016" cy="452"/>
          </a:xfrm>
        </p:grpSpPr>
        <p:grpSp>
          <p:nvGrpSpPr>
            <p:cNvPr id="54280" name="Group 5"/>
            <p:cNvGrpSpPr>
              <a:grpSpLocks/>
            </p:cNvGrpSpPr>
            <p:nvPr/>
          </p:nvGrpSpPr>
          <p:grpSpPr bwMode="auto">
            <a:xfrm>
              <a:off x="221" y="768"/>
              <a:ext cx="1987" cy="267"/>
              <a:chOff x="221" y="912"/>
              <a:chExt cx="1987" cy="267"/>
            </a:xfrm>
          </p:grpSpPr>
          <p:sp>
            <p:nvSpPr>
              <p:cNvPr id="54284" name="Rectangle 6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4285" name="Rectangle 7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4286" name="Rectangle 8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4287" name="Rectangle 9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 dirty="0"/>
                  <a:t>9</a:t>
                </a:r>
              </a:p>
            </p:txBody>
          </p:sp>
          <p:sp>
            <p:nvSpPr>
              <p:cNvPr id="54288" name="Rectangle 10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4289" name="Rectangle 11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4290" name="Rectangle 12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 dirty="0"/>
                  <a:t>8</a:t>
                </a:r>
              </a:p>
            </p:txBody>
          </p:sp>
          <p:sp>
            <p:nvSpPr>
              <p:cNvPr id="54291" name="Line 13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4292" name="Line 14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4293" name="Line 15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4294" name="Line 16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4295" name="Line 17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4296" name="Line 18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4297" name="Line 19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4298" name="Line 20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4299" name="Line 21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4300" name="Line 22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4281" name="Text Box 23"/>
            <p:cNvSpPr txBox="1">
              <a:spLocks noChangeArrowheads="1"/>
            </p:cNvSpPr>
            <p:nvPr/>
          </p:nvSpPr>
          <p:spPr bwMode="auto">
            <a:xfrm>
              <a:off x="192" y="1008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1</a:t>
              </a:r>
            </a:p>
          </p:txBody>
        </p:sp>
        <p:sp>
          <p:nvSpPr>
            <p:cNvPr id="54282" name="Text Box 24"/>
            <p:cNvSpPr txBox="1">
              <a:spLocks noChangeArrowheads="1"/>
            </p:cNvSpPr>
            <p:nvPr/>
          </p:nvSpPr>
          <p:spPr bwMode="auto">
            <a:xfrm>
              <a:off x="2016" y="1008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54283" name="Line 25"/>
            <p:cNvSpPr>
              <a:spLocks noChangeShapeType="1"/>
            </p:cNvSpPr>
            <p:nvPr/>
          </p:nvSpPr>
          <p:spPr bwMode="auto">
            <a:xfrm flipH="1">
              <a:off x="624" y="1104"/>
              <a:ext cx="1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54278" name="Text Box 26"/>
          <p:cNvSpPr txBox="1">
            <a:spLocks noChangeArrowheads="1"/>
          </p:cNvSpPr>
          <p:nvPr/>
        </p:nvSpPr>
        <p:spPr bwMode="auto">
          <a:xfrm>
            <a:off x="4208462" y="4966362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4279" name="Line 27"/>
          <p:cNvSpPr>
            <a:spLocks noChangeShapeType="1"/>
          </p:cNvSpPr>
          <p:nvPr/>
        </p:nvSpPr>
        <p:spPr bwMode="auto">
          <a:xfrm>
            <a:off x="4565650" y="5175072"/>
            <a:ext cx="2527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87569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683</TotalTime>
  <Words>1786</Words>
  <Application>Microsoft Office PowerPoint</Application>
  <PresentationFormat>Geniş ekran</PresentationFormat>
  <Paragraphs>470</Paragraphs>
  <Slides>29</Slides>
  <Notes>13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29</vt:i4>
      </vt:variant>
    </vt:vector>
  </HeadingPairs>
  <TitlesOfParts>
    <vt:vector size="37" baseType="lpstr">
      <vt:lpstr>Arial</vt:lpstr>
      <vt:lpstr>Calibri</vt:lpstr>
      <vt:lpstr>Comic Sans MS</vt:lpstr>
      <vt:lpstr>Gill Sans MT</vt:lpstr>
      <vt:lpstr>Monotype Corsiva</vt:lpstr>
      <vt:lpstr>Symbol</vt:lpstr>
      <vt:lpstr>Parcel</vt:lpstr>
      <vt:lpstr>Equation</vt:lpstr>
      <vt:lpstr>Algoritma Analizi ve Tasarımı</vt:lpstr>
      <vt:lpstr>Insertion Sort </vt:lpstr>
      <vt:lpstr>En İyi Durum Analizi (Best Case Analysis)</vt:lpstr>
      <vt:lpstr>En Kötü Durum Analizi (Worst Case Analysis)</vt:lpstr>
      <vt:lpstr>Insertion Sort algoritmasındaki  Karşılaştırma ve Yer değiştirmeler</vt:lpstr>
      <vt:lpstr>Genel değerlendirme</vt:lpstr>
      <vt:lpstr>Bubble Sort</vt:lpstr>
      <vt:lpstr>Örnek</vt:lpstr>
      <vt:lpstr>Bubble Sort</vt:lpstr>
      <vt:lpstr>Bubble-Sort Algoritmasının  Çalışma Zamanı  (Running Time) Analizi</vt:lpstr>
      <vt:lpstr>Selection Sort </vt:lpstr>
      <vt:lpstr>Örnek:</vt:lpstr>
      <vt:lpstr>Selection Sort</vt:lpstr>
      <vt:lpstr>Selection Sort Algoritmasının Analizi</vt:lpstr>
      <vt:lpstr>ALAN karmaşıklığı</vt:lpstr>
      <vt:lpstr>Bir algoritma nasıl analiz edilir?</vt:lpstr>
      <vt:lpstr>Bir algoritma nasıl analiz edilir?</vt:lpstr>
      <vt:lpstr>Bir algoritma nasıl analiz edilir?</vt:lpstr>
      <vt:lpstr>REKURSif fonksiyonların karmaşıklığı</vt:lpstr>
      <vt:lpstr>PowerPoint Sunusu</vt:lpstr>
      <vt:lpstr>PowerPoint Sunusu</vt:lpstr>
      <vt:lpstr>PowerPoint Sunusu</vt:lpstr>
      <vt:lpstr>Master teoremi</vt:lpstr>
      <vt:lpstr>PowerPoint Sunusu</vt:lpstr>
      <vt:lpstr>Zaman karmaşıklığı  örnekleri</vt:lpstr>
      <vt:lpstr>Zaman karmaşıklığı  örnekleri</vt:lpstr>
      <vt:lpstr>Zaman karmaşıklığı  örnekleri</vt:lpstr>
      <vt:lpstr>Zaman karmaşıklığı  örnekleri</vt:lpstr>
      <vt:lpstr>Zaman karmaşıklığı  örnekleri</vt:lpstr>
    </vt:vector>
  </TitlesOfParts>
  <Company>Sakarya Üniversitesi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Analizi ve Tasarımı</dc:title>
  <dc:creator>Windows Kullanıcısı</dc:creator>
  <cp:lastModifiedBy>kevser ovaz</cp:lastModifiedBy>
  <cp:revision>204</cp:revision>
  <dcterms:created xsi:type="dcterms:W3CDTF">2021-02-24T11:40:18Z</dcterms:created>
  <dcterms:modified xsi:type="dcterms:W3CDTF">2021-03-12T06:02:31Z</dcterms:modified>
</cp:coreProperties>
</file>