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4"/>
  </p:notesMasterIdLst>
  <p:sldIdLst>
    <p:sldId id="256" r:id="rId2"/>
    <p:sldId id="330" r:id="rId3"/>
    <p:sldId id="331" r:id="rId4"/>
    <p:sldId id="332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430" r:id="rId52"/>
    <p:sldId id="431" r:id="rId53"/>
    <p:sldId id="432" r:id="rId54"/>
    <p:sldId id="433" r:id="rId55"/>
    <p:sldId id="381" r:id="rId56"/>
    <p:sldId id="382" r:id="rId57"/>
    <p:sldId id="383" r:id="rId58"/>
    <p:sldId id="428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3" r:id="rId69"/>
    <p:sldId id="394" r:id="rId70"/>
    <p:sldId id="395" r:id="rId71"/>
    <p:sldId id="396" r:id="rId72"/>
    <p:sldId id="397" r:id="rId73"/>
    <p:sldId id="398" r:id="rId74"/>
    <p:sldId id="399" r:id="rId75"/>
    <p:sldId id="400" r:id="rId76"/>
    <p:sldId id="401" r:id="rId77"/>
    <p:sldId id="402" r:id="rId78"/>
    <p:sldId id="403" r:id="rId79"/>
    <p:sldId id="404" r:id="rId80"/>
    <p:sldId id="405" r:id="rId81"/>
    <p:sldId id="406" r:id="rId82"/>
    <p:sldId id="407" r:id="rId83"/>
    <p:sldId id="408" r:id="rId84"/>
    <p:sldId id="409" r:id="rId85"/>
    <p:sldId id="410" r:id="rId86"/>
    <p:sldId id="411" r:id="rId87"/>
    <p:sldId id="412" r:id="rId88"/>
    <p:sldId id="413" r:id="rId89"/>
    <p:sldId id="414" r:id="rId90"/>
    <p:sldId id="415" r:id="rId91"/>
    <p:sldId id="416" r:id="rId92"/>
    <p:sldId id="417" r:id="rId93"/>
    <p:sldId id="418" r:id="rId94"/>
    <p:sldId id="419" r:id="rId95"/>
    <p:sldId id="420" r:id="rId96"/>
    <p:sldId id="421" r:id="rId97"/>
    <p:sldId id="422" r:id="rId98"/>
    <p:sldId id="423" r:id="rId99"/>
    <p:sldId id="429" r:id="rId100"/>
    <p:sldId id="425" r:id="rId101"/>
    <p:sldId id="426" r:id="rId102"/>
    <p:sldId id="427" r:id="rId10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D7314-B023-438B-A021-7BD74A23685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EE2F0-030E-436C-A720-362719B69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1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2F3295-73EC-4A3D-8CAB-CDC08A11B8F2}" type="slidenum">
              <a:rPr lang="en-US" altLang="tr-TR" smtClean="0"/>
              <a:pPr/>
              <a:t>2</a:t>
            </a:fld>
            <a:endParaRPr lang="en-US" altLang="tr-TR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baseline="-250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1369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C9BEA5-0704-4FB8-96CA-5D64E43F2112}" type="slidenum">
              <a:rPr lang="en-US" altLang="tr-TR" smtClean="0"/>
              <a:pPr>
                <a:spcBef>
                  <a:spcPct val="0"/>
                </a:spcBef>
              </a:pPr>
              <a:t>13</a:t>
            </a:fld>
            <a:endParaRPr lang="en-US" altLang="tr-TR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77589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633146-368A-4952-B034-F4E03D1FA7DD}" type="slidenum">
              <a:rPr lang="en-US" altLang="tr-TR" smtClean="0"/>
              <a:pPr>
                <a:spcBef>
                  <a:spcPct val="0"/>
                </a:spcBef>
              </a:pPr>
              <a:t>14</a:t>
            </a:fld>
            <a:endParaRPr lang="en-US" altLang="tr-T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411644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F6F74F-84A5-48F3-BCC9-FF8B5AA6F79C}" type="slidenum">
              <a:rPr lang="en-US" altLang="tr-TR" smtClean="0"/>
              <a:pPr>
                <a:spcBef>
                  <a:spcPct val="0"/>
                </a:spcBef>
              </a:pPr>
              <a:t>15</a:t>
            </a:fld>
            <a:endParaRPr lang="en-US" altLang="tr-TR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0063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989F43-91BD-4135-A131-CEBD88E05E4C}" type="slidenum">
              <a:rPr lang="en-US" altLang="tr-TR" smtClean="0"/>
              <a:pPr>
                <a:spcBef>
                  <a:spcPct val="0"/>
                </a:spcBef>
              </a:pPr>
              <a:t>16</a:t>
            </a:fld>
            <a:endParaRPr lang="en-US" altLang="tr-T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28474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F3ECEB-8E4D-45C7-968C-95C9A5789746}" type="slidenum">
              <a:rPr lang="en-US" altLang="tr-TR" smtClean="0"/>
              <a:pPr>
                <a:spcBef>
                  <a:spcPct val="0"/>
                </a:spcBef>
              </a:pPr>
              <a:t>17</a:t>
            </a:fld>
            <a:endParaRPr lang="en-US" altLang="tr-TR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66017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CD1DC6-B3DF-4FCA-A081-1276A108C6E4}" type="slidenum">
              <a:rPr lang="en-US" altLang="tr-TR" smtClean="0"/>
              <a:pPr>
                <a:spcBef>
                  <a:spcPct val="0"/>
                </a:spcBef>
              </a:pPr>
              <a:t>18</a:t>
            </a:fld>
            <a:endParaRPr lang="en-US" altLang="tr-TR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140516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D39B90-E88A-4B40-BC91-DE27A40858D0}" type="slidenum">
              <a:rPr lang="en-US" altLang="tr-TR" smtClean="0"/>
              <a:pPr>
                <a:spcBef>
                  <a:spcPct val="0"/>
                </a:spcBef>
              </a:pPr>
              <a:t>19</a:t>
            </a:fld>
            <a:endParaRPr lang="en-US" altLang="tr-TR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585093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1B843B-177D-4DB8-B7A1-C7FD314CA49A}" type="slidenum">
              <a:rPr lang="en-US" altLang="tr-TR" smtClean="0"/>
              <a:pPr>
                <a:spcBef>
                  <a:spcPct val="0"/>
                </a:spcBef>
              </a:pPr>
              <a:t>20</a:t>
            </a:fld>
            <a:endParaRPr lang="en-US" altLang="tr-TR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414047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9C5154-41C3-4EB2-A3FD-E9B03741E839}" type="slidenum">
              <a:rPr lang="en-US" altLang="tr-TR" smtClean="0"/>
              <a:pPr>
                <a:spcBef>
                  <a:spcPct val="0"/>
                </a:spcBef>
              </a:pPr>
              <a:t>21</a:t>
            </a:fld>
            <a:endParaRPr lang="en-US" altLang="tr-T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22159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394675-A0CE-427D-922A-48A1DB510C4B}" type="slidenum">
              <a:rPr lang="en-US" altLang="tr-TR" smtClean="0"/>
              <a:pPr>
                <a:spcBef>
                  <a:spcPct val="0"/>
                </a:spcBef>
              </a:pPr>
              <a:t>22</a:t>
            </a:fld>
            <a:endParaRPr lang="en-US" altLang="tr-TR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44420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05ADDE-1D71-4EF8-AF51-331D8F6BE079}" type="slidenum">
              <a:rPr lang="en-US" altLang="tr-TR" smtClean="0"/>
              <a:pPr>
                <a:spcBef>
                  <a:spcPct val="0"/>
                </a:spcBef>
              </a:pPr>
              <a:t>5</a:t>
            </a:fld>
            <a:endParaRPr lang="en-US" altLang="tr-TR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45435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0F1EAC-9CE6-4ED5-B8F3-EEF6DAAAEBC6}" type="slidenum">
              <a:rPr lang="en-US" altLang="tr-TR" smtClean="0"/>
              <a:pPr>
                <a:spcBef>
                  <a:spcPct val="0"/>
                </a:spcBef>
              </a:pPr>
              <a:t>23</a:t>
            </a:fld>
            <a:endParaRPr lang="en-US" altLang="tr-TR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89713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1BC47C-5B5A-4EE3-8556-519E0321CDD5}" type="slidenum">
              <a:rPr lang="en-US" altLang="tr-TR" smtClean="0"/>
              <a:pPr>
                <a:spcBef>
                  <a:spcPct val="0"/>
                </a:spcBef>
              </a:pPr>
              <a:t>24</a:t>
            </a:fld>
            <a:endParaRPr lang="en-US" altLang="tr-T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32736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13A91F-2D54-48B5-B91C-BA36EEFAA796}" type="slidenum">
              <a:rPr lang="en-US" altLang="tr-TR" smtClean="0"/>
              <a:pPr>
                <a:spcBef>
                  <a:spcPct val="0"/>
                </a:spcBef>
              </a:pPr>
              <a:t>25</a:t>
            </a:fld>
            <a:endParaRPr lang="en-US" altLang="tr-T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82388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DBE6BC-785B-4C51-A7DC-2A1225FB9BB6}" type="slidenum">
              <a:rPr lang="en-US" altLang="tr-TR" smtClean="0"/>
              <a:pPr>
                <a:spcBef>
                  <a:spcPct val="0"/>
                </a:spcBef>
              </a:pPr>
              <a:t>26</a:t>
            </a:fld>
            <a:endParaRPr lang="en-US" altLang="tr-TR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837997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960800-B37C-4E3A-B030-1D9E1D69A0E2}" type="slidenum">
              <a:rPr lang="en-US" altLang="tr-TR" smtClean="0"/>
              <a:pPr>
                <a:spcBef>
                  <a:spcPct val="0"/>
                </a:spcBef>
              </a:pPr>
              <a:t>27</a:t>
            </a:fld>
            <a:endParaRPr lang="en-US" altLang="tr-T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056566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ACDF02-98C5-4BA6-A9BD-749753661A4D}" type="slidenum">
              <a:rPr lang="en-US" altLang="tr-TR" smtClean="0"/>
              <a:pPr>
                <a:spcBef>
                  <a:spcPct val="0"/>
                </a:spcBef>
              </a:pPr>
              <a:t>28</a:t>
            </a:fld>
            <a:endParaRPr lang="en-US" altLang="tr-T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996752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3845D4-156D-4D11-8656-F48EF15589AE}" type="slidenum">
              <a:rPr lang="en-US" altLang="tr-TR" smtClean="0"/>
              <a:pPr>
                <a:spcBef>
                  <a:spcPct val="0"/>
                </a:spcBef>
              </a:pPr>
              <a:t>29</a:t>
            </a:fld>
            <a:endParaRPr lang="en-US" altLang="tr-TR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946571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D9805C-3A5B-4245-A2D2-7FEDEB58003A}" type="slidenum">
              <a:rPr lang="en-US" altLang="tr-TR" smtClean="0"/>
              <a:pPr>
                <a:spcBef>
                  <a:spcPct val="0"/>
                </a:spcBef>
              </a:pPr>
              <a:t>30</a:t>
            </a:fld>
            <a:endParaRPr lang="en-US" altLang="tr-TR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324913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A7E712-4410-4A35-B359-C9B491596093}" type="slidenum">
              <a:rPr lang="en-US" altLang="tr-TR" smtClean="0"/>
              <a:pPr>
                <a:spcBef>
                  <a:spcPct val="0"/>
                </a:spcBef>
              </a:pPr>
              <a:t>31</a:t>
            </a:fld>
            <a:endParaRPr lang="en-US" altLang="tr-TR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131448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783AAE-B353-452F-8480-A45D961FCF2D}" type="slidenum">
              <a:rPr lang="en-US" altLang="tr-TR" smtClean="0"/>
              <a:pPr>
                <a:spcBef>
                  <a:spcPct val="0"/>
                </a:spcBef>
              </a:pPr>
              <a:t>32</a:t>
            </a:fld>
            <a:endParaRPr lang="en-US" altLang="tr-TR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18944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6CDC96-63E7-4BD2-9EA1-3C5D4CDB6154}" type="slidenum">
              <a:rPr lang="en-US" altLang="tr-TR" smtClean="0"/>
              <a:pPr>
                <a:spcBef>
                  <a:spcPct val="0"/>
                </a:spcBef>
              </a:pPr>
              <a:t>6</a:t>
            </a:fld>
            <a:endParaRPr lang="en-US" altLang="tr-TR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3263"/>
            <a:ext cx="6038850" cy="3397250"/>
          </a:xfrm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4744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B4CECC-59ED-45D5-930D-961A920B1E1D}" type="slidenum">
              <a:rPr lang="en-US" altLang="tr-TR" smtClean="0"/>
              <a:pPr>
                <a:spcBef>
                  <a:spcPct val="0"/>
                </a:spcBef>
              </a:pPr>
              <a:t>33</a:t>
            </a:fld>
            <a:endParaRPr lang="en-US" altLang="tr-TR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173993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87E3D9-8FE6-4575-B23B-5AFF640460A3}" type="slidenum">
              <a:rPr lang="en-US" altLang="tr-TR" smtClean="0"/>
              <a:pPr>
                <a:spcBef>
                  <a:spcPct val="0"/>
                </a:spcBef>
              </a:pPr>
              <a:t>34</a:t>
            </a:fld>
            <a:endParaRPr lang="en-US" altLang="tr-T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71857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525AD0-D1A8-406E-A2D8-6E9F1DDD8495}" type="slidenum">
              <a:rPr lang="en-US" altLang="tr-TR" smtClean="0"/>
              <a:pPr>
                <a:spcBef>
                  <a:spcPct val="0"/>
                </a:spcBef>
              </a:pPr>
              <a:t>35</a:t>
            </a:fld>
            <a:endParaRPr lang="en-US" altLang="tr-TR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398392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358231-D7D3-40AA-9313-3F16552B3E67}" type="slidenum">
              <a:rPr lang="en-US" altLang="tr-TR" smtClean="0"/>
              <a:pPr>
                <a:spcBef>
                  <a:spcPct val="0"/>
                </a:spcBef>
              </a:pPr>
              <a:t>36</a:t>
            </a:fld>
            <a:endParaRPr lang="en-US" altLang="tr-TR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799582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24D3F4-F9D4-480B-A844-7025FD0680A1}" type="slidenum">
              <a:rPr lang="en-US" altLang="tr-TR" smtClean="0"/>
              <a:pPr>
                <a:spcBef>
                  <a:spcPct val="0"/>
                </a:spcBef>
              </a:pPr>
              <a:t>37</a:t>
            </a:fld>
            <a:endParaRPr lang="en-US" altLang="tr-T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128629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0A21CD-8BFD-449C-8B4D-44BCE0F706BD}" type="slidenum">
              <a:rPr lang="en-US" altLang="tr-TR" smtClean="0"/>
              <a:pPr>
                <a:spcBef>
                  <a:spcPct val="0"/>
                </a:spcBef>
              </a:pPr>
              <a:t>38</a:t>
            </a:fld>
            <a:endParaRPr lang="en-US" altLang="tr-TR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2090402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F533DE-34E8-494D-88CD-2F2F1BF9C28E}" type="slidenum">
              <a:rPr lang="en-US" altLang="tr-TR" smtClean="0"/>
              <a:pPr>
                <a:spcBef>
                  <a:spcPct val="0"/>
                </a:spcBef>
              </a:pPr>
              <a:t>39</a:t>
            </a:fld>
            <a:endParaRPr lang="en-US" altLang="tr-TR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28622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2FBEEC-C5A1-44AF-94FB-F8709604C0A5}" type="slidenum">
              <a:rPr lang="en-US" altLang="tr-TR" smtClean="0"/>
              <a:pPr>
                <a:spcBef>
                  <a:spcPct val="0"/>
                </a:spcBef>
              </a:pPr>
              <a:t>40</a:t>
            </a:fld>
            <a:endParaRPr lang="en-US" altLang="tr-T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558102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937C3D-3381-48E2-8BC3-E4886C1EFB5F}" type="slidenum">
              <a:rPr lang="en-US" altLang="tr-TR" smtClean="0"/>
              <a:pPr>
                <a:spcBef>
                  <a:spcPct val="0"/>
                </a:spcBef>
              </a:pPr>
              <a:t>41</a:t>
            </a:fld>
            <a:endParaRPr lang="en-US" altLang="tr-TR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061950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401A20-37CB-4C99-867D-2D1EC75853C0}" type="slidenum">
              <a:rPr lang="en-US" altLang="tr-TR" smtClean="0"/>
              <a:pPr>
                <a:spcBef>
                  <a:spcPct val="0"/>
                </a:spcBef>
              </a:pPr>
              <a:t>42</a:t>
            </a:fld>
            <a:endParaRPr lang="en-US" altLang="tr-TR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9114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DA283F-2233-43A2-85C9-ADB56684553A}" type="slidenum">
              <a:rPr lang="en-US" altLang="tr-TR" smtClean="0"/>
              <a:pPr>
                <a:spcBef>
                  <a:spcPct val="0"/>
                </a:spcBef>
              </a:pPr>
              <a:t>7</a:t>
            </a:fld>
            <a:endParaRPr lang="en-US" altLang="tr-TR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309887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CE3D24-6902-47FC-B449-3A49C04DCF1A}" type="slidenum">
              <a:rPr lang="en-US" altLang="tr-TR" smtClean="0"/>
              <a:pPr>
                <a:spcBef>
                  <a:spcPct val="0"/>
                </a:spcBef>
              </a:pPr>
              <a:t>43</a:t>
            </a:fld>
            <a:endParaRPr lang="en-US" altLang="tr-TR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839696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973A84-82D6-4380-9924-783A0A7061BF}" type="slidenum">
              <a:rPr lang="en-US" altLang="tr-TR" smtClean="0"/>
              <a:pPr>
                <a:spcBef>
                  <a:spcPct val="0"/>
                </a:spcBef>
              </a:pPr>
              <a:t>44</a:t>
            </a:fld>
            <a:endParaRPr lang="en-US" altLang="tr-TR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7580644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37E1C-AE70-482A-B338-F00ABF7D04F3}" type="slidenum">
              <a:rPr lang="en-US" altLang="tr-TR" smtClean="0"/>
              <a:pPr>
                <a:spcBef>
                  <a:spcPct val="0"/>
                </a:spcBef>
              </a:pPr>
              <a:t>45</a:t>
            </a:fld>
            <a:endParaRPr lang="en-US" altLang="tr-TR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0714636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F20022-B284-4979-8205-F8CAF3A905B6}" type="slidenum">
              <a:rPr lang="en-US" altLang="tr-TR" smtClean="0"/>
              <a:pPr>
                <a:spcBef>
                  <a:spcPct val="0"/>
                </a:spcBef>
              </a:pPr>
              <a:t>46</a:t>
            </a:fld>
            <a:endParaRPr lang="en-US" altLang="tr-TR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6080856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A21A7D-622C-466D-838C-CD480B454023}" type="slidenum">
              <a:rPr lang="en-US" altLang="tr-TR" smtClean="0"/>
              <a:pPr>
                <a:spcBef>
                  <a:spcPct val="0"/>
                </a:spcBef>
              </a:pPr>
              <a:t>47</a:t>
            </a:fld>
            <a:endParaRPr lang="en-US" altLang="tr-TR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0418274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86EEF6-287B-4D53-B64C-891355FC8BE8}" type="slidenum">
              <a:rPr lang="en-US" altLang="tr-TR" smtClean="0"/>
              <a:pPr>
                <a:spcBef>
                  <a:spcPct val="0"/>
                </a:spcBef>
              </a:pPr>
              <a:t>48</a:t>
            </a:fld>
            <a:endParaRPr lang="en-US" altLang="tr-TR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2493303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8E7FCF-259F-4090-BED1-EAE05D18869C}" type="slidenum">
              <a:rPr lang="en-US" altLang="tr-TR" smtClean="0"/>
              <a:pPr>
                <a:spcBef>
                  <a:spcPct val="0"/>
                </a:spcBef>
              </a:pPr>
              <a:t>49</a:t>
            </a:fld>
            <a:endParaRPr lang="en-US" altLang="tr-TR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808459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F158AB-B680-4D08-9DEB-5FD186F0CD3B}" type="slidenum">
              <a:rPr lang="en-US" altLang="tr-TR" smtClean="0"/>
              <a:pPr>
                <a:spcBef>
                  <a:spcPct val="0"/>
                </a:spcBef>
              </a:pPr>
              <a:t>50</a:t>
            </a:fld>
            <a:endParaRPr lang="en-US" altLang="tr-TR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6971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C1CFC3-CC10-4795-A486-FF0C59BC62F4}" type="slidenum">
              <a:rPr lang="en-US" altLang="tr-TR" smtClean="0"/>
              <a:pPr>
                <a:spcBef>
                  <a:spcPct val="0"/>
                </a:spcBef>
              </a:pPr>
              <a:t>8</a:t>
            </a:fld>
            <a:endParaRPr lang="en-US" altLang="tr-T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61540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6E4452-9E46-47BA-A8A6-A2C63C2E4A47}" type="slidenum">
              <a:rPr lang="en-US" altLang="tr-TR" smtClean="0"/>
              <a:pPr>
                <a:spcBef>
                  <a:spcPct val="0"/>
                </a:spcBef>
              </a:pPr>
              <a:t>9</a:t>
            </a:fld>
            <a:endParaRPr lang="en-US" altLang="tr-TR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208698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817FDE-BB45-42D5-BA57-C6850CB8F39D}" type="slidenum">
              <a:rPr lang="en-US" altLang="tr-TR" smtClean="0"/>
              <a:pPr>
                <a:spcBef>
                  <a:spcPct val="0"/>
                </a:spcBef>
              </a:pPr>
              <a:t>10</a:t>
            </a:fld>
            <a:endParaRPr lang="en-US" altLang="tr-T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443610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A46B44-1AD4-4B8B-9619-40A46F401161}" type="slidenum">
              <a:rPr lang="en-US" altLang="tr-TR" smtClean="0"/>
              <a:pPr>
                <a:spcBef>
                  <a:spcPct val="0"/>
                </a:spcBef>
              </a:pPr>
              <a:t>11</a:t>
            </a:fld>
            <a:endParaRPr lang="en-US" altLang="tr-T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554575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2DBC1C-7D58-4C59-B53B-B878AA809274}" type="slidenum">
              <a:rPr lang="en-US" altLang="tr-TR" smtClean="0"/>
              <a:pPr>
                <a:spcBef>
                  <a:spcPct val="0"/>
                </a:spcBef>
              </a:pPr>
              <a:t>12</a:t>
            </a:fld>
            <a:endParaRPr lang="en-US" altLang="tr-TR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07353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4B93-B7E4-412F-AE16-2C7BE3501FDF}" type="datetime1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4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336F-543F-4BF6-8A0C-EB5EB3870A8E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8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5EC1-E698-4A0F-B0BC-DC0BBBF76FC6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6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10058400" cy="11430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D1682-502C-4453-AB6C-51033244558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31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941A-910D-459E-8929-B18030D3F505}" type="datetime1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2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4C91-9105-4B78-A9EC-9D3F56C8CBEB}" type="datetime1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72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10FF-9492-4D94-B371-C98D2EB41D61}" type="datetime1">
              <a:rPr lang="en-US" smtClean="0"/>
              <a:t>3/17/2021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B2C-A9A4-4059-93B2-B9675E1C78B1}" type="datetime1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936A-3706-4B6B-8B17-7CB345C53C4D}" type="datetime1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6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6AB-5A04-4DC2-9DF5-ED954A2B21D4}" type="datetime1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1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2C52-43A0-498D-9DA8-8703E5E98D4C}" type="datetime1">
              <a:rPr lang="en-US" smtClean="0"/>
              <a:t>3/17/2021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4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F388D90-76CA-4688-9926-31D0B2273141}" type="datetime1">
              <a:rPr lang="en-US" smtClean="0"/>
              <a:t>3/17/2021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1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BFFE978-B9E4-45E0-8357-04376B8CF159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3F018F-A8C5-4BAF-8D0F-F577E050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Algoritma Analizi ve Tasarımı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7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44A68C-B611-445A-BDA7-13B02C615C76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tr-TR" sz="120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16907775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202831" y="123984"/>
            <a:ext cx="1925227" cy="1206052"/>
          </a:xfrm>
        </p:spPr>
        <p:txBody>
          <a:bodyPr>
            <a:normAutofit fontScale="90000"/>
          </a:bodyPr>
          <a:lstStyle/>
          <a:p>
            <a:r>
              <a:rPr lang="tr-TR" altLang="tr-TR" dirty="0"/>
              <a:t>En iyi Durum Analizi</a:t>
            </a:r>
            <a:endParaRPr lang="en-US" dirty="0"/>
          </a:p>
        </p:txBody>
      </p:sp>
      <p:pic>
        <p:nvPicPr>
          <p:cNvPr id="48131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55" y="4573905"/>
            <a:ext cx="43053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185" y="925514"/>
            <a:ext cx="53911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Metin kutusu 7"/>
          <p:cNvSpPr txBox="1">
            <a:spLocks noChangeArrowheads="1"/>
          </p:cNvSpPr>
          <p:nvPr/>
        </p:nvSpPr>
        <p:spPr bwMode="auto">
          <a:xfrm>
            <a:off x="2362200" y="5334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En iyi durumda dizi her defasında tam olarak ikiye bölünecektir.</a:t>
            </a:r>
          </a:p>
        </p:txBody>
      </p:sp>
      <p:sp>
        <p:nvSpPr>
          <p:cNvPr id="10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193F018F-A8C5-4BAF-8D0F-F577E0501C83}" type="slidenum">
              <a:rPr lang="en-US" smtClean="0"/>
              <a:pPr/>
              <a:t>100</a:t>
            </a:fld>
            <a:endParaRPr lang="en-US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5561215" y="4344989"/>
            <a:ext cx="922712" cy="1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6591993" y="4455622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n/2</a:t>
            </a:r>
            <a:r>
              <a:rPr lang="tr-TR" baseline="30000" dirty="0"/>
              <a:t>k</a:t>
            </a:r>
            <a:r>
              <a:rPr lang="tr-TR" dirty="0"/>
              <a:t>=1 olduğunda dur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095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53FA8-49CD-448E-BBBF-815373A579B0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en-US" altLang="tr-TR" sz="12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tr-TR" sz="2000"/>
              <a:t>Quicksort</a:t>
            </a:r>
            <a:r>
              <a:rPr lang="tr-TR" altLang="tr-TR" sz="2000"/>
              <a:t> Algoritmasının Çalışma Zamanı Analizi</a:t>
            </a:r>
            <a:endParaRPr lang="en-US" altLang="tr-TR" sz="200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760" y="2626822"/>
            <a:ext cx="8229600" cy="3352800"/>
          </a:xfrm>
        </p:spPr>
        <p:txBody>
          <a:bodyPr/>
          <a:lstStyle/>
          <a:p>
            <a:pPr marL="609600" indent="-609600"/>
            <a:r>
              <a:rPr lang="en-US" altLang="tr-TR" b="1" dirty="0"/>
              <a:t>Best</a:t>
            </a:r>
            <a:r>
              <a:rPr lang="en-US" altLang="tr-TR" dirty="0"/>
              <a:t> case </a:t>
            </a:r>
            <a:r>
              <a:rPr lang="tr-TR" altLang="tr-TR" dirty="0"/>
              <a:t>	</a:t>
            </a:r>
            <a:r>
              <a:rPr lang="en-US" altLang="tr-TR" dirty="0"/>
              <a:t>: </a:t>
            </a:r>
            <a:r>
              <a:rPr lang="en-US" altLang="tr-TR" b="1" dirty="0"/>
              <a:t>O(n log</a:t>
            </a:r>
            <a:r>
              <a:rPr lang="en-US" altLang="tr-TR" b="1" baseline="-25000" dirty="0"/>
              <a:t>2</a:t>
            </a:r>
            <a:r>
              <a:rPr lang="en-US" altLang="tr-TR" b="1" dirty="0"/>
              <a:t>n)</a:t>
            </a:r>
          </a:p>
          <a:p>
            <a:pPr marL="609600" indent="-609600"/>
            <a:endParaRPr lang="en-US" altLang="tr-TR" b="1" dirty="0"/>
          </a:p>
          <a:p>
            <a:pPr marL="609600" indent="-609600"/>
            <a:r>
              <a:rPr lang="en-US" altLang="tr-TR" b="1" dirty="0"/>
              <a:t>Worst</a:t>
            </a:r>
            <a:r>
              <a:rPr lang="en-US" altLang="tr-TR" dirty="0"/>
              <a:t> case </a:t>
            </a:r>
            <a:r>
              <a:rPr lang="tr-TR" altLang="tr-TR" dirty="0"/>
              <a:t>	</a:t>
            </a:r>
            <a:r>
              <a:rPr lang="en-US" altLang="tr-TR" dirty="0"/>
              <a:t>: </a:t>
            </a:r>
            <a:r>
              <a:rPr lang="en-US" altLang="tr-TR" b="1" dirty="0"/>
              <a:t>O(n</a:t>
            </a:r>
            <a:r>
              <a:rPr lang="en-US" altLang="tr-TR" b="1" baseline="30000" dirty="0"/>
              <a:t>2</a:t>
            </a:r>
            <a:r>
              <a:rPr lang="en-US" altLang="tr-TR" b="1" dirty="0"/>
              <a:t>)</a:t>
            </a:r>
          </a:p>
          <a:p>
            <a:pPr marL="609600" indent="-609600"/>
            <a:endParaRPr lang="en-US" altLang="tr-TR" b="1" dirty="0"/>
          </a:p>
          <a:p>
            <a:pPr marL="609600" indent="-609600"/>
            <a:r>
              <a:rPr lang="en-US" altLang="tr-TR" b="1" dirty="0"/>
              <a:t>Average</a:t>
            </a:r>
            <a:r>
              <a:rPr lang="en-US" altLang="tr-TR" dirty="0"/>
              <a:t> case</a:t>
            </a:r>
            <a:r>
              <a:rPr lang="tr-TR" altLang="tr-TR" dirty="0"/>
              <a:t>	:</a:t>
            </a:r>
            <a:r>
              <a:rPr lang="en-US" altLang="tr-TR" dirty="0"/>
              <a:t> </a:t>
            </a:r>
            <a:r>
              <a:rPr lang="en-US" altLang="tr-TR" b="1" dirty="0"/>
              <a:t>O(n log</a:t>
            </a:r>
            <a:r>
              <a:rPr lang="en-US" altLang="tr-TR" b="1" baseline="-25000" dirty="0"/>
              <a:t>2</a:t>
            </a:r>
            <a:r>
              <a:rPr lang="en-US" altLang="tr-TR" b="1" dirty="0"/>
              <a:t>n)</a:t>
            </a:r>
          </a:p>
          <a:p>
            <a:pPr marL="990600" lvl="1" indent="-533400"/>
            <a:endParaRPr lang="en-US" altLang="tr-TR" sz="2600" b="1" dirty="0"/>
          </a:p>
          <a:p>
            <a:pPr marL="609600" indent="-609600">
              <a:buNone/>
            </a:pP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10290602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01A551-6422-425A-9EE0-8CE56532F4A5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en-US" altLang="tr-TR" sz="12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tr-TR"/>
              <a:t>Quicksort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buFontTx/>
              <a:buNone/>
            </a:pPr>
            <a:r>
              <a:rPr lang="en-US" altLang="tr-TR" b="1" dirty="0"/>
              <a:t>QUICKSORT(A, p, r)</a:t>
            </a:r>
          </a:p>
          <a:p>
            <a:pPr eaLnBrk="1" hangingPunct="1">
              <a:buFontTx/>
              <a:buNone/>
            </a:pPr>
            <a:r>
              <a:rPr lang="en-US" altLang="tr-TR" dirty="0"/>
              <a:t>if p&lt;r </a:t>
            </a:r>
          </a:p>
          <a:p>
            <a:pPr eaLnBrk="1" hangingPunct="1">
              <a:buFontTx/>
              <a:buNone/>
            </a:pPr>
            <a:r>
              <a:rPr lang="en-US" altLang="tr-TR" dirty="0"/>
              <a:t>   then q </a:t>
            </a:r>
            <a:r>
              <a:rPr lang="en-US" altLang="tr-TR" dirty="0">
                <a:cs typeface="Arial" panose="020B0604020202020204" pitchFamily="34" charset="0"/>
              </a:rPr>
              <a:t>← PARTITION(A, p, r)</a:t>
            </a:r>
          </a:p>
          <a:p>
            <a:pPr eaLnBrk="1" hangingPunct="1">
              <a:buFontTx/>
              <a:buNone/>
            </a:pPr>
            <a:r>
              <a:rPr lang="en-US" altLang="tr-TR" dirty="0">
                <a:cs typeface="Arial" panose="020B0604020202020204" pitchFamily="34" charset="0"/>
              </a:rPr>
              <a:t>		       QUICKSORT(A, p, q-1)</a:t>
            </a:r>
          </a:p>
          <a:p>
            <a:pPr eaLnBrk="1" hangingPunct="1">
              <a:buFontTx/>
              <a:buNone/>
            </a:pPr>
            <a:r>
              <a:rPr lang="en-US" altLang="tr-TR" dirty="0">
                <a:cs typeface="Arial" panose="020B0604020202020204" pitchFamily="34" charset="0"/>
              </a:rPr>
              <a:t>		       QUICKSORT(A, q+1, r)</a:t>
            </a:r>
            <a:endParaRPr lang="tr-TR" altLang="tr-TR" dirty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tr-TR" altLang="tr-TR" dirty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tr-TR" altLang="tr-TR" dirty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tr-TR" altLang="tr-TR" dirty="0">
                <a:cs typeface="Arial" panose="020B0604020202020204" pitchFamily="34" charset="0"/>
              </a:rPr>
              <a:t>Algoritma </a:t>
            </a:r>
            <a:r>
              <a:rPr lang="tr-TR" altLang="tr-TR" dirty="0" err="1">
                <a:cs typeface="Arial" panose="020B0604020202020204" pitchFamily="34" charset="0"/>
              </a:rPr>
              <a:t>rekürsif</a:t>
            </a:r>
            <a:r>
              <a:rPr lang="tr-TR" altLang="tr-TR" dirty="0">
                <a:cs typeface="Arial" panose="020B0604020202020204" pitchFamily="34" charset="0"/>
              </a:rPr>
              <a:t> yapıda olduğundan bilgisayarın </a:t>
            </a:r>
            <a:r>
              <a:rPr lang="tr-TR" altLang="tr-TR" dirty="0" err="1">
                <a:cs typeface="Arial" panose="020B0604020202020204" pitchFamily="34" charset="0"/>
              </a:rPr>
              <a:t>yığıtı</a:t>
            </a:r>
            <a:r>
              <a:rPr lang="tr-TR" altLang="tr-TR" dirty="0">
                <a:cs typeface="Arial" panose="020B0604020202020204" pitchFamily="34" charset="0"/>
              </a:rPr>
              <a:t> yoğun bir biçimde kullanılmaktadır.</a:t>
            </a:r>
          </a:p>
          <a:p>
            <a:pPr eaLnBrk="1" hangingPunct="1">
              <a:buFontTx/>
              <a:buNone/>
            </a:pPr>
            <a:r>
              <a:rPr lang="tr-TR" altLang="tr-TR" dirty="0">
                <a:cs typeface="Arial" panose="020B0604020202020204" pitchFamily="34" charset="0"/>
              </a:rPr>
              <a:t> </a:t>
            </a:r>
            <a:endParaRPr lang="en-US" altLang="tr-T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2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55A381-257D-4241-90B9-C46F85E322B0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tr-TR" sz="120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7425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426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7428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7429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7430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431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7432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241099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531568-9165-47DB-B1D3-1C6072C5D612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tr-TR" sz="1200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9474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476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9477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9478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9479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>
            <a:off x="3124200" y="4267201"/>
            <a:ext cx="1091966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9482" name="Text Box 25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323399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02406-D68A-4912-A7B3-9451C205D28B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tr-TR" sz="120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1523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1524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526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1527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1528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3124200" y="4267201"/>
            <a:ext cx="1091966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21531" name="Text Box 26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295337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170C8B-01E2-43A5-92E6-7BCF2F1C7DC4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tr-TR" sz="1200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564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565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569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571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572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3124200" y="4267201"/>
            <a:ext cx="1091966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347372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053DA-0252-404B-9121-E18815D7E9C9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tr-TR" sz="120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617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619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620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621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622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623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624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625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629" name="Text Box 28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92417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2D0208-24A3-4681-B1F9-E391EF36242C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tr-TR" sz="1200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668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669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671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672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673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674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675" name="Text Box 26"/>
          <p:cNvSpPr txBox="1">
            <a:spLocks noChangeArrowheads="1"/>
          </p:cNvSpPr>
          <p:nvPr/>
        </p:nvSpPr>
        <p:spPr bwMode="auto">
          <a:xfrm>
            <a:off x="4800600" y="4419601"/>
            <a:ext cx="1091966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27676" name="Text Box 27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677" name="Text Box 28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678" name="Text Box 32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356882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2E18DF-6F7D-4DB1-B24E-9C22F496086A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tr-TR" sz="1200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9709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9711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9713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9714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9715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9718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9719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9720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9721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9724" name="Text Box 27"/>
          <p:cNvSpPr txBox="1">
            <a:spLocks noChangeArrowheads="1"/>
          </p:cNvSpPr>
          <p:nvPr/>
        </p:nvSpPr>
        <p:spPr bwMode="auto">
          <a:xfrm>
            <a:off x="4800600" y="4419601"/>
            <a:ext cx="1091966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29725" name="Text Box 28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9726" name="Text Box 29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9727" name="Text Box 30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290744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621B2-9C27-4C7C-B102-65B876E66EA2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tr-TR" sz="1200"/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1759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1761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1762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1763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1764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1765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1766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1767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1768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1769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1770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1771" name="Text Box 26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1772" name="Text Box 27"/>
          <p:cNvSpPr txBox="1">
            <a:spLocks noChangeArrowheads="1"/>
          </p:cNvSpPr>
          <p:nvPr/>
        </p:nvSpPr>
        <p:spPr bwMode="auto">
          <a:xfrm>
            <a:off x="4800600" y="4419601"/>
            <a:ext cx="1091966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1773" name="Text Box 28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1774" name="Text Box 29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1775" name="Text Box 30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1776" name="Text Box 31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44133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DC20F3-8B5A-4660-9A25-7C078254F69E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tr-TR" sz="1200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3809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3810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3811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3812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3813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3815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3816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3817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3818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3819" name="Text Box 26"/>
          <p:cNvSpPr txBox="1">
            <a:spLocks noChangeArrowheads="1"/>
          </p:cNvSpPr>
          <p:nvPr/>
        </p:nvSpPr>
        <p:spPr bwMode="auto">
          <a:xfrm>
            <a:off x="3200400" y="5029201"/>
            <a:ext cx="2667000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820" name="Text Box 27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3821" name="Text Box 28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3822" name="Text Box 29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3823" name="Text Box 30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3824" name="Text Box 31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16119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58918" y="166688"/>
            <a:ext cx="7729728" cy="907097"/>
          </a:xfrm>
        </p:spPr>
        <p:txBody>
          <a:bodyPr/>
          <a:lstStyle/>
          <a:p>
            <a:pPr eaLnBrk="1" hangingPunct="1"/>
            <a:r>
              <a:rPr lang="tr-TR" altLang="tr-TR" dirty="0"/>
              <a:t>D</a:t>
            </a:r>
            <a:r>
              <a:rPr lang="en-US" altLang="tr-TR" dirty="0"/>
              <a:t>İ</a:t>
            </a:r>
            <a:r>
              <a:rPr lang="tr-TR" altLang="tr-TR" dirty="0"/>
              <a:t>v</a:t>
            </a:r>
            <a:r>
              <a:rPr lang="en-US" altLang="tr-TR" dirty="0"/>
              <a:t>İ</a:t>
            </a:r>
            <a:r>
              <a:rPr lang="tr-TR" altLang="tr-TR" dirty="0"/>
              <a:t>de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conquer</a:t>
            </a:r>
            <a:r>
              <a:rPr lang="tr-TR" altLang="tr-TR" dirty="0"/>
              <a:t> (</a:t>
            </a:r>
            <a:r>
              <a:rPr lang="en-US" altLang="tr-TR" dirty="0"/>
              <a:t>BÖ</a:t>
            </a:r>
            <a:r>
              <a:rPr lang="tr-TR" altLang="tr-TR" dirty="0"/>
              <a:t>l ve y</a:t>
            </a:r>
            <a:r>
              <a:rPr lang="en-US" altLang="tr-TR" dirty="0"/>
              <a:t>Ö</a:t>
            </a:r>
            <a:r>
              <a:rPr lang="tr-TR" altLang="tr-TR" dirty="0"/>
              <a:t>net)</a:t>
            </a:r>
            <a:endParaRPr lang="en-US" alt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sz="half" idx="2"/>
          </p:nvPr>
        </p:nvSpPr>
        <p:spPr>
          <a:xfrm>
            <a:off x="800101" y="1073785"/>
            <a:ext cx="9808462" cy="4666241"/>
          </a:xfrm>
        </p:spPr>
        <p:txBody>
          <a:bodyPr/>
          <a:lstStyle/>
          <a:p>
            <a:r>
              <a:rPr lang="tr-TR" dirty="0"/>
              <a:t>Yaklaşım birçok yere uygulanabilir.</a:t>
            </a:r>
          </a:p>
          <a:p>
            <a:r>
              <a:rPr lang="tr-TR" dirty="0"/>
              <a:t>Bir problemi çözmek için ana problemin aynısından küçük alt problemler oluşturup, küçük problemlerin çözümünü ana probleme yayma yaklaşımına dayanır. Güçlü bir tasarım tekniğidir.</a:t>
            </a:r>
          </a:p>
          <a:p>
            <a:endParaRPr lang="en-US" dirty="0"/>
          </a:p>
        </p:txBody>
      </p:sp>
      <p:pic>
        <p:nvPicPr>
          <p:cNvPr id="1026" name="Picture 2" descr="2. Finding Minimum and Maximum:&#10;o The problem is to find the ‘maximum’ and ‘minimum’ items in a set of ‘n’&#10;elements.&#10;2.1).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26028" r="12475" b="16762"/>
          <a:stretch/>
        </p:blipFill>
        <p:spPr bwMode="auto">
          <a:xfrm>
            <a:off x="2855610" y="2808389"/>
            <a:ext cx="4763192" cy="26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986099" y="2302282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Örnek :</a:t>
            </a:r>
            <a:r>
              <a:rPr lang="tr-TR" dirty="0"/>
              <a:t> </a:t>
            </a:r>
            <a:r>
              <a:rPr lang="tr-TR" dirty="0" err="1"/>
              <a:t>Min-Max</a:t>
            </a:r>
            <a:r>
              <a:rPr lang="tr-TR" dirty="0"/>
              <a:t> Bulma Problemi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7951312" y="3513322"/>
            <a:ext cx="2103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T(n)=2(n-1)+n=3n-2</a:t>
            </a:r>
          </a:p>
          <a:p>
            <a:r>
              <a:rPr lang="tr-TR" dirty="0"/>
              <a:t>O(n)=n</a:t>
            </a:r>
          </a:p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tr-TR" dirty="0"/>
              <a:t>(n)=n</a:t>
            </a:r>
          </a:p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tr-TR" dirty="0"/>
              <a:t>(n)=n</a:t>
            </a:r>
            <a:endParaRPr lang="en-US" dirty="0"/>
          </a:p>
        </p:txBody>
      </p:sp>
      <p:sp>
        <p:nvSpPr>
          <p:cNvPr id="5" name="Sağ Ayraç 4"/>
          <p:cNvSpPr/>
          <p:nvPr/>
        </p:nvSpPr>
        <p:spPr>
          <a:xfrm>
            <a:off x="7697585" y="2806741"/>
            <a:ext cx="241070" cy="26118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3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B307C2-12C9-4C3F-934B-BB0A11A4E51B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tr-TR" sz="1200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5855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5856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5861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3200400" y="5029201"/>
            <a:ext cx="2667000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5871" name="Text Box 30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5872" name="Text Box 31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5873" name="Text Box 32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3313549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6FEBF0-7AEF-4337-8D8B-06792E7DC9BE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tr-TR" sz="1200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7899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7901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902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7903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7905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7906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7907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7908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909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7910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7913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7914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7915" name="Text Box 26"/>
          <p:cNvSpPr txBox="1">
            <a:spLocks noChangeArrowheads="1"/>
          </p:cNvSpPr>
          <p:nvPr/>
        </p:nvSpPr>
        <p:spPr bwMode="auto">
          <a:xfrm>
            <a:off x="3200400" y="5029201"/>
            <a:ext cx="2667000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916" name="Text Box 27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917" name="Text Box 28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7918" name="Text Box 29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7919" name="Text Box 30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920" name="Text Box 31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7921" name="Text Box 32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7922" name="Text Box 33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71254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2DD83A-4E45-4E3D-82FF-7016267FC8FC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tr-TR" sz="1200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9948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949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951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9953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9955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956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9957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958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9959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9960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9961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962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963" name="Text Box 26"/>
          <p:cNvSpPr txBox="1">
            <a:spLocks noChangeArrowheads="1"/>
          </p:cNvSpPr>
          <p:nvPr/>
        </p:nvSpPr>
        <p:spPr bwMode="auto">
          <a:xfrm>
            <a:off x="3200400" y="5029201"/>
            <a:ext cx="2667000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964" name="Text Box 27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9965" name="Text Box 28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9966" name="Text Box 29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967" name="Text Box 30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968" name="Text Box 31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969" name="Text Box 32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9970" name="Text Box 33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3859648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EB57B9-9E33-4759-86E1-FFEC8FC9588A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tr-TR" sz="120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1996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1998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1999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2000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2001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2002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2003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3200400" y="5029201"/>
            <a:ext cx="2667000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2019" name="Text Box 34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2020" name="Text Box 35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2422682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5995F-4169-4CD9-9AE1-132BA361713E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tr-TR" sz="120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4045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4046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4047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4048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4049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4050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4051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4052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4053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4054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4055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4056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4057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4058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4059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4060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4061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4062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4063" name="Text Box 30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4064" name="Text Box 31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4065" name="Text Box 32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4066" name="Text Box 33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4067" name="Text Box 34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4068" name="Text Box 35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4069" name="Text Box 36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4070" name="Text Box 37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4071" name="Text Box 38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350813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96DF34-1640-436A-972B-7BC1CD7C290B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tr-TR" sz="1200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6090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6091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6092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6093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6094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6095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6096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6097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6098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6099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6100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6101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6102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6103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6104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6105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6106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6107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6108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6109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6110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6111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6112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6113" name="Text Box 32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6114" name="Text Box 33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6115" name="Text Box 34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6116" name="Text Box 35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6117" name="Text Box 36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6118" name="Text Box 37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6119" name="Text Box 38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6120" name="Text Box 39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6121" name="Text Box 42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3294982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30FEB-FF14-4608-BB07-9020E6A0654C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tr-TR" sz="1200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8137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8139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8141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8142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8143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8144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8145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8146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8147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8148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8149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8150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8151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8152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8153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8154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8155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8156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8157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8158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8159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8160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8161" name="Text Box 32"/>
          <p:cNvSpPr txBox="1">
            <a:spLocks noChangeArrowheads="1"/>
          </p:cNvSpPr>
          <p:nvPr/>
        </p:nvSpPr>
        <p:spPr bwMode="auto">
          <a:xfrm>
            <a:off x="6477000" y="4343401"/>
            <a:ext cx="1091966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48162" name="Text Box 33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8163" name="Text Box 34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8164" name="Text Box 35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8165" name="Text Box 36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8166" name="Text Box 37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8167" name="Text Box 38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8168" name="Text Box 39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8169" name="Text Box 40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8170" name="Text Box 41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2407552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782062-AAEB-4E59-B898-BB65469F59D1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tr-TR" sz="1200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0186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0187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0188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0189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0190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0191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0192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0193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0194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0195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0196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0197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0198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0199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0200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0201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0202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0203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0204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0205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0206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0207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0208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0209" name="Text Box 32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0210" name="Text Box 33"/>
          <p:cNvSpPr txBox="1">
            <a:spLocks noChangeArrowheads="1"/>
          </p:cNvSpPr>
          <p:nvPr/>
        </p:nvSpPr>
        <p:spPr bwMode="auto">
          <a:xfrm>
            <a:off x="6477000" y="4343401"/>
            <a:ext cx="1091966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50211" name="Text Box 34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0212" name="Text Box 35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0213" name="Text Box 36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0214" name="Text Box 37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0215" name="Text Box 38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0216" name="Text Box 39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0217" name="Text Box 40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0218" name="Text Box 41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0219" name="Text Box 42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1521121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DCDBF1-1D22-4274-A471-328ADFF38729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tr-TR" sz="1200"/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2234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2235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2240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2241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2242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2243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2244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2245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2246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2247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2248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2249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2250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2251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2252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2253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2254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2255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2256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2257" name="Text Box 32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2258" name="Text Box 33"/>
          <p:cNvSpPr txBox="1">
            <a:spLocks noChangeArrowheads="1"/>
          </p:cNvSpPr>
          <p:nvPr/>
        </p:nvSpPr>
        <p:spPr bwMode="auto">
          <a:xfrm>
            <a:off x="6477000" y="4343401"/>
            <a:ext cx="1091966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52259" name="Text Box 34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2260" name="Text Box 35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2261" name="Text Box 36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2262" name="Text Box 37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2263" name="Text Box 38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2264" name="Text Box 39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2265" name="Text Box 40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2266" name="Text Box 41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2267" name="Text Box 42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2268" name="Text Box 43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4275623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E4349-3DEC-4466-8896-BCA54485B2CA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tr-TR" sz="1200"/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4280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4283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4284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4285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4286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4287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4288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4289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4290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4291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4292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4293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4294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4295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4296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4297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4298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4299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4300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4301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4302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4303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4304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4305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4306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4307" name="Text Box 34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4308" name="Text Box 35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4309" name="Text Box 36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4310" name="Text Box 37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4311" name="Text Box 38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4312" name="Text Box 39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4313" name="Text Box 40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4314" name="Text Box 41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4315" name="Text Box 42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4316" name="Text Box 43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4317" name="Text Box 44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278333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63888" y="122404"/>
            <a:ext cx="4271771" cy="3101982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Probleme Alternatif Algoritma</a:t>
            </a:r>
          </a:p>
          <a:p>
            <a:pPr marL="0" indent="0">
              <a:buNone/>
            </a:pPr>
            <a:r>
              <a:rPr lang="tr-TR" dirty="0"/>
              <a:t>1- Diziyi ikiye bölerek gitme yöntemi: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390663" y="546353"/>
            <a:ext cx="4270247" cy="3101982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2- Analiz: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Divide and Conqu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10177" r="11321"/>
          <a:stretch/>
        </p:blipFill>
        <p:spPr bwMode="auto">
          <a:xfrm>
            <a:off x="257693" y="980901"/>
            <a:ext cx="4879571" cy="409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207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91DA20-A2E2-4413-9474-BDF52EFA94A2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tr-TR" sz="1200"/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6326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6327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6328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6329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6330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6331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6332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6333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6334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6335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6336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6337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6338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6339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6340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6341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6342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6343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6344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6345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6346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6347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6348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6349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6350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6351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6352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6353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6354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6355" name="Text Box 34"/>
          <p:cNvSpPr txBox="1">
            <a:spLocks noChangeArrowheads="1"/>
          </p:cNvSpPr>
          <p:nvPr/>
        </p:nvSpPr>
        <p:spPr bwMode="auto">
          <a:xfrm>
            <a:off x="8153400" y="4343401"/>
            <a:ext cx="1091966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56356" name="Text Box 35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6357" name="Text Box 36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6358" name="Text Box 37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6359" name="Text Box 38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6360" name="Text Box 39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6361" name="Text Box 40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6362" name="Text Box 41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6363" name="Text Box 42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6364" name="Text Box 43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6365" name="Text Box 44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6366" name="Text Box 45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877852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AD242B-684C-40A4-AD91-406419CC8AC6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tr-TR" sz="1200"/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8377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8379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8380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8381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8382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8383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8384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8385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8386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8387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8389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8390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8391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8392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8393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8394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8395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8396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8397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8398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8399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8400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8401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8402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8403" name="Text Box 34"/>
          <p:cNvSpPr txBox="1">
            <a:spLocks noChangeArrowheads="1"/>
          </p:cNvSpPr>
          <p:nvPr/>
        </p:nvSpPr>
        <p:spPr bwMode="auto">
          <a:xfrm>
            <a:off x="8153400" y="4343401"/>
            <a:ext cx="1091966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58404" name="Text Box 35"/>
          <p:cNvSpPr txBox="1">
            <a:spLocks noChangeArrowheads="1"/>
          </p:cNvSpPr>
          <p:nvPr/>
        </p:nvSpPr>
        <p:spPr bwMode="auto">
          <a:xfrm>
            <a:off x="8099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8405" name="Text Box 36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8406" name="Text Box 37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8407" name="Text Box 38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8408" name="Text Box 39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8409" name="Text Box 40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8410" name="Text Box 41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8411" name="Text Box 42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8412" name="Text Box 43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8413" name="Text Box 44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8414" name="Text Box 4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8415" name="Text Box 46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4052517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ADB9F-2989-41FC-9A04-D06FC6BB7648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tr-TR" sz="1200"/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0423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0424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0427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0428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0429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0430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0431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0432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0433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0434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0435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0436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0437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0438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0439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0440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0441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0442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0443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0444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0445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0446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0447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0448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0449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0450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0451" name="Text Box 34"/>
          <p:cNvSpPr txBox="1">
            <a:spLocks noChangeArrowheads="1"/>
          </p:cNvSpPr>
          <p:nvPr/>
        </p:nvSpPr>
        <p:spPr bwMode="auto">
          <a:xfrm>
            <a:off x="8153400" y="4343401"/>
            <a:ext cx="1091966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60452" name="Text Box 35"/>
          <p:cNvSpPr txBox="1">
            <a:spLocks noChangeArrowheads="1"/>
          </p:cNvSpPr>
          <p:nvPr/>
        </p:nvSpPr>
        <p:spPr bwMode="auto">
          <a:xfrm>
            <a:off x="8686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0453" name="Text Box 36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0454" name="Text Box 37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0455" name="Text Box 38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0456" name="Text Box 39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0457" name="Text Box 40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0458" name="Text Box 41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0459" name="Text Box 42"/>
          <p:cNvSpPr txBox="1">
            <a:spLocks noChangeArrowheads="1"/>
          </p:cNvSpPr>
          <p:nvPr/>
        </p:nvSpPr>
        <p:spPr bwMode="auto">
          <a:xfrm>
            <a:off x="8099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0460" name="Text Box 43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0461" name="Text Box 44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0462" name="Text Box 45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0463" name="Text Box 46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0464" name="Text Box 47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2249512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7E411-AFD2-4601-81DC-9B55592A6B13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tr-TR" sz="1200"/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2471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2472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2473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2474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2475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2476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2477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2478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2479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2480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2481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2482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2483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2484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2485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2486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2487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2488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2489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2490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2491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2492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2493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2494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2495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2496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2497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2498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2499" name="Text Box 34"/>
          <p:cNvSpPr txBox="1">
            <a:spLocks noChangeArrowheads="1"/>
          </p:cNvSpPr>
          <p:nvPr/>
        </p:nvSpPr>
        <p:spPr bwMode="auto">
          <a:xfrm>
            <a:off x="6607175" y="5029201"/>
            <a:ext cx="2667000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62500" name="Text Box 35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2501" name="Text Box 36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2502" name="Text Box 37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2503" name="Text Box 38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2504" name="Text Box 39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2505" name="Text Box 40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2506" name="Text Box 41"/>
          <p:cNvSpPr txBox="1">
            <a:spLocks noChangeArrowheads="1"/>
          </p:cNvSpPr>
          <p:nvPr/>
        </p:nvSpPr>
        <p:spPr bwMode="auto">
          <a:xfrm>
            <a:off x="8686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2507" name="Text Box 42"/>
          <p:cNvSpPr txBox="1">
            <a:spLocks noChangeArrowheads="1"/>
          </p:cNvSpPr>
          <p:nvPr/>
        </p:nvSpPr>
        <p:spPr bwMode="auto">
          <a:xfrm>
            <a:off x="8099426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2508" name="Text Box 43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2509" name="Text Box 44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2510" name="Text Box 45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2511" name="Text Box 46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2512" name="Text Box 47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3251940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C2F17C-59B9-4E26-BBB7-8E5CC929CFD1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tr-TR" sz="120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4519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4520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4521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4522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4523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4524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4525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4526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4527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4528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4529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4530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4531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4532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4533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4534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4535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4536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4537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4538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4539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4540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4541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4542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4543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4544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4545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4546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4547" name="Text Box 34"/>
          <p:cNvSpPr txBox="1">
            <a:spLocks noChangeArrowheads="1"/>
          </p:cNvSpPr>
          <p:nvPr/>
        </p:nvSpPr>
        <p:spPr bwMode="auto">
          <a:xfrm>
            <a:off x="6607175" y="5029201"/>
            <a:ext cx="2667000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64548" name="Text Box 35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4549" name="Text Box 36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4550" name="Text Box 37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4551" name="Text Box 38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4552" name="Text Box 39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4553" name="Text Box 40"/>
          <p:cNvSpPr txBox="1">
            <a:spLocks noChangeArrowheads="1"/>
          </p:cNvSpPr>
          <p:nvPr/>
        </p:nvSpPr>
        <p:spPr bwMode="auto">
          <a:xfrm>
            <a:off x="8686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4554" name="Text Box 41"/>
          <p:cNvSpPr txBox="1">
            <a:spLocks noChangeArrowheads="1"/>
          </p:cNvSpPr>
          <p:nvPr/>
        </p:nvSpPr>
        <p:spPr bwMode="auto">
          <a:xfrm>
            <a:off x="8099426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4555" name="Text Box 42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4556" name="Text Box 43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4557" name="Text Box 44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4558" name="Text Box 4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4559" name="Text Box 46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4560" name="Text Box 47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4561" name="Text Box 48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2441035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91A077-8F35-4E56-B4BC-F841E1789A9A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tr-TR" sz="1200"/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6566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6567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6568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6569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6570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6571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6572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6573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6574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6575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6576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6577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6582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6583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6585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6586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6587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6588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6589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6590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6591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6592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6593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6594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6595" name="Text Box 34"/>
          <p:cNvSpPr txBox="1">
            <a:spLocks noChangeArrowheads="1"/>
          </p:cNvSpPr>
          <p:nvPr/>
        </p:nvSpPr>
        <p:spPr bwMode="auto">
          <a:xfrm>
            <a:off x="6607175" y="5029201"/>
            <a:ext cx="2667000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66596" name="Text Box 35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6597" name="Text Box 36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6598" name="Text Box 37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6599" name="Text Box 38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6600" name="Text Box 39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6601" name="Text Box 40"/>
          <p:cNvSpPr txBox="1">
            <a:spLocks noChangeArrowheads="1"/>
          </p:cNvSpPr>
          <p:nvPr/>
        </p:nvSpPr>
        <p:spPr bwMode="auto">
          <a:xfrm>
            <a:off x="8099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6602" name="Text Box 41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6603" name="Text Box 42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6604" name="Text Box 43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6605" name="Text Box 44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6606" name="Text Box 45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6607" name="Text Box 46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6608" name="Text Box 47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6609" name="Text Box 48"/>
          <p:cNvSpPr txBox="1">
            <a:spLocks noChangeArrowheads="1"/>
          </p:cNvSpPr>
          <p:nvPr/>
        </p:nvSpPr>
        <p:spPr bwMode="auto">
          <a:xfrm>
            <a:off x="8686801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6610" name="Text Box 49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2802517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E8B5FE-82C7-43D2-BDF8-5631F07ABE58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tr-TR" sz="1200"/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8615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8616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8617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8618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8619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8620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8621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8622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8623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8624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8625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8630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8631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8632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8633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8634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8635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8636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8637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8638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8639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8640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8641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8642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8643" name="Text Box 34"/>
          <p:cNvSpPr txBox="1">
            <a:spLocks noChangeArrowheads="1"/>
          </p:cNvSpPr>
          <p:nvPr/>
        </p:nvSpPr>
        <p:spPr bwMode="auto">
          <a:xfrm>
            <a:off x="6607175" y="5029201"/>
            <a:ext cx="2667000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68644" name="Text Box 35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8645" name="Text Box 36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8646" name="Text Box 37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8647" name="Text Box 38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8648" name="Text Box 39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8649" name="Text Box 40"/>
          <p:cNvSpPr txBox="1">
            <a:spLocks noChangeArrowheads="1"/>
          </p:cNvSpPr>
          <p:nvPr/>
        </p:nvSpPr>
        <p:spPr bwMode="auto">
          <a:xfrm>
            <a:off x="8686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8650" name="Text Box 41"/>
          <p:cNvSpPr txBox="1">
            <a:spLocks noChangeArrowheads="1"/>
          </p:cNvSpPr>
          <p:nvPr/>
        </p:nvSpPr>
        <p:spPr bwMode="auto">
          <a:xfrm>
            <a:off x="8099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8651" name="Text Box 42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8652" name="Text Box 43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8653" name="Text Box 44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8654" name="Text Box 4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8655" name="Text Box 46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8656" name="Text Box 47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8657" name="Text Box 48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8658" name="Text Box 49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8659" name="Text Box 50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4113673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0246B1-D93A-4234-8092-5B35D4A893E9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tr-TR" sz="1200"/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0663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0664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0665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0666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0667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0668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0669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0670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0671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0672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0673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0674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0675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0676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0677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0678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0679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0680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0681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0682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0683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0684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0685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0686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0687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0688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0689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0690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0691" name="Text Box 34"/>
          <p:cNvSpPr txBox="1">
            <a:spLocks noChangeArrowheads="1"/>
          </p:cNvSpPr>
          <p:nvPr/>
        </p:nvSpPr>
        <p:spPr bwMode="auto">
          <a:xfrm>
            <a:off x="6607175" y="5029201"/>
            <a:ext cx="2667000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70692" name="Text Box 35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0693" name="Text Box 36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0694" name="Text Box 37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0695" name="Text Box 38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0696" name="Text Box 39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0697" name="Text Box 40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0698" name="Text Box 41"/>
          <p:cNvSpPr txBox="1">
            <a:spLocks noChangeArrowheads="1"/>
          </p:cNvSpPr>
          <p:nvPr/>
        </p:nvSpPr>
        <p:spPr bwMode="auto">
          <a:xfrm>
            <a:off x="8686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0699" name="Text Box 42"/>
          <p:cNvSpPr txBox="1">
            <a:spLocks noChangeArrowheads="1"/>
          </p:cNvSpPr>
          <p:nvPr/>
        </p:nvSpPr>
        <p:spPr bwMode="auto">
          <a:xfrm>
            <a:off x="8099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0700" name="Text Box 43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0701" name="Text Box 44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0702" name="Text Box 45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0703" name="Text Box 46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0704" name="Text Box 47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0705" name="Text Box 48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0706" name="Text Box 49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0707" name="Text Box 50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0708" name="Text Box 51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4147681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6AEE85-EC93-4E70-B5CB-921AE5B6B19A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tr-TR" sz="1200"/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2710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2711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2713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2714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2715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2716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2717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2718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2719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2720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2722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2723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2724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2725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2726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2727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2728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2729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2730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2731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2732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2733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2734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2735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2736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2737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2738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2739" name="Text Box 34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72740" name="Text Box 35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2741" name="Text Box 36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2742" name="Text Box 37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2743" name="Text Box 38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2744" name="Text Box 39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2745" name="Text Box 40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2746" name="Text Box 41"/>
          <p:cNvSpPr txBox="1">
            <a:spLocks noChangeArrowheads="1"/>
          </p:cNvSpPr>
          <p:nvPr/>
        </p:nvSpPr>
        <p:spPr bwMode="auto">
          <a:xfrm>
            <a:off x="8686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2747" name="Text Box 42"/>
          <p:cNvSpPr txBox="1">
            <a:spLocks noChangeArrowheads="1"/>
          </p:cNvSpPr>
          <p:nvPr/>
        </p:nvSpPr>
        <p:spPr bwMode="auto">
          <a:xfrm>
            <a:off x="8099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2748" name="Text Box 43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2749" name="Text Box 44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2750" name="Text Box 4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2751" name="Text Box 46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2752" name="Text Box 47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2753" name="Text Box 48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2754" name="Text Box 49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2755" name="Text Box 50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2756" name="Text Box 51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526821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AD63BA-BDA0-4A7F-B2C5-5DC6946B513F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tr-TR" sz="1200"/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4758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4759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4760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4761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4762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4763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4764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4765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4766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4767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4768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4769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4770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4771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4772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4773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4774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4775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4776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4777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4778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4779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4780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4781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4782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4783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4784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4785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4786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4787" name="Text Box 34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74788" name="Text Box 35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4789" name="Text Box 36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4790" name="Text Box 37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4791" name="Text Box 38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4792" name="Text Box 39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4793" name="Text Box 40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4794" name="Text Box 41"/>
          <p:cNvSpPr txBox="1">
            <a:spLocks noChangeArrowheads="1"/>
          </p:cNvSpPr>
          <p:nvPr/>
        </p:nvSpPr>
        <p:spPr bwMode="auto">
          <a:xfrm>
            <a:off x="8686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4795" name="Text Box 42"/>
          <p:cNvSpPr txBox="1">
            <a:spLocks noChangeArrowheads="1"/>
          </p:cNvSpPr>
          <p:nvPr/>
        </p:nvSpPr>
        <p:spPr bwMode="auto">
          <a:xfrm>
            <a:off x="8099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4796" name="Text Box 43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4797" name="Text Box 44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4798" name="Text Box 4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4799" name="Text Box 46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4800" name="Text Box 47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4801" name="Text Box 48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4802" name="Text Box 49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4803" name="Text Box 50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4804" name="Text Box 51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4805" name="Text Box 52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133344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Bınary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(ikili arama)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009227" y="7351517"/>
            <a:ext cx="4271771" cy="3101982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Sıralı dizide </a:t>
            </a:r>
            <a:r>
              <a:rPr lang="tr-TR" dirty="0" err="1"/>
              <a:t>X’i</a:t>
            </a:r>
            <a:r>
              <a:rPr lang="tr-TR" dirty="0"/>
              <a:t> arıyorum</a:t>
            </a:r>
          </a:p>
          <a:p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96703" y="2294313"/>
            <a:ext cx="4929448" cy="513180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Sıralı A[f..1] dizisinde e’yi arıyorum, yoksa 0 döndür. Aranan eleman ortanca elemandan küçükse, dizinin solunda aramaya devam et.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1. Binary Search:&#10;Algorithm BSearch(A, f, l, e) // RECURSIVE VERSION&#10;// Given an array A[f..l] of elements in increasing o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" t="28049" r="12962" b="9821"/>
          <a:stretch/>
        </p:blipFill>
        <p:spPr bwMode="auto">
          <a:xfrm>
            <a:off x="96703" y="2884516"/>
            <a:ext cx="4929448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İçerik Yer Tutucusu 3"/>
          <p:cNvSpPr txBox="1">
            <a:spLocks/>
          </p:cNvSpPr>
          <p:nvPr/>
        </p:nvSpPr>
        <p:spPr>
          <a:xfrm>
            <a:off x="5182845" y="2807493"/>
            <a:ext cx="4270247" cy="310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dirty="0"/>
              <a:t>Analiz: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48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55C5B2-2B4C-473C-AA14-C3FE4A02CCBE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tr-TR" sz="1200"/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6807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6808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6809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6810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6811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6812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6814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6815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6816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6817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6818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6819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6820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6821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6822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6823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6824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6825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6826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6827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6828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6829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6830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6831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6832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6833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6834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6835" name="Text Box 34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76836" name="Text Box 35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6837" name="Text Box 36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6838" name="Text Box 37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6839" name="Text Box 38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6840" name="Text Box 39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6841" name="Text Box 40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6842" name="Text Box 41"/>
          <p:cNvSpPr txBox="1">
            <a:spLocks noChangeArrowheads="1"/>
          </p:cNvSpPr>
          <p:nvPr/>
        </p:nvSpPr>
        <p:spPr bwMode="auto">
          <a:xfrm>
            <a:off x="8686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6843" name="Text Box 42"/>
          <p:cNvSpPr txBox="1">
            <a:spLocks noChangeArrowheads="1"/>
          </p:cNvSpPr>
          <p:nvPr/>
        </p:nvSpPr>
        <p:spPr bwMode="auto">
          <a:xfrm>
            <a:off x="8099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6844" name="Text Box 43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6845" name="Text Box 44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6846" name="Text Box 4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6847" name="Text Box 46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6848" name="Text Box 47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6849" name="Text Box 48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6850" name="Text Box 49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6851" name="Text Box 50"/>
          <p:cNvSpPr txBox="1">
            <a:spLocks noChangeArrowheads="1"/>
          </p:cNvSpPr>
          <p:nvPr/>
        </p:nvSpPr>
        <p:spPr bwMode="auto">
          <a:xfrm>
            <a:off x="434657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6852" name="Text Box 51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6853" name="Text Box 52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6854" name="Text Box 53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3332425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BF5FDE-1D53-4CEE-B995-B23D6F030C49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tr-TR" sz="1200"/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8855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8856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8858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8859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8860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8862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8863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8864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8865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8866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8867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8868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8869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8870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8871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8872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8873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8874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8875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8876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8877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8878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8879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8880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8881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8882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8883" name="Text Box 34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78884" name="Text Box 35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8885" name="Text Box 36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8886" name="Text Box 37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8887" name="Text Box 38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8888" name="Text Box 39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8889" name="Text Box 40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8890" name="Text Box 41"/>
          <p:cNvSpPr txBox="1">
            <a:spLocks noChangeArrowheads="1"/>
          </p:cNvSpPr>
          <p:nvPr/>
        </p:nvSpPr>
        <p:spPr bwMode="auto">
          <a:xfrm>
            <a:off x="8686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8891" name="Text Box 42"/>
          <p:cNvSpPr txBox="1">
            <a:spLocks noChangeArrowheads="1"/>
          </p:cNvSpPr>
          <p:nvPr/>
        </p:nvSpPr>
        <p:spPr bwMode="auto">
          <a:xfrm>
            <a:off x="8099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8892" name="Text Box 43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8893" name="Text Box 44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8894" name="Text Box 4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8895" name="Text Box 46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8896" name="Text Box 47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8897" name="Text Box 48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8898" name="Text Box 49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8899" name="Text Box 50"/>
          <p:cNvSpPr txBox="1">
            <a:spLocks noChangeArrowheads="1"/>
          </p:cNvSpPr>
          <p:nvPr/>
        </p:nvSpPr>
        <p:spPr bwMode="auto">
          <a:xfrm>
            <a:off x="434657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8900" name="Text Box 51"/>
          <p:cNvSpPr txBox="1">
            <a:spLocks noChangeArrowheads="1"/>
          </p:cNvSpPr>
          <p:nvPr/>
        </p:nvSpPr>
        <p:spPr bwMode="auto">
          <a:xfrm>
            <a:off x="493395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8901" name="Text Box 52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8902" name="Text Box 53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8903" name="Text Box 54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3667590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855CCA-BDC2-4A7C-B292-6C98B1B17412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tr-TR" sz="1200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0902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0903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04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0905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0906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0907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0908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0909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0910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0911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12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0913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0914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0915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0916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0917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0918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0919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0920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0921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0922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0923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0924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25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0926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0927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0928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29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0930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0931" name="Text Box 34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80932" name="Text Box 35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0933" name="Text Box 36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0934" name="Text Box 37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0935" name="Text Box 38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0936" name="Text Box 39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0937" name="Text Box 40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38" name="Text Box 41"/>
          <p:cNvSpPr txBox="1">
            <a:spLocks noChangeArrowheads="1"/>
          </p:cNvSpPr>
          <p:nvPr/>
        </p:nvSpPr>
        <p:spPr bwMode="auto">
          <a:xfrm>
            <a:off x="8686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0939" name="Text Box 42"/>
          <p:cNvSpPr txBox="1">
            <a:spLocks noChangeArrowheads="1"/>
          </p:cNvSpPr>
          <p:nvPr/>
        </p:nvSpPr>
        <p:spPr bwMode="auto">
          <a:xfrm>
            <a:off x="8099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0940" name="Text Box 43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0941" name="Text Box 44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0942" name="Text Box 4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0943" name="Text Box 46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44" name="Text Box 47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0945" name="Text Box 48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0946" name="Text Box 49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47" name="Text Box 50"/>
          <p:cNvSpPr txBox="1">
            <a:spLocks noChangeArrowheads="1"/>
          </p:cNvSpPr>
          <p:nvPr/>
        </p:nvSpPr>
        <p:spPr bwMode="auto">
          <a:xfrm>
            <a:off x="434657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0948" name="Text Box 51"/>
          <p:cNvSpPr txBox="1">
            <a:spLocks noChangeArrowheads="1"/>
          </p:cNvSpPr>
          <p:nvPr/>
        </p:nvSpPr>
        <p:spPr bwMode="auto">
          <a:xfrm>
            <a:off x="493395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0949" name="Text Box 52"/>
          <p:cNvSpPr txBox="1">
            <a:spLocks noChangeArrowheads="1"/>
          </p:cNvSpPr>
          <p:nvPr/>
        </p:nvSpPr>
        <p:spPr bwMode="auto">
          <a:xfrm>
            <a:off x="55213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0950" name="Text Box 53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0951" name="Text Box 54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0952" name="Text Box 55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3398906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694DF1-C70F-4E4C-8249-24CCE87CA63E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tr-TR" sz="1200"/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2950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2951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2952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2953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2954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2955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2956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2957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2958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2959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2960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2961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2962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2963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2964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2971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2972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2973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2974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2975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2976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2977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2978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2979" name="Text Box 34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82980" name="Text Box 35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2981" name="Text Box 36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2982" name="Text Box 37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2983" name="Text Box 38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2984" name="Text Box 39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2985" name="Text Box 40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2986" name="Text Box 41"/>
          <p:cNvSpPr txBox="1">
            <a:spLocks noChangeArrowheads="1"/>
          </p:cNvSpPr>
          <p:nvPr/>
        </p:nvSpPr>
        <p:spPr bwMode="auto">
          <a:xfrm>
            <a:off x="8686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2987" name="Text Box 42"/>
          <p:cNvSpPr txBox="1">
            <a:spLocks noChangeArrowheads="1"/>
          </p:cNvSpPr>
          <p:nvPr/>
        </p:nvSpPr>
        <p:spPr bwMode="auto">
          <a:xfrm>
            <a:off x="8099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2988" name="Text Box 43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2989" name="Text Box 44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2990" name="Text Box 4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2991" name="Text Box 46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2992" name="Text Box 47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2993" name="Text Box 48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2994" name="Text Box 49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2995" name="Text Box 50"/>
          <p:cNvSpPr txBox="1">
            <a:spLocks noChangeArrowheads="1"/>
          </p:cNvSpPr>
          <p:nvPr/>
        </p:nvSpPr>
        <p:spPr bwMode="auto">
          <a:xfrm>
            <a:off x="434657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2996" name="Text Box 51"/>
          <p:cNvSpPr txBox="1">
            <a:spLocks noChangeArrowheads="1"/>
          </p:cNvSpPr>
          <p:nvPr/>
        </p:nvSpPr>
        <p:spPr bwMode="auto">
          <a:xfrm>
            <a:off x="493395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2997" name="Text Box 52"/>
          <p:cNvSpPr txBox="1">
            <a:spLocks noChangeArrowheads="1"/>
          </p:cNvSpPr>
          <p:nvPr/>
        </p:nvSpPr>
        <p:spPr bwMode="auto">
          <a:xfrm>
            <a:off x="55213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2998" name="Text Box 53"/>
          <p:cNvSpPr txBox="1">
            <a:spLocks noChangeArrowheads="1"/>
          </p:cNvSpPr>
          <p:nvPr/>
        </p:nvSpPr>
        <p:spPr bwMode="auto">
          <a:xfrm>
            <a:off x="610870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2999" name="Text Box 54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3000" name="Text Box 55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3001" name="Text Box 56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982556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74513F-4554-432A-94BA-FCA235729F97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tr-TR" sz="1200"/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4998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4999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5000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5001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5002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5003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5004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5006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5007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5008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5009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5010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5011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5012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5013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5014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5015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5016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5017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5018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5019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5020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5021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5022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5023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5024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5025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5026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5027" name="Text Box 34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85028" name="Text Box 35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5029" name="Text Box 36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5030" name="Text Box 37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5031" name="Text Box 38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5032" name="Text Box 39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5033" name="Text Box 40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5034" name="Text Box 41"/>
          <p:cNvSpPr txBox="1">
            <a:spLocks noChangeArrowheads="1"/>
          </p:cNvSpPr>
          <p:nvPr/>
        </p:nvSpPr>
        <p:spPr bwMode="auto">
          <a:xfrm>
            <a:off x="8686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5035" name="Text Box 42"/>
          <p:cNvSpPr txBox="1">
            <a:spLocks noChangeArrowheads="1"/>
          </p:cNvSpPr>
          <p:nvPr/>
        </p:nvSpPr>
        <p:spPr bwMode="auto">
          <a:xfrm>
            <a:off x="8099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5036" name="Text Box 43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5037" name="Text Box 44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5038" name="Text Box 45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5039" name="Text Box 46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5040" name="Text Box 47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5041" name="Text Box 48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5042" name="Text Box 49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5043" name="Text Box 50"/>
          <p:cNvSpPr txBox="1">
            <a:spLocks noChangeArrowheads="1"/>
          </p:cNvSpPr>
          <p:nvPr/>
        </p:nvSpPr>
        <p:spPr bwMode="auto">
          <a:xfrm>
            <a:off x="434657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5044" name="Text Box 51"/>
          <p:cNvSpPr txBox="1">
            <a:spLocks noChangeArrowheads="1"/>
          </p:cNvSpPr>
          <p:nvPr/>
        </p:nvSpPr>
        <p:spPr bwMode="auto">
          <a:xfrm>
            <a:off x="493395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5045" name="Text Box 52"/>
          <p:cNvSpPr txBox="1">
            <a:spLocks noChangeArrowheads="1"/>
          </p:cNvSpPr>
          <p:nvPr/>
        </p:nvSpPr>
        <p:spPr bwMode="auto">
          <a:xfrm>
            <a:off x="55213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5046" name="Text Box 53"/>
          <p:cNvSpPr txBox="1">
            <a:spLocks noChangeArrowheads="1"/>
          </p:cNvSpPr>
          <p:nvPr/>
        </p:nvSpPr>
        <p:spPr bwMode="auto">
          <a:xfrm>
            <a:off x="610870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5047" name="Text Box 54"/>
          <p:cNvSpPr txBox="1">
            <a:spLocks noChangeArrowheads="1"/>
          </p:cNvSpPr>
          <p:nvPr/>
        </p:nvSpPr>
        <p:spPr bwMode="auto">
          <a:xfrm>
            <a:off x="6697664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5048" name="Text Box 5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5049" name="Text Box 56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5050" name="Text Box 57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4248347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01AB06-4951-404C-81A2-F2973B40D385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tr-TR" sz="1200"/>
          </a:p>
        </p:txBody>
      </p:sp>
      <p:sp>
        <p:nvSpPr>
          <p:cNvPr id="87043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7044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7045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7046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7047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7048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7049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7050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7051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7052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7053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7054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7055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7056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7057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7058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7059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7060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7061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7062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7063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7064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7065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7066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7067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7068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7069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7070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7071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7072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7073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7074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7075" name="Text Box 34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87076" name="Text Box 35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7077" name="Text Box 36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7078" name="Text Box 37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7079" name="Text Box 38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7080" name="Text Box 39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7081" name="Text Box 40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7082" name="Text Box 41"/>
          <p:cNvSpPr txBox="1">
            <a:spLocks noChangeArrowheads="1"/>
          </p:cNvSpPr>
          <p:nvPr/>
        </p:nvSpPr>
        <p:spPr bwMode="auto">
          <a:xfrm>
            <a:off x="8686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7083" name="Text Box 42"/>
          <p:cNvSpPr txBox="1">
            <a:spLocks noChangeArrowheads="1"/>
          </p:cNvSpPr>
          <p:nvPr/>
        </p:nvSpPr>
        <p:spPr bwMode="auto">
          <a:xfrm>
            <a:off x="8099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7084" name="Text Box 43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7085" name="Text Box 44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7086" name="Text Box 45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7087" name="Text Box 46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7088" name="Text Box 47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7089" name="Text Box 48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7090" name="Text Box 49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7091" name="Text Box 50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7092" name="Text Box 51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7093" name="Text Box 52"/>
          <p:cNvSpPr txBox="1">
            <a:spLocks noChangeArrowheads="1"/>
          </p:cNvSpPr>
          <p:nvPr/>
        </p:nvSpPr>
        <p:spPr bwMode="auto">
          <a:xfrm>
            <a:off x="434657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7094" name="Text Box 53"/>
          <p:cNvSpPr txBox="1">
            <a:spLocks noChangeArrowheads="1"/>
          </p:cNvSpPr>
          <p:nvPr/>
        </p:nvSpPr>
        <p:spPr bwMode="auto">
          <a:xfrm>
            <a:off x="493395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7095" name="Text Box 54"/>
          <p:cNvSpPr txBox="1">
            <a:spLocks noChangeArrowheads="1"/>
          </p:cNvSpPr>
          <p:nvPr/>
        </p:nvSpPr>
        <p:spPr bwMode="auto">
          <a:xfrm>
            <a:off x="55213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7096" name="Text Box 55"/>
          <p:cNvSpPr txBox="1">
            <a:spLocks noChangeArrowheads="1"/>
          </p:cNvSpPr>
          <p:nvPr/>
        </p:nvSpPr>
        <p:spPr bwMode="auto">
          <a:xfrm>
            <a:off x="610870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7097" name="Text Box 56"/>
          <p:cNvSpPr txBox="1">
            <a:spLocks noChangeArrowheads="1"/>
          </p:cNvSpPr>
          <p:nvPr/>
        </p:nvSpPr>
        <p:spPr bwMode="auto">
          <a:xfrm>
            <a:off x="6697664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7098" name="Text Box 57"/>
          <p:cNvSpPr txBox="1">
            <a:spLocks noChangeArrowheads="1"/>
          </p:cNvSpPr>
          <p:nvPr/>
        </p:nvSpPr>
        <p:spPr bwMode="auto">
          <a:xfrm>
            <a:off x="7285039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7099" name="Text Box 58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287546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713906-8E75-4814-B0E2-184AB6C099CA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tr-TR" sz="1200"/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9093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9094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9095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9096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9097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9098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9099" name="Text Box 10"/>
          <p:cNvSpPr txBox="1">
            <a:spLocks noChangeArrowheads="1"/>
          </p:cNvSpPr>
          <p:nvPr/>
        </p:nvSpPr>
        <p:spPr bwMode="auto">
          <a:xfrm>
            <a:off x="7010401" y="11430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9100" name="Text Box 11"/>
          <p:cNvSpPr txBox="1">
            <a:spLocks noChangeArrowheads="1"/>
          </p:cNvSpPr>
          <p:nvPr/>
        </p:nvSpPr>
        <p:spPr bwMode="auto">
          <a:xfrm>
            <a:off x="4613276" y="11430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9101" name="Text Box 12"/>
          <p:cNvSpPr txBox="1">
            <a:spLocks noChangeArrowheads="1"/>
          </p:cNvSpPr>
          <p:nvPr/>
        </p:nvSpPr>
        <p:spPr bwMode="auto">
          <a:xfrm>
            <a:off x="4025901" y="11430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9102" name="Text Box 13"/>
          <p:cNvSpPr txBox="1">
            <a:spLocks noChangeArrowheads="1"/>
          </p:cNvSpPr>
          <p:nvPr/>
        </p:nvSpPr>
        <p:spPr bwMode="auto">
          <a:xfrm>
            <a:off x="5200651" y="11430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9103" name="Text Box 14"/>
          <p:cNvSpPr txBox="1">
            <a:spLocks noChangeArrowheads="1"/>
          </p:cNvSpPr>
          <p:nvPr/>
        </p:nvSpPr>
        <p:spPr bwMode="auto">
          <a:xfrm>
            <a:off x="6423026" y="11430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9104" name="Text Box 15"/>
          <p:cNvSpPr txBox="1">
            <a:spLocks noChangeArrowheads="1"/>
          </p:cNvSpPr>
          <p:nvPr/>
        </p:nvSpPr>
        <p:spPr bwMode="auto">
          <a:xfrm>
            <a:off x="7597776" y="11430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9105" name="Text Box 16"/>
          <p:cNvSpPr txBox="1">
            <a:spLocks noChangeArrowheads="1"/>
          </p:cNvSpPr>
          <p:nvPr/>
        </p:nvSpPr>
        <p:spPr bwMode="auto">
          <a:xfrm>
            <a:off x="3438526" y="11430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9106" name="Text Box 17"/>
          <p:cNvSpPr txBox="1">
            <a:spLocks noChangeArrowheads="1"/>
          </p:cNvSpPr>
          <p:nvPr/>
        </p:nvSpPr>
        <p:spPr bwMode="auto">
          <a:xfrm>
            <a:off x="8185151" y="11430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9107" name="Text Box 18"/>
          <p:cNvSpPr txBox="1">
            <a:spLocks noChangeArrowheads="1"/>
          </p:cNvSpPr>
          <p:nvPr/>
        </p:nvSpPr>
        <p:spPr bwMode="auto">
          <a:xfrm>
            <a:off x="4746626" y="16764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9108" name="Text Box 19"/>
          <p:cNvSpPr txBox="1">
            <a:spLocks noChangeArrowheads="1"/>
          </p:cNvSpPr>
          <p:nvPr/>
        </p:nvSpPr>
        <p:spPr bwMode="auto">
          <a:xfrm>
            <a:off x="3733801" y="16764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9109" name="Text Box 20"/>
          <p:cNvSpPr txBox="1">
            <a:spLocks noChangeArrowheads="1"/>
          </p:cNvSpPr>
          <p:nvPr/>
        </p:nvSpPr>
        <p:spPr bwMode="auto">
          <a:xfrm>
            <a:off x="5334001" y="16764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9110" name="Text Box 21"/>
          <p:cNvSpPr txBox="1">
            <a:spLocks noChangeArrowheads="1"/>
          </p:cNvSpPr>
          <p:nvPr/>
        </p:nvSpPr>
        <p:spPr bwMode="auto">
          <a:xfrm>
            <a:off x="3146426" y="16764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9111" name="Text Box 22"/>
          <p:cNvSpPr txBox="1">
            <a:spLocks noChangeArrowheads="1"/>
          </p:cNvSpPr>
          <p:nvPr/>
        </p:nvSpPr>
        <p:spPr bwMode="auto">
          <a:xfrm>
            <a:off x="3808414" y="21971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9112" name="Text Box 23"/>
          <p:cNvSpPr txBox="1">
            <a:spLocks noChangeArrowheads="1"/>
          </p:cNvSpPr>
          <p:nvPr/>
        </p:nvSpPr>
        <p:spPr bwMode="auto">
          <a:xfrm>
            <a:off x="3024189" y="21971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9113" name="Text Box 24"/>
          <p:cNvSpPr txBox="1">
            <a:spLocks noChangeArrowheads="1"/>
          </p:cNvSpPr>
          <p:nvPr/>
        </p:nvSpPr>
        <p:spPr bwMode="auto">
          <a:xfrm>
            <a:off x="4624389" y="21971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9114" name="Text Box 25"/>
          <p:cNvSpPr txBox="1">
            <a:spLocks noChangeArrowheads="1"/>
          </p:cNvSpPr>
          <p:nvPr/>
        </p:nvSpPr>
        <p:spPr bwMode="auto">
          <a:xfrm>
            <a:off x="5484814" y="21971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9115" name="Text Box 26"/>
          <p:cNvSpPr txBox="1">
            <a:spLocks noChangeArrowheads="1"/>
          </p:cNvSpPr>
          <p:nvPr/>
        </p:nvSpPr>
        <p:spPr bwMode="auto">
          <a:xfrm>
            <a:off x="6934201" y="16764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9116" name="Text Box 27"/>
          <p:cNvSpPr txBox="1">
            <a:spLocks noChangeArrowheads="1"/>
          </p:cNvSpPr>
          <p:nvPr/>
        </p:nvSpPr>
        <p:spPr bwMode="auto">
          <a:xfrm>
            <a:off x="6346826" y="16764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9117" name="Text Box 28"/>
          <p:cNvSpPr txBox="1">
            <a:spLocks noChangeArrowheads="1"/>
          </p:cNvSpPr>
          <p:nvPr/>
        </p:nvSpPr>
        <p:spPr bwMode="auto">
          <a:xfrm>
            <a:off x="7947026" y="16764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9118" name="Text Box 29"/>
          <p:cNvSpPr txBox="1">
            <a:spLocks noChangeArrowheads="1"/>
          </p:cNvSpPr>
          <p:nvPr/>
        </p:nvSpPr>
        <p:spPr bwMode="auto">
          <a:xfrm>
            <a:off x="8534401" y="16764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9119" name="Text Box 30"/>
          <p:cNvSpPr txBox="1">
            <a:spLocks noChangeArrowheads="1"/>
          </p:cNvSpPr>
          <p:nvPr/>
        </p:nvSpPr>
        <p:spPr bwMode="auto">
          <a:xfrm>
            <a:off x="7085014" y="21971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9120" name="Text Box 31"/>
          <p:cNvSpPr txBox="1">
            <a:spLocks noChangeArrowheads="1"/>
          </p:cNvSpPr>
          <p:nvPr/>
        </p:nvSpPr>
        <p:spPr bwMode="auto">
          <a:xfrm>
            <a:off x="6323014" y="21971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9121" name="Text Box 32"/>
          <p:cNvSpPr txBox="1">
            <a:spLocks noChangeArrowheads="1"/>
          </p:cNvSpPr>
          <p:nvPr/>
        </p:nvSpPr>
        <p:spPr bwMode="auto">
          <a:xfrm>
            <a:off x="7977189" y="21971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9122" name="Text Box 33"/>
          <p:cNvSpPr txBox="1">
            <a:spLocks noChangeArrowheads="1"/>
          </p:cNvSpPr>
          <p:nvPr/>
        </p:nvSpPr>
        <p:spPr bwMode="auto">
          <a:xfrm>
            <a:off x="8815389" y="21971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9123" name="Text Box 34"/>
          <p:cNvSpPr txBox="1">
            <a:spLocks noChangeArrowheads="1"/>
          </p:cNvSpPr>
          <p:nvPr/>
        </p:nvSpPr>
        <p:spPr bwMode="auto">
          <a:xfrm>
            <a:off x="3216276" y="48260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89124" name="Text Box 35"/>
          <p:cNvSpPr txBox="1">
            <a:spLocks noChangeArrowheads="1"/>
          </p:cNvSpPr>
          <p:nvPr/>
        </p:nvSpPr>
        <p:spPr bwMode="auto">
          <a:xfrm>
            <a:off x="3146426" y="27432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9125" name="Text Box 36"/>
          <p:cNvSpPr txBox="1">
            <a:spLocks noChangeArrowheads="1"/>
          </p:cNvSpPr>
          <p:nvPr/>
        </p:nvSpPr>
        <p:spPr bwMode="auto">
          <a:xfrm>
            <a:off x="3733801" y="27432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9126" name="Text Box 37"/>
          <p:cNvSpPr txBox="1">
            <a:spLocks noChangeArrowheads="1"/>
          </p:cNvSpPr>
          <p:nvPr/>
        </p:nvSpPr>
        <p:spPr bwMode="auto">
          <a:xfrm>
            <a:off x="5334001" y="27432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9127" name="Text Box 38"/>
          <p:cNvSpPr txBox="1">
            <a:spLocks noChangeArrowheads="1"/>
          </p:cNvSpPr>
          <p:nvPr/>
        </p:nvSpPr>
        <p:spPr bwMode="auto">
          <a:xfrm>
            <a:off x="4746626" y="27432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9128" name="Text Box 39"/>
          <p:cNvSpPr txBox="1">
            <a:spLocks noChangeArrowheads="1"/>
          </p:cNvSpPr>
          <p:nvPr/>
        </p:nvSpPr>
        <p:spPr bwMode="auto">
          <a:xfrm>
            <a:off x="7010401" y="27432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9129" name="Text Box 40"/>
          <p:cNvSpPr txBox="1">
            <a:spLocks noChangeArrowheads="1"/>
          </p:cNvSpPr>
          <p:nvPr/>
        </p:nvSpPr>
        <p:spPr bwMode="auto">
          <a:xfrm>
            <a:off x="6423026" y="27432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9130" name="Text Box 41"/>
          <p:cNvSpPr txBox="1">
            <a:spLocks noChangeArrowheads="1"/>
          </p:cNvSpPr>
          <p:nvPr/>
        </p:nvSpPr>
        <p:spPr bwMode="auto">
          <a:xfrm>
            <a:off x="8686801" y="27432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9131" name="Text Box 42"/>
          <p:cNvSpPr txBox="1">
            <a:spLocks noChangeArrowheads="1"/>
          </p:cNvSpPr>
          <p:nvPr/>
        </p:nvSpPr>
        <p:spPr bwMode="auto">
          <a:xfrm>
            <a:off x="8099426" y="27432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9132" name="Text Box 43"/>
          <p:cNvSpPr txBox="1">
            <a:spLocks noChangeArrowheads="1"/>
          </p:cNvSpPr>
          <p:nvPr/>
        </p:nvSpPr>
        <p:spPr bwMode="auto">
          <a:xfrm>
            <a:off x="3298826" y="32893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9133" name="Text Box 44"/>
          <p:cNvSpPr txBox="1">
            <a:spLocks noChangeArrowheads="1"/>
          </p:cNvSpPr>
          <p:nvPr/>
        </p:nvSpPr>
        <p:spPr bwMode="auto">
          <a:xfrm>
            <a:off x="3886201" y="32893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9134" name="Text Box 45"/>
          <p:cNvSpPr txBox="1">
            <a:spLocks noChangeArrowheads="1"/>
          </p:cNvSpPr>
          <p:nvPr/>
        </p:nvSpPr>
        <p:spPr bwMode="auto">
          <a:xfrm>
            <a:off x="4470401" y="32893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9135" name="Text Box 46"/>
          <p:cNvSpPr txBox="1">
            <a:spLocks noChangeArrowheads="1"/>
          </p:cNvSpPr>
          <p:nvPr/>
        </p:nvSpPr>
        <p:spPr bwMode="auto">
          <a:xfrm>
            <a:off x="5067301" y="32893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9136" name="Text Box 47"/>
          <p:cNvSpPr txBox="1">
            <a:spLocks noChangeArrowheads="1"/>
          </p:cNvSpPr>
          <p:nvPr/>
        </p:nvSpPr>
        <p:spPr bwMode="auto">
          <a:xfrm>
            <a:off x="6511926" y="32766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9137" name="Text Box 48"/>
          <p:cNvSpPr txBox="1">
            <a:spLocks noChangeArrowheads="1"/>
          </p:cNvSpPr>
          <p:nvPr/>
        </p:nvSpPr>
        <p:spPr bwMode="auto">
          <a:xfrm>
            <a:off x="7099301" y="32766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9138" name="Text Box 49"/>
          <p:cNvSpPr txBox="1">
            <a:spLocks noChangeArrowheads="1"/>
          </p:cNvSpPr>
          <p:nvPr/>
        </p:nvSpPr>
        <p:spPr bwMode="auto">
          <a:xfrm>
            <a:off x="7686676" y="32766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9139" name="Text Box 50"/>
          <p:cNvSpPr txBox="1">
            <a:spLocks noChangeArrowheads="1"/>
          </p:cNvSpPr>
          <p:nvPr/>
        </p:nvSpPr>
        <p:spPr bwMode="auto">
          <a:xfrm>
            <a:off x="8274051" y="32766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9140" name="Text Box 51"/>
          <p:cNvSpPr txBox="1">
            <a:spLocks noChangeArrowheads="1"/>
          </p:cNvSpPr>
          <p:nvPr/>
        </p:nvSpPr>
        <p:spPr bwMode="auto">
          <a:xfrm>
            <a:off x="3756026" y="39624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9141" name="Text Box 52"/>
          <p:cNvSpPr txBox="1">
            <a:spLocks noChangeArrowheads="1"/>
          </p:cNvSpPr>
          <p:nvPr/>
        </p:nvSpPr>
        <p:spPr bwMode="auto">
          <a:xfrm>
            <a:off x="4346576" y="39624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9142" name="Text Box 53"/>
          <p:cNvSpPr txBox="1">
            <a:spLocks noChangeArrowheads="1"/>
          </p:cNvSpPr>
          <p:nvPr/>
        </p:nvSpPr>
        <p:spPr bwMode="auto">
          <a:xfrm>
            <a:off x="4933951" y="39624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9143" name="Text Box 54"/>
          <p:cNvSpPr txBox="1">
            <a:spLocks noChangeArrowheads="1"/>
          </p:cNvSpPr>
          <p:nvPr/>
        </p:nvSpPr>
        <p:spPr bwMode="auto">
          <a:xfrm>
            <a:off x="5521326" y="39624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9144" name="Text Box 55"/>
          <p:cNvSpPr txBox="1">
            <a:spLocks noChangeArrowheads="1"/>
          </p:cNvSpPr>
          <p:nvPr/>
        </p:nvSpPr>
        <p:spPr bwMode="auto">
          <a:xfrm>
            <a:off x="6108701" y="39624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9145" name="Text Box 56"/>
          <p:cNvSpPr txBox="1">
            <a:spLocks noChangeArrowheads="1"/>
          </p:cNvSpPr>
          <p:nvPr/>
        </p:nvSpPr>
        <p:spPr bwMode="auto">
          <a:xfrm>
            <a:off x="6697664" y="39624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9146" name="Text Box 57"/>
          <p:cNvSpPr txBox="1">
            <a:spLocks noChangeArrowheads="1"/>
          </p:cNvSpPr>
          <p:nvPr/>
        </p:nvSpPr>
        <p:spPr bwMode="auto">
          <a:xfrm>
            <a:off x="7285039" y="39624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9147" name="Text Box 58"/>
          <p:cNvSpPr txBox="1">
            <a:spLocks noChangeArrowheads="1"/>
          </p:cNvSpPr>
          <p:nvPr/>
        </p:nvSpPr>
        <p:spPr bwMode="auto">
          <a:xfrm>
            <a:off x="7872414" y="3962400"/>
            <a:ext cx="587375" cy="419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9148" name="Text Box 59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1647483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61EB0F-F620-4781-86E1-93051722927E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tr-TR" sz="1200"/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1140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1144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1145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1146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1147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1148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1149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1150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1151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1152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1153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1154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1155" name="Text Box 18"/>
          <p:cNvSpPr txBox="1">
            <a:spLocks noChangeArrowheads="1"/>
          </p:cNvSpPr>
          <p:nvPr/>
        </p:nvSpPr>
        <p:spPr bwMode="auto">
          <a:xfrm>
            <a:off x="47688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1156" name="Text Box 19"/>
          <p:cNvSpPr txBox="1">
            <a:spLocks noChangeArrowheads="1"/>
          </p:cNvSpPr>
          <p:nvPr/>
        </p:nvSpPr>
        <p:spPr bwMode="auto">
          <a:xfrm>
            <a:off x="37560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1157" name="Text Box 20"/>
          <p:cNvSpPr txBox="1">
            <a:spLocks noChangeArrowheads="1"/>
          </p:cNvSpPr>
          <p:nvPr/>
        </p:nvSpPr>
        <p:spPr bwMode="auto">
          <a:xfrm>
            <a:off x="53562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1158" name="Text Box 21"/>
          <p:cNvSpPr txBox="1">
            <a:spLocks noChangeArrowheads="1"/>
          </p:cNvSpPr>
          <p:nvPr/>
        </p:nvSpPr>
        <p:spPr bwMode="auto">
          <a:xfrm>
            <a:off x="31686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1159" name="Text Box 22"/>
          <p:cNvSpPr txBox="1">
            <a:spLocks noChangeArrowheads="1"/>
          </p:cNvSpPr>
          <p:nvPr/>
        </p:nvSpPr>
        <p:spPr bwMode="auto">
          <a:xfrm>
            <a:off x="38322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1160" name="Text Box 23"/>
          <p:cNvSpPr txBox="1">
            <a:spLocks noChangeArrowheads="1"/>
          </p:cNvSpPr>
          <p:nvPr/>
        </p:nvSpPr>
        <p:spPr bwMode="auto">
          <a:xfrm>
            <a:off x="3048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1161" name="Text Box 24"/>
          <p:cNvSpPr txBox="1">
            <a:spLocks noChangeArrowheads="1"/>
          </p:cNvSpPr>
          <p:nvPr/>
        </p:nvSpPr>
        <p:spPr bwMode="auto">
          <a:xfrm>
            <a:off x="4648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1162" name="Text Box 25"/>
          <p:cNvSpPr txBox="1">
            <a:spLocks noChangeArrowheads="1"/>
          </p:cNvSpPr>
          <p:nvPr/>
        </p:nvSpPr>
        <p:spPr bwMode="auto">
          <a:xfrm>
            <a:off x="55086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1163" name="Text Box 26"/>
          <p:cNvSpPr txBox="1">
            <a:spLocks noChangeArrowheads="1"/>
          </p:cNvSpPr>
          <p:nvPr/>
        </p:nvSpPr>
        <p:spPr bwMode="auto">
          <a:xfrm>
            <a:off x="69564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1164" name="Text Box 27"/>
          <p:cNvSpPr txBox="1">
            <a:spLocks noChangeArrowheads="1"/>
          </p:cNvSpPr>
          <p:nvPr/>
        </p:nvSpPr>
        <p:spPr bwMode="auto">
          <a:xfrm>
            <a:off x="63690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1165" name="Text Box 28"/>
          <p:cNvSpPr txBox="1">
            <a:spLocks noChangeArrowheads="1"/>
          </p:cNvSpPr>
          <p:nvPr/>
        </p:nvSpPr>
        <p:spPr bwMode="auto">
          <a:xfrm>
            <a:off x="7969251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1166" name="Text Box 29"/>
          <p:cNvSpPr txBox="1">
            <a:spLocks noChangeArrowheads="1"/>
          </p:cNvSpPr>
          <p:nvPr/>
        </p:nvSpPr>
        <p:spPr bwMode="auto">
          <a:xfrm>
            <a:off x="8556626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1167" name="Text Box 30"/>
          <p:cNvSpPr txBox="1">
            <a:spLocks noChangeArrowheads="1"/>
          </p:cNvSpPr>
          <p:nvPr/>
        </p:nvSpPr>
        <p:spPr bwMode="auto">
          <a:xfrm>
            <a:off x="7108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1168" name="Text Box 31"/>
          <p:cNvSpPr txBox="1">
            <a:spLocks noChangeArrowheads="1"/>
          </p:cNvSpPr>
          <p:nvPr/>
        </p:nvSpPr>
        <p:spPr bwMode="auto">
          <a:xfrm>
            <a:off x="6346826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1169" name="Text Box 32"/>
          <p:cNvSpPr txBox="1">
            <a:spLocks noChangeArrowheads="1"/>
          </p:cNvSpPr>
          <p:nvPr/>
        </p:nvSpPr>
        <p:spPr bwMode="auto">
          <a:xfrm>
            <a:off x="80010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1170" name="Text Box 33"/>
          <p:cNvSpPr txBox="1">
            <a:spLocks noChangeArrowheads="1"/>
          </p:cNvSpPr>
          <p:nvPr/>
        </p:nvSpPr>
        <p:spPr bwMode="auto">
          <a:xfrm>
            <a:off x="8839201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1171" name="Text Box 34"/>
          <p:cNvSpPr txBox="1">
            <a:spLocks noChangeArrowheads="1"/>
          </p:cNvSpPr>
          <p:nvPr/>
        </p:nvSpPr>
        <p:spPr bwMode="auto">
          <a:xfrm>
            <a:off x="3146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1172" name="Text Box 35"/>
          <p:cNvSpPr txBox="1">
            <a:spLocks noChangeArrowheads="1"/>
          </p:cNvSpPr>
          <p:nvPr/>
        </p:nvSpPr>
        <p:spPr bwMode="auto">
          <a:xfrm>
            <a:off x="3733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1173" name="Text Box 36"/>
          <p:cNvSpPr txBox="1">
            <a:spLocks noChangeArrowheads="1"/>
          </p:cNvSpPr>
          <p:nvPr/>
        </p:nvSpPr>
        <p:spPr bwMode="auto">
          <a:xfrm>
            <a:off x="53340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1174" name="Text Box 37"/>
          <p:cNvSpPr txBox="1">
            <a:spLocks noChangeArrowheads="1"/>
          </p:cNvSpPr>
          <p:nvPr/>
        </p:nvSpPr>
        <p:spPr bwMode="auto">
          <a:xfrm>
            <a:off x="47466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1175" name="Text Box 38"/>
          <p:cNvSpPr txBox="1">
            <a:spLocks noChangeArrowheads="1"/>
          </p:cNvSpPr>
          <p:nvPr/>
        </p:nvSpPr>
        <p:spPr bwMode="auto">
          <a:xfrm>
            <a:off x="70104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1176" name="Text Box 39"/>
          <p:cNvSpPr txBox="1">
            <a:spLocks noChangeArrowheads="1"/>
          </p:cNvSpPr>
          <p:nvPr/>
        </p:nvSpPr>
        <p:spPr bwMode="auto">
          <a:xfrm>
            <a:off x="64230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1177" name="Text Box 40"/>
          <p:cNvSpPr txBox="1">
            <a:spLocks noChangeArrowheads="1"/>
          </p:cNvSpPr>
          <p:nvPr/>
        </p:nvSpPr>
        <p:spPr bwMode="auto">
          <a:xfrm>
            <a:off x="8686801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1178" name="Text Box 41"/>
          <p:cNvSpPr txBox="1">
            <a:spLocks noChangeArrowheads="1"/>
          </p:cNvSpPr>
          <p:nvPr/>
        </p:nvSpPr>
        <p:spPr bwMode="auto">
          <a:xfrm>
            <a:off x="8099426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1179" name="Text Box 42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1180" name="Text Box 43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1181" name="Text Box 44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1182" name="Text Box 4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1183" name="Text Box 46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1184" name="Text Box 47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1185" name="Text Box 48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1186" name="Text Box 49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1187" name="Text Box 50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1188" name="Text Box 51"/>
          <p:cNvSpPr txBox="1">
            <a:spLocks noChangeArrowheads="1"/>
          </p:cNvSpPr>
          <p:nvPr/>
        </p:nvSpPr>
        <p:spPr bwMode="auto">
          <a:xfrm>
            <a:off x="434657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1189" name="Text Box 52"/>
          <p:cNvSpPr txBox="1">
            <a:spLocks noChangeArrowheads="1"/>
          </p:cNvSpPr>
          <p:nvPr/>
        </p:nvSpPr>
        <p:spPr bwMode="auto">
          <a:xfrm>
            <a:off x="493395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1190" name="Text Box 53"/>
          <p:cNvSpPr txBox="1">
            <a:spLocks noChangeArrowheads="1"/>
          </p:cNvSpPr>
          <p:nvPr/>
        </p:nvSpPr>
        <p:spPr bwMode="auto">
          <a:xfrm>
            <a:off x="55213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1191" name="Text Box 54"/>
          <p:cNvSpPr txBox="1">
            <a:spLocks noChangeArrowheads="1"/>
          </p:cNvSpPr>
          <p:nvPr/>
        </p:nvSpPr>
        <p:spPr bwMode="auto">
          <a:xfrm>
            <a:off x="610870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1192" name="Text Box 55"/>
          <p:cNvSpPr txBox="1">
            <a:spLocks noChangeArrowheads="1"/>
          </p:cNvSpPr>
          <p:nvPr/>
        </p:nvSpPr>
        <p:spPr bwMode="auto">
          <a:xfrm>
            <a:off x="6697664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1193" name="Text Box 56"/>
          <p:cNvSpPr txBox="1">
            <a:spLocks noChangeArrowheads="1"/>
          </p:cNvSpPr>
          <p:nvPr/>
        </p:nvSpPr>
        <p:spPr bwMode="auto">
          <a:xfrm>
            <a:off x="7285039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1194" name="Text Box 57"/>
          <p:cNvSpPr txBox="1">
            <a:spLocks noChangeArrowheads="1"/>
          </p:cNvSpPr>
          <p:nvPr/>
        </p:nvSpPr>
        <p:spPr bwMode="auto">
          <a:xfrm>
            <a:off x="7872414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1195" name="Text Box 58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37628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B6CB34-19FF-4924-9168-B2D27E2F695F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tr-TR" sz="1200"/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3190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3191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3192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3193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3194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3195" name="Text Box 10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3196" name="Text Box 11"/>
          <p:cNvSpPr txBox="1">
            <a:spLocks noChangeArrowheads="1"/>
          </p:cNvSpPr>
          <p:nvPr/>
        </p:nvSpPr>
        <p:spPr bwMode="auto">
          <a:xfrm>
            <a:off x="434657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3197" name="Text Box 12"/>
          <p:cNvSpPr txBox="1">
            <a:spLocks noChangeArrowheads="1"/>
          </p:cNvSpPr>
          <p:nvPr/>
        </p:nvSpPr>
        <p:spPr bwMode="auto">
          <a:xfrm>
            <a:off x="493395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3198" name="Text Box 13"/>
          <p:cNvSpPr txBox="1">
            <a:spLocks noChangeArrowheads="1"/>
          </p:cNvSpPr>
          <p:nvPr/>
        </p:nvSpPr>
        <p:spPr bwMode="auto">
          <a:xfrm>
            <a:off x="55213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3199" name="Text Box 14"/>
          <p:cNvSpPr txBox="1">
            <a:spLocks noChangeArrowheads="1"/>
          </p:cNvSpPr>
          <p:nvPr/>
        </p:nvSpPr>
        <p:spPr bwMode="auto">
          <a:xfrm>
            <a:off x="610870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3200" name="Text Box 15"/>
          <p:cNvSpPr txBox="1">
            <a:spLocks noChangeArrowheads="1"/>
          </p:cNvSpPr>
          <p:nvPr/>
        </p:nvSpPr>
        <p:spPr bwMode="auto">
          <a:xfrm>
            <a:off x="6697664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3201" name="Text Box 16"/>
          <p:cNvSpPr txBox="1">
            <a:spLocks noChangeArrowheads="1"/>
          </p:cNvSpPr>
          <p:nvPr/>
        </p:nvSpPr>
        <p:spPr bwMode="auto">
          <a:xfrm>
            <a:off x="7285039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3202" name="Text Box 17"/>
          <p:cNvSpPr txBox="1">
            <a:spLocks noChangeArrowheads="1"/>
          </p:cNvSpPr>
          <p:nvPr/>
        </p:nvSpPr>
        <p:spPr bwMode="auto">
          <a:xfrm>
            <a:off x="7872414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3203" name="Line 18"/>
          <p:cNvSpPr>
            <a:spLocks noChangeShapeType="1"/>
          </p:cNvSpPr>
          <p:nvPr/>
        </p:nvSpPr>
        <p:spPr bwMode="auto">
          <a:xfrm>
            <a:off x="6108700" y="1573214"/>
            <a:ext cx="0" cy="3043237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4" name="Text Box 19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976495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63759-0295-4DDB-929D-F912ACE7541C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tr-TR" sz="120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381" y="-6824"/>
            <a:ext cx="7729728" cy="1188720"/>
          </a:xfrm>
        </p:spPr>
        <p:txBody>
          <a:bodyPr/>
          <a:lstStyle/>
          <a:p>
            <a:pPr algn="ctr" eaLnBrk="1" hangingPunct="1"/>
            <a:r>
              <a:rPr lang="tr-TR" altLang="tr-TR" dirty="0"/>
              <a:t>Analiz</a:t>
            </a:r>
            <a:r>
              <a:rPr lang="en-US" altLang="tr-TR" dirty="0"/>
              <a:t> - 1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7924800" cy="2211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000" dirty="0"/>
              <a:t>Her </a:t>
            </a:r>
            <a:r>
              <a:rPr lang="tr-TR" altLang="tr-TR" sz="2000" dirty="0" err="1"/>
              <a:t>rekürsif</a:t>
            </a:r>
            <a:r>
              <a:rPr lang="tr-TR" altLang="tr-TR" sz="2000" dirty="0"/>
              <a:t> çağrımda diziyi iki parçaya bölüyoruz. Oluşan ağacın yüksekliği </a:t>
            </a:r>
            <a:r>
              <a:rPr lang="en-US" altLang="tr-TR" sz="2000" b="1" i="1" dirty="0">
                <a:latin typeface="Times New Roman" panose="02020603050405020304" pitchFamily="18" charset="0"/>
              </a:rPr>
              <a:t>O</a:t>
            </a:r>
            <a:r>
              <a:rPr lang="en-US" altLang="tr-TR" sz="2000" dirty="0">
                <a:latin typeface="Times New Roman" panose="02020603050405020304" pitchFamily="18" charset="0"/>
              </a:rPr>
              <a:t>(log </a:t>
            </a:r>
            <a:r>
              <a:rPr lang="en-US" altLang="tr-TR" sz="2000" b="1" i="1" dirty="0">
                <a:latin typeface="Times New Roman" panose="02020603050405020304" pitchFamily="18" charset="0"/>
              </a:rPr>
              <a:t>n</a:t>
            </a:r>
            <a:r>
              <a:rPr lang="en-US" altLang="tr-TR" sz="2000" dirty="0">
                <a:latin typeface="Times New Roman" panose="02020603050405020304" pitchFamily="18" charset="0"/>
              </a:rPr>
              <a:t>)</a:t>
            </a:r>
            <a:r>
              <a:rPr lang="en-US" altLang="tr-TR" sz="2000" dirty="0"/>
              <a:t> </a:t>
            </a:r>
            <a:r>
              <a:rPr lang="tr-TR" altLang="tr-TR" sz="2000" dirty="0"/>
              <a:t>olacaktır.</a:t>
            </a:r>
            <a:r>
              <a:rPr lang="en-US" altLang="tr-TR" sz="2000" dirty="0"/>
              <a:t> </a:t>
            </a:r>
            <a:endParaRPr lang="en-US" altLang="tr-TR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z="2000" dirty="0"/>
              <a:t>İ </a:t>
            </a:r>
            <a:r>
              <a:rPr lang="tr-TR" altLang="tr-TR" sz="2000" dirty="0" err="1"/>
              <a:t>derinikli</a:t>
            </a:r>
            <a:r>
              <a:rPr lang="tr-TR" altLang="tr-TR" sz="2000" dirty="0"/>
              <a:t> düğümde yapılan işlemler </a:t>
            </a:r>
            <a:r>
              <a:rPr lang="en-US" altLang="tr-TR" sz="2000" b="1" i="1" dirty="0">
                <a:latin typeface="Times New Roman" panose="02020603050405020304" pitchFamily="18" charset="0"/>
              </a:rPr>
              <a:t>O</a:t>
            </a:r>
            <a:r>
              <a:rPr lang="en-US" altLang="tr-TR" sz="2000" dirty="0">
                <a:latin typeface="Times New Roman" panose="02020603050405020304" pitchFamily="18" charset="0"/>
              </a:rPr>
              <a:t>(</a:t>
            </a:r>
            <a:r>
              <a:rPr lang="en-US" altLang="tr-TR" sz="2000" b="1" i="1" dirty="0">
                <a:latin typeface="Times New Roman" panose="02020603050405020304" pitchFamily="18" charset="0"/>
              </a:rPr>
              <a:t>n</a:t>
            </a:r>
            <a:r>
              <a:rPr lang="en-US" altLang="tr-TR" sz="2000" dirty="0">
                <a:latin typeface="Times New Roman" panose="02020603050405020304" pitchFamily="18" charset="0"/>
              </a:rPr>
              <a:t>)</a:t>
            </a:r>
            <a:r>
              <a:rPr lang="tr-TR" altLang="tr-TR" sz="2000" dirty="0" err="1"/>
              <a:t>dir</a:t>
            </a:r>
            <a:r>
              <a:rPr lang="tr-TR" altLang="tr-TR" sz="2000" dirty="0"/>
              <a:t>.</a:t>
            </a:r>
            <a:endParaRPr lang="en-US" altLang="tr-TR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tr-TR" sz="2000" b="1" i="1" dirty="0">
                <a:latin typeface="Times New Roman" panose="02020603050405020304" pitchFamily="18" charset="0"/>
              </a:rPr>
              <a:t>n</a:t>
            </a:r>
            <a:r>
              <a:rPr lang="en-US" altLang="tr-TR" sz="2000" b="1" dirty="0">
                <a:latin typeface="Symbol" panose="05050102010706020507" pitchFamily="18" charset="2"/>
              </a:rPr>
              <a:t>/</a:t>
            </a:r>
            <a:r>
              <a:rPr lang="en-US" altLang="tr-TR" sz="2000" dirty="0">
                <a:latin typeface="Times New Roman" panose="02020603050405020304" pitchFamily="18" charset="0"/>
              </a:rPr>
              <a:t>2</a:t>
            </a:r>
            <a:r>
              <a:rPr lang="en-US" altLang="tr-TR" sz="2000" b="1" i="1" baseline="30000" dirty="0">
                <a:latin typeface="Times New Roman" panose="02020603050405020304" pitchFamily="18" charset="0"/>
              </a:rPr>
              <a:t>i</a:t>
            </a:r>
            <a:r>
              <a:rPr lang="tr-TR" altLang="tr-TR" sz="2000" dirty="0"/>
              <a:t> elemanlı </a:t>
            </a:r>
            <a:r>
              <a:rPr lang="en-US" altLang="tr-TR" sz="2000" dirty="0">
                <a:latin typeface="Times New Roman" panose="02020603050405020304" pitchFamily="18" charset="0"/>
              </a:rPr>
              <a:t>2</a:t>
            </a:r>
            <a:r>
              <a:rPr lang="en-US" altLang="tr-TR" sz="2000" b="1" i="1" baseline="30000" dirty="0">
                <a:latin typeface="Times New Roman" panose="02020603050405020304" pitchFamily="18" charset="0"/>
              </a:rPr>
              <a:t>i</a:t>
            </a:r>
            <a:r>
              <a:rPr lang="tr-TR" altLang="tr-TR" sz="2000" b="1" i="1" dirty="0">
                <a:latin typeface="Times New Roman" panose="02020603050405020304" pitchFamily="18" charset="0"/>
              </a:rPr>
              <a:t> </a:t>
            </a:r>
            <a:r>
              <a:rPr lang="tr-TR" altLang="tr-TR" sz="2000" dirty="0"/>
              <a:t>parçalama ve birleştirme yaparız.</a:t>
            </a:r>
            <a:endParaRPr lang="en-US" altLang="tr-TR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tr-TR" sz="2000" dirty="0">
                <a:latin typeface="Times New Roman" panose="02020603050405020304" pitchFamily="18" charset="0"/>
              </a:rPr>
              <a:t>2</a:t>
            </a:r>
            <a:r>
              <a:rPr lang="en-US" altLang="tr-TR" sz="2000" b="1" i="1" baseline="30000" dirty="0">
                <a:latin typeface="Times New Roman" panose="02020603050405020304" pitchFamily="18" charset="0"/>
              </a:rPr>
              <a:t>i</a:t>
            </a:r>
            <a:r>
              <a:rPr lang="en-US" altLang="tr-TR" sz="2000" baseline="30000" dirty="0">
                <a:latin typeface="Symbol" panose="05050102010706020507" pitchFamily="18" charset="2"/>
              </a:rPr>
              <a:t>+</a:t>
            </a:r>
            <a:r>
              <a:rPr lang="en-US" altLang="tr-TR" sz="2000" baseline="30000" dirty="0">
                <a:latin typeface="Times New Roman" panose="02020603050405020304" pitchFamily="18" charset="0"/>
              </a:rPr>
              <a:t>1</a:t>
            </a:r>
            <a:r>
              <a:rPr lang="en-US" altLang="tr-TR" sz="2000" dirty="0"/>
              <a:t> </a:t>
            </a:r>
            <a:r>
              <a:rPr lang="en-US" altLang="tr-TR" sz="2000" dirty="0" err="1"/>
              <a:t>recursi</a:t>
            </a:r>
            <a:r>
              <a:rPr lang="tr-TR" altLang="tr-TR" sz="2000" dirty="0"/>
              <a:t>f çağrı yapılır.</a:t>
            </a:r>
            <a:endParaRPr lang="en-US" altLang="tr-TR" sz="2000" dirty="0"/>
          </a:p>
          <a:p>
            <a:pPr eaLnBrk="1" hangingPunct="1">
              <a:lnSpc>
                <a:spcPct val="80000"/>
              </a:lnSpc>
            </a:pPr>
            <a:r>
              <a:rPr lang="tr-TR" altLang="tr-TR" sz="2000" dirty="0"/>
              <a:t>Toplam </a:t>
            </a:r>
            <a:r>
              <a:rPr lang="en-US" altLang="tr-TR" sz="2000" b="1" i="1" dirty="0">
                <a:latin typeface="Times New Roman" panose="02020603050405020304" pitchFamily="18" charset="0"/>
              </a:rPr>
              <a:t>O</a:t>
            </a:r>
            <a:r>
              <a:rPr lang="en-US" altLang="tr-TR" sz="2000" dirty="0">
                <a:latin typeface="Times New Roman" panose="02020603050405020304" pitchFamily="18" charset="0"/>
              </a:rPr>
              <a:t>(</a:t>
            </a:r>
            <a:r>
              <a:rPr lang="en-US" altLang="tr-TR" sz="2000" b="1" i="1" dirty="0">
                <a:latin typeface="Times New Roman" panose="02020603050405020304" pitchFamily="18" charset="0"/>
              </a:rPr>
              <a:t>n</a:t>
            </a:r>
            <a:r>
              <a:rPr lang="en-US" altLang="tr-TR" sz="2000" dirty="0">
                <a:latin typeface="Times New Roman" panose="02020603050405020304" pitchFamily="18" charset="0"/>
              </a:rPr>
              <a:t> log </a:t>
            </a:r>
            <a:r>
              <a:rPr lang="en-US" altLang="tr-TR" sz="2000" b="1" i="1" dirty="0">
                <a:latin typeface="Times New Roman" panose="02020603050405020304" pitchFamily="18" charset="0"/>
              </a:rPr>
              <a:t>n</a:t>
            </a:r>
            <a:r>
              <a:rPr lang="en-US" altLang="tr-TR" sz="2000" dirty="0">
                <a:latin typeface="Times New Roman" panose="02020603050405020304" pitchFamily="18" charset="0"/>
              </a:rPr>
              <a:t>)</a:t>
            </a:r>
            <a:r>
              <a:rPr lang="tr-TR" altLang="tr-TR" sz="2000" dirty="0">
                <a:latin typeface="Times New Roman" panose="02020603050405020304" pitchFamily="18" charset="0"/>
              </a:rPr>
              <a:t>işlem yaparız.</a:t>
            </a:r>
            <a:endParaRPr lang="en-US" altLang="tr-TR" sz="2000" dirty="0">
              <a:latin typeface="Times New Roman" panose="02020603050405020304" pitchFamily="18" charset="0"/>
            </a:endParaRPr>
          </a:p>
        </p:txBody>
      </p:sp>
      <p:grpSp>
        <p:nvGrpSpPr>
          <p:cNvPr id="95237" name="Group 4"/>
          <p:cNvGrpSpPr>
            <a:grpSpLocks/>
          </p:cNvGrpSpPr>
          <p:nvPr/>
        </p:nvGrpSpPr>
        <p:grpSpPr bwMode="auto">
          <a:xfrm>
            <a:off x="4953000" y="3876675"/>
            <a:ext cx="4191000" cy="1785938"/>
            <a:chOff x="384" y="1632"/>
            <a:chExt cx="5184" cy="2208"/>
          </a:xfrm>
        </p:grpSpPr>
        <p:cxnSp>
          <p:nvCxnSpPr>
            <p:cNvPr id="95254" name="AutoShape 5"/>
            <p:cNvCxnSpPr>
              <a:cxnSpLocks noChangeShapeType="1"/>
              <a:stCxn id="95281" idx="0"/>
              <a:endCxn id="95260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5" name="AutoShape 6"/>
            <p:cNvCxnSpPr>
              <a:cxnSpLocks noChangeShapeType="1"/>
              <a:stCxn id="95282" idx="0"/>
              <a:endCxn id="95260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6" name="AutoShape 7"/>
            <p:cNvCxnSpPr>
              <a:cxnSpLocks noChangeShapeType="1"/>
              <a:stCxn id="95273" idx="0"/>
              <a:endCxn id="95281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7" name="AutoShape 8"/>
            <p:cNvCxnSpPr>
              <a:cxnSpLocks noChangeShapeType="1"/>
              <a:stCxn id="95275" idx="0"/>
              <a:endCxn id="95282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8" name="AutoShape 9"/>
            <p:cNvCxnSpPr>
              <a:cxnSpLocks noChangeShapeType="1"/>
              <a:stCxn id="95281" idx="2"/>
              <a:endCxn id="95274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9" name="AutoShape 10"/>
            <p:cNvCxnSpPr>
              <a:cxnSpLocks noChangeShapeType="1"/>
              <a:stCxn id="95282" idx="2"/>
              <a:endCxn id="95276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60" name="AutoShape 11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8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61" name="AutoShape 12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8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5262" name="Group 13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95281" name="AutoShape 14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>
                  <a:solidFill>
                    <a:schemeClr val="accent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82" name="AutoShape 15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>
                  <a:solidFill>
                    <a:schemeClr val="accent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83" name="AutoShape 16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>
                  <a:solidFill>
                    <a:schemeClr val="accent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84" name="AutoShape 17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>
                  <a:solidFill>
                    <a:schemeClr val="accent1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95263" name="Group 18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95273" name="AutoShape 19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74" name="AutoShape 20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75" name="AutoShape 21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76" name="AutoShape 22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77" name="AutoShape 23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78" name="AutoShape 24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79" name="AutoShape 25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80" name="AutoShape 26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</p:grpSp>
        <p:cxnSp>
          <p:nvCxnSpPr>
            <p:cNvPr id="95264" name="AutoShape 27"/>
            <p:cNvCxnSpPr>
              <a:cxnSpLocks noChangeShapeType="1"/>
              <a:stCxn id="95283" idx="0"/>
              <a:endCxn id="95261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5" name="AutoShape 28"/>
            <p:cNvCxnSpPr>
              <a:cxnSpLocks noChangeShapeType="1"/>
              <a:stCxn id="95284" idx="0"/>
              <a:endCxn id="95261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6" name="AutoShape 29"/>
            <p:cNvCxnSpPr>
              <a:cxnSpLocks noChangeShapeType="1"/>
              <a:stCxn id="95277" idx="0"/>
              <a:endCxn id="95283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7" name="AutoShape 30"/>
            <p:cNvCxnSpPr>
              <a:cxnSpLocks noChangeShapeType="1"/>
              <a:stCxn id="95279" idx="0"/>
              <a:endCxn id="95284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8" name="AutoShape 31"/>
            <p:cNvCxnSpPr>
              <a:cxnSpLocks noChangeShapeType="1"/>
              <a:stCxn id="95283" idx="2"/>
              <a:endCxn id="95278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9" name="AutoShape 32"/>
            <p:cNvCxnSpPr>
              <a:cxnSpLocks noChangeShapeType="1"/>
              <a:stCxn id="95284" idx="2"/>
              <a:endCxn id="95280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70" name="AutoShape 33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r-TR" altLang="tr-TR" sz="18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95271" name="AutoShape 34"/>
            <p:cNvCxnSpPr>
              <a:cxnSpLocks noChangeShapeType="1"/>
              <a:stCxn id="95260" idx="0"/>
              <a:endCxn id="95270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72" name="AutoShape 35"/>
            <p:cNvCxnSpPr>
              <a:cxnSpLocks noChangeShapeType="1"/>
              <a:stCxn id="95261" idx="0"/>
              <a:endCxn id="95270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07556" name="Group 36"/>
          <p:cNvGraphicFramePr>
            <a:graphicFrameLocks noGrp="1"/>
          </p:cNvGraphicFramePr>
          <p:nvPr/>
        </p:nvGraphicFramePr>
        <p:xfrm>
          <a:off x="2743200" y="342900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#seqs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4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50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31DDEB-4AA9-42DA-A30E-16D533A20858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tr-TR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74638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tr-TR" dirty="0"/>
              <a:t>Birleştirmeli Sıralama (</a:t>
            </a:r>
            <a:r>
              <a:rPr lang="en-US" altLang="tr-TR" dirty="0"/>
              <a:t>Merge</a:t>
            </a:r>
            <a:r>
              <a:rPr lang="tr-TR" altLang="tr-TR" dirty="0"/>
              <a:t> S</a:t>
            </a:r>
            <a:r>
              <a:rPr lang="en-US" altLang="tr-TR" dirty="0"/>
              <a:t>ort</a:t>
            </a:r>
            <a:r>
              <a:rPr lang="tr-TR" altLang="tr-TR" dirty="0"/>
              <a:t>)</a:t>
            </a:r>
            <a:endParaRPr lang="en-US" altLang="tr-T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tr-TR" altLang="tr-TR"/>
              <a:t>Böl-Yönet yaklaşımlı sıralama</a:t>
            </a:r>
            <a:endParaRPr lang="en-US" altLang="tr-TR"/>
          </a:p>
          <a:p>
            <a:pPr eaLnBrk="1" hangingPunct="1"/>
            <a:r>
              <a:rPr lang="tr-TR" altLang="tr-TR"/>
              <a:t>Her bir altdizide bir eleman kalıncaya kadar sırasız diziyi ikiye böl</a:t>
            </a:r>
            <a:endParaRPr lang="en-US" altLang="tr-TR"/>
          </a:p>
          <a:p>
            <a:pPr eaLnBrk="1" hangingPunct="1"/>
            <a:r>
              <a:rPr lang="tr-TR" altLang="tr-TR"/>
              <a:t>Alt problem çözümlerini birleştir:</a:t>
            </a:r>
            <a:endParaRPr lang="en-US" altLang="tr-TR"/>
          </a:p>
          <a:p>
            <a:pPr lvl="1" eaLnBrk="1" hangingPunct="1"/>
            <a:r>
              <a:rPr lang="tr-TR" altLang="tr-TR"/>
              <a:t>Altdizilerin ilk elemanlarını karşılaştır.</a:t>
            </a:r>
            <a:endParaRPr lang="en-US" altLang="tr-TR"/>
          </a:p>
          <a:p>
            <a:pPr lvl="1" eaLnBrk="1" hangingPunct="1"/>
            <a:r>
              <a:rPr lang="tr-TR" altLang="tr-TR"/>
              <a:t>En küçük elemanı kaldır ve sonuç diziye koy</a:t>
            </a:r>
            <a:endParaRPr lang="en-US" altLang="tr-TR"/>
          </a:p>
          <a:p>
            <a:pPr lvl="1" eaLnBrk="1" hangingPunct="1"/>
            <a:r>
              <a:rPr lang="tr-TR" altLang="tr-TR"/>
              <a:t>Bütün elemanlar sonuç diziye konuncaya kadar işlemleri tekrarla</a:t>
            </a:r>
            <a:endParaRPr lang="en-US" altLang="tr-TR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514601" y="609600"/>
            <a:ext cx="18601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grpSp>
        <p:nvGrpSpPr>
          <p:cNvPr id="5126" name="Group 5"/>
          <p:cNvGrpSpPr>
            <a:grpSpLocks/>
          </p:cNvGrpSpPr>
          <p:nvPr/>
        </p:nvGrpSpPr>
        <p:grpSpPr bwMode="auto">
          <a:xfrm>
            <a:off x="2286000" y="5334000"/>
            <a:ext cx="7131050" cy="598488"/>
            <a:chOff x="502" y="3523"/>
            <a:chExt cx="3363" cy="502"/>
          </a:xfrm>
        </p:grpSpPr>
        <p:sp>
          <p:nvSpPr>
            <p:cNvPr id="5128" name="Rectangle 6"/>
            <p:cNvSpPr>
              <a:spLocks noChangeArrowheads="1"/>
            </p:cNvSpPr>
            <p:nvPr/>
          </p:nvSpPr>
          <p:spPr bwMode="auto">
            <a:xfrm>
              <a:off x="502" y="3527"/>
              <a:ext cx="3363" cy="48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5129" name="Line 7"/>
            <p:cNvSpPr>
              <a:spLocks noChangeShapeType="1"/>
            </p:cNvSpPr>
            <p:nvPr/>
          </p:nvSpPr>
          <p:spPr bwMode="auto">
            <a:xfrm>
              <a:off x="2119" y="3523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Line 8"/>
            <p:cNvSpPr>
              <a:spLocks noChangeShapeType="1"/>
            </p:cNvSpPr>
            <p:nvPr/>
          </p:nvSpPr>
          <p:spPr bwMode="auto">
            <a:xfrm>
              <a:off x="2514" y="3545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Line 9"/>
            <p:cNvSpPr>
              <a:spLocks noChangeShapeType="1"/>
            </p:cNvSpPr>
            <p:nvPr/>
          </p:nvSpPr>
          <p:spPr bwMode="auto">
            <a:xfrm>
              <a:off x="3399" y="3523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Line 10"/>
            <p:cNvSpPr>
              <a:spLocks noChangeShapeType="1"/>
            </p:cNvSpPr>
            <p:nvPr/>
          </p:nvSpPr>
          <p:spPr bwMode="auto">
            <a:xfrm>
              <a:off x="2951" y="353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Line 11"/>
            <p:cNvSpPr>
              <a:spLocks noChangeShapeType="1"/>
            </p:cNvSpPr>
            <p:nvPr/>
          </p:nvSpPr>
          <p:spPr bwMode="auto">
            <a:xfrm>
              <a:off x="1714" y="353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Line 12"/>
            <p:cNvSpPr>
              <a:spLocks noChangeShapeType="1"/>
            </p:cNvSpPr>
            <p:nvPr/>
          </p:nvSpPr>
          <p:spPr bwMode="auto">
            <a:xfrm>
              <a:off x="903" y="3523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13"/>
            <p:cNvSpPr>
              <a:spLocks noChangeShapeType="1"/>
            </p:cNvSpPr>
            <p:nvPr/>
          </p:nvSpPr>
          <p:spPr bwMode="auto">
            <a:xfrm>
              <a:off x="1298" y="353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14"/>
            <p:cNvSpPr>
              <a:spLocks noChangeArrowheads="1"/>
            </p:cNvSpPr>
            <p:nvPr/>
          </p:nvSpPr>
          <p:spPr bwMode="auto">
            <a:xfrm>
              <a:off x="557" y="3610"/>
              <a:ext cx="20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37</a:t>
              </a:r>
              <a:endParaRPr lang="en-US" altLang="tr-TR" sz="1800"/>
            </a:p>
          </p:txBody>
        </p:sp>
        <p:sp>
          <p:nvSpPr>
            <p:cNvPr id="5137" name="Rectangle 15"/>
            <p:cNvSpPr>
              <a:spLocks noChangeArrowheads="1"/>
            </p:cNvSpPr>
            <p:nvPr/>
          </p:nvSpPr>
          <p:spPr bwMode="auto">
            <a:xfrm>
              <a:off x="973" y="3610"/>
              <a:ext cx="20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23</a:t>
              </a:r>
              <a:endParaRPr lang="en-US" altLang="tr-TR" sz="1800"/>
            </a:p>
          </p:txBody>
        </p:sp>
        <p:sp>
          <p:nvSpPr>
            <p:cNvPr id="5138" name="Rectangle 16"/>
            <p:cNvSpPr>
              <a:spLocks noChangeArrowheads="1"/>
            </p:cNvSpPr>
            <p:nvPr/>
          </p:nvSpPr>
          <p:spPr bwMode="auto">
            <a:xfrm>
              <a:off x="1400" y="3599"/>
              <a:ext cx="14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6</a:t>
              </a:r>
              <a:endParaRPr lang="en-US" altLang="tr-TR" sz="1800"/>
            </a:p>
          </p:txBody>
        </p:sp>
        <p:sp>
          <p:nvSpPr>
            <p:cNvPr id="5139" name="Rectangle 17"/>
            <p:cNvSpPr>
              <a:spLocks noChangeArrowheads="1"/>
            </p:cNvSpPr>
            <p:nvPr/>
          </p:nvSpPr>
          <p:spPr bwMode="auto">
            <a:xfrm>
              <a:off x="1784" y="3620"/>
              <a:ext cx="20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89</a:t>
              </a:r>
            </a:p>
          </p:txBody>
        </p:sp>
        <p:sp>
          <p:nvSpPr>
            <p:cNvPr id="5140" name="Rectangle 18"/>
            <p:cNvSpPr>
              <a:spLocks noChangeArrowheads="1"/>
            </p:cNvSpPr>
            <p:nvPr/>
          </p:nvSpPr>
          <p:spPr bwMode="auto">
            <a:xfrm>
              <a:off x="2157" y="3620"/>
              <a:ext cx="20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15</a:t>
              </a:r>
              <a:endParaRPr lang="en-US" altLang="tr-TR" sz="1800"/>
            </a:p>
          </p:txBody>
        </p:sp>
        <p:sp>
          <p:nvSpPr>
            <p:cNvPr id="5141" name="Rectangle 19"/>
            <p:cNvSpPr>
              <a:spLocks noChangeArrowheads="1"/>
            </p:cNvSpPr>
            <p:nvPr/>
          </p:nvSpPr>
          <p:spPr bwMode="auto">
            <a:xfrm>
              <a:off x="2552" y="3630"/>
              <a:ext cx="20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12</a:t>
              </a:r>
            </a:p>
          </p:txBody>
        </p:sp>
        <p:sp>
          <p:nvSpPr>
            <p:cNvPr id="5142" name="Rectangle 20"/>
            <p:cNvSpPr>
              <a:spLocks noChangeArrowheads="1"/>
            </p:cNvSpPr>
            <p:nvPr/>
          </p:nvSpPr>
          <p:spPr bwMode="auto">
            <a:xfrm>
              <a:off x="3053" y="3620"/>
              <a:ext cx="14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2</a:t>
              </a:r>
              <a:endParaRPr lang="en-US" altLang="tr-TR" sz="1800"/>
            </a:p>
          </p:txBody>
        </p:sp>
        <p:sp>
          <p:nvSpPr>
            <p:cNvPr id="5143" name="Rectangle 21"/>
            <p:cNvSpPr>
              <a:spLocks noChangeArrowheads="1"/>
            </p:cNvSpPr>
            <p:nvPr/>
          </p:nvSpPr>
          <p:spPr bwMode="auto">
            <a:xfrm>
              <a:off x="3491" y="3610"/>
              <a:ext cx="20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19</a:t>
              </a:r>
              <a:endParaRPr lang="en-US" altLang="tr-TR" sz="1800"/>
            </a:p>
          </p:txBody>
        </p:sp>
      </p:grpSp>
      <p:sp>
        <p:nvSpPr>
          <p:cNvPr id="5127" name="Rectangle 22"/>
          <p:cNvSpPr>
            <a:spLocks noChangeArrowheads="1"/>
          </p:cNvSpPr>
          <p:nvPr/>
        </p:nvSpPr>
        <p:spPr bwMode="auto">
          <a:xfrm>
            <a:off x="2957514" y="5100638"/>
            <a:ext cx="18601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</p:spTree>
    <p:extLst>
      <p:ext uri="{BB962C8B-B14F-4D97-AF65-F5344CB8AC3E}">
        <p14:creationId xmlns:p14="http://schemas.microsoft.com/office/powerpoint/2010/main" val="418868915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FEE4FE-0127-4D99-9A3C-44DA4644860B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tr-TR" sz="1200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5562600" y="304800"/>
            <a:ext cx="1379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3200" b="1">
                <a:solidFill>
                  <a:schemeClr val="tx2"/>
                </a:solidFill>
              </a:rPr>
              <a:t>Analiz</a:t>
            </a:r>
            <a:endParaRPr lang="en-US" altLang="tr-TR" sz="3200" b="1">
              <a:solidFill>
                <a:schemeClr val="tx2"/>
              </a:solidFill>
            </a:endParaRPr>
          </a:p>
        </p:txBody>
      </p:sp>
      <p:graphicFrame>
        <p:nvGraphicFramePr>
          <p:cNvPr id="97284" name="Object 3"/>
          <p:cNvGraphicFramePr>
            <a:graphicFrameLocks noChangeAspect="1"/>
          </p:cNvGraphicFramePr>
          <p:nvPr/>
        </p:nvGraphicFramePr>
        <p:xfrm>
          <a:off x="2514600" y="1071563"/>
          <a:ext cx="762000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6601746" imgH="4533333" progId="PhotoDeluxeBusiness.Image.1">
                  <p:embed/>
                </p:oleObj>
              </mc:Choice>
              <mc:Fallback>
                <p:oleObj name="Image" r:id="rId3" imgW="6601746" imgH="4533333" progId="PhotoDeluxeBusiness.Image.1">
                  <p:embed/>
                  <p:pic>
                    <p:nvPicPr>
                      <p:cNvPr id="9728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071563"/>
                        <a:ext cx="7620000" cy="523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398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EF407F-E18A-4F01-8E8E-0AF90849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analİz</a:t>
            </a:r>
            <a:r>
              <a:rPr lang="en-US" dirty="0"/>
              <a:t> -2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F665B3E-0482-4FB1-AD9A-6C63908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51</a:t>
            </a:fld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4C8339A-2936-46BE-9D76-9B69FD29DF9F}"/>
              </a:ext>
            </a:extLst>
          </p:cNvPr>
          <p:cNvSpPr txBox="1"/>
          <p:nvPr/>
        </p:nvSpPr>
        <p:spPr>
          <a:xfrm>
            <a:off x="0" y="2465500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İyi</a:t>
            </a:r>
            <a:r>
              <a:rPr lang="en-US" dirty="0">
                <a:solidFill>
                  <a:srgbClr val="FF0000"/>
                </a:solidFill>
              </a:rPr>
              <a:t> Durum </a:t>
            </a:r>
          </a:p>
          <a:p>
            <a:r>
              <a:rPr lang="en-US" dirty="0">
                <a:solidFill>
                  <a:srgbClr val="FF0000"/>
                </a:solidFill>
              </a:rPr>
              <a:t>(Min </a:t>
            </a:r>
            <a:r>
              <a:rPr lang="en-US" dirty="0" err="1">
                <a:solidFill>
                  <a:srgbClr val="FF0000"/>
                </a:solidFill>
              </a:rPr>
              <a:t>Karşılaştırma</a:t>
            </a:r>
            <a:r>
              <a:rPr lang="en-US" dirty="0">
                <a:solidFill>
                  <a:srgbClr val="FF0000"/>
                </a:solidFill>
              </a:rPr>
              <a:t>):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43E1705-F03E-4105-9108-0EDDA17511F0}"/>
              </a:ext>
            </a:extLst>
          </p:cNvPr>
          <p:cNvSpPr txBox="1"/>
          <p:nvPr/>
        </p:nvSpPr>
        <p:spPr>
          <a:xfrm>
            <a:off x="2231136" y="2544490"/>
            <a:ext cx="60976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C(n)		1,				n=1</a:t>
            </a:r>
          </a:p>
          <a:p>
            <a:r>
              <a:rPr lang="en-US" dirty="0"/>
              <a:t>		2C(n/2)+n/2,		n&gt;1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adım</a:t>
            </a:r>
            <a:r>
              <a:rPr lang="en-US" dirty="0"/>
              <a:t>:	C(n)	= 2C(n/2)+n/2</a:t>
            </a:r>
          </a:p>
          <a:p>
            <a:r>
              <a:rPr lang="en-US" dirty="0"/>
              <a:t>2. </a:t>
            </a:r>
            <a:r>
              <a:rPr lang="en-US" dirty="0" err="1"/>
              <a:t>adım</a:t>
            </a:r>
            <a:r>
              <a:rPr lang="en-US" dirty="0"/>
              <a:t>:		= 2[2C(n/4)+n/4]+n/2 = 4C(n/4)+n</a:t>
            </a:r>
          </a:p>
          <a:p>
            <a:r>
              <a:rPr lang="en-US" dirty="0"/>
              <a:t>3. </a:t>
            </a:r>
            <a:r>
              <a:rPr lang="en-US" dirty="0" err="1"/>
              <a:t>adım</a:t>
            </a:r>
            <a:r>
              <a:rPr lang="en-US" dirty="0"/>
              <a:t>:		= 2[4C(n/8)+n/2]+n/2 = 8C(n/8)+3n/2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k. </a:t>
            </a:r>
            <a:r>
              <a:rPr lang="en-US" dirty="0" err="1"/>
              <a:t>adım</a:t>
            </a:r>
            <a:r>
              <a:rPr lang="en-US" dirty="0"/>
              <a:t>:		= 2</a:t>
            </a:r>
            <a:r>
              <a:rPr lang="en-US" baseline="30000" dirty="0"/>
              <a:t>k</a:t>
            </a:r>
            <a:r>
              <a:rPr lang="en-US" dirty="0"/>
              <a:t>C(n/2</a:t>
            </a:r>
            <a:r>
              <a:rPr lang="en-US" baseline="30000" dirty="0"/>
              <a:t>k</a:t>
            </a:r>
            <a:r>
              <a:rPr lang="en-US" dirty="0"/>
              <a:t>)+</a:t>
            </a:r>
            <a:r>
              <a:rPr lang="en-US" dirty="0" err="1"/>
              <a:t>kn</a:t>
            </a:r>
            <a:r>
              <a:rPr lang="en-US" dirty="0"/>
              <a:t>/2</a:t>
            </a:r>
          </a:p>
          <a:p>
            <a:r>
              <a:rPr lang="en-US" dirty="0"/>
              <a:t>--------------------------------------------------------------------</a:t>
            </a:r>
          </a:p>
          <a:p>
            <a:r>
              <a:rPr lang="en-US" dirty="0"/>
              <a:t>n/2</a:t>
            </a:r>
            <a:r>
              <a:rPr lang="en-US" baseline="30000" dirty="0"/>
              <a:t>k</a:t>
            </a:r>
            <a:r>
              <a:rPr lang="en-US" dirty="0"/>
              <a:t>=1 =&gt; 2</a:t>
            </a:r>
            <a:r>
              <a:rPr lang="en-US" baseline="30000" dirty="0"/>
              <a:t>k</a:t>
            </a:r>
            <a:r>
              <a:rPr lang="en-US" dirty="0"/>
              <a:t>=n</a:t>
            </a:r>
          </a:p>
          <a:p>
            <a:r>
              <a:rPr lang="en-US" dirty="0"/>
              <a:t>		k=</a:t>
            </a:r>
            <a:r>
              <a:rPr lang="en-US" dirty="0" err="1"/>
              <a:t>logn</a:t>
            </a:r>
            <a:endParaRPr lang="en-US" dirty="0"/>
          </a:p>
          <a:p>
            <a:r>
              <a:rPr lang="en-US" dirty="0"/>
              <a:t>--------------------------------------------------------------------</a:t>
            </a:r>
          </a:p>
          <a:p>
            <a:r>
              <a:rPr lang="en-US" dirty="0"/>
              <a:t>C(n) =	</a:t>
            </a:r>
            <a:r>
              <a:rPr lang="en-US" dirty="0" err="1"/>
              <a:t>n.C</a:t>
            </a:r>
            <a:r>
              <a:rPr lang="en-US" dirty="0"/>
              <a:t>(1)+</a:t>
            </a:r>
            <a:r>
              <a:rPr lang="en-US" dirty="0" err="1"/>
              <a:t>logn.n</a:t>
            </a:r>
            <a:r>
              <a:rPr lang="en-US" dirty="0"/>
              <a:t>/2 = n.1 + </a:t>
            </a:r>
            <a:r>
              <a:rPr lang="en-US" dirty="0" err="1"/>
              <a:t>n.logn</a:t>
            </a:r>
            <a:r>
              <a:rPr lang="en-US" dirty="0"/>
              <a:t>/2 = </a:t>
            </a:r>
            <a:r>
              <a:rPr lang="en-US" dirty="0" err="1"/>
              <a:t>nlogn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10" name="Sol Ayraç 9">
            <a:extLst>
              <a:ext uri="{FF2B5EF4-FFF2-40B4-BE49-F238E27FC236}">
                <a16:creationId xmlns:a16="http://schemas.microsoft.com/office/drawing/2014/main" id="{8976F7F6-94A0-47B4-B2DD-B2D099B89C15}"/>
              </a:ext>
            </a:extLst>
          </p:cNvPr>
          <p:cNvSpPr/>
          <p:nvPr/>
        </p:nvSpPr>
        <p:spPr>
          <a:xfrm>
            <a:off x="2822713" y="2650166"/>
            <a:ext cx="278296" cy="3693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AFB3C0A-E452-4B37-B7FD-5F9F54EE71A3}"/>
              </a:ext>
            </a:extLst>
          </p:cNvPr>
          <p:cNvSpPr txBox="1"/>
          <p:nvPr/>
        </p:nvSpPr>
        <p:spPr>
          <a:xfrm>
            <a:off x="0" y="1093304"/>
            <a:ext cx="2101927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top-down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mantıkla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8669431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EF407F-E18A-4F01-8E8E-0AF90849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analİz</a:t>
            </a:r>
            <a:r>
              <a:rPr lang="en-US" dirty="0"/>
              <a:t> -2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F665B3E-0482-4FB1-AD9A-6C63908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52</a:t>
            </a:fld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4C8339A-2936-46BE-9D76-9B69FD29DF9F}"/>
              </a:ext>
            </a:extLst>
          </p:cNvPr>
          <p:cNvSpPr txBox="1"/>
          <p:nvPr/>
        </p:nvSpPr>
        <p:spPr>
          <a:xfrm>
            <a:off x="0" y="2465500"/>
            <a:ext cx="2096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Kötü</a:t>
            </a:r>
            <a:r>
              <a:rPr lang="en-US" dirty="0">
                <a:solidFill>
                  <a:srgbClr val="FF0000"/>
                </a:solidFill>
              </a:rPr>
              <a:t> Durum </a:t>
            </a:r>
          </a:p>
          <a:p>
            <a:r>
              <a:rPr lang="en-US" dirty="0">
                <a:solidFill>
                  <a:srgbClr val="FF0000"/>
                </a:solidFill>
              </a:rPr>
              <a:t>(Max </a:t>
            </a:r>
            <a:r>
              <a:rPr lang="en-US" dirty="0" err="1">
                <a:solidFill>
                  <a:srgbClr val="FF0000"/>
                </a:solidFill>
              </a:rPr>
              <a:t>Karşılaştırma</a:t>
            </a:r>
            <a:r>
              <a:rPr lang="en-US" dirty="0">
                <a:solidFill>
                  <a:srgbClr val="FF0000"/>
                </a:solidFill>
              </a:rPr>
              <a:t>):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743E1705-F03E-4105-9108-0EDDA17511F0}"/>
                  </a:ext>
                </a:extLst>
              </p:cNvPr>
              <p:cNvSpPr txBox="1"/>
              <p:nvPr/>
            </p:nvSpPr>
            <p:spPr>
              <a:xfrm>
                <a:off x="2231136" y="2222985"/>
                <a:ext cx="9338013" cy="48548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C(n)		1,				n=1</a:t>
                </a:r>
              </a:p>
              <a:p>
                <a:r>
                  <a:rPr lang="en-US" dirty="0"/>
                  <a:t>		2C(n/2)+n-1,		n&gt;=2</a:t>
                </a:r>
              </a:p>
              <a:p>
                <a:endParaRPr lang="en-US" dirty="0"/>
              </a:p>
              <a:p>
                <a:r>
                  <a:rPr lang="en-US" dirty="0"/>
                  <a:t>1. </a:t>
                </a:r>
                <a:r>
                  <a:rPr lang="en-US" dirty="0" err="1"/>
                  <a:t>adım</a:t>
                </a:r>
                <a:r>
                  <a:rPr lang="en-US" dirty="0"/>
                  <a:t>:	C(n)	= 2C(n/2)+(n-1)</a:t>
                </a:r>
              </a:p>
              <a:p>
                <a:r>
                  <a:rPr lang="en-US" dirty="0"/>
                  <a:t>2. </a:t>
                </a:r>
                <a:r>
                  <a:rPr lang="en-US" dirty="0" err="1"/>
                  <a:t>adım</a:t>
                </a:r>
                <a:r>
                  <a:rPr lang="en-US" dirty="0"/>
                  <a:t>:		= 2[2C(n/4)+(n/2-1)]+(n-1) = 4C(n/4)+(n-2)+(n-1)</a:t>
                </a:r>
              </a:p>
              <a:p>
                <a:r>
                  <a:rPr lang="en-US" dirty="0"/>
                  <a:t>3. </a:t>
                </a:r>
                <a:r>
                  <a:rPr lang="en-US" dirty="0" err="1"/>
                  <a:t>adım</a:t>
                </a:r>
                <a:r>
                  <a:rPr lang="en-US" dirty="0"/>
                  <a:t>:		= 2[4C(n/8)+(n/2-2)+(n/2-1)]+(n-1) = 8C(n/8)+(n-4)+(n-2)+(n-1)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k. </a:t>
                </a:r>
                <a:r>
                  <a:rPr lang="en-US" dirty="0" err="1"/>
                  <a:t>adım</a:t>
                </a:r>
                <a:r>
                  <a:rPr lang="en-US" dirty="0"/>
                  <a:t>:		= 2</a:t>
                </a:r>
                <a:r>
                  <a:rPr lang="en-US" baseline="30000" dirty="0"/>
                  <a:t>k</a:t>
                </a:r>
                <a:r>
                  <a:rPr lang="en-US" dirty="0"/>
                  <a:t>C(n/2</a:t>
                </a:r>
                <a:r>
                  <a:rPr lang="en-US" baseline="30000" dirty="0"/>
                  <a:t>k</a:t>
                </a:r>
                <a:r>
                  <a:rPr lang="en-US" dirty="0"/>
                  <a:t>)+</a:t>
                </a:r>
                <a:r>
                  <a:rPr lang="en-US" dirty="0" err="1"/>
                  <a:t>kn</a:t>
                </a:r>
                <a:r>
                  <a:rPr lang="en-US" dirty="0"/>
                  <a:t>-(2</a:t>
                </a:r>
                <a:r>
                  <a:rPr lang="en-US" baseline="30000" dirty="0"/>
                  <a:t>k-1</a:t>
                </a:r>
                <a:r>
                  <a:rPr lang="en-US" dirty="0"/>
                  <a:t>+2</a:t>
                </a:r>
                <a:r>
                  <a:rPr lang="en-US" baseline="30000" dirty="0"/>
                  <a:t>k-2</a:t>
                </a:r>
                <a:r>
                  <a:rPr lang="en-US" dirty="0"/>
                  <a:t>+2</a:t>
                </a:r>
                <a:r>
                  <a:rPr lang="en-US" baseline="30000" dirty="0"/>
                  <a:t>k-3</a:t>
                </a:r>
                <a:r>
                  <a:rPr lang="en-US" dirty="0"/>
                  <a:t>+….+2</a:t>
                </a:r>
                <a:r>
                  <a:rPr lang="en-US" baseline="30000" dirty="0"/>
                  <a:t>0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--------------------------------------------------------------------</a:t>
                </a:r>
              </a:p>
              <a:p>
                <a:r>
                  <a:rPr lang="en-US" dirty="0"/>
                  <a:t>n/2</a:t>
                </a:r>
                <a:r>
                  <a:rPr lang="en-US" baseline="30000" dirty="0"/>
                  <a:t>k</a:t>
                </a:r>
                <a:r>
                  <a:rPr lang="en-US" dirty="0"/>
                  <a:t>=1 =&gt; 2</a:t>
                </a:r>
                <a:r>
                  <a:rPr lang="en-US" baseline="30000" dirty="0"/>
                  <a:t>k</a:t>
                </a:r>
                <a:r>
                  <a:rPr lang="en-US" dirty="0"/>
                  <a:t>=n</a:t>
                </a:r>
              </a:p>
              <a:p>
                <a:r>
                  <a:rPr lang="en-US" dirty="0"/>
                  <a:t>		k=</a:t>
                </a:r>
                <a:r>
                  <a:rPr lang="en-US" dirty="0" err="1"/>
                  <a:t>logn</a:t>
                </a:r>
                <a:endParaRPr lang="en-US" dirty="0"/>
              </a:p>
              <a:p>
                <a:r>
                  <a:rPr lang="en-US" dirty="0"/>
                  <a:t>--------------------------------------------------------------------</a:t>
                </a:r>
              </a:p>
              <a:p>
                <a:r>
                  <a:rPr lang="en-US" dirty="0"/>
                  <a:t>C(n) =	 2</a:t>
                </a:r>
                <a:r>
                  <a:rPr lang="en-US" baseline="30000" dirty="0"/>
                  <a:t>k </a:t>
                </a:r>
                <a:r>
                  <a:rPr lang="en-US" dirty="0"/>
                  <a:t>.C(1)+</a:t>
                </a:r>
                <a:r>
                  <a:rPr lang="en-US" dirty="0" err="1"/>
                  <a:t>n.logn</a:t>
                </a:r>
                <a:r>
                  <a:rPr lang="en-US" dirty="0"/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= 2</a:t>
                </a:r>
                <a:r>
                  <a:rPr lang="en-US" baseline="30000" dirty="0"/>
                  <a:t>k</a:t>
                </a:r>
                <a:r>
                  <a:rPr lang="en-US" dirty="0"/>
                  <a:t>.1+n.logn-((2</a:t>
                </a:r>
                <a:r>
                  <a:rPr lang="en-US" baseline="30000" dirty="0"/>
                  <a:t>k+1</a:t>
                </a:r>
                <a:r>
                  <a:rPr lang="en-US" dirty="0"/>
                  <a:t>-1)/(2-1)) = 2</a:t>
                </a:r>
                <a:r>
                  <a:rPr lang="en-US" baseline="30000" dirty="0"/>
                  <a:t>k </a:t>
                </a:r>
                <a:r>
                  <a:rPr lang="en-US" dirty="0"/>
                  <a:t>+nlogn-2</a:t>
                </a:r>
                <a:r>
                  <a:rPr lang="en-US" baseline="30000" dirty="0"/>
                  <a:t>k</a:t>
                </a:r>
                <a:r>
                  <a:rPr lang="en-US" dirty="0"/>
                  <a:t>.2+1 = O(</a:t>
                </a:r>
                <a:r>
                  <a:rPr lang="en-US" dirty="0" err="1"/>
                  <a:t>nlogn</a:t>
                </a:r>
                <a:r>
                  <a:rPr lang="en-US" dirty="0"/>
                  <a:t>)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743E1705-F03E-4105-9108-0EDDA1751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" y="2222985"/>
                <a:ext cx="9338013" cy="4854855"/>
              </a:xfrm>
              <a:prstGeom prst="rect">
                <a:avLst/>
              </a:prstGeom>
              <a:blipFill>
                <a:blip r:embed="rId2"/>
                <a:stretch>
                  <a:fillRect l="-522" t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ol Ayraç 9">
            <a:extLst>
              <a:ext uri="{FF2B5EF4-FFF2-40B4-BE49-F238E27FC236}">
                <a16:creationId xmlns:a16="http://schemas.microsoft.com/office/drawing/2014/main" id="{8976F7F6-94A0-47B4-B2DD-B2D099B89C15}"/>
              </a:ext>
            </a:extLst>
          </p:cNvPr>
          <p:cNvSpPr/>
          <p:nvPr/>
        </p:nvSpPr>
        <p:spPr>
          <a:xfrm>
            <a:off x="2822713" y="2312233"/>
            <a:ext cx="278296" cy="3693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AFB3C0A-E452-4B37-B7FD-5F9F54EE71A3}"/>
              </a:ext>
            </a:extLst>
          </p:cNvPr>
          <p:cNvSpPr txBox="1"/>
          <p:nvPr/>
        </p:nvSpPr>
        <p:spPr>
          <a:xfrm>
            <a:off x="0" y="1093304"/>
            <a:ext cx="2101927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top-down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mantıkla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05861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887C75-5BDD-46D7-9F75-2CAD6439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Merge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D78FFE-9B66-496F-A0BE-D8D443F46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80235"/>
            <a:ext cx="7729728" cy="3101983"/>
          </a:xfrm>
        </p:spPr>
        <p:txBody>
          <a:bodyPr/>
          <a:lstStyle/>
          <a:p>
            <a:r>
              <a:rPr lang="en-US" dirty="0"/>
              <a:t>Top-Down Merge </a:t>
            </a:r>
            <a:r>
              <a:rPr lang="en-US" dirty="0" err="1"/>
              <a:t>diziyi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1 </a:t>
            </a:r>
            <a:r>
              <a:rPr lang="en-US" dirty="0" err="1"/>
              <a:t>eleman</a:t>
            </a:r>
            <a:r>
              <a:rPr lang="en-US" dirty="0"/>
              <a:t> </a:t>
            </a:r>
            <a:r>
              <a:rPr lang="en-US" dirty="0" err="1"/>
              <a:t>kalana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böler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birleştirir</a:t>
            </a:r>
            <a:r>
              <a:rPr lang="en-US" dirty="0"/>
              <a:t>.</a:t>
            </a:r>
          </a:p>
          <a:p>
            <a:r>
              <a:rPr lang="en-US" dirty="0"/>
              <a:t>Bottom-up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birleştirir</a:t>
            </a:r>
            <a:r>
              <a:rPr lang="en-US" dirty="0"/>
              <a:t>.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zaten</a:t>
            </a:r>
            <a:r>
              <a:rPr lang="en-US" dirty="0"/>
              <a:t> </a:t>
            </a:r>
            <a:r>
              <a:rPr lang="en-US" dirty="0" err="1"/>
              <a:t>dizideyiz</a:t>
            </a:r>
            <a:r>
              <a:rPr lang="en-US" dirty="0"/>
              <a:t>, </a:t>
            </a:r>
            <a:r>
              <a:rPr lang="en-US" dirty="0" err="1"/>
              <a:t>indislerini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</a:t>
            </a:r>
            <a:r>
              <a:rPr lang="en-US" dirty="0" err="1"/>
              <a:t>Bölmeye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duymaz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EA66C24-D56F-48A5-8542-CC7D9E7C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53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B423FD-A127-49E5-BDAD-EFA505291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2" t="50000" r="16869" b="1304"/>
          <a:stretch/>
        </p:blipFill>
        <p:spPr bwMode="auto">
          <a:xfrm>
            <a:off x="2999960" y="3429000"/>
            <a:ext cx="6192080" cy="333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0464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EF407F-E18A-4F01-8E8E-0AF90849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206" y="149684"/>
            <a:ext cx="7729728" cy="1188720"/>
          </a:xfrm>
        </p:spPr>
        <p:txBody>
          <a:bodyPr/>
          <a:lstStyle/>
          <a:p>
            <a:r>
              <a:rPr lang="en-US" dirty="0"/>
              <a:t>Bottom-Up Merge Sort </a:t>
            </a:r>
            <a:r>
              <a:rPr lang="en-US" dirty="0" err="1"/>
              <a:t>analİz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F665B3E-0482-4FB1-AD9A-6C63908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743E1705-F03E-4105-9108-0EDDA17511F0}"/>
                  </a:ext>
                </a:extLst>
              </p:cNvPr>
              <p:cNvSpPr txBox="1"/>
              <p:nvPr/>
            </p:nvSpPr>
            <p:spPr>
              <a:xfrm>
                <a:off x="397565" y="1166842"/>
                <a:ext cx="11877259" cy="5539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1. </a:t>
                </a:r>
                <a:r>
                  <a:rPr lang="en-US" dirty="0" err="1"/>
                  <a:t>adım</a:t>
                </a:r>
                <a:r>
                  <a:rPr lang="en-US" dirty="0"/>
                  <a:t>:	1 </a:t>
                </a:r>
                <a:r>
                  <a:rPr lang="en-US" dirty="0" err="1"/>
                  <a:t>elemanlı</a:t>
                </a:r>
                <a:r>
                  <a:rPr lang="en-US" dirty="0"/>
                  <a:t> n </a:t>
                </a:r>
                <a:r>
                  <a:rPr lang="en-US" dirty="0" err="1"/>
                  <a:t>adet</a:t>
                </a:r>
                <a:r>
                  <a:rPr lang="en-US" dirty="0"/>
                  <a:t> </a:t>
                </a:r>
                <a:r>
                  <a:rPr lang="en-US" dirty="0" err="1"/>
                  <a:t>sıralı</a:t>
                </a:r>
                <a:r>
                  <a:rPr lang="en-US" dirty="0"/>
                  <a:t> dizi </a:t>
                </a:r>
                <a:r>
                  <a:rPr lang="en-US" dirty="0" err="1"/>
                  <a:t>birleştiriliyor</a:t>
                </a:r>
                <a:r>
                  <a:rPr lang="en-US" dirty="0"/>
                  <a:t> (</a:t>
                </a:r>
                <a:r>
                  <a:rPr lang="en-US" dirty="0" err="1"/>
                  <a:t>birleştirme</a:t>
                </a:r>
                <a:r>
                  <a:rPr lang="en-US" dirty="0"/>
                  <a:t> </a:t>
                </a:r>
                <a:r>
                  <a:rPr lang="en-US" dirty="0" err="1"/>
                  <a:t>sayısı</a:t>
                </a:r>
                <a:r>
                  <a:rPr lang="en-US" dirty="0"/>
                  <a:t> n/2) </a:t>
                </a:r>
              </a:p>
              <a:p>
                <a:r>
                  <a:rPr lang="en-US" dirty="0"/>
                  <a:t>2. </a:t>
                </a:r>
                <a:r>
                  <a:rPr lang="en-US" dirty="0" err="1"/>
                  <a:t>adım</a:t>
                </a:r>
                <a:r>
                  <a:rPr lang="en-US" dirty="0"/>
                  <a:t>:	2 </a:t>
                </a:r>
                <a:r>
                  <a:rPr lang="en-US" dirty="0" err="1"/>
                  <a:t>elemanlı</a:t>
                </a:r>
                <a:r>
                  <a:rPr lang="en-US" dirty="0"/>
                  <a:t> n/2 </a:t>
                </a:r>
                <a:r>
                  <a:rPr lang="en-US" dirty="0" err="1"/>
                  <a:t>adet</a:t>
                </a:r>
                <a:r>
                  <a:rPr lang="en-US" dirty="0"/>
                  <a:t> </a:t>
                </a:r>
                <a:r>
                  <a:rPr lang="en-US" dirty="0" err="1"/>
                  <a:t>sıralı</a:t>
                </a:r>
                <a:r>
                  <a:rPr lang="en-US" dirty="0"/>
                  <a:t> dizi </a:t>
                </a:r>
                <a:r>
                  <a:rPr lang="en-US" dirty="0" err="1"/>
                  <a:t>birleştiriliyor</a:t>
                </a:r>
                <a:r>
                  <a:rPr lang="en-US" dirty="0"/>
                  <a:t> (</a:t>
                </a:r>
                <a:r>
                  <a:rPr lang="en-US" dirty="0" err="1"/>
                  <a:t>birleştirme</a:t>
                </a:r>
                <a:r>
                  <a:rPr lang="en-US" dirty="0"/>
                  <a:t> </a:t>
                </a:r>
                <a:r>
                  <a:rPr lang="en-US" dirty="0" err="1"/>
                  <a:t>sayısı</a:t>
                </a:r>
                <a:r>
                  <a:rPr lang="en-US" dirty="0"/>
                  <a:t> n/4) (2 </a:t>
                </a:r>
                <a:r>
                  <a:rPr lang="en-US" dirty="0" err="1"/>
                  <a:t>ile</a:t>
                </a:r>
                <a:r>
                  <a:rPr lang="en-US" dirty="0"/>
                  <a:t> 3 </a:t>
                </a:r>
                <a:r>
                  <a:rPr lang="en-US" dirty="0" err="1"/>
                  <a:t>arasıda</a:t>
                </a:r>
                <a:r>
                  <a:rPr lang="en-US" dirty="0"/>
                  <a:t> </a:t>
                </a:r>
                <a:r>
                  <a:rPr lang="en-US" dirty="0" err="1"/>
                  <a:t>karşılaştırma</a:t>
                </a:r>
                <a:r>
                  <a:rPr lang="en-US" dirty="0"/>
                  <a:t> var)</a:t>
                </a:r>
              </a:p>
              <a:p>
                <a:r>
                  <a:rPr lang="en-US" dirty="0"/>
                  <a:t>3. </a:t>
                </a:r>
                <a:r>
                  <a:rPr lang="en-US" dirty="0" err="1"/>
                  <a:t>adım</a:t>
                </a:r>
                <a:r>
                  <a:rPr lang="en-US" dirty="0"/>
                  <a:t>:	4 </a:t>
                </a:r>
                <a:r>
                  <a:rPr lang="en-US" dirty="0" err="1"/>
                  <a:t>elemanlı</a:t>
                </a:r>
                <a:r>
                  <a:rPr lang="en-US" dirty="0"/>
                  <a:t> n/4 </a:t>
                </a:r>
                <a:r>
                  <a:rPr lang="en-US" dirty="0" err="1"/>
                  <a:t>adet</a:t>
                </a:r>
                <a:r>
                  <a:rPr lang="en-US" dirty="0"/>
                  <a:t> </a:t>
                </a:r>
                <a:r>
                  <a:rPr lang="en-US" dirty="0" err="1"/>
                  <a:t>sıralı</a:t>
                </a:r>
                <a:r>
                  <a:rPr lang="en-US" dirty="0"/>
                  <a:t> dizi </a:t>
                </a:r>
                <a:r>
                  <a:rPr lang="en-US" dirty="0" err="1"/>
                  <a:t>birleştiriliyor</a:t>
                </a:r>
                <a:r>
                  <a:rPr lang="en-US" dirty="0"/>
                  <a:t> (</a:t>
                </a:r>
                <a:r>
                  <a:rPr lang="en-US" dirty="0" err="1"/>
                  <a:t>birleştirme</a:t>
                </a:r>
                <a:r>
                  <a:rPr lang="en-US" dirty="0"/>
                  <a:t> </a:t>
                </a:r>
                <a:r>
                  <a:rPr lang="en-US" dirty="0" err="1"/>
                  <a:t>sayısı</a:t>
                </a:r>
                <a:r>
                  <a:rPr lang="en-US" dirty="0"/>
                  <a:t> n/8) (4 </a:t>
                </a:r>
                <a:r>
                  <a:rPr lang="en-US" dirty="0" err="1"/>
                  <a:t>ile</a:t>
                </a:r>
                <a:r>
                  <a:rPr lang="en-US" dirty="0"/>
                  <a:t> 7 </a:t>
                </a:r>
                <a:r>
                  <a:rPr lang="en-US" dirty="0" err="1"/>
                  <a:t>arasında</a:t>
                </a:r>
                <a:r>
                  <a:rPr lang="en-US" dirty="0"/>
                  <a:t> </a:t>
                </a:r>
                <a:r>
                  <a:rPr lang="en-US" dirty="0" err="1"/>
                  <a:t>karşılaştırma</a:t>
                </a:r>
                <a:r>
                  <a:rPr lang="en-US" dirty="0"/>
                  <a:t> var)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j. </a:t>
                </a:r>
                <a:r>
                  <a:rPr lang="en-US" dirty="0" err="1"/>
                  <a:t>adım</a:t>
                </a:r>
                <a:r>
                  <a:rPr lang="en-US" dirty="0"/>
                  <a:t>:	2</a:t>
                </a:r>
                <a:r>
                  <a:rPr lang="en-US" baseline="30000" dirty="0"/>
                  <a:t>j-1 </a:t>
                </a:r>
                <a:r>
                  <a:rPr lang="en-US" dirty="0" err="1"/>
                  <a:t>elemanlı</a:t>
                </a:r>
                <a:r>
                  <a:rPr lang="en-US" dirty="0"/>
                  <a:t> n/2</a:t>
                </a:r>
                <a:r>
                  <a:rPr lang="en-US" baseline="30000" dirty="0"/>
                  <a:t>j-1</a:t>
                </a:r>
                <a:r>
                  <a:rPr lang="en-US" dirty="0"/>
                  <a:t> </a:t>
                </a:r>
                <a:r>
                  <a:rPr lang="en-US" dirty="0" err="1"/>
                  <a:t>adet</a:t>
                </a:r>
                <a:r>
                  <a:rPr lang="en-US" dirty="0"/>
                  <a:t> </a:t>
                </a:r>
                <a:r>
                  <a:rPr lang="en-US" dirty="0" err="1"/>
                  <a:t>sıralı</a:t>
                </a:r>
                <a:r>
                  <a:rPr lang="en-US" dirty="0"/>
                  <a:t> dizi </a:t>
                </a:r>
                <a:r>
                  <a:rPr lang="en-US" dirty="0" err="1"/>
                  <a:t>birleştiriliyor</a:t>
                </a:r>
                <a:r>
                  <a:rPr lang="en-US" dirty="0"/>
                  <a:t> (</a:t>
                </a:r>
                <a:r>
                  <a:rPr lang="en-US" dirty="0" err="1"/>
                  <a:t>birleştirme</a:t>
                </a:r>
                <a:r>
                  <a:rPr lang="en-US" dirty="0"/>
                  <a:t> </a:t>
                </a:r>
                <a:r>
                  <a:rPr lang="en-US" dirty="0" err="1"/>
                  <a:t>sayısı</a:t>
                </a:r>
                <a:r>
                  <a:rPr lang="en-US" dirty="0"/>
                  <a:t> n/2</a:t>
                </a:r>
                <a:r>
                  <a:rPr lang="en-US" baseline="30000" dirty="0"/>
                  <a:t>j</a:t>
                </a:r>
                <a:r>
                  <a:rPr lang="en-US" dirty="0"/>
                  <a:t>) (2</a:t>
                </a:r>
                <a:r>
                  <a:rPr lang="en-US" baseline="30000" dirty="0"/>
                  <a:t>j-1</a:t>
                </a:r>
                <a:r>
                  <a:rPr lang="en-US" dirty="0"/>
                  <a:t> </a:t>
                </a:r>
                <a:r>
                  <a:rPr lang="en-US" dirty="0" err="1"/>
                  <a:t>ile</a:t>
                </a:r>
                <a:r>
                  <a:rPr lang="en-US" dirty="0"/>
                  <a:t> 2</a:t>
                </a:r>
                <a:r>
                  <a:rPr lang="en-US" baseline="30000" dirty="0"/>
                  <a:t>j</a:t>
                </a:r>
                <a:r>
                  <a:rPr lang="en-US" dirty="0"/>
                  <a:t>-1 </a:t>
                </a:r>
                <a:r>
                  <a:rPr lang="en-US" dirty="0" err="1"/>
                  <a:t>arasında</a:t>
                </a:r>
                <a:r>
                  <a:rPr lang="en-US" dirty="0"/>
                  <a:t> </a:t>
                </a:r>
                <a:r>
                  <a:rPr lang="en-US" dirty="0" err="1"/>
                  <a:t>karşılaştırma</a:t>
                </a:r>
                <a:r>
                  <a:rPr lang="en-US" dirty="0"/>
                  <a:t> var)</a:t>
                </a:r>
              </a:p>
              <a:p>
                <a:r>
                  <a:rPr lang="en-US" dirty="0"/>
                  <a:t>--------------------------------------------------------------------</a:t>
                </a:r>
              </a:p>
              <a:p>
                <a:r>
                  <a:rPr lang="en-US" dirty="0"/>
                  <a:t>j. </a:t>
                </a:r>
                <a:r>
                  <a:rPr lang="en-US" dirty="0" err="1"/>
                  <a:t>adımdaki</a:t>
                </a:r>
                <a:r>
                  <a:rPr lang="en-US" dirty="0"/>
                  <a:t> </a:t>
                </a:r>
                <a:r>
                  <a:rPr lang="en-US" dirty="0" err="1"/>
                  <a:t>toplam</a:t>
                </a:r>
                <a:r>
                  <a:rPr lang="en-US" dirty="0"/>
                  <a:t> </a:t>
                </a:r>
                <a:r>
                  <a:rPr lang="en-US" dirty="0" err="1"/>
                  <a:t>işlem</a:t>
                </a:r>
                <a:r>
                  <a:rPr lang="en-US" dirty="0"/>
                  <a:t> </a:t>
                </a:r>
                <a:r>
                  <a:rPr lang="en-US" dirty="0" err="1"/>
                  <a:t>sayısı</a:t>
                </a:r>
                <a:r>
                  <a:rPr lang="en-US" dirty="0"/>
                  <a:t> = </a:t>
                </a:r>
                <a:r>
                  <a:rPr lang="en-US" dirty="0" err="1"/>
                  <a:t>birleştirme</a:t>
                </a:r>
                <a:r>
                  <a:rPr lang="en-US" dirty="0"/>
                  <a:t> </a:t>
                </a:r>
                <a:r>
                  <a:rPr lang="en-US" dirty="0" err="1"/>
                  <a:t>sayısı</a:t>
                </a:r>
                <a:r>
                  <a:rPr lang="en-US" dirty="0"/>
                  <a:t>*</a:t>
                </a:r>
                <a:r>
                  <a:rPr lang="en-US" dirty="0" err="1"/>
                  <a:t>karşılaştırma</a:t>
                </a:r>
                <a:r>
                  <a:rPr lang="en-US" dirty="0"/>
                  <a:t> </a:t>
                </a:r>
                <a:r>
                  <a:rPr lang="en-US" dirty="0" err="1"/>
                  <a:t>sayısı</a:t>
                </a:r>
                <a:endParaRPr lang="en-US" dirty="0"/>
              </a:p>
              <a:p>
                <a:r>
                  <a:rPr lang="en-US" dirty="0"/>
                  <a:t>Min </a:t>
                </a:r>
                <a:r>
                  <a:rPr lang="en-US" dirty="0" err="1"/>
                  <a:t>işlem</a:t>
                </a:r>
                <a:r>
                  <a:rPr lang="en-US" dirty="0"/>
                  <a:t>:	n/2</a:t>
                </a:r>
                <a:r>
                  <a:rPr lang="en-US" baseline="30000" dirty="0"/>
                  <a:t>j</a:t>
                </a:r>
                <a:r>
                  <a:rPr lang="en-US" dirty="0"/>
                  <a:t> * 2</a:t>
                </a:r>
                <a:r>
                  <a:rPr lang="en-US" baseline="30000" dirty="0"/>
                  <a:t>j-1</a:t>
                </a:r>
                <a:endParaRPr lang="en-US" dirty="0"/>
              </a:p>
              <a:p>
                <a:r>
                  <a:rPr lang="en-US" dirty="0"/>
                  <a:t>Max </a:t>
                </a:r>
                <a:r>
                  <a:rPr lang="en-US" dirty="0" err="1"/>
                  <a:t>işlem</a:t>
                </a:r>
                <a:r>
                  <a:rPr lang="en-US" dirty="0"/>
                  <a:t>:	n/2</a:t>
                </a:r>
                <a:r>
                  <a:rPr lang="en-US" baseline="30000" dirty="0"/>
                  <a:t>j</a:t>
                </a:r>
                <a:r>
                  <a:rPr lang="en-US" dirty="0"/>
                  <a:t> * 2</a:t>
                </a:r>
                <a:r>
                  <a:rPr lang="en-US" baseline="30000" dirty="0"/>
                  <a:t>j-1 </a:t>
                </a:r>
                <a:r>
                  <a:rPr lang="en-US" dirty="0"/>
                  <a:t>* 2-1</a:t>
                </a:r>
              </a:p>
              <a:p>
                <a:r>
                  <a:rPr lang="en-US" dirty="0"/>
                  <a:t>--------------------------------------------------------------------</a:t>
                </a:r>
              </a:p>
              <a:p>
                <a:r>
                  <a:rPr lang="en-US" dirty="0"/>
                  <a:t>2</a:t>
                </a:r>
                <a:r>
                  <a:rPr lang="en-US" baseline="30000" dirty="0"/>
                  <a:t>k</a:t>
                </a:r>
                <a:r>
                  <a:rPr lang="en-US" dirty="0"/>
                  <a:t> = n </a:t>
                </a:r>
                <a:r>
                  <a:rPr lang="en-US" dirty="0" err="1"/>
                  <a:t>olsun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Min C(n)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k.n</a:t>
                </a:r>
                <a:r>
                  <a:rPr lang="en-US" dirty="0"/>
                  <a:t>/2 = </a:t>
                </a:r>
                <a:r>
                  <a:rPr lang="en-US" dirty="0" err="1"/>
                  <a:t>logn.n</a:t>
                </a:r>
                <a:r>
                  <a:rPr lang="en-US" dirty="0"/>
                  <a:t>/2</a:t>
                </a:r>
              </a:p>
              <a:p>
                <a:r>
                  <a:rPr lang="en-US" dirty="0"/>
                  <a:t>Max C(n)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.2−1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nlogn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743E1705-F03E-4105-9108-0EDDA1751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1166842"/>
                <a:ext cx="11877259" cy="5539593"/>
              </a:xfrm>
              <a:prstGeom prst="rect">
                <a:avLst/>
              </a:prstGeom>
              <a:blipFill>
                <a:blip r:embed="rId2"/>
                <a:stretch>
                  <a:fillRect l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>
            <a:extLst>
              <a:ext uri="{FF2B5EF4-FFF2-40B4-BE49-F238E27FC236}">
                <a16:creationId xmlns:a16="http://schemas.microsoft.com/office/drawing/2014/main" id="{D20385D7-859E-465A-9F24-2F07F825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324" y="17725"/>
            <a:ext cx="2476500" cy="19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322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112C9E-71EA-4BA8-8803-0268562EFDB4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tr-TR" sz="120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/>
              <a:t>Hızlı Sıralama (Quick-Sort)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dirty="0"/>
              <a:t>Bu algoritma Böl-Yönet yaklaşımına dayanmaktadır.</a:t>
            </a:r>
          </a:p>
        </p:txBody>
      </p:sp>
    </p:spTree>
    <p:extLst>
      <p:ext uri="{BB962C8B-B14F-4D97-AF65-F5344CB8AC3E}">
        <p14:creationId xmlns:p14="http://schemas.microsoft.com/office/powerpoint/2010/main" val="42093741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9D15B6-4FF3-40AD-B67E-139FBDDD265F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tr-TR" sz="1200"/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143000"/>
            <a:ext cx="6705600" cy="3754438"/>
          </a:xfrm>
          <a:noFill/>
        </p:spPr>
      </p:pic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>
          <a:xfrm>
            <a:off x="2819400" y="304801"/>
            <a:ext cx="4419600" cy="715963"/>
          </a:xfrm>
          <a:noFill/>
        </p:spPr>
        <p:txBody>
          <a:bodyPr>
            <a:normAutofit fontScale="90000"/>
          </a:bodyPr>
          <a:lstStyle/>
          <a:p>
            <a:pPr algn="ctr" eaLnBrk="1" hangingPunct="1"/>
            <a:r>
              <a:rPr lang="tr-TR" altLang="tr-TR"/>
              <a:t>Hızlı Sıralama</a:t>
            </a:r>
            <a:endParaRPr lang="en-US" altLang="tr-TR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620982" y="5257801"/>
            <a:ext cx="95037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dirty="0"/>
              <a:t>Genellikle baş veya sondan olmak üzere bir pivot eleman seçilir. Pivottan küçük olanlar ve büyük olanlar olarak dizi ikiye bölünür. Pivotun dizide olması gereken yeri tespit edilir. </a:t>
            </a:r>
            <a:endParaRPr lang="en-US" altLang="tr-TR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dirty="0" err="1"/>
              <a:t>Herbir</a:t>
            </a:r>
            <a:r>
              <a:rPr lang="tr-TR" altLang="tr-TR" sz="2400" dirty="0"/>
              <a:t> taraf </a:t>
            </a:r>
            <a:r>
              <a:rPr lang="tr-TR" altLang="tr-TR" sz="2400" dirty="0" err="1"/>
              <a:t>özyineli</a:t>
            </a:r>
            <a:r>
              <a:rPr lang="tr-TR" altLang="tr-TR" sz="2400" dirty="0"/>
              <a:t> olarak sıralanır.</a:t>
            </a:r>
            <a:endParaRPr lang="en-US" altLang="tr-TR" sz="2400" dirty="0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2590800" y="1066800"/>
            <a:ext cx="1828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</p:spTree>
    <p:extLst>
      <p:ext uri="{BB962C8B-B14F-4D97-AF65-F5344CB8AC3E}">
        <p14:creationId xmlns:p14="http://schemas.microsoft.com/office/powerpoint/2010/main" val="2252622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923F20-382E-47A7-8F59-5D2F8ED3F1B1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tr-TR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Hızlı sıralama (</a:t>
            </a:r>
            <a:r>
              <a:rPr lang="en-US" altLang="tr-TR"/>
              <a:t>Quicksort</a:t>
            </a:r>
            <a:r>
              <a:rPr lang="tr-TR" altLang="tr-TR"/>
              <a:t>)</a:t>
            </a:r>
            <a:r>
              <a:rPr lang="en-US" altLang="tr-TR"/>
              <a:t> Algorit</a:t>
            </a:r>
            <a:r>
              <a:rPr lang="tr-TR" altLang="tr-TR"/>
              <a:t>ması</a:t>
            </a:r>
            <a:endParaRPr lang="en-US" altLang="tr-TR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tr-TR" altLang="tr-TR" dirty="0"/>
              <a:t>Tamsayılardan oluşan n elemanlı bir dizi verilmiş olsun.</a:t>
            </a:r>
            <a:endParaRPr lang="en-US" altLang="tr-TR" dirty="0"/>
          </a:p>
          <a:p>
            <a:pPr eaLnBrk="1" hangingPunct="1"/>
            <a:r>
              <a:rPr lang="tr-TR" altLang="tr-TR" dirty="0" err="1"/>
              <a:t>If</a:t>
            </a:r>
            <a:r>
              <a:rPr lang="tr-TR" altLang="tr-TR" dirty="0"/>
              <a:t> {dizi sadece bir elemandan oluşuyorsa} </a:t>
            </a:r>
            <a:r>
              <a:rPr lang="en-US" altLang="tr-TR" dirty="0"/>
              <a:t>, return</a:t>
            </a:r>
          </a:p>
          <a:p>
            <a:pPr eaLnBrk="1" hangingPunct="1"/>
            <a:r>
              <a:rPr lang="en-US" altLang="tr-TR" dirty="0"/>
              <a:t>Else</a:t>
            </a:r>
          </a:p>
          <a:p>
            <a:pPr lvl="1" eaLnBrk="1" hangingPunct="1"/>
            <a:r>
              <a:rPr lang="en-US" altLang="tr-TR" i="1" dirty="0"/>
              <a:t>pivot</a:t>
            </a:r>
            <a:r>
              <a:rPr lang="tr-TR" altLang="tr-TR" i="1" dirty="0"/>
              <a:t> </a:t>
            </a:r>
            <a:r>
              <a:rPr lang="tr-TR" altLang="tr-TR" dirty="0"/>
              <a:t>olarak kullanmak için bir eleman seç</a:t>
            </a:r>
            <a:endParaRPr lang="en-US" altLang="tr-TR" dirty="0"/>
          </a:p>
          <a:p>
            <a:pPr lvl="1" eaLnBrk="1" hangingPunct="1"/>
            <a:r>
              <a:rPr lang="tr-TR" altLang="tr-TR" dirty="0"/>
              <a:t>Diziyi aşağıdaki gibi iki alt dizi halinde böl</a:t>
            </a:r>
            <a:r>
              <a:rPr lang="en-US" altLang="tr-TR" dirty="0"/>
              <a:t>:</a:t>
            </a:r>
          </a:p>
          <a:p>
            <a:pPr lvl="2" eaLnBrk="1" hangingPunct="1"/>
            <a:r>
              <a:rPr lang="tr-TR" altLang="tr-TR" i="1" dirty="0" err="1"/>
              <a:t>Pivot</a:t>
            </a:r>
            <a:r>
              <a:rPr lang="tr-TR" altLang="tr-TR" dirty="0" err="1"/>
              <a:t>’a</a:t>
            </a:r>
            <a:r>
              <a:rPr lang="tr-TR" altLang="tr-TR" dirty="0"/>
              <a:t> eşit yada pivottan küçük olanlar</a:t>
            </a:r>
            <a:endParaRPr lang="en-US" altLang="tr-TR" dirty="0"/>
          </a:p>
          <a:p>
            <a:pPr lvl="2" eaLnBrk="1" hangingPunct="1"/>
            <a:r>
              <a:rPr lang="tr-TR" altLang="tr-TR" i="1" dirty="0"/>
              <a:t>Pivot</a:t>
            </a:r>
            <a:r>
              <a:rPr lang="tr-TR" altLang="tr-TR" dirty="0"/>
              <a:t>tan büyük olanlar</a:t>
            </a:r>
            <a:endParaRPr lang="en-US" altLang="tr-TR" dirty="0"/>
          </a:p>
          <a:p>
            <a:pPr lvl="1" eaLnBrk="1" hangingPunct="1"/>
            <a:r>
              <a:rPr lang="tr-TR" altLang="tr-TR" dirty="0"/>
              <a:t>İki alt diziyi Hızlı sırala</a:t>
            </a:r>
            <a:endParaRPr lang="en-US" altLang="tr-TR" dirty="0"/>
          </a:p>
          <a:p>
            <a:pPr lvl="1" eaLnBrk="1" hangingPunct="1"/>
            <a:r>
              <a:rPr lang="en-US" altLang="tr-TR" dirty="0"/>
              <a:t>Return </a:t>
            </a:r>
            <a:r>
              <a:rPr lang="tr-TR" altLang="tr-TR" dirty="0"/>
              <a:t>sonuç dizi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41183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Quıcksort</a:t>
            </a:r>
            <a:r>
              <a:rPr lang="tr-TR" dirty="0"/>
              <a:t> </a:t>
            </a:r>
            <a:r>
              <a:rPr lang="tr-TR" dirty="0" err="1"/>
              <a:t>ALGORITMAsı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t>58</a:t>
            </a:fld>
            <a:endParaRPr lang="en-US"/>
          </a:p>
        </p:txBody>
      </p:sp>
      <p:pic>
        <p:nvPicPr>
          <p:cNvPr id="5122" name="Picture 2" descr="QuickSort Algorithm Assignment Help | Quicksort Algo He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51" y="2638044"/>
            <a:ext cx="60769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2948651" y="226871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p=start, r=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Düz Ok Bağlayıcısı 8"/>
          <p:cNvCxnSpPr/>
          <p:nvPr/>
        </p:nvCxnSpPr>
        <p:spPr>
          <a:xfrm>
            <a:off x="7107382" y="3341716"/>
            <a:ext cx="206155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9168938" y="3165363"/>
            <a:ext cx="304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Pivot olarak son eleman seçildi</a:t>
            </a:r>
            <a:endParaRPr lang="en-US" dirty="0"/>
          </a:p>
        </p:txBody>
      </p:sp>
      <p:cxnSp>
        <p:nvCxnSpPr>
          <p:cNvPr id="12" name="Düz Ok Bağlayıcısı 11"/>
          <p:cNvCxnSpPr/>
          <p:nvPr/>
        </p:nvCxnSpPr>
        <p:spPr>
          <a:xfrm>
            <a:off x="7808422" y="3825871"/>
            <a:ext cx="1360516" cy="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/>
          <p:cNvSpPr txBox="1"/>
          <p:nvPr/>
        </p:nvSpPr>
        <p:spPr>
          <a:xfrm>
            <a:off x="9168938" y="3595829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Dizinin başından sona kadar git</a:t>
            </a:r>
            <a:endParaRPr lang="en-US" dirty="0"/>
          </a:p>
        </p:txBody>
      </p:sp>
      <p:cxnSp>
        <p:nvCxnSpPr>
          <p:cNvPr id="15" name="Düz Ok Bağlayıcısı 14"/>
          <p:cNvCxnSpPr/>
          <p:nvPr/>
        </p:nvCxnSpPr>
        <p:spPr>
          <a:xfrm>
            <a:off x="7808422" y="4100412"/>
            <a:ext cx="1360516" cy="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/>
          <p:cNvSpPr txBox="1"/>
          <p:nvPr/>
        </p:nvSpPr>
        <p:spPr>
          <a:xfrm>
            <a:off x="9168938" y="3891044"/>
            <a:ext cx="237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Pivot büyükse yer değiş</a:t>
            </a:r>
            <a:endParaRPr lang="en-US" dirty="0"/>
          </a:p>
        </p:txBody>
      </p:sp>
      <p:cxnSp>
        <p:nvCxnSpPr>
          <p:cNvPr id="17" name="Düz Ok Bağlayıcısı 16"/>
          <p:cNvCxnSpPr/>
          <p:nvPr/>
        </p:nvCxnSpPr>
        <p:spPr>
          <a:xfrm flipV="1">
            <a:off x="8600348" y="4820564"/>
            <a:ext cx="568590" cy="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9168938" y="4640293"/>
            <a:ext cx="299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Pivotun yeri bulundu, döndür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948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DB7273-00B7-4C1A-83A9-9A68FBA8ECD8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tr-TR" sz="12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7315200" cy="1143000"/>
          </a:xfrm>
        </p:spPr>
        <p:txBody>
          <a:bodyPr/>
          <a:lstStyle/>
          <a:p>
            <a:pPr eaLnBrk="1" hangingPunct="1"/>
            <a:r>
              <a:rPr lang="tr-TR" altLang="tr-TR"/>
              <a:t>Örnek</a:t>
            </a:r>
            <a:endParaRPr lang="en-US" altLang="tr-TR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tr-TR"/>
              <a:t>Verilen diziyi algoritmaya göre sıralayalım</a:t>
            </a:r>
            <a:endParaRPr lang="en-US" altLang="tr-TR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352800" y="3048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4572000" y="3048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5181600" y="3048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5791200" y="3048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6400800" y="3048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7010400" y="3048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7620000" y="3048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6157" name="Rectangle 12"/>
          <p:cNvSpPr>
            <a:spLocks noChangeArrowheads="1"/>
          </p:cNvSpPr>
          <p:nvPr/>
        </p:nvSpPr>
        <p:spPr bwMode="auto">
          <a:xfrm>
            <a:off x="8229600" y="3048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11389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69B17-A4EB-4169-8792-90CCE1072729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tr-TR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 err="1"/>
              <a:t>Merge</a:t>
            </a:r>
            <a:r>
              <a:rPr lang="tr-TR" altLang="tr-TR" dirty="0"/>
              <a:t> </a:t>
            </a:r>
            <a:r>
              <a:rPr lang="tr-TR" altLang="tr-TR" dirty="0" err="1"/>
              <a:t>Sort</a:t>
            </a:r>
            <a:r>
              <a:rPr lang="tr-TR" altLang="tr-TR" dirty="0"/>
              <a:t> Algoritması</a:t>
            </a:r>
            <a:endParaRPr lang="en-US" altLang="tr-TR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8464" y="2286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b="1" dirty="0"/>
              <a:t>MERGE_SORT(A, p, r)			p:dizi başı, r: dizi sonu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b="1" dirty="0" err="1"/>
              <a:t>if</a:t>
            </a:r>
            <a:r>
              <a:rPr lang="tr-TR" altLang="tr-TR" b="1" dirty="0"/>
              <a:t> </a:t>
            </a:r>
            <a:r>
              <a:rPr lang="tr-TR" altLang="tr-TR" dirty="0"/>
              <a:t>p &lt; 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dirty="0"/>
              <a:t>   </a:t>
            </a:r>
            <a:r>
              <a:rPr lang="tr-TR" altLang="tr-TR" b="1" dirty="0" err="1"/>
              <a:t>then</a:t>
            </a:r>
            <a:r>
              <a:rPr lang="tr-TR" altLang="tr-TR" dirty="0"/>
              <a:t> q </a:t>
            </a:r>
            <a:r>
              <a:rPr lang="tr-TR" altLang="tr-TR" dirty="0">
                <a:cs typeface="Arial" panose="020B0604020202020204" pitchFamily="34" charset="0"/>
              </a:rPr>
              <a:t>←</a:t>
            </a:r>
            <a:r>
              <a:rPr lang="tr-TR" altLang="tr-TR" dirty="0"/>
              <a:t> </a:t>
            </a:r>
            <a:r>
              <a:rPr lang="tr-TR" altLang="tr-TR" dirty="0">
                <a:sym typeface="Symbol" panose="05050102010706020507" pitchFamily="18" charset="2"/>
              </a:rPr>
              <a:t>(</a:t>
            </a:r>
            <a:r>
              <a:rPr lang="tr-TR" altLang="tr-TR" dirty="0" err="1">
                <a:sym typeface="Symbol" panose="05050102010706020507" pitchFamily="18" charset="2"/>
              </a:rPr>
              <a:t>p+r</a:t>
            </a:r>
            <a:r>
              <a:rPr lang="tr-TR" altLang="tr-TR" dirty="0">
                <a:sym typeface="Symbol" panose="05050102010706020507" pitchFamily="18" charset="2"/>
              </a:rPr>
              <a:t>) / 2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dirty="0">
                <a:sym typeface="Symbol" panose="05050102010706020507" pitchFamily="18" charset="2"/>
              </a:rPr>
              <a:t>            MERGE_SORT(A, p, 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dirty="0">
                <a:sym typeface="Symbol" panose="05050102010706020507" pitchFamily="18" charset="2"/>
              </a:rPr>
              <a:t>		 MERGE_SORT(A, q+1, 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dirty="0">
                <a:sym typeface="Symbol" panose="05050102010706020507" pitchFamily="18" charset="2"/>
              </a:rPr>
              <a:t>		 MERGE(A, p, q, r)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16751441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413972-2941-45E7-9599-FDBFA4F892AA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tr-TR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tr-TR"/>
              <a:t>Pivot Elem</a:t>
            </a:r>
            <a:r>
              <a:rPr lang="tr-TR" altLang="tr-TR"/>
              <a:t>an seç</a:t>
            </a:r>
            <a:endParaRPr lang="en-US" altLang="tr-T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tr-TR" altLang="tr-TR"/>
              <a:t>Pivot eleman değişik şekillerde seçilebilir. Bu örnekte ilk eleman </a:t>
            </a:r>
            <a:r>
              <a:rPr lang="en-US" altLang="tr-TR"/>
              <a:t>pivot </a:t>
            </a:r>
            <a:r>
              <a:rPr lang="tr-TR" altLang="tr-TR"/>
              <a:t>olarak seçilecektir.</a:t>
            </a:r>
            <a:endParaRPr lang="en-US" altLang="tr-TR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276600" y="3810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3886200" y="3810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4495800" y="3810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5105400" y="3810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5715000" y="3810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6324600" y="3810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6934200" y="3810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7543800" y="3810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8153400" y="3810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322809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DC5405-E989-4C5D-B8B4-AB755593AD76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tr-TR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7315200" cy="1143000"/>
          </a:xfrm>
        </p:spPr>
        <p:txBody>
          <a:bodyPr/>
          <a:lstStyle/>
          <a:p>
            <a:pPr eaLnBrk="1" hangingPunct="1"/>
            <a:r>
              <a:rPr lang="tr-TR" altLang="tr-TR"/>
              <a:t>Diziyi bölme</a:t>
            </a:r>
            <a:endParaRPr lang="en-US" altLang="tr-TR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0010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endParaRPr lang="en-US" altLang="tr-TR" sz="2000" b="1"/>
          </a:p>
          <a:p>
            <a:pPr marL="990600" lvl="1" indent="-533400">
              <a:lnSpc>
                <a:spcPct val="90000"/>
              </a:lnSpc>
            </a:pPr>
            <a:r>
              <a:rPr lang="tr-TR" altLang="tr-TR" sz="2000"/>
              <a:t>Pivottan küçük yada eşit olanlardan oluşan bir altdizi(</a:t>
            </a:r>
            <a:r>
              <a:rPr lang="en-US" altLang="tr-TR" sz="2000"/>
              <a:t>&lt;= pivot</a:t>
            </a:r>
            <a:r>
              <a:rPr lang="tr-TR" altLang="tr-TR" sz="2000"/>
              <a:t>)</a:t>
            </a:r>
            <a:r>
              <a:rPr lang="en-US" altLang="tr-TR" sz="2000"/>
              <a:t> </a:t>
            </a:r>
          </a:p>
          <a:p>
            <a:pPr marL="990600" lvl="1" indent="-533400">
              <a:lnSpc>
                <a:spcPct val="90000"/>
              </a:lnSpc>
            </a:pPr>
            <a:r>
              <a:rPr lang="tr-TR" altLang="tr-TR" sz="2000"/>
              <a:t>Pivottan büyük olan elemanlardan oluşan bir dizi(</a:t>
            </a:r>
            <a:r>
              <a:rPr lang="en-US" altLang="tr-TR" sz="2000"/>
              <a:t>&gt; pivot</a:t>
            </a:r>
            <a:r>
              <a:rPr lang="tr-TR" altLang="tr-TR" sz="2000"/>
              <a:t>)</a:t>
            </a:r>
            <a:endParaRPr lang="en-US" altLang="tr-TR" sz="2000"/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endParaRPr lang="en-US" altLang="tr-TR" sz="2000"/>
          </a:p>
          <a:p>
            <a:pPr marL="609600" indent="-609600">
              <a:lnSpc>
                <a:spcPct val="90000"/>
              </a:lnSpc>
            </a:pPr>
            <a:r>
              <a:rPr lang="tr-TR" altLang="tr-TR" sz="2000" b="1"/>
              <a:t>Altdiziler orijinal dizide tutulur.</a:t>
            </a:r>
            <a:r>
              <a:rPr lang="en-US" altLang="tr-TR" sz="2000" b="1"/>
              <a:t>  </a:t>
            </a:r>
          </a:p>
          <a:p>
            <a:pPr marL="609600" indent="-609600">
              <a:lnSpc>
                <a:spcPct val="90000"/>
              </a:lnSpc>
            </a:pPr>
            <a:endParaRPr lang="en-US" altLang="tr-TR" sz="2000" b="1"/>
          </a:p>
          <a:p>
            <a:pPr marL="609600" indent="-609600">
              <a:lnSpc>
                <a:spcPct val="90000"/>
              </a:lnSpc>
            </a:pPr>
            <a:r>
              <a:rPr lang="tr-TR" altLang="tr-TR" sz="2000" b="1"/>
              <a:t>Bölme işlemini diziler parçalanamayacak hale gelene kadar rekürsif olarak tekrarla</a:t>
            </a:r>
            <a:endParaRPr lang="en-US" altLang="tr-TR" sz="2000" b="1"/>
          </a:p>
        </p:txBody>
      </p:sp>
    </p:spTree>
    <p:extLst>
      <p:ext uri="{BB962C8B-B14F-4D97-AF65-F5344CB8AC3E}">
        <p14:creationId xmlns:p14="http://schemas.microsoft.com/office/powerpoint/2010/main" val="26038560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2E58B6-5C82-498D-928F-3783E6E03325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tr-TR" sz="120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37338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8077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 flipV="1">
            <a:off x="4495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16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2E43AB-1899-4F3D-9BDA-BFEBAA0028BE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tr-TR" sz="120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37338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8077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 flipV="1">
            <a:off x="4495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2546351" y="930276"/>
            <a:ext cx="5234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eaLnBrk="1" hangingPunct="1"/>
            <a:r>
              <a:rPr lang="en-US" altLang="tr-TR" sz="2400">
                <a:latin typeface="Times New Roman" panose="02020603050405020304" pitchFamily="18" charset="0"/>
              </a:rPr>
              <a:t>		++üst_index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501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E0609C-AEF8-4799-9662-A5A4039F3DA4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tr-TR" sz="120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42672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8077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6"/>
          <p:cNvSpPr>
            <a:spLocks noChangeShapeType="1"/>
          </p:cNvSpPr>
          <p:nvPr/>
        </p:nvSpPr>
        <p:spPr bwMode="auto">
          <a:xfrm flipV="1">
            <a:off x="5029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2546351" y="930276"/>
            <a:ext cx="5234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eaLnBrk="1" hangingPunct="1"/>
            <a:r>
              <a:rPr lang="en-US" altLang="tr-TR" sz="2400">
                <a:latin typeface="Times New Roman" panose="02020603050405020304" pitchFamily="18" charset="0"/>
              </a:rPr>
              <a:t>		++üst_index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35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E9B82-633E-4C9A-90E3-27D70CD3223B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tr-TR" sz="120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8077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12304" name="Line 15"/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6"/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2546351" y="930276"/>
            <a:ext cx="5234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eaLnBrk="1" hangingPunct="1"/>
            <a:r>
              <a:rPr lang="en-US" altLang="tr-TR" sz="2400">
                <a:latin typeface="Times New Roman" panose="02020603050405020304" pitchFamily="18" charset="0"/>
              </a:rPr>
              <a:t>		++üst_index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849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E3C200-B1A1-4A00-AA12-5EB97EFD4E8D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tr-TR" sz="120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8077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2546351" y="930275"/>
            <a:ext cx="52341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619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FBA1BA-B4B3-4661-9D07-F79227392649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tr-TR" sz="120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2546351" y="930275"/>
            <a:ext cx="52341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545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8761F3-AA30-4A8B-BA1E-26051059FED6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tr-TR" sz="120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61879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15379" name="Freeform 18"/>
          <p:cNvSpPr>
            <a:spLocks/>
          </p:cNvSpPr>
          <p:nvPr/>
        </p:nvSpPr>
        <p:spPr bwMode="auto">
          <a:xfrm>
            <a:off x="5867400" y="3733800"/>
            <a:ext cx="2527300" cy="457200"/>
          </a:xfrm>
          <a:custGeom>
            <a:avLst/>
            <a:gdLst>
              <a:gd name="T0" fmla="*/ 0 w 1592"/>
              <a:gd name="T1" fmla="*/ 373271143 h 560"/>
              <a:gd name="T2" fmla="*/ 967740000 w 1592"/>
              <a:gd name="T3" fmla="*/ 53324216 h 560"/>
              <a:gd name="T4" fmla="*/ 2147483646 w 1592"/>
              <a:gd name="T5" fmla="*/ 53324216 h 560"/>
              <a:gd name="T6" fmla="*/ 2147483646 w 1592"/>
              <a:gd name="T7" fmla="*/ 373271143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33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0BC337-0076-4D27-BF31-35B5D6308C9D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tr-TR" sz="120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61879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16403" name="Freeform 18"/>
          <p:cNvSpPr>
            <a:spLocks/>
          </p:cNvSpPr>
          <p:nvPr/>
        </p:nvSpPr>
        <p:spPr bwMode="auto">
          <a:xfrm>
            <a:off x="5867400" y="3733800"/>
            <a:ext cx="2527300" cy="457200"/>
          </a:xfrm>
          <a:custGeom>
            <a:avLst/>
            <a:gdLst>
              <a:gd name="T0" fmla="*/ 0 w 1592"/>
              <a:gd name="T1" fmla="*/ 373271143 h 560"/>
              <a:gd name="T2" fmla="*/ 967740000 w 1592"/>
              <a:gd name="T3" fmla="*/ 53324216 h 560"/>
              <a:gd name="T4" fmla="*/ 2147483646 w 1592"/>
              <a:gd name="T5" fmla="*/ 53324216 h 560"/>
              <a:gd name="T6" fmla="*/ 2147483646 w 1592"/>
              <a:gd name="T7" fmla="*/ 373271143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9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AD3C31-8110-4A6A-9D31-18807298BEF5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tr-TR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0"/>
            <a:ext cx="7543800" cy="838200"/>
          </a:xfrm>
        </p:spPr>
        <p:txBody>
          <a:bodyPr/>
          <a:lstStyle/>
          <a:p>
            <a:r>
              <a:rPr lang="tr-TR" altLang="tr-TR" dirty="0" err="1"/>
              <a:t>Altalgoritma</a:t>
            </a:r>
            <a:r>
              <a:rPr lang="tr-TR" altLang="tr-TR" dirty="0"/>
              <a:t>: </a:t>
            </a:r>
            <a:r>
              <a:rPr lang="tr-TR" altLang="tr-TR" dirty="0" err="1"/>
              <a:t>Merge</a:t>
            </a:r>
            <a:r>
              <a:rPr lang="tr-TR" altLang="tr-TR" dirty="0"/>
              <a:t> Algoritması</a:t>
            </a:r>
            <a:endParaRPr lang="en-US" altLang="tr-TR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0705" y="1205345"/>
            <a:ext cx="8229600" cy="4838007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000" b="1" dirty="0"/>
              <a:t>MERGE(A, p, q, 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000" dirty="0"/>
              <a:t>n</a:t>
            </a:r>
            <a:r>
              <a:rPr lang="tr-TR" altLang="tr-TR" sz="2000" baseline="-25000" dirty="0"/>
              <a:t>1</a:t>
            </a:r>
            <a:r>
              <a:rPr lang="tr-TR" altLang="tr-TR" sz="2000" dirty="0"/>
              <a:t> </a:t>
            </a:r>
            <a:r>
              <a:rPr lang="tr-TR" altLang="tr-TR" sz="2000" dirty="0">
                <a:cs typeface="Arial" panose="020B0604020202020204" pitchFamily="34" charset="0"/>
              </a:rPr>
              <a:t>←</a:t>
            </a:r>
            <a:r>
              <a:rPr lang="tr-TR" altLang="tr-TR" sz="2000" dirty="0"/>
              <a:t> q – p + 1    //Sol dizinin eleman sayısı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000" dirty="0"/>
              <a:t>n</a:t>
            </a:r>
            <a:r>
              <a:rPr lang="tr-TR" altLang="tr-TR" sz="2000" baseline="-25000" dirty="0"/>
              <a:t>2</a:t>
            </a:r>
            <a:r>
              <a:rPr lang="tr-TR" altLang="tr-TR" sz="2000" dirty="0"/>
              <a:t> </a:t>
            </a:r>
            <a:r>
              <a:rPr lang="tr-TR" altLang="tr-TR" sz="2000" dirty="0">
                <a:cs typeface="Arial" panose="020B0604020202020204" pitchFamily="34" charset="0"/>
              </a:rPr>
              <a:t>←</a:t>
            </a:r>
            <a:r>
              <a:rPr lang="tr-TR" altLang="tr-TR" sz="2000" dirty="0"/>
              <a:t> r – q	      //Sağ dizinin eleman sayısı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tr-TR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000" dirty="0"/>
              <a:t>// </a:t>
            </a:r>
            <a:r>
              <a:rPr lang="tr-TR" altLang="tr-TR" sz="2000" dirty="0" err="1"/>
              <a:t>Create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arrays</a:t>
            </a:r>
            <a:r>
              <a:rPr lang="tr-TR" altLang="tr-TR" sz="2000" dirty="0"/>
              <a:t> L[1..n</a:t>
            </a:r>
            <a:r>
              <a:rPr lang="tr-TR" altLang="tr-TR" sz="2000" baseline="-25000" dirty="0"/>
              <a:t>1</a:t>
            </a:r>
            <a:r>
              <a:rPr lang="tr-TR" altLang="tr-TR" sz="2000" dirty="0"/>
              <a:t>+1] </a:t>
            </a:r>
            <a:r>
              <a:rPr lang="tr-TR" altLang="tr-TR" sz="2000" dirty="0" err="1"/>
              <a:t>and</a:t>
            </a:r>
            <a:r>
              <a:rPr lang="tr-TR" altLang="tr-TR" sz="2000" dirty="0"/>
              <a:t> R[1..n</a:t>
            </a:r>
            <a:r>
              <a:rPr lang="tr-TR" altLang="tr-TR" sz="2000" baseline="-25000" dirty="0"/>
              <a:t>2</a:t>
            </a:r>
            <a:r>
              <a:rPr lang="tr-TR" altLang="tr-TR" sz="2000" dirty="0"/>
              <a:t>+1]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000" b="1" dirty="0" err="1"/>
              <a:t>for</a:t>
            </a:r>
            <a:r>
              <a:rPr lang="tr-TR" altLang="tr-TR" sz="2000" b="1" dirty="0"/>
              <a:t> </a:t>
            </a:r>
            <a:r>
              <a:rPr lang="tr-TR" altLang="tr-TR" sz="2000" dirty="0"/>
              <a:t>i </a:t>
            </a:r>
            <a:r>
              <a:rPr lang="tr-TR" altLang="tr-TR" sz="2000" dirty="0">
                <a:cs typeface="Arial" panose="020B0604020202020204" pitchFamily="34" charset="0"/>
              </a:rPr>
              <a:t>←</a:t>
            </a:r>
            <a:r>
              <a:rPr lang="tr-TR" altLang="tr-TR" sz="2000" dirty="0"/>
              <a:t> 1 </a:t>
            </a:r>
            <a:r>
              <a:rPr lang="tr-TR" altLang="tr-TR" sz="2000" b="1" dirty="0" err="1"/>
              <a:t>to</a:t>
            </a:r>
            <a:r>
              <a:rPr lang="tr-TR" altLang="tr-TR" sz="2000" b="1" dirty="0"/>
              <a:t> </a:t>
            </a:r>
            <a:r>
              <a:rPr lang="tr-TR" altLang="tr-TR" sz="2000" dirty="0"/>
              <a:t>n</a:t>
            </a:r>
            <a:r>
              <a:rPr lang="tr-TR" altLang="tr-TR" sz="2000" baseline="-25000" dirty="0"/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000" b="1" dirty="0"/>
              <a:t>     do </a:t>
            </a:r>
            <a:r>
              <a:rPr lang="tr-TR" altLang="tr-TR" sz="2000" dirty="0"/>
              <a:t>L[i] </a:t>
            </a:r>
            <a:r>
              <a:rPr lang="tr-TR" altLang="tr-TR" sz="2000" dirty="0">
                <a:cs typeface="Arial" panose="020B0604020202020204" pitchFamily="34" charset="0"/>
              </a:rPr>
              <a:t>←</a:t>
            </a:r>
            <a:r>
              <a:rPr lang="tr-TR" altLang="tr-TR" sz="2000" dirty="0"/>
              <a:t>  A[p + i - 1]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000" b="1" dirty="0" err="1"/>
              <a:t>for</a:t>
            </a:r>
            <a:r>
              <a:rPr lang="tr-TR" altLang="tr-TR" sz="2000" b="1" dirty="0"/>
              <a:t> </a:t>
            </a:r>
            <a:r>
              <a:rPr lang="tr-TR" altLang="tr-TR" sz="2000" dirty="0"/>
              <a:t>j </a:t>
            </a:r>
            <a:r>
              <a:rPr lang="tr-TR" altLang="tr-TR" sz="2000" dirty="0">
                <a:cs typeface="Arial" panose="020B0604020202020204" pitchFamily="34" charset="0"/>
              </a:rPr>
              <a:t>←</a:t>
            </a:r>
            <a:r>
              <a:rPr lang="tr-TR" altLang="tr-TR" sz="2000" dirty="0"/>
              <a:t> 1 </a:t>
            </a:r>
            <a:r>
              <a:rPr lang="tr-TR" altLang="tr-TR" sz="2000" b="1" dirty="0" err="1"/>
              <a:t>to</a:t>
            </a:r>
            <a:r>
              <a:rPr lang="tr-TR" altLang="tr-TR" sz="2000" dirty="0"/>
              <a:t> n</a:t>
            </a:r>
            <a:r>
              <a:rPr lang="tr-TR" altLang="tr-TR" sz="2000" baseline="-25000" dirty="0"/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000" b="1" dirty="0"/>
              <a:t>     do </a:t>
            </a:r>
            <a:r>
              <a:rPr lang="tr-TR" altLang="tr-TR" sz="2000" dirty="0"/>
              <a:t>R[j] </a:t>
            </a:r>
            <a:r>
              <a:rPr lang="tr-TR" altLang="tr-TR" sz="2000" dirty="0">
                <a:cs typeface="Arial" panose="020B0604020202020204" pitchFamily="34" charset="0"/>
              </a:rPr>
              <a:t>←</a:t>
            </a:r>
            <a:r>
              <a:rPr lang="tr-TR" altLang="tr-TR" sz="2000" dirty="0"/>
              <a:t> A[q + j]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000" dirty="0"/>
              <a:t>L[n</a:t>
            </a:r>
            <a:r>
              <a:rPr lang="tr-TR" altLang="tr-TR" sz="2000" baseline="-25000" dirty="0"/>
              <a:t>1</a:t>
            </a:r>
            <a:r>
              <a:rPr lang="tr-TR" altLang="tr-TR" sz="2000" dirty="0"/>
              <a:t> + 1] </a:t>
            </a:r>
            <a:r>
              <a:rPr lang="tr-TR" altLang="tr-TR" sz="2000" dirty="0">
                <a:cs typeface="Arial" panose="020B0604020202020204" pitchFamily="34" charset="0"/>
              </a:rPr>
              <a:t>←</a:t>
            </a:r>
            <a:r>
              <a:rPr lang="tr-TR" altLang="tr-TR" sz="2000" dirty="0"/>
              <a:t> </a:t>
            </a:r>
            <a:r>
              <a:rPr lang="tr-TR" altLang="tr-TR" sz="2000" dirty="0">
                <a:sym typeface="Symbol" panose="05050102010706020507" pitchFamily="18" charset="2"/>
              </a:rPr>
              <a:t>; </a:t>
            </a:r>
            <a:r>
              <a:rPr lang="tr-TR" altLang="tr-TR" sz="2000" dirty="0"/>
              <a:t>R[n</a:t>
            </a:r>
            <a:r>
              <a:rPr lang="tr-TR" altLang="tr-TR" sz="2000" baseline="-25000" dirty="0"/>
              <a:t>2</a:t>
            </a:r>
            <a:r>
              <a:rPr lang="tr-TR" altLang="tr-TR" sz="2000" dirty="0"/>
              <a:t> + 1] </a:t>
            </a:r>
            <a:r>
              <a:rPr lang="tr-TR" altLang="tr-TR" sz="2000" dirty="0">
                <a:cs typeface="Arial" panose="020B0604020202020204" pitchFamily="34" charset="0"/>
              </a:rPr>
              <a:t>←</a:t>
            </a:r>
            <a:r>
              <a:rPr lang="tr-TR" altLang="tr-TR" sz="2000" dirty="0"/>
              <a:t> </a:t>
            </a:r>
            <a:r>
              <a:rPr lang="tr-TR" altLang="tr-TR" sz="2000" dirty="0">
                <a:sym typeface="Symbol" panose="05050102010706020507" pitchFamily="18" charset="2"/>
              </a:rPr>
              <a:t>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000" dirty="0">
                <a:sym typeface="Symbol" panose="05050102010706020507" pitchFamily="18" charset="2"/>
              </a:rPr>
              <a:t>i</a:t>
            </a:r>
            <a:r>
              <a:rPr lang="tr-TR" altLang="tr-TR" sz="2000" dirty="0"/>
              <a:t> </a:t>
            </a:r>
            <a:r>
              <a:rPr lang="tr-TR" altLang="tr-TR" sz="2000" dirty="0">
                <a:cs typeface="Arial" panose="020B0604020202020204" pitchFamily="34" charset="0"/>
              </a:rPr>
              <a:t>←</a:t>
            </a:r>
            <a:r>
              <a:rPr lang="tr-TR" altLang="tr-TR" sz="2000" dirty="0"/>
              <a:t> 1; </a:t>
            </a:r>
            <a:r>
              <a:rPr lang="tr-TR" altLang="tr-TR" sz="2000" dirty="0">
                <a:sym typeface="Symbol" panose="05050102010706020507" pitchFamily="18" charset="2"/>
              </a:rPr>
              <a:t>j</a:t>
            </a:r>
            <a:r>
              <a:rPr lang="tr-TR" altLang="tr-TR" sz="2000" dirty="0"/>
              <a:t> </a:t>
            </a:r>
            <a:r>
              <a:rPr lang="tr-TR" altLang="tr-TR" sz="2000" dirty="0">
                <a:cs typeface="Arial" panose="020B0604020202020204" pitchFamily="34" charset="0"/>
              </a:rPr>
              <a:t>←</a:t>
            </a:r>
            <a:r>
              <a:rPr lang="tr-TR" altLang="tr-TR" sz="2000" dirty="0"/>
              <a:t>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tr-TR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000" b="1" dirty="0" err="1"/>
              <a:t>for</a:t>
            </a:r>
            <a:r>
              <a:rPr lang="tr-TR" altLang="tr-TR" sz="2000" b="1" dirty="0"/>
              <a:t> </a:t>
            </a:r>
            <a:r>
              <a:rPr lang="tr-TR" altLang="tr-TR" sz="2000" dirty="0">
                <a:sym typeface="Symbol" panose="05050102010706020507" pitchFamily="18" charset="2"/>
              </a:rPr>
              <a:t>k</a:t>
            </a:r>
            <a:r>
              <a:rPr lang="tr-TR" altLang="tr-TR" sz="2000" dirty="0"/>
              <a:t> </a:t>
            </a:r>
            <a:r>
              <a:rPr lang="tr-TR" altLang="tr-TR" sz="2000" dirty="0">
                <a:cs typeface="Arial" panose="020B0604020202020204" pitchFamily="34" charset="0"/>
              </a:rPr>
              <a:t>←</a:t>
            </a:r>
            <a:r>
              <a:rPr lang="tr-TR" altLang="tr-TR" sz="2000" dirty="0"/>
              <a:t> p </a:t>
            </a:r>
            <a:r>
              <a:rPr lang="tr-TR" altLang="tr-TR" sz="2000" b="1" dirty="0" err="1"/>
              <a:t>to</a:t>
            </a:r>
            <a:r>
              <a:rPr lang="tr-TR" altLang="tr-TR" sz="2000" dirty="0"/>
              <a:t> r    //sol ve sağ alt dizileri karşılaştır ve sonuç A dizisinde birleştir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000" dirty="0"/>
              <a:t>      </a:t>
            </a:r>
            <a:r>
              <a:rPr lang="tr-TR" altLang="tr-TR" sz="2000" b="1" dirty="0"/>
              <a:t>do </a:t>
            </a:r>
            <a:r>
              <a:rPr lang="tr-TR" altLang="tr-TR" sz="2000" b="1" dirty="0" err="1"/>
              <a:t>if</a:t>
            </a:r>
            <a:r>
              <a:rPr lang="tr-TR" altLang="tr-TR" sz="2000" dirty="0"/>
              <a:t> L[i] </a:t>
            </a:r>
            <a:r>
              <a:rPr lang="tr-TR" altLang="tr-TR" sz="2000" dirty="0">
                <a:cs typeface="Arial" panose="020B0604020202020204" pitchFamily="34" charset="0"/>
              </a:rPr>
              <a:t>≤</a:t>
            </a:r>
            <a:r>
              <a:rPr lang="tr-TR" altLang="tr-TR" sz="2000" dirty="0"/>
              <a:t> R[j]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000" dirty="0"/>
              <a:t>              </a:t>
            </a:r>
            <a:r>
              <a:rPr lang="tr-TR" altLang="tr-TR" sz="2000" b="1" dirty="0" err="1"/>
              <a:t>then</a:t>
            </a:r>
            <a:r>
              <a:rPr lang="tr-TR" altLang="tr-TR" sz="2000" b="1" dirty="0"/>
              <a:t> </a:t>
            </a:r>
            <a:r>
              <a:rPr lang="tr-TR" altLang="tr-TR" sz="2000" dirty="0"/>
              <a:t>A[k] </a:t>
            </a:r>
            <a:r>
              <a:rPr lang="tr-TR" altLang="tr-TR" sz="2000" dirty="0">
                <a:cs typeface="Arial" panose="020B0604020202020204" pitchFamily="34" charset="0"/>
              </a:rPr>
              <a:t>←</a:t>
            </a:r>
            <a:r>
              <a:rPr lang="tr-TR" altLang="tr-TR" sz="2000" dirty="0"/>
              <a:t> L[i]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000" dirty="0"/>
              <a:t>                       i </a:t>
            </a:r>
            <a:r>
              <a:rPr lang="tr-TR" altLang="tr-TR" sz="2000" dirty="0">
                <a:cs typeface="Arial" panose="020B0604020202020204" pitchFamily="34" charset="0"/>
              </a:rPr>
              <a:t>←</a:t>
            </a:r>
            <a:r>
              <a:rPr lang="tr-TR" altLang="tr-TR" sz="2000" dirty="0"/>
              <a:t> i + 1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000" dirty="0"/>
              <a:t>              </a:t>
            </a:r>
            <a:r>
              <a:rPr lang="tr-TR" altLang="tr-TR" sz="2000" b="1" dirty="0"/>
              <a:t>else</a:t>
            </a:r>
            <a:r>
              <a:rPr lang="tr-TR" altLang="tr-TR" sz="2000" dirty="0"/>
              <a:t> A[k] </a:t>
            </a:r>
            <a:r>
              <a:rPr lang="tr-TR" altLang="tr-TR" sz="2000" dirty="0">
                <a:cs typeface="Arial" panose="020B0604020202020204" pitchFamily="34" charset="0"/>
              </a:rPr>
              <a:t>←</a:t>
            </a:r>
            <a:r>
              <a:rPr lang="tr-TR" altLang="tr-TR" sz="2000" dirty="0"/>
              <a:t> R[j]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000" dirty="0"/>
              <a:t>		         j </a:t>
            </a:r>
            <a:r>
              <a:rPr lang="tr-TR" altLang="tr-TR" sz="2000" dirty="0">
                <a:cs typeface="Arial" panose="020B0604020202020204" pitchFamily="34" charset="0"/>
              </a:rPr>
              <a:t>←</a:t>
            </a:r>
            <a:r>
              <a:rPr lang="tr-TR" altLang="tr-TR" sz="2000" dirty="0"/>
              <a:t> j + 1</a:t>
            </a:r>
            <a:endParaRPr lang="en-US" altLang="tr-TR" sz="2000" dirty="0"/>
          </a:p>
        </p:txBody>
      </p:sp>
    </p:spTree>
    <p:extLst>
      <p:ext uri="{BB962C8B-B14F-4D97-AF65-F5344CB8AC3E}">
        <p14:creationId xmlns:p14="http://schemas.microsoft.com/office/powerpoint/2010/main" val="35060823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CEC036-5D39-4186-9265-D072A7172B14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tr-TR" sz="120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6187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695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1EB37A-C575-4EE4-B940-0D9E1E590F0E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tr-TR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6187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30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8492AA-445E-49ED-9BF4-01B83348A223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tr-TR" sz="120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6187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397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8DDFCE-644A-44FB-97C2-57898CF19DBE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tr-TR" sz="120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20495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6187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284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C5FB66-4D2E-4F00-81F1-B02EA795CB50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tr-TR" sz="120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6187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5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B5A960-8BEC-4216-8041-A80B7AFC8E33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tr-TR" sz="120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2540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2541" name="Text Box 12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2542" name="Text Box 13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22543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6187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>
            <a:off x="2133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Freeform 19"/>
          <p:cNvSpPr>
            <a:spLocks/>
          </p:cNvSpPr>
          <p:nvPr/>
        </p:nvSpPr>
        <p:spPr bwMode="auto">
          <a:xfrm>
            <a:off x="6477000" y="3733800"/>
            <a:ext cx="1219200" cy="457200"/>
          </a:xfrm>
          <a:custGeom>
            <a:avLst/>
            <a:gdLst>
              <a:gd name="T0" fmla="*/ 0 w 1592"/>
              <a:gd name="T1" fmla="*/ 373271143 h 560"/>
              <a:gd name="T2" fmla="*/ 225213504 w 1592"/>
              <a:gd name="T3" fmla="*/ 53324216 h 560"/>
              <a:gd name="T4" fmla="*/ 816399908 w 1592"/>
              <a:gd name="T5" fmla="*/ 53324216 h 560"/>
              <a:gd name="T6" fmla="*/ 929006659 w 1592"/>
              <a:gd name="T7" fmla="*/ 373271143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291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36C9E7-CC28-4EAD-845F-9696EDD149B1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tr-TR" sz="1200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3565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Line 18"/>
          <p:cNvSpPr>
            <a:spLocks noChangeShapeType="1"/>
          </p:cNvSpPr>
          <p:nvPr/>
        </p:nvSpPr>
        <p:spPr bwMode="auto">
          <a:xfrm>
            <a:off x="2133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Freeform 19"/>
          <p:cNvSpPr>
            <a:spLocks/>
          </p:cNvSpPr>
          <p:nvPr/>
        </p:nvSpPr>
        <p:spPr bwMode="auto">
          <a:xfrm>
            <a:off x="6477000" y="3733800"/>
            <a:ext cx="1219200" cy="457200"/>
          </a:xfrm>
          <a:custGeom>
            <a:avLst/>
            <a:gdLst>
              <a:gd name="T0" fmla="*/ 0 w 1592"/>
              <a:gd name="T1" fmla="*/ 373271143 h 560"/>
              <a:gd name="T2" fmla="*/ 225213504 w 1592"/>
              <a:gd name="T3" fmla="*/ 53324216 h 560"/>
              <a:gd name="T4" fmla="*/ 816399908 w 1592"/>
              <a:gd name="T5" fmla="*/ 53324216 h 560"/>
              <a:gd name="T6" fmla="*/ 929006659 w 1592"/>
              <a:gd name="T7" fmla="*/ 373271143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86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CC8ED8-19AF-42B1-9FDF-15D2E864DDB8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tr-TR" sz="1200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2133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9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96414C-E840-4E39-805F-41F1092AE910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tr-TR" sz="120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928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49A7F4-0761-4E99-99FC-28A1E04F5FDD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tr-TR" sz="1200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1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3087EF-4B98-4CC6-8069-5762AD55AB96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tr-TR" sz="1200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3150371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F7FFBC-1A3F-415E-87EB-C10AD15BCDE6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tr-TR" sz="1200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27665" name="Line 16"/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7"/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Line 18"/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811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996D2A-E8F8-45CA-AA43-A1EF30F9BEAB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tr-TR" sz="1200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8684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8685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 flipH="1" flipV="1">
            <a:off x="7162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6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8EF326-07C2-4197-806C-1ECC8D51FA46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tr-TR" sz="1200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9709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9711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359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ABC7B4-DD86-47B9-B905-259F9C078075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tr-TR" sz="1200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0733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0734" name="Text Box 13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0735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30736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7"/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18"/>
          <p:cNvSpPr>
            <a:spLocks noChangeShapeType="1"/>
          </p:cNvSpPr>
          <p:nvPr/>
        </p:nvSpPr>
        <p:spPr bwMode="auto">
          <a:xfrm>
            <a:off x="2133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408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13773C-8148-482A-B511-6414892332C1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tr-TR" sz="1200"/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1759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>
            <a:off x="2133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690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0069F9-881B-4F89-B00B-66C59258B10F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tr-TR" sz="120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Swap data[alt_index] and data[pivot_index]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2781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2782" name="Text Box 13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32784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7"/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18"/>
          <p:cNvSpPr>
            <a:spLocks noChangeShapeType="1"/>
          </p:cNvSpPr>
          <p:nvPr/>
        </p:nvSpPr>
        <p:spPr bwMode="auto">
          <a:xfrm>
            <a:off x="2133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472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F738A2-F51F-44D2-813C-4AF912C7E773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tr-TR" sz="1200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Swap data[alt_index] and data[pivot_index]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3804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1905001" y="4343400"/>
            <a:ext cx="1643063" cy="376238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4</a:t>
            </a:r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3778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>
            <a:off x="2133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268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B8F540-36BC-497E-B0EC-BEDA42E55CF0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tr-TR" sz="12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Oluşturulan iki alt dizi</a:t>
            </a:r>
            <a:endParaRPr lang="en-US" altLang="tr-TR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352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962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572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5181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791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6400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7010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7620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4828" name="Rectangle 11"/>
          <p:cNvSpPr>
            <a:spLocks noChangeArrowheads="1"/>
          </p:cNvSpPr>
          <p:nvPr/>
        </p:nvSpPr>
        <p:spPr bwMode="auto">
          <a:xfrm>
            <a:off x="8229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4829" name="Text Box 12"/>
          <p:cNvSpPr txBox="1">
            <a:spLocks noChangeArrowheads="1"/>
          </p:cNvSpPr>
          <p:nvPr/>
        </p:nvSpPr>
        <p:spPr bwMode="auto">
          <a:xfrm>
            <a:off x="3397250" y="32004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5791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6400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 flipH="1">
            <a:off x="3733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77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Text Box 17"/>
          <p:cNvSpPr txBox="1">
            <a:spLocks noChangeArrowheads="1"/>
          </p:cNvSpPr>
          <p:nvPr/>
        </p:nvSpPr>
        <p:spPr bwMode="auto">
          <a:xfrm>
            <a:off x="3810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&lt;= data[pivot]</a:t>
            </a:r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6477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&gt; data[pivot]</a:t>
            </a:r>
          </a:p>
        </p:txBody>
      </p:sp>
    </p:spTree>
    <p:extLst>
      <p:ext uri="{BB962C8B-B14F-4D97-AF65-F5344CB8AC3E}">
        <p14:creationId xmlns:p14="http://schemas.microsoft.com/office/powerpoint/2010/main" val="24965047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B5A6D6-4C59-4BFC-A6B9-9B8A47D3EF05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tr-TR" sz="12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Recursion: </a:t>
            </a:r>
            <a:r>
              <a:rPr lang="tr-TR" altLang="tr-TR"/>
              <a:t>Altdizilere </a:t>
            </a:r>
            <a:r>
              <a:rPr lang="en-US" altLang="tr-TR"/>
              <a:t>Quicksort 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352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3962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4572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5181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5791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400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7010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7620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8229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3397250" y="32004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5791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6400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>
            <a:off x="6477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3810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&lt;= data[pivot]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6477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&gt; data[pivot]</a:t>
            </a:r>
          </a:p>
        </p:txBody>
      </p:sp>
      <p:sp>
        <p:nvSpPr>
          <p:cNvPr id="35860" name="AutoShape 19"/>
          <p:cNvSpPr>
            <a:spLocks/>
          </p:cNvSpPr>
          <p:nvPr/>
        </p:nvSpPr>
        <p:spPr bwMode="auto">
          <a:xfrm rot="5400000" flipV="1">
            <a:off x="4533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35861" name="AutoShape 20"/>
          <p:cNvSpPr>
            <a:spLocks/>
          </p:cNvSpPr>
          <p:nvPr/>
        </p:nvSpPr>
        <p:spPr bwMode="auto">
          <a:xfrm rot="5400000" flipV="1">
            <a:off x="7581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</p:spTree>
    <p:extLst>
      <p:ext uri="{BB962C8B-B14F-4D97-AF65-F5344CB8AC3E}">
        <p14:creationId xmlns:p14="http://schemas.microsoft.com/office/powerpoint/2010/main" val="30825454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39D4C1-DE6A-4BBA-BE52-2B238E5EB0A2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tr-TR" sz="12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746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tr-TR"/>
              <a:t>Quicksort</a:t>
            </a:r>
            <a:r>
              <a:rPr lang="tr-TR" altLang="tr-TR"/>
              <a:t> Algoritmasının </a:t>
            </a:r>
            <a:r>
              <a:rPr lang="en-US" altLang="tr-TR"/>
              <a:t>Anal</a:t>
            </a:r>
            <a:r>
              <a:rPr lang="tr-TR" altLang="tr-TR"/>
              <a:t>izi</a:t>
            </a:r>
            <a:endParaRPr lang="en-US" altLang="tr-TR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19201"/>
            <a:ext cx="8610600" cy="4525963"/>
          </a:xfrm>
        </p:spPr>
        <p:txBody>
          <a:bodyPr/>
          <a:lstStyle/>
          <a:p>
            <a:pPr marL="609600" indent="-609600"/>
            <a:r>
              <a:rPr lang="tr-TR" altLang="tr-TR" sz="2400"/>
              <a:t>Elemanlar düzensiz dağılmışsa,</a:t>
            </a:r>
            <a:endParaRPr lang="en-US" altLang="tr-TR" sz="2400"/>
          </a:p>
          <a:p>
            <a:pPr marL="609600" indent="-609600"/>
            <a:r>
              <a:rPr lang="tr-TR" altLang="tr-TR" sz="2400" b="1"/>
              <a:t>“</a:t>
            </a:r>
            <a:r>
              <a:rPr lang="en-US" altLang="tr-TR" sz="2400" b="1"/>
              <a:t>Best case</a:t>
            </a:r>
            <a:r>
              <a:rPr lang="tr-TR" altLang="tr-TR" sz="2400" b="1"/>
              <a:t>” çalışma zamanı:</a:t>
            </a:r>
            <a:r>
              <a:rPr lang="en-US" altLang="tr-TR" sz="2400" b="1"/>
              <a:t> O(n log</a:t>
            </a:r>
            <a:r>
              <a:rPr lang="en-US" altLang="tr-TR" sz="2400" b="1" baseline="-25000"/>
              <a:t>2</a:t>
            </a:r>
            <a:r>
              <a:rPr lang="en-US" altLang="tr-TR" sz="2400" b="1"/>
              <a:t>n)</a:t>
            </a:r>
          </a:p>
          <a:p>
            <a:pPr marL="990600" lvl="1" indent="-533400"/>
            <a:r>
              <a:rPr lang="tr-TR" altLang="tr-TR" sz="2400"/>
              <a:t>Pivot eleman herzaman ortada</a:t>
            </a:r>
            <a:r>
              <a:rPr lang="en-US" altLang="tr-TR" sz="2400"/>
              <a:t> </a:t>
            </a:r>
          </a:p>
          <a:p>
            <a:pPr marL="990600" lvl="1" indent="-533400"/>
            <a:r>
              <a:rPr lang="tr-TR" altLang="tr-TR" sz="2400"/>
              <a:t>Her rekürsif çağrımda dizi iki eş parçaya ayrılmakta.</a:t>
            </a:r>
            <a:endParaRPr lang="en-US" altLang="tr-TR" sz="2400"/>
          </a:p>
          <a:p>
            <a:pPr marL="609600" indent="-609600"/>
            <a:endParaRPr lang="en-US" altLang="tr-TR" sz="2400"/>
          </a:p>
          <a:p>
            <a:pPr marL="609600" indent="-609600">
              <a:buNone/>
            </a:pPr>
            <a:endParaRPr lang="en-US" altLang="tr-TR" sz="2400"/>
          </a:p>
        </p:txBody>
      </p:sp>
      <p:pic>
        <p:nvPicPr>
          <p:cNvPr id="3686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4038601"/>
            <a:ext cx="3048000" cy="1573213"/>
          </a:xfrm>
          <a:noFill/>
        </p:spPr>
      </p:pic>
    </p:spTree>
    <p:extLst>
      <p:ext uri="{BB962C8B-B14F-4D97-AF65-F5344CB8AC3E}">
        <p14:creationId xmlns:p14="http://schemas.microsoft.com/office/powerpoint/2010/main" val="310777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8B5E59-5388-4532-B61F-10AD7DD4246C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tr-TR" sz="120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6849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9228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33546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5102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60975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727233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3748089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7859714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70008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46037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401637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51911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64135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758825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3429001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8175626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5537200" y="365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b="1"/>
              <a:t>Örnek</a:t>
            </a:r>
            <a:endParaRPr lang="en-US" altLang="tr-TR" sz="1800" b="1"/>
          </a:p>
        </p:txBody>
      </p:sp>
    </p:spTree>
    <p:extLst>
      <p:ext uri="{BB962C8B-B14F-4D97-AF65-F5344CB8AC3E}">
        <p14:creationId xmlns:p14="http://schemas.microsoft.com/office/powerpoint/2010/main" val="38864944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291619-C3CB-45F5-B670-00FA22580830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tr-TR" sz="12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Quicksort Analysis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b="1"/>
              <a:t>Worst case: O(N</a:t>
            </a:r>
            <a:r>
              <a:rPr lang="en-US" altLang="tr-TR" b="1" baseline="30000"/>
              <a:t>2</a:t>
            </a:r>
            <a:r>
              <a:rPr lang="en-US" altLang="tr-TR" b="1"/>
              <a:t>)</a:t>
            </a:r>
          </a:p>
          <a:p>
            <a:pPr eaLnBrk="1" hangingPunct="1">
              <a:buFontTx/>
              <a:buNone/>
            </a:pPr>
            <a:endParaRPr lang="en-US" altLang="tr-TR" b="1"/>
          </a:p>
          <a:p>
            <a:pPr eaLnBrk="1" hangingPunct="1"/>
            <a:r>
              <a:rPr lang="tr-TR" altLang="tr-TR"/>
              <a:t>Her rekürsif çağrımda pivot en küçük elemandır.</a:t>
            </a:r>
          </a:p>
          <a:p>
            <a:pPr eaLnBrk="1" hangingPunct="1"/>
            <a:r>
              <a:rPr lang="tr-TR" altLang="tr-TR"/>
              <a:t>Dizi zaten sıralı olması halidir.</a:t>
            </a:r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224368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B70DD5-4183-4D97-8646-2F8A1E38CD7B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tr-TR" sz="12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Quicksort: Worst Case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İlk eleman pivot olarak seçilmiş olsun</a:t>
            </a:r>
            <a:r>
              <a:rPr lang="en-US" altLang="tr-TR"/>
              <a:t>.</a:t>
            </a:r>
          </a:p>
          <a:p>
            <a:pPr eaLnBrk="1" hangingPunct="1"/>
            <a:r>
              <a:rPr lang="tr-TR" altLang="tr-TR"/>
              <a:t>Dizi zaten sıralı olsun</a:t>
            </a:r>
            <a:endParaRPr lang="en-US" altLang="tr-TR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962400" y="35814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51816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57912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64008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70104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76200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82296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88392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2286000" y="36718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4006850" y="41910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3886200" y="49530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8229600" y="49672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 flipV="1">
            <a:off x="89154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 flipV="1">
            <a:off x="46482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947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D2164D-39DD-4784-B96B-EBE6F18A7AE0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tr-TR" sz="1200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Swap data[alt_index] and data[pivot_index]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9951" name="Text Box 14"/>
          <p:cNvSpPr txBox="1">
            <a:spLocks noChangeArrowheads="1"/>
          </p:cNvSpPr>
          <p:nvPr/>
        </p:nvSpPr>
        <p:spPr bwMode="auto">
          <a:xfrm>
            <a:off x="4006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 flipV="1">
            <a:off x="89154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 flipV="1">
            <a:off x="4648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Text Box 18"/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</p:spTree>
    <p:extLst>
      <p:ext uri="{BB962C8B-B14F-4D97-AF65-F5344CB8AC3E}">
        <p14:creationId xmlns:p14="http://schemas.microsoft.com/office/powerpoint/2010/main" val="12225678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CF3323-26CD-4D18-98D6-73C056EAD4A9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tr-TR" sz="1200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Swap data[alt_index] and data[pivot_index]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40964" name="Line 3"/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4006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40976" name="Line 15"/>
          <p:cNvSpPr>
            <a:spLocks noChangeShapeType="1"/>
          </p:cNvSpPr>
          <p:nvPr/>
        </p:nvSpPr>
        <p:spPr bwMode="auto">
          <a:xfrm flipV="1">
            <a:off x="89154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Text Box 16"/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40979" name="Line 18"/>
          <p:cNvSpPr>
            <a:spLocks noChangeShapeType="1"/>
          </p:cNvSpPr>
          <p:nvPr/>
        </p:nvSpPr>
        <p:spPr bwMode="auto">
          <a:xfrm flipV="1">
            <a:off x="4648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51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6C8761-5AAF-46C8-AF4D-ED3A2348A2D2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tr-TR" sz="120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Swap data[alt_index] and data[pivot_index]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41998" name="Text Box 13"/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41999" name="Text Box 14"/>
          <p:cNvSpPr txBox="1">
            <a:spLocks noChangeArrowheads="1"/>
          </p:cNvSpPr>
          <p:nvPr/>
        </p:nvSpPr>
        <p:spPr bwMode="auto">
          <a:xfrm>
            <a:off x="4006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42000" name="Text Box 15"/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 flipH="1" flipV="1">
            <a:off x="4495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Text Box 17"/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V="1">
            <a:off x="4648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105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4E8EE6-8194-4E09-BBFF-54864BB3FEB2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tr-TR" sz="1200"/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Swap data[alt_index] and data[pivot_index]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43012" name="Line 3"/>
          <p:cNvSpPr>
            <a:spLocks noChangeShapeType="1"/>
          </p:cNvSpPr>
          <p:nvPr/>
        </p:nvSpPr>
        <p:spPr bwMode="auto">
          <a:xfrm>
            <a:off x="2133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43021" name="Rectangle 12"/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43022" name="Text Box 13"/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43023" name="Text Box 14"/>
          <p:cNvSpPr txBox="1">
            <a:spLocks noChangeArrowheads="1"/>
          </p:cNvSpPr>
          <p:nvPr/>
        </p:nvSpPr>
        <p:spPr bwMode="auto">
          <a:xfrm>
            <a:off x="4006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43024" name="Text Box 15"/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43025" name="Line 16"/>
          <p:cNvSpPr>
            <a:spLocks noChangeShapeType="1"/>
          </p:cNvSpPr>
          <p:nvPr/>
        </p:nvSpPr>
        <p:spPr bwMode="auto">
          <a:xfrm flipH="1" flipV="1">
            <a:off x="4495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17"/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43027" name="Line 18"/>
          <p:cNvSpPr>
            <a:spLocks noChangeShapeType="1"/>
          </p:cNvSpPr>
          <p:nvPr/>
        </p:nvSpPr>
        <p:spPr bwMode="auto">
          <a:xfrm flipV="1">
            <a:off x="4648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6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578FC8-75E9-4BE1-84A1-F15EAE591C33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tr-TR" sz="120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Swap data[alt_index] and data[pivot_index]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44036" name="Line 3"/>
          <p:cNvSpPr>
            <a:spLocks noChangeShapeType="1"/>
          </p:cNvSpPr>
          <p:nvPr/>
        </p:nvSpPr>
        <p:spPr bwMode="auto">
          <a:xfrm>
            <a:off x="2133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44044" name="Rectangle 11"/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44045" name="Rectangle 12"/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44046" name="Text Box 13"/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44047" name="Text Box 14"/>
          <p:cNvSpPr txBox="1">
            <a:spLocks noChangeArrowheads="1"/>
          </p:cNvSpPr>
          <p:nvPr/>
        </p:nvSpPr>
        <p:spPr bwMode="auto">
          <a:xfrm>
            <a:off x="4006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44048" name="Text Box 15"/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44049" name="Line 16"/>
          <p:cNvSpPr>
            <a:spLocks noChangeShapeType="1"/>
          </p:cNvSpPr>
          <p:nvPr/>
        </p:nvSpPr>
        <p:spPr bwMode="auto">
          <a:xfrm flipH="1" flipV="1">
            <a:off x="4495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Text Box 17"/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44051" name="Line 18"/>
          <p:cNvSpPr>
            <a:spLocks noChangeShapeType="1"/>
          </p:cNvSpPr>
          <p:nvPr/>
        </p:nvSpPr>
        <p:spPr bwMode="auto">
          <a:xfrm flipV="1">
            <a:off x="4648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01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10741A-7C8E-462A-8C3B-B776DBB0109F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tr-TR" sz="1200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Swap data[alt_index] and data[pivot_index]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2133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5066" name="Rectangle 9"/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45067" name="Rectangle 10"/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45068" name="Rectangle 11"/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45069" name="Rectangle 12"/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45070" name="Text Box 13"/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45071" name="Text Box 14"/>
          <p:cNvSpPr txBox="1">
            <a:spLocks noChangeArrowheads="1"/>
          </p:cNvSpPr>
          <p:nvPr/>
        </p:nvSpPr>
        <p:spPr bwMode="auto">
          <a:xfrm>
            <a:off x="4006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45072" name="Text Box 15"/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üst_index</a:t>
            </a:r>
          </a:p>
        </p:txBody>
      </p:sp>
      <p:sp>
        <p:nvSpPr>
          <p:cNvPr id="45073" name="Line 16"/>
          <p:cNvSpPr>
            <a:spLocks noChangeShapeType="1"/>
          </p:cNvSpPr>
          <p:nvPr/>
        </p:nvSpPr>
        <p:spPr bwMode="auto">
          <a:xfrm flipH="1" flipV="1">
            <a:off x="4495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Text Box 17"/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alt_index</a:t>
            </a:r>
          </a:p>
        </p:txBody>
      </p:sp>
      <p:sp>
        <p:nvSpPr>
          <p:cNvPr id="45075" name="Line 18"/>
          <p:cNvSpPr>
            <a:spLocks noChangeShapeType="1"/>
          </p:cNvSpPr>
          <p:nvPr/>
        </p:nvSpPr>
        <p:spPr bwMode="auto">
          <a:xfrm flipV="1">
            <a:off x="4648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515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928BE3-BF0E-4A26-AECA-96237F428622}" type="slidenum">
              <a:rPr lang="en-US" altLang="tr-TR" sz="1200"/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tr-TR" sz="1200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61879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data[üst_index] &lt;=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++üst_index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data[alt_index] &gt; data[pivot]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--alt_index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If üst_index &lt; alt_index</a:t>
            </a:r>
          </a:p>
          <a:p>
            <a:pPr lvl="1" eaLnBrk="1" hangingPunct="1"/>
            <a:r>
              <a:rPr lang="en-US" altLang="tr-TR" sz="2400">
                <a:latin typeface="Times New Roman" panose="02020603050405020304" pitchFamily="18" charset="0"/>
              </a:rPr>
              <a:t>	swap data[üst_index] and data[alt_index]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While alt_index &gt; üst_index, go to 1.</a:t>
            </a:r>
          </a:p>
          <a:p>
            <a:pPr eaLnBrk="1" hangingPunct="1">
              <a:buFontTx/>
              <a:buAutoNum type="arabicPeriod"/>
            </a:pPr>
            <a:r>
              <a:rPr lang="en-US" altLang="tr-TR" sz="2400">
                <a:latin typeface="Times New Roman" panose="02020603050405020304" pitchFamily="18" charset="0"/>
              </a:rPr>
              <a:t>Swap data[alt_index] and data[pivot_index]</a:t>
            </a: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endParaRPr lang="en-US" altLang="tr-TR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latin typeface="Times New Roman" panose="02020603050405020304" pitchFamily="18" charset="0"/>
            </a:endParaRPr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2133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46093" name="Rectangle 12"/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46094" name="Text Box 13"/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46095" name="Text Box 14"/>
          <p:cNvSpPr txBox="1">
            <a:spLocks noChangeArrowheads="1"/>
          </p:cNvSpPr>
          <p:nvPr/>
        </p:nvSpPr>
        <p:spPr bwMode="auto">
          <a:xfrm>
            <a:off x="4006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46096" name="AutoShape 15"/>
          <p:cNvSpPr>
            <a:spLocks/>
          </p:cNvSpPr>
          <p:nvPr/>
        </p:nvSpPr>
        <p:spPr bwMode="auto">
          <a:xfrm rot="5400000" flipV="1">
            <a:off x="6934200" y="1828800"/>
            <a:ext cx="152400" cy="4876800"/>
          </a:xfrm>
          <a:prstGeom prst="leftBrace">
            <a:avLst>
              <a:gd name="adj1" fmla="val 2666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46097" name="Line 16"/>
          <p:cNvSpPr>
            <a:spLocks noChangeShapeType="1"/>
          </p:cNvSpPr>
          <p:nvPr/>
        </p:nvSpPr>
        <p:spPr bwMode="auto">
          <a:xfrm>
            <a:off x="45720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Line 17"/>
          <p:cNvSpPr>
            <a:spLocks noChangeShapeType="1"/>
          </p:cNvSpPr>
          <p:nvPr/>
        </p:nvSpPr>
        <p:spPr bwMode="auto">
          <a:xfrm>
            <a:off x="4648200" y="5943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Text Box 18"/>
          <p:cNvSpPr txBox="1">
            <a:spLocks noChangeArrowheads="1"/>
          </p:cNvSpPr>
          <p:nvPr/>
        </p:nvSpPr>
        <p:spPr bwMode="auto">
          <a:xfrm>
            <a:off x="4648200" y="60198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&gt; data[pivot]</a:t>
            </a:r>
          </a:p>
        </p:txBody>
      </p:sp>
      <p:sp>
        <p:nvSpPr>
          <p:cNvPr id="46100" name="Line 19"/>
          <p:cNvSpPr>
            <a:spLocks noChangeShapeType="1"/>
          </p:cNvSpPr>
          <p:nvPr/>
        </p:nvSpPr>
        <p:spPr bwMode="auto">
          <a:xfrm>
            <a:off x="39624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Line 20"/>
          <p:cNvSpPr>
            <a:spLocks noChangeShapeType="1"/>
          </p:cNvSpPr>
          <p:nvPr/>
        </p:nvSpPr>
        <p:spPr bwMode="auto">
          <a:xfrm flipH="1">
            <a:off x="1905000" y="5943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Text Box 21"/>
          <p:cNvSpPr txBox="1">
            <a:spLocks noChangeArrowheads="1"/>
          </p:cNvSpPr>
          <p:nvPr/>
        </p:nvSpPr>
        <p:spPr bwMode="auto">
          <a:xfrm>
            <a:off x="1981200" y="60198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</a:rPr>
              <a:t>&lt;= data[pivot]</a:t>
            </a:r>
          </a:p>
        </p:txBody>
      </p:sp>
    </p:spTree>
    <p:extLst>
      <p:ext uri="{BB962C8B-B14F-4D97-AF65-F5344CB8AC3E}">
        <p14:creationId xmlns:p14="http://schemas.microsoft.com/office/powerpoint/2010/main" val="38683226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nvan 22"/>
          <p:cNvSpPr>
            <a:spLocks noGrp="1"/>
          </p:cNvSpPr>
          <p:nvPr>
            <p:ph type="title"/>
          </p:nvPr>
        </p:nvSpPr>
        <p:spPr>
          <a:xfrm>
            <a:off x="182880" y="143438"/>
            <a:ext cx="2310938" cy="1188720"/>
          </a:xfrm>
        </p:spPr>
        <p:txBody>
          <a:bodyPr>
            <a:normAutofit fontScale="90000"/>
          </a:bodyPr>
          <a:lstStyle/>
          <a:p>
            <a:r>
              <a:rPr lang="tr-TR" dirty="0"/>
              <a:t>En kötü durum analizi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18F-A8C5-4BAF-8D0F-F577E0501C83}" type="slidenum">
              <a:rPr lang="en-US" smtClean="0"/>
              <a:pPr/>
              <a:t>99</a:t>
            </a:fld>
            <a:endParaRPr lang="en-US"/>
          </a:p>
        </p:txBody>
      </p:sp>
      <p:grpSp>
        <p:nvGrpSpPr>
          <p:cNvPr id="5" name="Grup 16"/>
          <p:cNvGrpSpPr>
            <a:grpSpLocks/>
          </p:cNvGrpSpPr>
          <p:nvPr/>
        </p:nvGrpSpPr>
        <p:grpSpPr bwMode="auto">
          <a:xfrm>
            <a:off x="2590801" y="259392"/>
            <a:ext cx="6711779" cy="4256382"/>
            <a:chOff x="3885195" y="1147838"/>
            <a:chExt cx="8654041" cy="5140179"/>
          </a:xfrm>
        </p:grpSpPr>
        <p:sp>
          <p:nvSpPr>
            <p:cNvPr id="6" name="Dikdörtgen 3"/>
            <p:cNvSpPr>
              <a:spLocks noChangeArrowheads="1"/>
            </p:cNvSpPr>
            <p:nvPr/>
          </p:nvSpPr>
          <p:spPr bwMode="auto">
            <a:xfrm>
              <a:off x="4014363" y="1147838"/>
              <a:ext cx="3716667" cy="446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800">
                  <a:latin typeface="CMMI10"/>
                </a:rPr>
                <a:t>T</a:t>
              </a:r>
              <a:r>
                <a:rPr lang="tr-TR" altLang="tr-TR" sz="1800">
                  <a:latin typeface="CMR10"/>
                </a:rPr>
                <a:t>(</a:t>
              </a:r>
              <a:r>
                <a:rPr lang="tr-TR" altLang="tr-TR" sz="1800">
                  <a:latin typeface="CMMI10"/>
                </a:rPr>
                <a:t>n</a:t>
              </a:r>
              <a:r>
                <a:rPr lang="tr-TR" altLang="tr-TR" sz="1800">
                  <a:latin typeface="CMR10"/>
                </a:rPr>
                <a:t>) = </a:t>
              </a:r>
              <a:r>
                <a:rPr lang="tr-TR" altLang="tr-TR" sz="1800">
                  <a:latin typeface="CMMI10"/>
                </a:rPr>
                <a:t>T</a:t>
              </a:r>
              <a:r>
                <a:rPr lang="tr-TR" altLang="tr-TR" sz="1800">
                  <a:latin typeface="CMR10"/>
                </a:rPr>
                <a:t>(</a:t>
              </a:r>
              <a:r>
                <a:rPr lang="tr-TR" altLang="tr-TR" sz="1800">
                  <a:latin typeface="CMMI10"/>
                </a:rPr>
                <a:t>k</a:t>
              </a:r>
              <a:r>
                <a:rPr lang="tr-TR" altLang="tr-TR" sz="1800">
                  <a:latin typeface="CMR10"/>
                </a:rPr>
                <a:t>) + </a:t>
              </a:r>
              <a:r>
                <a:rPr lang="tr-TR" altLang="tr-TR" sz="1800">
                  <a:latin typeface="CMMI10"/>
                </a:rPr>
                <a:t>T</a:t>
              </a:r>
              <a:r>
                <a:rPr lang="tr-TR" altLang="tr-TR" sz="1800">
                  <a:latin typeface="CMR10"/>
                </a:rPr>
                <a:t>(</a:t>
              </a:r>
              <a:r>
                <a:rPr lang="tr-TR" altLang="tr-TR" sz="1800">
                  <a:latin typeface="CMMI10"/>
                </a:rPr>
                <a:t>n </a:t>
              </a:r>
              <a:r>
                <a:rPr lang="tr-TR" altLang="tr-TR" sz="1800">
                  <a:latin typeface="CMSY10"/>
                </a:rPr>
                <a:t>− </a:t>
              </a:r>
              <a:r>
                <a:rPr lang="tr-TR" altLang="tr-TR" sz="1800">
                  <a:latin typeface="CMMI10"/>
                </a:rPr>
                <a:t>k</a:t>
              </a:r>
              <a:r>
                <a:rPr lang="tr-TR" altLang="tr-TR" sz="1800">
                  <a:latin typeface="CMR10"/>
                </a:rPr>
                <a:t>) + </a:t>
              </a:r>
              <a:r>
                <a:rPr lang="tr-TR" altLang="tr-TR" sz="1800">
                  <a:latin typeface="CMR10"/>
                  <a:sym typeface="Symbol" panose="05050102010706020507" pitchFamily="18" charset="2"/>
                </a:rPr>
                <a:t></a:t>
              </a:r>
              <a:r>
                <a:rPr lang="tr-TR" altLang="tr-TR" sz="1800">
                  <a:latin typeface="CMMI10"/>
                </a:rPr>
                <a:t>n</a:t>
              </a:r>
              <a:endParaRPr lang="tr-TR" altLang="tr-TR" sz="1800"/>
            </a:p>
          </p:txBody>
        </p:sp>
        <p:sp>
          <p:nvSpPr>
            <p:cNvPr id="7" name="Dikdörtgen 5"/>
            <p:cNvSpPr>
              <a:spLocks noChangeArrowheads="1"/>
            </p:cNvSpPr>
            <p:nvPr/>
          </p:nvSpPr>
          <p:spPr bwMode="auto">
            <a:xfrm>
              <a:off x="3885195" y="2443354"/>
              <a:ext cx="3749737" cy="446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tr-TR" sz="1800">
                  <a:latin typeface="CMMI10"/>
                </a:rPr>
                <a:t>T</a:t>
              </a:r>
              <a:r>
                <a:rPr lang="fr-FR" altLang="tr-TR" sz="1800">
                  <a:latin typeface="CMR10"/>
                </a:rPr>
                <a:t>(</a:t>
              </a:r>
              <a:r>
                <a:rPr lang="fr-FR" altLang="tr-TR" sz="1800">
                  <a:latin typeface="CMMI10"/>
                </a:rPr>
                <a:t>n</a:t>
              </a:r>
              <a:r>
                <a:rPr lang="fr-FR" altLang="tr-TR" sz="1800">
                  <a:latin typeface="CMR10"/>
                </a:rPr>
                <a:t>) = </a:t>
              </a:r>
              <a:r>
                <a:rPr lang="fr-FR" altLang="tr-TR" sz="1800">
                  <a:latin typeface="CMMI10"/>
                </a:rPr>
                <a:t>T</a:t>
              </a:r>
              <a:r>
                <a:rPr lang="fr-FR" altLang="tr-TR" sz="1800">
                  <a:latin typeface="CMR10"/>
                </a:rPr>
                <a:t>(1) + </a:t>
              </a:r>
              <a:r>
                <a:rPr lang="fr-FR" altLang="tr-TR" sz="1800">
                  <a:latin typeface="CMMI10"/>
                </a:rPr>
                <a:t>T</a:t>
              </a:r>
              <a:r>
                <a:rPr lang="fr-FR" altLang="tr-TR" sz="1800">
                  <a:latin typeface="CMR10"/>
                </a:rPr>
                <a:t>(</a:t>
              </a:r>
              <a:r>
                <a:rPr lang="fr-FR" altLang="tr-TR" sz="1800">
                  <a:latin typeface="CMMI10"/>
                </a:rPr>
                <a:t>n </a:t>
              </a:r>
              <a:r>
                <a:rPr lang="fr-FR" altLang="tr-TR" sz="1800">
                  <a:latin typeface="CMSY10"/>
                </a:rPr>
                <a:t>− </a:t>
              </a:r>
              <a:r>
                <a:rPr lang="fr-FR" altLang="tr-TR" sz="1800">
                  <a:latin typeface="CMR10"/>
                </a:rPr>
                <a:t>1) +</a:t>
              </a:r>
              <a:r>
                <a:rPr lang="tr-TR" altLang="tr-TR" sz="1800">
                  <a:latin typeface="CMR10"/>
                  <a:sym typeface="Symbol" panose="05050102010706020507" pitchFamily="18" charset="2"/>
                </a:rPr>
                <a:t> </a:t>
              </a:r>
              <a:r>
                <a:rPr lang="fr-FR" altLang="tr-TR" sz="1800">
                  <a:latin typeface="CMMI10"/>
                </a:rPr>
                <a:t>n</a:t>
              </a:r>
              <a:endParaRPr lang="tr-TR" altLang="tr-TR" sz="1800"/>
            </a:p>
          </p:txBody>
        </p:sp>
        <p:sp>
          <p:nvSpPr>
            <p:cNvPr id="8" name="Dikdörtgen 6"/>
            <p:cNvSpPr>
              <a:spLocks noChangeArrowheads="1"/>
            </p:cNvSpPr>
            <p:nvPr/>
          </p:nvSpPr>
          <p:spPr bwMode="auto">
            <a:xfrm>
              <a:off x="3885195" y="2895013"/>
              <a:ext cx="3749737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800" dirty="0">
                  <a:latin typeface="CMMI10"/>
                </a:rPr>
                <a:t>T</a:t>
              </a:r>
              <a:r>
                <a:rPr lang="tr-TR" altLang="tr-TR" sz="1800" dirty="0">
                  <a:latin typeface="CMR10"/>
                </a:rPr>
                <a:t>(</a:t>
              </a:r>
              <a:r>
                <a:rPr lang="tr-TR" altLang="tr-TR" sz="1800" dirty="0">
                  <a:latin typeface="CMMI10"/>
                </a:rPr>
                <a:t>n</a:t>
              </a:r>
              <a:r>
                <a:rPr lang="tr-TR" altLang="tr-TR" sz="1800" dirty="0">
                  <a:latin typeface="CMR10"/>
                </a:rPr>
                <a:t>) = </a:t>
              </a:r>
              <a:r>
                <a:rPr lang="tr-TR" altLang="tr-TR" sz="1800" dirty="0">
                  <a:latin typeface="CMMI10"/>
                </a:rPr>
                <a:t>T</a:t>
              </a:r>
              <a:r>
                <a:rPr lang="tr-TR" altLang="tr-TR" sz="1800" dirty="0">
                  <a:latin typeface="CMR10"/>
                </a:rPr>
                <a:t>(</a:t>
              </a:r>
              <a:r>
                <a:rPr lang="tr-TR" altLang="tr-TR" sz="1800" dirty="0">
                  <a:latin typeface="CMMI10"/>
                </a:rPr>
                <a:t>n </a:t>
              </a:r>
              <a:r>
                <a:rPr lang="tr-TR" altLang="tr-TR" sz="1800" dirty="0">
                  <a:latin typeface="CMSY10"/>
                </a:rPr>
                <a:t>− </a:t>
              </a:r>
              <a:r>
                <a:rPr lang="tr-TR" altLang="tr-TR" sz="1800" dirty="0">
                  <a:latin typeface="CMR10"/>
                </a:rPr>
                <a:t>1) + </a:t>
              </a:r>
              <a:r>
                <a:rPr lang="tr-TR" altLang="tr-TR" sz="1800" dirty="0">
                  <a:latin typeface="CMMI10"/>
                </a:rPr>
                <a:t>T</a:t>
              </a:r>
              <a:r>
                <a:rPr lang="tr-TR" altLang="tr-TR" sz="1800" dirty="0">
                  <a:latin typeface="CMR10"/>
                </a:rPr>
                <a:t>(1) + </a:t>
              </a:r>
              <a:r>
                <a:rPr lang="tr-TR" altLang="tr-TR" sz="1800" dirty="0">
                  <a:latin typeface="CMR10"/>
                  <a:sym typeface="Symbol" panose="05050102010706020507" pitchFamily="18" charset="2"/>
                </a:rPr>
                <a:t></a:t>
              </a:r>
              <a:r>
                <a:rPr lang="tr-TR" altLang="tr-TR" sz="1800" dirty="0">
                  <a:latin typeface="CMMI10"/>
                </a:rPr>
                <a:t>n</a:t>
              </a:r>
              <a:endParaRPr lang="tr-TR" altLang="tr-TR" sz="1800" dirty="0"/>
            </a:p>
          </p:txBody>
        </p:sp>
        <p:sp>
          <p:nvSpPr>
            <p:cNvPr id="9" name="Dikdörtgen 7"/>
            <p:cNvSpPr>
              <a:spLocks noChangeArrowheads="1"/>
            </p:cNvSpPr>
            <p:nvPr/>
          </p:nvSpPr>
          <p:spPr bwMode="auto">
            <a:xfrm>
              <a:off x="4426312" y="3350878"/>
              <a:ext cx="5649203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tr-TR" sz="1800" dirty="0">
                  <a:latin typeface="CMR10"/>
                </a:rPr>
                <a:t>= [</a:t>
              </a:r>
              <a:r>
                <a:rPr lang="tr-TR" altLang="tr-TR" sz="1800" dirty="0">
                  <a:latin typeface="CMMI10"/>
                </a:rPr>
                <a:t>T</a:t>
              </a:r>
              <a:r>
                <a:rPr lang="tr-TR" altLang="tr-TR" sz="1800" dirty="0">
                  <a:latin typeface="CMR10"/>
                </a:rPr>
                <a:t>(</a:t>
              </a:r>
              <a:r>
                <a:rPr lang="tr-TR" altLang="tr-TR" sz="1800" dirty="0">
                  <a:latin typeface="CMMI10"/>
                </a:rPr>
                <a:t>n </a:t>
              </a:r>
              <a:r>
                <a:rPr lang="tr-TR" altLang="tr-TR" sz="1800" dirty="0">
                  <a:latin typeface="CMSY10"/>
                </a:rPr>
                <a:t>− </a:t>
              </a:r>
              <a:r>
                <a:rPr lang="tr-TR" altLang="tr-TR" sz="1800" dirty="0">
                  <a:latin typeface="CMR10"/>
                </a:rPr>
                <a:t>2) + </a:t>
              </a:r>
              <a:r>
                <a:rPr lang="tr-TR" altLang="tr-TR" sz="1800" dirty="0">
                  <a:latin typeface="CMMI10"/>
                </a:rPr>
                <a:t>T</a:t>
              </a:r>
              <a:r>
                <a:rPr lang="tr-TR" altLang="tr-TR" sz="1800" dirty="0">
                  <a:latin typeface="CMR10"/>
                </a:rPr>
                <a:t>(1) + </a:t>
              </a:r>
              <a:r>
                <a:rPr lang="tr-TR" altLang="tr-TR" sz="1800" dirty="0">
                  <a:latin typeface="CMR10"/>
                  <a:sym typeface="Symbol" panose="05050102010706020507" pitchFamily="18" charset="2"/>
                </a:rPr>
                <a:t></a:t>
              </a:r>
              <a:r>
                <a:rPr lang="tr-TR" altLang="tr-TR" sz="1800" dirty="0">
                  <a:latin typeface="CMR10"/>
                </a:rPr>
                <a:t>(</a:t>
              </a:r>
              <a:r>
                <a:rPr lang="tr-TR" altLang="tr-TR" sz="1800" dirty="0">
                  <a:latin typeface="CMMI10"/>
                </a:rPr>
                <a:t>n </a:t>
              </a:r>
              <a:r>
                <a:rPr lang="tr-TR" altLang="tr-TR" sz="1800" dirty="0">
                  <a:latin typeface="CMSY10"/>
                </a:rPr>
                <a:t>− </a:t>
              </a:r>
              <a:r>
                <a:rPr lang="tr-TR" altLang="tr-TR" sz="1800" dirty="0">
                  <a:latin typeface="CMR10"/>
                </a:rPr>
                <a:t>1)] + </a:t>
              </a:r>
              <a:r>
                <a:rPr lang="tr-TR" altLang="tr-TR" sz="1800" dirty="0">
                  <a:latin typeface="CMMI10"/>
                </a:rPr>
                <a:t>T</a:t>
              </a:r>
              <a:r>
                <a:rPr lang="tr-TR" altLang="tr-TR" sz="1800" dirty="0">
                  <a:latin typeface="CMR10"/>
                </a:rPr>
                <a:t>(1) + </a:t>
              </a:r>
              <a:r>
                <a:rPr lang="tr-TR" altLang="tr-TR" sz="1800" dirty="0">
                  <a:latin typeface="CMR10"/>
                  <a:sym typeface="Symbol" panose="05050102010706020507" pitchFamily="18" charset="2"/>
                </a:rPr>
                <a:t> </a:t>
              </a:r>
              <a:r>
                <a:rPr lang="tr-TR" altLang="tr-TR" sz="1800" dirty="0">
                  <a:latin typeface="CMMI10"/>
                </a:rPr>
                <a:t>n</a:t>
              </a:r>
              <a:endParaRPr lang="tr-TR" altLang="tr-TR" sz="1800" dirty="0"/>
            </a:p>
          </p:txBody>
        </p:sp>
        <p:sp>
          <p:nvSpPr>
            <p:cNvPr id="10" name="Dikdörtgen 8"/>
            <p:cNvSpPr>
              <a:spLocks noChangeArrowheads="1"/>
            </p:cNvSpPr>
            <p:nvPr/>
          </p:nvSpPr>
          <p:spPr bwMode="auto">
            <a:xfrm>
              <a:off x="4426312" y="3686037"/>
              <a:ext cx="4493814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tr-TR" sz="1800" dirty="0">
                  <a:latin typeface="CMR10"/>
                </a:rPr>
                <a:t>= </a:t>
              </a:r>
              <a:r>
                <a:rPr lang="pt-BR" altLang="tr-TR" sz="1800" dirty="0">
                  <a:latin typeface="CMMI10"/>
                </a:rPr>
                <a:t>T</a:t>
              </a:r>
              <a:r>
                <a:rPr lang="pt-BR" altLang="tr-TR" sz="1800" dirty="0">
                  <a:latin typeface="CMR10"/>
                </a:rPr>
                <a:t>(</a:t>
              </a:r>
              <a:r>
                <a:rPr lang="pt-BR" altLang="tr-TR" sz="1800" dirty="0">
                  <a:latin typeface="CMMI10"/>
                </a:rPr>
                <a:t>n </a:t>
              </a:r>
              <a:r>
                <a:rPr lang="pt-BR" altLang="tr-TR" sz="1800" dirty="0">
                  <a:latin typeface="CMSY10"/>
                </a:rPr>
                <a:t>− </a:t>
              </a:r>
              <a:r>
                <a:rPr lang="pt-BR" altLang="tr-TR" sz="1800" dirty="0">
                  <a:latin typeface="CMR10"/>
                </a:rPr>
                <a:t>2) + 2</a:t>
              </a:r>
              <a:r>
                <a:rPr lang="pt-BR" altLang="tr-TR" sz="1800" dirty="0">
                  <a:latin typeface="CMMI10"/>
                </a:rPr>
                <a:t>T</a:t>
              </a:r>
              <a:r>
                <a:rPr lang="pt-BR" altLang="tr-TR" sz="1800" dirty="0">
                  <a:latin typeface="CMR10"/>
                </a:rPr>
                <a:t>(1) + </a:t>
              </a:r>
              <a:r>
                <a:rPr lang="tr-TR" altLang="tr-TR" sz="1800" dirty="0">
                  <a:latin typeface="CMR10"/>
                  <a:sym typeface="Symbol" panose="05050102010706020507" pitchFamily="18" charset="2"/>
                </a:rPr>
                <a:t></a:t>
              </a:r>
              <a:r>
                <a:rPr lang="pt-BR" altLang="tr-TR" sz="1800" dirty="0">
                  <a:latin typeface="CMR10"/>
                </a:rPr>
                <a:t>(</a:t>
              </a:r>
              <a:r>
                <a:rPr lang="pt-BR" altLang="tr-TR" sz="1800" dirty="0">
                  <a:latin typeface="CMMI10"/>
                </a:rPr>
                <a:t>n </a:t>
              </a:r>
              <a:r>
                <a:rPr lang="pt-BR" altLang="tr-TR" sz="1800" dirty="0">
                  <a:latin typeface="CMSY10"/>
                </a:rPr>
                <a:t>− </a:t>
              </a:r>
              <a:r>
                <a:rPr lang="pt-BR" altLang="tr-TR" sz="1800" dirty="0">
                  <a:latin typeface="CMR10"/>
                </a:rPr>
                <a:t>1 + </a:t>
              </a:r>
              <a:r>
                <a:rPr lang="pt-BR" altLang="tr-TR" sz="1800" dirty="0">
                  <a:latin typeface="CMMI10"/>
                </a:rPr>
                <a:t>n</a:t>
              </a:r>
              <a:r>
                <a:rPr lang="pt-BR" altLang="tr-TR" sz="1800" dirty="0">
                  <a:latin typeface="CMR10"/>
                </a:rPr>
                <a:t>)</a:t>
              </a:r>
              <a:endParaRPr lang="tr-TR" altLang="tr-TR" sz="1800" dirty="0"/>
            </a:p>
          </p:txBody>
        </p:sp>
        <p:sp>
          <p:nvSpPr>
            <p:cNvPr id="11" name="Dikdörtgen 9"/>
            <p:cNvSpPr>
              <a:spLocks noChangeArrowheads="1"/>
            </p:cNvSpPr>
            <p:nvPr/>
          </p:nvSpPr>
          <p:spPr bwMode="auto">
            <a:xfrm>
              <a:off x="4434736" y="4055371"/>
              <a:ext cx="6938935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tr-TR" sz="1800" dirty="0">
                  <a:latin typeface="CMR10"/>
                </a:rPr>
                <a:t>= [</a:t>
              </a:r>
              <a:r>
                <a:rPr lang="pt-BR" altLang="tr-TR" sz="1800" dirty="0">
                  <a:latin typeface="CMMI10"/>
                </a:rPr>
                <a:t>T</a:t>
              </a:r>
              <a:r>
                <a:rPr lang="pt-BR" altLang="tr-TR" sz="1800" dirty="0">
                  <a:latin typeface="CMR10"/>
                </a:rPr>
                <a:t>(</a:t>
              </a:r>
              <a:r>
                <a:rPr lang="pt-BR" altLang="tr-TR" sz="1800" dirty="0">
                  <a:latin typeface="CMMI10"/>
                </a:rPr>
                <a:t>n </a:t>
              </a:r>
              <a:r>
                <a:rPr lang="pt-BR" altLang="tr-TR" sz="1800" dirty="0">
                  <a:latin typeface="CMSY10"/>
                </a:rPr>
                <a:t>− </a:t>
              </a:r>
              <a:r>
                <a:rPr lang="pt-BR" altLang="tr-TR" sz="1800" dirty="0">
                  <a:latin typeface="CMR10"/>
                </a:rPr>
                <a:t>3) + </a:t>
              </a:r>
              <a:r>
                <a:rPr lang="pt-BR" altLang="tr-TR" sz="1800" dirty="0">
                  <a:latin typeface="CMMI10"/>
                </a:rPr>
                <a:t>T</a:t>
              </a:r>
              <a:r>
                <a:rPr lang="pt-BR" altLang="tr-TR" sz="1800" dirty="0">
                  <a:latin typeface="CMR10"/>
                </a:rPr>
                <a:t>(1) + </a:t>
              </a:r>
              <a:r>
                <a:rPr lang="tr-TR" altLang="tr-TR" sz="1800" dirty="0">
                  <a:latin typeface="CMR10"/>
                  <a:sym typeface="Symbol" panose="05050102010706020507" pitchFamily="18" charset="2"/>
                </a:rPr>
                <a:t></a:t>
              </a:r>
              <a:r>
                <a:rPr lang="pt-BR" altLang="tr-TR" sz="1800" dirty="0">
                  <a:latin typeface="CMR10"/>
                </a:rPr>
                <a:t>(</a:t>
              </a:r>
              <a:r>
                <a:rPr lang="pt-BR" altLang="tr-TR" sz="1800" dirty="0">
                  <a:latin typeface="CMMI10"/>
                </a:rPr>
                <a:t>n </a:t>
              </a:r>
              <a:r>
                <a:rPr lang="pt-BR" altLang="tr-TR" sz="1800" dirty="0">
                  <a:latin typeface="CMSY10"/>
                </a:rPr>
                <a:t>− </a:t>
              </a:r>
              <a:r>
                <a:rPr lang="pt-BR" altLang="tr-TR" sz="1800" dirty="0">
                  <a:latin typeface="CMR10"/>
                </a:rPr>
                <a:t>2)] + 2</a:t>
              </a:r>
              <a:r>
                <a:rPr lang="pt-BR" altLang="tr-TR" sz="1800" dirty="0">
                  <a:latin typeface="CMMI10"/>
                </a:rPr>
                <a:t>T</a:t>
              </a:r>
              <a:r>
                <a:rPr lang="pt-BR" altLang="tr-TR" sz="1800" dirty="0">
                  <a:latin typeface="CMR10"/>
                </a:rPr>
                <a:t>(1) + </a:t>
              </a:r>
              <a:r>
                <a:rPr lang="tr-TR" altLang="tr-TR" sz="1800" dirty="0">
                  <a:latin typeface="CMR10"/>
                  <a:sym typeface="Symbol" panose="05050102010706020507" pitchFamily="18" charset="2"/>
                </a:rPr>
                <a:t></a:t>
              </a:r>
              <a:r>
                <a:rPr lang="pt-BR" altLang="tr-TR" sz="1800" dirty="0">
                  <a:latin typeface="CMR10"/>
                </a:rPr>
                <a:t>(</a:t>
              </a:r>
              <a:r>
                <a:rPr lang="pt-BR" altLang="tr-TR" sz="1800" dirty="0">
                  <a:latin typeface="CMMI10"/>
                </a:rPr>
                <a:t>n </a:t>
              </a:r>
              <a:r>
                <a:rPr lang="pt-BR" altLang="tr-TR" sz="1800" dirty="0">
                  <a:latin typeface="CMSY10"/>
                </a:rPr>
                <a:t>− </a:t>
              </a:r>
              <a:r>
                <a:rPr lang="pt-BR" altLang="tr-TR" sz="1800" dirty="0">
                  <a:latin typeface="CMR10"/>
                </a:rPr>
                <a:t>1 + </a:t>
              </a:r>
              <a:r>
                <a:rPr lang="pt-BR" altLang="tr-TR" sz="1800" dirty="0">
                  <a:latin typeface="CMMI10"/>
                </a:rPr>
                <a:t>n</a:t>
              </a:r>
              <a:r>
                <a:rPr lang="pt-BR" altLang="tr-TR" sz="1800" dirty="0">
                  <a:latin typeface="CMR10"/>
                </a:rPr>
                <a:t>)</a:t>
              </a:r>
              <a:endParaRPr lang="tr-TR" altLang="tr-TR" sz="1800" dirty="0"/>
            </a:p>
          </p:txBody>
        </p:sp>
        <p:sp>
          <p:nvSpPr>
            <p:cNvPr id="12" name="Dikdörtgen 10"/>
            <p:cNvSpPr>
              <a:spLocks noChangeArrowheads="1"/>
            </p:cNvSpPr>
            <p:nvPr/>
          </p:nvSpPr>
          <p:spPr bwMode="auto">
            <a:xfrm>
              <a:off x="4426312" y="4589358"/>
              <a:ext cx="5502453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tr-TR" sz="1800">
                  <a:latin typeface="CMR10"/>
                </a:rPr>
                <a:t>= </a:t>
              </a:r>
              <a:r>
                <a:rPr lang="pt-BR" altLang="tr-TR" sz="1800">
                  <a:latin typeface="CMMI10"/>
                </a:rPr>
                <a:t>T</a:t>
              </a:r>
              <a:r>
                <a:rPr lang="pt-BR" altLang="tr-TR" sz="1800">
                  <a:latin typeface="CMR10"/>
                </a:rPr>
                <a:t>(</a:t>
              </a:r>
              <a:r>
                <a:rPr lang="pt-BR" altLang="tr-TR" sz="1800">
                  <a:latin typeface="CMMI10"/>
                </a:rPr>
                <a:t>n </a:t>
              </a:r>
              <a:r>
                <a:rPr lang="pt-BR" altLang="tr-TR" sz="1800">
                  <a:latin typeface="CMSY10"/>
                </a:rPr>
                <a:t>− </a:t>
              </a:r>
              <a:r>
                <a:rPr lang="pt-BR" altLang="tr-TR" sz="1800">
                  <a:latin typeface="CMR10"/>
                </a:rPr>
                <a:t>3) + 3</a:t>
              </a:r>
              <a:r>
                <a:rPr lang="pt-BR" altLang="tr-TR" sz="1800">
                  <a:latin typeface="CMMI10"/>
                </a:rPr>
                <a:t>T</a:t>
              </a:r>
              <a:r>
                <a:rPr lang="pt-BR" altLang="tr-TR" sz="1800">
                  <a:latin typeface="CMR10"/>
                </a:rPr>
                <a:t>(1) + </a:t>
              </a:r>
              <a:r>
                <a:rPr lang="tr-TR" altLang="tr-TR" sz="1800">
                  <a:latin typeface="CMR10"/>
                  <a:sym typeface="Symbol" panose="05050102010706020507" pitchFamily="18" charset="2"/>
                </a:rPr>
                <a:t></a:t>
              </a:r>
              <a:r>
                <a:rPr lang="pt-BR" altLang="tr-TR" sz="1800">
                  <a:latin typeface="CMR10"/>
                </a:rPr>
                <a:t>(</a:t>
              </a:r>
              <a:r>
                <a:rPr lang="pt-BR" altLang="tr-TR" sz="1800">
                  <a:latin typeface="CMMI10"/>
                </a:rPr>
                <a:t>n </a:t>
              </a:r>
              <a:r>
                <a:rPr lang="pt-BR" altLang="tr-TR" sz="1800">
                  <a:latin typeface="CMSY10"/>
                </a:rPr>
                <a:t>− </a:t>
              </a:r>
              <a:r>
                <a:rPr lang="pt-BR" altLang="tr-TR" sz="1800">
                  <a:latin typeface="CMR10"/>
                </a:rPr>
                <a:t>2 + </a:t>
              </a:r>
              <a:r>
                <a:rPr lang="pt-BR" altLang="tr-TR" sz="1800">
                  <a:latin typeface="CMMI10"/>
                </a:rPr>
                <a:t>n </a:t>
              </a:r>
              <a:r>
                <a:rPr lang="pt-BR" altLang="tr-TR" sz="1800">
                  <a:latin typeface="CMSY10"/>
                </a:rPr>
                <a:t>− </a:t>
              </a:r>
              <a:r>
                <a:rPr lang="pt-BR" altLang="tr-TR" sz="1800">
                  <a:latin typeface="CMR10"/>
                </a:rPr>
                <a:t>1 + </a:t>
              </a:r>
              <a:r>
                <a:rPr lang="pt-BR" altLang="tr-TR" sz="1800">
                  <a:latin typeface="CMMI10"/>
                </a:rPr>
                <a:t>n</a:t>
              </a:r>
              <a:r>
                <a:rPr lang="pt-BR" altLang="tr-TR" sz="1800">
                  <a:latin typeface="CMR10"/>
                </a:rPr>
                <a:t>)</a:t>
              </a:r>
              <a:endParaRPr lang="tr-TR" altLang="tr-TR" sz="1800"/>
            </a:p>
          </p:txBody>
        </p:sp>
        <p:sp>
          <p:nvSpPr>
            <p:cNvPr id="13" name="Dikdörtgen 11"/>
            <p:cNvSpPr>
              <a:spLocks noChangeArrowheads="1"/>
            </p:cNvSpPr>
            <p:nvPr/>
          </p:nvSpPr>
          <p:spPr bwMode="auto">
            <a:xfrm>
              <a:off x="4426312" y="5123344"/>
              <a:ext cx="8112924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tr-TR" sz="1800">
                  <a:latin typeface="CMR10"/>
                </a:rPr>
                <a:t>= [</a:t>
              </a:r>
              <a:r>
                <a:rPr lang="pt-BR" altLang="tr-TR" sz="1800">
                  <a:latin typeface="CMMI10"/>
                </a:rPr>
                <a:t>T</a:t>
              </a:r>
              <a:r>
                <a:rPr lang="pt-BR" altLang="tr-TR" sz="1800">
                  <a:latin typeface="CMR10"/>
                </a:rPr>
                <a:t>(</a:t>
              </a:r>
              <a:r>
                <a:rPr lang="pt-BR" altLang="tr-TR" sz="1800">
                  <a:latin typeface="CMMI10"/>
                </a:rPr>
                <a:t>n </a:t>
              </a:r>
              <a:r>
                <a:rPr lang="pt-BR" altLang="tr-TR" sz="1800">
                  <a:latin typeface="CMSY10"/>
                </a:rPr>
                <a:t>− </a:t>
              </a:r>
              <a:r>
                <a:rPr lang="pt-BR" altLang="tr-TR" sz="1800">
                  <a:latin typeface="CMR10"/>
                </a:rPr>
                <a:t>4) + </a:t>
              </a:r>
              <a:r>
                <a:rPr lang="pt-BR" altLang="tr-TR" sz="1800">
                  <a:latin typeface="CMMI10"/>
                </a:rPr>
                <a:t>T</a:t>
              </a:r>
              <a:r>
                <a:rPr lang="pt-BR" altLang="tr-TR" sz="1800">
                  <a:latin typeface="CMR10"/>
                </a:rPr>
                <a:t>(1) + </a:t>
              </a:r>
              <a:r>
                <a:rPr lang="tr-TR" altLang="tr-TR" sz="1800">
                  <a:latin typeface="CMR10"/>
                  <a:sym typeface="Symbol" panose="05050102010706020507" pitchFamily="18" charset="2"/>
                </a:rPr>
                <a:t> </a:t>
              </a:r>
              <a:r>
                <a:rPr lang="pt-BR" altLang="tr-TR" sz="1800">
                  <a:latin typeface="CMR10"/>
                </a:rPr>
                <a:t>(</a:t>
              </a:r>
              <a:r>
                <a:rPr lang="pt-BR" altLang="tr-TR" sz="1800">
                  <a:latin typeface="CMMI10"/>
                </a:rPr>
                <a:t>n </a:t>
              </a:r>
              <a:r>
                <a:rPr lang="pt-BR" altLang="tr-TR" sz="1800">
                  <a:latin typeface="CMSY10"/>
                </a:rPr>
                <a:t>− </a:t>
              </a:r>
              <a:r>
                <a:rPr lang="pt-BR" altLang="tr-TR" sz="1800">
                  <a:latin typeface="CMR10"/>
                </a:rPr>
                <a:t>3)] + 3</a:t>
              </a:r>
              <a:r>
                <a:rPr lang="pt-BR" altLang="tr-TR" sz="1800">
                  <a:latin typeface="CMMI10"/>
                </a:rPr>
                <a:t>T</a:t>
              </a:r>
              <a:r>
                <a:rPr lang="pt-BR" altLang="tr-TR" sz="1800">
                  <a:latin typeface="CMR10"/>
                </a:rPr>
                <a:t>(1) + </a:t>
              </a:r>
              <a:r>
                <a:rPr lang="tr-TR" altLang="tr-TR" sz="1800">
                  <a:latin typeface="CMR10"/>
                  <a:sym typeface="Symbol" panose="05050102010706020507" pitchFamily="18" charset="2"/>
                </a:rPr>
                <a:t> </a:t>
              </a:r>
              <a:r>
                <a:rPr lang="pt-BR" altLang="tr-TR" sz="1800">
                  <a:latin typeface="CMR10"/>
                </a:rPr>
                <a:t>(</a:t>
              </a:r>
              <a:r>
                <a:rPr lang="pt-BR" altLang="tr-TR" sz="1800">
                  <a:latin typeface="CMMI10"/>
                </a:rPr>
                <a:t>n </a:t>
              </a:r>
              <a:r>
                <a:rPr lang="pt-BR" altLang="tr-TR" sz="1800">
                  <a:latin typeface="CMSY10"/>
                </a:rPr>
                <a:t>− </a:t>
              </a:r>
              <a:r>
                <a:rPr lang="pt-BR" altLang="tr-TR" sz="1800">
                  <a:latin typeface="CMR10"/>
                </a:rPr>
                <a:t>2 + </a:t>
              </a:r>
              <a:r>
                <a:rPr lang="pt-BR" altLang="tr-TR" sz="1800">
                  <a:latin typeface="CMMI10"/>
                </a:rPr>
                <a:t>n </a:t>
              </a:r>
              <a:r>
                <a:rPr lang="pt-BR" altLang="tr-TR" sz="1800">
                  <a:latin typeface="CMSY10"/>
                </a:rPr>
                <a:t>− </a:t>
              </a:r>
              <a:r>
                <a:rPr lang="pt-BR" altLang="tr-TR" sz="1800">
                  <a:latin typeface="CMR10"/>
                </a:rPr>
                <a:t>1 + </a:t>
              </a:r>
              <a:r>
                <a:rPr lang="pt-BR" altLang="tr-TR" sz="1800">
                  <a:latin typeface="CMMI10"/>
                </a:rPr>
                <a:t>n</a:t>
              </a:r>
              <a:r>
                <a:rPr lang="pt-BR" altLang="tr-TR" sz="1800">
                  <a:latin typeface="CMR10"/>
                </a:rPr>
                <a:t>)</a:t>
              </a:r>
              <a:endParaRPr lang="tr-TR" altLang="tr-TR" sz="1800"/>
            </a:p>
          </p:txBody>
        </p:sp>
        <p:sp>
          <p:nvSpPr>
            <p:cNvPr id="14" name="Dikdörtgen 12"/>
            <p:cNvSpPr>
              <a:spLocks noChangeArrowheads="1"/>
            </p:cNvSpPr>
            <p:nvPr/>
          </p:nvSpPr>
          <p:spPr bwMode="auto">
            <a:xfrm>
              <a:off x="4434736" y="5472665"/>
              <a:ext cx="6593766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tr-TR" sz="1800" dirty="0">
                  <a:latin typeface="CMR10"/>
                </a:rPr>
                <a:t>= </a:t>
              </a:r>
              <a:r>
                <a:rPr lang="pt-BR" altLang="tr-TR" sz="1800" dirty="0">
                  <a:latin typeface="CMMI10"/>
                </a:rPr>
                <a:t>T</a:t>
              </a:r>
              <a:r>
                <a:rPr lang="pt-BR" altLang="tr-TR" sz="1800" dirty="0">
                  <a:latin typeface="CMR10"/>
                </a:rPr>
                <a:t>(</a:t>
              </a:r>
              <a:r>
                <a:rPr lang="pt-BR" altLang="tr-TR" sz="1800" dirty="0">
                  <a:latin typeface="CMMI10"/>
                </a:rPr>
                <a:t>n </a:t>
              </a:r>
              <a:r>
                <a:rPr lang="pt-BR" altLang="tr-TR" sz="1800" dirty="0">
                  <a:latin typeface="CMSY10"/>
                </a:rPr>
                <a:t>− </a:t>
              </a:r>
              <a:r>
                <a:rPr lang="pt-BR" altLang="tr-TR" sz="1800" dirty="0">
                  <a:latin typeface="CMR10"/>
                </a:rPr>
                <a:t>4) + 4</a:t>
              </a:r>
              <a:r>
                <a:rPr lang="pt-BR" altLang="tr-TR" sz="1800" dirty="0">
                  <a:latin typeface="CMMI10"/>
                </a:rPr>
                <a:t>T</a:t>
              </a:r>
              <a:r>
                <a:rPr lang="pt-BR" altLang="tr-TR" sz="1800" dirty="0">
                  <a:latin typeface="CMR10"/>
                </a:rPr>
                <a:t>(1) + </a:t>
              </a:r>
              <a:r>
                <a:rPr lang="tr-TR" altLang="tr-TR" sz="1800" dirty="0">
                  <a:latin typeface="CMR10"/>
                  <a:sym typeface="Symbol" panose="05050102010706020507" pitchFamily="18" charset="2"/>
                </a:rPr>
                <a:t> </a:t>
              </a:r>
              <a:r>
                <a:rPr lang="pt-BR" altLang="tr-TR" sz="1800" dirty="0">
                  <a:latin typeface="CMR10"/>
                </a:rPr>
                <a:t>(</a:t>
              </a:r>
              <a:r>
                <a:rPr lang="pt-BR" altLang="tr-TR" sz="1800" dirty="0">
                  <a:latin typeface="CMMI10"/>
                </a:rPr>
                <a:t>n </a:t>
              </a:r>
              <a:r>
                <a:rPr lang="pt-BR" altLang="tr-TR" sz="1800" dirty="0">
                  <a:latin typeface="CMSY10"/>
                </a:rPr>
                <a:t>− </a:t>
              </a:r>
              <a:r>
                <a:rPr lang="pt-BR" altLang="tr-TR" sz="1800" dirty="0">
                  <a:latin typeface="CMR10"/>
                </a:rPr>
                <a:t>3 + </a:t>
              </a:r>
              <a:r>
                <a:rPr lang="pt-BR" altLang="tr-TR" sz="1800" dirty="0">
                  <a:latin typeface="CMMI10"/>
                </a:rPr>
                <a:t>n </a:t>
              </a:r>
              <a:r>
                <a:rPr lang="pt-BR" altLang="tr-TR" sz="1800" dirty="0">
                  <a:latin typeface="CMSY10"/>
                </a:rPr>
                <a:t>− </a:t>
              </a:r>
              <a:r>
                <a:rPr lang="pt-BR" altLang="tr-TR" sz="1800" dirty="0">
                  <a:latin typeface="CMR10"/>
                </a:rPr>
                <a:t>2 + </a:t>
              </a:r>
              <a:r>
                <a:rPr lang="pt-BR" altLang="tr-TR" sz="1800" dirty="0">
                  <a:latin typeface="CMMI10"/>
                </a:rPr>
                <a:t>n </a:t>
              </a:r>
              <a:r>
                <a:rPr lang="pt-BR" altLang="tr-TR" sz="1800" dirty="0">
                  <a:latin typeface="CMSY10"/>
                </a:rPr>
                <a:t>− </a:t>
              </a:r>
              <a:r>
                <a:rPr lang="pt-BR" altLang="tr-TR" sz="1800" dirty="0">
                  <a:latin typeface="CMR10"/>
                </a:rPr>
                <a:t>1 + </a:t>
              </a:r>
              <a:r>
                <a:rPr lang="pt-BR" altLang="tr-TR" sz="1800" dirty="0">
                  <a:latin typeface="CMMI10"/>
                </a:rPr>
                <a:t>n</a:t>
              </a:r>
              <a:r>
                <a:rPr lang="pt-BR" altLang="tr-TR" sz="1800" dirty="0">
                  <a:latin typeface="CMR10"/>
                </a:rPr>
                <a:t>)</a:t>
              </a:r>
              <a:endParaRPr lang="tr-TR" altLang="tr-TR" sz="1800" dirty="0"/>
            </a:p>
          </p:txBody>
        </p:sp>
        <p:sp>
          <p:nvSpPr>
            <p:cNvPr id="15" name="Dikdörtgen 13"/>
            <p:cNvSpPr>
              <a:spLocks noChangeArrowheads="1"/>
            </p:cNvSpPr>
            <p:nvPr/>
          </p:nvSpPr>
          <p:spPr bwMode="auto">
            <a:xfrm>
              <a:off x="4426312" y="5841997"/>
              <a:ext cx="7630101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tr-TR" sz="1800">
                  <a:latin typeface="CMR10"/>
                </a:rPr>
                <a:t>= </a:t>
              </a:r>
              <a:r>
                <a:rPr lang="pt-BR" altLang="tr-TR" sz="1800">
                  <a:latin typeface="CMMI10"/>
                </a:rPr>
                <a:t>T</a:t>
              </a:r>
              <a:r>
                <a:rPr lang="pt-BR" altLang="tr-TR" sz="1800">
                  <a:latin typeface="CMR10"/>
                </a:rPr>
                <a:t>(</a:t>
              </a:r>
              <a:r>
                <a:rPr lang="pt-BR" altLang="tr-TR" sz="1800">
                  <a:latin typeface="CMMI10"/>
                </a:rPr>
                <a:t>n </a:t>
              </a:r>
              <a:r>
                <a:rPr lang="pt-BR" altLang="tr-TR" sz="1800">
                  <a:latin typeface="CMSY10"/>
                </a:rPr>
                <a:t>− </a:t>
              </a:r>
              <a:r>
                <a:rPr lang="pt-BR" altLang="tr-TR" sz="1800">
                  <a:latin typeface="CMMI10"/>
                </a:rPr>
                <a:t>i</a:t>
              </a:r>
              <a:r>
                <a:rPr lang="pt-BR" altLang="tr-TR" sz="1800">
                  <a:latin typeface="CMR10"/>
                </a:rPr>
                <a:t>) + </a:t>
              </a:r>
              <a:r>
                <a:rPr lang="pt-BR" altLang="tr-TR" sz="1800">
                  <a:latin typeface="CMMI10"/>
                </a:rPr>
                <a:t>iT </a:t>
              </a:r>
              <a:r>
                <a:rPr lang="pt-BR" altLang="tr-TR" sz="1800">
                  <a:latin typeface="CMR10"/>
                </a:rPr>
                <a:t>(1) + </a:t>
              </a:r>
              <a:r>
                <a:rPr lang="tr-TR" altLang="tr-TR" sz="1800">
                  <a:latin typeface="CMR10"/>
                  <a:sym typeface="Symbol" panose="05050102010706020507" pitchFamily="18" charset="2"/>
                </a:rPr>
                <a:t> </a:t>
              </a:r>
              <a:r>
                <a:rPr lang="pt-BR" altLang="tr-TR" sz="1800">
                  <a:latin typeface="CMR10"/>
                </a:rPr>
                <a:t>(</a:t>
              </a:r>
              <a:r>
                <a:rPr lang="pt-BR" altLang="tr-TR" sz="1800">
                  <a:latin typeface="CMMI10"/>
                </a:rPr>
                <a:t>n </a:t>
              </a:r>
              <a:r>
                <a:rPr lang="pt-BR" altLang="tr-TR" sz="1800">
                  <a:latin typeface="CMSY10"/>
                </a:rPr>
                <a:t>− </a:t>
              </a:r>
              <a:r>
                <a:rPr lang="pt-BR" altLang="tr-TR" sz="1800">
                  <a:latin typeface="CMMI10"/>
                </a:rPr>
                <a:t>i </a:t>
              </a:r>
              <a:r>
                <a:rPr lang="pt-BR" altLang="tr-TR" sz="1800">
                  <a:latin typeface="CMR10"/>
                </a:rPr>
                <a:t>+ 1 + </a:t>
              </a:r>
              <a:r>
                <a:rPr lang="pt-BR" altLang="tr-TR" sz="1800">
                  <a:latin typeface="CMMI10"/>
                </a:rPr>
                <a:t>..... </a:t>
              </a:r>
              <a:r>
                <a:rPr lang="pt-BR" altLang="tr-TR" sz="1800">
                  <a:latin typeface="CMR10"/>
                </a:rPr>
                <a:t>+ </a:t>
              </a:r>
              <a:r>
                <a:rPr lang="pt-BR" altLang="tr-TR" sz="1800">
                  <a:latin typeface="CMMI10"/>
                </a:rPr>
                <a:t>n </a:t>
              </a:r>
              <a:r>
                <a:rPr lang="pt-BR" altLang="tr-TR" sz="1800">
                  <a:latin typeface="CMSY10"/>
                </a:rPr>
                <a:t>− </a:t>
              </a:r>
              <a:r>
                <a:rPr lang="pt-BR" altLang="tr-TR" sz="1800">
                  <a:latin typeface="CMR10"/>
                </a:rPr>
                <a:t>2 + </a:t>
              </a:r>
              <a:r>
                <a:rPr lang="pt-BR" altLang="tr-TR" sz="1800">
                  <a:latin typeface="CMMI10"/>
                </a:rPr>
                <a:t>n </a:t>
              </a:r>
              <a:r>
                <a:rPr lang="pt-BR" altLang="tr-TR" sz="1800">
                  <a:latin typeface="CMSY10"/>
                </a:rPr>
                <a:t>− </a:t>
              </a:r>
              <a:r>
                <a:rPr lang="pt-BR" altLang="tr-TR" sz="1800">
                  <a:latin typeface="CMR10"/>
                </a:rPr>
                <a:t>1 + </a:t>
              </a:r>
              <a:r>
                <a:rPr lang="pt-BR" altLang="tr-TR" sz="1800">
                  <a:latin typeface="CMMI10"/>
                </a:rPr>
                <a:t>n</a:t>
              </a:r>
              <a:r>
                <a:rPr lang="pt-BR" altLang="tr-TR" sz="1800">
                  <a:latin typeface="CMR10"/>
                </a:rPr>
                <a:t>)</a:t>
              </a:r>
              <a:endParaRPr lang="tr-TR" altLang="tr-TR" sz="1800"/>
            </a:p>
          </p:txBody>
        </p:sp>
      </p:grpSp>
      <p:sp>
        <p:nvSpPr>
          <p:cNvPr id="16" name="Dikdörtgen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24201" y="4554334"/>
            <a:ext cx="3855378" cy="426912"/>
          </a:xfrm>
          <a:prstGeom prst="rect">
            <a:avLst/>
          </a:prstGeom>
          <a:blipFill rotWithShape="0">
            <a:blip r:embed="rId2"/>
            <a:stretch>
              <a:fillRect l="-1424" t="-97143" b="-154286"/>
            </a:stretch>
          </a:blipFill>
        </p:spPr>
        <p:txBody>
          <a:bodyPr/>
          <a:lstStyle/>
          <a:p>
            <a:pPr>
              <a:defRPr/>
            </a:pPr>
            <a:r>
              <a:rPr lang="tr-TR">
                <a:noFill/>
              </a:rPr>
              <a:t> </a:t>
            </a:r>
          </a:p>
        </p:txBody>
      </p:sp>
      <p:sp>
        <p:nvSpPr>
          <p:cNvPr id="17" name="Dikdörtgen 1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13316" y="4943894"/>
            <a:ext cx="5910209" cy="417102"/>
          </a:xfrm>
          <a:prstGeom prst="rect">
            <a:avLst/>
          </a:prstGeom>
          <a:blipFill rotWithShape="0">
            <a:blip r:embed="rId3"/>
            <a:stretch>
              <a:fillRect l="-929" t="-102941" b="-158824"/>
            </a:stretch>
          </a:blipFill>
        </p:spPr>
        <p:txBody>
          <a:bodyPr/>
          <a:lstStyle/>
          <a:p>
            <a:pPr>
              <a:defRPr/>
            </a:pPr>
            <a:r>
              <a:rPr lang="tr-TR">
                <a:noFill/>
              </a:rPr>
              <a:t> </a:t>
            </a:r>
          </a:p>
        </p:txBody>
      </p:sp>
      <p:sp>
        <p:nvSpPr>
          <p:cNvPr id="18" name="Metin kutusu 1"/>
          <p:cNvSpPr txBox="1">
            <a:spLocks noChangeArrowheads="1"/>
          </p:cNvSpPr>
          <p:nvPr/>
        </p:nvSpPr>
        <p:spPr bwMode="auto">
          <a:xfrm>
            <a:off x="6979579" y="4579553"/>
            <a:ext cx="1871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 i="1" u="sng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n-i=1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 i="1" u="sng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i=n-1</a:t>
            </a:r>
          </a:p>
        </p:txBody>
      </p:sp>
      <p:sp>
        <p:nvSpPr>
          <p:cNvPr id="19" name="Metin kutusu 2"/>
          <p:cNvSpPr txBox="1">
            <a:spLocks noChangeArrowheads="1"/>
          </p:cNvSpPr>
          <p:nvPr/>
        </p:nvSpPr>
        <p:spPr bwMode="auto">
          <a:xfrm>
            <a:off x="2614613" y="727566"/>
            <a:ext cx="66659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 dirty="0"/>
              <a:t>En kötü durumda dizinin bölünmesi 1 ve n-1 elemanlı biçiminde olacaktır.</a:t>
            </a:r>
          </a:p>
        </p:txBody>
      </p:sp>
      <p:pic>
        <p:nvPicPr>
          <p:cNvPr id="20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5655248"/>
            <a:ext cx="36274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Metin kutusu 18"/>
          <p:cNvSpPr txBox="1">
            <a:spLocks noChangeArrowheads="1"/>
          </p:cNvSpPr>
          <p:nvPr/>
        </p:nvSpPr>
        <p:spPr bwMode="auto">
          <a:xfrm>
            <a:off x="6979579" y="5655248"/>
            <a:ext cx="1727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 dirty="0" err="1"/>
              <a:t>Karesel</a:t>
            </a:r>
            <a:r>
              <a:rPr lang="tr-TR" altLang="tr-TR" sz="1800" dirty="0"/>
              <a:t> çalışma zamanı</a:t>
            </a:r>
          </a:p>
        </p:txBody>
      </p:sp>
    </p:spTree>
    <p:extLst>
      <p:ext uri="{BB962C8B-B14F-4D97-AF65-F5344CB8AC3E}">
        <p14:creationId xmlns:p14="http://schemas.microsoft.com/office/powerpoint/2010/main" val="33891942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892</TotalTime>
  <Words>7295</Words>
  <Application>Microsoft Office PowerPoint</Application>
  <PresentationFormat>Geniş ekran</PresentationFormat>
  <Paragraphs>2674</Paragraphs>
  <Slides>102</Slides>
  <Notes>47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102</vt:i4>
      </vt:variant>
    </vt:vector>
  </HeadingPairs>
  <TitlesOfParts>
    <vt:vector size="116" baseType="lpstr">
      <vt:lpstr>Adobe Gothic Std B</vt:lpstr>
      <vt:lpstr>Arial</vt:lpstr>
      <vt:lpstr>Calibri</vt:lpstr>
      <vt:lpstr>Cambria Math</vt:lpstr>
      <vt:lpstr>CMMI10</vt:lpstr>
      <vt:lpstr>CMR10</vt:lpstr>
      <vt:lpstr>CMSY10</vt:lpstr>
      <vt:lpstr>Courier New</vt:lpstr>
      <vt:lpstr>Gill Sans MT</vt:lpstr>
      <vt:lpstr>Symbol</vt:lpstr>
      <vt:lpstr>Tahoma</vt:lpstr>
      <vt:lpstr>Times New Roman</vt:lpstr>
      <vt:lpstr>Parcel</vt:lpstr>
      <vt:lpstr>Image</vt:lpstr>
      <vt:lpstr>Algoritma Analizi ve Tasarımı</vt:lpstr>
      <vt:lpstr>Dİvİde and conquer (BÖl ve yÖnet)</vt:lpstr>
      <vt:lpstr>PowerPoint Sunusu</vt:lpstr>
      <vt:lpstr>Bınary search (ikili arama)</vt:lpstr>
      <vt:lpstr>Birleştirmeli Sıralama (Merge Sort)</vt:lpstr>
      <vt:lpstr>Merge Sort Algoritması</vt:lpstr>
      <vt:lpstr>Altalgoritma: Merge Algoritması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Analiz - 1</vt:lpstr>
      <vt:lpstr>PowerPoint Sunusu</vt:lpstr>
      <vt:lpstr>analİz -2</vt:lpstr>
      <vt:lpstr>analİz -2</vt:lpstr>
      <vt:lpstr>Bottom-Up Merge</vt:lpstr>
      <vt:lpstr>Bottom-Up Merge Sort analİz</vt:lpstr>
      <vt:lpstr>Hızlı Sıralama (Quick-Sort)</vt:lpstr>
      <vt:lpstr>Hızlı Sıralama</vt:lpstr>
      <vt:lpstr>Hızlı sıralama (Quicksort) Algoritması</vt:lpstr>
      <vt:lpstr>Quıcksort ALGORITMAsı</vt:lpstr>
      <vt:lpstr>Örnek</vt:lpstr>
      <vt:lpstr>Pivot Eleman seç</vt:lpstr>
      <vt:lpstr>Diziyi bölme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Oluşturulan iki alt dizi</vt:lpstr>
      <vt:lpstr>Recursion: Altdizilere Quicksort </vt:lpstr>
      <vt:lpstr>Quicksort Algoritmasının Analizi</vt:lpstr>
      <vt:lpstr>Quicksort Analysis</vt:lpstr>
      <vt:lpstr>Quicksort: Worst Case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En kötü durum analizi</vt:lpstr>
      <vt:lpstr>En iyi Durum Analizi</vt:lpstr>
      <vt:lpstr>Quicksort Algoritmasının Çalışma Zamanı Analizi</vt:lpstr>
      <vt:lpstr>Quicksort </vt:lpstr>
    </vt:vector>
  </TitlesOfParts>
  <Company>Sakarya Üniversitesi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 ve Tasarımı</dc:title>
  <dc:creator>Windows Kullanıcısı</dc:creator>
  <cp:lastModifiedBy>kevser ovaz</cp:lastModifiedBy>
  <cp:revision>279</cp:revision>
  <dcterms:created xsi:type="dcterms:W3CDTF">2021-02-24T11:40:18Z</dcterms:created>
  <dcterms:modified xsi:type="dcterms:W3CDTF">2021-03-17T22:06:14Z</dcterms:modified>
</cp:coreProperties>
</file>