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5" r:id="rId8"/>
    <p:sldId id="269" r:id="rId9"/>
    <p:sldId id="263" r:id="rId10"/>
    <p:sldId id="268" r:id="rId11"/>
    <p:sldId id="264" r:id="rId12"/>
    <p:sldId id="266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64A58C-B236-4222-B4DE-CECA529A2BED}" v="48" dt="2022-12-26T23:56:45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7386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3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2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528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1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9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1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4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9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8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82BCDF-A287-9F6A-552D-9A23F4E7F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34603" r="1" b="9107"/>
          <a:stretch/>
        </p:blipFill>
        <p:spPr>
          <a:xfrm>
            <a:off x="-195307" y="0"/>
            <a:ext cx="12183122" cy="6857989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857F6C3-106D-4049-CBB1-DC06C3ABB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tr-TR" sz="6600"/>
              <a:t>Snort</a:t>
            </a:r>
          </a:p>
        </p:txBody>
      </p:sp>
    </p:spTree>
    <p:extLst>
      <p:ext uri="{BB962C8B-B14F-4D97-AF65-F5344CB8AC3E}">
        <p14:creationId xmlns:p14="http://schemas.microsoft.com/office/powerpoint/2010/main" val="228277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E869F1-A664-2C14-A2A1-EBB2935C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443884"/>
            <a:ext cx="10364451" cy="1596177"/>
          </a:xfrm>
        </p:spPr>
        <p:txBody>
          <a:bodyPr/>
          <a:lstStyle/>
          <a:p>
            <a:pPr algn="l"/>
            <a:r>
              <a:rPr lang="tr-TR" b="1" dirty="0" err="1">
                <a:latin typeface="-apple-system"/>
              </a:rPr>
              <a:t>Snort</a:t>
            </a:r>
            <a:r>
              <a:rPr lang="tr-TR" b="1" dirty="0">
                <a:latin typeface="-apple-system"/>
              </a:rPr>
              <a:t> Kural Yapısı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4517384-D837-1B05-3D7D-2973282D5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202563"/>
            <a:ext cx="8905748" cy="4452874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4997A58E-3DC3-636B-0F59-2D267658C3BB}"/>
              </a:ext>
            </a:extLst>
          </p:cNvPr>
          <p:cNvSpPr txBox="1"/>
          <p:nvPr/>
        </p:nvSpPr>
        <p:spPr>
          <a:xfrm>
            <a:off x="913775" y="5705707"/>
            <a:ext cx="957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Kendimiz yazacağımız kuralları </a:t>
            </a:r>
            <a:r>
              <a:rPr lang="tr-TR" dirty="0" err="1"/>
              <a:t>snort</a:t>
            </a:r>
            <a:r>
              <a:rPr lang="tr-TR" dirty="0"/>
              <a:t> klasörü içerisindeki </a:t>
            </a:r>
            <a:r>
              <a:rPr lang="tr-TR" dirty="0" err="1"/>
              <a:t>local.rules</a:t>
            </a:r>
            <a:r>
              <a:rPr lang="tr-TR" dirty="0"/>
              <a:t> dosyasına yazarız.</a:t>
            </a:r>
          </a:p>
        </p:txBody>
      </p:sp>
    </p:spTree>
    <p:extLst>
      <p:ext uri="{BB962C8B-B14F-4D97-AF65-F5344CB8AC3E}">
        <p14:creationId xmlns:p14="http://schemas.microsoft.com/office/powerpoint/2010/main" val="40845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A26E6-19D3-6977-2D39-340FC92A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2" y="-526702"/>
            <a:ext cx="10364451" cy="1596177"/>
          </a:xfrm>
        </p:spPr>
        <p:txBody>
          <a:bodyPr/>
          <a:lstStyle/>
          <a:p>
            <a:pPr algn="l"/>
            <a:r>
              <a:rPr lang="tr-TR" b="1" dirty="0" err="1"/>
              <a:t>Snort</a:t>
            </a:r>
            <a:r>
              <a:rPr lang="tr-TR" b="1" dirty="0"/>
              <a:t> kuralları (</a:t>
            </a:r>
            <a:r>
              <a:rPr lang="tr-TR" b="1" dirty="0" err="1"/>
              <a:t>actions</a:t>
            </a:r>
            <a:r>
              <a:rPr lang="tr-TR" b="1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E74113-4C9C-C827-A558-289385032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2" y="1809387"/>
            <a:ext cx="10364452" cy="5194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b="1" dirty="0" err="1">
                <a:solidFill>
                  <a:srgbClr val="2C2F34"/>
                </a:solidFill>
                <a:latin typeface="-apple-system"/>
              </a:rPr>
              <a:t>a</a:t>
            </a:r>
            <a:r>
              <a:rPr lang="tr-TR" sz="2800" b="1" i="0" dirty="0" err="1">
                <a:solidFill>
                  <a:srgbClr val="2C2F34"/>
                </a:solidFill>
                <a:effectLst/>
                <a:latin typeface="-apple-system"/>
              </a:rPr>
              <a:t>lert</a:t>
            </a:r>
            <a:r>
              <a:rPr lang="tr-TR" sz="2800" b="1" i="0" dirty="0">
                <a:solidFill>
                  <a:srgbClr val="2C2F34"/>
                </a:solidFill>
                <a:effectLst/>
                <a:latin typeface="-apple-system"/>
              </a:rPr>
              <a:t> :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 Kurallara uyan paketleri belirleyerek o paketler için uyarı vermektedir.</a:t>
            </a:r>
          </a:p>
          <a:p>
            <a:pPr marL="0" indent="0">
              <a:buNone/>
            </a:pPr>
            <a:r>
              <a:rPr lang="tr-TR" sz="2800" b="1" dirty="0" err="1">
                <a:solidFill>
                  <a:srgbClr val="2C2F34"/>
                </a:solidFill>
                <a:latin typeface="-apple-system"/>
              </a:rPr>
              <a:t>pass</a:t>
            </a:r>
            <a:r>
              <a:rPr lang="tr-TR" sz="2800" b="1" dirty="0">
                <a:solidFill>
                  <a:srgbClr val="2C2F34"/>
                </a:solidFill>
                <a:latin typeface="-apple-system"/>
              </a:rPr>
              <a:t> </a:t>
            </a:r>
            <a:r>
              <a:rPr lang="tr-TR" sz="2800" b="1" i="0" dirty="0">
                <a:solidFill>
                  <a:srgbClr val="2C2F34"/>
                </a:solidFill>
                <a:effectLst/>
                <a:latin typeface="-apple-system"/>
              </a:rPr>
              <a:t>: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 Paketleri önemsemeyerek basit bir şekilde geçirilmesini sağlar.</a:t>
            </a:r>
          </a:p>
          <a:p>
            <a:pPr marL="0" indent="0">
              <a:buNone/>
            </a:pPr>
            <a:r>
              <a:rPr lang="tr-TR" sz="2800" b="1" dirty="0" err="1">
                <a:solidFill>
                  <a:srgbClr val="2C2F34"/>
                </a:solidFill>
                <a:latin typeface="-apple-system"/>
              </a:rPr>
              <a:t>l</a:t>
            </a:r>
            <a:r>
              <a:rPr lang="tr-TR" sz="2800" b="1" i="0" dirty="0" err="1">
                <a:solidFill>
                  <a:srgbClr val="2C2F34"/>
                </a:solidFill>
                <a:effectLst/>
                <a:latin typeface="-apple-system"/>
              </a:rPr>
              <a:t>og</a:t>
            </a:r>
            <a:r>
              <a:rPr lang="tr-TR" sz="2800" b="1" i="0" dirty="0">
                <a:solidFill>
                  <a:srgbClr val="2C2F34"/>
                </a:solidFill>
                <a:effectLst/>
                <a:latin typeface="-apple-system"/>
              </a:rPr>
              <a:t> :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 </a:t>
            </a:r>
            <a:r>
              <a:rPr lang="tr-TR" sz="2800" b="0" i="0" dirty="0" err="1">
                <a:solidFill>
                  <a:srgbClr val="2C2F34"/>
                </a:solidFill>
                <a:effectLst/>
                <a:latin typeface="-apple-system"/>
              </a:rPr>
              <a:t>Alertde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 olduğu gibi kurallara uyan paketleri alır ancak uyarı vermez. Sadece </a:t>
            </a:r>
            <a:r>
              <a:rPr lang="tr-TR" sz="2800" b="0" i="0" dirty="0" err="1">
                <a:solidFill>
                  <a:srgbClr val="2C2F34"/>
                </a:solidFill>
                <a:effectLst/>
                <a:latin typeface="-apple-system"/>
              </a:rPr>
              <a:t>log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 olarak kaydeder.</a:t>
            </a:r>
          </a:p>
          <a:p>
            <a:pPr marL="0" indent="0">
              <a:buNone/>
            </a:pPr>
            <a:r>
              <a:rPr lang="tr-TR" sz="2800" b="1" dirty="0" err="1">
                <a:solidFill>
                  <a:srgbClr val="2C2F34"/>
                </a:solidFill>
                <a:latin typeface="-apple-system"/>
              </a:rPr>
              <a:t>a</a:t>
            </a:r>
            <a:r>
              <a:rPr lang="tr-TR" sz="2800" b="1" i="0" dirty="0" err="1">
                <a:solidFill>
                  <a:srgbClr val="2C2F34"/>
                </a:solidFill>
                <a:effectLst/>
                <a:latin typeface="-apple-system"/>
              </a:rPr>
              <a:t>ctivate</a:t>
            </a:r>
            <a:r>
              <a:rPr lang="tr-TR" sz="2800" b="1" i="0" dirty="0">
                <a:solidFill>
                  <a:srgbClr val="2C2F34"/>
                </a:solidFill>
                <a:effectLst/>
                <a:latin typeface="-apple-system"/>
              </a:rPr>
              <a:t> :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 İlk olarak alarm vererek sonrasında başka bir kuralı etkinleştirmektedir.</a:t>
            </a:r>
          </a:p>
          <a:p>
            <a:pPr marL="0" indent="0">
              <a:buNone/>
            </a:pPr>
            <a:endParaRPr lang="tr-TR" sz="2800" b="0" i="0" dirty="0">
              <a:solidFill>
                <a:srgbClr val="2C2F34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72673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E91BA1-6CCA-3E6B-EAB3-1E8B28C3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447771"/>
            <a:ext cx="10364452" cy="6267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b="1" dirty="0" err="1">
                <a:solidFill>
                  <a:srgbClr val="2C2F34"/>
                </a:solidFill>
                <a:latin typeface="-apple-system"/>
              </a:rPr>
              <a:t>d</a:t>
            </a:r>
            <a:r>
              <a:rPr lang="tr-TR" sz="2800" b="1" i="0" dirty="0" err="1">
                <a:solidFill>
                  <a:srgbClr val="2C2F34"/>
                </a:solidFill>
                <a:effectLst/>
                <a:latin typeface="-apple-system"/>
              </a:rPr>
              <a:t>ynamic</a:t>
            </a:r>
            <a:r>
              <a:rPr lang="tr-TR" sz="2800" b="1" i="0" dirty="0">
                <a:solidFill>
                  <a:srgbClr val="2C2F34"/>
                </a:solidFill>
                <a:effectLst/>
                <a:latin typeface="-apple-system"/>
              </a:rPr>
              <a:t> :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 </a:t>
            </a:r>
            <a:r>
              <a:rPr lang="tr-TR" sz="2800" b="0" i="0" dirty="0" err="1">
                <a:solidFill>
                  <a:srgbClr val="2C2F34"/>
                </a:solidFill>
                <a:effectLst/>
                <a:latin typeface="-apple-system"/>
              </a:rPr>
              <a:t>Activeden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 gelen kuralı bekler, </a:t>
            </a:r>
            <a:r>
              <a:rPr lang="tr-TR" sz="2800" b="0" i="0" dirty="0" err="1">
                <a:solidFill>
                  <a:srgbClr val="2C2F34"/>
                </a:solidFill>
                <a:effectLst/>
                <a:latin typeface="-apple-system"/>
              </a:rPr>
              <a:t>active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 edilince de kuralları uygular.</a:t>
            </a:r>
            <a:endParaRPr lang="tr-TR" sz="2800" b="1" i="0" dirty="0">
              <a:solidFill>
                <a:srgbClr val="2C2F34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tr-TR" sz="2800" b="1" i="0" dirty="0" err="1">
                <a:solidFill>
                  <a:srgbClr val="2C2F34"/>
                </a:solidFill>
                <a:effectLst/>
                <a:latin typeface="-apple-system"/>
              </a:rPr>
              <a:t>drop</a:t>
            </a:r>
            <a:r>
              <a:rPr lang="tr-TR" sz="2800" b="1" i="0" dirty="0">
                <a:solidFill>
                  <a:srgbClr val="2C2F34"/>
                </a:solidFill>
                <a:effectLst/>
                <a:latin typeface="-apple-system"/>
              </a:rPr>
              <a:t> :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 Paketin </a:t>
            </a:r>
            <a:r>
              <a:rPr lang="tr-TR" sz="2800" b="0" i="0" dirty="0" err="1">
                <a:solidFill>
                  <a:srgbClr val="2C2F34"/>
                </a:solidFill>
                <a:effectLst/>
                <a:latin typeface="-apple-system"/>
              </a:rPr>
              <a:t>drop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 edilerek </a:t>
            </a:r>
            <a:r>
              <a:rPr lang="tr-TR" sz="2800" b="0" i="0" dirty="0" err="1">
                <a:solidFill>
                  <a:srgbClr val="2C2F34"/>
                </a:solidFill>
                <a:effectLst/>
                <a:latin typeface="-apple-system"/>
              </a:rPr>
              <a:t>log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 olarak kaydedilmesi sağlar.</a:t>
            </a:r>
          </a:p>
          <a:p>
            <a:pPr marL="0" indent="0">
              <a:buNone/>
            </a:pPr>
            <a:r>
              <a:rPr lang="tr-TR" sz="2800" b="1" dirty="0" err="1">
                <a:solidFill>
                  <a:srgbClr val="2C2F34"/>
                </a:solidFill>
                <a:latin typeface="-apple-system"/>
              </a:rPr>
              <a:t>sd</a:t>
            </a:r>
            <a:r>
              <a:rPr lang="tr-TR" sz="2800" b="1" i="0" dirty="0" err="1">
                <a:solidFill>
                  <a:srgbClr val="2C2F34"/>
                </a:solidFill>
                <a:effectLst/>
                <a:latin typeface="-apple-system"/>
              </a:rPr>
              <a:t>rop</a:t>
            </a:r>
            <a:r>
              <a:rPr lang="tr-TR" sz="2800" b="1" i="0" dirty="0">
                <a:solidFill>
                  <a:srgbClr val="2C2F34"/>
                </a:solidFill>
                <a:effectLst/>
                <a:latin typeface="-apple-system"/>
              </a:rPr>
              <a:t> :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 Paketin </a:t>
            </a:r>
            <a:r>
              <a:rPr lang="tr-TR" sz="2800" b="0" i="0" dirty="0" err="1">
                <a:solidFill>
                  <a:srgbClr val="2C2F34"/>
                </a:solidFill>
                <a:effectLst/>
                <a:latin typeface="-apple-system"/>
              </a:rPr>
              <a:t>drop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 eder fakat </a:t>
            </a:r>
            <a:r>
              <a:rPr lang="tr-TR" sz="2800" b="0" i="0" dirty="0" err="1">
                <a:solidFill>
                  <a:srgbClr val="2C2F34"/>
                </a:solidFill>
                <a:effectLst/>
                <a:latin typeface="-apple-system"/>
              </a:rPr>
              <a:t>log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 olarak kaydedilmez.</a:t>
            </a:r>
          </a:p>
          <a:p>
            <a:pPr marL="0" indent="0">
              <a:buNone/>
            </a:pPr>
            <a:r>
              <a:rPr lang="tr-TR" sz="2800" b="1" i="0" dirty="0" err="1">
                <a:solidFill>
                  <a:srgbClr val="2C2F34"/>
                </a:solidFill>
                <a:effectLst/>
                <a:latin typeface="-apple-system"/>
              </a:rPr>
              <a:t>reject</a:t>
            </a:r>
            <a:r>
              <a:rPr lang="tr-TR" sz="2800" b="1" i="0" dirty="0">
                <a:solidFill>
                  <a:srgbClr val="2C2F34"/>
                </a:solidFill>
                <a:effectLst/>
                <a:latin typeface="-apple-system"/>
              </a:rPr>
              <a:t> :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 Paketin </a:t>
            </a:r>
            <a:r>
              <a:rPr lang="tr-TR" sz="2800" b="0" i="0" dirty="0" err="1">
                <a:solidFill>
                  <a:srgbClr val="2C2F34"/>
                </a:solidFill>
                <a:effectLst/>
                <a:latin typeface="-apple-system"/>
              </a:rPr>
              <a:t>drop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 edilerek </a:t>
            </a:r>
            <a:r>
              <a:rPr lang="tr-TR" sz="2800" b="0" i="0" dirty="0" err="1">
                <a:solidFill>
                  <a:srgbClr val="2C2F34"/>
                </a:solidFill>
                <a:effectLst/>
                <a:latin typeface="-apple-system"/>
              </a:rPr>
              <a:t>log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 olarak kaydedilmesi sağlar ve protokole göre hata mesajı üretir.</a:t>
            </a:r>
          </a:p>
        </p:txBody>
      </p:sp>
    </p:spTree>
    <p:extLst>
      <p:ext uri="{BB962C8B-B14F-4D97-AF65-F5344CB8AC3E}">
        <p14:creationId xmlns:p14="http://schemas.microsoft.com/office/powerpoint/2010/main" val="307685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A26E6-19D3-6977-2D39-340FC92A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2" y="-526702"/>
            <a:ext cx="10364451" cy="1596177"/>
          </a:xfrm>
        </p:spPr>
        <p:txBody>
          <a:bodyPr/>
          <a:lstStyle/>
          <a:p>
            <a:pPr algn="l"/>
            <a:r>
              <a:rPr lang="tr-TR" b="1" dirty="0" err="1"/>
              <a:t>Snort</a:t>
            </a:r>
            <a:r>
              <a:rPr lang="tr-TR" b="1" dirty="0"/>
              <a:t> </a:t>
            </a:r>
            <a:r>
              <a:rPr lang="tr-TR" b="1" dirty="0" err="1"/>
              <a:t>Local</a:t>
            </a:r>
            <a:r>
              <a:rPr lang="tr-TR" b="1" dirty="0"/>
              <a:t> Kurallar /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E74113-4C9C-C827-A558-289385032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2" y="1809387"/>
            <a:ext cx="10364452" cy="51949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2800" b="0" i="0" dirty="0">
              <a:solidFill>
                <a:srgbClr val="2C2F34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tr-TR" sz="28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2F2D1D9-2485-E361-F58C-2DB244B557AF}"/>
              </a:ext>
            </a:extLst>
          </p:cNvPr>
          <p:cNvSpPr txBox="1"/>
          <p:nvPr/>
        </p:nvSpPr>
        <p:spPr>
          <a:xfrm>
            <a:off x="387806" y="1307594"/>
            <a:ext cx="108904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tr-T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icmp</a:t>
            </a:r>
            <a:r>
              <a:rPr lang="tr-T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tr-T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tr-T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$HOME_NET </a:t>
            </a:r>
            <a:r>
              <a:rPr lang="tr-TR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tr-T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tr-T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:"ICMP </a:t>
            </a:r>
            <a:r>
              <a:rPr lang="tr-TR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tr-T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DOS/DDOS </a:t>
            </a:r>
            <a:r>
              <a:rPr lang="tr-TR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r>
              <a:rPr lang="tr-T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!!"; sid:10000001; rev:1; </a:t>
            </a:r>
            <a:r>
              <a:rPr lang="tr-TR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detection_filter:track</a:t>
            </a:r>
            <a:r>
              <a:rPr lang="tr-T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by_dst</a:t>
            </a:r>
            <a:r>
              <a:rPr lang="tr-T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tr-T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5, </a:t>
            </a:r>
            <a:r>
              <a:rPr lang="tr-TR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tr-T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10;)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046FB4D-F938-377B-4166-29979395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6" y="1697225"/>
            <a:ext cx="5952630" cy="270962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2690167-80DA-2301-F141-AB542F271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054" y="4406845"/>
            <a:ext cx="7772400" cy="224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7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C8949E-D97B-E1E4-437C-375EB036C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604" y="2703443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/>
              <a:t>BİZİ DİNLEDİĞİNİZ İÇİN TEŞEKKÜRLER…</a:t>
            </a:r>
          </a:p>
        </p:txBody>
      </p:sp>
    </p:spTree>
    <p:extLst>
      <p:ext uri="{BB962C8B-B14F-4D97-AF65-F5344CB8AC3E}">
        <p14:creationId xmlns:p14="http://schemas.microsoft.com/office/powerpoint/2010/main" val="110373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010388-6DBD-A7CA-7D75-FEB87C87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59" y="478730"/>
            <a:ext cx="9692640" cy="1325562"/>
          </a:xfrm>
        </p:spPr>
        <p:txBody>
          <a:bodyPr>
            <a:normAutofit/>
          </a:bodyPr>
          <a:lstStyle/>
          <a:p>
            <a:pPr algn="l"/>
            <a:r>
              <a:rPr lang="tr-TR" b="1" i="0" dirty="0" err="1">
                <a:effectLst/>
                <a:latin typeface="-apple-system"/>
              </a:rPr>
              <a:t>Snort</a:t>
            </a:r>
            <a:r>
              <a:rPr lang="tr-TR" b="1" i="0" dirty="0">
                <a:effectLst/>
                <a:latin typeface="-apple-system"/>
              </a:rPr>
              <a:t> Nedir ?</a:t>
            </a:r>
            <a:br>
              <a:rPr lang="tr-TR" b="1" i="0" dirty="0">
                <a:solidFill>
                  <a:srgbClr val="203656"/>
                </a:solidFill>
                <a:effectLst/>
                <a:latin typeface="poppins" panose="00000500000000000000" pitchFamily="2" charset="-94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0AD3CB-C86F-CDFA-46BC-8D06996C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753" y="1932086"/>
            <a:ext cx="10364452" cy="3424107"/>
          </a:xfrm>
        </p:spPr>
        <p:txBody>
          <a:bodyPr>
            <a:noAutofit/>
          </a:bodyPr>
          <a:lstStyle/>
          <a:p>
            <a:r>
              <a:rPr lang="tr-TR" sz="2800" b="0" i="0" dirty="0" err="1">
                <a:effectLst/>
                <a:latin typeface="-apple-system"/>
              </a:rPr>
              <a:t>Snort</a:t>
            </a:r>
            <a:r>
              <a:rPr lang="tr-TR" sz="2800" b="0" i="0" dirty="0">
                <a:effectLst/>
                <a:latin typeface="-apple-system"/>
              </a:rPr>
              <a:t>, açık kaynak kodlu </a:t>
            </a:r>
            <a:r>
              <a:rPr lang="tr-TR" sz="2800" b="0" i="0">
                <a:effectLst/>
                <a:latin typeface="-apple-system"/>
              </a:rPr>
              <a:t>ve </a:t>
            </a:r>
            <a:r>
              <a:rPr lang="tr-TR" sz="2800" b="1" i="0">
                <a:effectLst/>
                <a:latin typeface="-apple-system"/>
              </a:rPr>
              <a:t>kural </a:t>
            </a:r>
            <a:r>
              <a:rPr lang="tr-TR" sz="2800" b="0" i="0">
                <a:effectLst/>
                <a:latin typeface="-apple-system"/>
              </a:rPr>
              <a:t>mimarisiyle </a:t>
            </a:r>
            <a:r>
              <a:rPr lang="tr-TR" sz="2800" b="0" i="0" dirty="0">
                <a:effectLst/>
                <a:latin typeface="-apple-system"/>
              </a:rPr>
              <a:t>çalışan bir saldırı tespit ve önleme sistemidir (IDS/IPS). </a:t>
            </a:r>
          </a:p>
          <a:p>
            <a:r>
              <a:rPr lang="tr-TR" sz="2800" b="0" i="0" dirty="0">
                <a:effectLst/>
                <a:latin typeface="-apple-system"/>
              </a:rPr>
              <a:t>Kötü amaçlı ağ hareketlerinin tanımlamasında yardımcı olan kurallar kullanır. Bu kurallar kendileri ile eşleşen paketleri bulmak için kullanılmakta ve sistem kullanıcılarına gerekli uyarıları yapmaktadır. </a:t>
            </a:r>
            <a:endParaRPr lang="tr-TR" sz="2800" dirty="0">
              <a:latin typeface="-apple-system"/>
            </a:endParaRPr>
          </a:p>
        </p:txBody>
      </p:sp>
      <p:pic>
        <p:nvPicPr>
          <p:cNvPr id="6" name="Resim 5" descr="metin, küçük resim içeren bir resim&#10;&#10;Açıklama otomatik olarak oluşturuldu">
            <a:extLst>
              <a:ext uri="{FF2B5EF4-FFF2-40B4-BE49-F238E27FC236}">
                <a16:creationId xmlns:a16="http://schemas.microsoft.com/office/drawing/2014/main" id="{A789A96E-42C2-93D2-212C-7B3721F06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95" y="4565618"/>
            <a:ext cx="2895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64D1AC-3641-A624-3D4C-C2D66047B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05" y="1272560"/>
            <a:ext cx="10364452" cy="5218402"/>
          </a:xfrm>
        </p:spPr>
        <p:txBody>
          <a:bodyPr>
            <a:normAutofit/>
          </a:bodyPr>
          <a:lstStyle/>
          <a:p>
            <a:r>
              <a:rPr lang="tr-TR" sz="2800" b="0" i="0" dirty="0" err="1">
                <a:effectLst/>
                <a:latin typeface="-apple-system"/>
              </a:rPr>
              <a:t>Snort</a:t>
            </a:r>
            <a:r>
              <a:rPr lang="tr-TR" sz="2800" b="0" i="0" dirty="0">
                <a:effectLst/>
                <a:latin typeface="-apple-system"/>
              </a:rPr>
              <a:t>, saldırı tespitini ağ paketlerini inceleyerek IP ağları üzerinde gerçek zamanlı trafik analizi yaparak sağlamaktadır. </a:t>
            </a:r>
          </a:p>
          <a:p>
            <a:r>
              <a:rPr lang="tr-TR" sz="2800" b="0" i="0" dirty="0" err="1">
                <a:effectLst/>
                <a:latin typeface="-apple-system"/>
              </a:rPr>
              <a:t>Snort’un</a:t>
            </a:r>
            <a:r>
              <a:rPr lang="tr-TR" sz="2800" b="0" i="0" dirty="0">
                <a:effectLst/>
                <a:latin typeface="-apple-system"/>
              </a:rPr>
              <a:t> bir ağ üzerindeki olayları gözlemleyebilmek için ağ üzerinde iletilen tüm paketleri gözlemlemesi gereklidir. Ancak yüksek hacimli bir trafiği izlemeye uygun değildir.</a:t>
            </a:r>
          </a:p>
          <a:p>
            <a:r>
              <a:rPr lang="tr-TR" sz="2800" b="0" i="0" dirty="0">
                <a:effectLst/>
                <a:latin typeface="-apple-system"/>
              </a:rPr>
              <a:t>Kurumlar genelde satın aldıkları ticari </a:t>
            </a:r>
            <a:r>
              <a:rPr lang="tr-TR" sz="2800" b="1" i="0" dirty="0">
                <a:effectLst/>
                <a:latin typeface="-apple-system"/>
              </a:rPr>
              <a:t>IPS veya IDS</a:t>
            </a:r>
            <a:r>
              <a:rPr lang="tr-TR" sz="2800" b="0" i="0" dirty="0">
                <a:effectLst/>
                <a:latin typeface="-apple-system"/>
              </a:rPr>
              <a:t> sistemini kullanırlar. Peki IPS ve IDS nedir?</a:t>
            </a:r>
            <a:endParaRPr lang="tr-TR" sz="2800" dirty="0"/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767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2D516E-9CE6-A38A-07D8-62557963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/>
              <a:t>IDS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4591D9-D420-6EAF-3C7F-636AAA412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614190"/>
            <a:ext cx="10364452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b="0" i="0" dirty="0">
                <a:effectLst/>
                <a:latin typeface="-apple-system"/>
              </a:rPr>
              <a:t>IDS  güvenlik sistemlerinin zararlı hareketlerini tanımlayan yani saldırıları tespit etmeyi amaçlayan bir sistemdir.</a:t>
            </a:r>
            <a:endParaRPr lang="tr-TR" sz="28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03BFDBC-2E2E-10DD-821C-2F5355EC9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858" y="3786256"/>
            <a:ext cx="2539656" cy="25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6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3719D5-B327-DEEB-8354-4BB16E40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/>
              <a:t>IPS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E6C0AC-AB4D-97E1-F827-1C63A296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633424"/>
            <a:ext cx="10364452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b="0" i="0" dirty="0">
                <a:effectLst/>
                <a:latin typeface="-apple-system"/>
              </a:rPr>
              <a:t>IPS, ağ trafiği içindeki zararlı hareketlerin veya bağlantıların tespitiyle birlikte, önlenmesi, durdurulması için kullanılan bir güvenlik sistemidir.</a:t>
            </a:r>
            <a:endParaRPr lang="tr-TR" sz="2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D3F5889-6E61-F62E-5895-F46A21627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98" y="3896139"/>
            <a:ext cx="4793172" cy="270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3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C44D49-B89C-D2C1-7181-BC49EF220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5149048"/>
          </a:xfrm>
        </p:spPr>
        <p:txBody>
          <a:bodyPr>
            <a:noAutofit/>
          </a:bodyPr>
          <a:lstStyle/>
          <a:p>
            <a:r>
              <a:rPr lang="tr-TR" sz="2800" b="0" i="0" dirty="0" err="1">
                <a:effectLst/>
                <a:latin typeface="-apple-system"/>
              </a:rPr>
              <a:t>Snort</a:t>
            </a:r>
            <a:r>
              <a:rPr lang="tr-TR" sz="2800" b="0" i="0" dirty="0">
                <a:effectLst/>
                <a:latin typeface="-apple-system"/>
              </a:rPr>
              <a:t>, GNU lisanslıdır. Windows ve Linux üzerinde çalışabilmektedir. Kurulumu için doğrudan derlenmiş kodlar kullanılabileceği gibi kaynak kodları </a:t>
            </a:r>
            <a:r>
              <a:rPr lang="tr-TR" sz="2800" b="0" i="0" dirty="0" err="1">
                <a:effectLst/>
                <a:latin typeface="-apple-system"/>
              </a:rPr>
              <a:t>snort</a:t>
            </a:r>
            <a:r>
              <a:rPr lang="tr-TR" sz="2800" b="0" i="0" dirty="0">
                <a:effectLst/>
                <a:latin typeface="-apple-system"/>
              </a:rPr>
              <a:t> makinesinde derlenerek de yapılabilmektedir.</a:t>
            </a:r>
          </a:p>
          <a:p>
            <a:r>
              <a:rPr lang="tr-TR" sz="2800" b="0" i="0" dirty="0">
                <a:effectLst/>
                <a:latin typeface="-apple-system"/>
              </a:rPr>
              <a:t> İçerik arama, arabellek taşıma ve port taraması gibi konularda da kullanılmaktadır. </a:t>
            </a:r>
          </a:p>
          <a:p>
            <a:r>
              <a:rPr lang="tr-TR" sz="2800" b="0" i="0" dirty="0">
                <a:effectLst/>
                <a:latin typeface="-apple-system"/>
              </a:rPr>
              <a:t>2013 den sonra Cisco tarafından satın alınıp geliştirilmiştir. 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9744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087A1037-9BEE-5739-66B1-5DF952B7A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216" y="259080"/>
            <a:ext cx="8453120" cy="63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0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E91BA1-6CCA-3E6B-EAB3-1E8B28C3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26" y="590365"/>
            <a:ext cx="10364452" cy="62676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800" b="1" dirty="0" err="1">
                <a:solidFill>
                  <a:srgbClr val="2C2F34"/>
                </a:solidFill>
                <a:latin typeface="-apple-system"/>
              </a:rPr>
              <a:t>Sniffers</a:t>
            </a:r>
            <a:r>
              <a:rPr lang="tr-TR" sz="2800" b="1" dirty="0">
                <a:solidFill>
                  <a:srgbClr val="2C2F34"/>
                </a:solidFill>
                <a:latin typeface="-apple-system"/>
              </a:rPr>
              <a:t> : </a:t>
            </a:r>
            <a:r>
              <a:rPr lang="tr-TR" sz="2800" dirty="0">
                <a:solidFill>
                  <a:srgbClr val="2C2F34"/>
                </a:solidFill>
                <a:latin typeface="-apple-system"/>
              </a:rPr>
              <a:t>Ağ </a:t>
            </a:r>
            <a:r>
              <a:rPr lang="tr-TR" sz="2800" dirty="0" err="1">
                <a:solidFill>
                  <a:srgbClr val="2C2F34"/>
                </a:solidFill>
                <a:latin typeface="-apple-system"/>
              </a:rPr>
              <a:t>arayüzünden</a:t>
            </a:r>
            <a:r>
              <a:rPr lang="tr-TR" sz="2800" dirty="0">
                <a:solidFill>
                  <a:srgbClr val="2C2F34"/>
                </a:solidFill>
                <a:latin typeface="-apple-system"/>
              </a:rPr>
              <a:t> çeşitli tiplerdeki paketleri alır ve bir sonraki </a:t>
            </a:r>
            <a:r>
              <a:rPr lang="tr-TR" sz="2800" dirty="0" err="1">
                <a:solidFill>
                  <a:srgbClr val="2C2F34"/>
                </a:solidFill>
                <a:latin typeface="-apple-system"/>
              </a:rPr>
              <a:t>snort</a:t>
            </a:r>
            <a:r>
              <a:rPr lang="tr-TR" sz="2800" dirty="0">
                <a:solidFill>
                  <a:srgbClr val="2C2F34"/>
                </a:solidFill>
                <a:latin typeface="-apple-system"/>
              </a:rPr>
              <a:t> bileşeni için hazırlar.</a:t>
            </a:r>
            <a:endParaRPr lang="tr-TR" sz="2800" b="1" dirty="0">
              <a:solidFill>
                <a:srgbClr val="2C2F34"/>
              </a:solidFill>
              <a:latin typeface="-apple-system"/>
            </a:endParaRPr>
          </a:p>
          <a:p>
            <a:pPr marL="0" indent="0">
              <a:buNone/>
            </a:pPr>
            <a:r>
              <a:rPr lang="tr-TR" sz="2800" b="1" dirty="0" err="1">
                <a:solidFill>
                  <a:srgbClr val="2C2F34"/>
                </a:solidFill>
                <a:latin typeface="-apple-system"/>
              </a:rPr>
              <a:t>Pre-Processors</a:t>
            </a:r>
            <a:r>
              <a:rPr lang="tr-TR" sz="2800" b="1" i="0" dirty="0">
                <a:solidFill>
                  <a:srgbClr val="2C2F34"/>
                </a:solidFill>
                <a:effectLst/>
                <a:latin typeface="-apple-system"/>
              </a:rPr>
              <a:t> :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 Paket başlıklarındaki anormalliklere göre saldırı belirlemeye çalışır. </a:t>
            </a:r>
            <a:r>
              <a:rPr lang="tr-TR" sz="2800" b="0" i="0" dirty="0" err="1">
                <a:solidFill>
                  <a:srgbClr val="2C2F34"/>
                </a:solidFill>
                <a:effectLst/>
                <a:latin typeface="-apple-system"/>
              </a:rPr>
              <a:t>Pre-processor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 genellikle parça parça gelen büyük veri parçalarını bir araya getirmek için çalışır.</a:t>
            </a:r>
            <a:endParaRPr lang="tr-TR" sz="2800" b="1" i="0" dirty="0">
              <a:solidFill>
                <a:srgbClr val="2C2F34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tr-TR" sz="2800" b="1" i="0" dirty="0" err="1">
                <a:solidFill>
                  <a:srgbClr val="2C2F34"/>
                </a:solidFill>
                <a:effectLst/>
                <a:latin typeface="-apple-system"/>
              </a:rPr>
              <a:t>Detection</a:t>
            </a:r>
            <a:r>
              <a:rPr lang="tr-TR" sz="2800" b="1" i="0" dirty="0">
                <a:solidFill>
                  <a:srgbClr val="2C2F34"/>
                </a:solidFill>
                <a:effectLst/>
                <a:latin typeface="-apple-system"/>
              </a:rPr>
              <a:t> Engine : 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Paket içindeki saldırı türlerini belirlemekten sorumludur. Bu saldırıları tespit etme noktasında da </a:t>
            </a:r>
            <a:r>
              <a:rPr lang="tr-TR" sz="2800" b="0" i="0" dirty="0" err="1">
                <a:solidFill>
                  <a:srgbClr val="2C2F34"/>
                </a:solidFill>
                <a:effectLst/>
                <a:latin typeface="-apple-system"/>
              </a:rPr>
              <a:t>snort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 kurallarını kullanmaktadır. </a:t>
            </a:r>
            <a:r>
              <a:rPr lang="tr-TR" sz="2800" b="0" i="0" dirty="0" err="1">
                <a:solidFill>
                  <a:srgbClr val="2C2F34"/>
                </a:solidFill>
                <a:effectLst/>
                <a:latin typeface="-apple-system"/>
              </a:rPr>
              <a:t>Snort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 kurallarında belirtilmiş bir saldırı işareti ile </a:t>
            </a:r>
            <a:r>
              <a:rPr lang="tr-TR" sz="2800" b="0" i="0" dirty="0" err="1">
                <a:solidFill>
                  <a:srgbClr val="2C2F34"/>
                </a:solidFill>
                <a:effectLst/>
                <a:latin typeface="-apple-system"/>
              </a:rPr>
              <a:t>preprocessor</a:t>
            </a:r>
            <a:r>
              <a:rPr lang="tr-TR" sz="2800" b="0" i="0" dirty="0">
                <a:solidFill>
                  <a:srgbClr val="2C2F34"/>
                </a:solidFill>
                <a:effectLst/>
                <a:latin typeface="-apple-system"/>
              </a:rPr>
              <a:t> bileşeninden gelen paket içeriği karşılaştırılır ve tehlikeli bir durum varsa kural başlığında yer alan eylem gerçekleştirilmek için bir sonraki modüle geçilir.</a:t>
            </a:r>
          </a:p>
          <a:p>
            <a:pPr marL="0" indent="0">
              <a:buNone/>
            </a:pPr>
            <a:r>
              <a:rPr lang="tr-TR" sz="2800" b="1" dirty="0">
                <a:solidFill>
                  <a:srgbClr val="2C2F34"/>
                </a:solidFill>
                <a:latin typeface="-apple-system"/>
              </a:rPr>
              <a:t>Alerts </a:t>
            </a:r>
            <a:r>
              <a:rPr lang="tr-TR" sz="2800" b="1" dirty="0" err="1">
                <a:solidFill>
                  <a:srgbClr val="2C2F34"/>
                </a:solidFill>
                <a:latin typeface="-apple-system"/>
              </a:rPr>
              <a:t>Logging</a:t>
            </a:r>
            <a:r>
              <a:rPr lang="tr-TR" sz="2800" b="1" i="0" dirty="0">
                <a:solidFill>
                  <a:srgbClr val="2C2F34"/>
                </a:solidFill>
                <a:effectLst/>
                <a:latin typeface="-apple-system"/>
              </a:rPr>
              <a:t> : </a:t>
            </a:r>
            <a:r>
              <a:rPr lang="tr-TR" sz="2800" i="0" dirty="0" err="1">
                <a:solidFill>
                  <a:srgbClr val="2C2F34"/>
                </a:solidFill>
                <a:effectLst/>
                <a:latin typeface="-apple-system"/>
              </a:rPr>
              <a:t>Detection</a:t>
            </a:r>
            <a:r>
              <a:rPr lang="tr-TR" sz="2800" i="0" dirty="0">
                <a:solidFill>
                  <a:srgbClr val="2C2F34"/>
                </a:solidFill>
                <a:effectLst/>
                <a:latin typeface="-apple-system"/>
              </a:rPr>
              <a:t> engine bileşeni paket içeriğinin hangi kural ile örtüştüğünü tespit ettikten sonra kural başlığında belirtilen eyleme göre </a:t>
            </a:r>
            <a:r>
              <a:rPr lang="tr-TR" sz="2800" i="0" dirty="0" err="1">
                <a:solidFill>
                  <a:srgbClr val="2C2F34"/>
                </a:solidFill>
                <a:effectLst/>
                <a:latin typeface="-apple-system"/>
              </a:rPr>
              <a:t>loglama</a:t>
            </a:r>
            <a:r>
              <a:rPr lang="tr-TR" sz="2800" i="0" dirty="0">
                <a:solidFill>
                  <a:srgbClr val="2C2F34"/>
                </a:solidFill>
                <a:effectLst/>
                <a:latin typeface="-apple-system"/>
              </a:rPr>
              <a:t>, uyarı verme gibi işlemler yapar.</a:t>
            </a:r>
          </a:p>
        </p:txBody>
      </p:sp>
    </p:spTree>
    <p:extLst>
      <p:ext uri="{BB962C8B-B14F-4D97-AF65-F5344CB8AC3E}">
        <p14:creationId xmlns:p14="http://schemas.microsoft.com/office/powerpoint/2010/main" val="41531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E869F1-A664-2C14-A2A1-EBB2935C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443884"/>
            <a:ext cx="10364451" cy="1596177"/>
          </a:xfrm>
        </p:spPr>
        <p:txBody>
          <a:bodyPr/>
          <a:lstStyle/>
          <a:p>
            <a:pPr algn="l"/>
            <a:r>
              <a:rPr lang="tr-TR" b="1" dirty="0" err="1">
                <a:latin typeface="-apple-system"/>
              </a:rPr>
              <a:t>Snort</a:t>
            </a:r>
            <a:r>
              <a:rPr lang="tr-TR" b="1" dirty="0">
                <a:latin typeface="-apple-system"/>
              </a:rPr>
              <a:t> Kullanım </a:t>
            </a:r>
            <a:r>
              <a:rPr lang="tr-TR" b="1" dirty="0" err="1">
                <a:latin typeface="-apple-system"/>
              </a:rPr>
              <a:t>Modları</a:t>
            </a:r>
            <a:endParaRPr lang="tr-TR" b="1" dirty="0">
              <a:latin typeface="-apple-system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6A71FE-6C9A-B0A7-81D2-171F036C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528153"/>
            <a:ext cx="10364452" cy="5329847"/>
          </a:xfrm>
        </p:spPr>
        <p:txBody>
          <a:bodyPr>
            <a:normAutofit/>
          </a:bodyPr>
          <a:lstStyle/>
          <a:p>
            <a:r>
              <a:rPr lang="tr-TR" sz="2800" b="1" i="0" dirty="0" err="1">
                <a:effectLst/>
                <a:latin typeface="-apple-system"/>
              </a:rPr>
              <a:t>Passive</a:t>
            </a:r>
            <a:r>
              <a:rPr lang="tr-TR" sz="2800" b="1" i="0" dirty="0">
                <a:effectLst/>
                <a:latin typeface="-apple-system"/>
              </a:rPr>
              <a:t> </a:t>
            </a:r>
            <a:r>
              <a:rPr lang="tr-TR" sz="2800" b="1" i="0" dirty="0" err="1">
                <a:effectLst/>
                <a:latin typeface="-apple-system"/>
              </a:rPr>
              <a:t>modunda</a:t>
            </a:r>
            <a:r>
              <a:rPr lang="tr-TR" sz="2800" b="1" i="0" dirty="0">
                <a:effectLst/>
                <a:latin typeface="-apple-system"/>
              </a:rPr>
              <a:t>, </a:t>
            </a:r>
            <a:r>
              <a:rPr lang="tr-TR" sz="2800" i="0" dirty="0">
                <a:effectLst/>
                <a:latin typeface="-apple-system"/>
              </a:rPr>
              <a:t>IDS görevi görür. </a:t>
            </a:r>
            <a:r>
              <a:rPr lang="tr-TR" sz="2800" i="0" dirty="0" err="1">
                <a:effectLst/>
                <a:latin typeface="-apple-system"/>
              </a:rPr>
              <a:t>Drop</a:t>
            </a:r>
            <a:r>
              <a:rPr lang="tr-TR" sz="2800" i="0" dirty="0">
                <a:effectLst/>
                <a:latin typeface="-apple-system"/>
              </a:rPr>
              <a:t> kuralları yüklenmez, paket </a:t>
            </a:r>
            <a:r>
              <a:rPr lang="tr-TR" sz="2800" i="0" dirty="0" err="1">
                <a:effectLst/>
                <a:latin typeface="-apple-system"/>
              </a:rPr>
              <a:t>drop</a:t>
            </a:r>
            <a:r>
              <a:rPr lang="tr-TR" sz="2800" i="0" dirty="0">
                <a:effectLst/>
                <a:latin typeface="-apple-system"/>
              </a:rPr>
              <a:t> edilemez. </a:t>
            </a:r>
          </a:p>
          <a:p>
            <a:endParaRPr lang="tr-TR" sz="2800" b="0" i="0" dirty="0">
              <a:effectLst/>
              <a:latin typeface="-apple-system"/>
            </a:endParaRPr>
          </a:p>
          <a:p>
            <a:r>
              <a:rPr lang="tr-TR" sz="2800" b="1" i="0" dirty="0" err="1">
                <a:effectLst/>
                <a:latin typeface="-apple-system"/>
              </a:rPr>
              <a:t>Inline</a:t>
            </a:r>
            <a:r>
              <a:rPr lang="tr-TR" sz="2800" b="1" i="0" dirty="0">
                <a:effectLst/>
                <a:latin typeface="-apple-system"/>
              </a:rPr>
              <a:t> </a:t>
            </a:r>
            <a:r>
              <a:rPr lang="tr-TR" sz="2800" b="1" i="0" dirty="0" err="1">
                <a:effectLst/>
                <a:latin typeface="-apple-system"/>
              </a:rPr>
              <a:t>modunda</a:t>
            </a:r>
            <a:r>
              <a:rPr lang="tr-TR" sz="2800" b="1" i="0" dirty="0">
                <a:effectLst/>
                <a:latin typeface="-apple-system"/>
              </a:rPr>
              <a:t>,</a:t>
            </a:r>
            <a:r>
              <a:rPr lang="tr-TR" sz="2800" b="0" i="0" dirty="0">
                <a:effectLst/>
                <a:latin typeface="-apple-system"/>
              </a:rPr>
              <a:t> IPS görevi görür. Paketler </a:t>
            </a:r>
            <a:r>
              <a:rPr lang="tr-TR" sz="2800" b="0" i="0" dirty="0" err="1">
                <a:effectLst/>
                <a:latin typeface="-apple-system"/>
              </a:rPr>
              <a:t>drop</a:t>
            </a:r>
            <a:r>
              <a:rPr lang="tr-TR" sz="2800" b="0" i="0" dirty="0">
                <a:effectLst/>
                <a:latin typeface="-apple-system"/>
              </a:rPr>
              <a:t> edilebilir. </a:t>
            </a:r>
          </a:p>
          <a:p>
            <a:endParaRPr lang="tr-TR" sz="2800" b="0" i="0" dirty="0">
              <a:effectLst/>
              <a:latin typeface="-apple-system"/>
            </a:endParaRPr>
          </a:p>
          <a:p>
            <a:r>
              <a:rPr lang="tr-TR" sz="2800" b="1" i="0" dirty="0" err="1">
                <a:effectLst/>
                <a:latin typeface="-apple-system"/>
              </a:rPr>
              <a:t>Inline</a:t>
            </a:r>
            <a:r>
              <a:rPr lang="tr-TR" sz="2800" b="1" dirty="0">
                <a:latin typeface="-apple-system"/>
              </a:rPr>
              <a:t>-Test </a:t>
            </a:r>
            <a:r>
              <a:rPr lang="tr-TR" sz="2800" b="1" dirty="0" err="1">
                <a:latin typeface="-apple-system"/>
              </a:rPr>
              <a:t>modunda</a:t>
            </a:r>
            <a:r>
              <a:rPr lang="tr-TR" sz="2800" b="1" i="0" dirty="0">
                <a:effectLst/>
                <a:latin typeface="-apple-system"/>
              </a:rPr>
              <a:t>,</a:t>
            </a:r>
            <a:r>
              <a:rPr lang="tr-TR" sz="2800" b="0" i="0" dirty="0">
                <a:effectLst/>
                <a:latin typeface="-apple-system"/>
              </a:rPr>
              <a:t> trafiği etkilemeden davranışın değerlendirilebilmesini sağlar. Paketler </a:t>
            </a:r>
            <a:r>
              <a:rPr lang="tr-TR" sz="2800" b="0" i="0" dirty="0" err="1">
                <a:effectLst/>
                <a:latin typeface="-apple-system"/>
              </a:rPr>
              <a:t>drop</a:t>
            </a:r>
            <a:r>
              <a:rPr lang="tr-TR" sz="2800" b="0" i="0" dirty="0">
                <a:effectLst/>
                <a:latin typeface="-apple-system"/>
              </a:rPr>
              <a:t> edilebilir. 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75915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nzara">
  <a:themeElements>
    <a:clrScheme name="Manzar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Manzar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nzar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TM03457515[[fn=Manzara]]</Template>
  <TotalTime>105</TotalTime>
  <Words>530</Words>
  <Application>Microsoft Macintosh PowerPoint</Application>
  <PresentationFormat>Geniş ekran</PresentationFormat>
  <Paragraphs>38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Century Schoolbook</vt:lpstr>
      <vt:lpstr>poppins</vt:lpstr>
      <vt:lpstr>Times New Roman</vt:lpstr>
      <vt:lpstr>Wingdings 2</vt:lpstr>
      <vt:lpstr>Manzara</vt:lpstr>
      <vt:lpstr>Snort</vt:lpstr>
      <vt:lpstr>Snort Nedir ? </vt:lpstr>
      <vt:lpstr>PowerPoint Sunusu</vt:lpstr>
      <vt:lpstr>IDS</vt:lpstr>
      <vt:lpstr>IPS</vt:lpstr>
      <vt:lpstr>PowerPoint Sunusu</vt:lpstr>
      <vt:lpstr>PowerPoint Sunusu</vt:lpstr>
      <vt:lpstr>PowerPoint Sunusu</vt:lpstr>
      <vt:lpstr>Snort Kullanım Modları</vt:lpstr>
      <vt:lpstr>Snort Kural Yapısı</vt:lpstr>
      <vt:lpstr>Snort kuralları (actions)</vt:lpstr>
      <vt:lpstr>PowerPoint Sunusu</vt:lpstr>
      <vt:lpstr>Snort Local Kurallar / Örnek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Snort</dc:title>
  <dc:creator>Cemal Aslan</dc:creator>
  <cp:lastModifiedBy>Barış Yılmaz</cp:lastModifiedBy>
  <cp:revision>21</cp:revision>
  <dcterms:created xsi:type="dcterms:W3CDTF">2022-12-26T21:59:39Z</dcterms:created>
  <dcterms:modified xsi:type="dcterms:W3CDTF">2022-12-29T23:09:04Z</dcterms:modified>
</cp:coreProperties>
</file>