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819" autoAdjust="0"/>
  </p:normalViewPr>
  <p:slideViewPr>
    <p:cSldViewPr>
      <p:cViewPr varScale="1">
        <p:scale>
          <a:sx n="82" d="100"/>
          <a:sy n="82" d="100"/>
        </p:scale>
        <p:origin x="150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44CA2-5836-43E7-AD41-9FDEC94D60A8}" type="datetimeFigureOut">
              <a:rPr lang="tr-TR" smtClean="0"/>
              <a:t>14.02.2020</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ABEB2-FFAC-4240-9D08-FBB0A308BAEF}" type="slidenum">
              <a:rPr lang="tr-TR" smtClean="0"/>
              <a:t>‹#›</a:t>
            </a:fld>
            <a:endParaRPr lang="tr-TR"/>
          </a:p>
        </p:txBody>
      </p:sp>
    </p:spTree>
    <p:extLst>
      <p:ext uri="{BB962C8B-B14F-4D97-AF65-F5344CB8AC3E}">
        <p14:creationId xmlns:p14="http://schemas.microsoft.com/office/powerpoint/2010/main" val="1726336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None/>
            </a:pPr>
            <a:r>
              <a:rPr lang="tr-TR" sz="1200" b="0" i="0" u="none" strike="noStrike" kern="1200" baseline="0" dirty="0" smtClean="0">
                <a:solidFill>
                  <a:schemeClr val="tx1"/>
                </a:solidFill>
                <a:latin typeface="+mn-lt"/>
                <a:ea typeface="+mn-ea"/>
                <a:cs typeface="+mn-cs"/>
              </a:rPr>
              <a:t>1. İnovasyon pazar, girdi, pazarlama, örgütsel form ve yönetsel strateji gibi kapitalist ekonominin ana unsurlarının tamamını kapsamaktadır. </a:t>
            </a:r>
          </a:p>
          <a:p>
            <a:r>
              <a:rPr lang="tr-TR" sz="1200" b="0" i="0" u="none" strike="noStrike" kern="1200" baseline="0" dirty="0" smtClean="0">
                <a:solidFill>
                  <a:schemeClr val="tx1"/>
                </a:solidFill>
                <a:latin typeface="+mn-lt"/>
                <a:ea typeface="+mn-ea"/>
                <a:cs typeface="+mn-cs"/>
              </a:rPr>
              <a:t>2. İnovasyon ekonomik, teknolojik, toplumsal düzlemde (bir işletme ekseninde işletmenin organizasyon yapısı, müşterileri ve tedarikçileri üzerinde) bir milat olarak kabul edilebilecek önemli değişiklikleri başlatan (radikal bir değişime yol açan) bir yenilik olabilir. </a:t>
            </a:r>
          </a:p>
          <a:p>
            <a:endParaRPr lang="tr-TR" sz="1200" b="0" i="0" u="none" strike="noStrike" kern="1200" baseline="0" dirty="0" smtClean="0">
              <a:solidFill>
                <a:schemeClr val="tx1"/>
              </a:solidFill>
              <a:latin typeface="+mn-lt"/>
              <a:ea typeface="+mn-ea"/>
              <a:cs typeface="+mn-cs"/>
            </a:endParaRPr>
          </a:p>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11</a:t>
            </a:fld>
            <a:endParaRPr lang="tr-TR"/>
          </a:p>
        </p:txBody>
      </p:sp>
    </p:spTree>
    <p:extLst>
      <p:ext uri="{BB962C8B-B14F-4D97-AF65-F5344CB8AC3E}">
        <p14:creationId xmlns:p14="http://schemas.microsoft.com/office/powerpoint/2010/main" val="52995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12</a:t>
            </a:fld>
            <a:endParaRPr lang="tr-TR"/>
          </a:p>
        </p:txBody>
      </p:sp>
    </p:spTree>
    <p:extLst>
      <p:ext uri="{BB962C8B-B14F-4D97-AF65-F5344CB8AC3E}">
        <p14:creationId xmlns:p14="http://schemas.microsoft.com/office/powerpoint/2010/main" val="230127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13</a:t>
            </a:fld>
            <a:endParaRPr lang="tr-TR"/>
          </a:p>
        </p:txBody>
      </p:sp>
    </p:spTree>
    <p:extLst>
      <p:ext uri="{BB962C8B-B14F-4D97-AF65-F5344CB8AC3E}">
        <p14:creationId xmlns:p14="http://schemas.microsoft.com/office/powerpoint/2010/main" val="3850395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14</a:t>
            </a:fld>
            <a:endParaRPr lang="tr-TR"/>
          </a:p>
        </p:txBody>
      </p:sp>
    </p:spTree>
    <p:extLst>
      <p:ext uri="{BB962C8B-B14F-4D97-AF65-F5344CB8AC3E}">
        <p14:creationId xmlns:p14="http://schemas.microsoft.com/office/powerpoint/2010/main" val="2380051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15</a:t>
            </a:fld>
            <a:endParaRPr lang="tr-TR"/>
          </a:p>
        </p:txBody>
      </p:sp>
    </p:spTree>
    <p:extLst>
      <p:ext uri="{BB962C8B-B14F-4D97-AF65-F5344CB8AC3E}">
        <p14:creationId xmlns:p14="http://schemas.microsoft.com/office/powerpoint/2010/main" val="1667087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16</a:t>
            </a:fld>
            <a:endParaRPr lang="tr-TR"/>
          </a:p>
        </p:txBody>
      </p:sp>
    </p:spTree>
    <p:extLst>
      <p:ext uri="{BB962C8B-B14F-4D97-AF65-F5344CB8AC3E}">
        <p14:creationId xmlns:p14="http://schemas.microsoft.com/office/powerpoint/2010/main" val="293338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17</a:t>
            </a:fld>
            <a:endParaRPr lang="tr-TR"/>
          </a:p>
        </p:txBody>
      </p:sp>
    </p:spTree>
    <p:extLst>
      <p:ext uri="{BB962C8B-B14F-4D97-AF65-F5344CB8AC3E}">
        <p14:creationId xmlns:p14="http://schemas.microsoft.com/office/powerpoint/2010/main" val="1882362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18</a:t>
            </a:fld>
            <a:endParaRPr lang="tr-TR"/>
          </a:p>
        </p:txBody>
      </p:sp>
    </p:spTree>
    <p:extLst>
      <p:ext uri="{BB962C8B-B14F-4D97-AF65-F5344CB8AC3E}">
        <p14:creationId xmlns:p14="http://schemas.microsoft.com/office/powerpoint/2010/main" val="1279298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lvl1pPr>
              <a:defRPr/>
            </a:lvl1pPr>
          </a:lstStyle>
          <a:p>
            <a:pPr>
              <a:defRPr/>
            </a:pPr>
            <a:fld id="{0EC3932A-E6A8-4A89-90F7-793039E2E14B}" type="datetimeFigureOut">
              <a:rPr lang="tr-TR"/>
              <a:pPr>
                <a:defRPr/>
              </a:pPr>
              <a:t>14.02.2020</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1659A83C-34DE-40F0-82D2-E893EB191DED}" type="slidenum">
              <a:rPr lang="tr-TR" altLang="tr-TR"/>
              <a:pPr/>
              <a:t>‹#›</a:t>
            </a:fld>
            <a:endParaRPr lang="tr-TR" altLang="tr-TR"/>
          </a:p>
        </p:txBody>
      </p:sp>
    </p:spTree>
    <p:extLst>
      <p:ext uri="{BB962C8B-B14F-4D97-AF65-F5344CB8AC3E}">
        <p14:creationId xmlns:p14="http://schemas.microsoft.com/office/powerpoint/2010/main" val="739395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538D657A-F8F7-40E0-9606-9AD71CB8A532}" type="datetimeFigureOut">
              <a:rPr lang="tr-TR"/>
              <a:pPr>
                <a:defRPr/>
              </a:pPr>
              <a:t>14.02.2020</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65A04539-F59A-42A0-AA5D-A865EB867357}" type="slidenum">
              <a:rPr lang="tr-TR" altLang="tr-TR"/>
              <a:pPr/>
              <a:t>‹#›</a:t>
            </a:fld>
            <a:endParaRPr lang="tr-TR" altLang="tr-TR"/>
          </a:p>
        </p:txBody>
      </p:sp>
    </p:spTree>
    <p:extLst>
      <p:ext uri="{BB962C8B-B14F-4D97-AF65-F5344CB8AC3E}">
        <p14:creationId xmlns:p14="http://schemas.microsoft.com/office/powerpoint/2010/main" val="279248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D2D1202B-9C8B-4F6D-BE1F-CBE22EB49DE6}" type="datetimeFigureOut">
              <a:rPr lang="tr-TR"/>
              <a:pPr>
                <a:defRPr/>
              </a:pPr>
              <a:t>14.02.2020</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8F360117-E65B-4113-B219-62337664D67C}" type="slidenum">
              <a:rPr lang="tr-TR" altLang="tr-TR"/>
              <a:pPr/>
              <a:t>‹#›</a:t>
            </a:fld>
            <a:endParaRPr lang="tr-TR" altLang="tr-TR"/>
          </a:p>
        </p:txBody>
      </p:sp>
    </p:spTree>
    <p:extLst>
      <p:ext uri="{BB962C8B-B14F-4D97-AF65-F5344CB8AC3E}">
        <p14:creationId xmlns:p14="http://schemas.microsoft.com/office/powerpoint/2010/main" val="1618757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93B2D44B-BC95-4017-9C07-43531D0D8277}" type="datetimeFigureOut">
              <a:rPr lang="tr-TR"/>
              <a:pPr>
                <a:defRPr/>
              </a:pPr>
              <a:t>14.02.2020</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5C881EB5-1C9E-4DAA-BCB5-22DC9D5F9A52}" type="slidenum">
              <a:rPr lang="tr-TR" altLang="tr-TR"/>
              <a:pPr/>
              <a:t>‹#›</a:t>
            </a:fld>
            <a:endParaRPr lang="tr-TR" altLang="tr-TR"/>
          </a:p>
        </p:txBody>
      </p:sp>
    </p:spTree>
    <p:extLst>
      <p:ext uri="{BB962C8B-B14F-4D97-AF65-F5344CB8AC3E}">
        <p14:creationId xmlns:p14="http://schemas.microsoft.com/office/powerpoint/2010/main" val="394891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lvl1pPr>
              <a:defRPr/>
            </a:lvl1pPr>
          </a:lstStyle>
          <a:p>
            <a:pPr>
              <a:defRPr/>
            </a:pPr>
            <a:fld id="{0466DA77-7C38-4BA3-B290-F01ABAF68B81}" type="datetimeFigureOut">
              <a:rPr lang="tr-TR"/>
              <a:pPr>
                <a:defRPr/>
              </a:pPr>
              <a:t>14.02.2020</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42DB5FE0-A195-4931-9571-0C556EF240CD}" type="slidenum">
              <a:rPr lang="tr-TR" altLang="tr-TR"/>
              <a:pPr/>
              <a:t>‹#›</a:t>
            </a:fld>
            <a:endParaRPr lang="tr-TR" altLang="tr-TR"/>
          </a:p>
        </p:txBody>
      </p:sp>
    </p:spTree>
    <p:extLst>
      <p:ext uri="{BB962C8B-B14F-4D97-AF65-F5344CB8AC3E}">
        <p14:creationId xmlns:p14="http://schemas.microsoft.com/office/powerpoint/2010/main" val="209334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3"/>
          <p:cNvSpPr>
            <a:spLocks noGrp="1"/>
          </p:cNvSpPr>
          <p:nvPr>
            <p:ph type="dt" sz="half" idx="10"/>
          </p:nvPr>
        </p:nvSpPr>
        <p:spPr/>
        <p:txBody>
          <a:bodyPr/>
          <a:lstStyle>
            <a:lvl1pPr>
              <a:defRPr/>
            </a:lvl1pPr>
          </a:lstStyle>
          <a:p>
            <a:pPr>
              <a:defRPr/>
            </a:pPr>
            <a:fld id="{E3CF2B9C-FB83-4BD2-A2EB-DB433619C826}" type="datetimeFigureOut">
              <a:rPr lang="tr-TR"/>
              <a:pPr>
                <a:defRPr/>
              </a:pPr>
              <a:t>14.02.2020</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10D1878C-B0D1-4BBA-BDC1-BB4BBCD0BB4C}" type="slidenum">
              <a:rPr lang="tr-TR" altLang="tr-TR"/>
              <a:pPr/>
              <a:t>‹#›</a:t>
            </a:fld>
            <a:endParaRPr lang="tr-TR" altLang="tr-TR"/>
          </a:p>
        </p:txBody>
      </p:sp>
    </p:spTree>
    <p:extLst>
      <p:ext uri="{BB962C8B-B14F-4D97-AF65-F5344CB8AC3E}">
        <p14:creationId xmlns:p14="http://schemas.microsoft.com/office/powerpoint/2010/main" val="503514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3"/>
          <p:cNvSpPr>
            <a:spLocks noGrp="1"/>
          </p:cNvSpPr>
          <p:nvPr>
            <p:ph type="dt" sz="half" idx="10"/>
          </p:nvPr>
        </p:nvSpPr>
        <p:spPr/>
        <p:txBody>
          <a:bodyPr/>
          <a:lstStyle>
            <a:lvl1pPr>
              <a:defRPr/>
            </a:lvl1pPr>
          </a:lstStyle>
          <a:p>
            <a:pPr>
              <a:defRPr/>
            </a:pPr>
            <a:fld id="{C83E3917-A262-4E3B-A5A6-EA2C734A3037}" type="datetimeFigureOut">
              <a:rPr lang="tr-TR"/>
              <a:pPr>
                <a:defRPr/>
              </a:pPr>
              <a:t>14.02.2020</a:t>
            </a:fld>
            <a:endParaRPr lang="tr-TR"/>
          </a:p>
        </p:txBody>
      </p:sp>
      <p:sp>
        <p:nvSpPr>
          <p:cNvPr id="8" name="Altbilgi Yer Tutucusu 4"/>
          <p:cNvSpPr>
            <a:spLocks noGrp="1"/>
          </p:cNvSpPr>
          <p:nvPr>
            <p:ph type="ftr" sz="quarter" idx="11"/>
          </p:nvPr>
        </p:nvSpPr>
        <p:spPr/>
        <p:txBody>
          <a:bodyPr/>
          <a:lstStyle>
            <a:lvl1pPr>
              <a:defRPr/>
            </a:lvl1pPr>
          </a:lstStyle>
          <a:p>
            <a:pPr>
              <a:defRPr/>
            </a:pPr>
            <a:endParaRPr lang="tr-TR"/>
          </a:p>
        </p:txBody>
      </p:sp>
      <p:sp>
        <p:nvSpPr>
          <p:cNvPr id="9" name="Slayt Numarası Yer Tutucusu 5"/>
          <p:cNvSpPr>
            <a:spLocks noGrp="1"/>
          </p:cNvSpPr>
          <p:nvPr>
            <p:ph type="sldNum" sz="quarter" idx="12"/>
          </p:nvPr>
        </p:nvSpPr>
        <p:spPr/>
        <p:txBody>
          <a:bodyPr/>
          <a:lstStyle>
            <a:lvl1pPr>
              <a:defRPr/>
            </a:lvl1pPr>
          </a:lstStyle>
          <a:p>
            <a:fld id="{05E8D963-E325-48BB-836D-D72DCD2B6CDA}" type="slidenum">
              <a:rPr lang="tr-TR" altLang="tr-TR"/>
              <a:pPr/>
              <a:t>‹#›</a:t>
            </a:fld>
            <a:endParaRPr lang="tr-TR" altLang="tr-TR"/>
          </a:p>
        </p:txBody>
      </p:sp>
    </p:spTree>
    <p:extLst>
      <p:ext uri="{BB962C8B-B14F-4D97-AF65-F5344CB8AC3E}">
        <p14:creationId xmlns:p14="http://schemas.microsoft.com/office/powerpoint/2010/main" val="619449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3"/>
          <p:cNvSpPr>
            <a:spLocks noGrp="1"/>
          </p:cNvSpPr>
          <p:nvPr>
            <p:ph type="dt" sz="half" idx="10"/>
          </p:nvPr>
        </p:nvSpPr>
        <p:spPr/>
        <p:txBody>
          <a:bodyPr/>
          <a:lstStyle>
            <a:lvl1pPr>
              <a:defRPr/>
            </a:lvl1pPr>
          </a:lstStyle>
          <a:p>
            <a:pPr>
              <a:defRPr/>
            </a:pPr>
            <a:fld id="{826152B6-4B70-4D36-AE15-ED9918B9B9B9}" type="datetimeFigureOut">
              <a:rPr lang="tr-TR"/>
              <a:pPr>
                <a:defRPr/>
              </a:pPr>
              <a:t>14.02.2020</a:t>
            </a:fld>
            <a:endParaRPr lang="tr-TR"/>
          </a:p>
        </p:txBody>
      </p:sp>
      <p:sp>
        <p:nvSpPr>
          <p:cNvPr id="4" name="Altbilgi Yer Tutucusu 4"/>
          <p:cNvSpPr>
            <a:spLocks noGrp="1"/>
          </p:cNvSpPr>
          <p:nvPr>
            <p:ph type="ftr" sz="quarter" idx="11"/>
          </p:nvPr>
        </p:nvSpPr>
        <p:spPr/>
        <p:txBody>
          <a:bodyPr/>
          <a:lstStyle>
            <a:lvl1pPr>
              <a:defRPr/>
            </a:lvl1pPr>
          </a:lstStyle>
          <a:p>
            <a:pPr>
              <a:defRPr/>
            </a:pPr>
            <a:endParaRPr lang="tr-TR"/>
          </a:p>
        </p:txBody>
      </p:sp>
      <p:sp>
        <p:nvSpPr>
          <p:cNvPr id="5" name="Slayt Numarası Yer Tutucusu 5"/>
          <p:cNvSpPr>
            <a:spLocks noGrp="1"/>
          </p:cNvSpPr>
          <p:nvPr>
            <p:ph type="sldNum" sz="quarter" idx="12"/>
          </p:nvPr>
        </p:nvSpPr>
        <p:spPr/>
        <p:txBody>
          <a:bodyPr/>
          <a:lstStyle>
            <a:lvl1pPr>
              <a:defRPr/>
            </a:lvl1pPr>
          </a:lstStyle>
          <a:p>
            <a:fld id="{02A43DA0-FCD7-4D4A-9114-8090EC280497}" type="slidenum">
              <a:rPr lang="tr-TR" altLang="tr-TR"/>
              <a:pPr/>
              <a:t>‹#›</a:t>
            </a:fld>
            <a:endParaRPr lang="tr-TR" altLang="tr-TR"/>
          </a:p>
        </p:txBody>
      </p:sp>
    </p:spTree>
    <p:extLst>
      <p:ext uri="{BB962C8B-B14F-4D97-AF65-F5344CB8AC3E}">
        <p14:creationId xmlns:p14="http://schemas.microsoft.com/office/powerpoint/2010/main" val="2900367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3"/>
          <p:cNvSpPr>
            <a:spLocks noGrp="1"/>
          </p:cNvSpPr>
          <p:nvPr>
            <p:ph type="dt" sz="half" idx="10"/>
          </p:nvPr>
        </p:nvSpPr>
        <p:spPr/>
        <p:txBody>
          <a:bodyPr/>
          <a:lstStyle>
            <a:lvl1pPr>
              <a:defRPr/>
            </a:lvl1pPr>
          </a:lstStyle>
          <a:p>
            <a:pPr>
              <a:defRPr/>
            </a:pPr>
            <a:fld id="{D25AE226-2F1C-4AC2-AD0A-DD04BDD97266}" type="datetimeFigureOut">
              <a:rPr lang="tr-TR"/>
              <a:pPr>
                <a:defRPr/>
              </a:pPr>
              <a:t>14.02.2020</a:t>
            </a:fld>
            <a:endParaRPr lang="tr-TR"/>
          </a:p>
        </p:txBody>
      </p:sp>
      <p:sp>
        <p:nvSpPr>
          <p:cNvPr id="3" name="Altbilgi Yer Tutucusu 4"/>
          <p:cNvSpPr>
            <a:spLocks noGrp="1"/>
          </p:cNvSpPr>
          <p:nvPr>
            <p:ph type="ftr" sz="quarter" idx="11"/>
          </p:nvPr>
        </p:nvSpPr>
        <p:spPr/>
        <p:txBody>
          <a:bodyPr/>
          <a:lstStyle>
            <a:lvl1pPr>
              <a:defRPr/>
            </a:lvl1pPr>
          </a:lstStyle>
          <a:p>
            <a:pPr>
              <a:defRPr/>
            </a:pPr>
            <a:endParaRPr lang="tr-TR"/>
          </a:p>
        </p:txBody>
      </p:sp>
      <p:sp>
        <p:nvSpPr>
          <p:cNvPr id="4" name="Slayt Numarası Yer Tutucusu 5"/>
          <p:cNvSpPr>
            <a:spLocks noGrp="1"/>
          </p:cNvSpPr>
          <p:nvPr>
            <p:ph type="sldNum" sz="quarter" idx="12"/>
          </p:nvPr>
        </p:nvSpPr>
        <p:spPr/>
        <p:txBody>
          <a:bodyPr/>
          <a:lstStyle>
            <a:lvl1pPr>
              <a:defRPr/>
            </a:lvl1pPr>
          </a:lstStyle>
          <a:p>
            <a:fld id="{80086BB4-C20E-46D3-9022-7D77A24EDA69}" type="slidenum">
              <a:rPr lang="tr-TR" altLang="tr-TR"/>
              <a:pPr/>
              <a:t>‹#›</a:t>
            </a:fld>
            <a:endParaRPr lang="tr-TR" altLang="tr-TR"/>
          </a:p>
        </p:txBody>
      </p:sp>
    </p:spTree>
    <p:extLst>
      <p:ext uri="{BB962C8B-B14F-4D97-AF65-F5344CB8AC3E}">
        <p14:creationId xmlns:p14="http://schemas.microsoft.com/office/powerpoint/2010/main" val="3279787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Veri Yer Tutucusu 3"/>
          <p:cNvSpPr>
            <a:spLocks noGrp="1"/>
          </p:cNvSpPr>
          <p:nvPr>
            <p:ph type="dt" sz="half" idx="10"/>
          </p:nvPr>
        </p:nvSpPr>
        <p:spPr/>
        <p:txBody>
          <a:bodyPr/>
          <a:lstStyle>
            <a:lvl1pPr>
              <a:defRPr/>
            </a:lvl1pPr>
          </a:lstStyle>
          <a:p>
            <a:pPr>
              <a:defRPr/>
            </a:pPr>
            <a:fld id="{D59AB3F5-A12A-4EF5-99F2-3E118BA44A4D}" type="datetimeFigureOut">
              <a:rPr lang="tr-TR"/>
              <a:pPr>
                <a:defRPr/>
              </a:pPr>
              <a:t>14.02.2020</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618607F1-21E0-4DBE-A90B-39D376C61264}" type="slidenum">
              <a:rPr lang="tr-TR" altLang="tr-TR"/>
              <a:pPr/>
              <a:t>‹#›</a:t>
            </a:fld>
            <a:endParaRPr lang="tr-TR" altLang="tr-TR"/>
          </a:p>
        </p:txBody>
      </p:sp>
    </p:spTree>
    <p:extLst>
      <p:ext uri="{BB962C8B-B14F-4D97-AF65-F5344CB8AC3E}">
        <p14:creationId xmlns:p14="http://schemas.microsoft.com/office/powerpoint/2010/main" val="3785096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Veri Yer Tutucusu 3"/>
          <p:cNvSpPr>
            <a:spLocks noGrp="1"/>
          </p:cNvSpPr>
          <p:nvPr>
            <p:ph type="dt" sz="half" idx="10"/>
          </p:nvPr>
        </p:nvSpPr>
        <p:spPr/>
        <p:txBody>
          <a:bodyPr/>
          <a:lstStyle>
            <a:lvl1pPr>
              <a:defRPr/>
            </a:lvl1pPr>
          </a:lstStyle>
          <a:p>
            <a:pPr>
              <a:defRPr/>
            </a:pPr>
            <a:fld id="{42706C09-BC10-43CB-B427-8078A4538D3D}" type="datetimeFigureOut">
              <a:rPr lang="tr-TR"/>
              <a:pPr>
                <a:defRPr/>
              </a:pPr>
              <a:t>14.02.2020</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3FFCA749-7477-4D94-BBCC-8F1E76A3F7B1}" type="slidenum">
              <a:rPr lang="tr-TR" altLang="tr-TR"/>
              <a:pPr/>
              <a:t>‹#›</a:t>
            </a:fld>
            <a:endParaRPr lang="tr-TR" altLang="tr-TR"/>
          </a:p>
        </p:txBody>
      </p:sp>
    </p:spTree>
    <p:extLst>
      <p:ext uri="{BB962C8B-B14F-4D97-AF65-F5344CB8AC3E}">
        <p14:creationId xmlns:p14="http://schemas.microsoft.com/office/powerpoint/2010/main" val="240768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smtClean="0"/>
              <a:t>Asıl başlık stili için tıklatın</a:t>
            </a:r>
          </a:p>
        </p:txBody>
      </p:sp>
      <p:sp>
        <p:nvSpPr>
          <p:cNvPr id="1027" name="Metin Yer Tutucus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D85743D-6D84-4891-B8B3-172625933FC1}" type="datetimeFigureOut">
              <a:rPr lang="tr-TR"/>
              <a:pPr>
                <a:defRPr/>
              </a:pPr>
              <a:t>14.02.2020</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BA6BFE0-0682-4654-8E47-CB44E1BE1151}" type="slidenum">
              <a:rPr lang="tr-TR" altLang="tr-TR"/>
              <a:pPr/>
              <a:t>‹#›</a:t>
            </a:fld>
            <a:endParaRPr lang="tr-TR" alt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8" Type="http://schemas.openxmlformats.org/officeDocument/2006/relationships/hyperlink" Target="https://summerofcode.withgoogle.com/" TargetMode="External"/><Relationship Id="rId3" Type="http://schemas.openxmlformats.org/officeDocument/2006/relationships/hyperlink" Target="http://www.technofist.com/IEEE-software-projects.html" TargetMode="External"/><Relationship Id="rId7" Type="http://schemas.openxmlformats.org/officeDocument/2006/relationships/hyperlink" Target="https://www.elprocus.com/top-software-engineering-projects-for-it-and-cse-students-in-2014/"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electronicsforu.com/category/electronics-projects/software-projects-ideas" TargetMode="External"/><Relationship Id="rId5" Type="http://schemas.openxmlformats.org/officeDocument/2006/relationships/hyperlink" Target="https://www.codementor.io/npostolovski/40-side-project-ideas-for-software-engineers-g8xckyxef" TargetMode="External"/><Relationship Id="rId10" Type="http://schemas.openxmlformats.org/officeDocument/2006/relationships/image" Target="../media/image4.jpeg"/><Relationship Id="rId4" Type="http://schemas.openxmlformats.org/officeDocument/2006/relationships/hyperlink" Target="https://nevonprojects.com/project-ideas/software-project-ideas/" TargetMode="External"/><Relationship Id="rId9"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hyperlink" Target="https://girisimcikafasi.com/basari-hikayeleri/page/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2.png"/><Relationship Id="rId4" Type="http://schemas.openxmlformats.org/officeDocument/2006/relationships/hyperlink" Target="https://www.youtube.com/watch?v=ZLA349dDSC8&amp;list=PLLLKgLQY66cknCZmM7rO8DGvpmr4ChH6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346450" y="1412875"/>
            <a:ext cx="2451100" cy="2901950"/>
          </a:xfrm>
        </p:spPr>
      </p:pic>
      <p:grpSp>
        <p:nvGrpSpPr>
          <p:cNvPr id="2051" name="Grup 4"/>
          <p:cNvGrpSpPr>
            <a:grpSpLocks/>
          </p:cNvGrpSpPr>
          <p:nvPr/>
        </p:nvGrpSpPr>
        <p:grpSpPr bwMode="auto">
          <a:xfrm>
            <a:off x="0" y="5516563"/>
            <a:ext cx="9144000" cy="1109662"/>
            <a:chOff x="0" y="5719432"/>
            <a:chExt cx="9144000" cy="907020"/>
          </a:xfrm>
        </p:grpSpPr>
        <p:pic>
          <p:nvPicPr>
            <p:cNvPr id="2052" name="Resim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Alt Başlık 2"/>
            <p:cNvSpPr txBox="1">
              <a:spLocks/>
            </p:cNvSpPr>
            <p:nvPr/>
          </p:nvSpPr>
          <p:spPr bwMode="auto">
            <a:xfrm>
              <a:off x="6588224" y="6278988"/>
              <a:ext cx="2547214" cy="34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sz="2000">
                  <a:solidFill>
                    <a:srgbClr val="898989"/>
                  </a:solidFill>
                </a:rPr>
                <a:t>www.sakarya.edu.tr</a:t>
              </a: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smtClean="0"/>
              <a:t>Girişimcilikle İlgili Kavramlar</a:t>
            </a:r>
          </a:p>
        </p:txBody>
      </p:sp>
      <p:sp>
        <p:nvSpPr>
          <p:cNvPr id="4099" name="İçerik Yer Tutucusu 2"/>
          <p:cNvSpPr>
            <a:spLocks noGrp="1"/>
          </p:cNvSpPr>
          <p:nvPr>
            <p:ph idx="1"/>
          </p:nvPr>
        </p:nvSpPr>
        <p:spPr>
          <a:xfrm>
            <a:off x="457200" y="1196752"/>
            <a:ext cx="8435280" cy="4544359"/>
          </a:xfrm>
        </p:spPr>
        <p:txBody>
          <a:bodyPr>
            <a:normAutofit/>
          </a:bodyPr>
          <a:lstStyle/>
          <a:p>
            <a:r>
              <a:rPr lang="tr-TR" sz="2500" b="1" dirty="0" smtClean="0"/>
              <a:t>İnovasyon</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o 1"/>
          <p:cNvGraphicFramePr>
            <a:graphicFrameLocks noGrp="1"/>
          </p:cNvGraphicFramePr>
          <p:nvPr>
            <p:extLst>
              <p:ext uri="{D42A27DB-BD31-4B8C-83A1-F6EECF244321}">
                <p14:modId xmlns:p14="http://schemas.microsoft.com/office/powerpoint/2010/main" val="115145789"/>
              </p:ext>
            </p:extLst>
          </p:nvPr>
        </p:nvGraphicFramePr>
        <p:xfrm>
          <a:off x="148667" y="1603693"/>
          <a:ext cx="8846666" cy="4541520"/>
        </p:xfrm>
        <a:graphic>
          <a:graphicData uri="http://schemas.openxmlformats.org/drawingml/2006/table">
            <a:tbl>
              <a:tblPr firstRow="1" bandRow="1">
                <a:tableStyleId>{073A0DAA-6AF3-43AB-8588-CEC1D06C72B9}</a:tableStyleId>
              </a:tblPr>
              <a:tblGrid>
                <a:gridCol w="1543013">
                  <a:extLst>
                    <a:ext uri="{9D8B030D-6E8A-4147-A177-3AD203B41FA5}">
                      <a16:colId xmlns="" xmlns:a16="http://schemas.microsoft.com/office/drawing/2014/main" val="621149030"/>
                    </a:ext>
                  </a:extLst>
                </a:gridCol>
                <a:gridCol w="7303653">
                  <a:extLst>
                    <a:ext uri="{9D8B030D-6E8A-4147-A177-3AD203B41FA5}">
                      <a16:colId xmlns="" xmlns:a16="http://schemas.microsoft.com/office/drawing/2014/main" val="629075429"/>
                    </a:ext>
                  </a:extLst>
                </a:gridCol>
              </a:tblGrid>
              <a:tr h="5738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1" i="0" u="none" strike="noStrike" kern="1200" baseline="0" dirty="0" smtClean="0">
                          <a:solidFill>
                            <a:schemeClr val="lt1"/>
                          </a:solidFill>
                          <a:latin typeface="+mn-lt"/>
                          <a:ea typeface="+mn-ea"/>
                          <a:cs typeface="+mn-cs"/>
                        </a:rPr>
                        <a:t>Yazar/Araştırmacı</a:t>
                      </a:r>
                      <a:endParaRPr lang="tr-TR" sz="1600" b="0" i="0" u="none" strike="noStrike" kern="1200" baseline="0" dirty="0" smtClean="0">
                        <a:solidFill>
                          <a:schemeClr val="lt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1" i="0" u="none" strike="noStrike" kern="1200" baseline="0" dirty="0" smtClean="0">
                          <a:solidFill>
                            <a:schemeClr val="lt1"/>
                          </a:solidFill>
                          <a:latin typeface="+mn-lt"/>
                          <a:ea typeface="+mn-ea"/>
                          <a:cs typeface="+mn-cs"/>
                        </a:rPr>
                        <a:t>Tanımları</a:t>
                      </a:r>
                      <a:endParaRPr lang="tr-TR" sz="1600" dirty="0"/>
                    </a:p>
                  </a:txBody>
                  <a:tcPr/>
                </a:tc>
                <a:extLst>
                  <a:ext uri="{0D108BD9-81ED-4DB2-BD59-A6C34878D82A}">
                    <a16:rowId xmlns="" xmlns:a16="http://schemas.microsoft.com/office/drawing/2014/main" val="3592099887"/>
                  </a:ext>
                </a:extLst>
              </a:tr>
              <a:tr h="8154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1" i="0" u="none" strike="noStrike" kern="1200" baseline="0" dirty="0" err="1" smtClean="0">
                          <a:solidFill>
                            <a:schemeClr val="dk1"/>
                          </a:solidFill>
                          <a:latin typeface="+mn-lt"/>
                          <a:ea typeface="+mn-ea"/>
                          <a:cs typeface="+mn-cs"/>
                        </a:rPr>
                        <a:t>Schumpeter</a:t>
                      </a:r>
                      <a:r>
                        <a:rPr lang="tr-TR" sz="1600" b="1" i="0" u="none" strike="noStrike" kern="1200" baseline="0" dirty="0" smtClean="0">
                          <a:solidFill>
                            <a:schemeClr val="dk1"/>
                          </a:solidFill>
                          <a:latin typeface="+mn-lt"/>
                          <a:ea typeface="+mn-ea"/>
                          <a:cs typeface="+mn-cs"/>
                        </a:rPr>
                        <a:t> (1934)</a:t>
                      </a:r>
                      <a:endParaRPr lang="tr-TR" sz="1600" b="0" i="0" u="none" strike="noStrike" kern="1200" baseline="0" dirty="0" smtClean="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0" i="0" u="none" strike="noStrike" kern="1200" baseline="0" dirty="0" smtClean="0">
                          <a:solidFill>
                            <a:schemeClr val="dk1"/>
                          </a:solidFill>
                          <a:latin typeface="+mn-lt"/>
                          <a:ea typeface="+mn-ea"/>
                          <a:cs typeface="+mn-cs"/>
                        </a:rPr>
                        <a:t>İnovasyon, var olan ürün için yeni bir modifikasyon ve/veya yeni bir ürün ortaya çıkarmak, yeni bir pazar keşfetmek, yeni hammadde ve/veya hammadde tedarik etmek için yeni kaynaklar keşfetmektir.</a:t>
                      </a:r>
                    </a:p>
                  </a:txBody>
                  <a:tcPr/>
                </a:tc>
                <a:extLst>
                  <a:ext uri="{0D108BD9-81ED-4DB2-BD59-A6C34878D82A}">
                    <a16:rowId xmlns="" xmlns:a16="http://schemas.microsoft.com/office/drawing/2014/main" val="2908887806"/>
                  </a:ext>
                </a:extLst>
              </a:tr>
              <a:tr h="3322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1" i="0" u="none" strike="noStrike" kern="1200" baseline="0" dirty="0" err="1" smtClean="0">
                          <a:solidFill>
                            <a:schemeClr val="dk1"/>
                          </a:solidFill>
                          <a:latin typeface="+mn-lt"/>
                          <a:ea typeface="+mn-ea"/>
                          <a:cs typeface="+mn-cs"/>
                        </a:rPr>
                        <a:t>Drucker</a:t>
                      </a:r>
                      <a:r>
                        <a:rPr lang="tr-TR" sz="1600" b="1" i="0" u="none" strike="noStrike" kern="1200" baseline="0" dirty="0" smtClean="0">
                          <a:solidFill>
                            <a:schemeClr val="dk1"/>
                          </a:solidFill>
                          <a:latin typeface="+mn-lt"/>
                          <a:ea typeface="+mn-ea"/>
                          <a:cs typeface="+mn-cs"/>
                        </a:rPr>
                        <a:t> (1954)</a:t>
                      </a:r>
                      <a:endParaRPr lang="tr-TR" sz="1600" b="0" i="0" u="none" strike="noStrike" kern="1200" baseline="0" dirty="0" smtClean="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0" i="0" u="none" strike="noStrike" kern="1200" baseline="0" dirty="0" smtClean="0">
                          <a:solidFill>
                            <a:schemeClr val="dk1"/>
                          </a:solidFill>
                          <a:latin typeface="+mn-lt"/>
                          <a:ea typeface="+mn-ea"/>
                          <a:cs typeface="+mn-cs"/>
                        </a:rPr>
                        <a:t>Bir organizasyonun iki temel fonksiyonundan biridir.</a:t>
                      </a:r>
                      <a:endParaRPr lang="tr-TR" sz="1600" dirty="0"/>
                    </a:p>
                  </a:txBody>
                  <a:tcPr/>
                </a:tc>
                <a:extLst>
                  <a:ext uri="{0D108BD9-81ED-4DB2-BD59-A6C34878D82A}">
                    <a16:rowId xmlns="" xmlns:a16="http://schemas.microsoft.com/office/drawing/2014/main" val="2522622949"/>
                  </a:ext>
                </a:extLst>
              </a:tr>
              <a:tr h="5738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1" i="0" u="none" strike="noStrike" kern="1200" baseline="0" dirty="0" err="1" smtClean="0">
                          <a:solidFill>
                            <a:schemeClr val="dk1"/>
                          </a:solidFill>
                          <a:latin typeface="+mn-lt"/>
                          <a:ea typeface="+mn-ea"/>
                          <a:cs typeface="+mn-cs"/>
                        </a:rPr>
                        <a:t>Simmonds</a:t>
                      </a:r>
                      <a:r>
                        <a:rPr lang="tr-TR" sz="1600" b="1" i="0" u="none" strike="noStrike" kern="1200" baseline="0" dirty="0" smtClean="0">
                          <a:solidFill>
                            <a:schemeClr val="dk1"/>
                          </a:solidFill>
                          <a:latin typeface="+mn-lt"/>
                          <a:ea typeface="+mn-ea"/>
                          <a:cs typeface="+mn-cs"/>
                        </a:rPr>
                        <a:t> (1986)</a:t>
                      </a:r>
                      <a:endParaRPr lang="tr-TR" sz="1600" b="0" i="0" u="none" strike="noStrike" kern="1200" baseline="0" dirty="0" smtClean="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0" i="0" u="none" strike="noStrike" kern="1200" baseline="0" dirty="0" smtClean="0">
                          <a:solidFill>
                            <a:schemeClr val="dk1"/>
                          </a:solidFill>
                          <a:latin typeface="+mn-lt"/>
                          <a:ea typeface="+mn-ea"/>
                          <a:cs typeface="+mn-cs"/>
                        </a:rPr>
                        <a:t>İnovasyon yeni ürün ve hizmetler, var olan ürünlerin yeni kullanımı, var olan ürün veya yeni pazarlama yöntemleri için yeni pazarların keşfedilmesini kapsayan yeni fikirlerdir.</a:t>
                      </a:r>
                      <a:endParaRPr lang="tr-TR" sz="1600" dirty="0"/>
                    </a:p>
                  </a:txBody>
                  <a:tcPr/>
                </a:tc>
                <a:extLst>
                  <a:ext uri="{0D108BD9-81ED-4DB2-BD59-A6C34878D82A}">
                    <a16:rowId xmlns="" xmlns:a16="http://schemas.microsoft.com/office/drawing/2014/main" val="954613209"/>
                  </a:ext>
                </a:extLst>
              </a:tr>
              <a:tr h="8154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1" i="0" u="none" strike="noStrike" kern="1200" baseline="0" dirty="0" err="1" smtClean="0">
                          <a:solidFill>
                            <a:schemeClr val="dk1"/>
                          </a:solidFill>
                          <a:latin typeface="+mn-lt"/>
                          <a:ea typeface="+mn-ea"/>
                          <a:cs typeface="+mn-cs"/>
                        </a:rPr>
                        <a:t>Knox</a:t>
                      </a:r>
                      <a:r>
                        <a:rPr lang="tr-TR" sz="1600" b="1" i="0" u="none" strike="noStrike" kern="1200" baseline="0" dirty="0" smtClean="0">
                          <a:solidFill>
                            <a:schemeClr val="dk1"/>
                          </a:solidFill>
                          <a:latin typeface="+mn-lt"/>
                          <a:ea typeface="+mn-ea"/>
                          <a:cs typeface="+mn-cs"/>
                        </a:rPr>
                        <a:t> (2002)</a:t>
                      </a:r>
                      <a:endParaRPr lang="tr-TR" sz="1600" b="0" i="0" u="none" strike="noStrike" kern="1200" baseline="0" dirty="0" smtClean="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0" i="0" u="none" strike="noStrike" kern="1200" baseline="0" dirty="0" smtClean="0">
                          <a:solidFill>
                            <a:schemeClr val="dk1"/>
                          </a:solidFill>
                          <a:latin typeface="+mn-lt"/>
                          <a:ea typeface="+mn-ea"/>
                          <a:cs typeface="+mn-cs"/>
                        </a:rPr>
                        <a:t>İnovasyon organizasyonlar, tedarikçiler ve müşteriler için yeni ve/veya ilave değer sağlayan yeni prosedürler, çözümler, ürünler, hizmetler ve yeni pazarlama yöntemleri geliştirme prosesi olarak tanımlanabilir. </a:t>
                      </a:r>
                      <a:endParaRPr lang="tr-TR" sz="1600" dirty="0"/>
                    </a:p>
                  </a:txBody>
                  <a:tcPr/>
                </a:tc>
                <a:extLst>
                  <a:ext uri="{0D108BD9-81ED-4DB2-BD59-A6C34878D82A}">
                    <a16:rowId xmlns="" xmlns:a16="http://schemas.microsoft.com/office/drawing/2014/main" val="2185365976"/>
                  </a:ext>
                </a:extLst>
              </a:tr>
              <a:tr h="8154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1" i="0" u="none" strike="noStrike" kern="1200" baseline="0" dirty="0" smtClean="0">
                          <a:solidFill>
                            <a:schemeClr val="dk1"/>
                          </a:solidFill>
                          <a:latin typeface="+mn-lt"/>
                          <a:ea typeface="+mn-ea"/>
                          <a:cs typeface="+mn-cs"/>
                        </a:rPr>
                        <a:t>Business </a:t>
                      </a:r>
                      <a:r>
                        <a:rPr lang="tr-TR" sz="1600" b="1" i="0" u="none" strike="noStrike" kern="1200" baseline="0" dirty="0" err="1" smtClean="0">
                          <a:solidFill>
                            <a:schemeClr val="dk1"/>
                          </a:solidFill>
                          <a:latin typeface="+mn-lt"/>
                          <a:ea typeface="+mn-ea"/>
                          <a:cs typeface="+mn-cs"/>
                        </a:rPr>
                        <a:t>Council</a:t>
                      </a:r>
                      <a:r>
                        <a:rPr lang="tr-TR" sz="1600" b="1" i="0" u="none" strike="noStrike" kern="1200" baseline="0" dirty="0" smtClean="0">
                          <a:solidFill>
                            <a:schemeClr val="dk1"/>
                          </a:solidFill>
                          <a:latin typeface="+mn-lt"/>
                          <a:ea typeface="+mn-ea"/>
                          <a:cs typeface="+mn-cs"/>
                        </a:rPr>
                        <a:t> </a:t>
                      </a:r>
                      <a:r>
                        <a:rPr lang="tr-TR" sz="1600" b="1" i="0" u="none" strike="noStrike" kern="1200" baseline="0" dirty="0" err="1" smtClean="0">
                          <a:solidFill>
                            <a:schemeClr val="dk1"/>
                          </a:solidFill>
                          <a:latin typeface="+mn-lt"/>
                          <a:ea typeface="+mn-ea"/>
                          <a:cs typeface="+mn-cs"/>
                        </a:rPr>
                        <a:t>Australia</a:t>
                      </a:r>
                      <a:r>
                        <a:rPr lang="tr-TR" sz="1600" b="1" i="0" u="none" strike="noStrike" kern="1200" baseline="0" dirty="0" smtClean="0">
                          <a:solidFill>
                            <a:schemeClr val="dk1"/>
                          </a:solidFill>
                          <a:latin typeface="+mn-lt"/>
                          <a:ea typeface="+mn-ea"/>
                          <a:cs typeface="+mn-cs"/>
                        </a:rPr>
                        <a:t> (1993)</a:t>
                      </a:r>
                      <a:endParaRPr lang="tr-TR" sz="1600" b="0" i="0" u="none" strike="noStrike" kern="1200" baseline="0" dirty="0" smtClean="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0" i="0" u="none" strike="noStrike" kern="1200" baseline="0" dirty="0" smtClean="0">
                          <a:solidFill>
                            <a:schemeClr val="dk1"/>
                          </a:solidFill>
                          <a:latin typeface="+mn-lt"/>
                          <a:ea typeface="+mn-ea"/>
                          <a:cs typeface="+mn-cs"/>
                        </a:rPr>
                        <a:t>İnovasyon doğrudan organizasyon ve/veya dolaylı olarak organizasyonların müşterileri için yeni ve/veya ilave değerler oluşturan bir takım unsurların geliştirilmesi ve/veya yeni unsurların ortaya konulmasıdır.</a:t>
                      </a:r>
                      <a:endParaRPr lang="tr-TR" sz="1600" dirty="0"/>
                    </a:p>
                  </a:txBody>
                  <a:tcPr/>
                </a:tc>
                <a:extLst>
                  <a:ext uri="{0D108BD9-81ED-4DB2-BD59-A6C34878D82A}">
                    <a16:rowId xmlns="" xmlns:a16="http://schemas.microsoft.com/office/drawing/2014/main" val="3990328285"/>
                  </a:ext>
                </a:extLst>
              </a:tr>
              <a:tr h="5738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1" i="0" u="none" strike="noStrike" kern="1200" baseline="0" dirty="0" err="1" smtClean="0">
                          <a:solidFill>
                            <a:schemeClr val="dk1"/>
                          </a:solidFill>
                          <a:latin typeface="+mn-lt"/>
                          <a:ea typeface="+mn-ea"/>
                          <a:cs typeface="+mn-cs"/>
                        </a:rPr>
                        <a:t>Boer</a:t>
                      </a:r>
                      <a:r>
                        <a:rPr lang="tr-TR" sz="1600" b="1" i="0" u="none" strike="noStrike" kern="1200" baseline="0" dirty="0" smtClean="0">
                          <a:solidFill>
                            <a:schemeClr val="dk1"/>
                          </a:solidFill>
                          <a:latin typeface="+mn-lt"/>
                          <a:ea typeface="+mn-ea"/>
                          <a:cs typeface="+mn-cs"/>
                        </a:rPr>
                        <a:t> ve </a:t>
                      </a:r>
                      <a:r>
                        <a:rPr lang="tr-TR" sz="1600" b="1" i="0" u="none" strike="noStrike" kern="1200" baseline="0" dirty="0" err="1" smtClean="0">
                          <a:solidFill>
                            <a:schemeClr val="dk1"/>
                          </a:solidFill>
                          <a:latin typeface="+mn-lt"/>
                          <a:ea typeface="+mn-ea"/>
                          <a:cs typeface="+mn-cs"/>
                        </a:rPr>
                        <a:t>During</a:t>
                      </a:r>
                      <a:r>
                        <a:rPr lang="tr-TR" sz="1600" b="1" i="0" u="none" strike="noStrike" kern="1200" baseline="0" dirty="0" smtClean="0">
                          <a:solidFill>
                            <a:schemeClr val="dk1"/>
                          </a:solidFill>
                          <a:latin typeface="+mn-lt"/>
                          <a:ea typeface="+mn-ea"/>
                          <a:cs typeface="+mn-cs"/>
                        </a:rPr>
                        <a:t> (2001)</a:t>
                      </a:r>
                      <a:endParaRPr lang="tr-TR" sz="1600" b="0" i="0" u="none" strike="noStrike" kern="1200" baseline="0" dirty="0" smtClean="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0" i="0" u="none" strike="noStrike" kern="1200" baseline="0" dirty="0" smtClean="0">
                          <a:solidFill>
                            <a:schemeClr val="dk1"/>
                          </a:solidFill>
                          <a:latin typeface="+mn-lt"/>
                          <a:ea typeface="+mn-ea"/>
                          <a:cs typeface="+mn-cs"/>
                        </a:rPr>
                        <a:t>Ürün, pazar, teknoloji ve organizasyon temelinde yeni bir kombinasyon oluşturma</a:t>
                      </a:r>
                      <a:endParaRPr lang="tr-TR" sz="1600" dirty="0"/>
                    </a:p>
                  </a:txBody>
                  <a:tcPr/>
                </a:tc>
                <a:extLst>
                  <a:ext uri="{0D108BD9-81ED-4DB2-BD59-A6C34878D82A}">
                    <a16:rowId xmlns="" xmlns:a16="http://schemas.microsoft.com/office/drawing/2014/main" val="3662300137"/>
                  </a:ext>
                </a:extLst>
              </a:tr>
            </a:tbl>
          </a:graphicData>
        </a:graphic>
      </p:graphicFrame>
    </p:spTree>
    <p:extLst>
      <p:ext uri="{BB962C8B-B14F-4D97-AF65-F5344CB8AC3E}">
        <p14:creationId xmlns:p14="http://schemas.microsoft.com/office/powerpoint/2010/main" val="326007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smtClean="0"/>
              <a:t>Girişimcilikle İlgili Kavramlar</a:t>
            </a:r>
          </a:p>
        </p:txBody>
      </p:sp>
      <p:sp>
        <p:nvSpPr>
          <p:cNvPr id="4099" name="İçerik Yer Tutucusu 2"/>
          <p:cNvSpPr>
            <a:spLocks noGrp="1"/>
          </p:cNvSpPr>
          <p:nvPr>
            <p:ph idx="1"/>
          </p:nvPr>
        </p:nvSpPr>
        <p:spPr>
          <a:xfrm>
            <a:off x="354360" y="1340768"/>
            <a:ext cx="8435280" cy="4544359"/>
          </a:xfrm>
        </p:spPr>
        <p:txBody>
          <a:bodyPr>
            <a:normAutofit lnSpcReduction="10000"/>
          </a:bodyPr>
          <a:lstStyle/>
          <a:p>
            <a:r>
              <a:rPr lang="tr-TR" b="1" dirty="0"/>
              <a:t>İnovasyon</a:t>
            </a:r>
            <a:endParaRPr lang="tr-TR" b="1" dirty="0" smtClean="0"/>
          </a:p>
          <a:p>
            <a:r>
              <a:rPr lang="tr-TR" i="1" dirty="0"/>
              <a:t>“</a:t>
            </a:r>
            <a:r>
              <a:rPr lang="tr-TR" i="1" dirty="0" err="1"/>
              <a:t>inovasyonun</a:t>
            </a:r>
            <a:r>
              <a:rPr lang="tr-TR" i="1" dirty="0"/>
              <a:t> özü” </a:t>
            </a:r>
            <a:r>
              <a:rPr lang="tr-TR" dirty="0"/>
              <a:t>ile ilgili olarak üç temel hususa yoğun olarak vurgu yapmış oldukları </a:t>
            </a:r>
            <a:r>
              <a:rPr lang="tr-TR" dirty="0" smtClean="0"/>
              <a:t>görülmektedir.</a:t>
            </a:r>
          </a:p>
          <a:p>
            <a:pPr lvl="1"/>
            <a:r>
              <a:rPr lang="tr-TR" b="1" i="1" dirty="0"/>
              <a:t>“sadece ürün temelli değildir</a:t>
            </a:r>
            <a:r>
              <a:rPr lang="tr-TR" b="1" i="1" dirty="0" smtClean="0"/>
              <a:t>”</a:t>
            </a:r>
          </a:p>
          <a:p>
            <a:pPr lvl="1"/>
            <a:r>
              <a:rPr lang="tr-TR" b="1" i="1" dirty="0"/>
              <a:t>“yeni bir şey ortaya koyması-bir </a:t>
            </a:r>
            <a:r>
              <a:rPr lang="tr-TR" b="1" i="1" dirty="0" smtClean="0"/>
              <a:t>yenilik oluşturulması”</a:t>
            </a:r>
          </a:p>
          <a:p>
            <a:pPr lvl="1"/>
            <a:r>
              <a:rPr lang="tr-TR" dirty="0"/>
              <a:t>“</a:t>
            </a:r>
            <a:r>
              <a:rPr lang="tr-TR" b="1" i="1" dirty="0" err="1"/>
              <a:t>inovasyonun</a:t>
            </a:r>
            <a:r>
              <a:rPr lang="tr-TR" b="1" i="1" dirty="0"/>
              <a:t> (yeniliğin müşteri, organizasyon ve hatta toplumun geneli adına) bir değer üretmesidir</a:t>
            </a:r>
            <a:r>
              <a:rPr lang="tr-TR" b="1" i="1" dirty="0" smtClean="0"/>
              <a:t>”</a:t>
            </a:r>
            <a:endParaRPr lang="tr-TR" altLang="tr-TR" dirty="0" smtClean="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9635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smtClean="0"/>
              <a:t>Girişimcilikle İlgili Kavramlar</a:t>
            </a:r>
          </a:p>
        </p:txBody>
      </p:sp>
      <p:sp>
        <p:nvSpPr>
          <p:cNvPr id="4099" name="İçerik Yer Tutucusu 2"/>
          <p:cNvSpPr>
            <a:spLocks noGrp="1"/>
          </p:cNvSpPr>
          <p:nvPr>
            <p:ph idx="1"/>
          </p:nvPr>
        </p:nvSpPr>
        <p:spPr>
          <a:xfrm>
            <a:off x="457200" y="1340768"/>
            <a:ext cx="8435280" cy="4544359"/>
          </a:xfrm>
        </p:spPr>
        <p:txBody>
          <a:bodyPr>
            <a:normAutofit fontScale="92500"/>
          </a:bodyPr>
          <a:lstStyle/>
          <a:p>
            <a:r>
              <a:rPr lang="tr-TR" b="1" dirty="0"/>
              <a:t>İnovasyon</a:t>
            </a:r>
            <a:endParaRPr lang="tr-TR" b="1" dirty="0" smtClean="0"/>
          </a:p>
          <a:p>
            <a:r>
              <a:rPr lang="tr-TR" dirty="0"/>
              <a:t>Özetle, girişimcilik ve inovasyon arasında bir birini besleyen karşılıklı bir bağımlılık ilişkisi söz konusudur. </a:t>
            </a:r>
            <a:endParaRPr lang="tr-TR" dirty="0" smtClean="0"/>
          </a:p>
          <a:p>
            <a:r>
              <a:rPr lang="tr-TR" dirty="0" smtClean="0"/>
              <a:t>Girişimcilik </a:t>
            </a:r>
            <a:r>
              <a:rPr lang="tr-TR" dirty="0"/>
              <a:t>ve inovasyon arasındaki açıklanmaya çalışılan bu ilişkiye dair belki en açıklayıcı cümle bu iki kavramında </a:t>
            </a:r>
            <a:r>
              <a:rPr lang="tr-TR" dirty="0">
                <a:solidFill>
                  <a:srgbClr val="FF0000"/>
                </a:solidFill>
              </a:rPr>
              <a:t>birbirinden ayrı düşünülemeyeceği gibi hangisinin daha önemli ya da önce geldiğine dair bir sıralama yapmanın da anlamlı olmadığıdır.</a:t>
            </a:r>
            <a:endParaRPr lang="tr-TR" altLang="tr-TR" dirty="0" smtClean="0">
              <a:solidFill>
                <a:srgbClr val="FF0000"/>
              </a:solidFill>
            </a:endParaRP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9221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smtClean="0"/>
              <a:t>Girişimcilikle İlgili Kavramlar</a:t>
            </a:r>
          </a:p>
        </p:txBody>
      </p:sp>
      <p:sp>
        <p:nvSpPr>
          <p:cNvPr id="4099" name="İçerik Yer Tutucusu 2"/>
          <p:cNvSpPr>
            <a:spLocks noGrp="1"/>
          </p:cNvSpPr>
          <p:nvPr>
            <p:ph idx="1"/>
          </p:nvPr>
        </p:nvSpPr>
        <p:spPr>
          <a:xfrm>
            <a:off x="179512" y="1417638"/>
            <a:ext cx="8784976" cy="4544359"/>
          </a:xfrm>
        </p:spPr>
        <p:txBody>
          <a:bodyPr>
            <a:normAutofit fontScale="70000" lnSpcReduction="20000"/>
          </a:bodyPr>
          <a:lstStyle/>
          <a:p>
            <a:r>
              <a:rPr lang="tr-TR" b="1" dirty="0" smtClean="0"/>
              <a:t>İnovasyon Türleri</a:t>
            </a:r>
          </a:p>
          <a:p>
            <a:pPr lvl="1"/>
            <a:r>
              <a:rPr lang="tr-TR" b="1" dirty="0"/>
              <a:t>Ürün </a:t>
            </a:r>
            <a:r>
              <a:rPr lang="tr-TR" b="1" dirty="0" smtClean="0"/>
              <a:t>İnovasyonları: </a:t>
            </a:r>
            <a:r>
              <a:rPr lang="tr-TR" dirty="0" smtClean="0"/>
              <a:t>Pazarın </a:t>
            </a:r>
            <a:r>
              <a:rPr lang="tr-TR" dirty="0"/>
              <a:t>ihtiyaçlarını karşılama kabiliyeti olan </a:t>
            </a:r>
            <a:r>
              <a:rPr lang="tr-TR" dirty="0">
                <a:solidFill>
                  <a:srgbClr val="FF0000"/>
                </a:solidFill>
              </a:rPr>
              <a:t>yeni ürün ve hizmetlerin geliştirilmesine/ortaya </a:t>
            </a:r>
            <a:r>
              <a:rPr lang="tr-TR" dirty="0"/>
              <a:t>çıkartılmasına ilişkin </a:t>
            </a:r>
            <a:r>
              <a:rPr lang="tr-TR" dirty="0" err="1" smtClean="0"/>
              <a:t>inovasyonlardır</a:t>
            </a:r>
            <a:r>
              <a:rPr lang="tr-TR" dirty="0"/>
              <a:t>.</a:t>
            </a:r>
            <a:endParaRPr lang="tr-TR" b="1" dirty="0" smtClean="0"/>
          </a:p>
          <a:p>
            <a:pPr lvl="1"/>
            <a:r>
              <a:rPr lang="tr-TR" b="1" dirty="0"/>
              <a:t>Süreç </a:t>
            </a:r>
            <a:r>
              <a:rPr lang="tr-TR" b="1" dirty="0" smtClean="0"/>
              <a:t>İnovasyonları: </a:t>
            </a:r>
            <a:r>
              <a:rPr lang="tr-TR" dirty="0"/>
              <a:t>Organizasyon düzeyinde farklı proseslerin tasarlanması ve pratiğe geçirilmesine ilişkin </a:t>
            </a:r>
            <a:r>
              <a:rPr lang="tr-TR" dirty="0" err="1"/>
              <a:t>inovatif</a:t>
            </a:r>
            <a:r>
              <a:rPr lang="tr-TR" dirty="0"/>
              <a:t> gelişmeler süreç inovasyonu </a:t>
            </a:r>
            <a:r>
              <a:rPr lang="tr-TR" dirty="0" smtClean="0"/>
              <a:t>olarak nitelendirilmektedir.</a:t>
            </a:r>
            <a:endParaRPr lang="tr-TR" b="1" dirty="0" smtClean="0"/>
          </a:p>
          <a:p>
            <a:pPr lvl="1"/>
            <a:r>
              <a:rPr lang="tr-TR" b="1" dirty="0" smtClean="0"/>
              <a:t>Teknik İnovasyon: </a:t>
            </a:r>
            <a:r>
              <a:rPr lang="tr-TR" dirty="0" smtClean="0"/>
              <a:t>Üretim </a:t>
            </a:r>
            <a:r>
              <a:rPr lang="tr-TR" dirty="0"/>
              <a:t>prosesindeki teknolojiler, servisler ve ürünler temelinde gerçekleşen </a:t>
            </a:r>
            <a:r>
              <a:rPr lang="tr-TR" dirty="0" err="1"/>
              <a:t>inovasyonlardır</a:t>
            </a:r>
            <a:r>
              <a:rPr lang="tr-TR" dirty="0"/>
              <a:t>. </a:t>
            </a:r>
            <a:endParaRPr lang="tr-TR" b="1" dirty="0" smtClean="0"/>
          </a:p>
          <a:p>
            <a:pPr lvl="1"/>
            <a:r>
              <a:rPr lang="tr-TR" b="1" dirty="0" smtClean="0"/>
              <a:t>Yönetsel İnovasyon: </a:t>
            </a:r>
            <a:r>
              <a:rPr lang="tr-TR" dirty="0" smtClean="0"/>
              <a:t>Örgütsel </a:t>
            </a:r>
            <a:r>
              <a:rPr lang="tr-TR" dirty="0"/>
              <a:t>yapı ve yönetim süreçleriyle ilgili </a:t>
            </a:r>
            <a:r>
              <a:rPr lang="tr-TR" dirty="0" err="1"/>
              <a:t>inovatif</a:t>
            </a:r>
            <a:r>
              <a:rPr lang="tr-TR" dirty="0"/>
              <a:t> gelişmeleri kapsamaktadır. </a:t>
            </a:r>
            <a:endParaRPr lang="tr-TR" b="1" dirty="0" smtClean="0"/>
          </a:p>
          <a:p>
            <a:pPr lvl="1"/>
            <a:r>
              <a:rPr lang="tr-TR" b="1" dirty="0" smtClean="0"/>
              <a:t>Radikal İnovasyon: </a:t>
            </a:r>
            <a:r>
              <a:rPr lang="tr-TR" dirty="0" smtClean="0"/>
              <a:t>İşlerin</a:t>
            </a:r>
            <a:r>
              <a:rPr lang="tr-TR" dirty="0"/>
              <a:t>, süreçlerin ve toplumsal yaşamın bütün boyutlarının çok yönlü olarak yeniden kavramsallaştırılması ve temellendirilmesine neden olan </a:t>
            </a:r>
            <a:r>
              <a:rPr lang="tr-TR" dirty="0" err="1"/>
              <a:t>inovasyonlardır</a:t>
            </a:r>
            <a:r>
              <a:rPr lang="tr-TR" dirty="0"/>
              <a:t>. </a:t>
            </a:r>
            <a:endParaRPr lang="tr-TR" b="1" dirty="0" smtClean="0"/>
          </a:p>
          <a:p>
            <a:pPr lvl="1"/>
            <a:r>
              <a:rPr lang="tr-TR" b="1" dirty="0" smtClean="0"/>
              <a:t>Aşamalı İnovasyon: </a:t>
            </a:r>
            <a:r>
              <a:rPr lang="tr-TR" dirty="0" smtClean="0"/>
              <a:t>Mevcut </a:t>
            </a:r>
            <a:r>
              <a:rPr lang="tr-TR" dirty="0"/>
              <a:t>ürün ve hizmetlerin geliştirilmesiyle ve mevcut süreçlerdeki geliştirmeye ilişkin </a:t>
            </a:r>
            <a:r>
              <a:rPr lang="tr-TR" dirty="0" err="1"/>
              <a:t>inovatif</a:t>
            </a:r>
            <a:r>
              <a:rPr lang="tr-TR" dirty="0"/>
              <a:t> gelişmelere karşılık </a:t>
            </a:r>
            <a:r>
              <a:rPr lang="tr-TR" dirty="0" smtClean="0"/>
              <a:t>gelmektedir.</a:t>
            </a:r>
            <a:endParaRPr lang="tr-TR" b="1" dirty="0" smtClean="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424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smtClean="0"/>
              <a:t>Girişimcilikle İlgili Kavramlar</a:t>
            </a:r>
          </a:p>
        </p:txBody>
      </p:sp>
      <p:sp>
        <p:nvSpPr>
          <p:cNvPr id="4099" name="İçerik Yer Tutucusu 2"/>
          <p:cNvSpPr>
            <a:spLocks noGrp="1"/>
          </p:cNvSpPr>
          <p:nvPr>
            <p:ph idx="1"/>
          </p:nvPr>
        </p:nvSpPr>
        <p:spPr>
          <a:xfrm>
            <a:off x="179512" y="1600199"/>
            <a:ext cx="8784976" cy="4544359"/>
          </a:xfrm>
        </p:spPr>
        <p:txBody>
          <a:bodyPr>
            <a:normAutofit fontScale="92500" lnSpcReduction="20000"/>
          </a:bodyPr>
          <a:lstStyle/>
          <a:p>
            <a:r>
              <a:rPr lang="tr-TR" b="1" dirty="0" smtClean="0"/>
              <a:t>Değer </a:t>
            </a:r>
          </a:p>
          <a:p>
            <a:r>
              <a:rPr lang="tr-TR" b="1" dirty="0" smtClean="0"/>
              <a:t>“</a:t>
            </a:r>
            <a:r>
              <a:rPr lang="tr-TR" b="1" dirty="0"/>
              <a:t>değer” </a:t>
            </a:r>
            <a:r>
              <a:rPr lang="tr-TR" dirty="0"/>
              <a:t>bir ürün ya da hizmetin, o </a:t>
            </a:r>
            <a:r>
              <a:rPr lang="tr-TR" dirty="0">
                <a:solidFill>
                  <a:srgbClr val="FF0000"/>
                </a:solidFill>
              </a:rPr>
              <a:t>ürün ya da hizmeti </a:t>
            </a:r>
            <a:r>
              <a:rPr lang="tr-TR" dirty="0" smtClean="0">
                <a:solidFill>
                  <a:srgbClr val="FF0000"/>
                </a:solidFill>
              </a:rPr>
              <a:t>kullanabileceklere </a:t>
            </a:r>
            <a:r>
              <a:rPr lang="tr-TR" dirty="0">
                <a:solidFill>
                  <a:srgbClr val="FF0000"/>
                </a:solidFill>
              </a:rPr>
              <a:t>sunabileceği fayda olarak tanımlanabilir</a:t>
            </a:r>
            <a:r>
              <a:rPr lang="tr-TR" dirty="0" smtClean="0">
                <a:solidFill>
                  <a:srgbClr val="FF0000"/>
                </a:solidFill>
              </a:rPr>
              <a:t>.</a:t>
            </a:r>
          </a:p>
          <a:p>
            <a:pPr lvl="1"/>
            <a:r>
              <a:rPr lang="tr-TR" dirty="0"/>
              <a:t>Değer, bir mal ya da hizmetin hedeflenen müşteri grubunun (talep edicilerin) ihtiyaç ve beklentilerini karşılama derecesiyle doğru orantılı olarak ortaya çıkar</a:t>
            </a:r>
            <a:r>
              <a:rPr lang="tr-TR" dirty="0" smtClean="0"/>
              <a:t>.</a:t>
            </a:r>
          </a:p>
          <a:p>
            <a:pPr lvl="1"/>
            <a:r>
              <a:rPr lang="tr-TR" b="1" dirty="0"/>
              <a:t>“değer” </a:t>
            </a:r>
            <a:r>
              <a:rPr lang="tr-TR" dirty="0"/>
              <a:t>olgusunun </a:t>
            </a:r>
            <a:r>
              <a:rPr lang="tr-TR" b="1" dirty="0">
                <a:solidFill>
                  <a:srgbClr val="FF0000"/>
                </a:solidFill>
              </a:rPr>
              <a:t>fayda ve fiyat </a:t>
            </a:r>
            <a:r>
              <a:rPr lang="tr-TR" dirty="0"/>
              <a:t>(maliyet) olmak üzere iki </a:t>
            </a:r>
            <a:r>
              <a:rPr lang="tr-TR" dirty="0" smtClean="0"/>
              <a:t>bileşeni vardır.</a:t>
            </a:r>
          </a:p>
          <a:p>
            <a:pPr lvl="2"/>
            <a:r>
              <a:rPr lang="tr-TR" dirty="0"/>
              <a:t>Fayda, bir ürün ya da hizmeti tüketme istekliliğinde olan kişinin </a:t>
            </a:r>
            <a:r>
              <a:rPr lang="tr-TR" dirty="0">
                <a:solidFill>
                  <a:srgbClr val="FF0000"/>
                </a:solidFill>
              </a:rPr>
              <a:t>ödemeye hazır olduğu </a:t>
            </a:r>
            <a:r>
              <a:rPr lang="tr-TR" dirty="0"/>
              <a:t>paranın karşılığında alacağını umduğu şeylerin toplamıdır.</a:t>
            </a:r>
            <a:endParaRPr lang="tr-TR" b="1" dirty="0" smtClean="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7074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smtClean="0"/>
              <a:t>Girişimciliğin Öznesi Olarak Girişimci</a:t>
            </a:r>
          </a:p>
        </p:txBody>
      </p:sp>
      <p:sp>
        <p:nvSpPr>
          <p:cNvPr id="4099" name="İçerik Yer Tutucusu 2"/>
          <p:cNvSpPr>
            <a:spLocks noGrp="1"/>
          </p:cNvSpPr>
          <p:nvPr>
            <p:ph idx="1"/>
          </p:nvPr>
        </p:nvSpPr>
        <p:spPr>
          <a:xfrm>
            <a:off x="179512" y="1600199"/>
            <a:ext cx="8784976" cy="4544359"/>
          </a:xfrm>
        </p:spPr>
        <p:txBody>
          <a:bodyPr>
            <a:normAutofit fontScale="92500" lnSpcReduction="20000"/>
          </a:bodyPr>
          <a:lstStyle/>
          <a:p>
            <a:r>
              <a:rPr lang="tr-TR" b="1" i="1" dirty="0" smtClean="0"/>
              <a:t>“</a:t>
            </a:r>
            <a:r>
              <a:rPr lang="tr-TR" b="1" i="1" dirty="0"/>
              <a:t>kendisi dışındaki üretim faktörlerini (fikir, sermaye, hammadde, çalışanlar) optimal bir biçimde bir araya getirerek </a:t>
            </a:r>
            <a:r>
              <a:rPr lang="tr-TR" b="1" i="1" dirty="0">
                <a:solidFill>
                  <a:srgbClr val="FF0000"/>
                </a:solidFill>
              </a:rPr>
              <a:t>kar ve zararı kendisine ait olmak üzere bir işletme kuran kişidir</a:t>
            </a:r>
            <a:r>
              <a:rPr lang="tr-TR" b="1" i="1" dirty="0" smtClean="0"/>
              <a:t>” </a:t>
            </a:r>
            <a:r>
              <a:rPr lang="tr-TR" dirty="0"/>
              <a:t>(</a:t>
            </a:r>
            <a:r>
              <a:rPr lang="tr-TR" dirty="0" err="1"/>
              <a:t>Donelly</a:t>
            </a:r>
            <a:r>
              <a:rPr lang="tr-TR" dirty="0"/>
              <a:t>, </a:t>
            </a:r>
            <a:r>
              <a:rPr lang="tr-TR" dirty="0" err="1"/>
              <a:t>Gibson</a:t>
            </a:r>
            <a:r>
              <a:rPr lang="tr-TR" dirty="0"/>
              <a:t> ve </a:t>
            </a:r>
            <a:r>
              <a:rPr lang="tr-TR" dirty="0" err="1"/>
              <a:t>Ivan</a:t>
            </a:r>
            <a:r>
              <a:rPr lang="tr-TR" dirty="0"/>
              <a:t> </a:t>
            </a:r>
            <a:r>
              <a:rPr lang="tr-TR" dirty="0" err="1"/>
              <a:t>cevich</a:t>
            </a:r>
            <a:r>
              <a:rPr lang="tr-TR" dirty="0"/>
              <a:t>, 1998) </a:t>
            </a:r>
            <a:endParaRPr lang="tr-TR" dirty="0" smtClean="0"/>
          </a:p>
          <a:p>
            <a:r>
              <a:rPr lang="tr-TR" b="1" dirty="0" smtClean="0"/>
              <a:t>Özellikleri: </a:t>
            </a:r>
            <a:r>
              <a:rPr lang="tr-TR" b="1" dirty="0"/>
              <a:t>“yenilikçi, </a:t>
            </a:r>
            <a:r>
              <a:rPr lang="tr-TR" b="1" u="sng" dirty="0"/>
              <a:t>risk alan</a:t>
            </a:r>
            <a:r>
              <a:rPr lang="tr-TR" b="1" dirty="0"/>
              <a:t>, değişiklik odaklı, fırsatları sezebilen, </a:t>
            </a:r>
            <a:r>
              <a:rPr lang="tr-TR" b="1" u="sng" dirty="0" smtClean="0"/>
              <a:t>yeni fikirler ortaya koyan</a:t>
            </a:r>
            <a:r>
              <a:rPr lang="tr-TR" b="1" dirty="0" smtClean="0"/>
              <a:t>, </a:t>
            </a:r>
            <a:r>
              <a:rPr lang="tr-TR" b="1" dirty="0"/>
              <a:t>yüksek iletişim becerisine sahip, </a:t>
            </a:r>
            <a:r>
              <a:rPr lang="tr-TR" b="1" dirty="0" err="1"/>
              <a:t>proaktif</a:t>
            </a:r>
            <a:r>
              <a:rPr lang="tr-TR" b="1" dirty="0"/>
              <a:t>, </a:t>
            </a:r>
            <a:r>
              <a:rPr lang="tr-TR" b="1" u="sng" dirty="0"/>
              <a:t>yüksek başarma güdüsüne </a:t>
            </a:r>
            <a:r>
              <a:rPr lang="tr-TR" b="1" dirty="0"/>
              <a:t>sahip, yüksek duygusal zekâ ve kararında ısrarcı olma (</a:t>
            </a:r>
            <a:r>
              <a:rPr lang="tr-TR" b="1" u="sng" dirty="0" smtClean="0"/>
              <a:t>vazgeçmeme</a:t>
            </a:r>
            <a:r>
              <a:rPr lang="tr-TR" b="1" dirty="0"/>
              <a:t>)” </a:t>
            </a:r>
            <a:r>
              <a:rPr lang="tr-TR" dirty="0"/>
              <a:t>(Bozkurt ve Alpaslan, 2013</a:t>
            </a:r>
            <a:r>
              <a:rPr lang="tr-TR" dirty="0" smtClean="0"/>
              <a:t>)</a:t>
            </a:r>
            <a:endParaRPr lang="tr-TR" b="1" dirty="0" smtClean="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079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smtClean="0"/>
              <a:t>Girişimciliğin Öznesi Olarak Girişimci</a:t>
            </a:r>
          </a:p>
        </p:txBody>
      </p:sp>
      <p:sp>
        <p:nvSpPr>
          <p:cNvPr id="4099" name="İçerik Yer Tutucusu 2"/>
          <p:cNvSpPr>
            <a:spLocks noGrp="1"/>
          </p:cNvSpPr>
          <p:nvPr>
            <p:ph idx="1"/>
          </p:nvPr>
        </p:nvSpPr>
        <p:spPr>
          <a:xfrm>
            <a:off x="179512" y="1487824"/>
            <a:ext cx="8784976" cy="4544359"/>
          </a:xfrm>
        </p:spPr>
        <p:txBody>
          <a:bodyPr>
            <a:normAutofit/>
          </a:bodyPr>
          <a:lstStyle/>
          <a:p>
            <a:r>
              <a:rPr lang="tr-TR" b="1" dirty="0" smtClean="0"/>
              <a:t>Girişimci</a:t>
            </a:r>
          </a:p>
          <a:p>
            <a:pPr lvl="1"/>
            <a:r>
              <a:rPr lang="tr-TR" b="1" dirty="0" smtClean="0"/>
              <a:t>Özellikleri: </a:t>
            </a:r>
            <a:r>
              <a:rPr lang="tr-TR" b="1" dirty="0"/>
              <a:t>“yenilikçi, </a:t>
            </a:r>
            <a:r>
              <a:rPr lang="tr-TR" b="1" u="sng" dirty="0">
                <a:solidFill>
                  <a:srgbClr val="0070C0"/>
                </a:solidFill>
              </a:rPr>
              <a:t>risk alan</a:t>
            </a:r>
            <a:r>
              <a:rPr lang="tr-TR" b="1" dirty="0"/>
              <a:t>, değişiklik odaklı, fırsatları sezebilen, </a:t>
            </a:r>
            <a:r>
              <a:rPr lang="tr-TR" b="1" u="sng" dirty="0">
                <a:solidFill>
                  <a:srgbClr val="FF0000"/>
                </a:solidFill>
              </a:rPr>
              <a:t>yeni fikirler ortaya koyan</a:t>
            </a:r>
            <a:r>
              <a:rPr lang="tr-TR" b="1" dirty="0" smtClean="0"/>
              <a:t>, </a:t>
            </a:r>
            <a:r>
              <a:rPr lang="tr-TR" b="1" dirty="0">
                <a:solidFill>
                  <a:srgbClr val="0070C0"/>
                </a:solidFill>
              </a:rPr>
              <a:t>yüksek iletişim becerisine sahip</a:t>
            </a:r>
            <a:r>
              <a:rPr lang="tr-TR" b="1" dirty="0"/>
              <a:t>, </a:t>
            </a:r>
            <a:r>
              <a:rPr lang="tr-TR" b="1" dirty="0" err="1"/>
              <a:t>proaktif</a:t>
            </a:r>
            <a:r>
              <a:rPr lang="tr-TR" b="1" dirty="0"/>
              <a:t>, </a:t>
            </a:r>
            <a:r>
              <a:rPr lang="tr-TR" b="1" u="sng" dirty="0">
                <a:solidFill>
                  <a:srgbClr val="FF0000"/>
                </a:solidFill>
              </a:rPr>
              <a:t>yüksek başarma güdüsüne </a:t>
            </a:r>
            <a:r>
              <a:rPr lang="tr-TR" b="1" dirty="0"/>
              <a:t>sahip, </a:t>
            </a:r>
            <a:r>
              <a:rPr lang="tr-TR" b="1" dirty="0">
                <a:solidFill>
                  <a:srgbClr val="FF0000"/>
                </a:solidFill>
              </a:rPr>
              <a:t>yüksek duygusal zekâ </a:t>
            </a:r>
            <a:r>
              <a:rPr lang="tr-TR" b="1" dirty="0"/>
              <a:t>ve kararında ısrarcı olma (</a:t>
            </a:r>
            <a:r>
              <a:rPr lang="tr-TR" b="1" u="sng" dirty="0" smtClean="0"/>
              <a:t>vazgeçmeme</a:t>
            </a:r>
            <a:r>
              <a:rPr lang="tr-TR" b="1" dirty="0"/>
              <a:t>)” </a:t>
            </a:r>
            <a:r>
              <a:rPr lang="tr-TR" dirty="0"/>
              <a:t>(Bozkurt ve Alpaslan, </a:t>
            </a:r>
            <a:r>
              <a:rPr lang="tr-TR" smtClean="0"/>
              <a:t>2013)</a:t>
            </a:r>
            <a:endParaRPr lang="tr-TR" dirty="0"/>
          </a:p>
          <a:p>
            <a:pPr lvl="1"/>
            <a:r>
              <a:rPr lang="it-IT" b="1" dirty="0"/>
              <a:t>“Girişimci mi doğulur? Girişimci mi olunur</a:t>
            </a:r>
            <a:r>
              <a:rPr lang="it-IT" b="1" dirty="0" smtClean="0"/>
              <a:t>?”</a:t>
            </a:r>
            <a:endParaRPr lang="tr-TR" dirty="0" smtClean="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4831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smtClean="0"/>
              <a:t>Girişimciliğin Öznesi Olarak Girişimci</a:t>
            </a:r>
          </a:p>
        </p:txBody>
      </p:sp>
      <p:sp>
        <p:nvSpPr>
          <p:cNvPr id="4099" name="İçerik Yer Tutucusu 2"/>
          <p:cNvSpPr>
            <a:spLocks noGrp="1"/>
          </p:cNvSpPr>
          <p:nvPr>
            <p:ph idx="1"/>
          </p:nvPr>
        </p:nvSpPr>
        <p:spPr>
          <a:xfrm>
            <a:off x="179512" y="1600199"/>
            <a:ext cx="8784976" cy="4544359"/>
          </a:xfrm>
        </p:spPr>
        <p:txBody>
          <a:bodyPr>
            <a:normAutofit/>
          </a:bodyPr>
          <a:lstStyle/>
          <a:p>
            <a:r>
              <a:rPr lang="tr-TR" dirty="0" smtClean="0"/>
              <a:t>Proje Siteleri:</a:t>
            </a:r>
          </a:p>
          <a:p>
            <a:pPr lvl="1"/>
            <a:r>
              <a:rPr lang="tr-TR" dirty="0">
                <a:hlinkClick r:id="rId3"/>
              </a:rPr>
              <a:t>http://</a:t>
            </a:r>
            <a:r>
              <a:rPr lang="tr-TR" dirty="0" smtClean="0">
                <a:hlinkClick r:id="rId3"/>
              </a:rPr>
              <a:t>www.technofist.com/IEEE-software-projects.html</a:t>
            </a:r>
            <a:endParaRPr lang="tr-TR" dirty="0" smtClean="0"/>
          </a:p>
          <a:p>
            <a:pPr lvl="1"/>
            <a:r>
              <a:rPr lang="tr-TR" dirty="0" err="1" smtClean="0">
                <a:hlinkClick r:id="rId4"/>
              </a:rPr>
              <a:t>Nevon</a:t>
            </a:r>
            <a:r>
              <a:rPr lang="tr-TR" dirty="0" smtClean="0">
                <a:hlinkClick r:id="rId4"/>
              </a:rPr>
              <a:t> </a:t>
            </a:r>
            <a:r>
              <a:rPr lang="tr-TR" dirty="0" err="1">
                <a:hlinkClick r:id="rId4"/>
              </a:rPr>
              <a:t>Projects</a:t>
            </a:r>
            <a:r>
              <a:rPr lang="tr-TR" dirty="0"/>
              <a:t>, </a:t>
            </a:r>
            <a:endParaRPr lang="tr-TR" dirty="0" smtClean="0"/>
          </a:p>
          <a:p>
            <a:pPr lvl="1"/>
            <a:r>
              <a:rPr lang="tr-TR" dirty="0" smtClean="0">
                <a:hlinkClick r:id="rId5"/>
              </a:rPr>
              <a:t>Codementor.io</a:t>
            </a:r>
            <a:r>
              <a:rPr lang="tr-TR" dirty="0"/>
              <a:t>, </a:t>
            </a:r>
            <a:endParaRPr lang="tr-TR" dirty="0" smtClean="0"/>
          </a:p>
          <a:p>
            <a:pPr lvl="1"/>
            <a:r>
              <a:rPr lang="tr-TR" dirty="0" smtClean="0">
                <a:hlinkClick r:id="rId6"/>
              </a:rPr>
              <a:t>electronicsforu.com</a:t>
            </a:r>
            <a:r>
              <a:rPr lang="tr-TR" dirty="0" smtClean="0"/>
              <a:t>,</a:t>
            </a:r>
          </a:p>
          <a:p>
            <a:pPr lvl="1"/>
            <a:r>
              <a:rPr lang="tr-TR" dirty="0"/>
              <a:t> </a:t>
            </a:r>
            <a:r>
              <a:rPr lang="tr-TR" dirty="0">
                <a:hlinkClick r:id="rId7"/>
              </a:rPr>
              <a:t>elprocus.com</a:t>
            </a:r>
            <a:r>
              <a:rPr lang="tr-TR" dirty="0"/>
              <a:t>, </a:t>
            </a:r>
            <a:endParaRPr lang="tr-TR" dirty="0" smtClean="0"/>
          </a:p>
          <a:p>
            <a:pPr lvl="1"/>
            <a:r>
              <a:rPr lang="tr-TR" dirty="0" smtClean="0">
                <a:hlinkClick r:id="rId8"/>
              </a:rPr>
              <a:t>Google </a:t>
            </a:r>
            <a:r>
              <a:rPr lang="tr-TR" dirty="0" err="1">
                <a:hlinkClick r:id="rId8"/>
              </a:rPr>
              <a:t>Summer</a:t>
            </a:r>
            <a:r>
              <a:rPr lang="tr-TR" dirty="0">
                <a:hlinkClick r:id="rId8"/>
              </a:rPr>
              <a:t> of </a:t>
            </a:r>
            <a:r>
              <a:rPr lang="tr-TR" dirty="0" err="1">
                <a:hlinkClick r:id="rId8"/>
              </a:rPr>
              <a:t>Code</a:t>
            </a:r>
            <a:endParaRPr lang="tr-TR" dirty="0" smtClean="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3998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smtClean="0"/>
              <a:t>Girişimciliğin Öznesi Olarak Girişimci</a:t>
            </a:r>
          </a:p>
        </p:txBody>
      </p:sp>
      <p:sp>
        <p:nvSpPr>
          <p:cNvPr id="4099" name="İçerik Yer Tutucusu 2"/>
          <p:cNvSpPr>
            <a:spLocks noGrp="1"/>
          </p:cNvSpPr>
          <p:nvPr>
            <p:ph idx="1"/>
          </p:nvPr>
        </p:nvSpPr>
        <p:spPr>
          <a:xfrm>
            <a:off x="179512" y="1600199"/>
            <a:ext cx="8784976" cy="4544359"/>
          </a:xfrm>
        </p:spPr>
        <p:txBody>
          <a:bodyPr>
            <a:normAutofit/>
          </a:bodyPr>
          <a:lstStyle/>
          <a:p>
            <a:r>
              <a:rPr lang="tr-TR" dirty="0" smtClean="0"/>
              <a:t>Proje Siteleri:</a:t>
            </a:r>
          </a:p>
          <a:p>
            <a:pPr lvl="1"/>
            <a:r>
              <a:rPr lang="tr-TR" dirty="0">
                <a:hlinkClick r:id="rId3"/>
              </a:rPr>
              <a:t>https://girisimcikafasi.com/basari-hikayeleri/page/2</a:t>
            </a:r>
            <a:r>
              <a:rPr lang="tr-TR" dirty="0" smtClean="0">
                <a:hlinkClick r:id="rId3"/>
              </a:rPr>
              <a:t>/</a:t>
            </a:r>
            <a:endParaRPr lang="tr-TR" dirty="0" smtClean="0"/>
          </a:p>
          <a:p>
            <a:pPr lvl="1"/>
            <a:r>
              <a:rPr lang="tr-TR" dirty="0">
                <a:hlinkClick r:id="rId4"/>
              </a:rPr>
              <a:t>https://www.youtube.com/watch?v=ZLA349dDSC8&amp;list=PLLLKgLQY66cknCZmM7rO8DGvpmr4ChH65</a:t>
            </a:r>
            <a:endParaRPr lang="tr-TR" dirty="0" smtClean="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503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042988" y="2205038"/>
            <a:ext cx="3529012" cy="2952750"/>
          </a:xfrm>
        </p:spPr>
        <p:txBody>
          <a:bodyPr rtlCol="0">
            <a:noAutofit/>
          </a:bodyPr>
          <a:lstStyle/>
          <a:p>
            <a:pPr algn="r" fontAlgn="auto">
              <a:spcAft>
                <a:spcPts val="0"/>
              </a:spcAft>
              <a:defRPr/>
            </a:pPr>
            <a:r>
              <a:rPr lang="tr-TR" sz="4000" b="1" dirty="0" smtClean="0">
                <a:solidFill>
                  <a:schemeClr val="tx1">
                    <a:lumMod val="65000"/>
                    <a:lumOff val="35000"/>
                  </a:schemeClr>
                </a:solidFill>
                <a:cs typeface="Arial" pitchFamily="34" charset="0"/>
              </a:rPr>
              <a:t>Girişimcilik ve Proje Yönetimi</a:t>
            </a:r>
            <a:endParaRPr lang="tr-TR" sz="4000" b="1" dirty="0">
              <a:solidFill>
                <a:schemeClr val="tx1">
                  <a:lumMod val="65000"/>
                  <a:lumOff val="35000"/>
                </a:schemeClr>
              </a:solidFill>
              <a:cs typeface="Arial" pitchFamily="34" charset="0"/>
            </a:endParaRPr>
          </a:p>
        </p:txBody>
      </p:sp>
      <p:sp>
        <p:nvSpPr>
          <p:cNvPr id="3" name="Alt Başlık 2"/>
          <p:cNvSpPr>
            <a:spLocks noGrp="1"/>
          </p:cNvSpPr>
          <p:nvPr>
            <p:ph type="subTitle" idx="1"/>
          </p:nvPr>
        </p:nvSpPr>
        <p:spPr>
          <a:xfrm>
            <a:off x="4787900" y="3212977"/>
            <a:ext cx="3435350" cy="1295524"/>
          </a:xfrm>
        </p:spPr>
        <p:txBody>
          <a:bodyPr rtlCol="0">
            <a:noAutofit/>
          </a:bodyPr>
          <a:lstStyle/>
          <a:p>
            <a:pPr algn="l" fontAlgn="auto">
              <a:spcAft>
                <a:spcPts val="0"/>
              </a:spcAft>
              <a:defRPr/>
            </a:pPr>
            <a:r>
              <a:rPr lang="tr-TR" sz="2000" b="1" dirty="0" smtClean="0">
                <a:solidFill>
                  <a:schemeClr val="tx1">
                    <a:lumMod val="75000"/>
                    <a:lumOff val="25000"/>
                  </a:schemeClr>
                </a:solidFill>
                <a:latin typeface="Arial" pitchFamily="34" charset="0"/>
                <a:cs typeface="Arial" pitchFamily="34" charset="0"/>
              </a:rPr>
              <a:t>Bölüm 1: Girişimcilik ve Girişimcilikle İlgili Kavramlar</a:t>
            </a:r>
          </a:p>
        </p:txBody>
      </p:sp>
      <p:pic>
        <p:nvPicPr>
          <p:cNvPr id="3076" name="Resim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836613"/>
            <a:ext cx="27368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7" name="Grup 9"/>
          <p:cNvGrpSpPr>
            <a:grpSpLocks/>
          </p:cNvGrpSpPr>
          <p:nvPr/>
        </p:nvGrpSpPr>
        <p:grpSpPr bwMode="auto">
          <a:xfrm>
            <a:off x="0" y="5719763"/>
            <a:ext cx="9144000" cy="906462"/>
            <a:chOff x="0" y="5719432"/>
            <a:chExt cx="9144000" cy="907020"/>
          </a:xfrm>
        </p:grpSpPr>
        <p:pic>
          <p:nvPicPr>
            <p:cNvPr id="3078" name="Resim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lt Başlık 2"/>
            <p:cNvSpPr txBox="1">
              <a:spLocks/>
            </p:cNvSpPr>
            <p:nvPr/>
          </p:nvSpPr>
          <p:spPr>
            <a:xfrm>
              <a:off x="6588125" y="6278576"/>
              <a:ext cx="2547938" cy="347876"/>
            </a:xfrm>
            <a:prstGeom prst="rect">
              <a:avLst/>
            </a:prstGeom>
          </p:spPr>
          <p:txBody>
            <a:bodyPr>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tr-TR" sz="2000" dirty="0" smtClean="0"/>
                <a:t>www.sakarya.edu.tr</a:t>
              </a:r>
              <a:endParaRPr lang="tr-TR" sz="2000"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smtClean="0"/>
              <a:t>Ajanda</a:t>
            </a:r>
          </a:p>
        </p:txBody>
      </p:sp>
      <p:sp>
        <p:nvSpPr>
          <p:cNvPr id="4099" name="İçerik Yer Tutucusu 2"/>
          <p:cNvSpPr>
            <a:spLocks noGrp="1"/>
          </p:cNvSpPr>
          <p:nvPr>
            <p:ph idx="1"/>
          </p:nvPr>
        </p:nvSpPr>
        <p:spPr>
          <a:xfrm>
            <a:off x="457200" y="1600200"/>
            <a:ext cx="8229600" cy="3773488"/>
          </a:xfrm>
        </p:spPr>
        <p:txBody>
          <a:bodyPr/>
          <a:lstStyle/>
          <a:p>
            <a:r>
              <a:rPr lang="tr-TR" altLang="tr-TR" dirty="0" smtClean="0"/>
              <a:t>Girişimciliğin Tanımı</a:t>
            </a:r>
          </a:p>
          <a:p>
            <a:r>
              <a:rPr lang="tr-TR" altLang="tr-TR" dirty="0" smtClean="0"/>
              <a:t>Girişimcilik İlgili Olan Kavramların ve Kavramlar Arasındaki İlişki Örüntüsünün Açıklanması (</a:t>
            </a:r>
            <a:r>
              <a:rPr lang="tr-TR" altLang="tr-TR" dirty="0" err="1" smtClean="0"/>
              <a:t>İnovasyon</a:t>
            </a:r>
            <a:r>
              <a:rPr lang="tr-TR" altLang="tr-TR" dirty="0" smtClean="0"/>
              <a:t>-Düşünme-Değer)</a:t>
            </a:r>
          </a:p>
          <a:p>
            <a:r>
              <a:rPr lang="tr-TR" altLang="tr-TR" dirty="0" smtClean="0"/>
              <a:t>Girişimciliğin Öznesi Olarak Girişimci</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smtClean="0"/>
              <a:t>Girişimciliğin Tanımı</a:t>
            </a:r>
          </a:p>
        </p:txBody>
      </p:sp>
      <p:sp>
        <p:nvSpPr>
          <p:cNvPr id="4099" name="İçerik Yer Tutucusu 2"/>
          <p:cNvSpPr>
            <a:spLocks noGrp="1"/>
          </p:cNvSpPr>
          <p:nvPr>
            <p:ph idx="1"/>
          </p:nvPr>
        </p:nvSpPr>
        <p:spPr>
          <a:xfrm>
            <a:off x="457200" y="1340768"/>
            <a:ext cx="8229600" cy="4544359"/>
          </a:xfrm>
        </p:spPr>
        <p:txBody>
          <a:bodyPr>
            <a:normAutofit fontScale="70000" lnSpcReduction="20000"/>
          </a:bodyPr>
          <a:lstStyle/>
          <a:p>
            <a:r>
              <a:rPr lang="tr-TR" dirty="0"/>
              <a:t>Bu tanımlardan ilki yirminci yüzyılın önemli ekonomistlerinden olan Joseph Schumpeter’e (1883-1950) aittir. </a:t>
            </a:r>
            <a:endParaRPr lang="tr-TR" dirty="0" smtClean="0"/>
          </a:p>
          <a:p>
            <a:r>
              <a:rPr lang="tr-TR" dirty="0" smtClean="0"/>
              <a:t>Girişimciliği </a:t>
            </a:r>
            <a:r>
              <a:rPr lang="tr-TR" dirty="0"/>
              <a:t>tamamen </a:t>
            </a:r>
            <a:r>
              <a:rPr lang="tr-TR" dirty="0">
                <a:solidFill>
                  <a:srgbClr val="FF0000"/>
                </a:solidFill>
              </a:rPr>
              <a:t>yeni ürün, süreç ya da </a:t>
            </a:r>
            <a:r>
              <a:rPr lang="tr-TR" dirty="0" smtClean="0">
                <a:solidFill>
                  <a:srgbClr val="FF0000"/>
                </a:solidFill>
              </a:rPr>
              <a:t>hizmetler </a:t>
            </a:r>
            <a:r>
              <a:rPr lang="tr-TR" dirty="0" smtClean="0"/>
              <a:t>ile önemli değişiklikler olarak düşünmüştür.</a:t>
            </a:r>
          </a:p>
          <a:p>
            <a:r>
              <a:rPr lang="tr-TR" dirty="0" smtClean="0"/>
              <a:t>Devrimsel </a:t>
            </a:r>
            <a:r>
              <a:rPr lang="tr-TR" dirty="0"/>
              <a:t>ve büyük değişiklikler için inovasyonu ve gelişmeyi ortaya çıkaran girişimci faktörlerinin/motivasyonun ne olduğuna odaklanmıştır. </a:t>
            </a:r>
            <a:endParaRPr lang="tr-TR" dirty="0" smtClean="0"/>
          </a:p>
          <a:p>
            <a:r>
              <a:rPr lang="tr-TR" dirty="0" smtClean="0"/>
              <a:t>Girişimciliği </a:t>
            </a:r>
            <a:r>
              <a:rPr lang="tr-TR" dirty="0"/>
              <a:t>tamamen </a:t>
            </a:r>
            <a:r>
              <a:rPr lang="tr-TR" dirty="0">
                <a:solidFill>
                  <a:srgbClr val="FF0000"/>
                </a:solidFill>
              </a:rPr>
              <a:t>var olana (eskiye) dair köklü ve yıkıcı bir değişim </a:t>
            </a:r>
            <a:r>
              <a:rPr lang="tr-TR" dirty="0"/>
              <a:t>olarak </a:t>
            </a:r>
            <a:r>
              <a:rPr lang="tr-TR" dirty="0" smtClean="0"/>
              <a:t>yorumlamıştır</a:t>
            </a:r>
            <a:r>
              <a:rPr lang="tr-TR" dirty="0" smtClean="0"/>
              <a:t>.</a:t>
            </a:r>
            <a:endParaRPr lang="tr-TR" dirty="0" smtClean="0"/>
          </a:p>
          <a:p>
            <a:r>
              <a:rPr lang="tr-TR" dirty="0"/>
              <a:t>D</a:t>
            </a:r>
            <a:r>
              <a:rPr lang="tr-TR" dirty="0" smtClean="0"/>
              <a:t>evrimsel </a:t>
            </a:r>
            <a:r>
              <a:rPr lang="tr-TR" dirty="0"/>
              <a:t>nitelikteki </a:t>
            </a:r>
            <a:r>
              <a:rPr lang="tr-TR" dirty="0" smtClean="0"/>
              <a:t>değişimin itici </a:t>
            </a:r>
            <a:r>
              <a:rPr lang="tr-TR" dirty="0"/>
              <a:t>gücü olarak yorumlamıştır. </a:t>
            </a:r>
            <a:endParaRPr lang="tr-TR" dirty="0" smtClean="0"/>
          </a:p>
          <a:p>
            <a:r>
              <a:rPr lang="tr-TR" dirty="0" smtClean="0"/>
              <a:t>Var </a:t>
            </a:r>
            <a:r>
              <a:rPr lang="tr-TR" dirty="0"/>
              <a:t>olan tanımlanmış ve kurulmuş olan </a:t>
            </a:r>
            <a:r>
              <a:rPr lang="tr-TR" dirty="0">
                <a:solidFill>
                  <a:srgbClr val="FF0000"/>
                </a:solidFill>
              </a:rPr>
              <a:t>işlerin, ürünlerin, hizmetlerin yeni </a:t>
            </a:r>
            <a:r>
              <a:rPr lang="tr-TR" dirty="0" smtClean="0">
                <a:solidFill>
                  <a:srgbClr val="FF0000"/>
                </a:solidFill>
              </a:rPr>
              <a:t>oluşturulan </a:t>
            </a:r>
            <a:r>
              <a:rPr lang="tr-TR" dirty="0">
                <a:solidFill>
                  <a:srgbClr val="FF0000"/>
                </a:solidFill>
              </a:rPr>
              <a:t>ürünler, </a:t>
            </a:r>
            <a:r>
              <a:rPr lang="tr-TR" dirty="0" smtClean="0">
                <a:solidFill>
                  <a:srgbClr val="FF0000"/>
                </a:solidFill>
              </a:rPr>
              <a:t>işler </a:t>
            </a:r>
            <a:r>
              <a:rPr lang="tr-TR" dirty="0">
                <a:solidFill>
                  <a:srgbClr val="FF0000"/>
                </a:solidFill>
              </a:rPr>
              <a:t>ve süreçler tarafından ortadan kaldırılmasına</a:t>
            </a:r>
            <a:r>
              <a:rPr lang="tr-TR" dirty="0"/>
              <a:t> yönelik fikir ve faaliyetler olarak tanımlamıştır (</a:t>
            </a:r>
            <a:r>
              <a:rPr lang="tr-TR" dirty="0" err="1"/>
              <a:t>Schumpeter</a:t>
            </a:r>
            <a:r>
              <a:rPr lang="tr-TR" dirty="0"/>
              <a:t>, 1934).</a:t>
            </a:r>
            <a:endParaRPr lang="tr-TR" altLang="tr-TR" dirty="0" smtClean="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8934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smtClean="0"/>
              <a:t>Girişimciliğin Tanımı</a:t>
            </a:r>
          </a:p>
        </p:txBody>
      </p:sp>
      <p:sp>
        <p:nvSpPr>
          <p:cNvPr id="4099" name="İçerik Yer Tutucusu 2"/>
          <p:cNvSpPr>
            <a:spLocks noGrp="1"/>
          </p:cNvSpPr>
          <p:nvPr>
            <p:ph idx="1"/>
          </p:nvPr>
        </p:nvSpPr>
        <p:spPr>
          <a:xfrm>
            <a:off x="457200" y="1600199"/>
            <a:ext cx="8229600" cy="4544359"/>
          </a:xfrm>
        </p:spPr>
        <p:txBody>
          <a:bodyPr>
            <a:normAutofit fontScale="92500" lnSpcReduction="20000"/>
          </a:bodyPr>
          <a:lstStyle/>
          <a:p>
            <a:r>
              <a:rPr lang="tr-TR" dirty="0"/>
              <a:t>Peter </a:t>
            </a:r>
            <a:r>
              <a:rPr lang="tr-TR" dirty="0" err="1"/>
              <a:t>Drucker’da</a:t>
            </a:r>
            <a:r>
              <a:rPr lang="tr-TR" dirty="0"/>
              <a:t> (1909-2005</a:t>
            </a:r>
            <a:r>
              <a:rPr lang="tr-TR" dirty="0" smtClean="0"/>
              <a:t>) </a:t>
            </a:r>
            <a:r>
              <a:rPr lang="tr-TR" dirty="0"/>
              <a:t>girişimciliği, </a:t>
            </a:r>
            <a:r>
              <a:rPr lang="tr-TR" dirty="0">
                <a:solidFill>
                  <a:srgbClr val="FF0000"/>
                </a:solidFill>
              </a:rPr>
              <a:t>değişimi aramak, değişime karşılık vermek ve değişimi bir fırsat olarak kullanmak </a:t>
            </a:r>
            <a:r>
              <a:rPr lang="tr-TR" dirty="0"/>
              <a:t>olarak tanımlamıştır. </a:t>
            </a:r>
            <a:endParaRPr lang="tr-TR" dirty="0" smtClean="0"/>
          </a:p>
          <a:p>
            <a:r>
              <a:rPr lang="tr-TR" altLang="tr-TR" dirty="0" err="1" smtClean="0"/>
              <a:t>S</a:t>
            </a:r>
            <a:r>
              <a:rPr lang="tr-TR" dirty="0" err="1" smtClean="0"/>
              <a:t>hane</a:t>
            </a:r>
            <a:r>
              <a:rPr lang="tr-TR" dirty="0" smtClean="0"/>
              <a:t> </a:t>
            </a:r>
            <a:r>
              <a:rPr lang="tr-TR" dirty="0"/>
              <a:t>ve </a:t>
            </a:r>
            <a:r>
              <a:rPr lang="tr-TR" dirty="0" err="1"/>
              <a:t>Ventkataraman</a:t>
            </a:r>
            <a:r>
              <a:rPr lang="tr-TR" dirty="0"/>
              <a:t> (2000), girişimciliği </a:t>
            </a:r>
            <a:r>
              <a:rPr lang="tr-TR" b="1" i="1" dirty="0"/>
              <a:t>“daha önce var olmayan kullanılmayan yeni ürünler, hizmetler, üretim prosesleri, yeni yönetim stratejileri, yeni örgütsel formlar ve yeni pazarlar </a:t>
            </a:r>
            <a:r>
              <a:rPr lang="tr-TR" b="1" i="1" dirty="0" smtClean="0"/>
              <a:t>oluşturmaya </a:t>
            </a:r>
            <a:r>
              <a:rPr lang="tr-TR" b="1" i="1" dirty="0"/>
              <a:t>dair fikirlerin şekillendiği ve bu fikirlerin pratiğe geçirildiği süreç” </a:t>
            </a:r>
            <a:r>
              <a:rPr lang="tr-TR" dirty="0"/>
              <a:t>olarak tanımlamışlardır. </a:t>
            </a:r>
            <a:endParaRPr lang="tr-TR" altLang="tr-TR" dirty="0" smtClean="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096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smtClean="0"/>
              <a:t>Girişimciliğin Tanımı</a:t>
            </a:r>
          </a:p>
        </p:txBody>
      </p:sp>
      <p:sp>
        <p:nvSpPr>
          <p:cNvPr id="4099" name="İçerik Yer Tutucusu 2"/>
          <p:cNvSpPr>
            <a:spLocks noGrp="1"/>
          </p:cNvSpPr>
          <p:nvPr>
            <p:ph idx="1"/>
          </p:nvPr>
        </p:nvSpPr>
        <p:spPr>
          <a:xfrm>
            <a:off x="457200" y="1600199"/>
            <a:ext cx="8229600" cy="4544359"/>
          </a:xfrm>
        </p:spPr>
        <p:txBody>
          <a:bodyPr>
            <a:normAutofit fontScale="92500"/>
          </a:bodyPr>
          <a:lstStyle/>
          <a:p>
            <a:r>
              <a:rPr lang="tr-TR" dirty="0"/>
              <a:t>Morris ve </a:t>
            </a:r>
            <a:r>
              <a:rPr lang="tr-TR" dirty="0" err="1"/>
              <a:t>Davis</a:t>
            </a:r>
            <a:r>
              <a:rPr lang="tr-TR" dirty="0"/>
              <a:t> (1994)’de girişimciliği </a:t>
            </a:r>
            <a:r>
              <a:rPr lang="tr-TR" b="1" i="1" dirty="0"/>
              <a:t>“</a:t>
            </a:r>
            <a:r>
              <a:rPr lang="tr-TR" b="1" i="1" dirty="0">
                <a:solidFill>
                  <a:srgbClr val="FF0000"/>
                </a:solidFill>
              </a:rPr>
              <a:t>bir fırsatı </a:t>
            </a:r>
            <a:r>
              <a:rPr lang="tr-TR" b="1" i="1" dirty="0" err="1">
                <a:solidFill>
                  <a:srgbClr val="FF0000"/>
                </a:solidFill>
              </a:rPr>
              <a:t>değelerlendirmek</a:t>
            </a:r>
            <a:r>
              <a:rPr lang="tr-TR" b="1" i="1" dirty="0">
                <a:solidFill>
                  <a:srgbClr val="FF0000"/>
                </a:solidFill>
              </a:rPr>
              <a:t>/yakalamak için var olan veya yeni fark edilen kaynakların bir araya getirilmesiyle oluşsan yeni bir değer </a:t>
            </a:r>
            <a:r>
              <a:rPr lang="tr-TR" b="1" i="1" dirty="0" smtClean="0">
                <a:solidFill>
                  <a:srgbClr val="FF0000"/>
                </a:solidFill>
              </a:rPr>
              <a:t>oluşturma süreci</a:t>
            </a:r>
            <a:r>
              <a:rPr lang="tr-TR" b="1" i="1" dirty="0"/>
              <a:t>” </a:t>
            </a:r>
            <a:r>
              <a:rPr lang="tr-TR" dirty="0"/>
              <a:t>olarak tanımlamışlardır</a:t>
            </a:r>
            <a:r>
              <a:rPr lang="tr-TR" dirty="0" smtClean="0"/>
              <a:t>.</a:t>
            </a:r>
          </a:p>
          <a:p>
            <a:r>
              <a:rPr lang="tr-TR" dirty="0" err="1"/>
              <a:t>Gundry</a:t>
            </a:r>
            <a:r>
              <a:rPr lang="tr-TR" dirty="0"/>
              <a:t> ve </a:t>
            </a:r>
            <a:r>
              <a:rPr lang="tr-TR" dirty="0" err="1"/>
              <a:t>Kickul</a:t>
            </a:r>
            <a:r>
              <a:rPr lang="tr-TR" dirty="0"/>
              <a:t> (1999) girişimciliği </a:t>
            </a:r>
            <a:r>
              <a:rPr lang="tr-TR" b="1" i="1" dirty="0"/>
              <a:t>“niyet, kaynak, sınır ve değişim faktörleriyle davranış ve süreç perspektifine yönelik olarak, yeni </a:t>
            </a:r>
            <a:r>
              <a:rPr lang="tr-TR" b="1" i="1" dirty="0" smtClean="0"/>
              <a:t>birleşimlerin süreci</a:t>
            </a:r>
            <a:r>
              <a:rPr lang="tr-TR" b="1" i="1" dirty="0"/>
              <a:t>” </a:t>
            </a:r>
            <a:r>
              <a:rPr lang="tr-TR" dirty="0"/>
              <a:t>olarak tanımlamışlardır.</a:t>
            </a:r>
            <a:endParaRPr lang="tr-TR" altLang="tr-TR" dirty="0" smtClean="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2048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smtClean="0"/>
              <a:t>Girişimciliğin Tanımı</a:t>
            </a:r>
          </a:p>
        </p:txBody>
      </p:sp>
      <p:sp>
        <p:nvSpPr>
          <p:cNvPr id="4099" name="İçerik Yer Tutucusu 2"/>
          <p:cNvSpPr>
            <a:spLocks noGrp="1"/>
          </p:cNvSpPr>
          <p:nvPr>
            <p:ph idx="1"/>
          </p:nvPr>
        </p:nvSpPr>
        <p:spPr>
          <a:xfrm>
            <a:off x="457200" y="1600199"/>
            <a:ext cx="8435280" cy="4544359"/>
          </a:xfrm>
        </p:spPr>
        <p:txBody>
          <a:bodyPr>
            <a:normAutofit lnSpcReduction="10000"/>
          </a:bodyPr>
          <a:lstStyle/>
          <a:p>
            <a:r>
              <a:rPr lang="tr-TR" b="1" i="1" dirty="0"/>
              <a:t>Girişimcilik, </a:t>
            </a:r>
            <a:r>
              <a:rPr lang="tr-TR" b="1" i="1" dirty="0">
                <a:solidFill>
                  <a:srgbClr val="FF0000"/>
                </a:solidFill>
              </a:rPr>
              <a:t>inovasyon ve çarpıcı yeniliklerle yeni ürünler, yeni hizmetler, yeni girdiler ve yeni pazarlar, yeni yönetim stratejileri ve modelleri, yeni örgütsel formlar ve yeni üretim süreçleri ortaya koyarak yüksek değer üretmeye yönelik fırsatlar </a:t>
            </a:r>
            <a:r>
              <a:rPr lang="tr-TR" b="1" i="1" dirty="0" smtClean="0">
                <a:solidFill>
                  <a:srgbClr val="FF0000"/>
                </a:solidFill>
              </a:rPr>
              <a:t>oluşturmaya </a:t>
            </a:r>
            <a:r>
              <a:rPr lang="tr-TR" b="1" i="1" dirty="0" smtClean="0"/>
              <a:t>ve/veya </a:t>
            </a:r>
            <a:r>
              <a:rPr lang="tr-TR" b="1" i="1" dirty="0"/>
              <a:t>ortaya çıkan fırsatları değerlendirmeye yönelik fikirlerin ortaya çıkması ve bu fikirlerin pratiğe dökülmesi sürecidir.</a:t>
            </a:r>
            <a:endParaRPr lang="tr-TR" altLang="tr-TR" dirty="0" smtClean="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1111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smtClean="0"/>
              <a:t>Girişimciliğin Tanımı</a:t>
            </a:r>
          </a:p>
        </p:txBody>
      </p:sp>
      <p:sp>
        <p:nvSpPr>
          <p:cNvPr id="4099" name="İçerik Yer Tutucusu 2"/>
          <p:cNvSpPr>
            <a:spLocks noGrp="1"/>
          </p:cNvSpPr>
          <p:nvPr>
            <p:ph idx="1"/>
          </p:nvPr>
        </p:nvSpPr>
        <p:spPr>
          <a:xfrm>
            <a:off x="354360" y="1268760"/>
            <a:ext cx="8435280" cy="4544359"/>
          </a:xfrm>
        </p:spPr>
        <p:txBody>
          <a:bodyPr>
            <a:normAutofit fontScale="85000" lnSpcReduction="10000"/>
          </a:bodyPr>
          <a:lstStyle/>
          <a:p>
            <a:r>
              <a:rPr lang="tr-TR" dirty="0"/>
              <a:t>Zaman zaman girişimciliğe katı bir teknik perspektifle yaklaşıp girişimciliğin kapsamının sadece </a:t>
            </a:r>
            <a:r>
              <a:rPr lang="tr-TR" dirty="0">
                <a:solidFill>
                  <a:srgbClr val="FF0000"/>
                </a:solidFill>
              </a:rPr>
              <a:t>yeni ürün ve hizmet </a:t>
            </a:r>
            <a:r>
              <a:rPr lang="tr-TR" dirty="0" smtClean="0">
                <a:solidFill>
                  <a:srgbClr val="FF0000"/>
                </a:solidFill>
              </a:rPr>
              <a:t>oluşturma </a:t>
            </a:r>
            <a:r>
              <a:rPr lang="tr-TR" dirty="0">
                <a:solidFill>
                  <a:srgbClr val="FF0000"/>
                </a:solidFill>
              </a:rPr>
              <a:t>ile sınırlandırılmış</a:t>
            </a:r>
            <a:r>
              <a:rPr lang="tr-TR" dirty="0"/>
              <a:t> olduğu görülmektedir. </a:t>
            </a:r>
            <a:endParaRPr lang="tr-TR" dirty="0" smtClean="0"/>
          </a:p>
          <a:p>
            <a:r>
              <a:rPr lang="tr-TR" dirty="0" smtClean="0"/>
              <a:t>Oysa</a:t>
            </a:r>
            <a:r>
              <a:rPr lang="tr-TR" dirty="0"/>
              <a:t>, hem girişimciliğin ana akım öncülerinin hem de onların takipçilerinin girişimciliğe ilişkin yukarıda verilen açıklamalarından da anlaşılacağı üzere </a:t>
            </a:r>
            <a:r>
              <a:rPr lang="tr-TR" dirty="0">
                <a:solidFill>
                  <a:srgbClr val="FF0000"/>
                </a:solidFill>
              </a:rPr>
              <a:t>girişimcilik sadece yeni ürün ve hizmetin </a:t>
            </a:r>
            <a:r>
              <a:rPr lang="tr-TR" dirty="0" smtClean="0">
                <a:solidFill>
                  <a:srgbClr val="FF0000"/>
                </a:solidFill>
              </a:rPr>
              <a:t>oluşturulması değil </a:t>
            </a:r>
            <a:r>
              <a:rPr lang="tr-TR" dirty="0">
                <a:solidFill>
                  <a:srgbClr val="FF0000"/>
                </a:solidFill>
              </a:rPr>
              <a:t>aynı </a:t>
            </a:r>
            <a:r>
              <a:rPr lang="tr-TR" dirty="0" smtClean="0">
                <a:solidFill>
                  <a:srgbClr val="FF0000"/>
                </a:solidFill>
              </a:rPr>
              <a:t>zamanda </a:t>
            </a:r>
            <a:r>
              <a:rPr lang="tr-TR" dirty="0">
                <a:solidFill>
                  <a:srgbClr val="FF0000"/>
                </a:solidFill>
              </a:rPr>
              <a:t>yönetsel ve üretimsel süreçleri temel alanda bir yenilik ve </a:t>
            </a:r>
            <a:r>
              <a:rPr lang="tr-TR" dirty="0" err="1" smtClean="0">
                <a:solidFill>
                  <a:srgbClr val="FF0000"/>
                </a:solidFill>
              </a:rPr>
              <a:t>inovasyona</a:t>
            </a:r>
            <a:r>
              <a:rPr lang="tr-TR" dirty="0" smtClean="0">
                <a:solidFill>
                  <a:srgbClr val="FF0000"/>
                </a:solidFill>
              </a:rPr>
              <a:t> yönelik </a:t>
            </a:r>
            <a:r>
              <a:rPr lang="tr-TR" dirty="0">
                <a:solidFill>
                  <a:srgbClr val="FF0000"/>
                </a:solidFill>
              </a:rPr>
              <a:t>fikir uygulamaları</a:t>
            </a:r>
            <a:r>
              <a:rPr lang="tr-TR" dirty="0"/>
              <a:t> içeren bir süreçtir.</a:t>
            </a:r>
            <a:endParaRPr lang="tr-TR" altLang="tr-TR" dirty="0" smtClean="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1432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smtClean="0"/>
              <a:t>Girişimcilikle İlgili Kavramlar</a:t>
            </a:r>
          </a:p>
        </p:txBody>
      </p:sp>
      <p:sp>
        <p:nvSpPr>
          <p:cNvPr id="4099" name="İçerik Yer Tutucusu 2"/>
          <p:cNvSpPr>
            <a:spLocks noGrp="1"/>
          </p:cNvSpPr>
          <p:nvPr>
            <p:ph idx="1"/>
          </p:nvPr>
        </p:nvSpPr>
        <p:spPr>
          <a:xfrm>
            <a:off x="457200" y="1463466"/>
            <a:ext cx="8435280" cy="4544359"/>
          </a:xfrm>
        </p:spPr>
        <p:txBody>
          <a:bodyPr>
            <a:normAutofit fontScale="77500" lnSpcReduction="20000"/>
          </a:bodyPr>
          <a:lstStyle/>
          <a:p>
            <a:r>
              <a:rPr lang="tr-TR" b="1" dirty="0" smtClean="0"/>
              <a:t>Değer oluşturma</a:t>
            </a:r>
          </a:p>
          <a:p>
            <a:r>
              <a:rPr lang="tr-TR" dirty="0">
                <a:solidFill>
                  <a:srgbClr val="FF0000"/>
                </a:solidFill>
              </a:rPr>
              <a:t>V</a:t>
            </a:r>
            <a:r>
              <a:rPr lang="tr-TR" dirty="0" smtClean="0">
                <a:solidFill>
                  <a:srgbClr val="FF0000"/>
                </a:solidFill>
              </a:rPr>
              <a:t>ar </a:t>
            </a:r>
            <a:r>
              <a:rPr lang="tr-TR" dirty="0">
                <a:solidFill>
                  <a:srgbClr val="FF0000"/>
                </a:solidFill>
              </a:rPr>
              <a:t>olan durum ve/veya sorunla ilgili olarak ortaya yeni bir bakış açısı sunmak ya da herhangi bir durumla ilgili olarak daha önce var olmayan bir şeyler ortaya koymaktır. </a:t>
            </a:r>
            <a:endParaRPr lang="tr-TR" dirty="0" smtClean="0">
              <a:solidFill>
                <a:srgbClr val="FF0000"/>
              </a:solidFill>
            </a:endParaRPr>
          </a:p>
          <a:p>
            <a:r>
              <a:rPr lang="tr-TR" dirty="0" smtClean="0"/>
              <a:t>Yeni bir değer oluşturmaktan bahsediyorsak </a:t>
            </a:r>
            <a:r>
              <a:rPr lang="tr-TR" dirty="0"/>
              <a:t>daha önce var </a:t>
            </a:r>
            <a:r>
              <a:rPr lang="tr-TR" dirty="0">
                <a:solidFill>
                  <a:srgbClr val="FF0000"/>
                </a:solidFill>
              </a:rPr>
              <a:t>olanları inşa eden oluşturan bilinç düzeyinden ayrılarak daha üst bir bilinç ve bilgi düzeyinden bahsediliyor </a:t>
            </a:r>
            <a:r>
              <a:rPr lang="tr-TR" dirty="0"/>
              <a:t>demektir. Çünkü </a:t>
            </a:r>
            <a:r>
              <a:rPr lang="tr-TR" dirty="0" smtClean="0"/>
              <a:t>yeni bir değer oluşturmak söz </a:t>
            </a:r>
            <a:r>
              <a:rPr lang="tr-TR" dirty="0"/>
              <a:t>konusu olduğunda olağanın dışına çıkılarak var olanların yeniden tanımlanmasına yönelik bir </a:t>
            </a:r>
            <a:r>
              <a:rPr lang="tr-TR" dirty="0">
                <a:solidFill>
                  <a:srgbClr val="FF0000"/>
                </a:solidFill>
              </a:rPr>
              <a:t>düşünsel proses söz </a:t>
            </a:r>
            <a:r>
              <a:rPr lang="tr-TR" dirty="0"/>
              <a:t>konusudur. </a:t>
            </a:r>
            <a:endParaRPr lang="tr-TR" dirty="0" smtClean="0"/>
          </a:p>
          <a:p>
            <a:r>
              <a:rPr lang="tr-TR" dirty="0" smtClean="0"/>
              <a:t>İnovasyon, </a:t>
            </a:r>
            <a:r>
              <a:rPr lang="tr-TR" dirty="0"/>
              <a:t>bu düşüncel prosesin sonucunda ortaya çıkan üründür (Taş ve </a:t>
            </a:r>
            <a:r>
              <a:rPr lang="tr-TR" dirty="0" err="1"/>
              <a:t>diğ</a:t>
            </a:r>
            <a:r>
              <a:rPr lang="tr-TR" dirty="0"/>
              <a:t>, 2017).</a:t>
            </a:r>
            <a:endParaRPr lang="tr-TR" altLang="tr-TR" dirty="0" smtClean="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823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unum_Sablo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sunum_01</Template>
  <TotalTime>7550</TotalTime>
  <Words>1232</Words>
  <Application>Microsoft Office PowerPoint</Application>
  <PresentationFormat>Ekran Gösterisi (4:3)</PresentationFormat>
  <Paragraphs>116</Paragraphs>
  <Slides>18</Slides>
  <Notes>8</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18</vt:i4>
      </vt:variant>
    </vt:vector>
  </HeadingPairs>
  <TitlesOfParts>
    <vt:vector size="21" baseType="lpstr">
      <vt:lpstr>Arial</vt:lpstr>
      <vt:lpstr>Calibri</vt:lpstr>
      <vt:lpstr>Sunum_Sablon</vt:lpstr>
      <vt:lpstr>PowerPoint Sunusu</vt:lpstr>
      <vt:lpstr>Girişimcilik ve Proje Yönetimi</vt:lpstr>
      <vt:lpstr>Ajanda</vt:lpstr>
      <vt:lpstr>Girişimciliğin Tanımı</vt:lpstr>
      <vt:lpstr>Girişimciliğin Tanımı</vt:lpstr>
      <vt:lpstr>Girişimciliğin Tanımı</vt:lpstr>
      <vt:lpstr>Girişimciliğin Tanımı</vt:lpstr>
      <vt:lpstr>Girişimciliğin Tanımı</vt:lpstr>
      <vt:lpstr>Girişimcilikle İlgili Kavramlar</vt:lpstr>
      <vt:lpstr>Girişimcilikle İlgili Kavramlar</vt:lpstr>
      <vt:lpstr>Girişimcilikle İlgili Kavramlar</vt:lpstr>
      <vt:lpstr>Girişimcilikle İlgili Kavramlar</vt:lpstr>
      <vt:lpstr>Girişimcilikle İlgili Kavramlar</vt:lpstr>
      <vt:lpstr>Girişimcilikle İlgili Kavramlar</vt:lpstr>
      <vt:lpstr>Girişimciliğin Öznesi Olarak Girişimci</vt:lpstr>
      <vt:lpstr>Girişimciliğin Öznesi Olarak Girişimci</vt:lpstr>
      <vt:lpstr>Girişimciliğin Öznesi Olarak Girişimci</vt:lpstr>
      <vt:lpstr>Girişimciliğin Öznesi Olarak Girişimci</vt:lpstr>
    </vt:vector>
  </TitlesOfParts>
  <Company>Sakarya Üniversitesi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 Akpinar</dc:creator>
  <cp:lastModifiedBy>unalc</cp:lastModifiedBy>
  <cp:revision>32</cp:revision>
  <dcterms:created xsi:type="dcterms:W3CDTF">2019-09-27T09:13:33Z</dcterms:created>
  <dcterms:modified xsi:type="dcterms:W3CDTF">2020-02-14T05:01:06Z</dcterms:modified>
</cp:coreProperties>
</file>