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56" r:id="rId3"/>
    <p:sldId id="259" r:id="rId4"/>
    <p:sldId id="260"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301" r:id="rId32"/>
    <p:sldId id="302" r:id="rId33"/>
    <p:sldId id="299" r:id="rId34"/>
    <p:sldId id="300" r:id="rId35"/>
    <p:sldId id="304" r:id="rId36"/>
    <p:sldId id="306" r:id="rId3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19" autoAdjust="0"/>
  </p:normalViewPr>
  <p:slideViewPr>
    <p:cSldViewPr>
      <p:cViewPr varScale="1">
        <p:scale>
          <a:sx n="82" d="100"/>
          <a:sy n="82" d="100"/>
        </p:scale>
        <p:origin x="15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44CA2-5836-43E7-AD41-9FDEC94D60A8}" type="datetimeFigureOut">
              <a:rPr lang="tr-TR" smtClean="0"/>
              <a:t>14.02.2020</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ABEB2-FFAC-4240-9D08-FBB0A308BAEF}" type="slidenum">
              <a:rPr lang="tr-TR" smtClean="0"/>
              <a:t>‹#›</a:t>
            </a:fld>
            <a:endParaRPr lang="tr-TR"/>
          </a:p>
        </p:txBody>
      </p:sp>
    </p:spTree>
    <p:extLst>
      <p:ext uri="{BB962C8B-B14F-4D97-AF65-F5344CB8AC3E}">
        <p14:creationId xmlns:p14="http://schemas.microsoft.com/office/powerpoint/2010/main" val="172633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kern="1200" baseline="0" dirty="0">
                <a:solidFill>
                  <a:schemeClr val="tx1"/>
                </a:solidFill>
                <a:latin typeface="+mn-lt"/>
                <a:ea typeface="+mn-ea"/>
                <a:cs typeface="+mn-cs"/>
              </a:rPr>
              <a:t>soruları bir iş fikrinin şekillenerek somut bir projeye dönüşmesinde önemli katkılar sağlayacaktır. </a:t>
            </a: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13</a:t>
            </a:fld>
            <a:endParaRPr lang="tr-TR"/>
          </a:p>
        </p:txBody>
      </p:sp>
    </p:spTree>
    <p:extLst>
      <p:ext uri="{BB962C8B-B14F-4D97-AF65-F5344CB8AC3E}">
        <p14:creationId xmlns:p14="http://schemas.microsoft.com/office/powerpoint/2010/main" val="1280498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22</a:t>
            </a:fld>
            <a:endParaRPr lang="tr-TR"/>
          </a:p>
        </p:txBody>
      </p:sp>
    </p:spTree>
    <p:extLst>
      <p:ext uri="{BB962C8B-B14F-4D97-AF65-F5344CB8AC3E}">
        <p14:creationId xmlns:p14="http://schemas.microsoft.com/office/powerpoint/2010/main" val="217371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23</a:t>
            </a:fld>
            <a:endParaRPr lang="tr-TR"/>
          </a:p>
        </p:txBody>
      </p:sp>
    </p:spTree>
    <p:extLst>
      <p:ext uri="{BB962C8B-B14F-4D97-AF65-F5344CB8AC3E}">
        <p14:creationId xmlns:p14="http://schemas.microsoft.com/office/powerpoint/2010/main" val="298794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24</a:t>
            </a:fld>
            <a:endParaRPr lang="tr-TR"/>
          </a:p>
        </p:txBody>
      </p:sp>
    </p:spTree>
    <p:extLst>
      <p:ext uri="{BB962C8B-B14F-4D97-AF65-F5344CB8AC3E}">
        <p14:creationId xmlns:p14="http://schemas.microsoft.com/office/powerpoint/2010/main" val="3329907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25</a:t>
            </a:fld>
            <a:endParaRPr lang="tr-TR"/>
          </a:p>
        </p:txBody>
      </p:sp>
    </p:spTree>
    <p:extLst>
      <p:ext uri="{BB962C8B-B14F-4D97-AF65-F5344CB8AC3E}">
        <p14:creationId xmlns:p14="http://schemas.microsoft.com/office/powerpoint/2010/main" val="330203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26</a:t>
            </a:fld>
            <a:endParaRPr lang="tr-TR"/>
          </a:p>
        </p:txBody>
      </p:sp>
    </p:spTree>
    <p:extLst>
      <p:ext uri="{BB962C8B-B14F-4D97-AF65-F5344CB8AC3E}">
        <p14:creationId xmlns:p14="http://schemas.microsoft.com/office/powerpoint/2010/main" val="1476625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27</a:t>
            </a:fld>
            <a:endParaRPr lang="tr-TR"/>
          </a:p>
        </p:txBody>
      </p:sp>
    </p:spTree>
    <p:extLst>
      <p:ext uri="{BB962C8B-B14F-4D97-AF65-F5344CB8AC3E}">
        <p14:creationId xmlns:p14="http://schemas.microsoft.com/office/powerpoint/2010/main" val="47388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Aşağıda verilen matrisi kullanarak başka örnekler geliştirmek mümkün olabileceği gibi her ürün için benzer matrisler oluşturmak mümkündür.</a:t>
            </a:r>
          </a:p>
        </p:txBody>
      </p:sp>
      <p:sp>
        <p:nvSpPr>
          <p:cNvPr id="4" name="Slayt Numarası Yer Tutucusu 3"/>
          <p:cNvSpPr>
            <a:spLocks noGrp="1"/>
          </p:cNvSpPr>
          <p:nvPr>
            <p:ph type="sldNum" sz="quarter" idx="10"/>
          </p:nvPr>
        </p:nvSpPr>
        <p:spPr/>
        <p:txBody>
          <a:bodyPr/>
          <a:lstStyle/>
          <a:p>
            <a:fld id="{73DABEB2-FFAC-4240-9D08-FBB0A308BAEF}" type="slidenum">
              <a:rPr lang="tr-TR" smtClean="0"/>
              <a:t>28</a:t>
            </a:fld>
            <a:endParaRPr lang="tr-TR"/>
          </a:p>
        </p:txBody>
      </p:sp>
    </p:spTree>
    <p:extLst>
      <p:ext uri="{BB962C8B-B14F-4D97-AF65-F5344CB8AC3E}">
        <p14:creationId xmlns:p14="http://schemas.microsoft.com/office/powerpoint/2010/main" val="994415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29</a:t>
            </a:fld>
            <a:endParaRPr lang="tr-TR"/>
          </a:p>
        </p:txBody>
      </p:sp>
    </p:spTree>
    <p:extLst>
      <p:ext uri="{BB962C8B-B14F-4D97-AF65-F5344CB8AC3E}">
        <p14:creationId xmlns:p14="http://schemas.microsoft.com/office/powerpoint/2010/main" val="1531874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30</a:t>
            </a:fld>
            <a:endParaRPr lang="tr-TR"/>
          </a:p>
        </p:txBody>
      </p:sp>
    </p:spTree>
    <p:extLst>
      <p:ext uri="{BB962C8B-B14F-4D97-AF65-F5344CB8AC3E}">
        <p14:creationId xmlns:p14="http://schemas.microsoft.com/office/powerpoint/2010/main" val="2493300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31</a:t>
            </a:fld>
            <a:endParaRPr lang="tr-TR"/>
          </a:p>
        </p:txBody>
      </p:sp>
    </p:spTree>
    <p:extLst>
      <p:ext uri="{BB962C8B-B14F-4D97-AF65-F5344CB8AC3E}">
        <p14:creationId xmlns:p14="http://schemas.microsoft.com/office/powerpoint/2010/main" val="118600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14</a:t>
            </a:fld>
            <a:endParaRPr lang="tr-TR"/>
          </a:p>
        </p:txBody>
      </p:sp>
    </p:spTree>
    <p:extLst>
      <p:ext uri="{BB962C8B-B14F-4D97-AF65-F5344CB8AC3E}">
        <p14:creationId xmlns:p14="http://schemas.microsoft.com/office/powerpoint/2010/main" val="3171334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32</a:t>
            </a:fld>
            <a:endParaRPr lang="tr-TR"/>
          </a:p>
        </p:txBody>
      </p:sp>
    </p:spTree>
    <p:extLst>
      <p:ext uri="{BB962C8B-B14F-4D97-AF65-F5344CB8AC3E}">
        <p14:creationId xmlns:p14="http://schemas.microsoft.com/office/powerpoint/2010/main" val="428810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33</a:t>
            </a:fld>
            <a:endParaRPr lang="tr-TR"/>
          </a:p>
        </p:txBody>
      </p:sp>
    </p:spTree>
    <p:extLst>
      <p:ext uri="{BB962C8B-B14F-4D97-AF65-F5344CB8AC3E}">
        <p14:creationId xmlns:p14="http://schemas.microsoft.com/office/powerpoint/2010/main" val="359582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34</a:t>
            </a:fld>
            <a:endParaRPr lang="tr-TR"/>
          </a:p>
        </p:txBody>
      </p:sp>
    </p:spTree>
    <p:extLst>
      <p:ext uri="{BB962C8B-B14F-4D97-AF65-F5344CB8AC3E}">
        <p14:creationId xmlns:p14="http://schemas.microsoft.com/office/powerpoint/2010/main" val="4190946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İnsanların temel ihtiyaçları üzerinde düşünerek yeni iş fikirleri oluşturulabilir.</a:t>
            </a:r>
          </a:p>
        </p:txBody>
      </p:sp>
      <p:sp>
        <p:nvSpPr>
          <p:cNvPr id="4" name="Slayt Numarası Yer Tutucusu 3"/>
          <p:cNvSpPr>
            <a:spLocks noGrp="1"/>
          </p:cNvSpPr>
          <p:nvPr>
            <p:ph type="sldNum" sz="quarter" idx="10"/>
          </p:nvPr>
        </p:nvSpPr>
        <p:spPr/>
        <p:txBody>
          <a:bodyPr/>
          <a:lstStyle/>
          <a:p>
            <a:fld id="{73DABEB2-FFAC-4240-9D08-FBB0A308BAEF}" type="slidenum">
              <a:rPr lang="tr-TR" smtClean="0"/>
              <a:t>35</a:t>
            </a:fld>
            <a:endParaRPr lang="tr-TR"/>
          </a:p>
        </p:txBody>
      </p:sp>
    </p:spTree>
    <p:extLst>
      <p:ext uri="{BB962C8B-B14F-4D97-AF65-F5344CB8AC3E}">
        <p14:creationId xmlns:p14="http://schemas.microsoft.com/office/powerpoint/2010/main" val="364739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36</a:t>
            </a:fld>
            <a:endParaRPr lang="tr-TR"/>
          </a:p>
        </p:txBody>
      </p:sp>
    </p:spTree>
    <p:extLst>
      <p:ext uri="{BB962C8B-B14F-4D97-AF65-F5344CB8AC3E}">
        <p14:creationId xmlns:p14="http://schemas.microsoft.com/office/powerpoint/2010/main" val="224682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15</a:t>
            </a:fld>
            <a:endParaRPr lang="tr-TR"/>
          </a:p>
        </p:txBody>
      </p:sp>
    </p:spTree>
    <p:extLst>
      <p:ext uri="{BB962C8B-B14F-4D97-AF65-F5344CB8AC3E}">
        <p14:creationId xmlns:p14="http://schemas.microsoft.com/office/powerpoint/2010/main" val="386486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16</a:t>
            </a:fld>
            <a:endParaRPr lang="tr-TR"/>
          </a:p>
        </p:txBody>
      </p:sp>
    </p:spTree>
    <p:extLst>
      <p:ext uri="{BB962C8B-B14F-4D97-AF65-F5344CB8AC3E}">
        <p14:creationId xmlns:p14="http://schemas.microsoft.com/office/powerpoint/2010/main" val="89154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17</a:t>
            </a:fld>
            <a:endParaRPr lang="tr-TR"/>
          </a:p>
        </p:txBody>
      </p:sp>
    </p:spTree>
    <p:extLst>
      <p:ext uri="{BB962C8B-B14F-4D97-AF65-F5344CB8AC3E}">
        <p14:creationId xmlns:p14="http://schemas.microsoft.com/office/powerpoint/2010/main" val="1732512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18</a:t>
            </a:fld>
            <a:endParaRPr lang="tr-TR"/>
          </a:p>
        </p:txBody>
      </p:sp>
    </p:spTree>
    <p:extLst>
      <p:ext uri="{BB962C8B-B14F-4D97-AF65-F5344CB8AC3E}">
        <p14:creationId xmlns:p14="http://schemas.microsoft.com/office/powerpoint/2010/main" val="340217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19</a:t>
            </a:fld>
            <a:endParaRPr lang="tr-TR"/>
          </a:p>
        </p:txBody>
      </p:sp>
    </p:spTree>
    <p:extLst>
      <p:ext uri="{BB962C8B-B14F-4D97-AF65-F5344CB8AC3E}">
        <p14:creationId xmlns:p14="http://schemas.microsoft.com/office/powerpoint/2010/main" val="3560842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20</a:t>
            </a:fld>
            <a:endParaRPr lang="tr-TR"/>
          </a:p>
        </p:txBody>
      </p:sp>
    </p:spTree>
    <p:extLst>
      <p:ext uri="{BB962C8B-B14F-4D97-AF65-F5344CB8AC3E}">
        <p14:creationId xmlns:p14="http://schemas.microsoft.com/office/powerpoint/2010/main" val="907290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73DABEB2-FFAC-4240-9D08-FBB0A308BAEF}" type="slidenum">
              <a:rPr lang="tr-TR" smtClean="0"/>
              <a:t>21</a:t>
            </a:fld>
            <a:endParaRPr lang="tr-TR"/>
          </a:p>
        </p:txBody>
      </p:sp>
    </p:spTree>
    <p:extLst>
      <p:ext uri="{BB962C8B-B14F-4D97-AF65-F5344CB8AC3E}">
        <p14:creationId xmlns:p14="http://schemas.microsoft.com/office/powerpoint/2010/main" val="333190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p>
        </p:txBody>
      </p:sp>
      <p:sp>
        <p:nvSpPr>
          <p:cNvPr id="4" name="Veri Yer Tutucusu 3"/>
          <p:cNvSpPr>
            <a:spLocks noGrp="1"/>
          </p:cNvSpPr>
          <p:nvPr>
            <p:ph type="dt" sz="half" idx="10"/>
          </p:nvPr>
        </p:nvSpPr>
        <p:spPr/>
        <p:txBody>
          <a:bodyPr/>
          <a:lstStyle>
            <a:lvl1pPr>
              <a:defRPr/>
            </a:lvl1pPr>
          </a:lstStyle>
          <a:p>
            <a:pPr>
              <a:defRPr/>
            </a:pPr>
            <a:fld id="{0EC3932A-E6A8-4A89-90F7-793039E2E14B}"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1659A83C-34DE-40F0-82D2-E893EB191DED}" type="slidenum">
              <a:rPr lang="tr-TR" altLang="tr-TR"/>
              <a:pPr/>
              <a:t>‹#›</a:t>
            </a:fld>
            <a:endParaRPr lang="tr-TR" altLang="tr-TR"/>
          </a:p>
        </p:txBody>
      </p:sp>
    </p:spTree>
    <p:extLst>
      <p:ext uri="{BB962C8B-B14F-4D97-AF65-F5344CB8AC3E}">
        <p14:creationId xmlns:p14="http://schemas.microsoft.com/office/powerpoint/2010/main" val="73939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538D657A-F8F7-40E0-9606-9AD71CB8A532}"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5A04539-F59A-42A0-AA5D-A865EB867357}" type="slidenum">
              <a:rPr lang="tr-TR" altLang="tr-TR"/>
              <a:pPr/>
              <a:t>‹#›</a:t>
            </a:fld>
            <a:endParaRPr lang="tr-TR" altLang="tr-TR"/>
          </a:p>
        </p:txBody>
      </p:sp>
    </p:spTree>
    <p:extLst>
      <p:ext uri="{BB962C8B-B14F-4D97-AF65-F5344CB8AC3E}">
        <p14:creationId xmlns:p14="http://schemas.microsoft.com/office/powerpoint/2010/main" val="279248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D2D1202B-9C8B-4F6D-BE1F-CBE22EB49DE6}"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8F360117-E65B-4113-B219-62337664D67C}" type="slidenum">
              <a:rPr lang="tr-TR" altLang="tr-TR"/>
              <a:pPr/>
              <a:t>‹#›</a:t>
            </a:fld>
            <a:endParaRPr lang="tr-TR" altLang="tr-TR"/>
          </a:p>
        </p:txBody>
      </p:sp>
    </p:spTree>
    <p:extLst>
      <p:ext uri="{BB962C8B-B14F-4D97-AF65-F5344CB8AC3E}">
        <p14:creationId xmlns:p14="http://schemas.microsoft.com/office/powerpoint/2010/main" val="161875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93B2D44B-BC95-4017-9C07-43531D0D8277}"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5C881EB5-1C9E-4DAA-BCB5-22DC9D5F9A52}" type="slidenum">
              <a:rPr lang="tr-TR" altLang="tr-TR"/>
              <a:pPr/>
              <a:t>‹#›</a:t>
            </a:fld>
            <a:endParaRPr lang="tr-TR" altLang="tr-TR"/>
          </a:p>
        </p:txBody>
      </p:sp>
    </p:spTree>
    <p:extLst>
      <p:ext uri="{BB962C8B-B14F-4D97-AF65-F5344CB8AC3E}">
        <p14:creationId xmlns:p14="http://schemas.microsoft.com/office/powerpoint/2010/main" val="394891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lvl1pPr>
              <a:defRPr/>
            </a:lvl1pPr>
          </a:lstStyle>
          <a:p>
            <a:pPr>
              <a:defRPr/>
            </a:pPr>
            <a:fld id="{0466DA77-7C38-4BA3-B290-F01ABAF68B81}" type="datetimeFigureOut">
              <a:rPr lang="tr-TR"/>
              <a:pPr>
                <a:defRPr/>
              </a:pPr>
              <a:t>14.02.2020</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42DB5FE0-A195-4931-9571-0C556EF240CD}" type="slidenum">
              <a:rPr lang="tr-TR" altLang="tr-TR"/>
              <a:pPr/>
              <a:t>‹#›</a:t>
            </a:fld>
            <a:endParaRPr lang="tr-TR" altLang="tr-TR"/>
          </a:p>
        </p:txBody>
      </p:sp>
    </p:spTree>
    <p:extLst>
      <p:ext uri="{BB962C8B-B14F-4D97-AF65-F5344CB8AC3E}">
        <p14:creationId xmlns:p14="http://schemas.microsoft.com/office/powerpoint/2010/main" val="20933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3"/>
          <p:cNvSpPr>
            <a:spLocks noGrp="1"/>
          </p:cNvSpPr>
          <p:nvPr>
            <p:ph type="dt" sz="half" idx="10"/>
          </p:nvPr>
        </p:nvSpPr>
        <p:spPr/>
        <p:txBody>
          <a:bodyPr/>
          <a:lstStyle>
            <a:lvl1pPr>
              <a:defRPr/>
            </a:lvl1pPr>
          </a:lstStyle>
          <a:p>
            <a:pPr>
              <a:defRPr/>
            </a:pPr>
            <a:fld id="{E3CF2B9C-FB83-4BD2-A2EB-DB433619C826}"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10D1878C-B0D1-4BBA-BDC1-BB4BBCD0BB4C}" type="slidenum">
              <a:rPr lang="tr-TR" altLang="tr-TR"/>
              <a:pPr/>
              <a:t>‹#›</a:t>
            </a:fld>
            <a:endParaRPr lang="tr-TR" altLang="tr-TR"/>
          </a:p>
        </p:txBody>
      </p:sp>
    </p:spTree>
    <p:extLst>
      <p:ext uri="{BB962C8B-B14F-4D97-AF65-F5344CB8AC3E}">
        <p14:creationId xmlns:p14="http://schemas.microsoft.com/office/powerpoint/2010/main" val="5035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3"/>
          <p:cNvSpPr>
            <a:spLocks noGrp="1"/>
          </p:cNvSpPr>
          <p:nvPr>
            <p:ph type="dt" sz="half" idx="10"/>
          </p:nvPr>
        </p:nvSpPr>
        <p:spPr/>
        <p:txBody>
          <a:bodyPr/>
          <a:lstStyle>
            <a:lvl1pPr>
              <a:defRPr/>
            </a:lvl1pPr>
          </a:lstStyle>
          <a:p>
            <a:pPr>
              <a:defRPr/>
            </a:pPr>
            <a:fld id="{C83E3917-A262-4E3B-A5A6-EA2C734A3037}" type="datetimeFigureOut">
              <a:rPr lang="tr-TR"/>
              <a:pPr>
                <a:defRPr/>
              </a:pPr>
              <a:t>14.02.2020</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05E8D963-E325-48BB-836D-D72DCD2B6CDA}" type="slidenum">
              <a:rPr lang="tr-TR" altLang="tr-TR"/>
              <a:pPr/>
              <a:t>‹#›</a:t>
            </a:fld>
            <a:endParaRPr lang="tr-TR" altLang="tr-TR"/>
          </a:p>
        </p:txBody>
      </p:sp>
    </p:spTree>
    <p:extLst>
      <p:ext uri="{BB962C8B-B14F-4D97-AF65-F5344CB8AC3E}">
        <p14:creationId xmlns:p14="http://schemas.microsoft.com/office/powerpoint/2010/main" val="61944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fld id="{826152B6-4B70-4D36-AE15-ED9918B9B9B9}" type="datetimeFigureOut">
              <a:rPr lang="tr-TR"/>
              <a:pPr>
                <a:defRPr/>
              </a:pPr>
              <a:t>14.02.2020</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02A43DA0-FCD7-4D4A-9114-8090EC280497}" type="slidenum">
              <a:rPr lang="tr-TR" altLang="tr-TR"/>
              <a:pPr/>
              <a:t>‹#›</a:t>
            </a:fld>
            <a:endParaRPr lang="tr-TR" altLang="tr-TR"/>
          </a:p>
        </p:txBody>
      </p:sp>
    </p:spTree>
    <p:extLst>
      <p:ext uri="{BB962C8B-B14F-4D97-AF65-F5344CB8AC3E}">
        <p14:creationId xmlns:p14="http://schemas.microsoft.com/office/powerpoint/2010/main" val="290036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25AE226-2F1C-4AC2-AD0A-DD04BDD97266}" type="datetimeFigureOut">
              <a:rPr lang="tr-TR"/>
              <a:pPr>
                <a:defRPr/>
              </a:pPr>
              <a:t>14.02.2020</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80086BB4-C20E-46D3-9022-7D77A24EDA69}" type="slidenum">
              <a:rPr lang="tr-TR" altLang="tr-TR"/>
              <a:pPr/>
              <a:t>‹#›</a:t>
            </a:fld>
            <a:endParaRPr lang="tr-TR" altLang="tr-TR"/>
          </a:p>
        </p:txBody>
      </p:sp>
    </p:spTree>
    <p:extLst>
      <p:ext uri="{BB962C8B-B14F-4D97-AF65-F5344CB8AC3E}">
        <p14:creationId xmlns:p14="http://schemas.microsoft.com/office/powerpoint/2010/main" val="32797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Veri Yer Tutucusu 3"/>
          <p:cNvSpPr>
            <a:spLocks noGrp="1"/>
          </p:cNvSpPr>
          <p:nvPr>
            <p:ph type="dt" sz="half" idx="10"/>
          </p:nvPr>
        </p:nvSpPr>
        <p:spPr/>
        <p:txBody>
          <a:bodyPr/>
          <a:lstStyle>
            <a:lvl1pPr>
              <a:defRPr/>
            </a:lvl1pPr>
          </a:lstStyle>
          <a:p>
            <a:pPr>
              <a:defRPr/>
            </a:pPr>
            <a:fld id="{D59AB3F5-A12A-4EF5-99F2-3E118BA44A4D}"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618607F1-21E0-4DBE-A90B-39D376C61264}" type="slidenum">
              <a:rPr lang="tr-TR" altLang="tr-TR"/>
              <a:pPr/>
              <a:t>‹#›</a:t>
            </a:fld>
            <a:endParaRPr lang="tr-TR" altLang="tr-TR"/>
          </a:p>
        </p:txBody>
      </p:sp>
    </p:spTree>
    <p:extLst>
      <p:ext uri="{BB962C8B-B14F-4D97-AF65-F5344CB8AC3E}">
        <p14:creationId xmlns:p14="http://schemas.microsoft.com/office/powerpoint/2010/main" val="378509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a:t>Resim eklemek için simgeyi tıklatın</a:t>
            </a: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Veri Yer Tutucusu 3"/>
          <p:cNvSpPr>
            <a:spLocks noGrp="1"/>
          </p:cNvSpPr>
          <p:nvPr>
            <p:ph type="dt" sz="half" idx="10"/>
          </p:nvPr>
        </p:nvSpPr>
        <p:spPr/>
        <p:txBody>
          <a:bodyPr/>
          <a:lstStyle>
            <a:lvl1pPr>
              <a:defRPr/>
            </a:lvl1pPr>
          </a:lstStyle>
          <a:p>
            <a:pPr>
              <a:defRPr/>
            </a:pPr>
            <a:fld id="{42706C09-BC10-43CB-B427-8078A4538D3D}" type="datetimeFigureOut">
              <a:rPr lang="tr-TR"/>
              <a:pPr>
                <a:defRPr/>
              </a:pPr>
              <a:t>14.02.2020</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FFCA749-7477-4D94-BBCC-8F1E76A3F7B1}" type="slidenum">
              <a:rPr lang="tr-TR" altLang="tr-TR"/>
              <a:pPr/>
              <a:t>‹#›</a:t>
            </a:fld>
            <a:endParaRPr lang="tr-TR" altLang="tr-TR"/>
          </a:p>
        </p:txBody>
      </p:sp>
    </p:spTree>
    <p:extLst>
      <p:ext uri="{BB962C8B-B14F-4D97-AF65-F5344CB8AC3E}">
        <p14:creationId xmlns:p14="http://schemas.microsoft.com/office/powerpoint/2010/main" val="24076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D85743D-6D84-4891-B8B3-172625933FC1}" type="datetimeFigureOut">
              <a:rPr lang="tr-TR"/>
              <a:pPr>
                <a:defRPr/>
              </a:pPr>
              <a:t>14.02.2020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A6BFE0-0682-4654-8E47-CB44E1BE1151}"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46450" y="1412875"/>
            <a:ext cx="2451100" cy="2901950"/>
          </a:xfrm>
        </p:spPr>
      </p:pic>
      <p:grpSp>
        <p:nvGrpSpPr>
          <p:cNvPr id="2051" name="Grup 4"/>
          <p:cNvGrpSpPr>
            <a:grpSpLocks/>
          </p:cNvGrpSpPr>
          <p:nvPr/>
        </p:nvGrpSpPr>
        <p:grpSpPr bwMode="auto">
          <a:xfrm>
            <a:off x="0" y="5516563"/>
            <a:ext cx="9144000" cy="1109662"/>
            <a:chOff x="0" y="5719432"/>
            <a:chExt cx="9144000" cy="90702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Alt Başlık 2"/>
            <p:cNvSpPr txBox="1">
              <a:spLocks/>
            </p:cNvSpPr>
            <p:nvPr/>
          </p:nvSpPr>
          <p:spPr bwMode="auto">
            <a:xfrm>
              <a:off x="6588224" y="6278988"/>
              <a:ext cx="2547214" cy="34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sz="2000">
                  <a:solidFill>
                    <a:srgbClr val="898989"/>
                  </a:solidFill>
                </a:rPr>
                <a:t>www.sakarya.edu.tr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323528" y="1397557"/>
            <a:ext cx="8229600" cy="4544359"/>
          </a:xfrm>
        </p:spPr>
        <p:txBody>
          <a:bodyPr>
            <a:normAutofit lnSpcReduction="10000"/>
          </a:bodyPr>
          <a:lstStyle/>
          <a:p>
            <a:r>
              <a:rPr lang="tr-TR" b="1" dirty="0"/>
              <a:t>Bir iş fikri bulma yaklaşımı “REDDET” </a:t>
            </a:r>
          </a:p>
          <a:p>
            <a:pPr lvl="1"/>
            <a:r>
              <a:rPr lang="tr-TR" dirty="0"/>
              <a:t>İş fikri arayan bir girişimci gerek mevcut ihtiyaç ve sorunların gerekse de gelecekteki ihtiyaç veya sorunların çözümünde bunlara ilişkin olguların/şeylerin oluş biçimini reddetmeye başlayınca yeni fikirler üretmeye başlar. </a:t>
            </a:r>
          </a:p>
          <a:p>
            <a:pPr lvl="1"/>
            <a:r>
              <a:rPr lang="tr-TR" dirty="0"/>
              <a:t>Yani “REDDET” bir iş fikri bulma yaklaşımıdır. </a:t>
            </a:r>
          </a:p>
          <a:p>
            <a:pPr lvl="1"/>
            <a:r>
              <a:rPr lang="tr-TR" dirty="0"/>
              <a:t>Örneğin </a:t>
            </a:r>
            <a:r>
              <a:rPr lang="tr-TR" dirty="0">
                <a:solidFill>
                  <a:srgbClr val="FF0000"/>
                </a:solidFill>
              </a:rPr>
              <a:t>tebeşirli tahta kullanımını reddeden bir girişimci akıllı tahtaya kadar varan yeni iş fikirlerini </a:t>
            </a:r>
            <a:r>
              <a:rPr lang="tr-TR" dirty="0"/>
              <a:t>bulma kapısını aralamış olur.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320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318356" y="1388226"/>
            <a:ext cx="8507288" cy="4544359"/>
          </a:xfrm>
        </p:spPr>
        <p:txBody>
          <a:bodyPr>
            <a:normAutofit fontScale="92500" lnSpcReduction="20000"/>
          </a:bodyPr>
          <a:lstStyle/>
          <a:p>
            <a:r>
              <a:rPr lang="tr-TR" b="1" dirty="0"/>
              <a:t>Bir iş fikri bulma yaklaşımı “REDDET” </a:t>
            </a:r>
          </a:p>
          <a:p>
            <a:pPr lvl="1"/>
            <a:r>
              <a:rPr lang="tr-TR" dirty="0"/>
              <a:t>Mesela genellikle pek çok kişinin severek yediği sarma dolma genel olarak lahana veya üzüm yaprağından yapılır. </a:t>
            </a:r>
          </a:p>
          <a:p>
            <a:pPr lvl="1"/>
            <a:r>
              <a:rPr lang="tr-TR" dirty="0"/>
              <a:t>Bunu reddettiğimizde yani yaprak sarma üzüm yaprağından değil de başka bir şeyle yapılabilir mi diye sorduğumuzda yeni fikirlere kapı açmaya başlayabiliriz. </a:t>
            </a:r>
          </a:p>
          <a:p>
            <a:pPr lvl="1"/>
            <a:r>
              <a:rPr lang="tr-TR" dirty="0"/>
              <a:t>Sarma dolma fındık yaprağından yapılabilir mi? Bunun cevabı «evet» olabilir. </a:t>
            </a:r>
          </a:p>
          <a:p>
            <a:pPr lvl="1"/>
            <a:r>
              <a:rPr lang="tr-TR" dirty="0"/>
              <a:t>Ancak bir girişimci eğer üzüm yaprağından sarma yapmayı reddetmeseydi bunun cevabını muhtemelen veremezdi.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8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14743" y="1397557"/>
            <a:ext cx="8229600" cy="4544359"/>
          </a:xfrm>
        </p:spPr>
        <p:txBody>
          <a:bodyPr>
            <a:normAutofit fontScale="92500" lnSpcReduction="10000"/>
          </a:bodyPr>
          <a:lstStyle/>
          <a:p>
            <a:r>
              <a:rPr lang="tr-TR" b="1" i="1" dirty="0"/>
              <a:t>“müşteriler, rakipler, satış elemanları, mucitlerin buluşları ve devletler” </a:t>
            </a:r>
            <a:r>
              <a:rPr lang="tr-TR" dirty="0"/>
              <a:t>iş fikri bulmak için bakılabilecek ön plana çıkan kaynaklardır.</a:t>
            </a:r>
          </a:p>
          <a:p>
            <a:r>
              <a:rPr lang="tr-TR" dirty="0"/>
              <a:t>Müşteriler </a:t>
            </a:r>
          </a:p>
          <a:p>
            <a:pPr lvl="1"/>
            <a:r>
              <a:rPr lang="tr-TR" dirty="0"/>
              <a:t>hem girişimciler tarafından piyasaya sunulmuş mal ve hizmetlerin alıcıları olarak bir mal ya da hizmetin ticarileşmesine </a:t>
            </a:r>
            <a:r>
              <a:rPr lang="tr-TR" dirty="0">
                <a:solidFill>
                  <a:srgbClr val="FF0000"/>
                </a:solidFill>
              </a:rPr>
              <a:t>ilişkin kararın kesinleştirilerek piyasaya sürülmesinde </a:t>
            </a:r>
          </a:p>
          <a:p>
            <a:pPr lvl="1"/>
            <a:r>
              <a:rPr lang="tr-TR" dirty="0">
                <a:solidFill>
                  <a:srgbClr val="FF0000"/>
                </a:solidFill>
              </a:rPr>
              <a:t>hem de bu ürün ve hizmetlerin niteliklerinin şekillenmesinde önemli belirleyiciliği</a:t>
            </a:r>
            <a:r>
              <a:rPr lang="tr-TR" dirty="0"/>
              <a:t> olan bir gruptur.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36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57200" y="1340768"/>
            <a:ext cx="8229600" cy="4544359"/>
          </a:xfrm>
        </p:spPr>
        <p:txBody>
          <a:bodyPr>
            <a:normAutofit/>
          </a:bodyPr>
          <a:lstStyle/>
          <a:p>
            <a:r>
              <a:rPr lang="tr-TR" dirty="0"/>
              <a:t>İş fikrinin şekillenmesinde müşteriler temel alınarak sorulacak olan; </a:t>
            </a:r>
          </a:p>
          <a:p>
            <a:pPr lvl="1"/>
            <a:r>
              <a:rPr lang="tr-TR" dirty="0"/>
              <a:t>Kimler neye ihtiyaç duyuyor? </a:t>
            </a:r>
          </a:p>
          <a:p>
            <a:pPr lvl="1"/>
            <a:r>
              <a:rPr lang="tr-TR" dirty="0"/>
              <a:t>İhtiyacın önemi ve değeri nedir? </a:t>
            </a:r>
          </a:p>
          <a:p>
            <a:pPr lvl="1"/>
            <a:r>
              <a:rPr lang="tr-TR" dirty="0"/>
              <a:t>Hedef pazar neresidir? </a:t>
            </a:r>
          </a:p>
          <a:p>
            <a:pPr lvl="1"/>
            <a:r>
              <a:rPr lang="tr-TR" dirty="0"/>
              <a:t>Hedef pazarın büyüklüğü nedir? </a:t>
            </a:r>
          </a:p>
          <a:p>
            <a:pPr lvl="1"/>
            <a:r>
              <a:rPr lang="tr-TR" dirty="0"/>
              <a:t>Hedef pazardaki müşteri kitlesi üretilmesi düşünülen ürün ya da hizmet için en fazla ne kadar ödemeyi göze alabilir? </a:t>
            </a:r>
          </a:p>
          <a:p>
            <a:endParaRPr 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66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14338" y="1274260"/>
            <a:ext cx="8229600" cy="4728511"/>
          </a:xfrm>
        </p:spPr>
        <p:txBody>
          <a:bodyPr>
            <a:normAutofit fontScale="92500" lnSpcReduction="10000"/>
          </a:bodyPr>
          <a:lstStyle/>
          <a:p>
            <a:r>
              <a:rPr lang="tr-TR" sz="2800" dirty="0"/>
              <a:t>İş fikrinin ortaya çıkmasından ve şekillenmesinde katkı sağlayan diğer bir kaynak da «</a:t>
            </a:r>
            <a:r>
              <a:rPr lang="tr-TR" sz="2800" b="1" dirty="0" err="1"/>
              <a:t>rakipler</a:t>
            </a:r>
            <a:r>
              <a:rPr lang="tr-TR" sz="2800" dirty="0" err="1"/>
              <a:t>»dir</a:t>
            </a:r>
            <a:r>
              <a:rPr lang="tr-TR" sz="2800" dirty="0"/>
              <a:t>. </a:t>
            </a:r>
          </a:p>
          <a:p>
            <a:pPr lvl="1"/>
            <a:r>
              <a:rPr lang="tr-TR" sz="2400" dirty="0"/>
              <a:t>Bir işletmenin ya da girişimcinin rakibi o işletme ya da girişimci ile </a:t>
            </a:r>
            <a:r>
              <a:rPr lang="tr-TR" sz="2400" dirty="0">
                <a:solidFill>
                  <a:srgbClr val="FF0000"/>
                </a:solidFill>
              </a:rPr>
              <a:t>aynı amaca ulaşmak için çalışan, mücadele eden kişi ya da işletme</a:t>
            </a:r>
            <a:r>
              <a:rPr lang="tr-TR" sz="2400" dirty="0"/>
              <a:t>dir. </a:t>
            </a:r>
          </a:p>
          <a:p>
            <a:pPr lvl="1"/>
            <a:r>
              <a:rPr lang="tr-TR" sz="2400" dirty="0"/>
              <a:t>Büyümenin ve rekabetin her geçen gün yoğunlaşmasının kapitalist ekonomide işletmeleri sürekli olarak rakip olarak tanımladıkları kişi ve işletmelere karşı yeni şeyler ortaya koymaya ve ortaya konulan bu yeni şeyler aracılığı ile de </a:t>
            </a:r>
            <a:r>
              <a:rPr lang="tr-TR" sz="2400" dirty="0">
                <a:solidFill>
                  <a:srgbClr val="FF0000"/>
                </a:solidFill>
              </a:rPr>
              <a:t>büyümeye ve rekabette üstünlük oluşturmaya </a:t>
            </a:r>
            <a:r>
              <a:rPr lang="tr-TR" sz="2400" dirty="0"/>
              <a:t>zorlamaktadır. </a:t>
            </a:r>
          </a:p>
          <a:p>
            <a:pPr lvl="1"/>
            <a:r>
              <a:rPr lang="tr-TR" sz="2400" dirty="0"/>
              <a:t>Bu zorlamanın doğal bir yansıması olarak her bir işletme sürekli yeni iş fikirleri oluşturmaya ve </a:t>
            </a:r>
            <a:r>
              <a:rPr lang="tr-TR" sz="2400" dirty="0">
                <a:solidFill>
                  <a:srgbClr val="FF0000"/>
                </a:solidFill>
              </a:rPr>
              <a:t>bu iş fikrinin temeli oluşturan ürün ya da hizmeti piyasaya sunmaya yönelik çalışmalar </a:t>
            </a:r>
            <a:r>
              <a:rPr lang="tr-TR" sz="2400" dirty="0"/>
              <a:t>yapmak zorunda kalmaktadırlar.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571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427117" y="326724"/>
            <a:ext cx="8229600" cy="1143000"/>
          </a:xfrm>
        </p:spPr>
        <p:txBody>
          <a:bodyPr/>
          <a:lstStyle/>
          <a:p>
            <a:pPr algn="l"/>
            <a:r>
              <a:rPr lang="tr-TR" altLang="tr-TR" dirty="0"/>
              <a:t>İş Fikrinin Kaynakları</a:t>
            </a:r>
          </a:p>
        </p:txBody>
      </p:sp>
      <p:sp>
        <p:nvSpPr>
          <p:cNvPr id="4099" name="İçerik Yer Tutucusu 2"/>
          <p:cNvSpPr>
            <a:spLocks noGrp="1"/>
          </p:cNvSpPr>
          <p:nvPr>
            <p:ph idx="1"/>
          </p:nvPr>
        </p:nvSpPr>
        <p:spPr>
          <a:xfrm>
            <a:off x="414338" y="1469724"/>
            <a:ext cx="8507288" cy="4544359"/>
          </a:xfrm>
        </p:spPr>
        <p:txBody>
          <a:bodyPr>
            <a:normAutofit/>
          </a:bodyPr>
          <a:lstStyle/>
          <a:p>
            <a:r>
              <a:rPr lang="tr-TR" sz="3000" b="1" dirty="0"/>
              <a:t>Rakipler</a:t>
            </a:r>
          </a:p>
          <a:p>
            <a:pPr lvl="1"/>
            <a:r>
              <a:rPr lang="tr-TR" dirty="0"/>
              <a:t>Rakiplerin </a:t>
            </a:r>
            <a:r>
              <a:rPr lang="tr-TR" dirty="0">
                <a:solidFill>
                  <a:srgbClr val="FF0000"/>
                </a:solidFill>
              </a:rPr>
              <a:t>eksik bıraktığı taraflardan</a:t>
            </a:r>
            <a:r>
              <a:rPr lang="tr-TR" dirty="0"/>
              <a:t>, müşterilerini memnun edemediği durumlardan, müşteri şikâyetlerinden yeni iş fikirleri bulunabilir. </a:t>
            </a:r>
          </a:p>
          <a:p>
            <a:pPr lvl="1"/>
            <a:r>
              <a:rPr lang="tr-TR" dirty="0">
                <a:solidFill>
                  <a:srgbClr val="FF0000"/>
                </a:solidFill>
              </a:rPr>
              <a:t>Diğer taraftan bir rakibin bile yeni bir müşteri olabileceğini unutmamak gerekir</a:t>
            </a:r>
            <a:r>
              <a:rPr lang="tr-TR" dirty="0"/>
              <a:t>. İçinde bulunulan sektörün ortak ihtiyaçlarını karşılayarak yani rakiplere hizmet sunarak da iş yapmak mümkündür.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42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318356" y="1417638"/>
            <a:ext cx="8507288" cy="4544359"/>
          </a:xfrm>
        </p:spPr>
        <p:txBody>
          <a:bodyPr>
            <a:normAutofit lnSpcReduction="10000"/>
          </a:bodyPr>
          <a:lstStyle/>
          <a:p>
            <a:r>
              <a:rPr lang="tr-TR" sz="3000" b="1" dirty="0"/>
              <a:t>Devletler</a:t>
            </a:r>
            <a:r>
              <a:rPr lang="tr-TR" sz="3000" dirty="0"/>
              <a:t>; </a:t>
            </a:r>
          </a:p>
          <a:p>
            <a:pPr lvl="1"/>
            <a:r>
              <a:rPr lang="tr-TR" dirty="0"/>
              <a:t>savunma, </a:t>
            </a:r>
          </a:p>
          <a:p>
            <a:pPr lvl="1"/>
            <a:r>
              <a:rPr lang="tr-TR" dirty="0"/>
              <a:t>ilaç, </a:t>
            </a:r>
          </a:p>
          <a:p>
            <a:pPr lvl="1"/>
            <a:r>
              <a:rPr lang="tr-TR" dirty="0"/>
              <a:t>bilişim </a:t>
            </a:r>
          </a:p>
          <a:p>
            <a:pPr marL="457200" lvl="1" indent="0">
              <a:buNone/>
            </a:pPr>
            <a:r>
              <a:rPr lang="tr-TR" dirty="0"/>
              <a:t>başta olmak üzere bir ülke için ulusal rekabet gücünü arttırmaya yönelik ürün ve hizmetlerin ortaya konulmasına olanak tanıyacak iş fikirlerin şekillendirilmesi ve onların somut projelere dönüşerek hayata geçirilmesi konusunda önemli destekler sunmaktadır.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37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318356" y="1268760"/>
            <a:ext cx="8507288" cy="4544359"/>
          </a:xfrm>
        </p:spPr>
        <p:txBody>
          <a:bodyPr>
            <a:normAutofit fontScale="92500"/>
          </a:bodyPr>
          <a:lstStyle/>
          <a:p>
            <a:r>
              <a:rPr lang="tr-TR" b="1" dirty="0"/>
              <a:t>Devletler</a:t>
            </a:r>
            <a:r>
              <a:rPr lang="tr-TR" dirty="0"/>
              <a:t> </a:t>
            </a:r>
          </a:p>
          <a:p>
            <a:pPr lvl="1"/>
            <a:r>
              <a:rPr lang="tr-TR" dirty="0"/>
              <a:t>Kapitalist sistemin en önemli temel kurumu olan devlet </a:t>
            </a:r>
            <a:r>
              <a:rPr lang="tr-TR" dirty="0">
                <a:solidFill>
                  <a:srgbClr val="FF0000"/>
                </a:solidFill>
              </a:rPr>
              <a:t>aynı sistem içerisinde radikal değişiklikler oluşturan </a:t>
            </a:r>
            <a:r>
              <a:rPr lang="tr-TR" dirty="0"/>
              <a:t>iş fikirlerinin şekillenmesinde, ortaya çıkmasında önemli teşvik edici özelliğe sahiptir. </a:t>
            </a:r>
          </a:p>
          <a:p>
            <a:pPr lvl="1"/>
            <a:r>
              <a:rPr lang="tr-TR" dirty="0"/>
              <a:t>İnternetin, </a:t>
            </a:r>
          </a:p>
          <a:p>
            <a:pPr lvl="1"/>
            <a:r>
              <a:rPr lang="tr-TR" dirty="0"/>
              <a:t>uzay endüstrisinin, </a:t>
            </a:r>
          </a:p>
          <a:p>
            <a:pPr lvl="1"/>
            <a:r>
              <a:rPr lang="tr-TR" dirty="0"/>
              <a:t>savunma ve havacılık sanayinin </a:t>
            </a:r>
          </a:p>
          <a:p>
            <a:pPr marL="457200" lvl="1" indent="0">
              <a:buNone/>
            </a:pPr>
            <a:r>
              <a:rPr lang="tr-TR" dirty="0"/>
              <a:t>bugünkü hale gelmesini sağlayan bütün iş fikirlerinin teşvik edici kuvveti olarak devletler ön plana çıkmaktadır.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76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57200" y="1600199"/>
            <a:ext cx="8507288" cy="4544359"/>
          </a:xfrm>
        </p:spPr>
        <p:txBody>
          <a:bodyPr>
            <a:normAutofit/>
          </a:bodyPr>
          <a:lstStyle/>
          <a:p>
            <a:r>
              <a:rPr lang="tr-TR" sz="3000" b="1" dirty="0"/>
              <a:t>Devletler</a:t>
            </a:r>
            <a:r>
              <a:rPr lang="tr-TR" dirty="0"/>
              <a:t> </a:t>
            </a:r>
          </a:p>
          <a:p>
            <a:pPr lvl="1"/>
            <a:r>
              <a:rPr lang="tr-TR" dirty="0"/>
              <a:t>Devletin verdiği </a:t>
            </a:r>
          </a:p>
          <a:p>
            <a:pPr lvl="2"/>
            <a:r>
              <a:rPr lang="tr-TR" dirty="0"/>
              <a:t>teşvikler, </a:t>
            </a:r>
          </a:p>
          <a:p>
            <a:pPr lvl="2"/>
            <a:r>
              <a:rPr lang="tr-TR" dirty="0"/>
              <a:t>kalkınma politikaları, </a:t>
            </a:r>
          </a:p>
          <a:p>
            <a:pPr lvl="2"/>
            <a:r>
              <a:rPr lang="tr-TR" dirty="0"/>
              <a:t>öncelikli gelişim alanları </a:t>
            </a:r>
          </a:p>
          <a:p>
            <a:pPr marL="914400" lvl="2" indent="0">
              <a:buNone/>
            </a:pPr>
            <a:r>
              <a:rPr lang="tr-TR" dirty="0"/>
              <a:t>girişimcilerin iş fikri bulma sürecinde incelemesi gereken konulardandır.</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60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57200" y="1600199"/>
            <a:ext cx="8507288" cy="4544359"/>
          </a:xfrm>
        </p:spPr>
        <p:txBody>
          <a:bodyPr>
            <a:normAutofit/>
          </a:bodyPr>
          <a:lstStyle/>
          <a:p>
            <a:r>
              <a:rPr lang="tr-TR" sz="3000" b="1" dirty="0"/>
              <a:t>Satış Elemanları</a:t>
            </a:r>
          </a:p>
          <a:p>
            <a:pPr lvl="1"/>
            <a:r>
              <a:rPr lang="tr-TR" dirty="0"/>
              <a:t>Piyasada firmaların adeta </a:t>
            </a:r>
            <a:r>
              <a:rPr lang="tr-TR" dirty="0">
                <a:solidFill>
                  <a:srgbClr val="FF0000"/>
                </a:solidFill>
              </a:rPr>
              <a:t>veri toplayıcısı olan satış elemanlarının yapmış oldukları gözlemler </a:t>
            </a:r>
            <a:r>
              <a:rPr lang="tr-TR" dirty="0"/>
              <a:t>ve toplamış oldukları verilerle bir fırsatı hissedebilme imkânları nedeniyle zaman zaman bir iş fikrinin oluşmasında önemli roller üstlenebildikleri görülmektedir.</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3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42988" y="2205038"/>
            <a:ext cx="3529012" cy="2952750"/>
          </a:xfrm>
        </p:spPr>
        <p:txBody>
          <a:bodyPr rtlCol="0">
            <a:noAutofit/>
          </a:bodyPr>
          <a:lstStyle/>
          <a:p>
            <a:pPr algn="r" fontAlgn="auto">
              <a:spcAft>
                <a:spcPts val="0"/>
              </a:spcAft>
              <a:defRPr/>
            </a:pPr>
            <a:r>
              <a:rPr lang="tr-TR" sz="4000" b="1" dirty="0">
                <a:solidFill>
                  <a:schemeClr val="tx1">
                    <a:lumMod val="65000"/>
                    <a:lumOff val="35000"/>
                  </a:schemeClr>
                </a:solidFill>
                <a:cs typeface="Arial" pitchFamily="34" charset="0"/>
              </a:rPr>
              <a:t>Girişimcilik ve Proje Yönetimi</a:t>
            </a:r>
          </a:p>
        </p:txBody>
      </p:sp>
      <p:sp>
        <p:nvSpPr>
          <p:cNvPr id="3" name="Alt Başlık 2"/>
          <p:cNvSpPr>
            <a:spLocks noGrp="1"/>
          </p:cNvSpPr>
          <p:nvPr>
            <p:ph type="subTitle" idx="1"/>
          </p:nvPr>
        </p:nvSpPr>
        <p:spPr>
          <a:xfrm>
            <a:off x="4787900" y="3212977"/>
            <a:ext cx="3435350" cy="1295524"/>
          </a:xfrm>
        </p:spPr>
        <p:txBody>
          <a:bodyPr rtlCol="0">
            <a:noAutofit/>
          </a:bodyPr>
          <a:lstStyle/>
          <a:p>
            <a:pPr algn="l" fontAlgn="auto">
              <a:spcAft>
                <a:spcPts val="0"/>
              </a:spcAft>
              <a:defRPr/>
            </a:pPr>
            <a:r>
              <a:rPr lang="tr-TR" sz="2000" b="1" dirty="0">
                <a:solidFill>
                  <a:schemeClr val="tx1">
                    <a:lumMod val="75000"/>
                    <a:lumOff val="25000"/>
                  </a:schemeClr>
                </a:solidFill>
                <a:latin typeface="Arial" pitchFamily="34" charset="0"/>
                <a:cs typeface="Arial" pitchFamily="34" charset="0"/>
              </a:rPr>
              <a:t>Bölüm 2: </a:t>
            </a:r>
          </a:p>
          <a:p>
            <a:pPr algn="l" fontAlgn="auto">
              <a:spcAft>
                <a:spcPts val="0"/>
              </a:spcAft>
              <a:defRPr/>
            </a:pPr>
            <a:r>
              <a:rPr lang="tr-TR" sz="2000" b="1" dirty="0">
                <a:solidFill>
                  <a:schemeClr val="tx1">
                    <a:lumMod val="75000"/>
                    <a:lumOff val="25000"/>
                  </a:schemeClr>
                </a:solidFill>
                <a:latin typeface="Arial" pitchFamily="34" charset="0"/>
                <a:cs typeface="Arial" pitchFamily="34" charset="0"/>
              </a:rPr>
              <a:t>Bir İş Fikri Bulmak</a:t>
            </a:r>
          </a:p>
        </p:txBody>
      </p:sp>
      <p:pic>
        <p:nvPicPr>
          <p:cNvPr id="3076" name="Resi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36613"/>
            <a:ext cx="2736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up 9"/>
          <p:cNvGrpSpPr>
            <a:grpSpLocks/>
          </p:cNvGrpSpPr>
          <p:nvPr/>
        </p:nvGrpSpPr>
        <p:grpSpPr bwMode="auto">
          <a:xfrm>
            <a:off x="0" y="5719763"/>
            <a:ext cx="9144000" cy="906462"/>
            <a:chOff x="0" y="5719432"/>
            <a:chExt cx="9144000" cy="907020"/>
          </a:xfrm>
        </p:grpSpPr>
        <p:pic>
          <p:nvPicPr>
            <p:cNvPr id="3078" name="Resi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lt Başlık 2"/>
            <p:cNvSpPr txBox="1">
              <a:spLocks/>
            </p:cNvSpPr>
            <p:nvPr/>
          </p:nvSpPr>
          <p:spPr>
            <a:xfrm>
              <a:off x="6588125" y="6278576"/>
              <a:ext cx="2547938" cy="347876"/>
            </a:xfrm>
            <a:prstGeom prst="rect">
              <a:avLst/>
            </a:prstGeom>
          </p:spPr>
          <p:txBody>
            <a:bodyPr>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2000" dirty="0"/>
                <a:t>www.sakarya.edu.tr</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14338" y="1388226"/>
            <a:ext cx="8507288" cy="4544359"/>
          </a:xfrm>
        </p:spPr>
        <p:txBody>
          <a:bodyPr>
            <a:normAutofit fontScale="92500" lnSpcReduction="20000"/>
          </a:bodyPr>
          <a:lstStyle/>
          <a:p>
            <a:r>
              <a:rPr lang="tr-TR" b="1" dirty="0"/>
              <a:t>Mucitler</a:t>
            </a:r>
          </a:p>
          <a:p>
            <a:pPr lvl="1"/>
            <a:r>
              <a:rPr lang="tr-TR" dirty="0">
                <a:solidFill>
                  <a:srgbClr val="FF0000"/>
                </a:solidFill>
              </a:rPr>
              <a:t>Büyük bir tutku ile kendilerini yeni bir şeyler icat etmeye </a:t>
            </a:r>
            <a:r>
              <a:rPr lang="tr-TR" dirty="0"/>
              <a:t>adayan mucitlerinde iş fikirlerinin gelişmesinde büyük bir rol oynamaktadır.</a:t>
            </a:r>
          </a:p>
          <a:p>
            <a:pPr lvl="1"/>
            <a:r>
              <a:rPr lang="tr-TR" dirty="0"/>
              <a:t>Tarihsel süreç incelendiğinde kendileri </a:t>
            </a:r>
            <a:r>
              <a:rPr lang="tr-TR" dirty="0">
                <a:solidFill>
                  <a:srgbClr val="FF0000"/>
                </a:solidFill>
              </a:rPr>
              <a:t>birer girişimci olamasalar da ya da olmayı tercih etmeseler de icatları büyük bir girişimsel faaliyetin temelini </a:t>
            </a:r>
            <a:r>
              <a:rPr lang="tr-TR" dirty="0"/>
              <a:t>oluşturan önemli mucitlere rastlanmaktadır. </a:t>
            </a:r>
          </a:p>
          <a:p>
            <a:pPr lvl="2"/>
            <a:r>
              <a:rPr lang="tr-TR" dirty="0"/>
              <a:t>Ampulü icat eden Thomas Edison</a:t>
            </a:r>
          </a:p>
          <a:p>
            <a:pPr lvl="2"/>
            <a:r>
              <a:rPr lang="tr-TR" dirty="0"/>
              <a:t>Bilgisayar faresini icat eden ilk kişi olan Norveçli bilim insanı Douglas </a:t>
            </a:r>
            <a:r>
              <a:rPr lang="tr-TR" dirty="0" err="1"/>
              <a:t>Engelbart</a:t>
            </a:r>
            <a:r>
              <a:rPr lang="tr-TR" dirty="0"/>
              <a:t> </a:t>
            </a:r>
          </a:p>
          <a:p>
            <a:pPr lvl="1"/>
            <a:r>
              <a:rPr lang="tr-TR" dirty="0"/>
              <a:t>Ancak icat edenlerle bu icatları ticarileştirerek parayı kazanan </a:t>
            </a:r>
            <a:r>
              <a:rPr lang="tr-TR" dirty="0">
                <a:solidFill>
                  <a:srgbClr val="FF0000"/>
                </a:solidFill>
              </a:rPr>
              <a:t>girişimciler aynı kişiler olmamaktadır</a:t>
            </a:r>
            <a:r>
              <a:rPr lang="tr-TR" dirty="0"/>
              <a:t>.</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18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92500" lnSpcReduction="10000"/>
          </a:bodyPr>
          <a:lstStyle/>
          <a:p>
            <a:r>
              <a:rPr lang="tr-TR" dirty="0"/>
              <a:t>Bir iş fikrinin geliştirilmesinin standart bir yolu ya da bir çerçevesi bulunmamaktadır. </a:t>
            </a:r>
          </a:p>
          <a:p>
            <a:r>
              <a:rPr lang="tr-TR" dirty="0"/>
              <a:t>Ancak bir iş fikrinin ortaya çıkmasına ve şekillenmesine katkı sağlayacak bazı araçlar kullanılmaktadır. </a:t>
            </a:r>
          </a:p>
          <a:p>
            <a:r>
              <a:rPr lang="tr-TR" dirty="0"/>
              <a:t>Bu araçlar:</a:t>
            </a:r>
          </a:p>
          <a:p>
            <a:pPr lvl="1"/>
            <a:r>
              <a:rPr lang="tr-TR" dirty="0"/>
              <a:t>Beyin Fırtınası </a:t>
            </a:r>
          </a:p>
          <a:p>
            <a:pPr lvl="1"/>
            <a:r>
              <a:rPr lang="tr-TR" dirty="0"/>
              <a:t>Matris veya Tablo Kullanımı </a:t>
            </a:r>
          </a:p>
          <a:p>
            <a:pPr lvl="1"/>
            <a:r>
              <a:rPr lang="tr-TR" dirty="0"/>
              <a:t>Fikirler Haritası </a:t>
            </a:r>
          </a:p>
          <a:p>
            <a:pPr lvl="1"/>
            <a:r>
              <a:rPr lang="tr-TR" dirty="0"/>
              <a:t>Sorun-Mevcut Çözüm-Yeni Çözüm Tablosu </a:t>
            </a:r>
          </a:p>
          <a:p>
            <a:endParaRPr 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90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85000" lnSpcReduction="20000"/>
          </a:bodyPr>
          <a:lstStyle/>
          <a:p>
            <a:r>
              <a:rPr lang="tr-TR" b="1" dirty="0"/>
              <a:t>Beyin Fırtınası </a:t>
            </a:r>
          </a:p>
          <a:p>
            <a:r>
              <a:rPr lang="tr-TR" dirty="0"/>
              <a:t>Beyin fırtınası </a:t>
            </a:r>
            <a:r>
              <a:rPr lang="tr-TR" dirty="0">
                <a:solidFill>
                  <a:srgbClr val="FF0000"/>
                </a:solidFill>
              </a:rPr>
              <a:t>bir grup insandan kısa sürede çok sayıda fikir üretilmesi ve sistematik bir şekilde bu fikirlerin değerlendirilmesini </a:t>
            </a:r>
            <a:r>
              <a:rPr lang="tr-TR" dirty="0"/>
              <a:t>sağlayan etkili bir yöntemdir (Rawlinson, 1995: 44). </a:t>
            </a:r>
          </a:p>
          <a:p>
            <a:r>
              <a:rPr lang="tr-TR" dirty="0"/>
              <a:t>Beyin fırtınası yönteminin temel amacı </a:t>
            </a:r>
            <a:r>
              <a:rPr lang="tr-TR" dirty="0">
                <a:solidFill>
                  <a:srgbClr val="FF0000"/>
                </a:solidFill>
              </a:rPr>
              <a:t>icatçılığı arttıracak ve karşılıklı etkileşimle daha iyi fikirlerin ortaya çıkmasını sağlayacak </a:t>
            </a:r>
            <a:r>
              <a:rPr lang="tr-TR" dirty="0" err="1">
                <a:solidFill>
                  <a:srgbClr val="FF0000"/>
                </a:solidFill>
              </a:rPr>
              <a:t>sinerjik</a:t>
            </a:r>
            <a:r>
              <a:rPr lang="tr-TR" dirty="0">
                <a:solidFill>
                  <a:srgbClr val="FF0000"/>
                </a:solidFill>
              </a:rPr>
              <a:t> bir etki </a:t>
            </a:r>
            <a:r>
              <a:rPr lang="tr-TR" dirty="0"/>
              <a:t>oluşturma yoluyla yeni fikirlere ulaşabilmektir. </a:t>
            </a:r>
          </a:p>
          <a:p>
            <a:r>
              <a:rPr lang="tr-TR" dirty="0"/>
              <a:t>Etkin bir beyin fırtınasının gerçekleştirilmesi için beyin fırtınasıyla ilgili olarak bazı kurallara uyulması gerekmektedir.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27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77500" lnSpcReduction="20000"/>
          </a:bodyPr>
          <a:lstStyle/>
          <a:p>
            <a:r>
              <a:rPr lang="tr-TR" b="1" dirty="0"/>
              <a:t>Beyin Fırtınası </a:t>
            </a:r>
          </a:p>
          <a:p>
            <a:pPr lvl="1"/>
            <a:r>
              <a:rPr lang="tr-TR" dirty="0"/>
              <a:t>Beyin fırtınası kuralları:</a:t>
            </a:r>
          </a:p>
          <a:p>
            <a:pPr lvl="2"/>
            <a:r>
              <a:rPr lang="tr-TR" b="1" dirty="0"/>
              <a:t>İfade edilen fikirler eleştirilmez (Fikir içeri eleştiri kapı dışarı): </a:t>
            </a:r>
            <a:r>
              <a:rPr lang="tr-TR" dirty="0"/>
              <a:t>Beyin fırtınasına katılanların </a:t>
            </a:r>
            <a:r>
              <a:rPr lang="tr-TR" dirty="0">
                <a:solidFill>
                  <a:srgbClr val="FF0000"/>
                </a:solidFill>
              </a:rPr>
              <a:t>hayal güçlerini en üst düzeyde kullanabilmeleri </a:t>
            </a:r>
            <a:r>
              <a:rPr lang="tr-TR" dirty="0"/>
              <a:t>ve zihinlerde imgeleme yapılabilmesi için insanlar ifade edecekleri düşüncelerin yargılanacağı endişesini yaşamamalıdırlar. </a:t>
            </a:r>
          </a:p>
          <a:p>
            <a:pPr lvl="2"/>
            <a:r>
              <a:rPr lang="tr-TR" b="1" dirty="0"/>
              <a:t>Sınırsız düşünme: </a:t>
            </a:r>
            <a:r>
              <a:rPr lang="tr-TR" dirty="0">
                <a:solidFill>
                  <a:srgbClr val="FF0000"/>
                </a:solidFill>
              </a:rPr>
              <a:t>Beyin fırtınasında ortaya konulan düşüncelerin çok farklı/değişik olmasından dolayı bu fikri ortaya koyanın/koyanların yadırganacakları</a:t>
            </a:r>
            <a:r>
              <a:rPr lang="tr-TR" dirty="0"/>
              <a:t> endişesine düşmemeleri gerekmektedir. </a:t>
            </a:r>
          </a:p>
          <a:p>
            <a:pPr lvl="2"/>
            <a:r>
              <a:rPr lang="tr-TR" b="1" dirty="0"/>
              <a:t>Nicelik aranır: </a:t>
            </a:r>
            <a:r>
              <a:rPr lang="tr-TR" dirty="0"/>
              <a:t>Beyin fırtınasındaki temel amaç beyin fırtınasında </a:t>
            </a:r>
            <a:r>
              <a:rPr lang="tr-TR" dirty="0">
                <a:solidFill>
                  <a:srgbClr val="FF0000"/>
                </a:solidFill>
              </a:rPr>
              <a:t>mümkün olduğunca fazla sayıda fikrin ortaya çıkmasını </a:t>
            </a:r>
            <a:r>
              <a:rPr lang="tr-TR" dirty="0"/>
              <a:t>sağlamaktır. Bu nedenle çok sayıda düşüncenin ortaya konulması istenir. Böylece iyi bir çözüm bulabilme olasılığını arttırmak hedeflenir. </a:t>
            </a:r>
          </a:p>
          <a:p>
            <a:pPr lvl="2"/>
            <a:r>
              <a:rPr lang="tr-TR" b="1" dirty="0"/>
              <a:t>Kombinasyon ve gelişme aranır: </a:t>
            </a:r>
            <a:r>
              <a:rPr lang="tr-TR" dirty="0"/>
              <a:t>Beyin fırtınasına katılanlar </a:t>
            </a:r>
            <a:r>
              <a:rPr lang="tr-TR" dirty="0">
                <a:solidFill>
                  <a:srgbClr val="FF0000"/>
                </a:solidFill>
              </a:rPr>
              <a:t>karşılıklı olarak bir birlerinin fikirlerinden etkilenecekleri </a:t>
            </a:r>
            <a:r>
              <a:rPr lang="tr-TR" dirty="0" err="1">
                <a:solidFill>
                  <a:srgbClr val="FF0000"/>
                </a:solidFill>
              </a:rPr>
              <a:t>sinerjik</a:t>
            </a:r>
            <a:r>
              <a:rPr lang="tr-TR" dirty="0">
                <a:solidFill>
                  <a:srgbClr val="FF0000"/>
                </a:solidFill>
              </a:rPr>
              <a:t> bir ortamda ve ortaya konulan fikirler arasında yapılacak olan </a:t>
            </a:r>
            <a:r>
              <a:rPr lang="tr-TR" dirty="0" err="1">
                <a:solidFill>
                  <a:srgbClr val="FF0000"/>
                </a:solidFill>
              </a:rPr>
              <a:t>kombinlerle</a:t>
            </a:r>
            <a:r>
              <a:rPr lang="tr-TR" dirty="0">
                <a:solidFill>
                  <a:srgbClr val="FF0000"/>
                </a:solidFill>
              </a:rPr>
              <a:t> </a:t>
            </a:r>
            <a:r>
              <a:rPr lang="tr-TR" dirty="0"/>
              <a:t>fikirler geliştirilmeye çalışılır (Şahin, 2005). </a:t>
            </a:r>
          </a:p>
          <a:p>
            <a:pPr lvl="2"/>
            <a:endParaRPr 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dirty="0">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074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92500" lnSpcReduction="20000"/>
          </a:bodyPr>
          <a:lstStyle/>
          <a:p>
            <a:r>
              <a:rPr lang="tr-TR" b="1" dirty="0"/>
              <a:t>Beyin Fırtınası </a:t>
            </a:r>
          </a:p>
          <a:p>
            <a:pPr lvl="1"/>
            <a:r>
              <a:rPr lang="tr-TR" b="1" dirty="0"/>
              <a:t>Beyin Fırtınasının Yapılışı: </a:t>
            </a:r>
          </a:p>
          <a:p>
            <a:pPr lvl="1"/>
            <a:r>
              <a:rPr lang="tr-TR" dirty="0">
                <a:solidFill>
                  <a:srgbClr val="FF0000"/>
                </a:solidFill>
              </a:rPr>
              <a:t>Çalışma grubunun oluşturulmasıyla </a:t>
            </a:r>
            <a:r>
              <a:rPr lang="tr-TR" dirty="0"/>
              <a:t>başlar, </a:t>
            </a:r>
          </a:p>
          <a:p>
            <a:pPr lvl="1"/>
            <a:r>
              <a:rPr lang="tr-TR" dirty="0"/>
              <a:t>Beyin fırtınası oturumunu idare edecek </a:t>
            </a:r>
            <a:r>
              <a:rPr lang="tr-TR" dirty="0">
                <a:solidFill>
                  <a:srgbClr val="FF0000"/>
                </a:solidFill>
              </a:rPr>
              <a:t>yönetici seçilir</a:t>
            </a:r>
            <a:r>
              <a:rPr lang="tr-TR" dirty="0"/>
              <a:t>, </a:t>
            </a:r>
          </a:p>
          <a:p>
            <a:pPr lvl="1"/>
            <a:r>
              <a:rPr lang="tr-TR" dirty="0">
                <a:solidFill>
                  <a:srgbClr val="FF0000"/>
                </a:solidFill>
              </a:rPr>
              <a:t>Toplantı ortamı </a:t>
            </a:r>
            <a:r>
              <a:rPr lang="tr-TR" dirty="0"/>
              <a:t>seçilir ve düzenlenir, </a:t>
            </a:r>
          </a:p>
          <a:p>
            <a:pPr lvl="1"/>
            <a:r>
              <a:rPr lang="tr-TR" dirty="0">
                <a:solidFill>
                  <a:srgbClr val="FF0000"/>
                </a:solidFill>
              </a:rPr>
              <a:t>Kurallar ve uygulama süreci </a:t>
            </a:r>
            <a:r>
              <a:rPr lang="tr-TR" dirty="0"/>
              <a:t>katılanlara açıklanır ve uygulamaya geçilir. </a:t>
            </a:r>
          </a:p>
          <a:p>
            <a:pPr lvl="1"/>
            <a:r>
              <a:rPr lang="tr-TR" dirty="0"/>
              <a:t>Toplantı yöneticisi Beyin Fırtınası çalışması için bir zaman planı oluşturur, </a:t>
            </a:r>
          </a:p>
          <a:p>
            <a:pPr lvl="1"/>
            <a:r>
              <a:rPr lang="tr-TR" dirty="0">
                <a:solidFill>
                  <a:srgbClr val="FF0000"/>
                </a:solidFill>
              </a:rPr>
              <a:t>İlgili fikirleri almaya başlar ve tüm fikirler herkes pas diyene kadar </a:t>
            </a:r>
            <a:r>
              <a:rPr lang="tr-TR" dirty="0"/>
              <a:t>tahtaya eksiksiz bir biçimde yazılır.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29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lnSpcReduction="10000"/>
          </a:bodyPr>
          <a:lstStyle/>
          <a:p>
            <a:r>
              <a:rPr lang="tr-TR" b="1" dirty="0"/>
              <a:t>Beyin Fırtınası </a:t>
            </a:r>
          </a:p>
          <a:p>
            <a:pPr lvl="1"/>
            <a:r>
              <a:rPr lang="tr-TR" b="1" dirty="0"/>
              <a:t>Beyin Fırtınasının Yapılışı: </a:t>
            </a:r>
          </a:p>
          <a:p>
            <a:pPr lvl="2"/>
            <a:r>
              <a:rPr lang="tr-TR" dirty="0"/>
              <a:t>Yeni fikirler bulunulması düşünülen alanda </a:t>
            </a:r>
            <a:r>
              <a:rPr lang="tr-TR" dirty="0">
                <a:solidFill>
                  <a:srgbClr val="FF0000"/>
                </a:solidFill>
              </a:rPr>
              <a:t>öncelikli bir konu seçilir </a:t>
            </a:r>
            <a:r>
              <a:rPr lang="tr-TR" dirty="0"/>
              <a:t>(örneğin yaşlıların sağlık sorunları vb.) </a:t>
            </a:r>
          </a:p>
          <a:p>
            <a:pPr lvl="2"/>
            <a:r>
              <a:rPr lang="tr-TR" dirty="0"/>
              <a:t>Beyin fırtınası sürecinde ifade edilen bütün fikirler değerlidir. </a:t>
            </a:r>
          </a:p>
          <a:p>
            <a:pPr lvl="2"/>
            <a:r>
              <a:rPr lang="tr-TR" dirty="0"/>
              <a:t>Fikirler </a:t>
            </a:r>
            <a:r>
              <a:rPr lang="tr-TR" dirty="0">
                <a:solidFill>
                  <a:srgbClr val="FF0000"/>
                </a:solidFill>
              </a:rPr>
              <a:t>yadırganmaz ve eleştirilmez </a:t>
            </a:r>
          </a:p>
          <a:p>
            <a:pPr lvl="2"/>
            <a:r>
              <a:rPr lang="tr-TR" dirty="0"/>
              <a:t>Fikirlerden yeni fikirler üretmeye fikirleri geliştirmek amacıyla </a:t>
            </a:r>
            <a:r>
              <a:rPr lang="tr-TR" dirty="0">
                <a:solidFill>
                  <a:srgbClr val="FF0000"/>
                </a:solidFill>
              </a:rPr>
              <a:t>kombinler yapmaya </a:t>
            </a:r>
            <a:r>
              <a:rPr lang="tr-TR" dirty="0"/>
              <a:t>çalışılır </a:t>
            </a:r>
          </a:p>
          <a:p>
            <a:pPr lvl="2"/>
            <a:r>
              <a:rPr lang="tr-TR" dirty="0"/>
              <a:t>Mümkün olduğunca </a:t>
            </a:r>
            <a:r>
              <a:rPr lang="tr-TR" dirty="0">
                <a:solidFill>
                  <a:srgbClr val="FF0000"/>
                </a:solidFill>
              </a:rPr>
              <a:t>çok sayıda fikrin </a:t>
            </a:r>
            <a:r>
              <a:rPr lang="tr-TR" dirty="0"/>
              <a:t>ortaya çıkmasını sağlamaya çalışılır</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941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lnSpcReduction="10000"/>
          </a:bodyPr>
          <a:lstStyle/>
          <a:p>
            <a:r>
              <a:rPr lang="tr-TR" b="1" dirty="0"/>
              <a:t>Matris veya Tablo Kullanımı</a:t>
            </a:r>
          </a:p>
          <a:p>
            <a:r>
              <a:rPr lang="tr-TR" dirty="0">
                <a:solidFill>
                  <a:srgbClr val="FF0000"/>
                </a:solidFill>
              </a:rPr>
              <a:t>Matris veya tablo kullanımında kavramlar </a:t>
            </a:r>
            <a:r>
              <a:rPr lang="tr-TR" dirty="0"/>
              <a:t>ve yapmış oldukları çağrışımlardan yola çıkarak farklı alanlarla ilgili çıkarım yapabilme ve/veya başka alanlara (başka ürünlere/hizmetlere entegre edebilme) ilişkilendirme yapılması hedeflenmektedir. </a:t>
            </a:r>
          </a:p>
          <a:p>
            <a:r>
              <a:rPr lang="tr-TR" dirty="0"/>
              <a:t>Beyin fırtınası yöntemi </a:t>
            </a:r>
            <a:r>
              <a:rPr lang="tr-TR" dirty="0">
                <a:solidFill>
                  <a:srgbClr val="FF0000"/>
                </a:solidFill>
              </a:rPr>
              <a:t>bu matris üzerinden </a:t>
            </a:r>
            <a:r>
              <a:rPr lang="tr-TR" dirty="0"/>
              <a:t>de uygulanabilir.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90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85000" lnSpcReduction="20000"/>
          </a:bodyPr>
          <a:lstStyle/>
          <a:p>
            <a:r>
              <a:rPr lang="tr-TR" b="1" dirty="0"/>
              <a:t>Matris veya Tablo Kullanımı</a:t>
            </a:r>
          </a:p>
          <a:p>
            <a:r>
              <a:rPr lang="tr-TR" dirty="0"/>
              <a:t>Bir sonraki slaytta verilmiş olan listenin üst tarafındaki sıraya ürünün entegre edilebileceği değişik kullanım biçimleri yazılmıştır. Geliştirilmiş olan matrisi kullanarak bir dizi değişik baston türü hakkında fikir geliştirebilirsiniz. </a:t>
            </a:r>
          </a:p>
          <a:p>
            <a:r>
              <a:rPr lang="tr-TR" b="1" dirty="0"/>
              <a:t>Örneğin </a:t>
            </a:r>
            <a:endParaRPr lang="tr-TR" dirty="0"/>
          </a:p>
          <a:p>
            <a:r>
              <a:rPr lang="tr-TR" dirty="0"/>
              <a:t>At satıcıları için tasarlanmış, üzerinde atın yüksekliğini ölçmede kullanılabilecek bir metre olan baston </a:t>
            </a:r>
          </a:p>
          <a:p>
            <a:r>
              <a:rPr lang="tr-TR" dirty="0"/>
              <a:t>Kros yürüyüşçüleri için, tepesine bir pusula yerleştirilmiş olan bir baston </a:t>
            </a:r>
          </a:p>
          <a:p>
            <a:r>
              <a:rPr lang="tr-TR" dirty="0"/>
              <a:t>Yaşlı insanlar için yapılmış bir baston. </a:t>
            </a:r>
          </a:p>
          <a:p>
            <a:endParaRPr 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454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b="1" dirty="0"/>
              <a:t>Matris veya Tablo Kullanımı</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o 1"/>
          <p:cNvGraphicFramePr>
            <a:graphicFrameLocks noGrp="1"/>
          </p:cNvGraphicFramePr>
          <p:nvPr>
            <p:extLst>
              <p:ext uri="{D42A27DB-BD31-4B8C-83A1-F6EECF244321}">
                <p14:modId xmlns:p14="http://schemas.microsoft.com/office/powerpoint/2010/main" val="2025909063"/>
              </p:ext>
            </p:extLst>
          </p:nvPr>
        </p:nvGraphicFramePr>
        <p:xfrm>
          <a:off x="457789" y="1561674"/>
          <a:ext cx="7416822" cy="4023360"/>
        </p:xfrm>
        <a:graphic>
          <a:graphicData uri="http://schemas.openxmlformats.org/drawingml/2006/table">
            <a:tbl>
              <a:tblPr firstRow="1" bandRow="1">
                <a:tableStyleId>{073A0DAA-6AF3-43AB-8588-CEC1D06C72B9}</a:tableStyleId>
              </a:tblPr>
              <a:tblGrid>
                <a:gridCol w="1440160">
                  <a:extLst>
                    <a:ext uri="{9D8B030D-6E8A-4147-A177-3AD203B41FA5}">
                      <a16:colId xmlns:a16="http://schemas.microsoft.com/office/drawing/2014/main" xmlns="" val="1942660834"/>
                    </a:ext>
                  </a:extLst>
                </a:gridCol>
                <a:gridCol w="1440160">
                  <a:extLst>
                    <a:ext uri="{9D8B030D-6E8A-4147-A177-3AD203B41FA5}">
                      <a16:colId xmlns:a16="http://schemas.microsoft.com/office/drawing/2014/main" xmlns="" val="112533783"/>
                    </a:ext>
                  </a:extLst>
                </a:gridCol>
                <a:gridCol w="864096">
                  <a:extLst>
                    <a:ext uri="{9D8B030D-6E8A-4147-A177-3AD203B41FA5}">
                      <a16:colId xmlns:a16="http://schemas.microsoft.com/office/drawing/2014/main" xmlns="" val="3584329622"/>
                    </a:ext>
                  </a:extLst>
                </a:gridCol>
                <a:gridCol w="864096">
                  <a:extLst>
                    <a:ext uri="{9D8B030D-6E8A-4147-A177-3AD203B41FA5}">
                      <a16:colId xmlns:a16="http://schemas.microsoft.com/office/drawing/2014/main" xmlns="" val="3116923968"/>
                    </a:ext>
                  </a:extLst>
                </a:gridCol>
                <a:gridCol w="1008112">
                  <a:extLst>
                    <a:ext uri="{9D8B030D-6E8A-4147-A177-3AD203B41FA5}">
                      <a16:colId xmlns:a16="http://schemas.microsoft.com/office/drawing/2014/main" xmlns="" val="655200203"/>
                    </a:ext>
                  </a:extLst>
                </a:gridCol>
                <a:gridCol w="864096">
                  <a:extLst>
                    <a:ext uri="{9D8B030D-6E8A-4147-A177-3AD203B41FA5}">
                      <a16:colId xmlns:a16="http://schemas.microsoft.com/office/drawing/2014/main" xmlns="" val="1997100818"/>
                    </a:ext>
                  </a:extLst>
                </a:gridCol>
                <a:gridCol w="936102">
                  <a:extLst>
                    <a:ext uri="{9D8B030D-6E8A-4147-A177-3AD203B41FA5}">
                      <a16:colId xmlns:a16="http://schemas.microsoft.com/office/drawing/2014/main" xmlns="" val="2068800314"/>
                    </a:ext>
                  </a:extLst>
                </a:gridCol>
              </a:tblGrid>
              <a:tr h="363000">
                <a:tc>
                  <a:txBody>
                    <a:bodyPr/>
                    <a:lstStyle/>
                    <a:p>
                      <a:r>
                        <a:rPr lang="tr-TR" dirty="0"/>
                        <a:t>Ürün</a:t>
                      </a:r>
                    </a:p>
                  </a:txBody>
                  <a:tcPr/>
                </a:tc>
                <a:tc gridSpan="6">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xmlns="" val="763036511"/>
                  </a:ext>
                </a:extLst>
              </a:tr>
              <a:tr h="363000">
                <a:tc>
                  <a:txBody>
                    <a:bodyPr/>
                    <a:lstStyle/>
                    <a:p>
                      <a:endParaRPr lang="tr-TR" dirty="0"/>
                    </a:p>
                  </a:txBody>
                  <a:tcPr/>
                </a:tc>
                <a:tc>
                  <a:txBody>
                    <a:bodyPr/>
                    <a:lstStyle/>
                    <a:p>
                      <a:r>
                        <a:rPr lang="tr-TR" dirty="0"/>
                        <a:t>Kronometre</a:t>
                      </a:r>
                    </a:p>
                  </a:txBody>
                  <a:tcPr/>
                </a:tc>
                <a:tc>
                  <a:txBody>
                    <a:bodyPr/>
                    <a:lstStyle/>
                    <a:p>
                      <a:r>
                        <a:rPr lang="tr-TR" dirty="0"/>
                        <a:t>Metre</a:t>
                      </a:r>
                    </a:p>
                  </a:txBody>
                  <a:tcPr/>
                </a:tc>
                <a:tc>
                  <a:txBody>
                    <a:bodyPr/>
                    <a:lstStyle/>
                    <a:p>
                      <a:r>
                        <a:rPr lang="tr-TR" dirty="0"/>
                        <a:t>Alarm</a:t>
                      </a:r>
                    </a:p>
                  </a:txBody>
                  <a:tcPr/>
                </a:tc>
                <a:tc>
                  <a:txBody>
                    <a:bodyPr/>
                    <a:lstStyle/>
                    <a:p>
                      <a:r>
                        <a:rPr lang="tr-TR" dirty="0"/>
                        <a:t>Teleskop</a:t>
                      </a:r>
                    </a:p>
                  </a:txBody>
                  <a:tcPr/>
                </a:tc>
                <a:tc>
                  <a:txBody>
                    <a:bodyPr/>
                    <a:lstStyle/>
                    <a:p>
                      <a:r>
                        <a:rPr lang="tr-TR" dirty="0"/>
                        <a:t>Matara</a:t>
                      </a:r>
                    </a:p>
                  </a:txBody>
                  <a:tcPr/>
                </a:tc>
                <a:tc>
                  <a:txBody>
                    <a:bodyPr/>
                    <a:lstStyle/>
                    <a:p>
                      <a:r>
                        <a:rPr lang="tr-TR" dirty="0"/>
                        <a:t>Pusula</a:t>
                      </a:r>
                    </a:p>
                  </a:txBody>
                  <a:tcPr/>
                </a:tc>
                <a:extLst>
                  <a:ext uri="{0D108BD9-81ED-4DB2-BD59-A6C34878D82A}">
                    <a16:rowId xmlns:a16="http://schemas.microsoft.com/office/drawing/2014/main" xmlns="" val="1816353262"/>
                  </a:ext>
                </a:extLst>
              </a:tr>
              <a:tr h="363000">
                <a:tc>
                  <a:txBody>
                    <a:bodyPr/>
                    <a:lstStyle/>
                    <a:p>
                      <a:r>
                        <a:rPr lang="tr-TR" dirty="0"/>
                        <a:t>İş Yeri</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4136924911"/>
                  </a:ext>
                </a:extLst>
              </a:tr>
              <a:tr h="363000">
                <a:tc>
                  <a:txBody>
                    <a:bodyPr/>
                    <a:lstStyle/>
                    <a:p>
                      <a:r>
                        <a:rPr lang="tr-TR" dirty="0"/>
                        <a:t>Dağlar</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2255222925"/>
                  </a:ext>
                </a:extLst>
              </a:tr>
              <a:tr h="363000">
                <a:tc>
                  <a:txBody>
                    <a:bodyPr/>
                    <a:lstStyle/>
                    <a:p>
                      <a:r>
                        <a:rPr lang="tr-TR" dirty="0"/>
                        <a:t>Orman</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2572138116"/>
                  </a:ext>
                </a:extLst>
              </a:tr>
              <a:tr h="363000">
                <a:tc>
                  <a:txBody>
                    <a:bodyPr/>
                    <a:lstStyle/>
                    <a:p>
                      <a:r>
                        <a:rPr lang="tr-TR" dirty="0"/>
                        <a:t>Alışveriş</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1830078560"/>
                  </a:ext>
                </a:extLst>
              </a:tr>
              <a:tr h="363000">
                <a:tc>
                  <a:txBody>
                    <a:bodyPr/>
                    <a:lstStyle/>
                    <a:p>
                      <a:r>
                        <a:rPr lang="tr-TR" dirty="0"/>
                        <a:t>Spor</a:t>
                      </a:r>
                      <a:r>
                        <a:rPr lang="tr-TR" baseline="0" dirty="0"/>
                        <a:t> İzleme</a:t>
                      </a:r>
                      <a:endParaRPr lang="tr-TR" dirty="0"/>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3694582194"/>
                  </a:ext>
                </a:extLst>
              </a:tr>
              <a:tr h="363000">
                <a:tc>
                  <a:txBody>
                    <a:bodyPr/>
                    <a:lstStyle/>
                    <a:p>
                      <a:r>
                        <a:rPr lang="tr-TR" dirty="0"/>
                        <a:t>Tatil</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2989114223"/>
                  </a:ext>
                </a:extLst>
              </a:tr>
              <a:tr h="363000">
                <a:tc>
                  <a:txBody>
                    <a:bodyPr/>
                    <a:lstStyle/>
                    <a:p>
                      <a:r>
                        <a:rPr lang="tr-TR" dirty="0"/>
                        <a:t>Fuar</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2270362415"/>
                  </a:ext>
                </a:extLst>
              </a:tr>
              <a:tr h="363000">
                <a:tc>
                  <a:txBody>
                    <a:bodyPr/>
                    <a:lstStyle/>
                    <a:p>
                      <a:r>
                        <a:rPr lang="tr-TR" dirty="0"/>
                        <a:t>İnek</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xmlns="" val="4058962995"/>
                  </a:ext>
                </a:extLst>
              </a:tr>
              <a:tr h="363000">
                <a:tc>
                  <a:txBody>
                    <a:bodyPr/>
                    <a:lstStyle/>
                    <a:p>
                      <a:r>
                        <a:rPr lang="tr-TR" dirty="0"/>
                        <a:t>Çadır</a:t>
                      </a: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xmlns="" val="726668146"/>
                  </a:ext>
                </a:extLst>
              </a:tr>
            </a:tbl>
          </a:graphicData>
        </a:graphic>
      </p:graphicFrame>
      <p:sp>
        <p:nvSpPr>
          <p:cNvPr id="3" name="Dikdörtgen 2"/>
          <p:cNvSpPr/>
          <p:nvPr/>
        </p:nvSpPr>
        <p:spPr>
          <a:xfrm>
            <a:off x="5148064" y="6256893"/>
            <a:ext cx="4108817" cy="369332"/>
          </a:xfrm>
          <a:prstGeom prst="rect">
            <a:avLst/>
          </a:prstGeom>
        </p:spPr>
        <p:txBody>
          <a:bodyPr wrap="none">
            <a:spAutoFit/>
          </a:bodyPr>
          <a:lstStyle/>
          <a:p>
            <a:r>
              <a:rPr lang="tr-TR" b="1" dirty="0">
                <a:solidFill>
                  <a:srgbClr val="000000"/>
                </a:solidFill>
                <a:latin typeface="Times New Roman" panose="02020603050405020304" pitchFamily="18" charset="0"/>
              </a:rPr>
              <a:t>Kaynak: </a:t>
            </a:r>
            <a:r>
              <a:rPr lang="tr-TR" dirty="0">
                <a:solidFill>
                  <a:srgbClr val="000000"/>
                </a:solidFill>
                <a:latin typeface="Times New Roman" panose="02020603050405020304" pitchFamily="18" charset="0"/>
              </a:rPr>
              <a:t>Bir İş Fikri Bulmak (KOSGEB) </a:t>
            </a:r>
            <a:endParaRPr lang="tr-TR" dirty="0"/>
          </a:p>
        </p:txBody>
      </p:sp>
    </p:spTree>
    <p:extLst>
      <p:ext uri="{BB962C8B-B14F-4D97-AF65-F5344CB8AC3E}">
        <p14:creationId xmlns:p14="http://schemas.microsoft.com/office/powerpoint/2010/main" val="327810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b="1" dirty="0"/>
              <a:t>Fikirler Haritası</a:t>
            </a:r>
          </a:p>
          <a:p>
            <a:pPr lvl="1"/>
            <a:r>
              <a:rPr lang="tr-TR" dirty="0"/>
              <a:t>Fikirler haritasında önce bir konu belirlenir ve o konu merkezde yer alan dairenin içine yazılır. </a:t>
            </a:r>
          </a:p>
          <a:p>
            <a:pPr lvl="1"/>
            <a:r>
              <a:rPr lang="tr-TR" dirty="0"/>
              <a:t>Daha sonra o konudan yola çıkarak üretilen fikirlerin belirlenmiş konunun yazılmış olduğu kutuyla bağlantı oluşturarak yazılır. </a:t>
            </a:r>
          </a:p>
          <a:p>
            <a:pPr lvl="1"/>
            <a:r>
              <a:rPr lang="tr-TR" dirty="0"/>
              <a:t>İlgili konudan hareketle üretilmiş olan bütün fikirler aynı şekilde yazılarak bir fikir haritası ortaya çıkartılır. </a:t>
            </a:r>
            <a:endParaRPr lang="tr-TR" b="1"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27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Ajanda</a:t>
            </a:r>
          </a:p>
        </p:txBody>
      </p:sp>
      <p:sp>
        <p:nvSpPr>
          <p:cNvPr id="4099" name="İçerik Yer Tutucusu 2"/>
          <p:cNvSpPr>
            <a:spLocks noGrp="1"/>
          </p:cNvSpPr>
          <p:nvPr>
            <p:ph idx="1"/>
          </p:nvPr>
        </p:nvSpPr>
        <p:spPr>
          <a:xfrm>
            <a:off x="457200" y="1268760"/>
            <a:ext cx="8579296" cy="4544359"/>
          </a:xfrm>
        </p:spPr>
        <p:txBody>
          <a:bodyPr/>
          <a:lstStyle/>
          <a:p>
            <a:r>
              <a:rPr lang="tr-TR" sz="3000" dirty="0"/>
              <a:t>İş Fikri: Tanımı ve Özellikleri </a:t>
            </a:r>
          </a:p>
          <a:p>
            <a:r>
              <a:rPr lang="tr-TR" sz="3000" dirty="0"/>
              <a:t>İş Fikrinin Kaynakları </a:t>
            </a:r>
          </a:p>
          <a:p>
            <a:r>
              <a:rPr lang="tr-TR" sz="3000" dirty="0"/>
              <a:t>İş Fikrinin Geliştirilmesinde Kullanılabilecek Araçlar </a:t>
            </a:r>
          </a:p>
          <a:p>
            <a:pPr lvl="1"/>
            <a:r>
              <a:rPr lang="tr-TR" sz="2600" dirty="0"/>
              <a:t>Beyin Fırtınası </a:t>
            </a:r>
          </a:p>
          <a:p>
            <a:pPr lvl="1"/>
            <a:r>
              <a:rPr lang="tr-TR" sz="2600" dirty="0"/>
              <a:t>Matris veya Tablo Kullanımı </a:t>
            </a:r>
          </a:p>
          <a:p>
            <a:pPr lvl="1"/>
            <a:r>
              <a:rPr lang="tr-TR" sz="2600" dirty="0"/>
              <a:t>Fikirler Haritası </a:t>
            </a:r>
          </a:p>
          <a:p>
            <a:pPr lvl="1"/>
            <a:r>
              <a:rPr lang="tr-TR" sz="2600" dirty="0"/>
              <a:t>Sorun-Mevcut Çözüm-Yeni Çözüm Tablosu </a:t>
            </a:r>
          </a:p>
          <a:p>
            <a:pPr lvl="1"/>
            <a:r>
              <a:rPr lang="tr-TR" sz="2600" dirty="0"/>
              <a:t>İhtiyaçları karşılamak</a:t>
            </a:r>
          </a:p>
          <a:p>
            <a:pPr lvl="1"/>
            <a:r>
              <a:rPr lang="tr-TR" sz="2600" dirty="0"/>
              <a:t>Yatay düşünmek</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b="1" dirty="0"/>
              <a:t>Fikirler Haritası</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ikdörtgen 7"/>
          <p:cNvSpPr/>
          <p:nvPr/>
        </p:nvSpPr>
        <p:spPr>
          <a:xfrm>
            <a:off x="5148064" y="6256893"/>
            <a:ext cx="4108817" cy="369332"/>
          </a:xfrm>
          <a:prstGeom prst="rect">
            <a:avLst/>
          </a:prstGeom>
        </p:spPr>
        <p:txBody>
          <a:bodyPr wrap="none">
            <a:spAutoFit/>
          </a:bodyPr>
          <a:lstStyle/>
          <a:p>
            <a:r>
              <a:rPr lang="tr-TR" b="1" dirty="0">
                <a:solidFill>
                  <a:srgbClr val="000000"/>
                </a:solidFill>
                <a:latin typeface="Times New Roman" panose="02020603050405020304" pitchFamily="18" charset="0"/>
              </a:rPr>
              <a:t>Kaynak: </a:t>
            </a:r>
            <a:r>
              <a:rPr lang="tr-TR" dirty="0">
                <a:solidFill>
                  <a:srgbClr val="000000"/>
                </a:solidFill>
                <a:latin typeface="Times New Roman" panose="02020603050405020304" pitchFamily="18" charset="0"/>
              </a:rPr>
              <a:t>Bir İş Fikri Bulmak (KOSGEB) </a:t>
            </a:r>
            <a:endParaRPr lang="tr-TR" dirty="0"/>
          </a:p>
        </p:txBody>
      </p:sp>
      <p:sp>
        <p:nvSpPr>
          <p:cNvPr id="6" name="Oval 5"/>
          <p:cNvSpPr/>
          <p:nvPr/>
        </p:nvSpPr>
        <p:spPr>
          <a:xfrm>
            <a:off x="3636314" y="3019565"/>
            <a:ext cx="2050204" cy="1862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a:t>Çocuk</a:t>
            </a:r>
          </a:p>
        </p:txBody>
      </p:sp>
      <p:sp>
        <p:nvSpPr>
          <p:cNvPr id="14" name="Oval 13"/>
          <p:cNvSpPr/>
          <p:nvPr/>
        </p:nvSpPr>
        <p:spPr>
          <a:xfrm>
            <a:off x="5736385" y="2773476"/>
            <a:ext cx="1568039" cy="944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Elbise</a:t>
            </a:r>
          </a:p>
        </p:txBody>
      </p:sp>
      <p:cxnSp>
        <p:nvCxnSpPr>
          <p:cNvPr id="9" name="Düz Bağlayıcı 8"/>
          <p:cNvCxnSpPr>
            <a:stCxn id="6" idx="7"/>
            <a:endCxn id="14" idx="2"/>
          </p:cNvCxnSpPr>
          <p:nvPr/>
        </p:nvCxnSpPr>
        <p:spPr>
          <a:xfrm flipV="1">
            <a:off x="5386273" y="3245687"/>
            <a:ext cx="350112" cy="467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58268" y="4966896"/>
            <a:ext cx="212164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Oyuncak</a:t>
            </a:r>
          </a:p>
        </p:txBody>
      </p:sp>
      <p:cxnSp>
        <p:nvCxnSpPr>
          <p:cNvPr id="19" name="Düz Bağlayıcı 18"/>
          <p:cNvCxnSpPr>
            <a:stCxn id="6" idx="3"/>
            <a:endCxn id="18" idx="6"/>
          </p:cNvCxnSpPr>
          <p:nvPr/>
        </p:nvCxnSpPr>
        <p:spPr>
          <a:xfrm flipH="1">
            <a:off x="3779912" y="4609708"/>
            <a:ext cx="156647" cy="768022"/>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81699" y="2204864"/>
            <a:ext cx="1796470" cy="738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Okul Üniforması</a:t>
            </a:r>
          </a:p>
        </p:txBody>
      </p:sp>
      <p:cxnSp>
        <p:nvCxnSpPr>
          <p:cNvPr id="26" name="Düz Bağlayıcı 25"/>
          <p:cNvCxnSpPr>
            <a:stCxn id="14" idx="7"/>
            <a:endCxn id="25" idx="2"/>
          </p:cNvCxnSpPr>
          <p:nvPr/>
        </p:nvCxnSpPr>
        <p:spPr>
          <a:xfrm flipV="1">
            <a:off x="7074790" y="2574357"/>
            <a:ext cx="106909" cy="3374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533024" y="3094394"/>
            <a:ext cx="1537629" cy="777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Oyun İçin</a:t>
            </a:r>
          </a:p>
        </p:txBody>
      </p:sp>
      <p:cxnSp>
        <p:nvCxnSpPr>
          <p:cNvPr id="32" name="Düz Bağlayıcı 31"/>
          <p:cNvCxnSpPr>
            <a:stCxn id="14" idx="6"/>
            <a:endCxn id="31" idx="2"/>
          </p:cNvCxnSpPr>
          <p:nvPr/>
        </p:nvCxnSpPr>
        <p:spPr>
          <a:xfrm>
            <a:off x="7304424" y="3245687"/>
            <a:ext cx="228600" cy="237699"/>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72129" y="4123285"/>
            <a:ext cx="1796470" cy="738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Uyku İçin</a:t>
            </a:r>
          </a:p>
        </p:txBody>
      </p:sp>
      <p:cxnSp>
        <p:nvCxnSpPr>
          <p:cNvPr id="37" name="Düz Bağlayıcı 36"/>
          <p:cNvCxnSpPr>
            <a:stCxn id="14" idx="4"/>
            <a:endCxn id="36" idx="0"/>
          </p:cNvCxnSpPr>
          <p:nvPr/>
        </p:nvCxnSpPr>
        <p:spPr>
          <a:xfrm>
            <a:off x="6520405" y="3717898"/>
            <a:ext cx="49959" cy="4053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2020387" y="2244687"/>
            <a:ext cx="1520846" cy="1171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t>Gıda</a:t>
            </a:r>
          </a:p>
        </p:txBody>
      </p:sp>
      <p:cxnSp>
        <p:nvCxnSpPr>
          <p:cNvPr id="40" name="Düz Bağlayıcı 39"/>
          <p:cNvCxnSpPr>
            <a:stCxn id="6" idx="2"/>
            <a:endCxn id="39" idx="5"/>
          </p:cNvCxnSpPr>
          <p:nvPr/>
        </p:nvCxnSpPr>
        <p:spPr>
          <a:xfrm flipH="1" flipV="1">
            <a:off x="3318510" y="3244259"/>
            <a:ext cx="317804" cy="706790"/>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86518" y="1277608"/>
            <a:ext cx="1354730" cy="738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Ceketler</a:t>
            </a:r>
          </a:p>
        </p:txBody>
      </p:sp>
      <p:cxnSp>
        <p:nvCxnSpPr>
          <p:cNvPr id="45" name="Düz Bağlayıcı 44"/>
          <p:cNvCxnSpPr>
            <a:stCxn id="25" idx="1"/>
            <a:endCxn id="44" idx="4"/>
          </p:cNvCxnSpPr>
          <p:nvPr/>
        </p:nvCxnSpPr>
        <p:spPr>
          <a:xfrm flipH="1" flipV="1">
            <a:off x="6363883" y="2016594"/>
            <a:ext cx="1080903" cy="296492"/>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7036295" y="776849"/>
            <a:ext cx="1272244" cy="738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Etekler</a:t>
            </a:r>
          </a:p>
        </p:txBody>
      </p:sp>
      <p:cxnSp>
        <p:nvCxnSpPr>
          <p:cNvPr id="51" name="Düz Bağlayıcı 50"/>
          <p:cNvCxnSpPr>
            <a:stCxn id="25" idx="0"/>
            <a:endCxn id="50" idx="4"/>
          </p:cNvCxnSpPr>
          <p:nvPr/>
        </p:nvCxnSpPr>
        <p:spPr>
          <a:xfrm flipH="1" flipV="1">
            <a:off x="7672417" y="1515835"/>
            <a:ext cx="407517" cy="689029"/>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985669" y="1398262"/>
            <a:ext cx="1158331" cy="738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Bluzlar</a:t>
            </a:r>
          </a:p>
        </p:txBody>
      </p:sp>
      <p:cxnSp>
        <p:nvCxnSpPr>
          <p:cNvPr id="55" name="Düz Bağlayıcı 54"/>
          <p:cNvCxnSpPr>
            <a:stCxn id="25" idx="7"/>
            <a:endCxn id="54" idx="4"/>
          </p:cNvCxnSpPr>
          <p:nvPr/>
        </p:nvCxnSpPr>
        <p:spPr>
          <a:xfrm flipH="1" flipV="1">
            <a:off x="8564835" y="2137248"/>
            <a:ext cx="150247" cy="175838"/>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458398" y="4073602"/>
            <a:ext cx="104079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Salon</a:t>
            </a:r>
          </a:p>
        </p:txBody>
      </p:sp>
      <p:cxnSp>
        <p:nvCxnSpPr>
          <p:cNvPr id="93" name="Düz Bağlayıcı 92"/>
          <p:cNvCxnSpPr>
            <a:stCxn id="18" idx="0"/>
            <a:endCxn id="92" idx="5"/>
          </p:cNvCxnSpPr>
          <p:nvPr/>
        </p:nvCxnSpPr>
        <p:spPr>
          <a:xfrm flipH="1" flipV="1">
            <a:off x="2346771" y="4774939"/>
            <a:ext cx="372319" cy="191957"/>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3892218" y="5276825"/>
            <a:ext cx="1742875"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Karakterler</a:t>
            </a:r>
          </a:p>
        </p:txBody>
      </p:sp>
      <p:cxnSp>
        <p:nvCxnSpPr>
          <p:cNvPr id="96" name="Düz Bağlayıcı 95"/>
          <p:cNvCxnSpPr>
            <a:stCxn id="18" idx="5"/>
            <a:endCxn id="95" idx="3"/>
          </p:cNvCxnSpPr>
          <p:nvPr/>
        </p:nvCxnSpPr>
        <p:spPr>
          <a:xfrm>
            <a:off x="3469204" y="5668233"/>
            <a:ext cx="678252" cy="309929"/>
          </a:xfrm>
          <a:prstGeom prst="line">
            <a:avLst/>
          </a:prstGeom>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63029" y="3691231"/>
            <a:ext cx="104079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Eski oyunları canlandır</a:t>
            </a:r>
          </a:p>
        </p:txBody>
      </p:sp>
      <p:cxnSp>
        <p:nvCxnSpPr>
          <p:cNvPr id="102" name="Düz Bağlayıcı 101"/>
          <p:cNvCxnSpPr>
            <a:stCxn id="92" idx="2"/>
            <a:endCxn id="101" idx="6"/>
          </p:cNvCxnSpPr>
          <p:nvPr/>
        </p:nvCxnSpPr>
        <p:spPr>
          <a:xfrm flipH="1" flipV="1">
            <a:off x="1103823" y="4102065"/>
            <a:ext cx="354575" cy="38237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6470695" y="5232806"/>
            <a:ext cx="104079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err="1"/>
              <a:t>Simpsons</a:t>
            </a:r>
            <a:endParaRPr lang="tr-TR" sz="1000" dirty="0"/>
          </a:p>
        </p:txBody>
      </p:sp>
      <p:cxnSp>
        <p:nvCxnSpPr>
          <p:cNvPr id="105" name="Düz Bağlayıcı 104"/>
          <p:cNvCxnSpPr>
            <a:stCxn id="95" idx="6"/>
            <a:endCxn id="104" idx="2"/>
          </p:cNvCxnSpPr>
          <p:nvPr/>
        </p:nvCxnSpPr>
        <p:spPr>
          <a:xfrm flipV="1">
            <a:off x="5635093" y="5643640"/>
            <a:ext cx="835602" cy="44019"/>
          </a:xfrm>
          <a:prstGeom prst="line">
            <a:avLst/>
          </a:prstGeom>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775287" y="2546139"/>
            <a:ext cx="104079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Snack</a:t>
            </a:r>
            <a:endParaRPr lang="tr-TR" dirty="0"/>
          </a:p>
        </p:txBody>
      </p:sp>
      <p:cxnSp>
        <p:nvCxnSpPr>
          <p:cNvPr id="110" name="Düz Bağlayıcı 109"/>
          <p:cNvCxnSpPr>
            <a:stCxn id="39" idx="2"/>
            <a:endCxn id="109" idx="6"/>
          </p:cNvCxnSpPr>
          <p:nvPr/>
        </p:nvCxnSpPr>
        <p:spPr>
          <a:xfrm flipH="1">
            <a:off x="1816081" y="2830223"/>
            <a:ext cx="204306" cy="12675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3753039" y="1465027"/>
            <a:ext cx="1555218" cy="429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Bebekler</a:t>
            </a:r>
          </a:p>
        </p:txBody>
      </p:sp>
      <p:cxnSp>
        <p:nvCxnSpPr>
          <p:cNvPr id="113" name="Düz Bağlayıcı 112"/>
          <p:cNvCxnSpPr>
            <a:stCxn id="39" idx="0"/>
            <a:endCxn id="112" idx="3"/>
          </p:cNvCxnSpPr>
          <p:nvPr/>
        </p:nvCxnSpPr>
        <p:spPr>
          <a:xfrm flipV="1">
            <a:off x="2780810" y="1831706"/>
            <a:ext cx="1199985" cy="412981"/>
          </a:xfrm>
          <a:prstGeom prst="line">
            <a:avLst/>
          </a:prstGeom>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3856478" y="2003604"/>
            <a:ext cx="1912135" cy="429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Hazır yemek</a:t>
            </a:r>
          </a:p>
        </p:txBody>
      </p:sp>
      <p:cxnSp>
        <p:nvCxnSpPr>
          <p:cNvPr id="123" name="Düz Bağlayıcı 122"/>
          <p:cNvCxnSpPr>
            <a:stCxn id="39" idx="7"/>
            <a:endCxn id="122" idx="3"/>
          </p:cNvCxnSpPr>
          <p:nvPr/>
        </p:nvCxnSpPr>
        <p:spPr>
          <a:xfrm flipV="1">
            <a:off x="3318510" y="2370283"/>
            <a:ext cx="817994" cy="45904"/>
          </a:xfrm>
          <a:prstGeom prst="line">
            <a:avLst/>
          </a:prstGeom>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3858669" y="2527382"/>
            <a:ext cx="1912135" cy="429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Öğle yemeği</a:t>
            </a:r>
          </a:p>
        </p:txBody>
      </p:sp>
      <p:cxnSp>
        <p:nvCxnSpPr>
          <p:cNvPr id="132" name="Düz Bağlayıcı 131"/>
          <p:cNvCxnSpPr>
            <a:stCxn id="39" idx="6"/>
            <a:endCxn id="131" idx="3"/>
          </p:cNvCxnSpPr>
          <p:nvPr/>
        </p:nvCxnSpPr>
        <p:spPr>
          <a:xfrm>
            <a:off x="3541233" y="2830223"/>
            <a:ext cx="597462" cy="63838"/>
          </a:xfrm>
          <a:prstGeom prst="line">
            <a:avLst/>
          </a:prstGeom>
        </p:spPr>
        <p:style>
          <a:lnRef idx="1">
            <a:schemeClr val="accent1"/>
          </a:lnRef>
          <a:fillRef idx="0">
            <a:schemeClr val="accent1"/>
          </a:fillRef>
          <a:effectRef idx="0">
            <a:schemeClr val="accent1"/>
          </a:effectRef>
          <a:fontRef idx="minor">
            <a:schemeClr val="tx1"/>
          </a:fontRef>
        </p:style>
      </p:cxnSp>
      <p:sp>
        <p:nvSpPr>
          <p:cNvPr id="144" name="Oval 143"/>
          <p:cNvSpPr/>
          <p:nvPr/>
        </p:nvSpPr>
        <p:spPr>
          <a:xfrm>
            <a:off x="180016" y="2069159"/>
            <a:ext cx="780701" cy="501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Dipler</a:t>
            </a:r>
          </a:p>
        </p:txBody>
      </p:sp>
      <p:cxnSp>
        <p:nvCxnSpPr>
          <p:cNvPr id="145" name="Düz Bağlayıcı 144"/>
          <p:cNvCxnSpPr>
            <a:stCxn id="109" idx="0"/>
            <a:endCxn id="144" idx="6"/>
          </p:cNvCxnSpPr>
          <p:nvPr/>
        </p:nvCxnSpPr>
        <p:spPr>
          <a:xfrm flipH="1" flipV="1">
            <a:off x="960717" y="2319709"/>
            <a:ext cx="334967" cy="22643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1798090" y="3466900"/>
            <a:ext cx="921000" cy="501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Mezeler</a:t>
            </a:r>
          </a:p>
        </p:txBody>
      </p:sp>
      <p:cxnSp>
        <p:nvCxnSpPr>
          <p:cNvPr id="149" name="Düz Bağlayıcı 148"/>
          <p:cNvCxnSpPr>
            <a:stCxn id="109" idx="5"/>
            <a:endCxn id="148" idx="1"/>
          </p:cNvCxnSpPr>
          <p:nvPr/>
        </p:nvCxnSpPr>
        <p:spPr>
          <a:xfrm>
            <a:off x="1663660" y="3247476"/>
            <a:ext cx="269307" cy="292808"/>
          </a:xfrm>
          <a:prstGeom prst="line">
            <a:avLst/>
          </a:prstGeom>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3029" y="3117256"/>
            <a:ext cx="814508" cy="501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err="1"/>
              <a:t>Krispler</a:t>
            </a:r>
            <a:endParaRPr lang="tr-TR" sz="1000" dirty="0"/>
          </a:p>
        </p:txBody>
      </p:sp>
      <p:cxnSp>
        <p:nvCxnSpPr>
          <p:cNvPr id="155" name="Düz Bağlayıcı 154"/>
          <p:cNvCxnSpPr>
            <a:stCxn id="109" idx="2"/>
            <a:endCxn id="154" idx="7"/>
          </p:cNvCxnSpPr>
          <p:nvPr/>
        </p:nvCxnSpPr>
        <p:spPr>
          <a:xfrm flipH="1">
            <a:off x="758255" y="2956973"/>
            <a:ext cx="17032" cy="233667"/>
          </a:xfrm>
          <a:prstGeom prst="line">
            <a:avLst/>
          </a:prstGeom>
        </p:spPr>
        <p:style>
          <a:lnRef idx="1">
            <a:schemeClr val="accent1"/>
          </a:lnRef>
          <a:fillRef idx="0">
            <a:schemeClr val="accent1"/>
          </a:fillRef>
          <a:effectRef idx="0">
            <a:schemeClr val="accent1"/>
          </a:effectRef>
          <a:fontRef idx="minor">
            <a:schemeClr val="tx1"/>
          </a:fontRef>
        </p:style>
      </p:cxnSp>
      <p:sp>
        <p:nvSpPr>
          <p:cNvPr id="164" name="Oval 163"/>
          <p:cNvSpPr/>
          <p:nvPr/>
        </p:nvSpPr>
        <p:spPr>
          <a:xfrm>
            <a:off x="5493434" y="4859220"/>
            <a:ext cx="838043" cy="61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Indiana </a:t>
            </a:r>
            <a:r>
              <a:rPr lang="tr-TR" sz="1000" dirty="0" err="1"/>
              <a:t>Jones</a:t>
            </a:r>
            <a:endParaRPr lang="tr-TR" sz="1000" dirty="0"/>
          </a:p>
        </p:txBody>
      </p:sp>
      <p:cxnSp>
        <p:nvCxnSpPr>
          <p:cNvPr id="165" name="Düz Bağlayıcı 164"/>
          <p:cNvCxnSpPr>
            <a:stCxn id="95" idx="0"/>
            <a:endCxn id="164" idx="2"/>
          </p:cNvCxnSpPr>
          <p:nvPr/>
        </p:nvCxnSpPr>
        <p:spPr>
          <a:xfrm flipV="1">
            <a:off x="4763656" y="5169085"/>
            <a:ext cx="729778" cy="10774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96396" y="4690581"/>
            <a:ext cx="1236163" cy="599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Bisiklet</a:t>
            </a:r>
          </a:p>
        </p:txBody>
      </p:sp>
      <p:cxnSp>
        <p:nvCxnSpPr>
          <p:cNvPr id="173" name="Düz Bağlayıcı 172"/>
          <p:cNvCxnSpPr>
            <a:stCxn id="18" idx="2"/>
            <a:endCxn id="172" idx="6"/>
          </p:cNvCxnSpPr>
          <p:nvPr/>
        </p:nvCxnSpPr>
        <p:spPr>
          <a:xfrm flipH="1" flipV="1">
            <a:off x="1332559" y="4990124"/>
            <a:ext cx="325709" cy="387606"/>
          </a:xfrm>
          <a:prstGeom prst="line">
            <a:avLst/>
          </a:prstGeom>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63029" y="5668233"/>
            <a:ext cx="1040794" cy="4553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Dağ bisikleti</a:t>
            </a:r>
          </a:p>
        </p:txBody>
      </p:sp>
      <p:cxnSp>
        <p:nvCxnSpPr>
          <p:cNvPr id="179" name="Düz Bağlayıcı 178"/>
          <p:cNvCxnSpPr>
            <a:stCxn id="172" idx="4"/>
            <a:endCxn id="178" idx="0"/>
          </p:cNvCxnSpPr>
          <p:nvPr/>
        </p:nvCxnSpPr>
        <p:spPr>
          <a:xfrm flipH="1">
            <a:off x="583426" y="5289667"/>
            <a:ext cx="131052" cy="378566"/>
          </a:xfrm>
          <a:prstGeom prst="line">
            <a:avLst/>
          </a:prstGeom>
        </p:spPr>
        <p:style>
          <a:lnRef idx="1">
            <a:schemeClr val="accent1"/>
          </a:lnRef>
          <a:fillRef idx="0">
            <a:schemeClr val="accent1"/>
          </a:fillRef>
          <a:effectRef idx="0">
            <a:schemeClr val="accent1"/>
          </a:effectRef>
          <a:fontRef idx="minor">
            <a:schemeClr val="tx1"/>
          </a:fontRef>
        </p:style>
      </p:cxnSp>
      <p:sp>
        <p:nvSpPr>
          <p:cNvPr id="186" name="Oval 185"/>
          <p:cNvSpPr/>
          <p:nvPr/>
        </p:nvSpPr>
        <p:spPr>
          <a:xfrm>
            <a:off x="1281965" y="5740804"/>
            <a:ext cx="894843" cy="37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Üç tekerli</a:t>
            </a:r>
          </a:p>
        </p:txBody>
      </p:sp>
      <p:cxnSp>
        <p:nvCxnSpPr>
          <p:cNvPr id="187" name="Düz Bağlayıcı 186"/>
          <p:cNvCxnSpPr>
            <a:stCxn id="172" idx="5"/>
            <a:endCxn id="186" idx="0"/>
          </p:cNvCxnSpPr>
          <p:nvPr/>
        </p:nvCxnSpPr>
        <p:spPr>
          <a:xfrm>
            <a:off x="1151527" y="5201933"/>
            <a:ext cx="577860" cy="538871"/>
          </a:xfrm>
          <a:prstGeom prst="line">
            <a:avLst/>
          </a:prstGeom>
        </p:spPr>
        <p:style>
          <a:lnRef idx="1">
            <a:schemeClr val="accent1"/>
          </a:lnRef>
          <a:fillRef idx="0">
            <a:schemeClr val="accent1"/>
          </a:fillRef>
          <a:effectRef idx="0">
            <a:schemeClr val="accent1"/>
          </a:effectRef>
          <a:fontRef idx="minor">
            <a:schemeClr val="tx1"/>
          </a:fontRef>
        </p:style>
      </p:cxnSp>
      <p:sp>
        <p:nvSpPr>
          <p:cNvPr id="194" name="Oval 193"/>
          <p:cNvSpPr/>
          <p:nvPr/>
        </p:nvSpPr>
        <p:spPr>
          <a:xfrm>
            <a:off x="7529249" y="4054031"/>
            <a:ext cx="1540406" cy="1115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Spor İçin eşofman</a:t>
            </a:r>
          </a:p>
        </p:txBody>
      </p:sp>
      <p:cxnSp>
        <p:nvCxnSpPr>
          <p:cNvPr id="195" name="Düz Bağlayıcı 194"/>
          <p:cNvCxnSpPr>
            <a:stCxn id="14" idx="0"/>
            <a:endCxn id="194" idx="1"/>
          </p:cNvCxnSpPr>
          <p:nvPr/>
        </p:nvCxnSpPr>
        <p:spPr>
          <a:xfrm>
            <a:off x="6520405" y="2773476"/>
            <a:ext cx="1234431" cy="144385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Oval 230"/>
          <p:cNvSpPr/>
          <p:nvPr/>
        </p:nvSpPr>
        <p:spPr>
          <a:xfrm>
            <a:off x="2619241" y="3925122"/>
            <a:ext cx="1040794" cy="821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a:t>TV tabanlı yeni oyunlar</a:t>
            </a:r>
          </a:p>
        </p:txBody>
      </p:sp>
      <p:cxnSp>
        <p:nvCxnSpPr>
          <p:cNvPr id="232" name="Düz Bağlayıcı 231"/>
          <p:cNvCxnSpPr>
            <a:stCxn id="92" idx="6"/>
            <a:endCxn id="231" idx="2"/>
          </p:cNvCxnSpPr>
          <p:nvPr/>
        </p:nvCxnSpPr>
        <p:spPr>
          <a:xfrm flipV="1">
            <a:off x="2499192" y="4335956"/>
            <a:ext cx="120049" cy="148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0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6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7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7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7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8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9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9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3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8" grpId="0" animBg="1"/>
      <p:bldP spid="25" grpId="0" animBg="1"/>
      <p:bldP spid="31" grpId="0" animBg="1"/>
      <p:bldP spid="36" grpId="0" animBg="1"/>
      <p:bldP spid="39" grpId="0" animBg="1"/>
      <p:bldP spid="44" grpId="0" animBg="1"/>
      <p:bldP spid="50" grpId="0" animBg="1"/>
      <p:bldP spid="54" grpId="0" animBg="1"/>
      <p:bldP spid="92" grpId="0" animBg="1"/>
      <p:bldP spid="95" grpId="0" animBg="1"/>
      <p:bldP spid="101" grpId="0" animBg="1"/>
      <p:bldP spid="104" grpId="0" animBg="1"/>
      <p:bldP spid="109" grpId="0" animBg="1"/>
      <p:bldP spid="112" grpId="0" animBg="1"/>
      <p:bldP spid="122" grpId="0" animBg="1"/>
      <p:bldP spid="131" grpId="0" animBg="1"/>
      <p:bldP spid="144" grpId="0" animBg="1"/>
      <p:bldP spid="148" grpId="0" animBg="1"/>
      <p:bldP spid="154" grpId="0" animBg="1"/>
      <p:bldP spid="164" grpId="0" animBg="1"/>
      <p:bldP spid="172" grpId="0" animBg="1"/>
      <p:bldP spid="178" grpId="0" animBg="1"/>
      <p:bldP spid="186" grpId="0" animBg="1"/>
      <p:bldP spid="194" grpId="0" animBg="1"/>
      <p:bldP spid="2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b="1" dirty="0"/>
              <a:t>Fikirler Haritası</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3294661" y="2234181"/>
            <a:ext cx="2554678" cy="2389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a:t>Akşam yemeği</a:t>
            </a:r>
          </a:p>
        </p:txBody>
      </p:sp>
    </p:spTree>
    <p:extLst>
      <p:ext uri="{BB962C8B-B14F-4D97-AF65-F5344CB8AC3E}">
        <p14:creationId xmlns:p14="http://schemas.microsoft.com/office/powerpoint/2010/main" val="155851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b="1" dirty="0"/>
              <a:t>Fikirler Haritası</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3056307" y="1927683"/>
            <a:ext cx="3031385" cy="3002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a:t>GPY Projesi</a:t>
            </a:r>
          </a:p>
        </p:txBody>
      </p:sp>
    </p:spTree>
    <p:extLst>
      <p:ext uri="{BB962C8B-B14F-4D97-AF65-F5344CB8AC3E}">
        <p14:creationId xmlns:p14="http://schemas.microsoft.com/office/powerpoint/2010/main" val="258273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fontScale="92500" lnSpcReduction="20000"/>
          </a:bodyPr>
          <a:lstStyle/>
          <a:p>
            <a:r>
              <a:rPr lang="tr-TR" b="1" dirty="0"/>
              <a:t>Sorun-Mevcut Çözüm-Yeni Çözüm Tablosu</a:t>
            </a:r>
          </a:p>
          <a:p>
            <a:pPr lvl="1"/>
            <a:r>
              <a:rPr lang="tr-TR" dirty="0"/>
              <a:t>Önce sorun, </a:t>
            </a:r>
          </a:p>
          <a:p>
            <a:pPr lvl="1"/>
            <a:r>
              <a:rPr lang="tr-TR" dirty="0"/>
              <a:t>sonra sorunun şimdiki çözümü ve </a:t>
            </a:r>
          </a:p>
          <a:p>
            <a:pPr lvl="1"/>
            <a:r>
              <a:rPr lang="tr-TR" dirty="0"/>
              <a:t>sorunun yeni çözüm şekli </a:t>
            </a:r>
          </a:p>
          <a:p>
            <a:pPr marL="457200" lvl="1" indent="0">
              <a:buNone/>
            </a:pPr>
            <a:r>
              <a:rPr lang="tr-TR" dirty="0"/>
              <a:t>yazılarak basit ama etkili bir düşünme modeli oluşturulabilir.</a:t>
            </a:r>
          </a:p>
          <a:p>
            <a:pPr lvl="1">
              <a:buFontTx/>
              <a:buChar char="-"/>
            </a:pPr>
            <a:r>
              <a:rPr lang="tr-TR" dirty="0"/>
              <a:t>Her yeni çözüm uygulanabilecek bir iş fikrine dönüştürülebilme potansiyeli taşır. </a:t>
            </a:r>
          </a:p>
          <a:p>
            <a:pPr lvl="1">
              <a:buFontTx/>
              <a:buChar char="-"/>
            </a:pPr>
            <a:r>
              <a:rPr lang="tr-TR" dirty="0"/>
              <a:t>Sorunlar bugünün çözüm yöntemleriyle değil de yeni bir yaklaşımla çözülmeye doğru gidildiğinde </a:t>
            </a:r>
            <a:r>
              <a:rPr lang="tr-TR" dirty="0" err="1"/>
              <a:t>inovasyon</a:t>
            </a:r>
            <a:r>
              <a:rPr lang="tr-TR" dirty="0"/>
              <a:t> yapmaya doğru bir gidiş söz konusudur. </a:t>
            </a:r>
            <a:endParaRPr lang="tr-TR" b="1"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897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sz="3000" b="1" dirty="0"/>
              <a:t>Sorun-Mevcut Çözüm-Yeni Çözüm Tablosu</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o 7"/>
          <p:cNvGraphicFramePr>
            <a:graphicFrameLocks noGrp="1"/>
          </p:cNvGraphicFramePr>
          <p:nvPr>
            <p:extLst>
              <p:ext uri="{D42A27DB-BD31-4B8C-83A1-F6EECF244321}">
                <p14:modId xmlns:p14="http://schemas.microsoft.com/office/powerpoint/2010/main" val="4189824691"/>
              </p:ext>
            </p:extLst>
          </p:nvPr>
        </p:nvGraphicFramePr>
        <p:xfrm>
          <a:off x="413908" y="2708920"/>
          <a:ext cx="8550151" cy="2564785"/>
        </p:xfrm>
        <a:graphic>
          <a:graphicData uri="http://schemas.openxmlformats.org/drawingml/2006/table">
            <a:tbl>
              <a:tblPr firstRow="1" bandRow="1">
                <a:tableStyleId>{073A0DAA-6AF3-43AB-8588-CEC1D06C72B9}</a:tableStyleId>
              </a:tblPr>
              <a:tblGrid>
                <a:gridCol w="4013648">
                  <a:extLst>
                    <a:ext uri="{9D8B030D-6E8A-4147-A177-3AD203B41FA5}">
                      <a16:colId xmlns:a16="http://schemas.microsoft.com/office/drawing/2014/main" xmlns="" val="1942660834"/>
                    </a:ext>
                  </a:extLst>
                </a:gridCol>
                <a:gridCol w="2232248">
                  <a:extLst>
                    <a:ext uri="{9D8B030D-6E8A-4147-A177-3AD203B41FA5}">
                      <a16:colId xmlns:a16="http://schemas.microsoft.com/office/drawing/2014/main" xmlns="" val="112533783"/>
                    </a:ext>
                  </a:extLst>
                </a:gridCol>
                <a:gridCol w="2304255">
                  <a:extLst>
                    <a:ext uri="{9D8B030D-6E8A-4147-A177-3AD203B41FA5}">
                      <a16:colId xmlns:a16="http://schemas.microsoft.com/office/drawing/2014/main" xmlns="" val="3584329622"/>
                    </a:ext>
                  </a:extLst>
                </a:gridCol>
              </a:tblGrid>
              <a:tr h="365023">
                <a:tc>
                  <a:txBody>
                    <a:bodyPr/>
                    <a:lstStyle/>
                    <a:p>
                      <a:r>
                        <a:rPr lang="tr-TR" dirty="0"/>
                        <a:t>Sorunlar</a:t>
                      </a:r>
                    </a:p>
                  </a:txBody>
                  <a:tcPr/>
                </a:tc>
                <a:tc>
                  <a:txBody>
                    <a:bodyPr/>
                    <a:lstStyle/>
                    <a:p>
                      <a:r>
                        <a:rPr lang="tr-TR" dirty="0"/>
                        <a:t>Mevcut Çözüm</a:t>
                      </a:r>
                    </a:p>
                  </a:txBody>
                  <a:tcPr/>
                </a:tc>
                <a:tc>
                  <a:txBody>
                    <a:bodyPr/>
                    <a:lstStyle/>
                    <a:p>
                      <a:r>
                        <a:rPr lang="tr-TR" dirty="0"/>
                        <a:t>Yeni Çözüm</a:t>
                      </a:r>
                    </a:p>
                  </a:txBody>
                  <a:tcPr/>
                </a:tc>
                <a:extLst>
                  <a:ext uri="{0D108BD9-81ED-4DB2-BD59-A6C34878D82A}">
                    <a16:rowId xmlns:a16="http://schemas.microsoft.com/office/drawing/2014/main" xmlns="" val="1816353262"/>
                  </a:ext>
                </a:extLst>
              </a:tr>
              <a:tr h="0">
                <a:tc>
                  <a:txBody>
                    <a:bodyPr/>
                    <a:lstStyle/>
                    <a:p>
                      <a:r>
                        <a:rPr lang="tr-TR" sz="1800" b="0" i="0" u="none" strike="noStrike" kern="1200" baseline="0" dirty="0">
                          <a:solidFill>
                            <a:schemeClr val="dk1"/>
                          </a:solidFill>
                          <a:latin typeface="+mn-lt"/>
                          <a:ea typeface="+mn-ea"/>
                          <a:cs typeface="+mn-cs"/>
                        </a:rPr>
                        <a:t>Çamaşırlarda çıkmayan lekeler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Leke çözücü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Leke tutmayan kumaş</a:t>
                      </a:r>
                    </a:p>
                  </a:txBody>
                  <a:tcPr/>
                </a:tc>
                <a:extLst>
                  <a:ext uri="{0D108BD9-81ED-4DB2-BD59-A6C34878D82A}">
                    <a16:rowId xmlns:a16="http://schemas.microsoft.com/office/drawing/2014/main" xmlns="" val="4136924911"/>
                  </a:ext>
                </a:extLst>
              </a:tr>
              <a:tr h="370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Gözlerin görme gücünün zayıflaması</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Gözlük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Lens</a:t>
                      </a:r>
                    </a:p>
                  </a:txBody>
                  <a:tcPr/>
                </a:tc>
                <a:extLst>
                  <a:ext uri="{0D108BD9-81ED-4DB2-BD59-A6C34878D82A}">
                    <a16:rowId xmlns:a16="http://schemas.microsoft.com/office/drawing/2014/main" xmlns="" val="22552229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Araba hırsızlığı</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Direksiyon kilidi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Takip cihazı 	</a:t>
                      </a:r>
                    </a:p>
                  </a:txBody>
                  <a:tcPr/>
                </a:tc>
                <a:extLst>
                  <a:ext uri="{0D108BD9-81ED-4DB2-BD59-A6C34878D82A}">
                    <a16:rowId xmlns:a16="http://schemas.microsoft.com/office/drawing/2014/main" xmlns="" val="257213811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Cep telefonu şarj problemi</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err="1">
                          <a:solidFill>
                            <a:schemeClr val="dk1"/>
                          </a:solidFill>
                          <a:latin typeface="+mn-lt"/>
                          <a:ea typeface="+mn-ea"/>
                          <a:cs typeface="+mn-cs"/>
                        </a:rPr>
                        <a:t>Powerbank</a:t>
                      </a:r>
                      <a:endParaRPr lang="tr-TR" sz="1800" b="0" i="0" u="none" strike="noStrike"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xmlns="" val="1830078560"/>
                  </a:ext>
                </a:extLst>
              </a:tr>
              <a:tr h="0">
                <a:tc>
                  <a:txBody>
                    <a:bodyPr/>
                    <a:lstStyle/>
                    <a:p>
                      <a:r>
                        <a:rPr lang="tr-TR" sz="1800" b="0" i="0" u="none" strike="noStrike" kern="1200" baseline="0" dirty="0">
                          <a:solidFill>
                            <a:schemeClr val="dk1"/>
                          </a:solidFill>
                          <a:latin typeface="+mn-lt"/>
                          <a:ea typeface="+mn-ea"/>
                          <a:cs typeface="+mn-cs"/>
                        </a:rPr>
                        <a:t>Arabanın kirlenmesi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Araba yıkama hizmeti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xmlns="" val="3694582194"/>
                  </a:ext>
                </a:extLst>
              </a:tr>
              <a:tr h="0">
                <a:tc>
                  <a:txBody>
                    <a:bodyPr/>
                    <a:lstStyle/>
                    <a:p>
                      <a:r>
                        <a:rPr lang="tr-TR" dirty="0"/>
                        <a:t>?</a:t>
                      </a:r>
                    </a:p>
                  </a:txBody>
                  <a:tcPr/>
                </a:tc>
                <a:tc>
                  <a:txBody>
                    <a:bodyPr/>
                    <a:lstStyle/>
                    <a:p>
                      <a:r>
                        <a:rPr lang="tr-TR" dirty="0"/>
                        <a:t>?</a:t>
                      </a:r>
                    </a:p>
                  </a:txBody>
                  <a:tcPr/>
                </a:tc>
                <a:tc>
                  <a:txBody>
                    <a:bodyPr/>
                    <a:lstStyle/>
                    <a:p>
                      <a:r>
                        <a:rPr lang="tr-TR" dirty="0"/>
                        <a:t>?</a:t>
                      </a:r>
                    </a:p>
                  </a:txBody>
                  <a:tcPr/>
                </a:tc>
                <a:extLst>
                  <a:ext uri="{0D108BD9-81ED-4DB2-BD59-A6C34878D82A}">
                    <a16:rowId xmlns:a16="http://schemas.microsoft.com/office/drawing/2014/main" xmlns="" val="2989114223"/>
                  </a:ext>
                </a:extLst>
              </a:tr>
            </a:tbl>
          </a:graphicData>
        </a:graphic>
      </p:graphicFrame>
    </p:spTree>
    <p:extLst>
      <p:ext uri="{BB962C8B-B14F-4D97-AF65-F5344CB8AC3E}">
        <p14:creationId xmlns:p14="http://schemas.microsoft.com/office/powerpoint/2010/main" val="2380670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716537"/>
            <a:ext cx="8507288" cy="4544359"/>
          </a:xfrm>
        </p:spPr>
        <p:txBody>
          <a:bodyPr>
            <a:normAutofit fontScale="77500" lnSpcReduction="20000"/>
          </a:bodyPr>
          <a:lstStyle/>
          <a:p>
            <a:r>
              <a:rPr lang="tr-TR" sz="3900" b="1" dirty="0"/>
              <a:t>İhtiyaçları Karşılamak</a:t>
            </a:r>
          </a:p>
          <a:p>
            <a:pPr marL="0" indent="0">
              <a:buNone/>
            </a:pPr>
            <a:r>
              <a:rPr lang="tr-TR" dirty="0"/>
              <a:t>İnsanların ihtiyaçlarını veya isteklerini karşılamak, sorun çözümüne çok benzer. Binlerce ihtiyacımız ve isteğimiz vardır.</a:t>
            </a:r>
          </a:p>
          <a:p>
            <a:pPr lvl="1"/>
            <a:r>
              <a:rPr lang="tr-TR" sz="3100" dirty="0"/>
              <a:t>Beslenme</a:t>
            </a:r>
          </a:p>
          <a:p>
            <a:pPr lvl="1"/>
            <a:r>
              <a:rPr lang="tr-TR" sz="3100" dirty="0"/>
              <a:t>Barınma</a:t>
            </a:r>
          </a:p>
          <a:p>
            <a:pPr lvl="1"/>
            <a:r>
              <a:rPr lang="tr-TR" sz="3100" dirty="0"/>
              <a:t>Korunma</a:t>
            </a:r>
          </a:p>
          <a:p>
            <a:pPr lvl="1"/>
            <a:r>
              <a:rPr lang="tr-TR" sz="3100" dirty="0"/>
              <a:t>Sağlıklı yaşama</a:t>
            </a:r>
          </a:p>
          <a:p>
            <a:pPr lvl="1"/>
            <a:r>
              <a:rPr lang="tr-TR" sz="3100" dirty="0"/>
              <a:t>Eğitim ve öğretim görme</a:t>
            </a:r>
          </a:p>
          <a:p>
            <a:pPr lvl="1"/>
            <a:r>
              <a:rPr lang="tr-TR" sz="3100" dirty="0"/>
              <a:t>Adalet içinde yaşama</a:t>
            </a:r>
          </a:p>
          <a:p>
            <a:pPr lvl="1"/>
            <a:r>
              <a:rPr lang="tr-TR" sz="3100" dirty="0"/>
              <a:t>Güvenli bir hayat sürme</a:t>
            </a:r>
          </a:p>
          <a:p>
            <a:pPr lvl="1"/>
            <a:r>
              <a:rPr lang="tr-TR" sz="3100" dirty="0"/>
              <a:t>Geçinme (İş sahibi olma</a:t>
            </a:r>
            <a:r>
              <a:rPr lang="tr-TR" sz="3100" dirty="0" smtClean="0"/>
              <a:t>)</a:t>
            </a:r>
            <a:endParaRPr lang="tr-TR" sz="3100"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993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Bir İş Fikrinin Geliştirilmesinde Kullanılabilecek Araçlar</a:t>
            </a:r>
          </a:p>
        </p:txBody>
      </p:sp>
      <p:sp>
        <p:nvSpPr>
          <p:cNvPr id="4099" name="İçerik Yer Tutucusu 2"/>
          <p:cNvSpPr>
            <a:spLocks noGrp="1"/>
          </p:cNvSpPr>
          <p:nvPr>
            <p:ph idx="1"/>
          </p:nvPr>
        </p:nvSpPr>
        <p:spPr>
          <a:xfrm>
            <a:off x="457200" y="1600199"/>
            <a:ext cx="8507288" cy="4544359"/>
          </a:xfrm>
        </p:spPr>
        <p:txBody>
          <a:bodyPr>
            <a:normAutofit/>
          </a:bodyPr>
          <a:lstStyle/>
          <a:p>
            <a:r>
              <a:rPr lang="tr-TR" sz="3000" b="1" dirty="0"/>
              <a:t>Yatay Düşünmek</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ikdörtgen 3"/>
          <p:cNvSpPr/>
          <p:nvPr/>
        </p:nvSpPr>
        <p:spPr>
          <a:xfrm>
            <a:off x="457200" y="2085109"/>
            <a:ext cx="8409112" cy="3816429"/>
          </a:xfrm>
          <a:prstGeom prst="rect">
            <a:avLst/>
          </a:prstGeom>
        </p:spPr>
        <p:txBody>
          <a:bodyPr wrap="square">
            <a:spAutoFit/>
          </a:bodyPr>
          <a:lstStyle/>
          <a:p>
            <a:r>
              <a:rPr lang="tr-TR" sz="2200" dirty="0"/>
              <a:t>Bu teknik, meselelere değişik bir açıdan bakmak konusunda teşvik eder.</a:t>
            </a:r>
          </a:p>
          <a:p>
            <a:pPr marL="342900" indent="-342900">
              <a:buFont typeface="Arial" panose="020B0604020202020204" pitchFamily="34" charset="0"/>
              <a:buChar char="•"/>
            </a:pPr>
            <a:r>
              <a:rPr lang="tr-TR" sz="2200" dirty="0"/>
              <a:t>Ceketli cips (kabuklu patates cips): Yıllar boyu cips üreticileri patatesin kabuğunu soymakta idiler, ta ki bir gün birisi "neden kabuğu yerinde bırakmıyoruz?" diye sorana kadar. Böylece bugün ceketli cipsimiz var.</a:t>
            </a:r>
          </a:p>
          <a:p>
            <a:pPr marL="342900" indent="-342900">
              <a:buFont typeface="Arial" panose="020B0604020202020204" pitchFamily="34" charset="0"/>
              <a:buChar char="•"/>
            </a:pPr>
            <a:r>
              <a:rPr lang="tr-TR" sz="2200" dirty="0" err="1"/>
              <a:t>Louvre</a:t>
            </a:r>
            <a:r>
              <a:rPr lang="tr-TR" sz="2200" dirty="0"/>
              <a:t> </a:t>
            </a:r>
            <a:r>
              <a:rPr lang="tr-TR" sz="2200" dirty="0" err="1"/>
              <a:t>blinds</a:t>
            </a:r>
            <a:r>
              <a:rPr lang="tr-TR" sz="2200" dirty="0"/>
              <a:t> (dikey jaluzi): Venedik usulü yatay jaluzi yıllar boyu gelenek gibi kaldı; </a:t>
            </a:r>
            <a:r>
              <a:rPr lang="tr-TR" sz="2200" dirty="0" err="1"/>
              <a:t>Louvre</a:t>
            </a:r>
            <a:r>
              <a:rPr lang="tr-TR" sz="2200" dirty="0"/>
              <a:t> usulü jaluzi aynı metodun dikey uygulaması olarak ortaya çıktı. </a:t>
            </a:r>
          </a:p>
          <a:p>
            <a:pPr marL="342900" indent="-342900">
              <a:buFont typeface="Arial" panose="020B0604020202020204" pitchFamily="34" charset="0"/>
              <a:buChar char="•"/>
            </a:pPr>
            <a:r>
              <a:rPr lang="tr-TR" sz="2200" dirty="0"/>
              <a:t>Köşeli Plastik Şişeler: Yine bir gün birisi, "niçin kare şeklinde şişelerimiz yok?" diyene kadar, şişeler neredeyse değişmez olarak yuvarlak olageldi. Bugün kare şeklindeki şişeler sayesinde aynı raf hacminde daha fazla sayıda şişe depolanabilmektedir.</a:t>
            </a:r>
          </a:p>
        </p:txBody>
      </p:sp>
    </p:spTree>
    <p:extLst>
      <p:ext uri="{BB962C8B-B14F-4D97-AF65-F5344CB8AC3E}">
        <p14:creationId xmlns:p14="http://schemas.microsoft.com/office/powerpoint/2010/main" val="49608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 Tanımı ve Özellikleri </a:t>
            </a:r>
          </a:p>
        </p:txBody>
      </p:sp>
      <p:sp>
        <p:nvSpPr>
          <p:cNvPr id="4099" name="İçerik Yer Tutucusu 2"/>
          <p:cNvSpPr>
            <a:spLocks noGrp="1"/>
          </p:cNvSpPr>
          <p:nvPr>
            <p:ph idx="1"/>
          </p:nvPr>
        </p:nvSpPr>
        <p:spPr>
          <a:xfrm>
            <a:off x="449492" y="1397557"/>
            <a:ext cx="8229600" cy="4544359"/>
          </a:xfrm>
        </p:spPr>
        <p:txBody>
          <a:bodyPr>
            <a:normAutofit fontScale="92500" lnSpcReduction="20000"/>
          </a:bodyPr>
          <a:lstStyle/>
          <a:p>
            <a:r>
              <a:rPr lang="tr-TR" dirty="0"/>
              <a:t>Girişimcilik literatürü içinde genel olarak </a:t>
            </a:r>
            <a:r>
              <a:rPr lang="tr-TR" dirty="0">
                <a:solidFill>
                  <a:srgbClr val="FF0000"/>
                </a:solidFill>
              </a:rPr>
              <a:t>“fikir” </a:t>
            </a:r>
            <a:r>
              <a:rPr lang="tr-TR" dirty="0"/>
              <a:t>kavramının kullanılmakta olduğu görülmektedir. </a:t>
            </a:r>
          </a:p>
          <a:p>
            <a:r>
              <a:rPr lang="tr-TR" dirty="0"/>
              <a:t>Türk Dil Kurumu sözlüğü temel alınarak yapılan incelemede </a:t>
            </a:r>
            <a:r>
              <a:rPr lang="tr-TR" dirty="0">
                <a:solidFill>
                  <a:srgbClr val="FF0000"/>
                </a:solidFill>
              </a:rPr>
              <a:t>fikir kelimesinin düşünme kelimesinin </a:t>
            </a:r>
            <a:r>
              <a:rPr lang="tr-TR" dirty="0"/>
              <a:t>eş anlamlısı olduğu görülmektedir. </a:t>
            </a:r>
          </a:p>
          <a:p>
            <a:r>
              <a:rPr lang="tr-TR" dirty="0"/>
              <a:t>Aynı sözlükte </a:t>
            </a:r>
            <a:r>
              <a:rPr lang="tr-TR" dirty="0">
                <a:solidFill>
                  <a:srgbClr val="FF0000"/>
                </a:solidFill>
              </a:rPr>
              <a:t>düşünme</a:t>
            </a:r>
            <a:r>
              <a:rPr lang="tr-TR" dirty="0"/>
              <a:t> ise “</a:t>
            </a:r>
            <a:r>
              <a:rPr lang="tr-TR" b="1" i="1" dirty="0"/>
              <a:t>uzay ve zamanın ötesinde, öznenin dışında, kendiliğinden var olan, duyularla değil ruhen algılanabilen asıl gerçeklik, mütalaa, fikir, ide, idea” </a:t>
            </a:r>
            <a:r>
              <a:rPr lang="tr-TR" dirty="0"/>
              <a:t>ve “</a:t>
            </a:r>
            <a:r>
              <a:rPr lang="tr-TR" b="1" i="1" dirty="0"/>
              <a:t>dış dünyanın insan zihninde yansıması” </a:t>
            </a:r>
            <a:r>
              <a:rPr lang="tr-TR" dirty="0"/>
              <a:t>olarak açıklanmıştır.</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93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 Tanımı ve Özellikleri </a:t>
            </a:r>
          </a:p>
        </p:txBody>
      </p:sp>
      <p:sp>
        <p:nvSpPr>
          <p:cNvPr id="4099" name="İçerik Yer Tutucusu 2"/>
          <p:cNvSpPr>
            <a:spLocks noGrp="1"/>
          </p:cNvSpPr>
          <p:nvPr>
            <p:ph idx="1"/>
          </p:nvPr>
        </p:nvSpPr>
        <p:spPr>
          <a:xfrm>
            <a:off x="446855" y="1340768"/>
            <a:ext cx="8229600" cy="4544359"/>
          </a:xfrm>
        </p:spPr>
        <p:txBody>
          <a:bodyPr>
            <a:normAutofit fontScale="92500"/>
          </a:bodyPr>
          <a:lstStyle/>
          <a:p>
            <a:r>
              <a:rPr lang="tr-TR" dirty="0"/>
              <a:t>“iş fikrinin” ve/veya “iş düşüncesinin” çoğunlukla bir girişimcinin </a:t>
            </a:r>
            <a:r>
              <a:rPr lang="tr-TR" dirty="0" smtClean="0">
                <a:solidFill>
                  <a:srgbClr val="FF0000"/>
                </a:solidFill>
              </a:rPr>
              <a:t>düşünme </a:t>
            </a:r>
            <a:r>
              <a:rPr lang="tr-TR" dirty="0">
                <a:solidFill>
                  <a:srgbClr val="FF0000"/>
                </a:solidFill>
              </a:rPr>
              <a:t>prosesi </a:t>
            </a:r>
            <a:r>
              <a:rPr lang="tr-TR" dirty="0"/>
              <a:t>sonucunda ortaya çıkan bir düşünce olduğunu söyleyebiliriz. </a:t>
            </a:r>
          </a:p>
          <a:p>
            <a:r>
              <a:rPr lang="tr-TR" dirty="0"/>
              <a:t>İş fikrini </a:t>
            </a:r>
            <a:r>
              <a:rPr lang="tr-TR" b="1" i="1" dirty="0"/>
              <a:t>“girişimsel faaliyetin temelini oluşturan tamamen yeni bir ürün ya da hizmetin ortaya çıkmasını sağlama potansiyeli nedeniyle kapitalist bir girişimde bulunmak üzere </a:t>
            </a:r>
            <a:r>
              <a:rPr lang="tr-TR" b="1" i="1" dirty="0">
                <a:solidFill>
                  <a:srgbClr val="FF0000"/>
                </a:solidFill>
              </a:rPr>
              <a:t>sermaye sahibi girişimcileri harekete geçiren düşünce</a:t>
            </a:r>
            <a:r>
              <a:rPr lang="tr-TR" b="1" i="1" dirty="0"/>
              <a:t>” </a:t>
            </a:r>
            <a:r>
              <a:rPr lang="tr-TR" dirty="0"/>
              <a:t>olarak tanımlayabiliriz.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26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 Tanımı ve Özellikleri </a:t>
            </a:r>
          </a:p>
        </p:txBody>
      </p:sp>
      <p:sp>
        <p:nvSpPr>
          <p:cNvPr id="4099" name="İçerik Yer Tutucusu 2"/>
          <p:cNvSpPr>
            <a:spLocks noGrp="1"/>
          </p:cNvSpPr>
          <p:nvPr>
            <p:ph idx="1"/>
          </p:nvPr>
        </p:nvSpPr>
        <p:spPr>
          <a:xfrm>
            <a:off x="414079" y="1417638"/>
            <a:ext cx="8229600" cy="4544359"/>
          </a:xfrm>
        </p:spPr>
        <p:txBody>
          <a:bodyPr>
            <a:normAutofit/>
          </a:bodyPr>
          <a:lstStyle/>
          <a:p>
            <a:r>
              <a:rPr lang="tr-TR" dirty="0"/>
              <a:t>İş kurmak/iş yapmak amacıyla ortaya konulan bir fikrin/düşüncenin </a:t>
            </a:r>
          </a:p>
          <a:p>
            <a:pPr lvl="1"/>
            <a:r>
              <a:rPr lang="tr-TR" dirty="0"/>
              <a:t>kapitalist piyasa koşullarında </a:t>
            </a:r>
            <a:r>
              <a:rPr lang="tr-TR" dirty="0">
                <a:solidFill>
                  <a:srgbClr val="FF0000"/>
                </a:solidFill>
              </a:rPr>
              <a:t>karşılık bulan bir düşünme ürünü</a:t>
            </a:r>
            <a:r>
              <a:rPr lang="tr-TR" dirty="0"/>
              <a:t> olabilmesi için </a:t>
            </a:r>
          </a:p>
          <a:p>
            <a:pPr lvl="2"/>
            <a:r>
              <a:rPr lang="tr-TR" dirty="0"/>
              <a:t>Mevcut piyasa/pazarda </a:t>
            </a:r>
            <a:r>
              <a:rPr lang="tr-TR" dirty="0">
                <a:solidFill>
                  <a:srgbClr val="FF0000"/>
                </a:solidFill>
              </a:rPr>
              <a:t>var olmayan bir ürün yada hizmetin doğmasına</a:t>
            </a:r>
          </a:p>
          <a:p>
            <a:pPr lvl="2"/>
            <a:r>
              <a:rPr lang="tr-TR" dirty="0"/>
              <a:t>Hali hazırda var olan ürün ya da hizmetleri farklılaştırarak onları müşteri için </a:t>
            </a:r>
            <a:r>
              <a:rPr lang="tr-TR" dirty="0">
                <a:solidFill>
                  <a:srgbClr val="FF0000"/>
                </a:solidFill>
              </a:rPr>
              <a:t>daha fazla değer üreten mal ya da hizmetler haline getirebilmeye</a:t>
            </a:r>
            <a:r>
              <a:rPr lang="tr-TR" dirty="0"/>
              <a:t> </a:t>
            </a:r>
          </a:p>
          <a:p>
            <a:pPr marL="457200" lvl="1" indent="0">
              <a:buNone/>
            </a:pPr>
            <a:r>
              <a:rPr lang="tr-TR" dirty="0"/>
              <a:t>katkı sağlaması gerekmektedir.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 Tanımı ve Özellikleri </a:t>
            </a:r>
          </a:p>
        </p:txBody>
      </p:sp>
      <p:sp>
        <p:nvSpPr>
          <p:cNvPr id="4099" name="İçerik Yer Tutucusu 2"/>
          <p:cNvSpPr>
            <a:spLocks noGrp="1"/>
          </p:cNvSpPr>
          <p:nvPr>
            <p:ph idx="1"/>
          </p:nvPr>
        </p:nvSpPr>
        <p:spPr>
          <a:xfrm>
            <a:off x="457200" y="1600199"/>
            <a:ext cx="8229600" cy="4544359"/>
          </a:xfrm>
        </p:spPr>
        <p:txBody>
          <a:bodyPr>
            <a:normAutofit/>
          </a:bodyPr>
          <a:lstStyle/>
          <a:p>
            <a:r>
              <a:rPr lang="tr-TR" dirty="0"/>
              <a:t>İş fikrinin </a:t>
            </a:r>
          </a:p>
          <a:p>
            <a:pPr lvl="1"/>
            <a:r>
              <a:rPr lang="tr-TR" b="1" i="1" dirty="0"/>
              <a:t>“yeni-icatçı ve orijinal”</a:t>
            </a:r>
            <a:endParaRPr lang="tr-TR" dirty="0"/>
          </a:p>
          <a:p>
            <a:pPr lvl="1"/>
            <a:r>
              <a:rPr lang="tr-TR" b="1" i="1" dirty="0"/>
              <a:t>“değer oluşturması” </a:t>
            </a:r>
          </a:p>
          <a:p>
            <a:r>
              <a:rPr lang="tr-TR" dirty="0"/>
              <a:t>gerekmektedir. </a:t>
            </a:r>
          </a:p>
          <a:p>
            <a:r>
              <a:rPr lang="tr-TR" dirty="0"/>
              <a:t>Bu ifade edilenlerin yanında iş fikrinin </a:t>
            </a:r>
            <a:r>
              <a:rPr lang="tr-TR" b="1" i="1" dirty="0"/>
              <a:t>“uygulanabilir” </a:t>
            </a:r>
            <a:r>
              <a:rPr lang="tr-TR" dirty="0"/>
              <a:t>olması gerektiğini de ayrıca belirtmek gerekmektedir.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06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57200" y="1340768"/>
            <a:ext cx="8229600" cy="4544359"/>
          </a:xfrm>
        </p:spPr>
        <p:txBody>
          <a:bodyPr>
            <a:normAutofit fontScale="92500"/>
          </a:bodyPr>
          <a:lstStyle/>
          <a:p>
            <a:r>
              <a:rPr lang="tr-TR" dirty="0"/>
              <a:t>Piyasanın ve piyasada ortaya çıkması </a:t>
            </a:r>
            <a:r>
              <a:rPr lang="tr-TR" dirty="0">
                <a:solidFill>
                  <a:srgbClr val="FF0000"/>
                </a:solidFill>
              </a:rPr>
              <a:t>muhtemel fırsatların sürekli takip edilmesi </a:t>
            </a:r>
            <a:r>
              <a:rPr lang="tr-TR" dirty="0"/>
              <a:t>gereklidir.</a:t>
            </a:r>
          </a:p>
          <a:p>
            <a:r>
              <a:rPr lang="tr-TR" dirty="0"/>
              <a:t>İş fikirleri </a:t>
            </a:r>
            <a:r>
              <a:rPr lang="tr-TR" dirty="0">
                <a:solidFill>
                  <a:srgbClr val="FF0000"/>
                </a:solidFill>
              </a:rPr>
              <a:t>mantıklı,</a:t>
            </a:r>
            <a:r>
              <a:rPr lang="tr-TR" dirty="0"/>
              <a:t> pragmatik kavramlardır ve ancak aylar süren </a:t>
            </a:r>
            <a:r>
              <a:rPr lang="tr-TR" dirty="0">
                <a:solidFill>
                  <a:srgbClr val="FF0000"/>
                </a:solidFill>
              </a:rPr>
              <a:t>azimli ve düşünme, tartışma, inceleme sonrası</a:t>
            </a:r>
            <a:r>
              <a:rPr lang="tr-TR" dirty="0"/>
              <a:t> ortaya çıkarlar. (Coşkun, 2003). </a:t>
            </a:r>
          </a:p>
          <a:p>
            <a:r>
              <a:rPr lang="tr-TR" dirty="0"/>
              <a:t>Böylesi bir takip iş fikrinin hem uygulanabilirliği-</a:t>
            </a:r>
            <a:r>
              <a:rPr lang="tr-TR" dirty="0" err="1"/>
              <a:t>nin</a:t>
            </a:r>
            <a:r>
              <a:rPr lang="tr-TR" dirty="0"/>
              <a:t> hem de değer üretme kabiliyetinin arttırılma-sına büyük katkı sağlayacaktır.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40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İş Fikrinin Kaynakları</a:t>
            </a:r>
          </a:p>
        </p:txBody>
      </p:sp>
      <p:sp>
        <p:nvSpPr>
          <p:cNvPr id="4099" name="İçerik Yer Tutucusu 2"/>
          <p:cNvSpPr>
            <a:spLocks noGrp="1"/>
          </p:cNvSpPr>
          <p:nvPr>
            <p:ph idx="1"/>
          </p:nvPr>
        </p:nvSpPr>
        <p:spPr>
          <a:xfrm>
            <a:off x="435902" y="1417638"/>
            <a:ext cx="8229600" cy="4544359"/>
          </a:xfrm>
        </p:spPr>
        <p:txBody>
          <a:bodyPr>
            <a:normAutofit/>
          </a:bodyPr>
          <a:lstStyle/>
          <a:p>
            <a:r>
              <a:rPr lang="tr-TR" b="1" dirty="0"/>
              <a:t>Bir iş fikri bulma yaklaşımı “REDDET” </a:t>
            </a:r>
          </a:p>
          <a:p>
            <a:pPr lvl="1"/>
            <a:r>
              <a:rPr lang="tr-TR" dirty="0"/>
              <a:t>İş fikri arayanlar öncelikle </a:t>
            </a:r>
            <a:r>
              <a:rPr lang="tr-TR" dirty="0">
                <a:solidFill>
                  <a:srgbClr val="FF0000"/>
                </a:solidFill>
              </a:rPr>
              <a:t>insanların, işletmelerin, kitlelerin ihtiyaç ve sorunlarına </a:t>
            </a:r>
            <a:r>
              <a:rPr lang="tr-TR" dirty="0"/>
              <a:t>odaklanmalıdırlar. </a:t>
            </a:r>
          </a:p>
          <a:p>
            <a:pPr lvl="1"/>
            <a:r>
              <a:rPr lang="tr-TR" dirty="0">
                <a:solidFill>
                  <a:srgbClr val="FF0000"/>
                </a:solidFill>
              </a:rPr>
              <a:t>İhtiyaç ve sorunlar </a:t>
            </a:r>
            <a:r>
              <a:rPr lang="tr-TR" dirty="0"/>
              <a:t>iş fikri bulma kaynağıdır. </a:t>
            </a:r>
          </a:p>
          <a:p>
            <a:pPr lvl="1"/>
            <a:r>
              <a:rPr lang="tr-TR" dirty="0"/>
              <a:t>İhtiyaç ve sorunlar hâlihazırdaki ihtiyaç ve sorunlar olabilir. </a:t>
            </a:r>
          </a:p>
          <a:p>
            <a:pPr lvl="1"/>
            <a:r>
              <a:rPr lang="tr-TR" dirty="0"/>
              <a:t>Gelecekte ortaya çıkabilecek ihtiyaç ve sorunların çözümleri girişimciler </a:t>
            </a:r>
            <a:r>
              <a:rPr lang="tr-TR" dirty="0">
                <a:solidFill>
                  <a:srgbClr val="FF0000"/>
                </a:solidFill>
              </a:rPr>
              <a:t>için eşsiz iş fikri bulma </a:t>
            </a:r>
            <a:r>
              <a:rPr lang="tr-TR" dirty="0"/>
              <a:t>kaynaklarıdır. </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272512"/>
      </p:ext>
    </p:extLst>
  </p:cSld>
  <p:clrMapOvr>
    <a:masterClrMapping/>
  </p:clrMapOvr>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13958</TotalTime>
  <Words>2117</Words>
  <Application>Microsoft Office PowerPoint</Application>
  <PresentationFormat>Ekran Gösterisi (4:3)</PresentationFormat>
  <Paragraphs>323</Paragraphs>
  <Slides>36</Slides>
  <Notes>24</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36</vt:i4>
      </vt:variant>
    </vt:vector>
  </HeadingPairs>
  <TitlesOfParts>
    <vt:vector size="40" baseType="lpstr">
      <vt:lpstr>Arial</vt:lpstr>
      <vt:lpstr>Calibri</vt:lpstr>
      <vt:lpstr>Times New Roman</vt:lpstr>
      <vt:lpstr>Sunum_Sablon</vt:lpstr>
      <vt:lpstr>PowerPoint Sunusu</vt:lpstr>
      <vt:lpstr>Girişimcilik ve Proje Yönetimi</vt:lpstr>
      <vt:lpstr>Ajanda</vt:lpstr>
      <vt:lpstr>İş Fikri: Tanımı ve Özellikleri </vt:lpstr>
      <vt:lpstr>İş Fikri: Tanımı ve Özellikleri </vt:lpstr>
      <vt:lpstr>İş Fikri: Tanımı ve Özellikleri </vt:lpstr>
      <vt:lpstr>İş Fikri: Tanımı ve Özellikleri </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İş Fikrinin Kaynakları</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lpstr>Bir İş Fikrinin Geliştirilmesinde Kullanılabilecek Araçlar</vt:lpstr>
    </vt:vector>
  </TitlesOfParts>
  <Company>Sakarya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 Akpinar</dc:creator>
  <cp:lastModifiedBy>unalc</cp:lastModifiedBy>
  <cp:revision>106</cp:revision>
  <dcterms:created xsi:type="dcterms:W3CDTF">2019-09-27T09:13:33Z</dcterms:created>
  <dcterms:modified xsi:type="dcterms:W3CDTF">2020-02-14T05:11:54Z</dcterms:modified>
</cp:coreProperties>
</file>