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63" r:id="rId7"/>
    <p:sldId id="264" r:id="rId8"/>
    <p:sldId id="258" r:id="rId9"/>
    <p:sldId id="257"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tr-TR"/>
              <a:t>Asıl başlık stilini düzenlemek için tıklayın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5A61015F-7CC6-4D0A-9D87-873EA4C304CC}" type="datetimeFigureOut">
              <a:rPr lang="en-US" dirty="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024128" y="2967788"/>
            <a:ext cx="4754880" cy="334157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tr-TR"/>
              <a:t>Asıl metin stillerini düzenle</a:t>
            </a:r>
          </a:p>
        </p:txBody>
      </p:sp>
      <p:sp>
        <p:nvSpPr>
          <p:cNvPr id="6" name="Content Placeholder 5"/>
          <p:cNvSpPr>
            <a:spLocks noGrp="1"/>
          </p:cNvSpPr>
          <p:nvPr>
            <p:ph sz="quarter" idx="4"/>
          </p:nvPr>
        </p:nvSpPr>
        <p:spPr>
          <a:xfrm>
            <a:off x="5990888" y="2967788"/>
            <a:ext cx="4754880" cy="334157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tr-TR"/>
              <a:t>Asıl başlık stilini düzenlemek için tıklayın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05C68B11-C5A8-448C-8CE9-B1A273C79CFC}" type="datetimeFigureOut">
              <a:rPr lang="en-US" dirty="0"/>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C7616CA0-919D-4A49-9C8A-62FDFB3A5183}" type="datetimeFigureOut">
              <a:rPr lang="en-US" dirty="0"/>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5/14/2018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3837DB7-1F8E-4C12-B533-01AA8A5405AB}"/>
              </a:ext>
            </a:extLst>
          </p:cNvPr>
          <p:cNvSpPr>
            <a:spLocks noGrp="1"/>
          </p:cNvSpPr>
          <p:nvPr>
            <p:ph type="ctrTitle"/>
          </p:nvPr>
        </p:nvSpPr>
        <p:spPr/>
        <p:txBody>
          <a:bodyPr/>
          <a:lstStyle/>
          <a:p>
            <a:r>
              <a:rPr lang="tr-TR" dirty="0">
                <a:latin typeface="Haettenschweiler" panose="020B0706040902060204" pitchFamily="34" charset="0"/>
              </a:rPr>
              <a:t>YÖNETİCİ </a:t>
            </a:r>
            <a:r>
              <a:rPr lang="tr-TR" dirty="0" err="1">
                <a:latin typeface="Haettenschweiler" panose="020B0706040902060204" pitchFamily="34" charset="0"/>
              </a:rPr>
              <a:t>DEĞİŞİKLİĞİNin</a:t>
            </a:r>
            <a:r>
              <a:rPr lang="tr-TR" dirty="0">
                <a:latin typeface="Haettenschweiler" panose="020B0706040902060204" pitchFamily="34" charset="0"/>
              </a:rPr>
              <a:t> İŞLETME </a:t>
            </a:r>
            <a:r>
              <a:rPr lang="tr-TR" dirty="0" err="1">
                <a:latin typeface="Haettenschweiler" panose="020B0706040902060204" pitchFamily="34" charset="0"/>
              </a:rPr>
              <a:t>PERFormansına</a:t>
            </a:r>
            <a:r>
              <a:rPr lang="tr-TR" dirty="0">
                <a:latin typeface="Haettenschweiler" panose="020B0706040902060204" pitchFamily="34" charset="0"/>
              </a:rPr>
              <a:t> etkisi</a:t>
            </a:r>
          </a:p>
        </p:txBody>
      </p:sp>
      <p:sp>
        <p:nvSpPr>
          <p:cNvPr id="3" name="Alt Başlık 2">
            <a:extLst>
              <a:ext uri="{FF2B5EF4-FFF2-40B4-BE49-F238E27FC236}">
                <a16:creationId xmlns:a16="http://schemas.microsoft.com/office/drawing/2014/main" id="{E6CA9F0A-EFAC-484C-80C1-B4BB5E6ABF33}"/>
              </a:ext>
            </a:extLst>
          </p:cNvPr>
          <p:cNvSpPr>
            <a:spLocks noGrp="1"/>
          </p:cNvSpPr>
          <p:nvPr>
            <p:ph type="subTitle" idx="1"/>
          </p:nvPr>
        </p:nvSpPr>
        <p:spPr/>
        <p:txBody>
          <a:bodyPr>
            <a:normAutofit lnSpcReduction="10000"/>
          </a:bodyPr>
          <a:lstStyle/>
          <a:p>
            <a:r>
              <a:rPr lang="tr-TR" b="1" dirty="0"/>
              <a:t>İbrahim Bayındır</a:t>
            </a:r>
          </a:p>
          <a:p>
            <a:r>
              <a:rPr lang="tr-TR" b="1" dirty="0"/>
              <a:t>Barış Çeliker</a:t>
            </a:r>
          </a:p>
          <a:p>
            <a:r>
              <a:rPr lang="tr-TR" b="1" dirty="0"/>
              <a:t>Erhan </a:t>
            </a:r>
            <a:r>
              <a:rPr lang="tr-TR" b="1" dirty="0" err="1"/>
              <a:t>Hamzaoğulları</a:t>
            </a:r>
            <a:endParaRPr lang="tr-TR" b="1" dirty="0"/>
          </a:p>
          <a:p>
            <a:r>
              <a:rPr lang="tr-TR" b="1" dirty="0"/>
              <a:t>R. Emre Akkurt</a:t>
            </a:r>
          </a:p>
          <a:p>
            <a:r>
              <a:rPr lang="tr-TR" b="1" dirty="0"/>
              <a:t>Serkan Arslan</a:t>
            </a:r>
          </a:p>
        </p:txBody>
      </p:sp>
    </p:spTree>
    <p:extLst>
      <p:ext uri="{BB962C8B-B14F-4D97-AF65-F5344CB8AC3E}">
        <p14:creationId xmlns:p14="http://schemas.microsoft.com/office/powerpoint/2010/main" val="89319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61C0812-F6C4-4140-A798-C0BFE32842A1}"/>
              </a:ext>
            </a:extLst>
          </p:cNvPr>
          <p:cNvSpPr>
            <a:spLocks noGrp="1"/>
          </p:cNvSpPr>
          <p:nvPr>
            <p:ph type="title"/>
          </p:nvPr>
        </p:nvSpPr>
        <p:spPr>
          <a:xfrm>
            <a:off x="194012" y="545459"/>
            <a:ext cx="11803976" cy="4781914"/>
          </a:xfrm>
        </p:spPr>
        <p:txBody>
          <a:bodyPr/>
          <a:lstStyle/>
          <a:p>
            <a:pPr algn="ctr"/>
            <a:r>
              <a:rPr lang="tr-TR" dirty="0"/>
              <a:t>Teşekkürler</a:t>
            </a:r>
          </a:p>
        </p:txBody>
      </p:sp>
    </p:spTree>
    <p:extLst>
      <p:ext uri="{BB962C8B-B14F-4D97-AF65-F5344CB8AC3E}">
        <p14:creationId xmlns:p14="http://schemas.microsoft.com/office/powerpoint/2010/main" val="3737871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7F11DFB-A685-42F2-953E-F495DC4A8DD3}"/>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79C85005-091B-4082-BB05-BC7356CA7FFB}"/>
              </a:ext>
            </a:extLst>
          </p:cNvPr>
          <p:cNvSpPr>
            <a:spLocks noGrp="1"/>
          </p:cNvSpPr>
          <p:nvPr>
            <p:ph idx="1"/>
          </p:nvPr>
        </p:nvSpPr>
        <p:spPr>
          <a:xfrm>
            <a:off x="1024128" y="1987826"/>
            <a:ext cx="9720073" cy="3856383"/>
          </a:xfrm>
        </p:spPr>
        <p:txBody>
          <a:bodyPr/>
          <a:lstStyle/>
          <a:p>
            <a:r>
              <a:rPr lang="tr-TR" dirty="0"/>
              <a:t>İşletmeler insan ihtiyaçlarını karşılamak ve fayda yaratmak için kurulan birimlerdir. İşletmeler kurulurken de çeşitli amaçları temel alırlar. Bunlar ise kar etmek, süreklilik ve yarar ağlamak olabilir. İletmenin amaçlarına ulaşmasında ise en önemli etkenlerden biri insan kaynağı ve bunun yönetilmesidir. Yönetici ise başkaları aracılığı ile iş yapan ve işletmeyi amaçlarına ulaştıran kişidir. Bu noktada öneli olan yöneticinin yeterli özelliklere sahip olması ve işletmeyi en uygun biçimde yönlendirebilmesidir. Bu çalışmanın amacı, bir işletmenin mevcut kaynaklarını kullanarak, sadece yönetici değişimi ve uygun örgütsel değişim ile verimlilik ve diğer etkenlerin olumlu biçimde arttırılabileceğidir. Çalışmanın araştırması ise Ankara merkezli X Süt Fabrikası’nda üst düzey yöneticiler ile derinlemesine mülakat yolu ile yapılmıştır.</a:t>
            </a:r>
          </a:p>
        </p:txBody>
      </p:sp>
    </p:spTree>
    <p:extLst>
      <p:ext uri="{BB962C8B-B14F-4D97-AF65-F5344CB8AC3E}">
        <p14:creationId xmlns:p14="http://schemas.microsoft.com/office/powerpoint/2010/main" val="1175794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56A4B5C-EB30-4F50-ACCA-1D8D409CD8B9}"/>
              </a:ext>
            </a:extLst>
          </p:cNvPr>
          <p:cNvSpPr>
            <a:spLocks noGrp="1"/>
          </p:cNvSpPr>
          <p:nvPr>
            <p:ph type="title"/>
          </p:nvPr>
        </p:nvSpPr>
        <p:spPr/>
        <p:txBody>
          <a:bodyPr/>
          <a:lstStyle/>
          <a:p>
            <a:r>
              <a:rPr lang="tr-TR" dirty="0"/>
              <a:t> YÖNETİCİ DEĞİŞİMİ VE İŞLETME PERFORMANSI: X SÜT FABRİKASI vakası</a:t>
            </a:r>
          </a:p>
        </p:txBody>
      </p:sp>
      <p:sp>
        <p:nvSpPr>
          <p:cNvPr id="3" name="İçerik Yer Tutucusu 2">
            <a:extLst>
              <a:ext uri="{FF2B5EF4-FFF2-40B4-BE49-F238E27FC236}">
                <a16:creationId xmlns:a16="http://schemas.microsoft.com/office/drawing/2014/main" id="{364D6877-6912-49A6-9484-63FA543A1302}"/>
              </a:ext>
            </a:extLst>
          </p:cNvPr>
          <p:cNvSpPr>
            <a:spLocks noGrp="1"/>
          </p:cNvSpPr>
          <p:nvPr>
            <p:ph idx="1"/>
          </p:nvPr>
        </p:nvSpPr>
        <p:spPr/>
        <p:txBody>
          <a:bodyPr/>
          <a:lstStyle/>
          <a:p>
            <a:r>
              <a:rPr lang="tr-TR" dirty="0"/>
              <a:t>Bir işletmede stratejiyi belirleyen ve uzun vadeli planları yapan tepe yönetimdir. Bu nedenle, tepe yönetim alacağı rasyonel ve sağlam kararlar ile işletmenin geleceğe güven içinde yürümesini sağlar. X Süt Fabrikası’nda tepe yönetimin değişimi 2008 yılı başında tarihinde gerçekleşti. Kıyaslamayı daha iyi yapabilmek için 2008 öncesi dönemi incelersek, fabrika kapasitesi 120 ton, ama günlük üretim 25 tondur. Fabrika eski bir işletme olmasına rağmen bir tek Ankara piyasasına hizmet vermekteydi ve bu geliştirmek için yöneticilerin herhangi bir girişimi yoktu. Bununla beraber fabrikada özelikle yönetim kademesinde görev ve sorumluklar birbirine geçmiş ve bir belirsizlik yumağı vardı. Örneğin, üretim ile ilgili bir sorun olduğu zaman hiç kimse sorumluluk almak istemiyor, sorunun çözümü gecikiyor ve tepe yönetim karar alana kadar vakit kaybediliyordu (mesela talep var ama hammadde geciktiği için üretim yapılamıyor ve sipariş gecikiyor). Hâlbuki Ankara’nın bu en eski süt ve süt ürünleri fabrikası mevcut üretim olanakları ile sadece en uygun yönetim tarzına ihtiyaç duyuyordu.</a:t>
            </a:r>
          </a:p>
        </p:txBody>
      </p:sp>
    </p:spTree>
    <p:extLst>
      <p:ext uri="{BB962C8B-B14F-4D97-AF65-F5344CB8AC3E}">
        <p14:creationId xmlns:p14="http://schemas.microsoft.com/office/powerpoint/2010/main" val="2543072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FDB741D-B811-4BE3-9543-579BB4202772}"/>
              </a:ext>
            </a:extLst>
          </p:cNvPr>
          <p:cNvSpPr>
            <a:spLocks noGrp="1"/>
          </p:cNvSpPr>
          <p:nvPr>
            <p:ph idx="1"/>
          </p:nvPr>
        </p:nvSpPr>
        <p:spPr>
          <a:xfrm>
            <a:off x="931363" y="1305340"/>
            <a:ext cx="9720073" cy="4023360"/>
          </a:xfrm>
        </p:spPr>
        <p:txBody>
          <a:bodyPr/>
          <a:lstStyle/>
          <a:p>
            <a:r>
              <a:rPr lang="tr-TR" dirty="0"/>
              <a:t>2008 itibarı ile yeni yönetimin iş başına geçmesi ile X Süt Fabrikası’nda dinamizm arttı. Yönetim ile yapılan söyleşi sonucu sağlanan bilgiye göre tesiste yapılan en temel ve de performans ve verimliliğe etki eden değişim iş süreçlerinin değiştirilmesi olmuş. Fabrika olması gerektiği gibi günlük 07:30 – 16:30 saatleri arasında çalışmaya başlamış (daha önce çalışma saatleri daha gecikmeliydi). Peki mesai saatinin 07:30 alınmasının önemi nedir? Fabrika müdüründen sağlana bilgiye göre süt ürünlerinde zamanlama ve vaktinde hammadde temini hayati önem taşımaktadır; çünkü, hammadde işletmeye bir saat geç geldiği zaman bununla doğru orantılı olarak süreci tamamlamak için fabrikada bir saat fazla çalışması gerekecektir. Bunun anlamı ise elektrik, gaz ve fabrikayı işletmek için gerekli olan diğer girdilerin bir saat daha fazla kullanılması yani maliyetlerin artmasıdır. Bu nedenle, yeni yönetimin ilk yaptığı i ş üretim sürecini maliyetleri azaltacak biçimde olabilen en erken saate göre düzenlemek olmuştur</a:t>
            </a:r>
          </a:p>
        </p:txBody>
      </p:sp>
    </p:spTree>
    <p:extLst>
      <p:ext uri="{BB962C8B-B14F-4D97-AF65-F5344CB8AC3E}">
        <p14:creationId xmlns:p14="http://schemas.microsoft.com/office/powerpoint/2010/main" val="75757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73CA9F9-0EC6-4F50-9ACC-E45709EF4C82}"/>
              </a:ext>
            </a:extLst>
          </p:cNvPr>
          <p:cNvSpPr>
            <a:spLocks noGrp="1"/>
          </p:cNvSpPr>
          <p:nvPr>
            <p:ph idx="1"/>
          </p:nvPr>
        </p:nvSpPr>
        <p:spPr>
          <a:xfrm>
            <a:off x="940904" y="1550505"/>
            <a:ext cx="9157254" cy="5049078"/>
          </a:xfrm>
        </p:spPr>
        <p:txBody>
          <a:bodyPr>
            <a:normAutofit/>
          </a:bodyPr>
          <a:lstStyle/>
          <a:p>
            <a:r>
              <a:rPr lang="tr-TR" sz="2800" dirty="0"/>
              <a:t>Böylece, sahip olunan olanaklar ile sadece basit bir düzenleme yapılarak önemli ölçüde girdi tasarrufu sağlanmıştır. Hatta, fabrika fazla talebi karşılayacak düzeyde olduğu için işe erken başlanması ile fazla talep olan günlerde ek mesai yapılarak üretim ve kazanç arttırılabilmiştir. Sadece süreçlerin yeniden düzenlenmesi ile sağlana üretim ve verimlilik artışı sonucunda fabrikanın daha önce 25 ton olan günlük süt işleme kapasitesi günlük 52 tona çıkartılabilmiştir</a:t>
            </a:r>
          </a:p>
        </p:txBody>
      </p:sp>
    </p:spTree>
    <p:extLst>
      <p:ext uri="{BB962C8B-B14F-4D97-AF65-F5344CB8AC3E}">
        <p14:creationId xmlns:p14="http://schemas.microsoft.com/office/powerpoint/2010/main" val="414110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AACC1CA-5AC7-46B5-8DBE-F2F04EE98B67}"/>
              </a:ext>
            </a:extLst>
          </p:cNvPr>
          <p:cNvSpPr>
            <a:spLocks noGrp="1"/>
          </p:cNvSpPr>
          <p:nvPr>
            <p:ph idx="1"/>
          </p:nvPr>
        </p:nvSpPr>
        <p:spPr>
          <a:xfrm>
            <a:off x="1024128" y="967409"/>
            <a:ext cx="9720073" cy="5341951"/>
          </a:xfrm>
        </p:spPr>
        <p:txBody>
          <a:bodyPr>
            <a:normAutofit/>
          </a:bodyPr>
          <a:lstStyle/>
          <a:p>
            <a:r>
              <a:rPr lang="tr-TR" dirty="0"/>
              <a:t>X Süt Fabrikası’nın ürelerine olan talebin artması ile satışlar, ülke içindeki dağıtım ve bayilik sistemi de geliştirilmiştir. 2008 öncesinde sadece Ankara sınırları içinde ürünlerini arz eden X Süt Fabrikası, yönetimin değişmesi ile Ankara dışına çıkarak İstanbul, İzmir, Eskişehir, Ordu, İskenderun, İzmit, Çorum, Trakya, Van, Bitlis, Şırnak, Mardin ve Gaziantep’e kadar bayileri aracılığı ile yayılmıştır. Bayilik sisteminin işletmeye getirdiği önemli bir yarar ise ürünlerin peşin satılması sonucu tahsilât süresi beklemeksizin işletmeye mali kaynak olarak geri dönmesi olmuştur. Bununla beraber, yine ek bir yatırım yapmadan ve sahip olunan olanaklar ile ürünlerin kalitesi ve raf ömrü arttırılmıştır. Örneğin, kalite artışı olarak, piyasadaki diğer işletmeler bir kilo sütten, süt tozu katkısı ile 1.2 kilo yoğurt elde ederken, X Süt Fabrikası bir kilo sten 600 gram yoğurt elde etmektedir. Bununla beraber, dondurma çeşitlerine ballı, narlı, </a:t>
            </a:r>
            <a:r>
              <a:rPr lang="tr-TR" dirty="0" err="1"/>
              <a:t>kefirli</a:t>
            </a:r>
            <a:r>
              <a:rPr lang="tr-TR" dirty="0"/>
              <a:t> ve diyabetik dondurma eklenmiş ve yüzde yüz keçi sütünden mamul üretme çalışmalarına başlanmıştır. Doğal olarak 2010 itibarı ile işletmenin satışları %14 artmıştır. Ancak, en önemlisi bu gelişmenin işletmenin mevcudunda var olan işçilik, donanım, bina, makine ve diğer sermaye aynı kalarak ve sadece düşünce yapısı değişikliği ile olmuştur.  </a:t>
            </a:r>
          </a:p>
        </p:txBody>
      </p:sp>
    </p:spTree>
    <p:extLst>
      <p:ext uri="{BB962C8B-B14F-4D97-AF65-F5344CB8AC3E}">
        <p14:creationId xmlns:p14="http://schemas.microsoft.com/office/powerpoint/2010/main" val="50204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867D5A8-8476-4C67-B99D-AA07BCE98AEA}"/>
              </a:ext>
            </a:extLst>
          </p:cNvPr>
          <p:cNvSpPr>
            <a:spLocks noGrp="1"/>
          </p:cNvSpPr>
          <p:nvPr>
            <p:ph type="title"/>
          </p:nvPr>
        </p:nvSpPr>
        <p:spPr/>
        <p:txBody>
          <a:bodyPr/>
          <a:lstStyle/>
          <a:p>
            <a:r>
              <a:rPr lang="tr-TR" dirty="0"/>
              <a:t>sonuç</a:t>
            </a:r>
          </a:p>
        </p:txBody>
      </p:sp>
      <p:sp>
        <p:nvSpPr>
          <p:cNvPr id="3" name="İçerik Yer Tutucusu 2">
            <a:extLst>
              <a:ext uri="{FF2B5EF4-FFF2-40B4-BE49-F238E27FC236}">
                <a16:creationId xmlns:a16="http://schemas.microsoft.com/office/drawing/2014/main" id="{C487E7DD-4080-4907-A64E-199A8F3D9384}"/>
              </a:ext>
            </a:extLst>
          </p:cNvPr>
          <p:cNvSpPr>
            <a:spLocks noGrp="1"/>
          </p:cNvSpPr>
          <p:nvPr>
            <p:ph idx="1"/>
          </p:nvPr>
        </p:nvSpPr>
        <p:spPr/>
        <p:txBody>
          <a:bodyPr/>
          <a:lstStyle/>
          <a:p>
            <a:r>
              <a:rPr lang="tr-TR" dirty="0"/>
              <a:t>Bir işletmenin geleceği açısından hayati kararlar alarak maddi ve beşeri varlığının planlayan, örgütleyen, yönelten, eşgüdümleyen ve denetleyen yöneticidir. Kısacası yönetici işletmenin geleceğine yön verir, verimlilik ve performansını önemli biçimde etkiler, İşletmenin amaçlarına ne kadar ulaştığı ifade eden başarım göstergesi performans ve en az girdi ile en çok çıktı elde etmeyi ifade eden verimlilik işletmeler için çok önemlidir. Konu X Süt Fabrikası açısından incelendiğinde ise hiçbir ek yatırım yapmadan sadece yönetim ve düşünce yapısının değiştirilmesi ile işletmenin üretimi %100 artmıştır. Bununla beraber, Türkiye’nin birçok yerinde bayilikler açılmış, satış hacmi artmış ve senelik kâr 2.000.000 TL’yi bulmuştur. Bunun en önemli nedeni ise yönetimin kararlı tutumu ve işletmeyi geliştirmek için verdiği azimli uğraşılar olmuştur </a:t>
            </a:r>
          </a:p>
        </p:txBody>
      </p:sp>
    </p:spTree>
    <p:extLst>
      <p:ext uri="{BB962C8B-B14F-4D97-AF65-F5344CB8AC3E}">
        <p14:creationId xmlns:p14="http://schemas.microsoft.com/office/powerpoint/2010/main" val="2416246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E4E77AB-5A07-421D-8FB5-E81EFF49A5D5}"/>
              </a:ext>
            </a:extLst>
          </p:cNvPr>
          <p:cNvSpPr>
            <a:spLocks noGrp="1"/>
          </p:cNvSpPr>
          <p:nvPr>
            <p:ph type="title"/>
          </p:nvPr>
        </p:nvSpPr>
        <p:spPr>
          <a:xfrm>
            <a:off x="957867" y="108138"/>
            <a:ext cx="9720072" cy="1499616"/>
          </a:xfrm>
        </p:spPr>
        <p:txBody>
          <a:bodyPr/>
          <a:lstStyle/>
          <a:p>
            <a:pPr algn="ctr"/>
            <a:r>
              <a:rPr lang="tr-TR" dirty="0"/>
              <a:t>Vaka özeti</a:t>
            </a:r>
          </a:p>
        </p:txBody>
      </p:sp>
      <p:sp>
        <p:nvSpPr>
          <p:cNvPr id="3" name="İçerik Yer Tutucusu 2">
            <a:extLst>
              <a:ext uri="{FF2B5EF4-FFF2-40B4-BE49-F238E27FC236}">
                <a16:creationId xmlns:a16="http://schemas.microsoft.com/office/drawing/2014/main" id="{CFB7CCB1-D39F-41CD-9AE4-EA6570AAA548}"/>
              </a:ext>
            </a:extLst>
          </p:cNvPr>
          <p:cNvSpPr>
            <a:spLocks noGrp="1"/>
          </p:cNvSpPr>
          <p:nvPr>
            <p:ph idx="1"/>
          </p:nvPr>
        </p:nvSpPr>
        <p:spPr>
          <a:xfrm>
            <a:off x="1024128" y="1258957"/>
            <a:ext cx="9720073" cy="5050404"/>
          </a:xfrm>
        </p:spPr>
        <p:txBody>
          <a:bodyPr>
            <a:normAutofit fontScale="92500"/>
          </a:bodyPr>
          <a:lstStyle/>
          <a:p>
            <a:r>
              <a:rPr lang="tr-TR" dirty="0"/>
              <a:t>Bir işletmenin performansının artması ya da azalmasına etki eden en önemli öğelerden bir tanesi yöneticinin işletme faaliyetlerinin gidişatına yaptığı müdahaleler ve olumlu etkileme gücüdür. Bu çalışmanın yapılmasındaki amaç, modern işletme idaresinin temel yapı taşlarından biri olan ve işletmenin başarımında birincil derecede öneme sahip olan tepe yöneticisinin değişimi sonucunda işletmede uygulanmaya başlanan yeni yönetim anlayışı ve usulleri ile işletmelerde performans seviyesinin aratabileceği ve böylelikle bir işletmede büyük yatırımlar yapmadan, sadece yönetici değişimi ve mevcut kaynakların optimal kullanılması ile verimlilik ve üretkenliğin arttırılabileceğidir. Bu tarz bir anlayışın bir yansıması ise Ankara X Süt Fabrikası’nda gerçekleşmiştir. X Süt Fabrikası genel müdürü, fabrika müdürü ve pazarlama müdürünün değişmesinden sonra işletmede mevcut sistem anlayışının değiştirilmesi ve mevcut kaynakların akılcı kullanımı sonucunda işletmede daha az girdi ile daha yüksek çıktı elde edilmesi sağlanmış ve verimlilik arttırılmıştır. İşletmenin günlük enerji tüketimi azalmış, ürün gamı genişlemiş, dağıtım ağı iyileştirilmiş, yeni şubelerin açılması ile satışlar artmış, fabrika kapasitesi yükselmiş ve bütün bunlar işletmeye artı değer ve yükselen kâr oranları olarak geri dönmeye başlamıştır. Araştırmanın vaka çalışması Ankara’da faaliyet gösteren X Süt Fabrikası olup, araştırma yöntemi ise üst düzey yöneticiler ile derinlemesine mülakat ile veri toplama tekniğidir. </a:t>
            </a:r>
          </a:p>
        </p:txBody>
      </p:sp>
    </p:spTree>
    <p:extLst>
      <p:ext uri="{BB962C8B-B14F-4D97-AF65-F5344CB8AC3E}">
        <p14:creationId xmlns:p14="http://schemas.microsoft.com/office/powerpoint/2010/main" val="5937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043263D-8BA0-460B-A096-D34D4FC89209}"/>
              </a:ext>
            </a:extLst>
          </p:cNvPr>
          <p:cNvSpPr>
            <a:spLocks noGrp="1"/>
          </p:cNvSpPr>
          <p:nvPr>
            <p:ph idx="1"/>
          </p:nvPr>
        </p:nvSpPr>
        <p:spPr>
          <a:xfrm>
            <a:off x="755373" y="1156252"/>
            <a:ext cx="10416210" cy="4886739"/>
          </a:xfrm>
        </p:spPr>
        <p:txBody>
          <a:bodyPr>
            <a:noAutofit/>
          </a:bodyPr>
          <a:lstStyle/>
          <a:p>
            <a:r>
              <a:rPr lang="tr-TR" sz="2400" dirty="0">
                <a:latin typeface="Verdana" panose="020B0604030504040204" pitchFamily="34" charset="0"/>
                <a:ea typeface="Verdana" panose="020B0604030504040204" pitchFamily="34" charset="0"/>
                <a:cs typeface="Verdana" panose="020B0604030504040204" pitchFamily="34" charset="0"/>
              </a:rPr>
              <a:t>      İşletmenin performansını etkileyen en önemli unsurlarından biri yöneticidir. Bu nedenle işletmenin devam eden projelerinde yönetici değişikliği büyük ölçüde avantaj veya dezavantaj sağlayabilir. </a:t>
            </a:r>
          </a:p>
          <a:p>
            <a:endParaRPr lang="tr-TR" sz="2400" dirty="0">
              <a:latin typeface="Verdana" panose="020B0604030504040204" pitchFamily="34" charset="0"/>
              <a:ea typeface="Verdana" panose="020B0604030504040204" pitchFamily="34" charset="0"/>
              <a:cs typeface="Verdana" panose="020B0604030504040204" pitchFamily="34" charset="0"/>
            </a:endParaRPr>
          </a:p>
          <a:p>
            <a:r>
              <a:rPr lang="tr-TR" sz="2400" dirty="0">
                <a:latin typeface="Verdana" panose="020B0604030504040204" pitchFamily="34" charset="0"/>
                <a:ea typeface="Verdana" panose="020B0604030504040204" pitchFamily="34" charset="0"/>
                <a:cs typeface="Verdana" panose="020B0604030504040204" pitchFamily="34" charset="0"/>
              </a:rPr>
              <a:t>      Yeni yönetici ile birlikte işletmeye yeni bir vizyon, farklı bir bakış açısı katılarak işletmenin bulunduğu konumdan daha ileri seviyeye yükseltebilir. Diğer bir yönden yöneticinin yeni gelen yönetici mevcut düzeninden daha iyi bir yönetim sistemi uygulayamadığı takdirde bu değişiklik olumsuz sonuçlar doğuracaktır.</a:t>
            </a:r>
          </a:p>
        </p:txBody>
      </p:sp>
    </p:spTree>
    <p:extLst>
      <p:ext uri="{BB962C8B-B14F-4D97-AF65-F5344CB8AC3E}">
        <p14:creationId xmlns:p14="http://schemas.microsoft.com/office/powerpoint/2010/main" val="989654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117</TotalTime>
  <Words>1138</Words>
  <Application>Microsoft Office PowerPoint</Application>
  <PresentationFormat>Geniş ekran</PresentationFormat>
  <Paragraphs>21</Paragraphs>
  <Slides>10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10</vt:i4>
      </vt:variant>
    </vt:vector>
  </HeadingPairs>
  <TitlesOfParts>
    <vt:vector size="16" baseType="lpstr">
      <vt:lpstr>Haettenschweiler</vt:lpstr>
      <vt:lpstr>Tw Cen MT</vt:lpstr>
      <vt:lpstr>Tw Cen MT Condensed</vt:lpstr>
      <vt:lpstr>Verdana</vt:lpstr>
      <vt:lpstr>Wingdings 3</vt:lpstr>
      <vt:lpstr>Entegral</vt:lpstr>
      <vt:lpstr>YÖNETİCİ DEĞİŞİKLİĞİNin İŞLETME PERFormansına etkisi</vt:lpstr>
      <vt:lpstr>giriş</vt:lpstr>
      <vt:lpstr> YÖNETİCİ DEĞİŞİMİ VE İŞLETME PERFORMANSI: X SÜT FABRİKASI vakası</vt:lpstr>
      <vt:lpstr>PowerPoint Sunusu</vt:lpstr>
      <vt:lpstr>PowerPoint Sunusu</vt:lpstr>
      <vt:lpstr>PowerPoint Sunusu</vt:lpstr>
      <vt:lpstr>sonuç</vt:lpstr>
      <vt:lpstr>Vaka özeti</vt:lpstr>
      <vt:lpstr>PowerPoint Sunusu</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YÖNETİCİ DEĞİŞİKLİĞİNin İŞLETME PERFormansına etkisi</dc:title>
  <dc:creator>Serkan ARSLAN</dc:creator>
  <cp:lastModifiedBy>brs 14</cp:lastModifiedBy>
  <cp:revision>13</cp:revision>
  <dcterms:created xsi:type="dcterms:W3CDTF">2018-05-03T20:27:00Z</dcterms:created>
  <dcterms:modified xsi:type="dcterms:W3CDTF">2018-05-14T19:14:38Z</dcterms:modified>
</cp:coreProperties>
</file>