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Source Code Pro"/>
      <p:regular r:id="rId35"/>
      <p:bold r:id="rId36"/>
    </p:embeddedFont>
    <p:embeddedFont>
      <p:font typeface="Oswald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SourceCodePro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Oswald-regular.fntdata"/><Relationship Id="rId14" Type="http://schemas.openxmlformats.org/officeDocument/2006/relationships/slide" Target="slides/slide9.xml"/><Relationship Id="rId36" Type="http://schemas.openxmlformats.org/officeDocument/2006/relationships/font" Target="fonts/SourceCodePr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Oswald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Shape 5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hape 20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Shape 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hape 2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hape 34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Shape 35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xsilNNTnqRql4ReEWy4xhEzNvpwdiJoe/view" TargetMode="External"/><Relationship Id="rId4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8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0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2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4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2.png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Relationship Id="rId5" Type="http://schemas.openxmlformats.org/officeDocument/2006/relationships/image" Target="../media/image13.png"/><Relationship Id="rId6" Type="http://schemas.openxmlformats.org/officeDocument/2006/relationships/image" Target="../media/image8.png"/><Relationship Id="rId7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10.png"/><Relationship Id="rId5" Type="http://schemas.openxmlformats.org/officeDocument/2006/relationships/image" Target="../media/image17.png"/><Relationship Id="rId6" Type="http://schemas.openxmlformats.org/officeDocument/2006/relationships/image" Target="../media/image24.png"/><Relationship Id="rId7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Relationship Id="rId4" Type="http://schemas.openxmlformats.org/officeDocument/2006/relationships/image" Target="../media/image53.png"/><Relationship Id="rId5" Type="http://schemas.openxmlformats.org/officeDocument/2006/relationships/image" Target="../media/image29.png"/><Relationship Id="rId6" Type="http://schemas.openxmlformats.org/officeDocument/2006/relationships/image" Target="../media/image36.png"/><Relationship Id="rId7" Type="http://schemas.openxmlformats.org/officeDocument/2006/relationships/image" Target="../media/image3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33.png"/><Relationship Id="rId7" Type="http://schemas.openxmlformats.org/officeDocument/2006/relationships/image" Target="../media/image3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7.png"/><Relationship Id="rId4" Type="http://schemas.openxmlformats.org/officeDocument/2006/relationships/image" Target="../media/image50.png"/><Relationship Id="rId5" Type="http://schemas.openxmlformats.org/officeDocument/2006/relationships/image" Target="../media/image34.png"/><Relationship Id="rId6" Type="http://schemas.openxmlformats.org/officeDocument/2006/relationships/image" Target="../media/image39.png"/><Relationship Id="rId7" Type="http://schemas.openxmlformats.org/officeDocument/2006/relationships/image" Target="../media/image4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1.png"/><Relationship Id="rId4" Type="http://schemas.openxmlformats.org/officeDocument/2006/relationships/image" Target="../media/image37.png"/><Relationship Id="rId5" Type="http://schemas.openxmlformats.org/officeDocument/2006/relationships/image" Target="../media/image3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6.png"/><Relationship Id="rId4" Type="http://schemas.openxmlformats.org/officeDocument/2006/relationships/image" Target="../media/image5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4.png"/><Relationship Id="rId4" Type="http://schemas.openxmlformats.org/officeDocument/2006/relationships/image" Target="../media/image4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5.png"/><Relationship Id="rId4" Type="http://schemas.openxmlformats.org/officeDocument/2006/relationships/image" Target="../media/image4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FaKfQG4KHf2girHjtG3n79U2RHSnQy70/view" TargetMode="External"/><Relationship Id="rId4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nxzTsN3VDDL2Fh7K3Z9UceS1F_3W1Dav/view" TargetMode="External"/><Relationship Id="rId4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4k1IML6y-Yv8bIthG75NFbBsuQ3FPc-d/view" TargetMode="Externa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What factors affect information spreading with Gossip?</a:t>
            </a:r>
            <a:endParaRPr sz="4800"/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Ali, Tao, Jeremy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Shape 120" title="Line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23784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3400" y="1490950"/>
            <a:ext cx="2960600" cy="216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29565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8275" y="1556500"/>
            <a:ext cx="3045725" cy="203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27892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4800" y="1565337"/>
            <a:ext cx="3019200" cy="201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33024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5700" y="1575650"/>
            <a:ext cx="2988300" cy="199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402126" cy="509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3925" y="1652900"/>
            <a:ext cx="2910075" cy="194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1148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9600" y="152400"/>
            <a:ext cx="41148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048000"/>
            <a:ext cx="2914650" cy="19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19450" y="3048000"/>
            <a:ext cx="2914650" cy="19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86500" y="3048000"/>
            <a:ext cx="2705100" cy="180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1148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Shape 1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9600" y="152400"/>
            <a:ext cx="41148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Shape 1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048000"/>
            <a:ext cx="2914650" cy="19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Shape 16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19450" y="3048000"/>
            <a:ext cx="2914650" cy="19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Shape 16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86500" y="3048000"/>
            <a:ext cx="2705100" cy="180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1148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Shape 1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9600" y="152400"/>
            <a:ext cx="41148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Shape 1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048000"/>
            <a:ext cx="2914650" cy="19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Shape 17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19450" y="3048000"/>
            <a:ext cx="2914650" cy="19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Shape 17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86500" y="3048000"/>
            <a:ext cx="2705100" cy="180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1148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Shape 1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9600" y="152400"/>
            <a:ext cx="41148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Shape 18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048000"/>
            <a:ext cx="2914650" cy="19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Shape 18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19450" y="3048000"/>
            <a:ext cx="2914650" cy="19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Shape 18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86500" y="3048000"/>
            <a:ext cx="2705100" cy="180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Gossip protocols - a</a:t>
            </a:r>
            <a:r>
              <a:rPr lang="en"/>
              <a:t>lso known as epidemic protocols.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Spreading of information like a gossip/rumour/infection.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Used because it’s robust, efficient, and a simple idea.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1148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Shape 1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9600" y="152400"/>
            <a:ext cx="41148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Shape 1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048000"/>
            <a:ext cx="2914650" cy="19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Shape 19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19450" y="3048000"/>
            <a:ext cx="2914650" cy="19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Shape 19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86500" y="3048000"/>
            <a:ext cx="2705100" cy="180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 Delivery Model on Hierarchical Gossip Network</a:t>
            </a:r>
            <a:endParaRPr/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Hierarchical Network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256 nodes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First level: 16 communities(z1=12)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Second level: 4 communities in a </a:t>
            </a:r>
            <a:endParaRPr/>
          </a:p>
          <a:p>
            <a:pPr indent="0" lvl="0" marL="182880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group </a:t>
            </a:r>
            <a:r>
              <a:rPr lang="en"/>
              <a:t>(z2=5)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Third level: All individual nodes</a:t>
            </a:r>
            <a:r>
              <a:rPr lang="en"/>
              <a:t>(z3=1)</a:t>
            </a:r>
            <a:endParaRPr/>
          </a:p>
        </p:txBody>
      </p:sp>
      <p:pic>
        <p:nvPicPr>
          <p:cNvPr id="202" name="Shape 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725" y="1106000"/>
            <a:ext cx="3186230" cy="3099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Kinds of Noise</a:t>
            </a:r>
            <a:endParaRPr/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Topology Noise p: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Partially false knowledge of network topology (rewiring)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Dynamic Noise q: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Package path does not follow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  from deterministic rules</a:t>
            </a:r>
            <a:endParaRPr/>
          </a:p>
        </p:txBody>
      </p:sp>
      <p:pic>
        <p:nvPicPr>
          <p:cNvPr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3213" y="2371713"/>
            <a:ext cx="2962275" cy="27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Procedure</a:t>
            </a:r>
            <a:endParaRPr/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 Constant Time deadline T, topology noise p, dynamic noise q. Randomly choose sender node s and receiver node r.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t&lt;T, continue dynamics, go to Step 3. Otherwise considered as undelivered.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receiver node r is the neighbor of sender node s, package move from s to r with probability 1-q, otherwise go to Step 4.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6022" y="224322"/>
            <a:ext cx="2702050" cy="131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Shape 2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2538" y="3898738"/>
            <a:ext cx="229552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Procedure (Continued)</a:t>
            </a:r>
            <a:endParaRPr/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If there is a node t that belongs to the same community as the receiver r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among the neighbors of node s,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package move from s to t with probability 1-q. otherwise go to Step 5.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Randomly choose one of the nearest neighbors node X of the node s and send the packet from node s to X.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If the package reaches it destination, end loop. Otherwise, t=t+1, continue iteration from step 2.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4" name="Shape 2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3176" y="94276"/>
            <a:ext cx="3180100" cy="151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 (p=0)</a:t>
            </a:r>
            <a:endParaRPr/>
          </a:p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Inverse of Package Delivery Time: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1" name="Shape 2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623363"/>
            <a:ext cx="4038600" cy="279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Shape 2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8175" y="50150"/>
            <a:ext cx="1922425" cy="1623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Shape 233"/>
          <p:cNvSpPr txBox="1"/>
          <p:nvPr/>
        </p:nvSpPr>
        <p:spPr>
          <a:xfrm>
            <a:off x="4630200" y="181200"/>
            <a:ext cx="3233100" cy="13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31313"/>
                </a:solidFill>
                <a:latin typeface="Oswald"/>
                <a:ea typeface="Oswald"/>
                <a:cs typeface="Oswald"/>
                <a:sym typeface="Oswald"/>
              </a:rPr>
              <a:t>Agnieszka Czaplicka,  Janusz A. Ho􏰀lyst, and Peter M.A. Sloot</a:t>
            </a:r>
            <a:endParaRPr sz="700">
              <a:solidFill>
                <a:srgbClr val="13131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13131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31313"/>
                </a:solidFill>
                <a:latin typeface="Oswald"/>
                <a:ea typeface="Oswald"/>
                <a:cs typeface="Oswald"/>
                <a:sym typeface="Oswald"/>
              </a:rPr>
              <a:t>Stochastic resonance for information flows on hierarchical networks</a:t>
            </a:r>
            <a:endParaRPr sz="700">
              <a:solidFill>
                <a:srgbClr val="13131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34" name="Shape 2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6450" y="1944500"/>
            <a:ext cx="1493425" cy="9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 (q=0)</a:t>
            </a:r>
            <a:endParaRPr/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The average time of package delivery is minimal</a:t>
            </a:r>
            <a:endParaRPr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when the inverse of package delivery time is maximize.</a:t>
            </a:r>
            <a:endParaRPr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 is approximately </a:t>
            </a:r>
            <a:r>
              <a:rPr lang="en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0.2. </a:t>
            </a:r>
            <a:endParaRPr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3131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3131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31313"/>
                </a:solidFill>
                <a:latin typeface="Oswald"/>
                <a:ea typeface="Oswald"/>
                <a:cs typeface="Oswald"/>
                <a:sym typeface="Oswald"/>
              </a:rPr>
              <a:t>Probably a result of an increasing clustering </a:t>
            </a:r>
            <a:endParaRPr>
              <a:solidFill>
                <a:srgbClr val="13131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31313"/>
                </a:solidFill>
                <a:latin typeface="Oswald"/>
                <a:ea typeface="Oswald"/>
                <a:cs typeface="Oswald"/>
                <a:sym typeface="Oswald"/>
              </a:rPr>
              <a:t>coefficient due to random rewiring.</a:t>
            </a:r>
            <a:endParaRPr>
              <a:solidFill>
                <a:srgbClr val="13131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1" name="Shape 2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1775" y="1777888"/>
            <a:ext cx="4038600" cy="279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Shape 2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39575" y="129613"/>
            <a:ext cx="1676525" cy="12192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Shape 243"/>
          <p:cNvSpPr txBox="1"/>
          <p:nvPr/>
        </p:nvSpPr>
        <p:spPr>
          <a:xfrm>
            <a:off x="5101600" y="129625"/>
            <a:ext cx="3233100" cy="13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31313"/>
                </a:solidFill>
                <a:latin typeface="Oswald"/>
                <a:ea typeface="Oswald"/>
                <a:cs typeface="Oswald"/>
                <a:sym typeface="Oswald"/>
              </a:rPr>
              <a:t>Agnieszka Czaplicka,  Janusz A. Ho􏰀lyst, and Peter M.A. Sloot</a:t>
            </a:r>
            <a:endParaRPr sz="700">
              <a:solidFill>
                <a:srgbClr val="13131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13131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31313"/>
                </a:solidFill>
                <a:latin typeface="Oswald"/>
                <a:ea typeface="Oswald"/>
                <a:cs typeface="Oswald"/>
                <a:sym typeface="Oswald"/>
              </a:rPr>
              <a:t>Stochastic resonance for information flows on hierarchical networks</a:t>
            </a:r>
            <a:endParaRPr sz="700">
              <a:solidFill>
                <a:srgbClr val="13131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Heatmap with both noise</a:t>
            </a:r>
            <a:endParaRPr/>
          </a:p>
        </p:txBody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Inverse of Package Delivery Time: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0" name="Shape 2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8770" y="2121975"/>
            <a:ext cx="2477380" cy="179357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Shape 251"/>
          <p:cNvSpPr txBox="1"/>
          <p:nvPr/>
        </p:nvSpPr>
        <p:spPr>
          <a:xfrm>
            <a:off x="5977800" y="3324675"/>
            <a:ext cx="3233100" cy="13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31313"/>
                </a:solidFill>
                <a:latin typeface="Oswald"/>
                <a:ea typeface="Oswald"/>
                <a:cs typeface="Oswald"/>
                <a:sym typeface="Oswald"/>
              </a:rPr>
              <a:t>Agnieszka Czaplicka,  Janusz A. Ho􏰀lyst, and Peter M.A. Sloot</a:t>
            </a:r>
            <a:endParaRPr sz="700">
              <a:solidFill>
                <a:srgbClr val="13131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13131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31313"/>
                </a:solidFill>
                <a:latin typeface="Oswald"/>
                <a:ea typeface="Oswald"/>
                <a:cs typeface="Oswald"/>
                <a:sym typeface="Oswald"/>
              </a:rPr>
              <a:t>Stochastic resonance for information flows on hierarchical networks</a:t>
            </a:r>
            <a:endParaRPr sz="700">
              <a:solidFill>
                <a:srgbClr val="13131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52" name="Shape 2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4375" y="2121988"/>
            <a:ext cx="3486150" cy="24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Heatmap with both noise</a:t>
            </a:r>
            <a:endParaRPr/>
          </a:p>
        </p:txBody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Success Delivery Rate(T=10)</a:t>
            </a:r>
            <a:endParaRPr/>
          </a:p>
        </p:txBody>
      </p:sp>
      <p:pic>
        <p:nvPicPr>
          <p:cNvPr id="259" name="Shape 2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2075" y="1739538"/>
            <a:ext cx="2219250" cy="166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Shape 2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175" y="2130113"/>
            <a:ext cx="3429000" cy="248602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Shape 261"/>
          <p:cNvSpPr txBox="1"/>
          <p:nvPr/>
        </p:nvSpPr>
        <p:spPr>
          <a:xfrm>
            <a:off x="5401650" y="2772575"/>
            <a:ext cx="3233100" cy="13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31313"/>
                </a:solidFill>
                <a:latin typeface="Oswald"/>
                <a:ea typeface="Oswald"/>
                <a:cs typeface="Oswald"/>
                <a:sym typeface="Oswald"/>
              </a:rPr>
              <a:t>Agnieszka Czaplicka,  Janusz A. Ho􏰀lyst, and Peter M.A. Sloot</a:t>
            </a:r>
            <a:endParaRPr sz="700">
              <a:solidFill>
                <a:srgbClr val="13131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13131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31313"/>
                </a:solidFill>
                <a:latin typeface="Oswald"/>
                <a:ea typeface="Oswald"/>
                <a:cs typeface="Oswald"/>
                <a:sym typeface="Oswald"/>
              </a:rPr>
              <a:t>Stochastic resonance for information flows on hierarchical networks</a:t>
            </a:r>
            <a:endParaRPr sz="700">
              <a:solidFill>
                <a:srgbClr val="13131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Gossip network with Tree structure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Multiple Identical Network connect together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Shape 268"/>
          <p:cNvSpPr txBox="1"/>
          <p:nvPr/>
        </p:nvSpPr>
        <p:spPr>
          <a:xfrm>
            <a:off x="3264675" y="3091800"/>
            <a:ext cx="3233100" cy="13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31313"/>
                </a:solidFill>
                <a:latin typeface="Oswald"/>
                <a:ea typeface="Oswald"/>
                <a:cs typeface="Oswald"/>
                <a:sym typeface="Oswald"/>
              </a:rPr>
              <a:t>Agnieszka Czaplicka,  Janusz A. Ho􏰀lyst, and Peter M.A. Sloot</a:t>
            </a:r>
            <a:endParaRPr sz="700">
              <a:solidFill>
                <a:srgbClr val="13131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13131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31313"/>
                </a:solidFill>
                <a:latin typeface="Oswald"/>
                <a:ea typeface="Oswald"/>
                <a:cs typeface="Oswald"/>
                <a:sym typeface="Oswald"/>
              </a:rPr>
              <a:t>Stochastic resonance for information flows on hierarchical networks</a:t>
            </a:r>
            <a:endParaRPr sz="700">
              <a:solidFill>
                <a:srgbClr val="13131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69" name="Shape 2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800" y="2056100"/>
            <a:ext cx="2708775" cy="192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Disseminate</a:t>
            </a:r>
            <a:r>
              <a:rPr lang="en"/>
              <a:t> information - from a single node to a network.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Determine aggregate information of nodes in a network.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Meta-gossip: using gossip to facilitate routing.</a:t>
            </a:r>
            <a:endParaRPr/>
          </a:p>
        </p:txBody>
      </p:sp>
      <p:sp>
        <p:nvSpPr>
          <p:cNvPr id="76" name="Shape 76"/>
          <p:cNvSpPr txBox="1"/>
          <p:nvPr/>
        </p:nvSpPr>
        <p:spPr>
          <a:xfrm>
            <a:off x="0" y="4296000"/>
            <a:ext cx="7264800" cy="8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Costa, Paolo, et al. "Exploring the interdisciplinary connections of gossip-based systems."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</a:rPr>
              <a:t>ACM SIGOPS Operating Systems Review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 41.5 (2007): 51-60.</a:t>
            </a:r>
            <a:endParaRPr/>
          </a:p>
        </p:txBody>
      </p:sp>
      <p:cxnSp>
        <p:nvCxnSpPr>
          <p:cNvPr id="77" name="Shape 77"/>
          <p:cNvCxnSpPr>
            <a:stCxn id="78" idx="2"/>
            <a:endCxn id="76" idx="3"/>
          </p:cNvCxnSpPr>
          <p:nvPr/>
        </p:nvCxnSpPr>
        <p:spPr>
          <a:xfrm flipH="1">
            <a:off x="7264775" y="4351350"/>
            <a:ext cx="605400" cy="36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" name="Shape 78"/>
          <p:cNvSpPr txBox="1"/>
          <p:nvPr/>
        </p:nvSpPr>
        <p:spPr>
          <a:xfrm>
            <a:off x="6974675" y="4023450"/>
            <a:ext cx="17910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Lots of good examples here.</a:t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442250" y="337675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Tradeoffs</a:t>
            </a:r>
            <a:endParaRPr/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Fooding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Fast and robust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Tree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Fast and efficient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Gossip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Efficient and robust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random.sample([efficient, fast, robust], 2)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Precisely</a:t>
            </a:r>
            <a:endParaRPr/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425" y="1106000"/>
            <a:ext cx="6915150" cy="29908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/>
          <p:nvPr/>
        </p:nvSpPr>
        <p:spPr>
          <a:xfrm>
            <a:off x="0" y="4296000"/>
            <a:ext cx="7264800" cy="8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Costa, Paolo, et al. "Exploring the interdisciplinary connections of gossip-based systems."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</a:rPr>
              <a:t>ACM SIGOPS Operating Systems Review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 41.5 (2007): 51-60.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Aggregation in Gossip Algorithm</a:t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goal is to have every node compute the average of all  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node’s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values in the system.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Some common computations: </a:t>
            </a:r>
            <a:r>
              <a:rPr lang="en" sz="2400"/>
              <a:t>Averaging, Sum, Min, Max. </a:t>
            </a:r>
            <a:endParaRPr sz="2400"/>
          </a:p>
        </p:txBody>
      </p:sp>
      <p:sp>
        <p:nvSpPr>
          <p:cNvPr id="98" name="Shape 98"/>
          <p:cNvSpPr txBox="1"/>
          <p:nvPr/>
        </p:nvSpPr>
        <p:spPr>
          <a:xfrm>
            <a:off x="0" y="4296000"/>
            <a:ext cx="7264800" cy="8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Kempe, David, Alin Dobra, and Johannes Gehrke. "Gossip-based computation of aggregate information."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</a:rPr>
              <a:t>Foundations of Computer Science, 2003. Proceedings. 44th Annual IEEE Symposium on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. IEEE, 2003.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 </a:t>
            </a:r>
            <a:r>
              <a:rPr lang="en"/>
              <a:t>Dissemination in Balanced Tree (initiated at a leaf)</a:t>
            </a:r>
            <a:endParaRPr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Gossip-Push protocol </a:t>
            </a:r>
            <a:endParaRPr/>
          </a:p>
        </p:txBody>
      </p:sp>
      <p:pic>
        <p:nvPicPr>
          <p:cNvPr id="104" name="Shape 104" title="balanced3G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10600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 Dissemination in Balanced Tree </a:t>
            </a:r>
            <a:endParaRPr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(initiated at the center) </a:t>
            </a:r>
            <a:endParaRPr/>
          </a:p>
        </p:txBody>
      </p:sp>
      <p:pic>
        <p:nvPicPr>
          <p:cNvPr id="110" name="Shape 110" title="balanced3G-center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7400" y="1106000"/>
            <a:ext cx="6849175" cy="309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Shape 115" title="Geometric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