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7" r:id="rId32"/>
    <p:sldId id="276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16.02.2022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57158" y="2714620"/>
            <a:ext cx="8572560" cy="4357718"/>
          </a:xfrm>
        </p:spPr>
        <p:txBody>
          <a:bodyPr>
            <a:normAutofit/>
          </a:bodyPr>
          <a:lstStyle/>
          <a:p>
            <a:r>
              <a:rPr lang="tr-TR" sz="5400" b="1" dirty="0" smtClean="0">
                <a:solidFill>
                  <a:srgbClr val="FFFF00"/>
                </a:solidFill>
                <a:latin typeface="Arial Black" pitchFamily="34" charset="0"/>
              </a:rPr>
              <a:t>RADYO DALGALARININ YAYILIM AÇISI</a:t>
            </a:r>
            <a:endParaRPr lang="tr-TR" sz="5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7072330" y="6143644"/>
            <a:ext cx="1914516" cy="285752"/>
          </a:xfrm>
        </p:spPr>
        <p:txBody>
          <a:bodyPr>
            <a:noAutofit/>
          </a:bodyPr>
          <a:lstStyle/>
          <a:p>
            <a:r>
              <a:rPr lang="tr-TR" sz="2800" u="sng" dirty="0" smtClean="0"/>
              <a:t> </a:t>
            </a:r>
            <a:r>
              <a:rPr lang="tr-TR" sz="2800" b="1" u="sng" dirty="0" smtClean="0"/>
              <a:t>TA7OM</a:t>
            </a:r>
            <a:endParaRPr lang="tr-TR" sz="2800" b="1" u="sng" dirty="0"/>
          </a:p>
        </p:txBody>
      </p:sp>
      <p:pic>
        <p:nvPicPr>
          <p:cNvPr id="4" name="3 Resim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214290"/>
            <a:ext cx="706353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00034" y="285729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Antenlerde Derece Nedir?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 Mesela eğer 145 MHz'in 5/8 (225 derece) anten uzunluğu </a:t>
            </a:r>
            <a:r>
              <a:rPr lang="tr-TR" sz="2800" b="1" dirty="0" smtClean="0">
                <a:solidFill>
                  <a:schemeClr val="bg1"/>
                </a:solidFill>
              </a:rPr>
              <a:t>1.22</a:t>
            </a:r>
            <a:r>
              <a:rPr lang="tr-TR" sz="2800" dirty="0" smtClean="0">
                <a:solidFill>
                  <a:schemeClr val="bg1"/>
                </a:solidFill>
              </a:rPr>
              <a:t> metre ise kabul edilebilir tolerans +1 cm dir. Yani fiziksel boyu azami </a:t>
            </a:r>
            <a:r>
              <a:rPr lang="tr-TR" sz="2800" b="1" dirty="0" smtClean="0">
                <a:solidFill>
                  <a:schemeClr val="bg1"/>
                </a:solidFill>
              </a:rPr>
              <a:t>1.23</a:t>
            </a:r>
            <a:r>
              <a:rPr lang="tr-TR" sz="2800" dirty="0" smtClean="0">
                <a:solidFill>
                  <a:schemeClr val="bg1"/>
                </a:solidFill>
              </a:rPr>
              <a:t> metre olabilir. Eğer uzunluk </a:t>
            </a:r>
            <a:r>
              <a:rPr lang="tr-TR" sz="2800" b="1" dirty="0" smtClean="0">
                <a:solidFill>
                  <a:schemeClr val="bg1"/>
                </a:solidFill>
              </a:rPr>
              <a:t>98.27</a:t>
            </a:r>
            <a:r>
              <a:rPr lang="tr-TR" sz="2800" dirty="0" smtClean="0">
                <a:solidFill>
                  <a:schemeClr val="bg1"/>
                </a:solidFill>
              </a:rPr>
              <a:t> cm ise o zaman bu </a:t>
            </a:r>
            <a:r>
              <a:rPr lang="tr-TR" sz="2800" b="1" dirty="0" smtClean="0">
                <a:solidFill>
                  <a:schemeClr val="bg1"/>
                </a:solidFill>
              </a:rPr>
              <a:t>4/8</a:t>
            </a:r>
            <a:r>
              <a:rPr lang="tr-TR" sz="2800" dirty="0" smtClean="0">
                <a:solidFill>
                  <a:schemeClr val="bg1"/>
                </a:solidFill>
              </a:rPr>
              <a:t> anten uzunluğu olacaktır ki bu durumda radyasyon kazancı </a:t>
            </a:r>
            <a:r>
              <a:rPr lang="tr-TR" sz="2800" b="1" dirty="0" smtClean="0">
                <a:solidFill>
                  <a:schemeClr val="bg1"/>
                </a:solidFill>
              </a:rPr>
              <a:t>5/8</a:t>
            </a:r>
            <a:r>
              <a:rPr lang="tr-TR" sz="2800" dirty="0" smtClean="0">
                <a:solidFill>
                  <a:schemeClr val="bg1"/>
                </a:solidFill>
              </a:rPr>
              <a:t> antene nazaran daha az olacaktır.</a:t>
            </a: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6" name="5 Resim" descr="DERECE-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3357562"/>
            <a:ext cx="3479078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00034" y="285729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Antenlerde Derece Nedir?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5" name="4 Resim" descr="DEREC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857231"/>
            <a:ext cx="7429552" cy="5025497"/>
          </a:xfrm>
          <a:prstGeom prst="rect">
            <a:avLst/>
          </a:prstGeom>
        </p:spPr>
      </p:pic>
      <p:sp>
        <p:nvSpPr>
          <p:cNvPr id="7" name="6 Metin kutusu"/>
          <p:cNvSpPr txBox="1"/>
          <p:nvPr/>
        </p:nvSpPr>
        <p:spPr>
          <a:xfrm>
            <a:off x="428596" y="5857892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Bu resimde </a:t>
            </a:r>
            <a:r>
              <a:rPr lang="tr-TR" sz="2800" b="1" dirty="0" smtClean="0">
                <a:solidFill>
                  <a:schemeClr val="bg1"/>
                </a:solidFill>
              </a:rPr>
              <a:t>5/8</a:t>
            </a:r>
            <a:r>
              <a:rPr lang="tr-TR" sz="2800" dirty="0" smtClean="0">
                <a:solidFill>
                  <a:schemeClr val="bg1"/>
                </a:solidFill>
              </a:rPr>
              <a:t> ve </a:t>
            </a:r>
            <a:r>
              <a:rPr lang="tr-TR" sz="2800" b="1" dirty="0" smtClean="0">
                <a:solidFill>
                  <a:schemeClr val="bg1"/>
                </a:solidFill>
              </a:rPr>
              <a:t>J-Pole </a:t>
            </a:r>
            <a:r>
              <a:rPr lang="tr-TR" sz="2800" dirty="0" smtClean="0">
                <a:solidFill>
                  <a:schemeClr val="bg1"/>
                </a:solidFill>
              </a:rPr>
              <a:t> Antenlerin yayılım açıları.</a:t>
            </a:r>
            <a:endParaRPr lang="tr-T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00034" y="0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Antenlerde Derece Nedir?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357158" y="5286388"/>
            <a:ext cx="8572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solidFill>
                  <a:schemeClr val="bg1"/>
                </a:solidFill>
              </a:rPr>
              <a:t>5/8</a:t>
            </a:r>
            <a:r>
              <a:rPr lang="tr-TR" sz="2800" dirty="0" smtClean="0">
                <a:solidFill>
                  <a:schemeClr val="bg1"/>
                </a:solidFill>
              </a:rPr>
              <a:t> ve </a:t>
            </a:r>
            <a:r>
              <a:rPr lang="tr-TR" sz="2800" b="1" dirty="0" smtClean="0">
                <a:solidFill>
                  <a:schemeClr val="bg1"/>
                </a:solidFill>
              </a:rPr>
              <a:t>J-Pole </a:t>
            </a:r>
            <a:r>
              <a:rPr lang="tr-TR" sz="2800" dirty="0" smtClean="0">
                <a:solidFill>
                  <a:schemeClr val="bg1"/>
                </a:solidFill>
              </a:rPr>
              <a:t> Antenlerin yayılım O derece Ground olarak alınmıştır.  Burada Yer Tabanına göre yayılım açılarını görüyorsunuz. 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6" name="5 Resim" descr="J-POLE YAIN AÇISI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642918"/>
            <a:ext cx="7218751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kutusu"/>
          <p:cNvSpPr txBox="1"/>
          <p:nvPr/>
        </p:nvSpPr>
        <p:spPr>
          <a:xfrm>
            <a:off x="428596" y="357166"/>
            <a:ext cx="857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Genel olarak tüm </a:t>
            </a:r>
            <a:r>
              <a:rPr lang="tr-TR" sz="2800" u="sng" dirty="0" smtClean="0">
                <a:solidFill>
                  <a:schemeClr val="bg1"/>
                </a:solidFill>
              </a:rPr>
              <a:t>vertikal antenler 360 derece</a:t>
            </a:r>
            <a:r>
              <a:rPr lang="tr-TR" sz="2800" dirty="0" smtClean="0">
                <a:solidFill>
                  <a:schemeClr val="bg1"/>
                </a:solidFill>
              </a:rPr>
              <a:t> yayın yaparlar.</a:t>
            </a: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  <a:p>
            <a:endParaRPr lang="tr-TR" sz="2800" dirty="0" smtClean="0">
              <a:solidFill>
                <a:schemeClr val="bg1"/>
              </a:solidFill>
            </a:endParaRPr>
          </a:p>
        </p:txBody>
      </p:sp>
      <p:pic>
        <p:nvPicPr>
          <p:cNvPr id="8" name="7 Resim" descr="VERTİKAL ANTEN YAYILIMI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285884"/>
            <a:ext cx="7514061" cy="5481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00034" y="142852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Horizontal uzun mesafe (Long distance) çalışmalarında en faydalı yayın </a:t>
            </a:r>
            <a:r>
              <a:rPr lang="tr-TR" sz="2400" dirty="0" err="1" smtClean="0">
                <a:solidFill>
                  <a:schemeClr val="bg1"/>
                </a:solidFill>
              </a:rPr>
              <a:t>paternidir</a:t>
            </a:r>
            <a:r>
              <a:rPr lang="tr-TR" sz="2400" dirty="0" smtClean="0">
                <a:solidFill>
                  <a:schemeClr val="bg1"/>
                </a:solidFill>
              </a:rPr>
              <a:t>. Şekilde de gördüğünüz gibi 3 anten de aynı yükseklikte ama farklı yayın açıları var. </a:t>
            </a:r>
          </a:p>
          <a:p>
            <a:r>
              <a:rPr lang="tr-TR" sz="2400" dirty="0" smtClean="0">
                <a:solidFill>
                  <a:schemeClr val="bg1"/>
                </a:solidFill>
              </a:rPr>
              <a:t>Burası çok önemlidir. Anten seçerken buna dikkat etmek gerekir.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6" name="5 Resim" descr="VERTİKAL ANTEN YAYILIMI-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857364"/>
            <a:ext cx="7786742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428596" y="214290"/>
            <a:ext cx="8715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Bu resimde gördüğünüz 3 anten de aynı yükseklikte olmasına rağmen farklı yayın açılarına sahiptir.  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A ve C antenleri Roleye rahatlıkla ulaşabilirken B anteninin  çok alçak yayın açısına sahip olması nedeniyle Roleye  ulaşamamaktadır. Roleye ulaşması için Anten  direğini oldukça yukarıya kaldırmak gerekecektir. 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6" name="5 Resim" descr="VERTİKAL ANTEN YAYILIMI-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2857496"/>
            <a:ext cx="6429420" cy="3893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428596" y="214290"/>
            <a:ext cx="8715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   Sorun her zaman antende olmayabilir. Anteni kullanan kullanıcıların SWR problemi, kablo seçimi antenin çatıda yerleştirildiği yer ve diğer birçok faktör yayılım açılarını etkilemektedir.</a:t>
            </a:r>
          </a:p>
          <a:p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4" name="3 Resim" descr="13 -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670" y="1571612"/>
            <a:ext cx="5293965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Resim" descr="350px-Patch_antenna_patter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85727"/>
            <a:ext cx="3857652" cy="3416777"/>
          </a:xfrm>
          <a:prstGeom prst="rect">
            <a:avLst/>
          </a:prstGeom>
        </p:spPr>
      </p:pic>
      <p:pic>
        <p:nvPicPr>
          <p:cNvPr id="7" name="6 Resim" descr="car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0285" y="357166"/>
            <a:ext cx="4480871" cy="3286148"/>
          </a:xfrm>
          <a:prstGeom prst="rect">
            <a:avLst/>
          </a:prstGeom>
        </p:spPr>
      </p:pic>
      <p:pic>
        <p:nvPicPr>
          <p:cNvPr id="8" name="7 Resim" descr="car 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728" y="3714752"/>
            <a:ext cx="6877500" cy="307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Resim" descr="45-ant-or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3" y="-24"/>
            <a:ext cx="4582267" cy="3714776"/>
          </a:xfrm>
          <a:prstGeom prst="rect">
            <a:avLst/>
          </a:prstGeom>
        </p:spPr>
      </p:pic>
      <p:pic>
        <p:nvPicPr>
          <p:cNvPr id="3" name="2 Resim" descr="90-ant-or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5522" y="3000373"/>
            <a:ext cx="4758478" cy="3857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043608" y="1055170"/>
            <a:ext cx="756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-Uda anteni, adını bu anteni geliştiren ve açıklayan Japonya'dan iki bilim adamından almıştır.</a:t>
            </a:r>
          </a:p>
          <a:p>
            <a:pPr fontAlgn="base"/>
            <a:r>
              <a:rPr lang="tr-TR" dirty="0">
                <a:solidFill>
                  <a:schemeClr val="bg1"/>
                </a:solidFill>
              </a:rPr>
              <a:t>Profesör </a:t>
            </a:r>
            <a:r>
              <a:rPr lang="tr-TR" b="1" dirty="0" err="1">
                <a:solidFill>
                  <a:schemeClr val="bg1"/>
                </a:solidFill>
              </a:rPr>
              <a:t>Shintaro</a:t>
            </a:r>
            <a:r>
              <a:rPr lang="tr-TR" b="1" dirty="0">
                <a:solidFill>
                  <a:schemeClr val="bg1"/>
                </a:solidFill>
              </a:rPr>
              <a:t> Uda</a:t>
            </a:r>
            <a:r>
              <a:rPr lang="tr-TR" dirty="0">
                <a:solidFill>
                  <a:schemeClr val="bg1"/>
                </a:solidFill>
              </a:rPr>
              <a:t> bu antenin teorisini ilk olarak 1928 yılında Japonca olarak açıkladı. Ancak daha sonra bu anten </a:t>
            </a:r>
            <a:r>
              <a:rPr lang="tr-TR" b="1" dirty="0" err="1">
                <a:solidFill>
                  <a:schemeClr val="bg1"/>
                </a:solidFill>
              </a:rPr>
              <a:t>Hidetsugu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 tarafından İngilizce olarak açıklandı .</a:t>
            </a: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-Uda anteninin İngilizce açıklaması, teoriyi dünya çapında ünlü yaptı. Ancak anten başlangıçta </a:t>
            </a:r>
            <a:r>
              <a:rPr lang="tr-TR" dirty="0" err="1" smtClean="0">
                <a:solidFill>
                  <a:schemeClr val="bg1"/>
                </a:solidFill>
              </a:rPr>
              <a:t>Sintaro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Uda tarafından önerildiğinden, her ikisinin de katkıları adına antene </a:t>
            </a:r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Anteni</a:t>
            </a:r>
            <a:r>
              <a:rPr lang="tr-TR" dirty="0">
                <a:solidFill>
                  <a:schemeClr val="bg1"/>
                </a:solidFill>
              </a:rPr>
              <a:t> olarak bilinen uygun bir ad verilir . Bazen Anten veya </a:t>
            </a:r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 Anteni olarak bilinir.</a:t>
            </a:r>
          </a:p>
          <a:p>
            <a:pPr fontAlgn="base"/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1026" name="Picture 2" descr="History of Technolife: Inventor of Antenna - Hidetsugu Yag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2"/>
            <a:ext cx="6156312" cy="29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2071702"/>
          </a:xfrm>
        </p:spPr>
        <p:txBody>
          <a:bodyPr>
            <a:noAutofit/>
          </a:bodyPr>
          <a:lstStyle/>
          <a:p>
            <a:r>
              <a:rPr lang="tr-TR" sz="3600" dirty="0" smtClean="0">
                <a:solidFill>
                  <a:srgbClr val="FFFF00"/>
                </a:solidFill>
              </a:rPr>
              <a:t>Elektromanyetik Dalganın Hızı ışık hızı ile aynıdır. Işık aynı zamanda bir elektromanyetik dalgadır. Hızı uzay boşluğunda 299,799,077 metre dir.</a:t>
            </a:r>
            <a:endParaRPr lang="tr-TR" sz="3600" dirty="0">
              <a:solidFill>
                <a:srgbClr val="FFFF00"/>
              </a:solidFill>
            </a:endParaRPr>
          </a:p>
        </p:txBody>
      </p:sp>
      <p:pic>
        <p:nvPicPr>
          <p:cNvPr id="4" name="3 Resim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14752"/>
            <a:ext cx="4422902" cy="3143248"/>
          </a:xfrm>
          <a:prstGeom prst="rect">
            <a:avLst/>
          </a:prstGeom>
        </p:spPr>
      </p:pic>
      <p:pic>
        <p:nvPicPr>
          <p:cNvPr id="5" name="4 Resim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0504" y="3714728"/>
            <a:ext cx="4723496" cy="3143272"/>
          </a:xfrm>
          <a:prstGeom prst="rect">
            <a:avLst/>
          </a:prstGeom>
        </p:spPr>
      </p:pic>
      <p:pic>
        <p:nvPicPr>
          <p:cNvPr id="7" name="6 Resim" descr="images (1).f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2214554"/>
            <a:ext cx="3381274" cy="2500330"/>
          </a:xfrm>
          <a:prstGeom prst="rect">
            <a:avLst/>
          </a:prstGeom>
        </p:spPr>
      </p:pic>
      <p:pic>
        <p:nvPicPr>
          <p:cNvPr id="8" name="7 Resim" descr="images (1).f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143116"/>
            <a:ext cx="3381274" cy="2500330"/>
          </a:xfrm>
          <a:prstGeom prst="rect">
            <a:avLst/>
          </a:prstGeom>
        </p:spPr>
      </p:pic>
      <p:pic>
        <p:nvPicPr>
          <p:cNvPr id="11" name="10 Resim" descr="tumblr_magxx8nPm1r7o4kzo1_500_310x310.f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2428867"/>
            <a:ext cx="3071834" cy="1143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043608" y="1055170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 ve Uda isimli bilim insanları tarafından 1920’ </a:t>
            </a:r>
            <a:r>
              <a:rPr lang="tr-TR" dirty="0" err="1">
                <a:solidFill>
                  <a:schemeClr val="bg1"/>
                </a:solidFill>
              </a:rPr>
              <a:t>lerde</a:t>
            </a:r>
            <a:r>
              <a:rPr lang="tr-TR" dirty="0">
                <a:solidFill>
                  <a:schemeClr val="bg1"/>
                </a:solidFill>
              </a:rPr>
              <a:t> tasarlanmıştır. Genellikle VHF – UHF bantlarında ( 30 MHz – 3 GHz ) kullanılır. Bir kaç doğrusal </a:t>
            </a:r>
            <a:r>
              <a:rPr lang="tr-TR" dirty="0" err="1">
                <a:solidFill>
                  <a:schemeClr val="bg1"/>
                </a:solidFill>
              </a:rPr>
              <a:t>dipol</a:t>
            </a:r>
            <a:r>
              <a:rPr lang="tr-TR" dirty="0">
                <a:solidFill>
                  <a:schemeClr val="bg1"/>
                </a:solidFill>
              </a:rPr>
              <a:t> elemandan meydana gelir. Bunlardan biri besleme (Besleme elemanı) hattında direkt olarak beslenirken diğerleri (yönlendiriciler) ise akımları karşılıklı bağlaşım sayesinde indüklenen </a:t>
            </a:r>
            <a:r>
              <a:rPr lang="tr-TR" dirty="0" err="1">
                <a:solidFill>
                  <a:schemeClr val="bg1"/>
                </a:solidFill>
              </a:rPr>
              <a:t>parazitik</a:t>
            </a:r>
            <a:r>
              <a:rPr lang="tr-TR" dirty="0">
                <a:solidFill>
                  <a:schemeClr val="bg1"/>
                </a:solidFill>
              </a:rPr>
              <a:t> ışıyanlar gibi davranırlar</a:t>
            </a:r>
            <a:r>
              <a:rPr lang="tr-TR" dirty="0"/>
              <a:t>. </a:t>
            </a:r>
            <a:endParaRPr lang="tr-TR" dirty="0" smtClean="0"/>
          </a:p>
          <a:p>
            <a:pPr fontAlgn="base"/>
            <a:endParaRPr lang="tr-TR" dirty="0">
              <a:solidFill>
                <a:schemeClr val="bg1"/>
              </a:solidFill>
            </a:endParaRPr>
          </a:p>
          <a:p>
            <a:pPr fontAlgn="base"/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-Uda antenler Besleme (</a:t>
            </a:r>
            <a:r>
              <a:rPr lang="tr-TR" dirty="0" err="1">
                <a:solidFill>
                  <a:schemeClr val="bg1"/>
                </a:solidFill>
              </a:rPr>
              <a:t>Driven</a:t>
            </a:r>
            <a:r>
              <a:rPr lang="tr-TR" dirty="0">
                <a:solidFill>
                  <a:schemeClr val="bg1"/>
                </a:solidFill>
              </a:rPr>
              <a:t> Element), Yönlendirici (</a:t>
            </a:r>
            <a:r>
              <a:rPr lang="tr-TR" dirty="0" err="1">
                <a:solidFill>
                  <a:schemeClr val="bg1"/>
                </a:solidFill>
              </a:rPr>
              <a:t>Director</a:t>
            </a:r>
            <a:r>
              <a:rPr lang="tr-TR" dirty="0">
                <a:solidFill>
                  <a:schemeClr val="bg1"/>
                </a:solidFill>
              </a:rPr>
              <a:t>), Yansıtıcı (</a:t>
            </a:r>
            <a:r>
              <a:rPr lang="tr-TR" dirty="0" err="1">
                <a:solidFill>
                  <a:schemeClr val="bg1"/>
                </a:solidFill>
              </a:rPr>
              <a:t>Reflector</a:t>
            </a:r>
            <a:r>
              <a:rPr lang="tr-TR" dirty="0">
                <a:solidFill>
                  <a:schemeClr val="bg1"/>
                </a:solidFill>
              </a:rPr>
              <a:t>) olmak üzere 3 elemandan oluşur.</a:t>
            </a:r>
          </a:p>
          <a:p>
            <a:pPr fontAlgn="base"/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547910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-Uda </a:t>
            </a:r>
            <a:r>
              <a:rPr lang="tr-TR" dirty="0" smtClean="0">
                <a:solidFill>
                  <a:schemeClr val="bg1"/>
                </a:solidFill>
              </a:rPr>
              <a:t>modelleme antenler </a:t>
            </a:r>
            <a:r>
              <a:rPr lang="tr-TR" dirty="0">
                <a:solidFill>
                  <a:schemeClr val="bg1"/>
                </a:solidFill>
              </a:rPr>
              <a:t>genelde halk arasında bilinmese bile </a:t>
            </a:r>
            <a:r>
              <a:rPr lang="tr-TR" dirty="0" smtClean="0">
                <a:solidFill>
                  <a:schemeClr val="bg1"/>
                </a:solidFill>
              </a:rPr>
              <a:t>ev </a:t>
            </a:r>
            <a:r>
              <a:rPr lang="tr-TR" dirty="0">
                <a:solidFill>
                  <a:schemeClr val="bg1"/>
                </a:solidFill>
              </a:rPr>
              <a:t>TV anteni olarak yaygın bir şekilde kullanılmıştır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  <a:p>
            <a:pPr fontAlgn="base"/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3074" name="Picture 2" descr="470-860mhz Uhf Açık Dijital Tv Anteni - Buy 470-860mhz Anten,470-860mhz  Dijital Tv Anteni,Dış Mekan Tv Anteni Product on Alibab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561291" cy="45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dirty="0">
                <a:solidFill>
                  <a:schemeClr val="bg1"/>
                </a:solidFill>
              </a:rPr>
              <a:t>Aşağıdakiler, </a:t>
            </a:r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 Anteni seçerken ve bu </a:t>
            </a:r>
            <a:r>
              <a:rPr lang="tr-TR" dirty="0" err="1">
                <a:solidFill>
                  <a:schemeClr val="bg1"/>
                </a:solidFill>
              </a:rPr>
              <a:t>yagi</a:t>
            </a:r>
            <a:r>
              <a:rPr lang="tr-TR" dirty="0">
                <a:solidFill>
                  <a:schemeClr val="bg1"/>
                </a:solidFill>
              </a:rPr>
              <a:t> anten hesaplayıcısında hesaplamalar yaparken dikkate alınan temel özelliklerdir.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• Bant Genişliği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• Empedans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• Kazanç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>• Önden Arkaya Oran</a:t>
            </a:r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  <a:p>
            <a:pPr fontAlgn="base"/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6146" name="Picture 2" descr="yagi-uda anteninin yapıs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3888432" cy="386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0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8028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dirty="0">
                <a:solidFill>
                  <a:schemeClr val="bg1"/>
                </a:solidFill>
              </a:rPr>
              <a:t>Reflektör, metalik çubuğun uçlarından birinde bulunur ve yaklaşık olarak, sürülen elemanın uzunluğundan </a:t>
            </a:r>
            <a:r>
              <a:rPr lang="tr-TR" b="1" dirty="0">
                <a:solidFill>
                  <a:schemeClr val="bg1"/>
                </a:solidFill>
              </a:rPr>
              <a:t>%5 daha uzun bir uzunluğa </a:t>
            </a:r>
            <a:r>
              <a:rPr lang="tr-TR" b="1" dirty="0" smtClean="0">
                <a:solidFill>
                  <a:schemeClr val="bg1"/>
                </a:solidFill>
              </a:rPr>
              <a:t>sahiptir</a:t>
            </a:r>
            <a:r>
              <a:rPr lang="tr-TR" b="1" dirty="0">
                <a:solidFill>
                  <a:schemeClr val="bg1"/>
                </a:solidFill>
              </a:rPr>
              <a:t>. </a:t>
            </a:r>
            <a:endParaRPr lang="tr-TR" b="1" dirty="0" smtClean="0">
              <a:solidFill>
                <a:schemeClr val="bg1"/>
              </a:solidFill>
            </a:endParaRPr>
          </a:p>
          <a:p>
            <a:pPr fontAlgn="base"/>
            <a:endParaRPr lang="tr-TR" b="1" dirty="0" smtClean="0">
              <a:solidFill>
                <a:schemeClr val="bg1"/>
              </a:solidFill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Yönlendiriciler</a:t>
            </a:r>
            <a:r>
              <a:rPr lang="tr-TR" dirty="0">
                <a:solidFill>
                  <a:schemeClr val="bg1"/>
                </a:solidFill>
              </a:rPr>
              <a:t>, tahrik edilen elemandan neredeyse </a:t>
            </a:r>
            <a:r>
              <a:rPr lang="tr-TR" b="1" dirty="0">
                <a:solidFill>
                  <a:schemeClr val="bg1"/>
                </a:solidFill>
              </a:rPr>
              <a:t>%5 daha kısa</a:t>
            </a:r>
            <a:r>
              <a:rPr lang="tr-TR" dirty="0">
                <a:solidFill>
                  <a:schemeClr val="bg1"/>
                </a:solidFill>
              </a:rPr>
              <a:t> iken (yani, rezonans frekansında </a:t>
            </a:r>
            <a:r>
              <a:rPr lang="el-GR" dirty="0">
                <a:solidFill>
                  <a:schemeClr val="bg1"/>
                </a:solidFill>
              </a:rPr>
              <a:t>λ/2) </a:t>
            </a:r>
            <a:r>
              <a:rPr lang="tr-TR" dirty="0">
                <a:solidFill>
                  <a:schemeClr val="bg1"/>
                </a:solidFill>
              </a:rPr>
              <a:t>ve antene maksimum yönlendirme sağlamak için kullanıldığından </a:t>
            </a:r>
            <a:r>
              <a:rPr lang="tr-TR" dirty="0" err="1">
                <a:solidFill>
                  <a:schemeClr val="bg1"/>
                </a:solidFill>
              </a:rPr>
              <a:t>dipolün</a:t>
            </a:r>
            <a:r>
              <a:rPr lang="tr-TR" dirty="0">
                <a:solidFill>
                  <a:schemeClr val="bg1"/>
                </a:solidFill>
              </a:rPr>
              <a:t> diğer tarafına yerleştirilir.</a:t>
            </a:r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9000"/>
            <a:ext cx="547910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8028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Üç tip elemandan </a:t>
            </a:r>
            <a:r>
              <a:rPr lang="tr-TR" b="1" dirty="0" smtClean="0">
                <a:solidFill>
                  <a:schemeClr val="bg1"/>
                </a:solidFill>
              </a:rPr>
              <a:t>oluşur;</a:t>
            </a: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- Yansıtıcı(</a:t>
            </a:r>
            <a:r>
              <a:rPr lang="tr-TR" dirty="0" err="1" smtClean="0">
                <a:solidFill>
                  <a:schemeClr val="bg1"/>
                </a:solidFill>
              </a:rPr>
              <a:t>Reflector</a:t>
            </a:r>
            <a:r>
              <a:rPr lang="tr-TR" dirty="0" smtClean="0">
                <a:solidFill>
                  <a:schemeClr val="bg1"/>
                </a:solidFill>
              </a:rPr>
              <a:t> Element)</a:t>
            </a: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- Besleme </a:t>
            </a:r>
            <a:r>
              <a:rPr lang="tr-TR" dirty="0">
                <a:solidFill>
                  <a:schemeClr val="bg1"/>
                </a:solidFill>
              </a:rPr>
              <a:t>elemanı (</a:t>
            </a:r>
            <a:r>
              <a:rPr lang="tr-TR" dirty="0" err="1">
                <a:solidFill>
                  <a:schemeClr val="bg1"/>
                </a:solidFill>
              </a:rPr>
              <a:t>Driven</a:t>
            </a:r>
            <a:r>
              <a:rPr lang="tr-TR" dirty="0">
                <a:solidFill>
                  <a:schemeClr val="bg1"/>
                </a:solidFill>
              </a:rPr>
              <a:t> element</a:t>
            </a:r>
            <a:r>
              <a:rPr lang="tr-TR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- </a:t>
            </a:r>
            <a:r>
              <a:rPr lang="tr-TR" dirty="0" err="1" smtClean="0">
                <a:solidFill>
                  <a:schemeClr val="bg1"/>
                </a:solidFill>
              </a:rPr>
              <a:t>Director</a:t>
            </a:r>
            <a:r>
              <a:rPr lang="tr-TR" dirty="0" smtClean="0">
                <a:solidFill>
                  <a:schemeClr val="bg1"/>
                </a:solidFill>
              </a:rPr>
              <a:t> Elementler</a:t>
            </a:r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9000"/>
            <a:ext cx="547910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8028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Besleme elemanı (</a:t>
            </a:r>
            <a:r>
              <a:rPr lang="tr-TR" b="1" dirty="0" err="1">
                <a:solidFill>
                  <a:schemeClr val="bg1"/>
                </a:solidFill>
              </a:rPr>
              <a:t>Driven</a:t>
            </a:r>
            <a:r>
              <a:rPr lang="tr-TR" b="1" dirty="0">
                <a:solidFill>
                  <a:schemeClr val="bg1"/>
                </a:solidFill>
              </a:rPr>
              <a:t> Element</a:t>
            </a:r>
            <a:r>
              <a:rPr lang="tr-TR" b="1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  <a:p>
            <a:pPr fontAlgn="base"/>
            <a:r>
              <a:rPr lang="tr-TR" dirty="0">
                <a:solidFill>
                  <a:schemeClr val="bg1"/>
                </a:solidFill>
              </a:rPr>
              <a:t>Antenin polarizasyonunu ve merkez frekansını </a:t>
            </a:r>
            <a:r>
              <a:rPr lang="tr-TR" dirty="0" smtClean="0">
                <a:solidFill>
                  <a:schemeClr val="bg1"/>
                </a:solidFill>
              </a:rPr>
              <a:t>belirler.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için tavsiye edilen uzunluk 0.47</a:t>
            </a:r>
            <a:r>
              <a:rPr lang="el-GR" dirty="0">
                <a:solidFill>
                  <a:schemeClr val="bg1"/>
                </a:solidFill>
              </a:rPr>
              <a:t>λ’</a:t>
            </a:r>
            <a:r>
              <a:rPr lang="tr-TR" dirty="0" err="1">
                <a:solidFill>
                  <a:schemeClr val="bg1"/>
                </a:solidFill>
              </a:rPr>
              <a:t>dır</a:t>
            </a:r>
            <a:r>
              <a:rPr lang="tr-TR" dirty="0">
                <a:solidFill>
                  <a:schemeClr val="bg1"/>
                </a:solidFill>
              </a:rPr>
              <a:t>.</a:t>
            </a:r>
            <a:endParaRPr lang="tr-TR" b="0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9000"/>
            <a:ext cx="547910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115616" y="1268760"/>
            <a:ext cx="8028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Yansıtıcı (Reflektör</a:t>
            </a:r>
            <a:r>
              <a:rPr lang="tr-TR" b="1" dirty="0" smtClean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- Metal </a:t>
            </a:r>
            <a:r>
              <a:rPr lang="tr-TR" dirty="0">
                <a:solidFill>
                  <a:schemeClr val="bg1"/>
                </a:solidFill>
              </a:rPr>
              <a:t>taşıyıcı üzerine monte edilmiş bir </a:t>
            </a:r>
            <a:r>
              <a:rPr lang="tr-TR" dirty="0" err="1">
                <a:solidFill>
                  <a:schemeClr val="bg1"/>
                </a:solidFill>
              </a:rPr>
              <a:t>dipolün</a:t>
            </a:r>
            <a:r>
              <a:rPr lang="tr-TR" dirty="0">
                <a:solidFill>
                  <a:schemeClr val="bg1"/>
                </a:solidFill>
              </a:rPr>
              <a:t> sinyal geliş veya gidiş yönünde arkasına düşen ve yaklaşık olarak </a:t>
            </a:r>
            <a:r>
              <a:rPr lang="el-GR" dirty="0">
                <a:solidFill>
                  <a:schemeClr val="bg1"/>
                </a:solidFill>
              </a:rPr>
              <a:t>λ / 4 </a:t>
            </a:r>
            <a:r>
              <a:rPr lang="tr-TR" dirty="0">
                <a:solidFill>
                  <a:schemeClr val="bg1"/>
                </a:solidFill>
              </a:rPr>
              <a:t>mesafeye yerleştirilen düz bir borudan yapılmış anten elemanına “yansıtıcı” denir. Yansıtıcının görevi vericiden gönderilen elektromanyetik dalgaları </a:t>
            </a:r>
            <a:r>
              <a:rPr lang="tr-TR" dirty="0" err="1">
                <a:solidFill>
                  <a:schemeClr val="bg1"/>
                </a:solidFill>
              </a:rPr>
              <a:t>dipole</a:t>
            </a:r>
            <a:r>
              <a:rPr lang="tr-TR" dirty="0">
                <a:solidFill>
                  <a:schemeClr val="bg1"/>
                </a:solidFill>
              </a:rPr>
              <a:t> doğru </a:t>
            </a:r>
            <a:r>
              <a:rPr lang="tr-TR" dirty="0" smtClean="0">
                <a:solidFill>
                  <a:schemeClr val="bg1"/>
                </a:solidFill>
              </a:rPr>
              <a:t>yönlendirmektir.</a:t>
            </a:r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9000"/>
            <a:ext cx="547910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99592" y="1268760"/>
            <a:ext cx="8244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</a:t>
            </a:r>
            <a:r>
              <a:rPr lang="tr-TR" b="1" dirty="0" smtClean="0">
                <a:solidFill>
                  <a:schemeClr val="bg1"/>
                </a:solidFill>
              </a:rPr>
              <a:t>Yönlendirici (</a:t>
            </a:r>
            <a:r>
              <a:rPr lang="tr-TR" b="1" dirty="0" err="1" smtClean="0">
                <a:solidFill>
                  <a:schemeClr val="bg1"/>
                </a:solidFill>
              </a:rPr>
              <a:t>Director</a:t>
            </a:r>
            <a:r>
              <a:rPr lang="tr-TR" b="1" dirty="0" smtClean="0">
                <a:solidFill>
                  <a:schemeClr val="bg1"/>
                </a:solidFill>
              </a:rPr>
              <a:t> Element)</a:t>
            </a: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  <a:p>
            <a:pPr marL="285750" indent="-285750" fontAlgn="base">
              <a:buFontTx/>
              <a:buChar char="-"/>
            </a:pPr>
            <a:r>
              <a:rPr lang="tr-TR" dirty="0" err="1" smtClean="0">
                <a:solidFill>
                  <a:schemeClr val="bg1"/>
                </a:solidFill>
              </a:rPr>
              <a:t>Dipolün</a:t>
            </a:r>
            <a:r>
              <a:rPr lang="tr-TR" dirty="0" smtClean="0">
                <a:solidFill>
                  <a:schemeClr val="bg1"/>
                </a:solidFill>
              </a:rPr>
              <a:t> ön kısmında dalga boyu </a:t>
            </a:r>
            <a:r>
              <a:rPr lang="el-GR" dirty="0" smtClean="0">
                <a:solidFill>
                  <a:schemeClr val="bg1"/>
                </a:solidFill>
              </a:rPr>
              <a:t>λ </a:t>
            </a:r>
            <a:r>
              <a:rPr lang="el-GR" dirty="0">
                <a:solidFill>
                  <a:schemeClr val="bg1"/>
                </a:solidFill>
              </a:rPr>
              <a:t>/ </a:t>
            </a:r>
            <a:r>
              <a:rPr lang="tr-TR" dirty="0" smtClean="0">
                <a:solidFill>
                  <a:schemeClr val="bg1"/>
                </a:solidFill>
              </a:rPr>
              <a:t>8 e kadar mesafeye </a:t>
            </a:r>
            <a:r>
              <a:rPr lang="tr-TR" dirty="0" err="1" smtClean="0">
                <a:solidFill>
                  <a:schemeClr val="bg1"/>
                </a:solidFill>
              </a:rPr>
              <a:t>dipolün</a:t>
            </a:r>
            <a:r>
              <a:rPr lang="tr-TR" dirty="0" smtClean="0">
                <a:solidFill>
                  <a:schemeClr val="bg1"/>
                </a:solidFill>
              </a:rPr>
              <a:t> dış boyutlarından daha küçük bir çubuk şeklinde metal borudan yapılmış anten elemanına </a:t>
            </a:r>
          </a:p>
          <a:p>
            <a:pPr fontAlgn="base"/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    « yönlendirici» (</a:t>
            </a:r>
            <a:r>
              <a:rPr lang="tr-TR" dirty="0" err="1" smtClean="0">
                <a:solidFill>
                  <a:schemeClr val="bg1"/>
                </a:solidFill>
              </a:rPr>
              <a:t>Director</a:t>
            </a:r>
            <a:r>
              <a:rPr lang="tr-TR" dirty="0" smtClean="0">
                <a:solidFill>
                  <a:schemeClr val="bg1"/>
                </a:solidFill>
              </a:rPr>
              <a:t>) denir.</a:t>
            </a:r>
          </a:p>
          <a:p>
            <a:pPr marL="285750" indent="-285750" fontAlgn="base">
              <a:buFontTx/>
              <a:buChar char="-"/>
            </a:pP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Anten dizisi içerisinde ne kadar çok yönlendirici kullanılırsa </a:t>
            </a:r>
            <a:r>
              <a:rPr lang="tr-TR" dirty="0" err="1" smtClean="0">
                <a:solidFill>
                  <a:schemeClr val="bg1"/>
                </a:solidFill>
              </a:rPr>
              <a:t>anetn</a:t>
            </a:r>
            <a:r>
              <a:rPr lang="tr-TR" dirty="0" smtClean="0">
                <a:solidFill>
                  <a:schemeClr val="bg1"/>
                </a:solidFill>
              </a:rPr>
              <a:t> kazancı o kadar yüksek olur. Yansıtıcı ve Yönlendiriciler aldıkları radyasyon sinyalini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üzerine tekrar yayar böylece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üzerinde indüklenmiş bir gerilim meydana gelir. </a:t>
            </a:r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45024"/>
            <a:ext cx="5191073" cy="30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99592" y="1268760"/>
            <a:ext cx="82444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</a:t>
            </a:r>
            <a:r>
              <a:rPr lang="tr-TR" b="1" dirty="0" smtClean="0">
                <a:solidFill>
                  <a:schemeClr val="bg1"/>
                </a:solidFill>
              </a:rPr>
              <a:t>Yönlendirici (</a:t>
            </a:r>
            <a:r>
              <a:rPr lang="tr-TR" b="1" dirty="0" err="1" smtClean="0">
                <a:solidFill>
                  <a:schemeClr val="bg1"/>
                </a:solidFill>
              </a:rPr>
              <a:t>Director</a:t>
            </a:r>
            <a:r>
              <a:rPr lang="tr-TR" b="1" dirty="0" smtClean="0">
                <a:solidFill>
                  <a:schemeClr val="bg1"/>
                </a:solidFill>
              </a:rPr>
              <a:t> Element)</a:t>
            </a: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  <a:p>
            <a:pPr marL="285750" indent="-285750" fontAlgn="base">
              <a:buFontTx/>
              <a:buChar char="-"/>
            </a:pPr>
            <a:r>
              <a:rPr lang="tr-TR" dirty="0" err="1" smtClean="0">
                <a:solidFill>
                  <a:schemeClr val="bg1"/>
                </a:solidFill>
              </a:rPr>
              <a:t>Dipolün</a:t>
            </a:r>
            <a:r>
              <a:rPr lang="tr-TR" dirty="0" smtClean="0">
                <a:solidFill>
                  <a:schemeClr val="bg1"/>
                </a:solidFill>
              </a:rPr>
              <a:t> ön kısmında dalga boyu </a:t>
            </a:r>
            <a:r>
              <a:rPr lang="el-GR" dirty="0" smtClean="0">
                <a:solidFill>
                  <a:schemeClr val="bg1"/>
                </a:solidFill>
              </a:rPr>
              <a:t>λ </a:t>
            </a:r>
            <a:r>
              <a:rPr lang="el-GR" dirty="0">
                <a:solidFill>
                  <a:schemeClr val="bg1"/>
                </a:solidFill>
              </a:rPr>
              <a:t>/ </a:t>
            </a:r>
            <a:r>
              <a:rPr lang="tr-TR" dirty="0" smtClean="0">
                <a:solidFill>
                  <a:schemeClr val="bg1"/>
                </a:solidFill>
              </a:rPr>
              <a:t>8 e kadar mesafeye </a:t>
            </a:r>
            <a:r>
              <a:rPr lang="tr-TR" dirty="0" err="1" smtClean="0">
                <a:solidFill>
                  <a:schemeClr val="bg1"/>
                </a:solidFill>
              </a:rPr>
              <a:t>dipolün</a:t>
            </a:r>
            <a:r>
              <a:rPr lang="tr-TR" dirty="0" smtClean="0">
                <a:solidFill>
                  <a:schemeClr val="bg1"/>
                </a:solidFill>
              </a:rPr>
              <a:t> dış boyutlarından daha küçük bir çubuk şeklinde metal borudan yapılmış anten elemanına </a:t>
            </a:r>
          </a:p>
          <a:p>
            <a:pPr fontAlgn="base"/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    « yönlendirici» (</a:t>
            </a:r>
            <a:r>
              <a:rPr lang="tr-TR" dirty="0" err="1" smtClean="0">
                <a:solidFill>
                  <a:schemeClr val="bg1"/>
                </a:solidFill>
              </a:rPr>
              <a:t>Director</a:t>
            </a:r>
            <a:r>
              <a:rPr lang="tr-TR" dirty="0" smtClean="0">
                <a:solidFill>
                  <a:schemeClr val="bg1"/>
                </a:solidFill>
              </a:rPr>
              <a:t>) denir.</a:t>
            </a:r>
          </a:p>
          <a:p>
            <a:pPr marL="285750" indent="-285750" fontAlgn="base">
              <a:buFontTx/>
              <a:buChar char="-"/>
            </a:pP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tr-TR" dirty="0" smtClean="0">
                <a:solidFill>
                  <a:schemeClr val="bg1"/>
                </a:solidFill>
              </a:rPr>
              <a:t>Anten dizisi içerisinde ne kadar çok yönlendirici kullanılırsa </a:t>
            </a:r>
            <a:r>
              <a:rPr lang="tr-TR" dirty="0" err="1" smtClean="0">
                <a:solidFill>
                  <a:schemeClr val="bg1"/>
                </a:solidFill>
              </a:rPr>
              <a:t>anetn</a:t>
            </a:r>
            <a:r>
              <a:rPr lang="tr-TR" dirty="0" smtClean="0">
                <a:solidFill>
                  <a:schemeClr val="bg1"/>
                </a:solidFill>
              </a:rPr>
              <a:t> kazancı o kadar yüksek olur. Yansıtıcı ve Yönlendiriciler aldıkları radyasyon sinyalini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üzerine tekrar yayar böylece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üzerinde indüklenmiş bir gerilim meydana gelir. </a:t>
            </a:r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45024"/>
            <a:ext cx="5191073" cy="300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etin kutusu"/>
          <p:cNvSpPr txBox="1"/>
          <p:nvPr/>
        </p:nvSpPr>
        <p:spPr>
          <a:xfrm>
            <a:off x="500034" y="285729"/>
            <a:ext cx="8429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tr-TR" sz="4400" dirty="0" err="1">
                <a:solidFill>
                  <a:schemeClr val="bg1"/>
                </a:solidFill>
              </a:rPr>
              <a:t>Yagi</a:t>
            </a:r>
            <a:r>
              <a:rPr lang="tr-TR" sz="4400" dirty="0">
                <a:solidFill>
                  <a:schemeClr val="bg1"/>
                </a:solidFill>
              </a:rPr>
              <a:t>-Uda </a:t>
            </a:r>
            <a:r>
              <a:rPr lang="tr-TR" sz="4400" dirty="0" smtClean="0">
                <a:solidFill>
                  <a:schemeClr val="bg1"/>
                </a:solidFill>
              </a:rPr>
              <a:t>Anteni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99592" y="1268760"/>
            <a:ext cx="8244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chemeClr val="bg1"/>
                </a:solidFill>
              </a:rPr>
              <a:t>Yagi</a:t>
            </a:r>
            <a:r>
              <a:rPr lang="tr-TR" b="1" dirty="0">
                <a:solidFill>
                  <a:schemeClr val="bg1"/>
                </a:solidFill>
              </a:rPr>
              <a:t>-Uda Anten </a:t>
            </a:r>
            <a:r>
              <a:rPr lang="tr-TR" b="1" dirty="0" smtClean="0">
                <a:solidFill>
                  <a:schemeClr val="bg1"/>
                </a:solidFill>
              </a:rPr>
              <a:t>Hesaplama Yöntemleri;</a:t>
            </a: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  <a:p>
            <a:pPr marL="285750" indent="-285750" fontAlgn="base">
              <a:buFontTx/>
              <a:buChar char="-"/>
            </a:pPr>
            <a:r>
              <a:rPr lang="tr-TR" dirty="0">
                <a:solidFill>
                  <a:schemeClr val="bg1"/>
                </a:solidFill>
              </a:rPr>
              <a:t>Çalışma Frekansı (MHz) = </a:t>
            </a:r>
            <a:r>
              <a:rPr lang="tr-TR" dirty="0" smtClean="0">
                <a:solidFill>
                  <a:schemeClr val="bg1"/>
                </a:solidFill>
              </a:rPr>
              <a:t>145</a:t>
            </a: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>
                <a:solidFill>
                  <a:schemeClr val="bg1"/>
                </a:solidFill>
              </a:rPr>
              <a:t/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* Reflektör </a:t>
            </a:r>
            <a:r>
              <a:rPr lang="tr-TR" dirty="0">
                <a:solidFill>
                  <a:schemeClr val="bg1"/>
                </a:solidFill>
              </a:rPr>
              <a:t>Uzunluğu = </a:t>
            </a:r>
            <a:r>
              <a:rPr lang="tr-TR" dirty="0" smtClean="0">
                <a:solidFill>
                  <a:schemeClr val="bg1"/>
                </a:solidFill>
              </a:rPr>
              <a:t>(0.495 x 2) = 0,99 </a:t>
            </a:r>
            <a:r>
              <a:rPr lang="tr-TR" dirty="0">
                <a:solidFill>
                  <a:schemeClr val="bg1"/>
                </a:solidFill>
              </a:rPr>
              <a:t>metre</a:t>
            </a:r>
            <a:r>
              <a:rPr lang="tr-TR" dirty="0" smtClean="0">
                <a:solidFill>
                  <a:schemeClr val="bg1"/>
                </a:solidFill>
              </a:rPr>
              <a:t>,</a:t>
            </a: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     * </a:t>
            </a:r>
            <a:r>
              <a:rPr lang="tr-TR" dirty="0" err="1">
                <a:solidFill>
                  <a:schemeClr val="bg1"/>
                </a:solidFill>
              </a:rPr>
              <a:t>Dipol</a:t>
            </a:r>
            <a:r>
              <a:rPr lang="tr-TR" dirty="0">
                <a:solidFill>
                  <a:schemeClr val="bg1"/>
                </a:solidFill>
              </a:rPr>
              <a:t> Uzunluğu </a:t>
            </a:r>
            <a:r>
              <a:rPr lang="tr-TR" dirty="0" smtClean="0">
                <a:solidFill>
                  <a:schemeClr val="bg1"/>
                </a:solidFill>
              </a:rPr>
              <a:t>=(0.473 x 2) = </a:t>
            </a:r>
            <a:r>
              <a:rPr lang="tr-TR" dirty="0" smtClean="0">
                <a:solidFill>
                  <a:schemeClr val="bg1"/>
                </a:solidFill>
              </a:rPr>
              <a:t>0.94 </a:t>
            </a:r>
            <a:r>
              <a:rPr lang="tr-TR" dirty="0">
                <a:solidFill>
                  <a:schemeClr val="bg1"/>
                </a:solidFill>
              </a:rPr>
              <a:t>metre, </a:t>
            </a:r>
            <a:endParaRPr lang="tr-TR" dirty="0" smtClean="0">
              <a:solidFill>
                <a:schemeClr val="bg1"/>
              </a:solidFill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     * Direktör </a:t>
            </a:r>
            <a:r>
              <a:rPr lang="tr-TR" dirty="0">
                <a:solidFill>
                  <a:schemeClr val="bg1"/>
                </a:solidFill>
              </a:rPr>
              <a:t>Uzunluğu </a:t>
            </a:r>
            <a:r>
              <a:rPr lang="tr-TR" dirty="0" smtClean="0">
                <a:solidFill>
                  <a:schemeClr val="bg1"/>
                </a:solidFill>
              </a:rPr>
              <a:t>= (0.440 x 2 ) = </a:t>
            </a:r>
            <a:r>
              <a:rPr lang="tr-TR" dirty="0" smtClean="0">
                <a:solidFill>
                  <a:schemeClr val="bg1"/>
                </a:solidFill>
              </a:rPr>
              <a:t>0.88 </a:t>
            </a:r>
            <a:r>
              <a:rPr lang="tr-TR" dirty="0">
                <a:solidFill>
                  <a:schemeClr val="bg1"/>
                </a:solidFill>
              </a:rPr>
              <a:t>metre, </a:t>
            </a:r>
            <a:endParaRPr lang="tr-TR" dirty="0" smtClean="0">
              <a:solidFill>
                <a:schemeClr val="bg1"/>
              </a:solidFill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     * Reflektörden </a:t>
            </a:r>
            <a:r>
              <a:rPr lang="tr-TR" dirty="0" err="1">
                <a:solidFill>
                  <a:schemeClr val="bg1"/>
                </a:solidFill>
              </a:rPr>
              <a:t>Dipol</a:t>
            </a:r>
            <a:r>
              <a:rPr lang="tr-TR" dirty="0">
                <a:solidFill>
                  <a:schemeClr val="bg1"/>
                </a:solidFill>
              </a:rPr>
              <a:t> Aralığı = </a:t>
            </a:r>
            <a:r>
              <a:rPr lang="tr-TR" dirty="0" smtClean="0">
                <a:solidFill>
                  <a:schemeClr val="bg1"/>
                </a:solidFill>
              </a:rPr>
              <a:t>( 0.125 x 2 ) = 0.25 </a:t>
            </a:r>
            <a:r>
              <a:rPr lang="tr-TR" dirty="0">
                <a:solidFill>
                  <a:schemeClr val="bg1"/>
                </a:solidFill>
              </a:rPr>
              <a:t>metre, </a:t>
            </a:r>
            <a:endParaRPr lang="tr-TR" dirty="0" smtClean="0">
              <a:solidFill>
                <a:schemeClr val="bg1"/>
              </a:solidFill>
            </a:endParaRPr>
          </a:p>
          <a:p>
            <a:pPr fontAlgn="base"/>
            <a:r>
              <a:rPr lang="tr-TR" dirty="0" smtClean="0">
                <a:solidFill>
                  <a:schemeClr val="bg1"/>
                </a:solidFill>
              </a:rPr>
              <a:t>     * </a:t>
            </a:r>
            <a:r>
              <a:rPr lang="tr-TR" dirty="0" err="1" smtClean="0">
                <a:solidFill>
                  <a:schemeClr val="bg1"/>
                </a:solidFill>
              </a:rPr>
              <a:t>Dipol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- Direktör Aralığı = </a:t>
            </a:r>
            <a:r>
              <a:rPr lang="tr-TR" dirty="0" smtClean="0">
                <a:solidFill>
                  <a:schemeClr val="bg1"/>
                </a:solidFill>
              </a:rPr>
              <a:t>(0 125 x 2 ) = 0.25 </a:t>
            </a:r>
            <a:r>
              <a:rPr lang="tr-TR" dirty="0">
                <a:solidFill>
                  <a:schemeClr val="bg1"/>
                </a:solidFill>
              </a:rPr>
              <a:t>metre</a:t>
            </a:r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7170" name="Picture 2" descr="Yagi Anten hesaplayıcı Form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3771900" cy="27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Resim" descr="dalga boy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1414"/>
            <a:ext cx="9144000" cy="6791674"/>
          </a:xfrm>
          <a:prstGeom prst="rect">
            <a:avLst/>
          </a:prstGeom>
        </p:spPr>
      </p:pic>
      <p:pic>
        <p:nvPicPr>
          <p:cNvPr id="3" name="2 Resim" descr="g780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884" y="4286256"/>
            <a:ext cx="2857520" cy="2253045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cxnSp>
        <p:nvCxnSpPr>
          <p:cNvPr id="5" name="4 Düz Ok Bağlayıcısı"/>
          <p:cNvCxnSpPr/>
          <p:nvPr/>
        </p:nvCxnSpPr>
        <p:spPr>
          <a:xfrm>
            <a:off x="3143240" y="4714884"/>
            <a:ext cx="2643206" cy="8572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476672"/>
            <a:ext cx="824440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tr-TR" sz="2800" b="1" dirty="0" err="1" smtClean="0">
                <a:solidFill>
                  <a:schemeClr val="bg1"/>
                </a:solidFill>
              </a:rPr>
              <a:t>Yagi</a:t>
            </a:r>
            <a:r>
              <a:rPr lang="tr-TR" sz="2800" b="1" dirty="0" smtClean="0">
                <a:solidFill>
                  <a:schemeClr val="bg1"/>
                </a:solidFill>
              </a:rPr>
              <a:t>-Uda, </a:t>
            </a:r>
            <a:r>
              <a:rPr lang="tr-TR" sz="2800" b="1" dirty="0" err="1" smtClean="0">
                <a:solidFill>
                  <a:schemeClr val="bg1"/>
                </a:solidFill>
              </a:rPr>
              <a:t>Dipol</a:t>
            </a:r>
            <a:r>
              <a:rPr lang="tr-TR" sz="2800" b="1" dirty="0" smtClean="0">
                <a:solidFill>
                  <a:schemeClr val="bg1"/>
                </a:solidFill>
              </a:rPr>
              <a:t> ve </a:t>
            </a:r>
            <a:r>
              <a:rPr lang="tr-TR" sz="2800" b="1" dirty="0" err="1" smtClean="0">
                <a:solidFill>
                  <a:schemeClr val="bg1"/>
                </a:solidFill>
              </a:rPr>
              <a:t>Vertikal</a:t>
            </a:r>
            <a:r>
              <a:rPr lang="tr-TR" sz="2800" b="1" dirty="0" smtClean="0">
                <a:solidFill>
                  <a:schemeClr val="bg1"/>
                </a:solidFill>
              </a:rPr>
              <a:t> Anten </a:t>
            </a:r>
            <a:r>
              <a:rPr lang="tr-TR" sz="2800" b="1" dirty="0" err="1" smtClean="0">
                <a:solidFill>
                  <a:schemeClr val="bg1"/>
                </a:solidFill>
              </a:rPr>
              <a:t>Patern</a:t>
            </a:r>
            <a:endParaRPr lang="tr-TR" sz="2800" b="1" dirty="0" smtClean="0">
              <a:solidFill>
                <a:schemeClr val="bg1"/>
              </a:solidFill>
            </a:endParaRPr>
          </a:p>
          <a:p>
            <a:pPr fontAlgn="base"/>
            <a:endParaRPr lang="tr-TR" b="1" i="0" dirty="0">
              <a:solidFill>
                <a:schemeClr val="bg1"/>
              </a:solidFill>
              <a:effectLst/>
              <a:latin typeface="Rubik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124744"/>
            <a:ext cx="4392488" cy="1640052"/>
          </a:xfrm>
          <a:prstGeom prst="rect">
            <a:avLst/>
          </a:prstGeom>
        </p:spPr>
      </p:pic>
      <p:pic>
        <p:nvPicPr>
          <p:cNvPr id="13314" name="Picture 2" descr="Antenna Theory - Short Dip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134" y="2924944"/>
            <a:ext cx="3851803" cy="183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78" y="4920900"/>
            <a:ext cx="3904073" cy="18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 descr="RFID5_Fig3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71414"/>
            <a:ext cx="5715040" cy="3291250"/>
          </a:xfrm>
          <a:prstGeom prst="rect">
            <a:avLst/>
          </a:prstGeom>
        </p:spPr>
      </p:pic>
      <p:pic>
        <p:nvPicPr>
          <p:cNvPr id="5" name="4 Resim" descr="zu_1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98" y="3548086"/>
            <a:ext cx="6191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etin kutusu"/>
          <p:cNvSpPr txBox="1"/>
          <p:nvPr/>
        </p:nvSpPr>
        <p:spPr>
          <a:xfrm>
            <a:off x="642910" y="928670"/>
            <a:ext cx="8072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dirty="0" smtClean="0">
                <a:solidFill>
                  <a:schemeClr val="bg1"/>
                </a:solidFill>
              </a:rPr>
              <a:t>TEŞEKKÜR EDERİZ</a:t>
            </a:r>
          </a:p>
          <a:p>
            <a:pPr algn="ctr"/>
            <a:endParaRPr lang="tr-TR" sz="5400" dirty="0" smtClean="0">
              <a:solidFill>
                <a:schemeClr val="bg1"/>
              </a:solidFill>
            </a:endParaRPr>
          </a:p>
          <a:p>
            <a:pPr algn="ctr"/>
            <a:r>
              <a:rPr lang="tr-TR" sz="5400" dirty="0" smtClean="0">
                <a:solidFill>
                  <a:schemeClr val="bg1"/>
                </a:solidFill>
              </a:rPr>
              <a:t>BİR BAŞKA KONUDA BULUŞMAK ÜZERE</a:t>
            </a:r>
          </a:p>
          <a:p>
            <a:pPr algn="ctr"/>
            <a:endParaRPr lang="tr-TR" sz="5400" dirty="0">
              <a:solidFill>
                <a:schemeClr val="bg1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7694146" y="6060064"/>
            <a:ext cx="87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TA7OM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6429388" y="571501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Hazırlayıp derleyen;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 descr="Antenna-wave-diagra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1142984"/>
            <a:ext cx="6907800" cy="3143272"/>
          </a:xfrm>
          <a:prstGeom prst="rect">
            <a:avLst/>
          </a:prstGeom>
        </p:spPr>
      </p:pic>
      <p:sp>
        <p:nvSpPr>
          <p:cNvPr id="5" name="4 Metin kutusu"/>
          <p:cNvSpPr txBox="1"/>
          <p:nvPr/>
        </p:nvSpPr>
        <p:spPr>
          <a:xfrm>
            <a:off x="1000100" y="57148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Tam ve  Yarım  Dalga mantığı!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214282" y="4214818"/>
            <a:ext cx="871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chemeClr val="bg1"/>
                </a:solidFill>
              </a:rPr>
              <a:t>Dalga boyu yani Lambda (</a:t>
            </a:r>
            <a:r>
              <a:rPr lang="el-GR" sz="3200" dirty="0" smtClean="0">
                <a:solidFill>
                  <a:schemeClr val="bg1"/>
                </a:solidFill>
              </a:rPr>
              <a:t>λ</a:t>
            </a:r>
            <a:r>
              <a:rPr lang="tr-TR" sz="3200" dirty="0" smtClean="0">
                <a:solidFill>
                  <a:schemeClr val="bg1"/>
                </a:solidFill>
              </a:rPr>
              <a:t>) =   300.000 / Frekans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214282" y="4859736"/>
            <a:ext cx="8858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Mesela frekans eğer 145.000 Mhz ise  =  300.000 / 145.000 = 2,06 </a:t>
            </a:r>
          </a:p>
          <a:p>
            <a:r>
              <a:rPr lang="tr-TR" sz="2400" dirty="0" smtClean="0">
                <a:solidFill>
                  <a:schemeClr val="bg1"/>
                </a:solidFill>
              </a:rPr>
              <a:t>Ancak iletkenin hız faktörünü de hesaba katmak gerekmektedir bu da ( K ) olarak verilir. Genellikle pratikte K=0,95  olarak alınır buna göre </a:t>
            </a:r>
            <a:r>
              <a:rPr lang="tr-TR" sz="2400" b="1" dirty="0" smtClean="0">
                <a:solidFill>
                  <a:schemeClr val="bg1"/>
                </a:solidFill>
              </a:rPr>
              <a:t>(300.000 X 0,95 / 145.000 ) = 1,96551m </a:t>
            </a:r>
            <a:r>
              <a:rPr lang="tr-TR" sz="2400" dirty="0" smtClean="0">
                <a:solidFill>
                  <a:schemeClr val="bg1"/>
                </a:solidFill>
              </a:rPr>
              <a:t>şeklinde hesaplanır.</a:t>
            </a:r>
            <a:endParaRPr lang="tr-T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000100" y="57148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Yarım  Dalga mantığı!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6" name="5 Resim" descr="ham-radio-dipol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571612"/>
            <a:ext cx="8143932" cy="4071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928662" y="285728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5/8 Dalga mantığı!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285720" y="785794"/>
            <a:ext cx="8858280" cy="818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145 Mhz Tam Dalga Boyu bir antenin ölçüsü  1,96551 ‘dır.  Yuvarlayacak olursak 2m dir.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145 Mhz  çalışacak 5/8 antenin ölçüleri ise ;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2m / 8 =  25cm  Bu uzunluğu iki ile çarparsak Çeyrek Dalga boyundaki bir antenin uzunluğunu buluruz.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Bu uzunluğu 5’ile çarparsak  5/8 Dalga boylu anten uzunluğunu buluruz;</a:t>
            </a:r>
          </a:p>
          <a:p>
            <a:r>
              <a:rPr lang="tr-TR" sz="2400" dirty="0" smtClean="0">
                <a:solidFill>
                  <a:schemeClr val="bg1"/>
                </a:solidFill>
              </a:rPr>
              <a:t>(300 x 0,95) / 145 =  1,95551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1,95551 /8 = 24,568 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24,568 X 5 </a:t>
            </a:r>
            <a:r>
              <a:rPr lang="tr-TR" sz="2400" u="sng" dirty="0" smtClean="0">
                <a:solidFill>
                  <a:schemeClr val="bg1"/>
                </a:solidFill>
              </a:rPr>
              <a:t>= </a:t>
            </a:r>
            <a:r>
              <a:rPr lang="tr-TR" sz="3200" b="1" u="sng" dirty="0" smtClean="0">
                <a:solidFill>
                  <a:schemeClr val="bg1"/>
                </a:solidFill>
              </a:rPr>
              <a:t>1,2284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r>
              <a:rPr lang="tr-TR" sz="2400" dirty="0" smtClean="0">
                <a:solidFill>
                  <a:schemeClr val="bg1"/>
                </a:solidFill>
              </a:rPr>
              <a:t>               </a:t>
            </a:r>
          </a:p>
          <a:p>
            <a:endParaRPr lang="tr-TR" sz="2400" dirty="0" smtClean="0">
              <a:solidFill>
                <a:schemeClr val="bg1"/>
              </a:solidFill>
            </a:endParaRPr>
          </a:p>
          <a:p>
            <a:endParaRPr lang="tr-TR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928662" y="285728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</a:rPr>
              <a:t>5/8 Dalga mantığı!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6" name="5 Resim" descr="adsız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857232"/>
            <a:ext cx="8215370" cy="586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00034" y="285728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Antenlerde Derece Nedir?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tr-TR" sz="2800" dirty="0" smtClean="0">
                <a:solidFill>
                  <a:schemeClr val="bg1"/>
                </a:solidFill>
              </a:rPr>
              <a:t>Dereceler dalga boyunun bir saykılının </a:t>
            </a:r>
            <a:r>
              <a:rPr lang="tr-TR" sz="2800" b="1" dirty="0" smtClean="0">
                <a:solidFill>
                  <a:schemeClr val="bg1"/>
                </a:solidFill>
              </a:rPr>
              <a:t>X</a:t>
            </a:r>
            <a:r>
              <a:rPr lang="tr-TR" sz="2800" dirty="0" smtClean="0">
                <a:solidFill>
                  <a:schemeClr val="bg1"/>
                </a:solidFill>
              </a:rPr>
              <a:t> ve </a:t>
            </a:r>
            <a:r>
              <a:rPr lang="tr-TR" sz="2800" b="1" dirty="0" smtClean="0">
                <a:solidFill>
                  <a:schemeClr val="bg1"/>
                </a:solidFill>
              </a:rPr>
              <a:t>Y</a:t>
            </a:r>
            <a:r>
              <a:rPr lang="tr-TR" sz="2800" dirty="0" smtClean="0">
                <a:solidFill>
                  <a:schemeClr val="bg1"/>
                </a:solidFill>
              </a:rPr>
              <a:t> eğrisindeki 360 derecelik hareketinde muhtelif dalga boylarının derecelerini göstermektedir.</a:t>
            </a:r>
          </a:p>
          <a:p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7" name="6 Resim" descr="DERECE-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5935" y="2928934"/>
            <a:ext cx="4013453" cy="3873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500034" y="285728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smtClean="0">
                <a:solidFill>
                  <a:schemeClr val="bg1"/>
                </a:solidFill>
              </a:rPr>
              <a:t>Amatör Literatürüne göre 5/8 dalga boyu anten </a:t>
            </a:r>
            <a:r>
              <a:rPr lang="tr-TR" sz="2800" b="1" dirty="0" smtClean="0">
                <a:solidFill>
                  <a:srgbClr val="FFC000"/>
                </a:solidFill>
              </a:rPr>
              <a:t>225</a:t>
            </a:r>
            <a:r>
              <a:rPr lang="tr-TR" sz="2800" dirty="0" smtClean="0">
                <a:solidFill>
                  <a:schemeClr val="bg1"/>
                </a:solidFill>
              </a:rPr>
              <a:t> derecelik anten olarak bilinmektedir. Alttaki resimde   </a:t>
            </a:r>
            <a:r>
              <a:rPr lang="tr-TR" sz="2800" b="1" dirty="0" smtClean="0">
                <a:solidFill>
                  <a:srgbClr val="FFC000"/>
                </a:solidFill>
              </a:rPr>
              <a:t>0</a:t>
            </a:r>
            <a:r>
              <a:rPr lang="tr-TR" sz="2800" dirty="0" smtClean="0">
                <a:solidFill>
                  <a:srgbClr val="FFC000"/>
                </a:solidFill>
              </a:rPr>
              <a:t>'</a:t>
            </a:r>
            <a:r>
              <a:rPr lang="tr-TR" sz="2800" dirty="0" smtClean="0">
                <a:solidFill>
                  <a:schemeClr val="bg1"/>
                </a:solidFill>
              </a:rPr>
              <a:t>dan başlayarak saat yönünde </a:t>
            </a:r>
            <a:r>
              <a:rPr lang="tr-TR" sz="2800" b="1" dirty="0" smtClean="0">
                <a:solidFill>
                  <a:srgbClr val="FFC000"/>
                </a:solidFill>
              </a:rPr>
              <a:t>360</a:t>
            </a:r>
            <a:r>
              <a:rPr lang="tr-TR" sz="2800" dirty="0" smtClean="0">
                <a:solidFill>
                  <a:schemeClr val="bg1"/>
                </a:solidFill>
              </a:rPr>
              <a:t> dereceye giden açı dairesinin </a:t>
            </a:r>
            <a:r>
              <a:rPr lang="tr-TR" sz="2800" b="1" dirty="0" smtClean="0">
                <a:solidFill>
                  <a:srgbClr val="FFC000"/>
                </a:solidFill>
              </a:rPr>
              <a:t>225</a:t>
            </a:r>
            <a:r>
              <a:rPr lang="tr-TR" sz="2800" dirty="0" smtClean="0">
                <a:solidFill>
                  <a:schemeClr val="bg1"/>
                </a:solidFill>
              </a:rPr>
              <a:t> inci derecesinde 5/8 anten açısı görülmektedir. Bu açısal daireye göre ½ anten </a:t>
            </a:r>
            <a:r>
              <a:rPr lang="tr-TR" sz="2800" b="1" dirty="0" smtClean="0">
                <a:solidFill>
                  <a:srgbClr val="FFC000"/>
                </a:solidFill>
              </a:rPr>
              <a:t>180</a:t>
            </a:r>
            <a:r>
              <a:rPr lang="tr-TR" sz="2800" dirty="0" smtClean="0">
                <a:solidFill>
                  <a:schemeClr val="bg1"/>
                </a:solidFill>
              </a:rPr>
              <a:t> derece, ¼ anten ise </a:t>
            </a:r>
            <a:r>
              <a:rPr lang="tr-TR" sz="2800" b="1" dirty="0" smtClean="0">
                <a:solidFill>
                  <a:srgbClr val="FFC000"/>
                </a:solidFill>
              </a:rPr>
              <a:t>90</a:t>
            </a:r>
            <a:r>
              <a:rPr lang="tr-TR" sz="2800" dirty="0" smtClean="0">
                <a:solidFill>
                  <a:schemeClr val="bg1"/>
                </a:solidFill>
              </a:rPr>
              <a:t> derecedir. </a:t>
            </a:r>
            <a:endParaRPr lang="tr-TR" sz="2800" dirty="0">
              <a:solidFill>
                <a:schemeClr val="bg1"/>
              </a:solidFill>
            </a:endParaRPr>
          </a:p>
        </p:txBody>
      </p:sp>
      <p:pic>
        <p:nvPicPr>
          <p:cNvPr id="7" name="6 Resim" descr="DERECE-2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5935" y="2928934"/>
            <a:ext cx="4013453" cy="3873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1115</Words>
  <Application>Microsoft Office PowerPoint</Application>
  <PresentationFormat>Ekran Gösterisi (4:3)</PresentationFormat>
  <Paragraphs>104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Rubik</vt:lpstr>
      <vt:lpstr>Ofis Teması</vt:lpstr>
      <vt:lpstr>RADYO DALGALARININ YAYILIM AÇISI</vt:lpstr>
      <vt:lpstr>Elektromanyetik Dalganın Hızı ışık hızı ile aynıdır. Işık aynı zamanda bir elektromanyetik dalgadır. Hızı uzay boşluğunda 299,799,077 metre dir.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RADYO DALGALARININ YAYILIM AÇISI</dc:title>
  <dc:creator>x</dc:creator>
  <cp:lastModifiedBy>ronaldinho424</cp:lastModifiedBy>
  <cp:revision>71</cp:revision>
  <dcterms:modified xsi:type="dcterms:W3CDTF">2022-02-16T12:33:41Z</dcterms:modified>
</cp:coreProperties>
</file>