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4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/>
          <a:lstStyle/>
          <a:p>
            <a:fld id="{74CBEAF9-9E58-4CC8-A6FF-6DD8A58DEEA4}" type="datetimeFigureOut">
              <a:rPr lang="en-US" smtClean="0"/>
              <a:pPr/>
              <a:t>11/16/2009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  <a:prstGeom prst="rect">
            <a:avLst/>
          </a:prstGeo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/>
          <a:lstStyle/>
          <a:p>
            <a:fld id="{74CBEAF9-9E58-4CC8-A6FF-6DD8A58DEEA4}" type="datetimeFigureOut">
              <a:rPr lang="en-US" smtClean="0"/>
              <a:pPr/>
              <a:t>11/16/2009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/>
          <a:lstStyle/>
          <a:p>
            <a:fld id="{74CBEAF9-9E58-4CC8-A6FF-6DD8A58DEEA4}" type="datetimeFigureOut">
              <a:rPr lang="en-US" smtClean="0"/>
              <a:pPr/>
              <a:t>11/16/2009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686800" cy="838200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  <a:prstGeom prst="rect">
            <a:avLst/>
          </a:prstGeo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/>
          <a:lstStyle/>
          <a:p>
            <a:fld id="{74CBEAF9-9E58-4CC8-A6FF-6DD8A58DEEA4}" type="datetimeFigureOut">
              <a:rPr lang="en-US" smtClean="0"/>
              <a:pPr/>
              <a:t>11/16/2009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/>
          <a:lstStyle/>
          <a:p>
            <a:fld id="{74CBEAF9-9E58-4CC8-A6FF-6DD8A58DEEA4}" type="datetimeFigureOut">
              <a:rPr lang="en-US" smtClean="0"/>
              <a:pPr/>
              <a:t>11/16/2009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/>
          <a:lstStyle/>
          <a:p>
            <a:fld id="{74CBEAF9-9E58-4CC8-A6FF-6DD8A58DEEA4}" type="datetimeFigureOut">
              <a:rPr lang="en-US" smtClean="0"/>
              <a:pPr/>
              <a:t>11/16/2009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  <a:prstGeom prst="rect">
            <a:avLst/>
          </a:prstGeo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/>
          <a:lstStyle/>
          <a:p>
            <a:fld id="{74CBEAF9-9E58-4CC8-A6FF-6DD8A58DEEA4}" type="datetimeFigureOut">
              <a:rPr lang="en-US" smtClean="0"/>
              <a:pPr/>
              <a:t>11/16/2009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/>
          <a:lstStyle/>
          <a:p>
            <a:fld id="{74CBEAF9-9E58-4CC8-A6FF-6DD8A58DEEA4}" type="datetimeFigureOut">
              <a:rPr lang="en-US" smtClean="0"/>
              <a:pPr/>
              <a:t>11/16/2009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/>
          <a:lstStyle/>
          <a:p>
            <a:fld id="{74CBEAF9-9E58-4CC8-A6FF-6DD8A58DEEA4}" type="datetimeFigureOut">
              <a:rPr lang="en-US" smtClean="0"/>
              <a:pPr/>
              <a:t>11/16/2009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/>
          <a:lstStyle/>
          <a:p>
            <a:fld id="{74CBEAF9-9E58-4CC8-A6FF-6DD8A58DEEA4}" type="datetimeFigureOut">
              <a:rPr lang="en-US" smtClean="0"/>
              <a:pPr/>
              <a:t>11/16/2009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683419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914400"/>
            <a:ext cx="8686800" cy="5791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jpeg"/><Relationship Id="rId7" Type="http://schemas.openxmlformats.org/officeDocument/2006/relationships/image" Target="../media/image20.gif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gif"/><Relationship Id="rId3" Type="http://schemas.openxmlformats.org/officeDocument/2006/relationships/image" Target="../media/image23.jpeg"/><Relationship Id="rId7" Type="http://schemas.openxmlformats.org/officeDocument/2006/relationships/image" Target="../media/image27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gif"/><Relationship Id="rId5" Type="http://schemas.openxmlformats.org/officeDocument/2006/relationships/image" Target="../media/image25.jpeg"/><Relationship Id="rId10" Type="http://schemas.openxmlformats.org/officeDocument/2006/relationships/image" Target="../media/image30.jpeg"/><Relationship Id="rId4" Type="http://schemas.openxmlformats.org/officeDocument/2006/relationships/image" Target="../media/image24.jpeg"/><Relationship Id="rId9" Type="http://schemas.openxmlformats.org/officeDocument/2006/relationships/image" Target="../media/image2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7" Type="http://schemas.openxmlformats.org/officeDocument/2006/relationships/image" Target="../media/image36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743200"/>
            <a:ext cx="8458200" cy="1222375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latin typeface="Arial Black" pitchFamily="34" charset="0"/>
              </a:rPr>
              <a:t>AFETLERLE YAŞAYAN TÜRKİYE</a:t>
            </a:r>
            <a:br>
              <a:rPr lang="tr-TR" dirty="0" smtClean="0">
                <a:latin typeface="Arial Black" pitchFamily="34" charset="0"/>
              </a:rPr>
            </a:br>
            <a:r>
              <a:rPr lang="tr-TR" dirty="0" smtClean="0">
                <a:latin typeface="Arial Black" pitchFamily="34" charset="0"/>
              </a:rPr>
              <a:t>ve</a:t>
            </a:r>
            <a:br>
              <a:rPr lang="tr-TR" dirty="0" smtClean="0">
                <a:latin typeface="Arial Black" pitchFamily="34" charset="0"/>
              </a:rPr>
            </a:br>
            <a:r>
              <a:rPr lang="en-US" dirty="0" err="1" smtClean="0">
                <a:latin typeface="Arial Black" pitchFamily="34" charset="0"/>
              </a:rPr>
              <a:t>Amat</a:t>
            </a:r>
            <a:r>
              <a:rPr lang="tr-TR" dirty="0" smtClean="0">
                <a:latin typeface="Arial Black" pitchFamily="34" charset="0"/>
              </a:rPr>
              <a:t>ör tels</a:t>
            </a:r>
            <a:r>
              <a:rPr lang="en-US" dirty="0" err="1" smtClean="0">
                <a:latin typeface="Arial Black" pitchFamily="34" charset="0"/>
              </a:rPr>
              <a:t>i</a:t>
            </a:r>
            <a:r>
              <a:rPr lang="tr-TR" dirty="0" smtClean="0">
                <a:latin typeface="Arial Black" pitchFamily="34" charset="0"/>
              </a:rPr>
              <a:t>zcilik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6600" y="5105400"/>
            <a:ext cx="3048000" cy="914400"/>
          </a:xfrm>
        </p:spPr>
        <p:txBody>
          <a:bodyPr/>
          <a:lstStyle/>
          <a:p>
            <a:r>
              <a:rPr lang="tr-TR" dirty="0" smtClean="0"/>
              <a:t>Barış DİNÇ (TA7W)</a:t>
            </a:r>
            <a:endParaRPr lang="en-US" dirty="0"/>
          </a:p>
        </p:txBody>
      </p:sp>
      <p:pic>
        <p:nvPicPr>
          <p:cNvPr id="13" name="Picture 9" descr="MCj014067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2514600" y="5410200"/>
            <a:ext cx="965200" cy="93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GÖREV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3228975"/>
            <a:ext cx="6561137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4724400"/>
            <a:ext cx="36195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4724400"/>
            <a:ext cx="450532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838200"/>
            <a:ext cx="6608763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HER ZAMAN HAZIR</a:t>
            </a:r>
            <a:endParaRPr lang="en-US" dirty="0"/>
          </a:p>
        </p:txBody>
      </p:sp>
      <p:pic>
        <p:nvPicPr>
          <p:cNvPr id="8194" name="Picture 2" descr="Z:\Desktop\SUNUM\iaru_contest 0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039057"/>
            <a:ext cx="8458200" cy="5590343"/>
          </a:xfrm>
          <a:prstGeom prst="rect">
            <a:avLst/>
          </a:prstGeom>
          <a:noFill/>
        </p:spPr>
      </p:pic>
      <p:pic>
        <p:nvPicPr>
          <p:cNvPr id="4" name="Picture 4" descr="MCj0078772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0"/>
            <a:ext cx="1717810" cy="114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762000"/>
            <a:ext cx="9144876" cy="5910685"/>
            <a:chOff x="0" y="762000"/>
            <a:chExt cx="9144876" cy="5910685"/>
          </a:xfrm>
        </p:grpSpPr>
        <p:pic>
          <p:nvPicPr>
            <p:cNvPr id="2050" name="Picture 2" descr="Z:\Desktop\SUNUM\17-agustos-duzce-depremi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90600" y="762000"/>
              <a:ext cx="7467600" cy="5910685"/>
            </a:xfrm>
            <a:prstGeom prst="rect">
              <a:avLst/>
            </a:prstGeom>
            <a:noFill/>
          </p:spPr>
        </p:pic>
        <p:pic>
          <p:nvPicPr>
            <p:cNvPr id="2051" name="Picture 3" descr="Z:\Desktop\SUNUM\17-agustos-depremi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1143000"/>
              <a:ext cx="1752600" cy="1176928"/>
            </a:xfrm>
            <a:prstGeom prst="rect">
              <a:avLst/>
            </a:prstGeom>
            <a:noFill/>
          </p:spPr>
        </p:pic>
        <p:pic>
          <p:nvPicPr>
            <p:cNvPr id="2052" name="Picture 4" descr="Z:\Desktop\SUNUM\1250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2895600"/>
              <a:ext cx="1756703" cy="1214741"/>
            </a:xfrm>
            <a:prstGeom prst="rect">
              <a:avLst/>
            </a:prstGeom>
            <a:noFill/>
          </p:spPr>
        </p:pic>
        <p:pic>
          <p:nvPicPr>
            <p:cNvPr id="2054" name="Picture 6" descr="Z:\Desktop\SUNUM\resim_goster2.php.jpe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391400" y="1143000"/>
              <a:ext cx="1752600" cy="1146493"/>
            </a:xfrm>
            <a:prstGeom prst="rect">
              <a:avLst/>
            </a:prstGeom>
            <a:noFill/>
          </p:spPr>
        </p:pic>
        <p:pic>
          <p:nvPicPr>
            <p:cNvPr id="2055" name="Picture 7" descr="Z:\Desktop\SUNUM\sakarya_depremi_3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0" y="4724400"/>
              <a:ext cx="1752600" cy="1142841"/>
            </a:xfrm>
            <a:prstGeom prst="rect">
              <a:avLst/>
            </a:prstGeom>
            <a:noFill/>
          </p:spPr>
        </p:pic>
        <p:pic>
          <p:nvPicPr>
            <p:cNvPr id="2056" name="Picture 8" descr="Z:\Desktop\SUNUM\www_antoloji_com_634390_240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391401" y="2868454"/>
              <a:ext cx="1752600" cy="1159034"/>
            </a:xfrm>
            <a:prstGeom prst="rect">
              <a:avLst/>
            </a:prstGeom>
            <a:noFill/>
          </p:spPr>
        </p:pic>
        <p:pic>
          <p:nvPicPr>
            <p:cNvPr id="2058" name="Picture 10" descr="Z:\Desktop\SUNUM\081227-022700-158044-C.jp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7391400" y="4648200"/>
              <a:ext cx="1753476" cy="10668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HEP BEKLENMEDİK ZAMANLARDA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762000"/>
            <a:ext cx="9144876" cy="5910685"/>
            <a:chOff x="0" y="762000"/>
            <a:chExt cx="9144876" cy="5910685"/>
          </a:xfrm>
        </p:grpSpPr>
        <p:pic>
          <p:nvPicPr>
            <p:cNvPr id="5" name="Picture 2" descr="Z:\Desktop\SUNUM\17-agustos-duzce-depremi.jp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lum bright="-15000" contrast="50000"/>
            </a:blip>
            <a:srcRect/>
            <a:stretch>
              <a:fillRect/>
            </a:stretch>
          </p:blipFill>
          <p:spPr bwMode="auto">
            <a:xfrm>
              <a:off x="990600" y="762000"/>
              <a:ext cx="7467600" cy="5910685"/>
            </a:xfrm>
            <a:prstGeom prst="rect">
              <a:avLst/>
            </a:prstGeom>
            <a:noFill/>
          </p:spPr>
        </p:pic>
        <p:pic>
          <p:nvPicPr>
            <p:cNvPr id="6" name="Picture 3" descr="Z:\Desktop\SUNUM\17-agustos-depremi.jp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lum bright="-15000" contrast="50000"/>
            </a:blip>
            <a:srcRect/>
            <a:stretch>
              <a:fillRect/>
            </a:stretch>
          </p:blipFill>
          <p:spPr bwMode="auto">
            <a:xfrm>
              <a:off x="0" y="1143000"/>
              <a:ext cx="1752600" cy="1176928"/>
            </a:xfrm>
            <a:prstGeom prst="rect">
              <a:avLst/>
            </a:prstGeom>
            <a:noFill/>
          </p:spPr>
        </p:pic>
        <p:pic>
          <p:nvPicPr>
            <p:cNvPr id="7" name="Picture 4" descr="Z:\Desktop\SUNUM\1250.jp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lum bright="-15000" contrast="50000"/>
            </a:blip>
            <a:srcRect/>
            <a:stretch>
              <a:fillRect/>
            </a:stretch>
          </p:blipFill>
          <p:spPr bwMode="auto">
            <a:xfrm>
              <a:off x="0" y="2895600"/>
              <a:ext cx="1756703" cy="1214741"/>
            </a:xfrm>
            <a:prstGeom prst="rect">
              <a:avLst/>
            </a:prstGeom>
            <a:noFill/>
          </p:spPr>
        </p:pic>
        <p:pic>
          <p:nvPicPr>
            <p:cNvPr id="8" name="Picture 6" descr="Z:\Desktop\SUNUM\resim_goster2.php.jpe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lum bright="-15000" contrast="50000"/>
            </a:blip>
            <a:srcRect/>
            <a:stretch>
              <a:fillRect/>
            </a:stretch>
          </p:blipFill>
          <p:spPr bwMode="auto">
            <a:xfrm>
              <a:off x="7391400" y="1143000"/>
              <a:ext cx="1752600" cy="1146493"/>
            </a:xfrm>
            <a:prstGeom prst="rect">
              <a:avLst/>
            </a:prstGeom>
            <a:noFill/>
          </p:spPr>
        </p:pic>
        <p:pic>
          <p:nvPicPr>
            <p:cNvPr id="9" name="Picture 7" descr="Z:\Desktop\SUNUM\sakarya_depremi_3.jpg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lum bright="-15000" contrast="50000"/>
            </a:blip>
            <a:srcRect/>
            <a:stretch>
              <a:fillRect/>
            </a:stretch>
          </p:blipFill>
          <p:spPr bwMode="auto">
            <a:xfrm>
              <a:off x="0" y="4724400"/>
              <a:ext cx="1752600" cy="1142841"/>
            </a:xfrm>
            <a:prstGeom prst="rect">
              <a:avLst/>
            </a:prstGeom>
            <a:noFill/>
          </p:spPr>
        </p:pic>
        <p:pic>
          <p:nvPicPr>
            <p:cNvPr id="10" name="Picture 8" descr="Z:\Desktop\SUNUM\www_antoloji_com_634390_240.JPG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lum bright="-15000" contrast="50000"/>
            </a:blip>
            <a:srcRect/>
            <a:stretch>
              <a:fillRect/>
            </a:stretch>
          </p:blipFill>
          <p:spPr bwMode="auto">
            <a:xfrm>
              <a:off x="7391401" y="2868454"/>
              <a:ext cx="1752600" cy="1159034"/>
            </a:xfrm>
            <a:prstGeom prst="rect">
              <a:avLst/>
            </a:prstGeom>
            <a:noFill/>
          </p:spPr>
        </p:pic>
        <p:pic>
          <p:nvPicPr>
            <p:cNvPr id="11" name="Picture 10" descr="Z:\Desktop\SUNUM\081227-022700-158044-C.jpg"/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lum bright="-15000" contrast="50000"/>
            </a:blip>
            <a:srcRect/>
            <a:stretch>
              <a:fillRect/>
            </a:stretch>
          </p:blipFill>
          <p:spPr bwMode="auto">
            <a:xfrm>
              <a:off x="7391400" y="4648200"/>
              <a:ext cx="1753476" cy="10668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HEP BEKLENMEDİK ZAMANLARDA</a:t>
            </a:r>
            <a:endParaRPr lang="en-US" dirty="0"/>
          </a:p>
        </p:txBody>
      </p:sp>
      <p:grpSp>
        <p:nvGrpSpPr>
          <p:cNvPr id="3" name="Group 3"/>
          <p:cNvGrpSpPr/>
          <p:nvPr/>
        </p:nvGrpSpPr>
        <p:grpSpPr>
          <a:xfrm>
            <a:off x="0" y="762000"/>
            <a:ext cx="9144876" cy="5910685"/>
            <a:chOff x="0" y="762000"/>
            <a:chExt cx="9144876" cy="5910685"/>
          </a:xfrm>
        </p:grpSpPr>
        <p:pic>
          <p:nvPicPr>
            <p:cNvPr id="5" name="Picture 2" descr="Z:\Desktop\SUNUM\17-agustos-duzce-depremi.jp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lum bright="-15000" contrast="50000"/>
            </a:blip>
            <a:srcRect/>
            <a:stretch>
              <a:fillRect/>
            </a:stretch>
          </p:blipFill>
          <p:spPr bwMode="auto">
            <a:xfrm>
              <a:off x="990600" y="762000"/>
              <a:ext cx="7467600" cy="5910685"/>
            </a:xfrm>
            <a:prstGeom prst="rect">
              <a:avLst/>
            </a:prstGeom>
            <a:noFill/>
          </p:spPr>
        </p:pic>
        <p:pic>
          <p:nvPicPr>
            <p:cNvPr id="6" name="Picture 3" descr="Z:\Desktop\SUNUM\17-agustos-depremi.jp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lum bright="-15000" contrast="50000"/>
            </a:blip>
            <a:srcRect/>
            <a:stretch>
              <a:fillRect/>
            </a:stretch>
          </p:blipFill>
          <p:spPr bwMode="auto">
            <a:xfrm>
              <a:off x="0" y="1143000"/>
              <a:ext cx="1752600" cy="1176928"/>
            </a:xfrm>
            <a:prstGeom prst="rect">
              <a:avLst/>
            </a:prstGeom>
            <a:noFill/>
          </p:spPr>
        </p:pic>
        <p:pic>
          <p:nvPicPr>
            <p:cNvPr id="7" name="Picture 4" descr="Z:\Desktop\SUNUM\1250.jp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lum bright="-15000" contrast="50000"/>
            </a:blip>
            <a:srcRect/>
            <a:stretch>
              <a:fillRect/>
            </a:stretch>
          </p:blipFill>
          <p:spPr bwMode="auto">
            <a:xfrm>
              <a:off x="0" y="2895600"/>
              <a:ext cx="1756703" cy="1214741"/>
            </a:xfrm>
            <a:prstGeom prst="rect">
              <a:avLst/>
            </a:prstGeom>
            <a:noFill/>
          </p:spPr>
        </p:pic>
        <p:pic>
          <p:nvPicPr>
            <p:cNvPr id="8" name="Picture 6" descr="Z:\Desktop\SUNUM\resim_goster2.php.jpe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lum bright="-15000" contrast="50000"/>
            </a:blip>
            <a:srcRect/>
            <a:stretch>
              <a:fillRect/>
            </a:stretch>
          </p:blipFill>
          <p:spPr bwMode="auto">
            <a:xfrm>
              <a:off x="7391400" y="1143000"/>
              <a:ext cx="1752600" cy="1146493"/>
            </a:xfrm>
            <a:prstGeom prst="rect">
              <a:avLst/>
            </a:prstGeom>
            <a:noFill/>
          </p:spPr>
        </p:pic>
        <p:pic>
          <p:nvPicPr>
            <p:cNvPr id="9" name="Picture 7" descr="Z:\Desktop\SUNUM\sakarya_depremi_3.jpg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lum bright="-15000" contrast="50000"/>
            </a:blip>
            <a:srcRect/>
            <a:stretch>
              <a:fillRect/>
            </a:stretch>
          </p:blipFill>
          <p:spPr bwMode="auto">
            <a:xfrm>
              <a:off x="0" y="4724400"/>
              <a:ext cx="1752600" cy="1142841"/>
            </a:xfrm>
            <a:prstGeom prst="rect">
              <a:avLst/>
            </a:prstGeom>
            <a:noFill/>
          </p:spPr>
        </p:pic>
        <p:pic>
          <p:nvPicPr>
            <p:cNvPr id="10" name="Picture 8" descr="Z:\Desktop\SUNUM\www_antoloji_com_634390_240.JPG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lum bright="-15000" contrast="50000"/>
            </a:blip>
            <a:srcRect/>
            <a:stretch>
              <a:fillRect/>
            </a:stretch>
          </p:blipFill>
          <p:spPr bwMode="auto">
            <a:xfrm>
              <a:off x="7391401" y="2868454"/>
              <a:ext cx="1752600" cy="1159034"/>
            </a:xfrm>
            <a:prstGeom prst="rect">
              <a:avLst/>
            </a:prstGeom>
            <a:noFill/>
          </p:spPr>
        </p:pic>
        <p:pic>
          <p:nvPicPr>
            <p:cNvPr id="11" name="Picture 10" descr="Z:\Desktop\SUNUM\081227-022700-158044-C.jpg"/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lum bright="-15000" contrast="50000"/>
            </a:blip>
            <a:srcRect/>
            <a:stretch>
              <a:fillRect/>
            </a:stretch>
          </p:blipFill>
          <p:spPr bwMode="auto">
            <a:xfrm>
              <a:off x="7391400" y="4648200"/>
              <a:ext cx="1753476" cy="1066800"/>
            </a:xfrm>
            <a:prstGeom prst="rect">
              <a:avLst/>
            </a:prstGeom>
            <a:noFill/>
          </p:spPr>
        </p:pic>
      </p:grpSp>
      <p:sp>
        <p:nvSpPr>
          <p:cNvPr id="12" name="TextBox 11"/>
          <p:cNvSpPr txBox="1"/>
          <p:nvPr/>
        </p:nvSpPr>
        <p:spPr>
          <a:xfrm>
            <a:off x="1752600" y="1384280"/>
            <a:ext cx="5638800" cy="4401205"/>
          </a:xfrm>
          <a:prstGeom prst="rect">
            <a:avLst/>
          </a:prstGeom>
          <a:gradFill>
            <a:gsLst>
              <a:gs pos="0">
                <a:schemeClr val="accent1">
                  <a:tint val="30000"/>
                  <a:satMod val="250000"/>
                  <a:alpha val="0"/>
                </a:schemeClr>
              </a:gs>
              <a:gs pos="72000">
                <a:schemeClr val="accent1">
                  <a:tint val="75000"/>
                  <a:satMod val="210000"/>
                </a:schemeClr>
              </a:gs>
              <a:gs pos="100000">
                <a:schemeClr val="accent1">
                  <a:tint val="85000"/>
                  <a:satMod val="21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tr-TR" sz="2200" u="sng" dirty="0" smtClean="0"/>
              <a:t>Resmi Rakamlarla Depremlerin Bilançosu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tr-TR" sz="2000" dirty="0" smtClean="0"/>
              <a:t>1939  Erzincan                    : 32.962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tr-TR" sz="2000" dirty="0" smtClean="0"/>
              <a:t>1942  Tokat Erbaa               :  3.000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tr-TR" sz="2000" dirty="0" smtClean="0"/>
              <a:t>1943  Samsun Ladik           :  4.000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tr-TR" sz="2000" dirty="0" smtClean="0"/>
              <a:t>1944  Bolu Gerede-Çerkeş :  3.959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tr-TR" sz="2000" dirty="0" smtClean="0"/>
              <a:t>1966  Muş Varto                  :  2.936 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tr-TR" sz="2000" dirty="0" smtClean="0"/>
              <a:t> 1970 Kütahya Gediz          :  1.860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tr-TR" sz="2000" dirty="0" smtClean="0"/>
              <a:t> 1975 Diyarbakır Lice          :  2.835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tr-TR" sz="2000" dirty="0" smtClean="0"/>
              <a:t> 1976 Van Muradiye            :  3.840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tr-TR" sz="2000" dirty="0" smtClean="0"/>
              <a:t> 1983 Erzurum/Kars            :  1.550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tr-TR" sz="2000" dirty="0" smtClean="0"/>
              <a:t> 1992 Erzincan                    :  1.653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tr-TR" sz="2000" dirty="0" smtClean="0"/>
              <a:t> 1999 Gölcük (Marmara)     :17.480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tr-TR" sz="2000" dirty="0" smtClean="0"/>
              <a:t> 1999 Düzce                        :    963</a:t>
            </a:r>
          </a:p>
          <a:p>
            <a:pPr marL="342900" indent="-342900"/>
            <a:endParaRPr lang="tr-T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2514600" y="5867400"/>
            <a:ext cx="4038600" cy="369332"/>
          </a:xfrm>
          <a:prstGeom prst="rect">
            <a:avLst/>
          </a:prstGeom>
          <a:gradFill>
            <a:gsLst>
              <a:gs pos="0">
                <a:schemeClr val="accent1">
                  <a:tint val="30000"/>
                  <a:satMod val="250000"/>
                  <a:alpha val="0"/>
                </a:schemeClr>
              </a:gs>
              <a:gs pos="72000">
                <a:schemeClr val="accent1">
                  <a:tint val="75000"/>
                  <a:satMod val="210000"/>
                </a:schemeClr>
              </a:gs>
              <a:gs pos="100000">
                <a:schemeClr val="accent1">
                  <a:tint val="85000"/>
                  <a:satMod val="21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ctr"/>
            <a:r>
              <a:rPr lang="tr-TR" dirty="0" smtClean="0"/>
              <a:t>90 Büyük depremde 80.392 kişi öldü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HABERLEŞME ve radyo amatörlüğü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762000"/>
            <a:ext cx="5638800" cy="461665"/>
          </a:xfrm>
          <a:prstGeom prst="rect">
            <a:avLst/>
          </a:prstGeom>
          <a:gradFill>
            <a:gsLst>
              <a:gs pos="0">
                <a:schemeClr val="accent1">
                  <a:tint val="30000"/>
                  <a:satMod val="250000"/>
                  <a:alpha val="0"/>
                </a:schemeClr>
              </a:gs>
              <a:gs pos="72000">
                <a:schemeClr val="accent1">
                  <a:tint val="75000"/>
                  <a:satMod val="210000"/>
                </a:schemeClr>
              </a:gs>
              <a:gs pos="100000">
                <a:schemeClr val="accent1">
                  <a:tint val="85000"/>
                  <a:satMod val="21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RADYO AMATÖRLÜĞÜ NEDİR</a:t>
            </a:r>
            <a:r>
              <a:rPr lang="tr-TR" sz="2400" dirty="0" smtClean="0"/>
              <a:t> </a:t>
            </a:r>
            <a:r>
              <a:rPr lang="en-US" sz="2400" dirty="0" smtClean="0"/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52600" y="1371600"/>
            <a:ext cx="5638800" cy="1600438"/>
          </a:xfrm>
          <a:prstGeom prst="rect">
            <a:avLst/>
          </a:prstGeom>
          <a:gradFill>
            <a:gsLst>
              <a:gs pos="0">
                <a:schemeClr val="accent1">
                  <a:tint val="30000"/>
                  <a:satMod val="250000"/>
                  <a:alpha val="0"/>
                </a:schemeClr>
              </a:gs>
              <a:gs pos="72000">
                <a:schemeClr val="accent1">
                  <a:tint val="75000"/>
                  <a:satMod val="210000"/>
                </a:schemeClr>
              </a:gs>
              <a:gs pos="100000">
                <a:schemeClr val="accent1">
                  <a:tint val="85000"/>
                  <a:satMod val="21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"</a:t>
            </a:r>
            <a:r>
              <a:rPr lang="en-US" sz="2000" dirty="0" err="1" smtClean="0"/>
              <a:t>Radyo</a:t>
            </a:r>
            <a:r>
              <a:rPr lang="en-US" sz="2000" dirty="0" smtClean="0"/>
              <a:t> </a:t>
            </a:r>
            <a:r>
              <a:rPr lang="en-US" sz="2000" dirty="0" err="1" smtClean="0"/>
              <a:t>tekniğiyle</a:t>
            </a:r>
            <a:r>
              <a:rPr lang="en-US" sz="2000" dirty="0" smtClean="0"/>
              <a:t> </a:t>
            </a:r>
            <a:r>
              <a:rPr lang="en-US" sz="2000" dirty="0" err="1" smtClean="0"/>
              <a:t>yalnızca</a:t>
            </a:r>
            <a:r>
              <a:rPr lang="en-US" sz="2000" dirty="0" smtClean="0"/>
              <a:t> </a:t>
            </a:r>
            <a:r>
              <a:rPr lang="en-US" sz="2000" b="1" dirty="0" err="1" smtClean="0"/>
              <a:t>kişisel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amaçla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parasal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ilgi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duymaksızın</a:t>
            </a:r>
            <a:r>
              <a:rPr lang="en-US" sz="2000" b="1" dirty="0" smtClean="0"/>
              <a:t> </a:t>
            </a:r>
            <a:r>
              <a:rPr lang="en-US" sz="2000" dirty="0" err="1" smtClean="0"/>
              <a:t>ilgilenen</a:t>
            </a:r>
            <a:r>
              <a:rPr lang="en-US" sz="2000" dirty="0" smtClean="0"/>
              <a:t> </a:t>
            </a:r>
            <a:r>
              <a:rPr lang="en-US" sz="2000" dirty="0" err="1" smtClean="0"/>
              <a:t>amatörler</a:t>
            </a:r>
            <a:r>
              <a:rPr lang="en-US" sz="2000" dirty="0" smtClean="0"/>
              <a:t> </a:t>
            </a:r>
            <a:r>
              <a:rPr lang="en-US" sz="2000" dirty="0" err="1" smtClean="0"/>
              <a:t>tarafından</a:t>
            </a:r>
            <a:r>
              <a:rPr lang="en-US" sz="2000" dirty="0" smtClean="0"/>
              <a:t> </a:t>
            </a:r>
            <a:r>
              <a:rPr lang="en-US" sz="2000" dirty="0" err="1" smtClean="0"/>
              <a:t>yürütülen</a:t>
            </a:r>
            <a:r>
              <a:rPr lang="en-US" sz="2000" dirty="0" smtClean="0"/>
              <a:t>, </a:t>
            </a:r>
            <a:r>
              <a:rPr lang="en-US" sz="2000" dirty="0" err="1" smtClean="0"/>
              <a:t>bir</a:t>
            </a:r>
            <a:r>
              <a:rPr lang="en-US" sz="2000" dirty="0" smtClean="0"/>
              <a:t> </a:t>
            </a:r>
            <a:r>
              <a:rPr lang="en-US" sz="2000" dirty="0" err="1" smtClean="0"/>
              <a:t>dahili</a:t>
            </a:r>
            <a:r>
              <a:rPr lang="en-US" sz="2000" dirty="0" smtClean="0"/>
              <a:t> </a:t>
            </a:r>
            <a:r>
              <a:rPr lang="en-US" sz="2000" dirty="0" err="1" smtClean="0"/>
              <a:t>haberleşme</a:t>
            </a:r>
            <a:r>
              <a:rPr lang="en-US" sz="2000" dirty="0" smtClean="0"/>
              <a:t>, </a:t>
            </a:r>
            <a:r>
              <a:rPr lang="en-US" sz="2000" dirty="0" err="1" smtClean="0"/>
              <a:t>teknik</a:t>
            </a:r>
            <a:r>
              <a:rPr lang="en-US" sz="2000" dirty="0" smtClean="0"/>
              <a:t> </a:t>
            </a:r>
            <a:r>
              <a:rPr lang="en-US" sz="2000" dirty="0" err="1" smtClean="0"/>
              <a:t>araştırma</a:t>
            </a:r>
            <a:r>
              <a:rPr lang="en-US" sz="2000" dirty="0" smtClean="0"/>
              <a:t> </a:t>
            </a:r>
            <a:r>
              <a:rPr lang="en-US" sz="2000" dirty="0" err="1" smtClean="0"/>
              <a:t>ve</a:t>
            </a:r>
            <a:r>
              <a:rPr lang="en-US" sz="2000" dirty="0" smtClean="0"/>
              <a:t> </a:t>
            </a:r>
            <a:r>
              <a:rPr lang="en-US" sz="2000" dirty="0" err="1" smtClean="0"/>
              <a:t>kendini</a:t>
            </a:r>
            <a:r>
              <a:rPr lang="en-US" sz="2000" dirty="0" smtClean="0"/>
              <a:t> </a:t>
            </a:r>
            <a:r>
              <a:rPr lang="en-US" sz="2000" dirty="0" err="1" smtClean="0"/>
              <a:t>yetiştirme</a:t>
            </a:r>
            <a:r>
              <a:rPr lang="en-US" sz="2000" dirty="0" smtClean="0"/>
              <a:t> </a:t>
            </a:r>
            <a:r>
              <a:rPr lang="en-US" sz="2000" dirty="0" err="1" smtClean="0"/>
              <a:t>servisidir</a:t>
            </a:r>
            <a:r>
              <a:rPr lang="en-US" sz="2000" dirty="0" smtClean="0"/>
              <a:t>.“</a:t>
            </a:r>
            <a:endParaRPr lang="tr-TR" sz="2000" dirty="0" smtClean="0"/>
          </a:p>
          <a:p>
            <a:pPr marL="342900" indent="-342900"/>
            <a:endParaRPr lang="tr-T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743200" y="3048000"/>
            <a:ext cx="4648200" cy="307777"/>
          </a:xfrm>
          <a:prstGeom prst="rect">
            <a:avLst/>
          </a:prstGeom>
          <a:gradFill>
            <a:gsLst>
              <a:gs pos="0">
                <a:schemeClr val="accent1">
                  <a:tint val="30000"/>
                  <a:satMod val="250000"/>
                  <a:alpha val="0"/>
                </a:schemeClr>
              </a:gs>
              <a:gs pos="72000">
                <a:schemeClr val="accent1">
                  <a:tint val="75000"/>
                  <a:satMod val="210000"/>
                </a:schemeClr>
              </a:gs>
              <a:gs pos="100000">
                <a:schemeClr val="accent1">
                  <a:tint val="85000"/>
                  <a:satMod val="21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ITU (</a:t>
            </a:r>
            <a:r>
              <a:rPr lang="en-US" sz="1400" dirty="0" err="1" smtClean="0"/>
              <a:t>Uluslararası</a:t>
            </a:r>
            <a:r>
              <a:rPr lang="en-US" sz="1400" dirty="0" smtClean="0"/>
              <a:t> </a:t>
            </a:r>
            <a:r>
              <a:rPr lang="tr-TR" sz="1400" dirty="0" err="1" smtClean="0"/>
              <a:t>H</a:t>
            </a:r>
            <a:r>
              <a:rPr lang="en-US" sz="1400" dirty="0" err="1" smtClean="0"/>
              <a:t>aberleşme</a:t>
            </a:r>
            <a:r>
              <a:rPr lang="en-US" sz="1400" dirty="0" smtClean="0"/>
              <a:t> </a:t>
            </a:r>
            <a:r>
              <a:rPr lang="tr-TR" sz="1400" dirty="0" err="1" smtClean="0"/>
              <a:t>B</a:t>
            </a:r>
            <a:r>
              <a:rPr lang="en-US" sz="1400" dirty="0" err="1" smtClean="0"/>
              <a:t>irliği</a:t>
            </a:r>
            <a:r>
              <a:rPr lang="en-US" sz="1400" dirty="0" smtClean="0"/>
              <a:t>) </a:t>
            </a:r>
            <a:r>
              <a:rPr lang="en-US" sz="1400" dirty="0" err="1" smtClean="0"/>
              <a:t>radyo</a:t>
            </a:r>
            <a:r>
              <a:rPr lang="en-US" sz="1400" dirty="0" smtClean="0"/>
              <a:t> </a:t>
            </a:r>
            <a:r>
              <a:rPr lang="en-US" sz="1400" dirty="0" err="1" smtClean="0"/>
              <a:t>yönetmeliği</a:t>
            </a:r>
            <a:endParaRPr lang="en-US" sz="1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752600" y="3886200"/>
            <a:ext cx="5638800" cy="1631216"/>
          </a:xfrm>
          <a:prstGeom prst="rect">
            <a:avLst/>
          </a:prstGeom>
          <a:gradFill>
            <a:gsLst>
              <a:gs pos="0">
                <a:schemeClr val="accent1">
                  <a:tint val="30000"/>
                  <a:satMod val="250000"/>
                  <a:alpha val="0"/>
                </a:schemeClr>
              </a:gs>
              <a:gs pos="72000">
                <a:schemeClr val="accent1">
                  <a:tint val="75000"/>
                  <a:satMod val="210000"/>
                </a:schemeClr>
              </a:gs>
              <a:gs pos="100000">
                <a:schemeClr val="accent1">
                  <a:tint val="85000"/>
                  <a:satMod val="21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" </a:t>
            </a:r>
            <a:r>
              <a:rPr lang="en-US" sz="2000" dirty="0" err="1" smtClean="0"/>
              <a:t>Hiç</a:t>
            </a:r>
            <a:r>
              <a:rPr lang="en-US" sz="2000" dirty="0" smtClean="0"/>
              <a:t> </a:t>
            </a:r>
            <a:r>
              <a:rPr lang="en-US" sz="2000" dirty="0" err="1" smtClean="0"/>
              <a:t>bir</a:t>
            </a:r>
            <a:r>
              <a:rPr lang="en-US" sz="2000" dirty="0" smtClean="0"/>
              <a:t> </a:t>
            </a:r>
            <a:r>
              <a:rPr lang="en-US" sz="2000" dirty="0" err="1" smtClean="0"/>
              <a:t>maddi</a:t>
            </a:r>
            <a:r>
              <a:rPr lang="en-US" sz="2000" dirty="0" smtClean="0"/>
              <a:t> </a:t>
            </a:r>
            <a:r>
              <a:rPr lang="en-US" sz="2000" dirty="0" err="1" smtClean="0"/>
              <a:t>ve</a:t>
            </a:r>
            <a:r>
              <a:rPr lang="en-US" sz="2000" dirty="0" smtClean="0"/>
              <a:t> </a:t>
            </a:r>
            <a:r>
              <a:rPr lang="en-US" sz="2000" b="1" dirty="0" err="1" smtClean="0"/>
              <a:t>siyasi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çıkar</a:t>
            </a:r>
            <a:r>
              <a:rPr lang="en-US" sz="2000" b="1" dirty="0" smtClean="0"/>
              <a:t> </a:t>
            </a:r>
            <a:r>
              <a:rPr lang="en-US" sz="2000" dirty="0" err="1" smtClean="0"/>
              <a:t>gözetmeksizin</a:t>
            </a:r>
            <a:r>
              <a:rPr lang="en-US" sz="2000" dirty="0" smtClean="0"/>
              <a:t> </a:t>
            </a:r>
            <a:r>
              <a:rPr lang="en-US" sz="2000" dirty="0" err="1" smtClean="0"/>
              <a:t>ve</a:t>
            </a:r>
            <a:r>
              <a:rPr lang="en-US" sz="2000" dirty="0" smtClean="0"/>
              <a:t> </a:t>
            </a:r>
            <a:r>
              <a:rPr lang="en-US" sz="2000" b="1" dirty="0" err="1" smtClean="0"/>
              <a:t>milli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güvenlik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gereklerine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mutlaka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bağlı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kalmak</a:t>
            </a:r>
            <a:r>
              <a:rPr lang="en-US" sz="2000" b="1" dirty="0" smtClean="0"/>
              <a:t> </a:t>
            </a:r>
            <a:r>
              <a:rPr lang="en-US" sz="2000" dirty="0" err="1" smtClean="0"/>
              <a:t>şartıyla</a:t>
            </a:r>
            <a:r>
              <a:rPr lang="en-US" sz="2000" dirty="0" smtClean="0"/>
              <a:t> </a:t>
            </a:r>
            <a:r>
              <a:rPr lang="en-US" sz="2000" dirty="0" err="1" smtClean="0"/>
              <a:t>sadece</a:t>
            </a:r>
            <a:r>
              <a:rPr lang="en-US" sz="2000" dirty="0" smtClean="0"/>
              <a:t> </a:t>
            </a:r>
            <a:r>
              <a:rPr lang="en-US" sz="2000" dirty="0" err="1" smtClean="0"/>
              <a:t>kişisel</a:t>
            </a:r>
            <a:r>
              <a:rPr lang="en-US" sz="2000" dirty="0" smtClean="0"/>
              <a:t> </a:t>
            </a:r>
            <a:r>
              <a:rPr lang="en-US" sz="2000" dirty="0" err="1" smtClean="0"/>
              <a:t>istek</a:t>
            </a:r>
            <a:r>
              <a:rPr lang="en-US" sz="2000" dirty="0" smtClean="0"/>
              <a:t> </a:t>
            </a:r>
            <a:r>
              <a:rPr lang="en-US" sz="2000" dirty="0" err="1" smtClean="0"/>
              <a:t>ve</a:t>
            </a:r>
            <a:r>
              <a:rPr lang="en-US" sz="2000" dirty="0" smtClean="0"/>
              <a:t> </a:t>
            </a:r>
            <a:r>
              <a:rPr lang="en-US" sz="2000" dirty="0" err="1" smtClean="0"/>
              <a:t>çaba</a:t>
            </a:r>
            <a:r>
              <a:rPr lang="en-US" sz="2000" dirty="0" smtClean="0"/>
              <a:t> </a:t>
            </a:r>
            <a:r>
              <a:rPr lang="en-US" sz="2000" dirty="0" err="1" smtClean="0"/>
              <a:t>ile</a:t>
            </a:r>
            <a:r>
              <a:rPr lang="en-US" sz="2000" dirty="0" smtClean="0"/>
              <a:t> </a:t>
            </a:r>
            <a:r>
              <a:rPr lang="en-US" sz="2000" dirty="0" err="1" smtClean="0"/>
              <a:t>radyo</a:t>
            </a:r>
            <a:r>
              <a:rPr lang="en-US" sz="2000" dirty="0" smtClean="0"/>
              <a:t> </a:t>
            </a:r>
            <a:r>
              <a:rPr lang="en-US" sz="2000" dirty="0" err="1" smtClean="0"/>
              <a:t>tekniği</a:t>
            </a:r>
            <a:r>
              <a:rPr lang="en-US" sz="2000" dirty="0" smtClean="0"/>
              <a:t> </a:t>
            </a:r>
            <a:r>
              <a:rPr lang="en-US" sz="2000" dirty="0" err="1" smtClean="0"/>
              <a:t>alanında</a:t>
            </a:r>
            <a:r>
              <a:rPr lang="en-US" sz="2000" dirty="0" smtClean="0"/>
              <a:t> </a:t>
            </a:r>
            <a:r>
              <a:rPr lang="en-US" sz="2000" dirty="0" err="1" smtClean="0"/>
              <a:t>kendisini</a:t>
            </a:r>
            <a:r>
              <a:rPr lang="en-US" sz="2000" dirty="0" smtClean="0"/>
              <a:t> </a:t>
            </a:r>
            <a:r>
              <a:rPr lang="en-US" sz="2000" dirty="0" err="1" smtClean="0"/>
              <a:t>yetiştirmek</a:t>
            </a:r>
            <a:r>
              <a:rPr lang="en-US" sz="2000" dirty="0" smtClean="0"/>
              <a:t> </a:t>
            </a:r>
            <a:r>
              <a:rPr lang="en-US" sz="2000" dirty="0" err="1" smtClean="0"/>
              <a:t>amacıyla</a:t>
            </a:r>
            <a:r>
              <a:rPr lang="en-US" sz="2000" dirty="0" smtClean="0"/>
              <a:t> </a:t>
            </a:r>
            <a:r>
              <a:rPr lang="en-US" sz="2000" dirty="0" err="1" smtClean="0"/>
              <a:t>çalışan</a:t>
            </a:r>
            <a:r>
              <a:rPr lang="en-US" sz="2000" dirty="0" smtClean="0"/>
              <a:t> </a:t>
            </a:r>
            <a:r>
              <a:rPr lang="en-US" sz="2000" dirty="0" err="1" smtClean="0"/>
              <a:t>gerçek</a:t>
            </a:r>
            <a:r>
              <a:rPr lang="en-US" sz="2000" dirty="0" smtClean="0"/>
              <a:t> </a:t>
            </a:r>
            <a:r>
              <a:rPr lang="en-US" sz="2000" dirty="0" err="1" smtClean="0"/>
              <a:t>kişiler</a:t>
            </a:r>
            <a:r>
              <a:rPr lang="en-US" sz="2000" dirty="0" smtClean="0"/>
              <a:t>"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90800" y="5635823"/>
            <a:ext cx="4800600" cy="307777"/>
          </a:xfrm>
          <a:prstGeom prst="rect">
            <a:avLst/>
          </a:prstGeom>
          <a:gradFill>
            <a:gsLst>
              <a:gs pos="0">
                <a:schemeClr val="accent1">
                  <a:tint val="30000"/>
                  <a:satMod val="250000"/>
                  <a:alpha val="0"/>
                </a:schemeClr>
              </a:gs>
              <a:gs pos="72000">
                <a:schemeClr val="accent1">
                  <a:tint val="75000"/>
                  <a:satMod val="210000"/>
                </a:schemeClr>
              </a:gs>
              <a:gs pos="100000">
                <a:schemeClr val="accent1">
                  <a:tint val="85000"/>
                  <a:satMod val="21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7 Nisan 1983 </a:t>
            </a:r>
            <a:r>
              <a:rPr lang="en-US" sz="1400" dirty="0" err="1" smtClean="0"/>
              <a:t>gün</a:t>
            </a:r>
            <a:r>
              <a:rPr lang="en-US" sz="1400" dirty="0" smtClean="0"/>
              <a:t> </a:t>
            </a:r>
            <a:r>
              <a:rPr lang="en-US" sz="1400" dirty="0" err="1" smtClean="0"/>
              <a:t>ve</a:t>
            </a:r>
            <a:r>
              <a:rPr lang="en-US" sz="1400" dirty="0" smtClean="0"/>
              <a:t> 2813 </a:t>
            </a:r>
            <a:r>
              <a:rPr lang="en-US" sz="1400" dirty="0" err="1" smtClean="0"/>
              <a:t>sayılı</a:t>
            </a:r>
            <a:r>
              <a:rPr lang="en-US" sz="1400" dirty="0" smtClean="0"/>
              <a:t> </a:t>
            </a:r>
            <a:r>
              <a:rPr lang="en-US" sz="1400" dirty="0" err="1" smtClean="0"/>
              <a:t>Telsiz</a:t>
            </a:r>
            <a:r>
              <a:rPr lang="en-US" sz="1400" dirty="0" smtClean="0"/>
              <a:t> </a:t>
            </a:r>
            <a:r>
              <a:rPr lang="en-US" sz="1400" dirty="0" err="1" smtClean="0"/>
              <a:t>Kanunu</a:t>
            </a:r>
            <a:r>
              <a:rPr lang="en-US" sz="1400" dirty="0" smtClean="0"/>
              <a:t> </a:t>
            </a:r>
            <a:r>
              <a:rPr lang="en-US" sz="1400" dirty="0" err="1" smtClean="0"/>
              <a:t>Madde</a:t>
            </a:r>
            <a:r>
              <a:rPr lang="en-US" sz="1400" dirty="0" smtClean="0"/>
              <a:t> 12</a:t>
            </a:r>
            <a:endParaRPr lang="tr-TR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TARİHÇE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914400"/>
            <a:ext cx="3124200" cy="2246769"/>
          </a:xfrm>
          <a:prstGeom prst="rect">
            <a:avLst/>
          </a:prstGeom>
          <a:gradFill>
            <a:gsLst>
              <a:gs pos="0">
                <a:schemeClr val="accent1">
                  <a:tint val="30000"/>
                  <a:satMod val="250000"/>
                  <a:alpha val="0"/>
                </a:schemeClr>
              </a:gs>
              <a:gs pos="72000">
                <a:schemeClr val="accent1">
                  <a:tint val="75000"/>
                  <a:satMod val="210000"/>
                </a:schemeClr>
              </a:gs>
              <a:gs pos="100000">
                <a:schemeClr val="accent1">
                  <a:tint val="85000"/>
                  <a:satMod val="21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1831 Faraday </a:t>
            </a:r>
          </a:p>
          <a:p>
            <a:r>
              <a:rPr lang="en-US" sz="2000" dirty="0" smtClean="0"/>
              <a:t>1861 Maxwell</a:t>
            </a:r>
          </a:p>
          <a:p>
            <a:r>
              <a:rPr lang="en-US" sz="2000" dirty="0" smtClean="0"/>
              <a:t>1872 William Henry Ward</a:t>
            </a:r>
          </a:p>
          <a:p>
            <a:r>
              <a:rPr lang="en-US" sz="2000" dirty="0" smtClean="0"/>
              <a:t>1875 Edison</a:t>
            </a:r>
          </a:p>
          <a:p>
            <a:r>
              <a:rPr lang="en-US" sz="2000" dirty="0" smtClean="0"/>
              <a:t>1886 Hertz</a:t>
            </a:r>
          </a:p>
          <a:p>
            <a:r>
              <a:rPr lang="en-US" sz="2000" dirty="0" smtClean="0"/>
              <a:t>1891 Nikola Tesla</a:t>
            </a:r>
          </a:p>
          <a:p>
            <a:r>
              <a:rPr lang="en-US" sz="2000" dirty="0" smtClean="0"/>
              <a:t>1896 Marconi</a:t>
            </a:r>
            <a:endParaRPr lang="en-US" sz="2000" dirty="0"/>
          </a:p>
        </p:txBody>
      </p:sp>
      <p:pic>
        <p:nvPicPr>
          <p:cNvPr id="3075" name="Picture 3" descr="Z:\Desktop\SUNUM\180px-James_Clerk_Maxwe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1" y="914400"/>
            <a:ext cx="2133600" cy="2560319"/>
          </a:xfrm>
          <a:prstGeom prst="rect">
            <a:avLst/>
          </a:prstGeom>
          <a:noFill/>
        </p:spPr>
      </p:pic>
      <p:pic>
        <p:nvPicPr>
          <p:cNvPr id="3076" name="Picture 4" descr="Z:\Desktop\SUNUM\180px-NikolaTeslaLightbul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2057400"/>
            <a:ext cx="2286000" cy="3327400"/>
          </a:xfrm>
          <a:prstGeom prst="rect">
            <a:avLst/>
          </a:prstGeom>
          <a:noFill/>
        </p:spPr>
      </p:pic>
      <p:pic>
        <p:nvPicPr>
          <p:cNvPr id="3077" name="Picture 5" descr="Z:\Desktop\SUNUM\A-S-Popov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3733800"/>
            <a:ext cx="1762125" cy="1962150"/>
          </a:xfrm>
          <a:prstGeom prst="rect">
            <a:avLst/>
          </a:prstGeom>
          <a:noFill/>
        </p:spPr>
      </p:pic>
      <p:pic>
        <p:nvPicPr>
          <p:cNvPr id="3078" name="Picture 6" descr="Z:\Desktop\SUNUM\Marconi_1909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48150" y="4419600"/>
            <a:ext cx="1543050" cy="2162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HAM-RADIO / AMATÖR RADYO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914400"/>
            <a:ext cx="761747" cy="2585323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H</a:t>
            </a:r>
          </a:p>
          <a:p>
            <a:pPr algn="ctr"/>
            <a:r>
              <a:rPr lang="tr-TR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</a:t>
            </a:r>
          </a:p>
          <a:p>
            <a:pPr algn="ctr"/>
            <a:r>
              <a:rPr lang="tr-TR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4098" name="Picture 2" descr="Z:\Desktop\SUNUM\drs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914400"/>
            <a:ext cx="1905000" cy="1876425"/>
          </a:xfrm>
          <a:prstGeom prst="rect">
            <a:avLst/>
          </a:prstGeom>
          <a:noFill/>
        </p:spPr>
      </p:pic>
      <p:pic>
        <p:nvPicPr>
          <p:cNvPr id="4099" name="Picture 3" descr="Z:\Desktop\SUNUM\222px-RMS_Titanic_sea_trials_April_2,_19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2978056"/>
            <a:ext cx="2438400" cy="1746344"/>
          </a:xfrm>
          <a:prstGeom prst="rect">
            <a:avLst/>
          </a:prstGeom>
          <a:noFill/>
        </p:spPr>
      </p:pic>
      <p:pic>
        <p:nvPicPr>
          <p:cNvPr id="4100" name="Picture 4" descr="Z:\Desktop\SUNUM\222px-NBS_120_Set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4953000"/>
            <a:ext cx="2114550" cy="1714500"/>
          </a:xfrm>
          <a:prstGeom prst="rect">
            <a:avLst/>
          </a:prstGeom>
          <a:noFill/>
        </p:spPr>
      </p:pic>
      <p:pic>
        <p:nvPicPr>
          <p:cNvPr id="4102" name="Picture 6" descr="Z:\Desktop\SUNUM\hamRadio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71800" y="4800600"/>
            <a:ext cx="2552700" cy="1936750"/>
          </a:xfrm>
          <a:prstGeom prst="rect">
            <a:avLst/>
          </a:prstGeom>
          <a:noFill/>
        </p:spPr>
      </p:pic>
      <p:pic>
        <p:nvPicPr>
          <p:cNvPr id="1026" name="Picture 2" descr="Z:\Desktop\SUNUM\Arrl_log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80800" y="639744"/>
            <a:ext cx="1104900" cy="2209800"/>
          </a:xfrm>
          <a:prstGeom prst="rect">
            <a:avLst/>
          </a:prstGeom>
          <a:noFill/>
        </p:spPr>
      </p:pic>
      <p:pic>
        <p:nvPicPr>
          <p:cNvPr id="1027" name="Picture 3" descr="Z:\Desktop\SUNUM\trac_logo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814400" y="685800"/>
            <a:ext cx="948600" cy="2113547"/>
          </a:xfrm>
          <a:prstGeom prst="rect">
            <a:avLst/>
          </a:prstGeom>
          <a:noFill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15000" y="3733800"/>
            <a:ext cx="3162300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5897573" y="286121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1914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954973" y="28194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1962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NE YAPARLAR ?</a:t>
            </a:r>
            <a:endParaRPr lang="en-US" dirty="0"/>
          </a:p>
        </p:txBody>
      </p:sp>
      <p:pic>
        <p:nvPicPr>
          <p:cNvPr id="5123" name="Picture 3" descr="Z:\Desktop\SUNUM\200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762000"/>
            <a:ext cx="3962400" cy="2966238"/>
          </a:xfrm>
          <a:prstGeom prst="rect">
            <a:avLst/>
          </a:prstGeom>
          <a:noFill/>
        </p:spPr>
      </p:pic>
      <p:pic>
        <p:nvPicPr>
          <p:cNvPr id="5124" name="Picture 4" descr="Z:\Desktop\SUNUM\Campore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3505200"/>
            <a:ext cx="1463675" cy="1096963"/>
          </a:xfrm>
          <a:prstGeom prst="rect">
            <a:avLst/>
          </a:prstGeom>
          <a:noFill/>
        </p:spPr>
      </p:pic>
      <p:pic>
        <p:nvPicPr>
          <p:cNvPr id="5126" name="Picture 6" descr="Z:\Desktop\SUNUM\olsen-greg-space_tourist-1oct0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3200" y="4648200"/>
            <a:ext cx="3276599" cy="2029478"/>
          </a:xfrm>
          <a:prstGeom prst="rect">
            <a:avLst/>
          </a:prstGeom>
          <a:noFill/>
        </p:spPr>
      </p:pic>
      <p:pic>
        <p:nvPicPr>
          <p:cNvPr id="5127" name="Picture 7" descr="Z:\Desktop\SUNUM\hamRadio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2971800"/>
            <a:ext cx="2514600" cy="3723253"/>
          </a:xfrm>
          <a:prstGeom prst="rect">
            <a:avLst/>
          </a:prstGeom>
          <a:noFill/>
        </p:spPr>
      </p:pic>
      <p:pic>
        <p:nvPicPr>
          <p:cNvPr id="5128" name="Picture 8" descr="Z:\Desktop\SUNUM\hamshackfarm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" y="0"/>
            <a:ext cx="2574001" cy="2971800"/>
          </a:xfrm>
          <a:prstGeom prst="rect">
            <a:avLst/>
          </a:prstGeom>
          <a:noFill/>
        </p:spPr>
      </p:pic>
      <p:pic>
        <p:nvPicPr>
          <p:cNvPr id="5129" name="Picture 9" descr="Z:\Desktop\SUNUM\hamRadio2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953000" y="3918584"/>
            <a:ext cx="4191000" cy="2787015"/>
          </a:xfrm>
          <a:prstGeom prst="rect">
            <a:avLst/>
          </a:prstGeom>
          <a:noFill/>
        </p:spPr>
      </p:pic>
      <p:pic>
        <p:nvPicPr>
          <p:cNvPr id="5130" name="Picture 10" descr="Z:\Desktop\SUNUM\fpat.gi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96000" y="762000"/>
            <a:ext cx="2895600" cy="2316480"/>
          </a:xfrm>
          <a:prstGeom prst="rect">
            <a:avLst/>
          </a:prstGeom>
          <a:noFill/>
        </p:spPr>
      </p:pic>
      <p:pic>
        <p:nvPicPr>
          <p:cNvPr id="5132" name="Picture 12" descr="Z:\Desktop\SUNUM\kashima_34_meter_space_antenna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705600" y="2743200"/>
            <a:ext cx="1993901" cy="1427163"/>
          </a:xfrm>
          <a:prstGeom prst="rect">
            <a:avLst/>
          </a:prstGeom>
          <a:noFill/>
        </p:spPr>
      </p:pic>
      <p:pic>
        <p:nvPicPr>
          <p:cNvPr id="15" name="Picture 5" descr="Z:\Desktop\SUNUM\SCR-0206-K0KID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648200" y="3352800"/>
            <a:ext cx="1916459" cy="11636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NE YAPARLAR ?</a:t>
            </a:r>
            <a:endParaRPr lang="en-US" dirty="0"/>
          </a:p>
        </p:txBody>
      </p:sp>
      <p:pic>
        <p:nvPicPr>
          <p:cNvPr id="6146" name="Picture 2" descr="Z:\Desktop\SUNUM\DCP_336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59" y="4114800"/>
            <a:ext cx="3901441" cy="2590800"/>
          </a:xfrm>
          <a:prstGeom prst="rect">
            <a:avLst/>
          </a:prstGeom>
          <a:noFill/>
        </p:spPr>
      </p:pic>
      <p:pic>
        <p:nvPicPr>
          <p:cNvPr id="6148" name="Picture 4" descr="Z:\Desktop\SUNUM\iaru_contest 07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762000"/>
            <a:ext cx="2063274" cy="3124200"/>
          </a:xfrm>
          <a:prstGeom prst="rect">
            <a:avLst/>
          </a:prstGeom>
          <a:noFill/>
        </p:spPr>
      </p:pic>
      <p:pic>
        <p:nvPicPr>
          <p:cNvPr id="6150" name="Picture 6" descr="Z:\Desktop\SUNUM\iaru_contest 02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762000"/>
            <a:ext cx="3810000" cy="2518171"/>
          </a:xfrm>
          <a:prstGeom prst="rect">
            <a:avLst/>
          </a:prstGeom>
          <a:noFill/>
        </p:spPr>
      </p:pic>
      <p:pic>
        <p:nvPicPr>
          <p:cNvPr id="6151" name="Picture 7" descr="Z:\Desktop\SUNUM\iaru_contest 02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38399" y="762000"/>
            <a:ext cx="3804597" cy="2514600"/>
          </a:xfrm>
          <a:prstGeom prst="rect">
            <a:avLst/>
          </a:prstGeom>
          <a:noFill/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11300" y="3686175"/>
            <a:ext cx="4132700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29000" y="2638236"/>
            <a:ext cx="2743200" cy="2543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165</TotalTime>
  <Words>213</Words>
  <Application>Microsoft Office PowerPoint</Application>
  <PresentationFormat>On-screen Show (4:3)</PresentationFormat>
  <Paragraphs>42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Trek</vt:lpstr>
      <vt:lpstr>AFETLERLE YAŞAYAN TÜRKİYE ve Amatör telsizcilik</vt:lpstr>
      <vt:lpstr>Slide 2</vt:lpstr>
      <vt:lpstr>HEP BEKLENMEDİK ZAMANLARDA</vt:lpstr>
      <vt:lpstr>HEP BEKLENMEDİK ZAMANLARDA</vt:lpstr>
      <vt:lpstr>HABERLEŞME ve radyo amatörlüğü</vt:lpstr>
      <vt:lpstr>TARİHÇE</vt:lpstr>
      <vt:lpstr>HAM-RADIO / AMATÖR RADYO</vt:lpstr>
      <vt:lpstr>NE YAPARLAR ?</vt:lpstr>
      <vt:lpstr>NE YAPARLAR ?</vt:lpstr>
      <vt:lpstr>GÖREV</vt:lpstr>
      <vt:lpstr>HER ZAMAN HAZIR</vt:lpstr>
    </vt:vector>
  </TitlesOfParts>
  <Company>Havelsan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Amatör telsizcilik</dc:title>
  <dc:creator>xxxx</dc:creator>
  <cp:lastModifiedBy>xxxx</cp:lastModifiedBy>
  <cp:revision>40</cp:revision>
  <dcterms:created xsi:type="dcterms:W3CDTF">2009-11-16T00:15:51Z</dcterms:created>
  <dcterms:modified xsi:type="dcterms:W3CDTF">2009-11-16T06:53:46Z</dcterms:modified>
</cp:coreProperties>
</file>