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6858000" cx="9144000"/>
  <p:notesSz cx="9144000" cy="6858000"/>
  <p:embeddedFontLst>
    <p:embeddedFont>
      <p:font typeface="Noto Sans Symbols"/>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C35E83-3F70-4216-BC63-C5586586968D}">
  <a:tblStyle styleId="{DDC35E83-3F70-4216-BC63-C5586586968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NotoSansSymbols-bold.fntdata"/><Relationship Id="rId30" Type="http://schemas.openxmlformats.org/officeDocument/2006/relationships/slide" Target="slides/slide24.xml"/><Relationship Id="rId74" Type="http://schemas.openxmlformats.org/officeDocument/2006/relationships/font" Target="fonts/NotoSansSymbols-regular.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690168" y="212851"/>
            <a:ext cx="7763662" cy="51371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200">
                <a:solidFill>
                  <a:srgbClr val="775F5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444195" y="2435098"/>
            <a:ext cx="4986020" cy="142875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3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0" y="1279525"/>
            <a:ext cx="533400" cy="228600"/>
          </a:xfrm>
          <a:custGeom>
            <a:rect b="b" l="l" r="r" t="t"/>
            <a:pathLst>
              <a:path extrusionOk="0" h="228600" w="533400">
                <a:moveTo>
                  <a:pt x="0" y="228600"/>
                </a:moveTo>
                <a:lnTo>
                  <a:pt x="533400" y="228600"/>
                </a:lnTo>
                <a:lnTo>
                  <a:pt x="533400" y="0"/>
                </a:lnTo>
                <a:lnTo>
                  <a:pt x="0" y="0"/>
                </a:lnTo>
                <a:lnTo>
                  <a:pt x="0" y="228600"/>
                </a:lnTo>
                <a:close/>
              </a:path>
            </a:pathLst>
          </a:custGeom>
          <a:solidFill>
            <a:srgbClr val="DD80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3"/>
          <p:cNvSpPr/>
          <p:nvPr/>
        </p:nvSpPr>
        <p:spPr>
          <a:xfrm>
            <a:off x="590550" y="1279525"/>
            <a:ext cx="8553450" cy="228600"/>
          </a:xfrm>
          <a:custGeom>
            <a:rect b="b" l="l" r="r" t="t"/>
            <a:pathLst>
              <a:path extrusionOk="0" h="228600" w="8553450">
                <a:moveTo>
                  <a:pt x="0" y="228600"/>
                </a:moveTo>
                <a:lnTo>
                  <a:pt x="8553450" y="228600"/>
                </a:lnTo>
                <a:lnTo>
                  <a:pt x="8553450" y="0"/>
                </a:lnTo>
                <a:lnTo>
                  <a:pt x="0" y="0"/>
                </a:lnTo>
                <a:lnTo>
                  <a:pt x="0" y="228600"/>
                </a:lnTo>
                <a:close/>
              </a:path>
            </a:pathLst>
          </a:custGeom>
          <a:solidFill>
            <a:srgbClr val="93B6D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3"/>
          <p:cNvSpPr/>
          <p:nvPr/>
        </p:nvSpPr>
        <p:spPr>
          <a:xfrm>
            <a:off x="3866939" y="2171266"/>
            <a:ext cx="5255542" cy="373977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3"/>
          <p:cNvSpPr/>
          <p:nvPr/>
        </p:nvSpPr>
        <p:spPr>
          <a:xfrm>
            <a:off x="9553" y="2551220"/>
            <a:ext cx="3238471" cy="300113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3"/>
          <p:cNvSpPr txBox="1"/>
          <p:nvPr>
            <p:ph type="ctrTitle"/>
          </p:nvPr>
        </p:nvSpPr>
        <p:spPr>
          <a:xfrm>
            <a:off x="690168" y="212851"/>
            <a:ext cx="7763662" cy="51371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690168" y="212851"/>
            <a:ext cx="7763662" cy="51371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200">
                <a:solidFill>
                  <a:srgbClr val="775F5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6"/>
          <p:cNvSpPr txBox="1"/>
          <p:nvPr>
            <p:ph type="title"/>
          </p:nvPr>
        </p:nvSpPr>
        <p:spPr>
          <a:xfrm>
            <a:off x="690168" y="212851"/>
            <a:ext cx="7763662" cy="51371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200">
                <a:solidFill>
                  <a:srgbClr val="775F5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1279525"/>
            <a:ext cx="533400" cy="228600"/>
          </a:xfrm>
          <a:custGeom>
            <a:rect b="b" l="l" r="r" t="t"/>
            <a:pathLst>
              <a:path extrusionOk="0" h="228600" w="533400">
                <a:moveTo>
                  <a:pt x="0" y="228600"/>
                </a:moveTo>
                <a:lnTo>
                  <a:pt x="533400" y="228600"/>
                </a:lnTo>
                <a:lnTo>
                  <a:pt x="533400" y="0"/>
                </a:lnTo>
                <a:lnTo>
                  <a:pt x="0" y="0"/>
                </a:lnTo>
                <a:lnTo>
                  <a:pt x="0" y="228600"/>
                </a:lnTo>
                <a:close/>
              </a:path>
            </a:pathLst>
          </a:custGeom>
          <a:solidFill>
            <a:srgbClr val="DD80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590550" y="1279525"/>
            <a:ext cx="8553450" cy="228600"/>
          </a:xfrm>
          <a:custGeom>
            <a:rect b="b" l="l" r="r" t="t"/>
            <a:pathLst>
              <a:path extrusionOk="0" h="228600" w="8553450">
                <a:moveTo>
                  <a:pt x="0" y="228600"/>
                </a:moveTo>
                <a:lnTo>
                  <a:pt x="8553450" y="228600"/>
                </a:lnTo>
                <a:lnTo>
                  <a:pt x="8553450" y="0"/>
                </a:lnTo>
                <a:lnTo>
                  <a:pt x="0" y="0"/>
                </a:lnTo>
                <a:lnTo>
                  <a:pt x="0" y="228600"/>
                </a:lnTo>
                <a:close/>
              </a:path>
            </a:pathLst>
          </a:custGeom>
          <a:solidFill>
            <a:srgbClr val="93B6D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txBox="1"/>
          <p:nvPr>
            <p:ph type="title"/>
          </p:nvPr>
        </p:nvSpPr>
        <p:spPr>
          <a:xfrm>
            <a:off x="690168" y="212851"/>
            <a:ext cx="7763662" cy="513715"/>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3200" u="none" cap="none" strike="noStrike">
                <a:solidFill>
                  <a:srgbClr val="775F5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444195" y="2435098"/>
            <a:ext cx="4986020" cy="142875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3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1.jpg"/><Relationship Id="rId4" Type="http://schemas.openxmlformats.org/officeDocument/2006/relationships/image" Target="../media/image21.jpg"/><Relationship Id="rId5"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jp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jpg"/><Relationship Id="rId4" Type="http://schemas.openxmlformats.org/officeDocument/2006/relationships/image" Target="../media/image26.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38.png"/><Relationship Id="rId5"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43.png"/><Relationship Id="rId5" Type="http://schemas.openxmlformats.org/officeDocument/2006/relationships/image" Target="../media/image47.png"/><Relationship Id="rId6" Type="http://schemas.openxmlformats.org/officeDocument/2006/relationships/image" Target="../media/image49.png"/><Relationship Id="rId7"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8.png"/><Relationship Id="rId4" Type="http://schemas.openxmlformats.org/officeDocument/2006/relationships/image" Target="../media/image4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2.png"/><Relationship Id="rId4" Type="http://schemas.openxmlformats.org/officeDocument/2006/relationships/image" Target="../media/image58.png"/><Relationship Id="rId5" Type="http://schemas.openxmlformats.org/officeDocument/2006/relationships/image" Target="../media/image55.png"/><Relationship Id="rId6"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2.png"/><Relationship Id="rId4" Type="http://schemas.openxmlformats.org/officeDocument/2006/relationships/image" Target="../media/image58.png"/><Relationship Id="rId5"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6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9.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6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65.png"/><Relationship Id="rId4" Type="http://schemas.openxmlformats.org/officeDocument/2006/relationships/image" Target="../media/image8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63.png"/><Relationship Id="rId4" Type="http://schemas.openxmlformats.org/officeDocument/2006/relationships/image" Target="../media/image6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64.png"/><Relationship Id="rId4" Type="http://schemas.openxmlformats.org/officeDocument/2006/relationships/image" Target="../media/image71.jpg"/><Relationship Id="rId5" Type="http://schemas.openxmlformats.org/officeDocument/2006/relationships/image" Target="../media/image7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7.jpg"/><Relationship Id="rId4" Type="http://schemas.openxmlformats.org/officeDocument/2006/relationships/image" Target="../media/image76.png"/><Relationship Id="rId5" Type="http://schemas.openxmlformats.org/officeDocument/2006/relationships/image" Target="../media/image68.png"/><Relationship Id="rId6" Type="http://schemas.openxmlformats.org/officeDocument/2006/relationships/image" Target="../media/image7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7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7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81.png"/><Relationship Id="rId4" Type="http://schemas.openxmlformats.org/officeDocument/2006/relationships/image" Target="../media/image7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81.png"/><Relationship Id="rId4" Type="http://schemas.openxmlformats.org/officeDocument/2006/relationships/image" Target="../media/image7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73.png"/><Relationship Id="rId4" Type="http://schemas.openxmlformats.org/officeDocument/2006/relationships/image" Target="../media/image78.png"/><Relationship Id="rId5" Type="http://schemas.openxmlformats.org/officeDocument/2006/relationships/image" Target="../media/image7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7"/>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50" name="Google Shape;50;p7"/>
          <p:cNvSpPr/>
          <p:nvPr/>
        </p:nvSpPr>
        <p:spPr>
          <a:xfrm>
            <a:off x="2190750" y="2620898"/>
            <a:ext cx="4600575" cy="16573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7"/>
          <p:cNvSpPr txBox="1"/>
          <p:nvPr/>
        </p:nvSpPr>
        <p:spPr>
          <a:xfrm>
            <a:off x="8260842" y="1656715"/>
            <a:ext cx="59055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veya</a:t>
            </a:r>
            <a:endParaRPr sz="2400">
              <a:solidFill>
                <a:schemeClr val="dk1"/>
              </a:solidFill>
              <a:latin typeface="Arial"/>
              <a:ea typeface="Arial"/>
              <a:cs typeface="Arial"/>
              <a:sym typeface="Arial"/>
            </a:endParaRPr>
          </a:p>
        </p:txBody>
      </p:sp>
      <p:sp>
        <p:nvSpPr>
          <p:cNvPr id="52" name="Google Shape;52;p7"/>
          <p:cNvSpPr txBox="1"/>
          <p:nvPr/>
        </p:nvSpPr>
        <p:spPr>
          <a:xfrm>
            <a:off x="650240" y="1656715"/>
            <a:ext cx="7425055" cy="75692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Elektrik	Makinaları	elektrik	enerjisini	mekanik	enerjiye  mekanik enerjiyi elektrik enerjisine dönüştüren cihazlardır.</a:t>
            </a:r>
            <a:endParaRPr sz="2400">
              <a:solidFill>
                <a:schemeClr val="dk1"/>
              </a:solidFill>
              <a:latin typeface="Arial"/>
              <a:ea typeface="Arial"/>
              <a:cs typeface="Arial"/>
              <a:sym typeface="Arial"/>
            </a:endParaRPr>
          </a:p>
        </p:txBody>
      </p:sp>
      <p:sp>
        <p:nvSpPr>
          <p:cNvPr id="53" name="Google Shape;53;p7"/>
          <p:cNvSpPr/>
          <p:nvPr/>
        </p:nvSpPr>
        <p:spPr>
          <a:xfrm>
            <a:off x="2335276" y="4749800"/>
            <a:ext cx="4543425" cy="1638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35" name="Google Shape;135;p16"/>
          <p:cNvSpPr txBox="1"/>
          <p:nvPr/>
        </p:nvSpPr>
        <p:spPr>
          <a:xfrm>
            <a:off x="293014" y="1495091"/>
            <a:ext cx="7944484" cy="1669414"/>
          </a:xfrm>
          <a:prstGeom prst="rect">
            <a:avLst/>
          </a:prstGeom>
          <a:noFill/>
          <a:ln>
            <a:noFill/>
          </a:ln>
        </p:spPr>
        <p:txBody>
          <a:bodyPr anchorCtr="0" anchor="t" bIns="0" lIns="0" spcFirstLastPara="1" rIns="0" wrap="square" tIns="10285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1.1.5 Newton Kanunu</a:t>
            </a:r>
            <a:endParaRPr sz="2400">
              <a:solidFill>
                <a:schemeClr val="dk1"/>
              </a:solidFill>
              <a:latin typeface="Trebuchet MS"/>
              <a:ea typeface="Trebuchet MS"/>
              <a:cs typeface="Trebuchet MS"/>
              <a:sym typeface="Trebuchet MS"/>
            </a:endParaRPr>
          </a:p>
          <a:p>
            <a:pPr indent="0" lvl="0" marL="12700" marR="5080" rtl="0" algn="just">
              <a:lnSpc>
                <a:spcPct val="100000"/>
              </a:lnSpc>
              <a:spcBef>
                <a:spcPts val="705"/>
              </a:spcBef>
              <a:spcAft>
                <a:spcPts val="0"/>
              </a:spcAft>
              <a:buNone/>
            </a:pPr>
            <a:r>
              <a:rPr lang="en-US" sz="2400">
                <a:solidFill>
                  <a:schemeClr val="dk1"/>
                </a:solidFill>
                <a:latin typeface="Arial"/>
                <a:ea typeface="Arial"/>
                <a:cs typeface="Arial"/>
                <a:sym typeface="Arial"/>
              </a:rPr>
              <a:t>Düz bir hat boyunca hareket eden nesne için Newton Kanunu,  nesneye uygulanan kuvvet ve sonucunda meydana gelen  hareket arasındaki ilişkiyi tanımlar.</a:t>
            </a:r>
            <a:endParaRPr sz="2400">
              <a:solidFill>
                <a:schemeClr val="dk1"/>
              </a:solidFill>
              <a:latin typeface="Arial"/>
              <a:ea typeface="Arial"/>
              <a:cs typeface="Arial"/>
              <a:sym typeface="Arial"/>
            </a:endParaRPr>
          </a:p>
        </p:txBody>
      </p:sp>
      <p:sp>
        <p:nvSpPr>
          <p:cNvPr id="136" name="Google Shape;136;p16"/>
          <p:cNvSpPr txBox="1"/>
          <p:nvPr/>
        </p:nvSpPr>
        <p:spPr>
          <a:xfrm>
            <a:off x="565505" y="4808346"/>
            <a:ext cx="2760345" cy="6661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400">
                <a:solidFill>
                  <a:srgbClr val="FF0000"/>
                </a:solidFill>
                <a:latin typeface="Arial"/>
                <a:ea typeface="Arial"/>
                <a:cs typeface="Arial"/>
                <a:sym typeface="Arial"/>
              </a:rPr>
              <a:t>F	</a:t>
            </a:r>
            <a:r>
              <a:rPr lang="en-US" sz="1400">
                <a:solidFill>
                  <a:schemeClr val="dk1"/>
                </a:solidFill>
                <a:latin typeface="Arial"/>
                <a:ea typeface="Arial"/>
                <a:cs typeface="Arial"/>
                <a:sym typeface="Arial"/>
              </a:rPr>
              <a:t>nesneye uygulanan net kuvvet (N)</a:t>
            </a:r>
            <a:endParaRPr sz="14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i="1" lang="en-US" sz="1400">
                <a:solidFill>
                  <a:srgbClr val="FF0000"/>
                </a:solidFill>
                <a:latin typeface="Arial"/>
                <a:ea typeface="Arial"/>
                <a:cs typeface="Arial"/>
                <a:sym typeface="Arial"/>
              </a:rPr>
              <a:t>m	</a:t>
            </a:r>
            <a:r>
              <a:rPr lang="en-US" sz="1400">
                <a:solidFill>
                  <a:schemeClr val="dk1"/>
                </a:solidFill>
                <a:latin typeface="Arial"/>
                <a:ea typeface="Arial"/>
                <a:cs typeface="Arial"/>
                <a:sym typeface="Arial"/>
              </a:rPr>
              <a:t>nesnenin kütlesi (kg)</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i="1" lang="en-US" sz="1400">
                <a:solidFill>
                  <a:srgbClr val="FF0000"/>
                </a:solidFill>
                <a:latin typeface="Arial"/>
                <a:ea typeface="Arial"/>
                <a:cs typeface="Arial"/>
                <a:sym typeface="Arial"/>
              </a:rPr>
              <a:t>a	</a:t>
            </a:r>
            <a:r>
              <a:rPr lang="en-US" sz="1400">
                <a:solidFill>
                  <a:schemeClr val="dk1"/>
                </a:solidFill>
                <a:latin typeface="Arial"/>
                <a:ea typeface="Arial"/>
                <a:cs typeface="Arial"/>
                <a:sym typeface="Arial"/>
              </a:rPr>
              <a:t>oluşan hızlanma (m/s</a:t>
            </a:r>
            <a:r>
              <a:rPr baseline="30000" lang="en-US" sz="1350">
                <a:solidFill>
                  <a:schemeClr val="dk1"/>
                </a:solidFill>
                <a:latin typeface="Arial"/>
                <a:ea typeface="Arial"/>
                <a:cs typeface="Arial"/>
                <a:sym typeface="Arial"/>
              </a:rPr>
              <a:t>2</a:t>
            </a: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137" name="Google Shape;137;p16"/>
          <p:cNvSpPr/>
          <p:nvPr/>
        </p:nvSpPr>
        <p:spPr>
          <a:xfrm>
            <a:off x="700087" y="3352800"/>
            <a:ext cx="1323975" cy="10763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6"/>
          <p:cNvSpPr txBox="1"/>
          <p:nvPr/>
        </p:nvSpPr>
        <p:spPr>
          <a:xfrm>
            <a:off x="4214876" y="3429000"/>
            <a:ext cx="4572000" cy="2492375"/>
          </a:xfrm>
          <a:prstGeom prst="rect">
            <a:avLst/>
          </a:prstGeom>
          <a:noFill/>
          <a:ln cap="flat" cmpd="sng" w="9525">
            <a:solidFill>
              <a:srgbClr val="006FC0"/>
            </a:solidFill>
            <a:prstDash val="solid"/>
            <a:round/>
            <a:headEnd len="sm" w="sm" type="none"/>
            <a:tailEnd len="sm" w="sm" type="none"/>
          </a:ln>
        </p:spPr>
        <p:txBody>
          <a:bodyPr anchorCtr="0" anchor="t" bIns="0" lIns="0" spcFirstLastPara="1" rIns="0" wrap="square" tIns="31100">
            <a:noAutofit/>
          </a:bodyPr>
          <a:lstStyle/>
          <a:p>
            <a:pPr indent="0" lvl="0" marL="91440" marR="84455" rtl="0" algn="just">
              <a:lnSpc>
                <a:spcPct val="100000"/>
              </a:lnSpc>
              <a:spcBef>
                <a:spcPts val="0"/>
              </a:spcBef>
              <a:spcAft>
                <a:spcPts val="0"/>
              </a:spcAft>
              <a:buNone/>
            </a:pPr>
            <a:r>
              <a:rPr lang="en-US" sz="1800">
                <a:solidFill>
                  <a:srgbClr val="006FC0"/>
                </a:solidFill>
                <a:latin typeface="Arial"/>
                <a:ea typeface="Arial"/>
                <a:cs typeface="Arial"/>
                <a:sym typeface="Arial"/>
              </a:rPr>
              <a:t>Benzer bir denklem, nesneye uygulanan  moment ile sonucunda meydana gelen açısal  hızlanma arasındaki ilişkiyi tanımlar. Bu ilişkiye  dönme hareketi için Newton Kanunu denir :</a:t>
            </a:r>
            <a:endParaRPr sz="18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1850">
              <a:solidFill>
                <a:schemeClr val="dk1"/>
              </a:solidFill>
              <a:latin typeface="Times New Roman"/>
              <a:ea typeface="Times New Roman"/>
              <a:cs typeface="Times New Roman"/>
              <a:sym typeface="Times New Roman"/>
            </a:endParaRPr>
          </a:p>
          <a:p>
            <a:pPr indent="0" lvl="0" marL="91440" marR="0" rtl="0" algn="just">
              <a:lnSpc>
                <a:spcPct val="100000"/>
              </a:lnSpc>
              <a:spcBef>
                <a:spcPts val="0"/>
              </a:spcBef>
              <a:spcAft>
                <a:spcPts val="0"/>
              </a:spcAft>
              <a:buNone/>
            </a:pPr>
            <a:r>
              <a:rPr i="1" lang="en-US" sz="2400">
                <a:solidFill>
                  <a:srgbClr val="FF0000"/>
                </a:solidFill>
                <a:latin typeface="Arial"/>
                <a:ea typeface="Arial"/>
                <a:cs typeface="Arial"/>
                <a:sym typeface="Arial"/>
              </a:rPr>
              <a:t>T = Jα</a:t>
            </a:r>
            <a:endParaRPr sz="2400">
              <a:solidFill>
                <a:schemeClr val="dk1"/>
              </a:solidFill>
              <a:latin typeface="Arial"/>
              <a:ea typeface="Arial"/>
              <a:cs typeface="Arial"/>
              <a:sym typeface="Arial"/>
            </a:endParaRPr>
          </a:p>
          <a:p>
            <a:pPr indent="0" lvl="0" marL="91440" marR="0" rtl="0" algn="just">
              <a:lnSpc>
                <a:spcPct val="100000"/>
              </a:lnSpc>
              <a:spcBef>
                <a:spcPts val="40"/>
              </a:spcBef>
              <a:spcAft>
                <a:spcPts val="0"/>
              </a:spcAft>
              <a:buNone/>
            </a:pPr>
            <a:r>
              <a:rPr i="1" lang="en-US" sz="1400">
                <a:solidFill>
                  <a:srgbClr val="FF0000"/>
                </a:solidFill>
                <a:latin typeface="Arial"/>
                <a:ea typeface="Arial"/>
                <a:cs typeface="Arial"/>
                <a:sym typeface="Arial"/>
              </a:rPr>
              <a:t>T	</a:t>
            </a:r>
            <a:r>
              <a:rPr lang="en-US" sz="1400">
                <a:solidFill>
                  <a:srgbClr val="006FC0"/>
                </a:solidFill>
                <a:latin typeface="Arial"/>
                <a:ea typeface="Arial"/>
                <a:cs typeface="Arial"/>
                <a:sym typeface="Arial"/>
              </a:rPr>
              <a:t>nesneye uygulanan moment (Nm)</a:t>
            </a:r>
            <a:endParaRPr sz="1400">
              <a:solidFill>
                <a:schemeClr val="dk1"/>
              </a:solidFill>
              <a:latin typeface="Arial"/>
              <a:ea typeface="Arial"/>
              <a:cs typeface="Arial"/>
              <a:sym typeface="Arial"/>
            </a:endParaRPr>
          </a:p>
          <a:p>
            <a:pPr indent="0" lvl="0" marL="91440" marR="0" rtl="0" algn="just">
              <a:lnSpc>
                <a:spcPct val="100000"/>
              </a:lnSpc>
              <a:spcBef>
                <a:spcPts val="0"/>
              </a:spcBef>
              <a:spcAft>
                <a:spcPts val="0"/>
              </a:spcAft>
              <a:buNone/>
            </a:pPr>
            <a:r>
              <a:rPr i="1" lang="en-US" sz="1400">
                <a:solidFill>
                  <a:srgbClr val="FF0000"/>
                </a:solidFill>
                <a:latin typeface="Arial"/>
                <a:ea typeface="Arial"/>
                <a:cs typeface="Arial"/>
                <a:sym typeface="Arial"/>
              </a:rPr>
              <a:t>J	</a:t>
            </a:r>
            <a:r>
              <a:rPr lang="en-US" sz="1400">
                <a:solidFill>
                  <a:srgbClr val="006FC0"/>
                </a:solidFill>
                <a:latin typeface="Arial"/>
                <a:ea typeface="Arial"/>
                <a:cs typeface="Arial"/>
                <a:sym typeface="Arial"/>
              </a:rPr>
              <a:t>atalet momenti (kg.m</a:t>
            </a:r>
            <a:r>
              <a:rPr baseline="30000" lang="en-US" sz="1350">
                <a:solidFill>
                  <a:srgbClr val="006FC0"/>
                </a:solidFill>
                <a:latin typeface="Arial"/>
                <a:ea typeface="Arial"/>
                <a:cs typeface="Arial"/>
                <a:sym typeface="Arial"/>
              </a:rPr>
              <a:t>2</a:t>
            </a:r>
            <a:r>
              <a:rPr lang="en-US" sz="1400">
                <a:solidFill>
                  <a:srgbClr val="006FC0"/>
                </a:solidFill>
                <a:latin typeface="Arial"/>
                <a:ea typeface="Arial"/>
                <a:cs typeface="Arial"/>
                <a:sym typeface="Arial"/>
              </a:rPr>
              <a:t>)</a:t>
            </a:r>
            <a:endParaRPr sz="1400">
              <a:solidFill>
                <a:schemeClr val="dk1"/>
              </a:solidFill>
              <a:latin typeface="Arial"/>
              <a:ea typeface="Arial"/>
              <a:cs typeface="Arial"/>
              <a:sym typeface="Arial"/>
            </a:endParaRPr>
          </a:p>
          <a:p>
            <a:pPr indent="0" lvl="0" marL="91440" marR="0" rtl="0" algn="just">
              <a:lnSpc>
                <a:spcPct val="100000"/>
              </a:lnSpc>
              <a:spcBef>
                <a:spcPts val="0"/>
              </a:spcBef>
              <a:spcAft>
                <a:spcPts val="0"/>
              </a:spcAft>
              <a:buNone/>
            </a:pPr>
            <a:r>
              <a:rPr i="1" lang="en-US" sz="1400">
                <a:solidFill>
                  <a:srgbClr val="FF0000"/>
                </a:solidFill>
                <a:latin typeface="Arial"/>
                <a:ea typeface="Arial"/>
                <a:cs typeface="Arial"/>
                <a:sym typeface="Arial"/>
              </a:rPr>
              <a:t>a	</a:t>
            </a:r>
            <a:r>
              <a:rPr lang="en-US" sz="1400">
                <a:solidFill>
                  <a:srgbClr val="006FC0"/>
                </a:solidFill>
                <a:latin typeface="Arial"/>
                <a:ea typeface="Arial"/>
                <a:cs typeface="Arial"/>
                <a:sym typeface="Arial"/>
              </a:rPr>
              <a:t>oluşan hızlanma (m/s</a:t>
            </a:r>
            <a:r>
              <a:rPr baseline="30000" lang="en-US" sz="1350">
                <a:solidFill>
                  <a:srgbClr val="006FC0"/>
                </a:solidFill>
                <a:latin typeface="Arial"/>
                <a:ea typeface="Arial"/>
                <a:cs typeface="Arial"/>
                <a:sym typeface="Arial"/>
              </a:rPr>
              <a:t>2</a:t>
            </a:r>
            <a:r>
              <a:rPr lang="en-US" sz="1400">
                <a:solidFill>
                  <a:srgbClr val="006FC0"/>
                </a:solidFill>
                <a:latin typeface="Arial"/>
                <a:ea typeface="Arial"/>
                <a:cs typeface="Arial"/>
                <a:sym typeface="Arial"/>
              </a:rPr>
              <a:t>)</a:t>
            </a:r>
            <a:endParaRPr sz="1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44" name="Google Shape;144;p17"/>
          <p:cNvSpPr txBox="1"/>
          <p:nvPr/>
        </p:nvSpPr>
        <p:spPr>
          <a:xfrm>
            <a:off x="428625" y="1600072"/>
            <a:ext cx="8429625" cy="2757805"/>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26025">
            <a:noAutofit/>
          </a:bodyPr>
          <a:lstStyle/>
          <a:p>
            <a:pPr indent="0" lvl="0" marL="9144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1.1.6 İş </a:t>
            </a:r>
            <a:r>
              <a:rPr b="1" i="1" lang="en-US" sz="2400">
                <a:solidFill>
                  <a:srgbClr val="FF0000"/>
                </a:solidFill>
                <a:latin typeface="Arial"/>
                <a:ea typeface="Arial"/>
                <a:cs typeface="Arial"/>
                <a:sym typeface="Arial"/>
              </a:rPr>
              <a:t>W</a:t>
            </a:r>
            <a:endParaRPr sz="2400">
              <a:solidFill>
                <a:schemeClr val="dk1"/>
              </a:solidFill>
              <a:latin typeface="Arial"/>
              <a:ea typeface="Arial"/>
              <a:cs typeface="Arial"/>
              <a:sym typeface="Arial"/>
            </a:endParaRPr>
          </a:p>
          <a:p>
            <a:pPr indent="0" lvl="0" marL="91440" marR="570230" rtl="0" algn="l">
              <a:lnSpc>
                <a:spcPct val="100000"/>
              </a:lnSpc>
              <a:spcBef>
                <a:spcPts val="730"/>
              </a:spcBef>
              <a:spcAft>
                <a:spcPts val="0"/>
              </a:spcAft>
              <a:buNone/>
            </a:pPr>
            <a:r>
              <a:rPr lang="en-US" sz="2000">
                <a:solidFill>
                  <a:schemeClr val="dk1"/>
                </a:solidFill>
                <a:latin typeface="Arial"/>
                <a:ea typeface="Arial"/>
                <a:cs typeface="Arial"/>
                <a:sym typeface="Arial"/>
              </a:rPr>
              <a:t>Doğrusal bir hareket için iş, bir mesafe boyunca uygulanan bir kuvvet olarak  tanımlanır. Matematiksel olarak iş ifadesi:</a:t>
            </a:r>
            <a:endParaRPr sz="2000">
              <a:solidFill>
                <a:schemeClr val="dk1"/>
              </a:solidFill>
              <a:latin typeface="Arial"/>
              <a:ea typeface="Arial"/>
              <a:cs typeface="Arial"/>
              <a:sym typeface="Arial"/>
            </a:endParaRPr>
          </a:p>
          <a:p>
            <a:pPr indent="0" lvl="0" marL="1005839" marR="0" rtl="0" algn="l">
              <a:lnSpc>
                <a:spcPct val="100000"/>
              </a:lnSpc>
              <a:spcBef>
                <a:spcPts val="675"/>
              </a:spcBef>
              <a:spcAft>
                <a:spcPts val="0"/>
              </a:spcAft>
              <a:buNone/>
            </a:pPr>
            <a:r>
              <a:rPr i="1" lang="en-US" sz="2400">
                <a:solidFill>
                  <a:srgbClr val="FF0000"/>
                </a:solidFill>
                <a:latin typeface="Arial"/>
                <a:ea typeface="Arial"/>
                <a:cs typeface="Arial"/>
                <a:sym typeface="Arial"/>
              </a:rPr>
              <a:t>W = ∫ F dr</a:t>
            </a:r>
            <a:endParaRPr sz="2400">
              <a:solidFill>
                <a:schemeClr val="dk1"/>
              </a:solidFill>
              <a:latin typeface="Arial"/>
              <a:ea typeface="Arial"/>
              <a:cs typeface="Arial"/>
              <a:sym typeface="Arial"/>
            </a:endParaRPr>
          </a:p>
          <a:p>
            <a:pPr indent="0" lvl="0" marL="91440" marR="0" rtl="0" algn="l">
              <a:lnSpc>
                <a:spcPct val="100000"/>
              </a:lnSpc>
              <a:spcBef>
                <a:spcPts val="765"/>
              </a:spcBef>
              <a:spcAft>
                <a:spcPts val="0"/>
              </a:spcAft>
              <a:buNone/>
            </a:pPr>
            <a:r>
              <a:rPr lang="en-US" sz="1400">
                <a:solidFill>
                  <a:schemeClr val="dk1"/>
                </a:solidFill>
                <a:latin typeface="Arial"/>
                <a:ea typeface="Arial"/>
                <a:cs typeface="Arial"/>
                <a:sym typeface="Arial"/>
              </a:rPr>
              <a:t>Burada, uygulanan kuvvet hareket ile aynı yöndedir. Bu durumda iş denklemi:</a:t>
            </a:r>
            <a:endParaRPr sz="1400">
              <a:solidFill>
                <a:schemeClr val="dk1"/>
              </a:solidFill>
              <a:latin typeface="Arial"/>
              <a:ea typeface="Arial"/>
              <a:cs typeface="Arial"/>
              <a:sym typeface="Arial"/>
            </a:endParaRPr>
          </a:p>
          <a:p>
            <a:pPr indent="0" lvl="0" marL="1005839" marR="0" rtl="0" algn="l">
              <a:lnSpc>
                <a:spcPct val="100000"/>
              </a:lnSpc>
              <a:spcBef>
                <a:spcPts val="645"/>
              </a:spcBef>
              <a:spcAft>
                <a:spcPts val="0"/>
              </a:spcAft>
              <a:buNone/>
            </a:pPr>
            <a:r>
              <a:rPr i="1" lang="en-US" sz="2400">
                <a:solidFill>
                  <a:srgbClr val="FF0000"/>
                </a:solidFill>
                <a:latin typeface="Arial"/>
                <a:ea typeface="Arial"/>
                <a:cs typeface="Arial"/>
                <a:sym typeface="Arial"/>
              </a:rPr>
              <a:t>W = F r</a:t>
            </a:r>
            <a:endParaRPr sz="2400">
              <a:solidFill>
                <a:schemeClr val="dk1"/>
              </a:solidFill>
              <a:latin typeface="Arial"/>
              <a:ea typeface="Arial"/>
              <a:cs typeface="Arial"/>
              <a:sym typeface="Arial"/>
            </a:endParaRPr>
          </a:p>
          <a:p>
            <a:pPr indent="0" lvl="0" marL="91440" marR="0" rtl="0" algn="l">
              <a:lnSpc>
                <a:spcPct val="100000"/>
              </a:lnSpc>
              <a:spcBef>
                <a:spcPts val="760"/>
              </a:spcBef>
              <a:spcAft>
                <a:spcPts val="0"/>
              </a:spcAft>
              <a:buNone/>
            </a:pPr>
            <a:r>
              <a:rPr lang="en-US" sz="1400">
                <a:solidFill>
                  <a:schemeClr val="dk1"/>
                </a:solidFill>
                <a:latin typeface="Arial"/>
                <a:ea typeface="Arial"/>
                <a:cs typeface="Arial"/>
                <a:sym typeface="Arial"/>
              </a:rPr>
              <a:t>SI sisteminde işin birimi joule’dur.</a:t>
            </a:r>
            <a:endParaRPr sz="1400">
              <a:solidFill>
                <a:schemeClr val="dk1"/>
              </a:solidFill>
              <a:latin typeface="Arial"/>
              <a:ea typeface="Arial"/>
              <a:cs typeface="Arial"/>
              <a:sym typeface="Arial"/>
            </a:endParaRPr>
          </a:p>
        </p:txBody>
      </p:sp>
      <p:sp>
        <p:nvSpPr>
          <p:cNvPr id="145" name="Google Shape;145;p17"/>
          <p:cNvSpPr txBox="1"/>
          <p:nvPr/>
        </p:nvSpPr>
        <p:spPr>
          <a:xfrm>
            <a:off x="428625" y="4429125"/>
            <a:ext cx="8429625" cy="2111375"/>
          </a:xfrm>
          <a:prstGeom prst="rect">
            <a:avLst/>
          </a:prstGeom>
          <a:noFill/>
          <a:ln cap="flat" cmpd="sng" w="9525">
            <a:solidFill>
              <a:srgbClr val="006FC0"/>
            </a:solidFill>
            <a:prstDash val="solid"/>
            <a:round/>
            <a:headEnd len="sm" w="sm" type="none"/>
            <a:tailEnd len="sm" w="sm" type="none"/>
          </a:ln>
        </p:spPr>
        <p:txBody>
          <a:bodyPr anchorCtr="0" anchor="t" bIns="0" lIns="0" spcFirstLastPara="1" rIns="0" wrap="square" tIns="135875">
            <a:noAutofit/>
          </a:bodyPr>
          <a:lstStyle/>
          <a:p>
            <a:pPr indent="0" lvl="0" marL="91440" marR="0" rtl="0" algn="l">
              <a:lnSpc>
                <a:spcPct val="100000"/>
              </a:lnSpc>
              <a:spcBef>
                <a:spcPts val="0"/>
              </a:spcBef>
              <a:spcAft>
                <a:spcPts val="0"/>
              </a:spcAft>
              <a:buNone/>
            </a:pPr>
            <a:r>
              <a:rPr lang="en-US" sz="2000">
                <a:solidFill>
                  <a:srgbClr val="006FC0"/>
                </a:solidFill>
                <a:latin typeface="Arial"/>
                <a:ea typeface="Arial"/>
                <a:cs typeface="Arial"/>
                <a:sym typeface="Arial"/>
              </a:rPr>
              <a:t>Döner bir harekette ise iş, bir açı boyunca uygulanan momenttir.</a:t>
            </a:r>
            <a:endParaRPr sz="2000">
              <a:solidFill>
                <a:schemeClr val="dk1"/>
              </a:solidFill>
              <a:latin typeface="Arial"/>
              <a:ea typeface="Arial"/>
              <a:cs typeface="Arial"/>
              <a:sym typeface="Arial"/>
            </a:endParaRPr>
          </a:p>
          <a:p>
            <a:pPr indent="0" lvl="0" marL="1005839" marR="0" rtl="0" algn="l">
              <a:lnSpc>
                <a:spcPct val="100000"/>
              </a:lnSpc>
              <a:spcBef>
                <a:spcPts val="1235"/>
              </a:spcBef>
              <a:spcAft>
                <a:spcPts val="0"/>
              </a:spcAft>
              <a:buNone/>
            </a:pPr>
            <a:r>
              <a:rPr i="1" lang="en-US" sz="2400">
                <a:solidFill>
                  <a:srgbClr val="006FC0"/>
                </a:solidFill>
                <a:latin typeface="Arial"/>
                <a:ea typeface="Arial"/>
                <a:cs typeface="Arial"/>
                <a:sym typeface="Arial"/>
              </a:rPr>
              <a:t>W = ∫T d</a:t>
            </a:r>
            <a:r>
              <a:rPr i="1" lang="en-US" sz="2500">
                <a:solidFill>
                  <a:srgbClr val="006FC0"/>
                </a:solidFill>
                <a:latin typeface="Noto Sans Symbols"/>
                <a:ea typeface="Noto Sans Symbols"/>
                <a:cs typeface="Noto Sans Symbols"/>
                <a:sym typeface="Noto Sans Symbols"/>
              </a:rPr>
              <a:t>θ</a:t>
            </a:r>
            <a:endParaRPr sz="2500">
              <a:solidFill>
                <a:schemeClr val="dk1"/>
              </a:solidFill>
              <a:latin typeface="Noto Sans Symbols"/>
              <a:ea typeface="Noto Sans Symbols"/>
              <a:cs typeface="Noto Sans Symbols"/>
              <a:sym typeface="Noto Sans Symbols"/>
            </a:endParaRPr>
          </a:p>
          <a:p>
            <a:pPr indent="0" lvl="0" marL="91440" marR="0" rtl="0" algn="l">
              <a:lnSpc>
                <a:spcPct val="100000"/>
              </a:lnSpc>
              <a:spcBef>
                <a:spcPts val="1285"/>
              </a:spcBef>
              <a:spcAft>
                <a:spcPts val="0"/>
              </a:spcAft>
              <a:buNone/>
            </a:pPr>
            <a:r>
              <a:rPr lang="en-US" sz="2000">
                <a:solidFill>
                  <a:srgbClr val="006FC0"/>
                </a:solidFill>
                <a:latin typeface="Arial"/>
                <a:ea typeface="Arial"/>
                <a:cs typeface="Arial"/>
                <a:sym typeface="Arial"/>
              </a:rPr>
              <a:t>Eğer uygulanan moment sabit ise iş:</a:t>
            </a:r>
            <a:endParaRPr sz="2000">
              <a:solidFill>
                <a:schemeClr val="dk1"/>
              </a:solidFill>
              <a:latin typeface="Arial"/>
              <a:ea typeface="Arial"/>
              <a:cs typeface="Arial"/>
              <a:sym typeface="Arial"/>
            </a:endParaRPr>
          </a:p>
          <a:p>
            <a:pPr indent="0" lvl="0" marL="1005839" marR="0" rtl="0" algn="l">
              <a:lnSpc>
                <a:spcPct val="100000"/>
              </a:lnSpc>
              <a:spcBef>
                <a:spcPts val="1240"/>
              </a:spcBef>
              <a:spcAft>
                <a:spcPts val="0"/>
              </a:spcAft>
              <a:buNone/>
            </a:pPr>
            <a:r>
              <a:rPr i="1" lang="en-US" sz="2400">
                <a:solidFill>
                  <a:srgbClr val="006FC0"/>
                </a:solidFill>
                <a:latin typeface="Arial"/>
                <a:ea typeface="Arial"/>
                <a:cs typeface="Arial"/>
                <a:sym typeface="Arial"/>
              </a:rPr>
              <a:t>W = T</a:t>
            </a:r>
            <a:r>
              <a:rPr i="1" lang="en-US" sz="2500">
                <a:solidFill>
                  <a:srgbClr val="006FC0"/>
                </a:solidFill>
                <a:latin typeface="Noto Sans Symbols"/>
                <a:ea typeface="Noto Sans Symbols"/>
                <a:cs typeface="Noto Sans Symbols"/>
                <a:sym typeface="Noto Sans Symbols"/>
              </a:rPr>
              <a:t>θ</a:t>
            </a:r>
            <a:endParaRPr sz="2500">
              <a:solidFill>
                <a:schemeClr val="dk1"/>
              </a:solidFill>
              <a:latin typeface="Noto Sans Symbols"/>
              <a:ea typeface="Noto Sans Symbols"/>
              <a:cs typeface="Noto Sans Symbols"/>
              <a:sym typeface="Noto Sans Symbol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51" name="Google Shape;151;p18"/>
          <p:cNvSpPr txBox="1"/>
          <p:nvPr/>
        </p:nvSpPr>
        <p:spPr>
          <a:xfrm>
            <a:off x="578916" y="1503696"/>
            <a:ext cx="4697730" cy="898525"/>
          </a:xfrm>
          <a:prstGeom prst="rect">
            <a:avLst/>
          </a:prstGeom>
          <a:noFill/>
          <a:ln>
            <a:noFill/>
          </a:ln>
        </p:spPr>
        <p:txBody>
          <a:bodyPr anchorCtr="0" anchor="t" bIns="0" lIns="0" spcFirstLastPara="1" rIns="0" wrap="square" tIns="12255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1.1.7 Güç </a:t>
            </a:r>
            <a:r>
              <a:rPr b="1" i="1" lang="en-US" sz="2400">
                <a:solidFill>
                  <a:srgbClr val="FF0000"/>
                </a:solidFill>
                <a:latin typeface="Arial"/>
                <a:ea typeface="Arial"/>
                <a:cs typeface="Arial"/>
                <a:sym typeface="Arial"/>
              </a:rPr>
              <a:t>P</a:t>
            </a:r>
            <a:endParaRPr sz="2400">
              <a:solidFill>
                <a:schemeClr val="dk1"/>
              </a:solidFill>
              <a:latin typeface="Arial"/>
              <a:ea typeface="Arial"/>
              <a:cs typeface="Arial"/>
              <a:sym typeface="Arial"/>
            </a:endParaRPr>
          </a:p>
          <a:p>
            <a:pPr indent="0" lvl="0" marL="12700" marR="0" rtl="0" algn="l">
              <a:lnSpc>
                <a:spcPct val="100000"/>
              </a:lnSpc>
              <a:spcBef>
                <a:spcPts val="725"/>
              </a:spcBef>
              <a:spcAft>
                <a:spcPts val="0"/>
              </a:spcAft>
              <a:buNone/>
            </a:pPr>
            <a:r>
              <a:rPr lang="en-US" sz="2000">
                <a:solidFill>
                  <a:schemeClr val="dk1"/>
                </a:solidFill>
                <a:latin typeface="Arial"/>
                <a:ea typeface="Arial"/>
                <a:cs typeface="Arial"/>
                <a:sym typeface="Arial"/>
              </a:rPr>
              <a:t>Güç, birim zamanda yapılan iştir ve denklemi:</a:t>
            </a:r>
            <a:endParaRPr sz="2000">
              <a:solidFill>
                <a:schemeClr val="dk1"/>
              </a:solidFill>
              <a:latin typeface="Arial"/>
              <a:ea typeface="Arial"/>
              <a:cs typeface="Arial"/>
              <a:sym typeface="Arial"/>
            </a:endParaRPr>
          </a:p>
        </p:txBody>
      </p:sp>
      <p:sp>
        <p:nvSpPr>
          <p:cNvPr id="152" name="Google Shape;152;p18"/>
          <p:cNvSpPr txBox="1"/>
          <p:nvPr/>
        </p:nvSpPr>
        <p:spPr>
          <a:xfrm>
            <a:off x="578916" y="3651884"/>
            <a:ext cx="472694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Güç genellikle joule/saniye (watt) veya beygir gücü olarak ölçülür.</a:t>
            </a:r>
            <a:endParaRPr sz="1400">
              <a:solidFill>
                <a:schemeClr val="dk1"/>
              </a:solidFill>
              <a:latin typeface="Arial"/>
              <a:ea typeface="Arial"/>
              <a:cs typeface="Arial"/>
              <a:sym typeface="Arial"/>
            </a:endParaRPr>
          </a:p>
        </p:txBody>
      </p:sp>
      <p:sp>
        <p:nvSpPr>
          <p:cNvPr id="153" name="Google Shape;153;p18"/>
          <p:cNvSpPr/>
          <p:nvPr/>
        </p:nvSpPr>
        <p:spPr>
          <a:xfrm>
            <a:off x="654923" y="2838697"/>
            <a:ext cx="831212" cy="5488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8"/>
          <p:cNvSpPr/>
          <p:nvPr/>
        </p:nvSpPr>
        <p:spPr>
          <a:xfrm>
            <a:off x="606793" y="2776220"/>
            <a:ext cx="963930" cy="666750"/>
          </a:xfrm>
          <a:custGeom>
            <a:rect b="b" l="l" r="r" t="t"/>
            <a:pathLst>
              <a:path extrusionOk="0" h="666750" w="963930">
                <a:moveTo>
                  <a:pt x="0" y="666750"/>
                </a:moveTo>
                <a:lnTo>
                  <a:pt x="963612" y="666750"/>
                </a:lnTo>
                <a:lnTo>
                  <a:pt x="963612" y="0"/>
                </a:lnTo>
                <a:lnTo>
                  <a:pt x="0" y="0"/>
                </a:lnTo>
                <a:lnTo>
                  <a:pt x="0" y="66675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8"/>
          <p:cNvSpPr txBox="1"/>
          <p:nvPr/>
        </p:nvSpPr>
        <p:spPr>
          <a:xfrm>
            <a:off x="4716017" y="4149077"/>
            <a:ext cx="3714750" cy="2571750"/>
          </a:xfrm>
          <a:prstGeom prst="rect">
            <a:avLst/>
          </a:prstGeom>
          <a:noFill/>
          <a:ln cap="flat" cmpd="sng" w="9525">
            <a:solidFill>
              <a:srgbClr val="006FC0"/>
            </a:solidFill>
            <a:prstDash val="solid"/>
            <a:round/>
            <a:headEnd len="sm" w="sm" type="none"/>
            <a:tailEnd len="sm" w="sm" type="none"/>
          </a:ln>
        </p:spPr>
        <p:txBody>
          <a:bodyPr anchorCtr="0" anchor="t" bIns="0" lIns="0" spcFirstLastPara="1" rIns="0" wrap="square" tIns="30475">
            <a:noAutofit/>
          </a:bodyPr>
          <a:lstStyle/>
          <a:p>
            <a:pPr indent="0" lvl="0" marL="92075" marR="0" rtl="0" algn="l">
              <a:lnSpc>
                <a:spcPct val="100000"/>
              </a:lnSpc>
              <a:spcBef>
                <a:spcPts val="0"/>
              </a:spcBef>
              <a:spcAft>
                <a:spcPts val="0"/>
              </a:spcAft>
              <a:buNone/>
            </a:pPr>
            <a:r>
              <a:rPr lang="en-US" sz="2000">
                <a:solidFill>
                  <a:srgbClr val="006FC0"/>
                </a:solidFill>
                <a:latin typeface="Arial"/>
                <a:ea typeface="Arial"/>
                <a:cs typeface="Arial"/>
                <a:sym typeface="Arial"/>
              </a:rPr>
              <a:t>Sabit momente göre</a:t>
            </a:r>
            <a:endParaRPr sz="2000">
              <a:solidFill>
                <a:schemeClr val="dk1"/>
              </a:solidFill>
              <a:latin typeface="Arial"/>
              <a:ea typeface="Arial"/>
              <a:cs typeface="Arial"/>
              <a:sym typeface="Arial"/>
            </a:endParaRPr>
          </a:p>
          <a:p>
            <a:pPr indent="0" lvl="0" marL="148590" marR="0" rtl="0" algn="l">
              <a:lnSpc>
                <a:spcPct val="100000"/>
              </a:lnSpc>
              <a:spcBef>
                <a:spcPts val="695"/>
              </a:spcBef>
              <a:spcAft>
                <a:spcPts val="0"/>
              </a:spcAft>
              <a:buNone/>
            </a:pPr>
            <a:r>
              <a:rPr lang="en-US" sz="2000">
                <a:solidFill>
                  <a:srgbClr val="006FC0"/>
                </a:solidFill>
                <a:latin typeface="Arial"/>
                <a:ea typeface="Arial"/>
                <a:cs typeface="Arial"/>
                <a:sym typeface="Arial"/>
              </a:rPr>
              <a:t>döner hareket için güç:</a:t>
            </a:r>
            <a:endParaRPr sz="2000">
              <a:solidFill>
                <a:schemeClr val="dk1"/>
              </a:solidFill>
              <a:latin typeface="Arial"/>
              <a:ea typeface="Arial"/>
              <a:cs typeface="Arial"/>
              <a:sym typeface="Arial"/>
            </a:endParaRPr>
          </a:p>
        </p:txBody>
      </p:sp>
      <p:sp>
        <p:nvSpPr>
          <p:cNvPr id="156" name="Google Shape;156;p18"/>
          <p:cNvSpPr/>
          <p:nvPr/>
        </p:nvSpPr>
        <p:spPr>
          <a:xfrm>
            <a:off x="867779" y="5375968"/>
            <a:ext cx="2715373" cy="11064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8"/>
          <p:cNvSpPr/>
          <p:nvPr/>
        </p:nvSpPr>
        <p:spPr>
          <a:xfrm>
            <a:off x="4912354" y="5383444"/>
            <a:ext cx="2690688" cy="10989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8"/>
          <p:cNvSpPr txBox="1"/>
          <p:nvPr/>
        </p:nvSpPr>
        <p:spPr>
          <a:xfrm>
            <a:off x="611555" y="4149077"/>
            <a:ext cx="3714750" cy="2555875"/>
          </a:xfrm>
          <a:prstGeom prst="rect">
            <a:avLst/>
          </a:prstGeom>
          <a:noFill/>
          <a:ln cap="flat" cmpd="sng" w="9525">
            <a:solidFill>
              <a:srgbClr val="FF0000"/>
            </a:solidFill>
            <a:prstDash val="solid"/>
            <a:round/>
            <a:headEnd len="sm" w="sm" type="none"/>
            <a:tailEnd len="sm" w="sm" type="none"/>
          </a:ln>
        </p:spPr>
        <p:txBody>
          <a:bodyPr anchorCtr="0" anchor="t" bIns="0" lIns="0" spcFirstLastPara="1" rIns="0" wrap="square" tIns="30475">
            <a:noAutofit/>
          </a:bodyPr>
          <a:lstStyle/>
          <a:p>
            <a:pPr indent="0" lvl="0" marL="91440" marR="0" rtl="0" algn="l">
              <a:lnSpc>
                <a:spcPct val="100000"/>
              </a:lnSpc>
              <a:spcBef>
                <a:spcPts val="0"/>
              </a:spcBef>
              <a:spcAft>
                <a:spcPts val="0"/>
              </a:spcAft>
              <a:buNone/>
            </a:pPr>
            <a:r>
              <a:rPr lang="en-US" sz="2000">
                <a:solidFill>
                  <a:srgbClr val="FF0000"/>
                </a:solidFill>
                <a:latin typeface="Arial"/>
                <a:ea typeface="Arial"/>
                <a:cs typeface="Arial"/>
                <a:sym typeface="Arial"/>
              </a:rPr>
              <a:t>Sabit kuvvete göre</a:t>
            </a:r>
            <a:endParaRPr sz="2000">
              <a:solidFill>
                <a:schemeClr val="dk1"/>
              </a:solidFill>
              <a:latin typeface="Arial"/>
              <a:ea typeface="Arial"/>
              <a:cs typeface="Arial"/>
              <a:sym typeface="Arial"/>
            </a:endParaRPr>
          </a:p>
          <a:p>
            <a:pPr indent="0" lvl="0" marL="147955" marR="0" rtl="0" algn="l">
              <a:lnSpc>
                <a:spcPct val="100000"/>
              </a:lnSpc>
              <a:spcBef>
                <a:spcPts val="0"/>
              </a:spcBef>
              <a:spcAft>
                <a:spcPts val="0"/>
              </a:spcAft>
              <a:buNone/>
            </a:pPr>
            <a:r>
              <a:rPr lang="en-US" sz="2000">
                <a:solidFill>
                  <a:srgbClr val="FF0000"/>
                </a:solidFill>
                <a:latin typeface="Arial"/>
                <a:ea typeface="Arial"/>
                <a:cs typeface="Arial"/>
                <a:sym typeface="Arial"/>
              </a:rPr>
              <a:t>doğrusal hareket için güç:</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64" name="Google Shape;164;p19"/>
          <p:cNvSpPr/>
          <p:nvPr/>
        </p:nvSpPr>
        <p:spPr>
          <a:xfrm>
            <a:off x="611555" y="1844763"/>
            <a:ext cx="8102600" cy="4329430"/>
          </a:xfrm>
          <a:custGeom>
            <a:rect b="b" l="l" r="r" t="t"/>
            <a:pathLst>
              <a:path extrusionOk="0" h="4329430" w="8102600">
                <a:moveTo>
                  <a:pt x="0" y="4329176"/>
                </a:moveTo>
                <a:lnTo>
                  <a:pt x="8102600" y="4329176"/>
                </a:lnTo>
                <a:lnTo>
                  <a:pt x="8102600" y="0"/>
                </a:lnTo>
                <a:lnTo>
                  <a:pt x="0" y="0"/>
                </a:lnTo>
                <a:lnTo>
                  <a:pt x="0" y="4329176"/>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9"/>
          <p:cNvSpPr txBox="1"/>
          <p:nvPr/>
        </p:nvSpPr>
        <p:spPr>
          <a:xfrm>
            <a:off x="690473" y="1861566"/>
            <a:ext cx="5269230" cy="3308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Elektrik makinaları konusunda yapılan çalışmalarda</a:t>
            </a:r>
            <a:endParaRPr sz="2000">
              <a:solidFill>
                <a:schemeClr val="dk1"/>
              </a:solidFill>
              <a:latin typeface="Arial"/>
              <a:ea typeface="Arial"/>
              <a:cs typeface="Arial"/>
              <a:sym typeface="Arial"/>
            </a:endParaRPr>
          </a:p>
        </p:txBody>
      </p:sp>
      <p:sp>
        <p:nvSpPr>
          <p:cNvPr id="166" name="Google Shape;166;p19"/>
          <p:cNvSpPr txBox="1"/>
          <p:nvPr/>
        </p:nvSpPr>
        <p:spPr>
          <a:xfrm>
            <a:off x="690473" y="3830777"/>
            <a:ext cx="7945120" cy="20326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denklemi çok önemlidir. Çünkü bu denklem, motor veya generatör miline</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bağlı mekanik gücü tanımlar.</a:t>
            </a:r>
            <a:endParaRPr sz="20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12700" marR="5080" rtl="0" algn="just">
              <a:lnSpc>
                <a:spcPct val="100000"/>
              </a:lnSpc>
              <a:spcBef>
                <a:spcPts val="1490"/>
              </a:spcBef>
              <a:spcAft>
                <a:spcPts val="0"/>
              </a:spcAft>
              <a:buNone/>
            </a:pPr>
            <a:r>
              <a:rPr lang="en-US" sz="2000">
                <a:solidFill>
                  <a:schemeClr val="dk1"/>
                </a:solidFill>
                <a:latin typeface="Arial"/>
                <a:ea typeface="Arial"/>
                <a:cs typeface="Arial"/>
                <a:sym typeface="Arial"/>
              </a:rPr>
              <a:t>Güç watt, moment newton-metre, hız radyan/saniye olarak  ölçülürse/verilirse, bu denklem ile güç, moment ve hız arasındaki ilişki doğru  olarak tanımlanmış olur.</a:t>
            </a:r>
            <a:endParaRPr sz="2000">
              <a:solidFill>
                <a:schemeClr val="dk1"/>
              </a:solidFill>
              <a:latin typeface="Arial"/>
              <a:ea typeface="Arial"/>
              <a:cs typeface="Arial"/>
              <a:sym typeface="Arial"/>
            </a:endParaRPr>
          </a:p>
        </p:txBody>
      </p:sp>
      <p:sp>
        <p:nvSpPr>
          <p:cNvPr id="167" name="Google Shape;167;p19"/>
          <p:cNvSpPr/>
          <p:nvPr/>
        </p:nvSpPr>
        <p:spPr>
          <a:xfrm>
            <a:off x="879901" y="2431101"/>
            <a:ext cx="2690688" cy="10989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9"/>
          <p:cNvSpPr/>
          <p:nvPr/>
        </p:nvSpPr>
        <p:spPr>
          <a:xfrm>
            <a:off x="822820" y="2344166"/>
            <a:ext cx="2827655" cy="1295400"/>
          </a:xfrm>
          <a:custGeom>
            <a:rect b="b" l="l" r="r" t="t"/>
            <a:pathLst>
              <a:path extrusionOk="0" h="1295400" w="2827654">
                <a:moveTo>
                  <a:pt x="0" y="1295399"/>
                </a:moveTo>
                <a:lnTo>
                  <a:pt x="2827401" y="1295399"/>
                </a:lnTo>
                <a:lnTo>
                  <a:pt x="2827401" y="0"/>
                </a:lnTo>
                <a:lnTo>
                  <a:pt x="0" y="0"/>
                </a:lnTo>
                <a:lnTo>
                  <a:pt x="0" y="1295399"/>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74" name="Google Shape;174;p20"/>
          <p:cNvSpPr txBox="1"/>
          <p:nvPr/>
        </p:nvSpPr>
        <p:spPr>
          <a:xfrm>
            <a:off x="691692" y="1523364"/>
            <a:ext cx="7508875" cy="4852670"/>
          </a:xfrm>
          <a:prstGeom prst="rect">
            <a:avLst/>
          </a:prstGeom>
          <a:noFill/>
          <a:ln>
            <a:noFill/>
          </a:ln>
        </p:spPr>
        <p:txBody>
          <a:bodyPr anchorCtr="0" anchor="t" bIns="0" lIns="0" spcFirstLastPara="1" rIns="0" wrap="square" tIns="10285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PROBLEMLER</a:t>
            </a:r>
            <a:endParaRPr sz="2400">
              <a:solidFill>
                <a:schemeClr val="dk1"/>
              </a:solidFill>
              <a:latin typeface="Trebuchet MS"/>
              <a:ea typeface="Trebuchet MS"/>
              <a:cs typeface="Trebuchet MS"/>
              <a:sym typeface="Trebuchet MS"/>
            </a:endParaRPr>
          </a:p>
          <a:p>
            <a:pPr indent="-311785" lvl="0" marL="311785" marR="278765" rtl="0" algn="l">
              <a:lnSpc>
                <a:spcPct val="100000"/>
              </a:lnSpc>
              <a:spcBef>
                <a:spcPts val="710"/>
              </a:spcBef>
              <a:spcAft>
                <a:spcPts val="0"/>
              </a:spcAft>
              <a:buClr>
                <a:srgbClr val="FF0000"/>
              </a:buClr>
              <a:buSzPts val="2400"/>
              <a:buFont typeface="Arial"/>
              <a:buAutoNum type="arabicPeriod"/>
            </a:pPr>
            <a:r>
              <a:rPr lang="en-US" sz="2400">
                <a:solidFill>
                  <a:schemeClr val="dk1"/>
                </a:solidFill>
                <a:latin typeface="Arial"/>
                <a:ea typeface="Arial"/>
                <a:cs typeface="Arial"/>
                <a:sym typeface="Arial"/>
              </a:rPr>
              <a:t>3000 d/d ile dönen bir motorun açısal hızını rad/s olarak  bulunuz?</a:t>
            </a:r>
            <a:endParaRPr sz="2400">
              <a:solidFill>
                <a:schemeClr val="dk1"/>
              </a:solidFill>
              <a:latin typeface="Arial"/>
              <a:ea typeface="Arial"/>
              <a:cs typeface="Arial"/>
              <a:sym typeface="Arial"/>
            </a:endParaRPr>
          </a:p>
          <a:p>
            <a:pPr indent="0" lvl="0" marL="12700" marR="0" rtl="0" algn="l">
              <a:lnSpc>
                <a:spcPct val="100000"/>
              </a:lnSpc>
              <a:spcBef>
                <a:spcPts val="695"/>
              </a:spcBef>
              <a:spcAft>
                <a:spcPts val="0"/>
              </a:spcAft>
              <a:buNone/>
            </a:pPr>
            <a:r>
              <a:rPr lang="en-US" sz="2400">
                <a:solidFill>
                  <a:srgbClr val="FF0000"/>
                </a:solidFill>
                <a:latin typeface="Arial"/>
                <a:ea typeface="Arial"/>
                <a:cs typeface="Arial"/>
                <a:sym typeface="Arial"/>
              </a:rPr>
              <a:t>ÇÖZÜM: </a:t>
            </a:r>
            <a:r>
              <a:rPr lang="en-US" sz="2400">
                <a:solidFill>
                  <a:schemeClr val="dk1"/>
                </a:solidFill>
                <a:latin typeface="Arial"/>
                <a:ea typeface="Arial"/>
                <a:cs typeface="Arial"/>
                <a:sym typeface="Arial"/>
              </a:rPr>
              <a:t>f</a:t>
            </a:r>
            <a:r>
              <a:rPr baseline="-25000" lang="en-US" sz="2400">
                <a:solidFill>
                  <a:schemeClr val="dk1"/>
                </a:solidFill>
                <a:latin typeface="Arial"/>
                <a:ea typeface="Arial"/>
                <a:cs typeface="Arial"/>
                <a:sym typeface="Arial"/>
              </a:rPr>
              <a:t>m </a:t>
            </a:r>
            <a:r>
              <a:rPr lang="en-US" sz="2400">
                <a:solidFill>
                  <a:schemeClr val="dk1"/>
                </a:solidFill>
                <a:latin typeface="Arial"/>
                <a:ea typeface="Arial"/>
                <a:cs typeface="Arial"/>
                <a:sym typeface="Arial"/>
              </a:rPr>
              <a:t>= n</a:t>
            </a:r>
            <a:r>
              <a:rPr baseline="-25000" lang="en-US" sz="2400">
                <a:solidFill>
                  <a:schemeClr val="dk1"/>
                </a:solidFill>
                <a:latin typeface="Arial"/>
                <a:ea typeface="Arial"/>
                <a:cs typeface="Arial"/>
                <a:sym typeface="Arial"/>
              </a:rPr>
              <a:t>m</a:t>
            </a:r>
            <a:r>
              <a:rPr lang="en-US" sz="2400">
                <a:solidFill>
                  <a:schemeClr val="dk1"/>
                </a:solidFill>
                <a:latin typeface="Arial"/>
                <a:ea typeface="Arial"/>
                <a:cs typeface="Arial"/>
                <a:sym typeface="Arial"/>
              </a:rPr>
              <a:t>/60 = 3000/60 = 50 d/s</a:t>
            </a:r>
            <a:endParaRPr sz="2400">
              <a:solidFill>
                <a:schemeClr val="dk1"/>
              </a:solidFill>
              <a:latin typeface="Arial"/>
              <a:ea typeface="Arial"/>
              <a:cs typeface="Arial"/>
              <a:sym typeface="Arial"/>
            </a:endParaRPr>
          </a:p>
          <a:p>
            <a:pPr indent="0" lvl="0" marL="1096010" marR="0" rtl="0" algn="l">
              <a:lnSpc>
                <a:spcPct val="100000"/>
              </a:lnSpc>
              <a:spcBef>
                <a:spcPts val="725"/>
              </a:spcBef>
              <a:spcAft>
                <a:spcPts val="0"/>
              </a:spcAft>
              <a:buNone/>
            </a:pPr>
            <a:r>
              <a:rPr lang="en-US" sz="2400">
                <a:solidFill>
                  <a:schemeClr val="dk1"/>
                </a:solidFill>
                <a:latin typeface="Noto Sans Symbols"/>
                <a:ea typeface="Noto Sans Symbols"/>
                <a:cs typeface="Noto Sans Symbols"/>
                <a:sym typeface="Noto Sans Symbols"/>
              </a:rPr>
              <a:t>ω</a:t>
            </a:r>
            <a:r>
              <a:rPr baseline="-25000" lang="en-US" sz="2400">
                <a:solidFill>
                  <a:schemeClr val="dk1"/>
                </a:solidFill>
                <a:latin typeface="Arial"/>
                <a:ea typeface="Arial"/>
                <a:cs typeface="Arial"/>
                <a:sym typeface="Arial"/>
              </a:rPr>
              <a:t>m </a:t>
            </a:r>
            <a:r>
              <a:rPr lang="en-US" sz="2400">
                <a:solidFill>
                  <a:schemeClr val="dk1"/>
                </a:solidFill>
                <a:latin typeface="Arial"/>
                <a:ea typeface="Arial"/>
                <a:cs typeface="Arial"/>
                <a:sym typeface="Arial"/>
              </a:rPr>
              <a:t>= 2</a:t>
            </a:r>
            <a:r>
              <a:rPr lang="en-US" sz="2400">
                <a:solidFill>
                  <a:schemeClr val="dk1"/>
                </a:solidFill>
                <a:latin typeface="Noto Sans Symbols"/>
                <a:ea typeface="Noto Sans Symbols"/>
                <a:cs typeface="Noto Sans Symbols"/>
                <a:sym typeface="Noto Sans Symbols"/>
              </a:rPr>
              <a:t>π</a:t>
            </a:r>
            <a:r>
              <a:rPr lang="en-US" sz="2400">
                <a:solidFill>
                  <a:schemeClr val="dk1"/>
                </a:solidFill>
                <a:latin typeface="Arial"/>
                <a:ea typeface="Arial"/>
                <a:cs typeface="Arial"/>
                <a:sym typeface="Arial"/>
              </a:rPr>
              <a:t>f</a:t>
            </a:r>
            <a:r>
              <a:rPr baseline="-25000" lang="en-US" sz="2400">
                <a:solidFill>
                  <a:schemeClr val="dk1"/>
                </a:solidFill>
                <a:latin typeface="Arial"/>
                <a:ea typeface="Arial"/>
                <a:cs typeface="Arial"/>
                <a:sym typeface="Arial"/>
              </a:rPr>
              <a:t>m </a:t>
            </a:r>
            <a:r>
              <a:rPr lang="en-US" sz="2400">
                <a:solidFill>
                  <a:schemeClr val="dk1"/>
                </a:solidFill>
                <a:latin typeface="Arial"/>
                <a:ea typeface="Arial"/>
                <a:cs typeface="Arial"/>
                <a:sym typeface="Arial"/>
              </a:rPr>
              <a:t>= 2</a:t>
            </a:r>
            <a:r>
              <a:rPr lang="en-US" sz="2400">
                <a:solidFill>
                  <a:schemeClr val="dk1"/>
                </a:solidFill>
                <a:latin typeface="Noto Sans Symbols"/>
                <a:ea typeface="Noto Sans Symbols"/>
                <a:cs typeface="Noto Sans Symbols"/>
                <a:sym typeface="Noto Sans Symbols"/>
              </a:rPr>
              <a:t>π</a:t>
            </a:r>
            <a:r>
              <a:rPr lang="en-US" sz="2400">
                <a:solidFill>
                  <a:schemeClr val="dk1"/>
                </a:solidFill>
                <a:latin typeface="Arial"/>
                <a:ea typeface="Arial"/>
                <a:cs typeface="Arial"/>
                <a:sym typeface="Arial"/>
              </a:rPr>
              <a:t>50 = 314.16 rad/s</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3700">
              <a:solidFill>
                <a:schemeClr val="dk1"/>
              </a:solidFill>
              <a:latin typeface="Times New Roman"/>
              <a:ea typeface="Times New Roman"/>
              <a:cs typeface="Times New Roman"/>
              <a:sym typeface="Times New Roman"/>
            </a:endParaRPr>
          </a:p>
          <a:p>
            <a:pPr indent="-311785" lvl="0" marL="311785" marR="5080" rtl="0" algn="l">
              <a:lnSpc>
                <a:spcPct val="100000"/>
              </a:lnSpc>
              <a:spcBef>
                <a:spcPts val="0"/>
              </a:spcBef>
              <a:spcAft>
                <a:spcPts val="0"/>
              </a:spcAft>
              <a:buClr>
                <a:srgbClr val="FF0000"/>
              </a:buClr>
              <a:buSzPts val="2400"/>
              <a:buFont typeface="Arial"/>
              <a:buAutoNum type="arabicPeriod" startAt="2"/>
            </a:pPr>
            <a:r>
              <a:rPr lang="en-US" sz="2400">
                <a:solidFill>
                  <a:schemeClr val="dk1"/>
                </a:solidFill>
                <a:latin typeface="Arial"/>
                <a:ea typeface="Arial"/>
                <a:cs typeface="Arial"/>
                <a:sym typeface="Arial"/>
              </a:rPr>
              <a:t>Bir motor 60 Nm yükle 1800 d/d hızla dönmektedir. Motor  gücünü watt ve beygir gücü olarak bulunuz.</a:t>
            </a:r>
            <a:endParaRPr sz="2400">
              <a:solidFill>
                <a:schemeClr val="dk1"/>
              </a:solidFill>
              <a:latin typeface="Arial"/>
              <a:ea typeface="Arial"/>
              <a:cs typeface="Arial"/>
              <a:sym typeface="Arial"/>
            </a:endParaRPr>
          </a:p>
          <a:p>
            <a:pPr indent="0" lvl="0" marL="12700" marR="0" rtl="0" algn="l">
              <a:lnSpc>
                <a:spcPct val="100000"/>
              </a:lnSpc>
              <a:spcBef>
                <a:spcPts val="700"/>
              </a:spcBef>
              <a:spcAft>
                <a:spcPts val="0"/>
              </a:spcAft>
              <a:buNone/>
            </a:pPr>
            <a:r>
              <a:rPr lang="en-US" sz="2400">
                <a:solidFill>
                  <a:srgbClr val="FF0000"/>
                </a:solidFill>
                <a:latin typeface="Arial"/>
                <a:ea typeface="Arial"/>
                <a:cs typeface="Arial"/>
                <a:sym typeface="Arial"/>
              </a:rPr>
              <a:t>ÇÖZÜM:</a:t>
            </a:r>
            <a:endParaRPr sz="2400">
              <a:solidFill>
                <a:schemeClr val="dk1"/>
              </a:solidFill>
              <a:latin typeface="Arial"/>
              <a:ea typeface="Arial"/>
              <a:cs typeface="Arial"/>
              <a:sym typeface="Arial"/>
            </a:endParaRPr>
          </a:p>
          <a:p>
            <a:pPr indent="0" lvl="0" marL="332740" marR="71120" rtl="0" algn="l">
              <a:lnSpc>
                <a:spcPct val="142000"/>
              </a:lnSpc>
              <a:spcBef>
                <a:spcPts val="290"/>
              </a:spcBef>
              <a:spcAft>
                <a:spcPts val="0"/>
              </a:spcAft>
              <a:buNone/>
            </a:pPr>
            <a:r>
              <a:rPr i="1" lang="en-US" sz="2400">
                <a:solidFill>
                  <a:schemeClr val="dk1"/>
                </a:solidFill>
                <a:latin typeface="Arial"/>
                <a:ea typeface="Arial"/>
                <a:cs typeface="Arial"/>
                <a:sym typeface="Arial"/>
              </a:rPr>
              <a:t>P</a:t>
            </a:r>
            <a:r>
              <a:rPr baseline="-25000" i="1" lang="en-US" sz="2400">
                <a:solidFill>
                  <a:schemeClr val="dk1"/>
                </a:solidFill>
                <a:latin typeface="Arial"/>
                <a:ea typeface="Arial"/>
                <a:cs typeface="Arial"/>
                <a:sym typeface="Arial"/>
              </a:rPr>
              <a:t>1 </a:t>
            </a:r>
            <a:r>
              <a:rPr i="1" lang="en-US" sz="2400">
                <a:solidFill>
                  <a:schemeClr val="dk1"/>
                </a:solidFill>
                <a:latin typeface="Arial"/>
                <a:ea typeface="Arial"/>
                <a:cs typeface="Arial"/>
                <a:sym typeface="Arial"/>
              </a:rPr>
              <a:t>= T </a:t>
            </a:r>
            <a:r>
              <a:rPr i="1" lang="en-US" sz="2500">
                <a:solidFill>
                  <a:schemeClr val="dk1"/>
                </a:solidFill>
                <a:latin typeface="Noto Sans Symbols"/>
                <a:ea typeface="Noto Sans Symbols"/>
                <a:cs typeface="Noto Sans Symbols"/>
                <a:sym typeface="Noto Sans Symbols"/>
              </a:rPr>
              <a:t>ω</a:t>
            </a:r>
            <a:r>
              <a:rPr baseline="-25000" i="1" lang="en-US" sz="2400">
                <a:solidFill>
                  <a:schemeClr val="dk1"/>
                </a:solidFill>
                <a:latin typeface="Arial"/>
                <a:ea typeface="Arial"/>
                <a:cs typeface="Arial"/>
                <a:sym typeface="Arial"/>
              </a:rPr>
              <a:t>m </a:t>
            </a:r>
            <a:r>
              <a:rPr i="1" lang="en-US" sz="2400">
                <a:solidFill>
                  <a:schemeClr val="dk1"/>
                </a:solidFill>
                <a:latin typeface="Arial"/>
                <a:ea typeface="Arial"/>
                <a:cs typeface="Arial"/>
                <a:sym typeface="Arial"/>
              </a:rPr>
              <a:t>= T(n</a:t>
            </a:r>
            <a:r>
              <a:rPr baseline="-25000" i="1" lang="en-US" sz="2400">
                <a:solidFill>
                  <a:schemeClr val="dk1"/>
                </a:solidFill>
                <a:latin typeface="Arial"/>
                <a:ea typeface="Arial"/>
                <a:cs typeface="Arial"/>
                <a:sym typeface="Arial"/>
              </a:rPr>
              <a:t>m</a:t>
            </a:r>
            <a:r>
              <a:rPr i="1" lang="en-US" sz="2400">
                <a:solidFill>
                  <a:schemeClr val="dk1"/>
                </a:solidFill>
                <a:latin typeface="Arial"/>
                <a:ea typeface="Arial"/>
                <a:cs typeface="Arial"/>
                <a:sym typeface="Arial"/>
              </a:rPr>
              <a:t>.2</a:t>
            </a:r>
            <a:r>
              <a:rPr i="1" lang="en-US" sz="2500">
                <a:solidFill>
                  <a:schemeClr val="dk1"/>
                </a:solidFill>
                <a:latin typeface="Noto Sans Symbols"/>
                <a:ea typeface="Noto Sans Symbols"/>
                <a:cs typeface="Noto Sans Symbols"/>
                <a:sym typeface="Noto Sans Symbols"/>
              </a:rPr>
              <a:t>π</a:t>
            </a:r>
            <a:r>
              <a:rPr i="1" lang="en-US" sz="2500">
                <a:solidFill>
                  <a:schemeClr val="dk1"/>
                </a:solidFill>
                <a:latin typeface="Times New Roman"/>
                <a:ea typeface="Times New Roman"/>
                <a:cs typeface="Times New Roman"/>
                <a:sym typeface="Times New Roman"/>
              </a:rPr>
              <a:t> </a:t>
            </a:r>
            <a:r>
              <a:rPr i="1" lang="en-US" sz="2400">
                <a:solidFill>
                  <a:schemeClr val="dk1"/>
                </a:solidFill>
                <a:latin typeface="Arial"/>
                <a:ea typeface="Arial"/>
                <a:cs typeface="Arial"/>
                <a:sym typeface="Arial"/>
              </a:rPr>
              <a:t>/60</a:t>
            </a:r>
            <a:r>
              <a:rPr lang="en-US" sz="2400">
                <a:solidFill>
                  <a:schemeClr val="dk1"/>
                </a:solidFill>
                <a:latin typeface="Arial"/>
                <a:ea typeface="Arial"/>
                <a:cs typeface="Arial"/>
                <a:sym typeface="Arial"/>
              </a:rPr>
              <a:t>) = 60(</a:t>
            </a:r>
            <a:r>
              <a:rPr lang="en-US" sz="2400">
                <a:solidFill>
                  <a:schemeClr val="dk1"/>
                </a:solidFill>
                <a:latin typeface="Noto Sans Symbols"/>
                <a:ea typeface="Noto Sans Symbols"/>
                <a:cs typeface="Noto Sans Symbols"/>
                <a:sym typeface="Noto Sans Symbols"/>
              </a:rPr>
              <a:t>1800</a:t>
            </a:r>
            <a:r>
              <a:rPr lang="en-US" sz="2400">
                <a:solidFill>
                  <a:schemeClr val="dk1"/>
                </a:solidFill>
                <a:latin typeface="Arial"/>
                <a:ea typeface="Arial"/>
                <a:cs typeface="Arial"/>
                <a:sym typeface="Arial"/>
              </a:rPr>
              <a:t>.2</a:t>
            </a:r>
            <a:r>
              <a:rPr lang="en-US" sz="2400">
                <a:solidFill>
                  <a:schemeClr val="dk1"/>
                </a:solidFill>
                <a:latin typeface="Noto Sans Symbols"/>
                <a:ea typeface="Noto Sans Symbols"/>
                <a:cs typeface="Noto Sans Symbols"/>
                <a:sym typeface="Noto Sans Symbols"/>
              </a:rPr>
              <a:t>π/60</a:t>
            </a:r>
            <a:r>
              <a:rPr lang="en-US" sz="2400">
                <a:solidFill>
                  <a:schemeClr val="dk1"/>
                </a:solidFill>
                <a:latin typeface="Arial"/>
                <a:ea typeface="Arial"/>
                <a:cs typeface="Arial"/>
                <a:sym typeface="Arial"/>
              </a:rPr>
              <a:t>) = 11309.733 W  P</a:t>
            </a:r>
            <a:r>
              <a:rPr baseline="-25000" lang="en-US" sz="2400">
                <a:solidFill>
                  <a:schemeClr val="dk1"/>
                </a:solidFill>
                <a:latin typeface="Arial"/>
                <a:ea typeface="Arial"/>
                <a:cs typeface="Arial"/>
                <a:sym typeface="Arial"/>
              </a:rPr>
              <a:t>2 </a:t>
            </a:r>
            <a:r>
              <a:rPr lang="en-US" sz="2400">
                <a:solidFill>
                  <a:schemeClr val="dk1"/>
                </a:solidFill>
                <a:latin typeface="Arial"/>
                <a:ea typeface="Arial"/>
                <a:cs typeface="Arial"/>
                <a:sym typeface="Arial"/>
              </a:rPr>
              <a:t>= P</a:t>
            </a:r>
            <a:r>
              <a:rPr baseline="-25000" lang="en-US" sz="2400">
                <a:solidFill>
                  <a:schemeClr val="dk1"/>
                </a:solidFill>
                <a:latin typeface="Arial"/>
                <a:ea typeface="Arial"/>
                <a:cs typeface="Arial"/>
                <a:sym typeface="Arial"/>
              </a:rPr>
              <a:t>1</a:t>
            </a:r>
            <a:r>
              <a:rPr lang="en-US" sz="2400">
                <a:solidFill>
                  <a:schemeClr val="dk1"/>
                </a:solidFill>
                <a:latin typeface="Arial"/>
                <a:ea typeface="Arial"/>
                <a:cs typeface="Arial"/>
                <a:sym typeface="Arial"/>
              </a:rPr>
              <a:t>/746 = 15.16 BG</a:t>
            </a:r>
            <a:endParaRPr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80" name="Google Shape;180;p21"/>
          <p:cNvSpPr txBox="1"/>
          <p:nvPr/>
        </p:nvSpPr>
        <p:spPr>
          <a:xfrm>
            <a:off x="258267" y="1613661"/>
            <a:ext cx="8380730" cy="1579245"/>
          </a:xfrm>
          <a:prstGeom prst="rect">
            <a:avLst/>
          </a:prstGeom>
          <a:noFill/>
          <a:ln>
            <a:noFill/>
          </a:ln>
        </p:spPr>
        <p:txBody>
          <a:bodyPr anchorCtr="0" anchor="t" bIns="0" lIns="0" spcFirstLastPara="1" rIns="0" wrap="square" tIns="12700">
            <a:noAutofit/>
          </a:bodyPr>
          <a:lstStyle/>
          <a:p>
            <a:pPr indent="-320040" lvl="0" marL="332740" marR="5080" rtl="0" algn="just">
              <a:lnSpc>
                <a:spcPct val="100000"/>
              </a:lnSpc>
              <a:spcBef>
                <a:spcPts val="0"/>
              </a:spcBef>
              <a:spcAft>
                <a:spcPts val="0"/>
              </a:spcAft>
              <a:buNone/>
            </a:pPr>
            <a:r>
              <a:rPr lang="en-US" sz="2400">
                <a:solidFill>
                  <a:srgbClr val="FF0000"/>
                </a:solidFill>
                <a:latin typeface="Arial"/>
                <a:ea typeface="Arial"/>
                <a:cs typeface="Arial"/>
                <a:sym typeface="Arial"/>
              </a:rPr>
              <a:t>3. </a:t>
            </a:r>
            <a:r>
              <a:rPr lang="en-US" sz="2400">
                <a:solidFill>
                  <a:schemeClr val="dk1"/>
                </a:solidFill>
                <a:latin typeface="Arial"/>
                <a:ea typeface="Arial"/>
                <a:cs typeface="Arial"/>
                <a:sym typeface="Arial"/>
              </a:rPr>
              <a:t>2kgm</a:t>
            </a:r>
            <a:r>
              <a:rPr baseline="30000" lang="en-US" sz="2400">
                <a:solidFill>
                  <a:schemeClr val="dk1"/>
                </a:solidFill>
                <a:latin typeface="Arial"/>
                <a:ea typeface="Arial"/>
                <a:cs typeface="Arial"/>
                <a:sym typeface="Arial"/>
              </a:rPr>
              <a:t>2 </a:t>
            </a:r>
            <a:r>
              <a:rPr lang="en-US" sz="2400">
                <a:solidFill>
                  <a:schemeClr val="dk1"/>
                </a:solidFill>
                <a:latin typeface="Arial"/>
                <a:ea typeface="Arial"/>
                <a:cs typeface="Arial"/>
                <a:sym typeface="Arial"/>
              </a:rPr>
              <a:t>atalet momentine sahip volan başlangıçta durmaktadır.  Volana aniden 5Nm değerinde bir moment saat ibresinin tersi  yönde uygulanırsa, 5s sonra volanın hızı ne olur?</a:t>
            </a:r>
            <a:endParaRPr sz="2400">
              <a:solidFill>
                <a:schemeClr val="dk1"/>
              </a:solidFill>
              <a:latin typeface="Arial"/>
              <a:ea typeface="Arial"/>
              <a:cs typeface="Arial"/>
              <a:sym typeface="Arial"/>
            </a:endParaRPr>
          </a:p>
          <a:p>
            <a:pPr indent="0" lvl="0" marL="12700" marR="0" rtl="0" algn="l">
              <a:lnSpc>
                <a:spcPct val="100000"/>
              </a:lnSpc>
              <a:spcBef>
                <a:spcPts val="710"/>
              </a:spcBef>
              <a:spcAft>
                <a:spcPts val="0"/>
              </a:spcAft>
              <a:buNone/>
            </a:pPr>
            <a:r>
              <a:rPr lang="en-US" sz="2400">
                <a:solidFill>
                  <a:srgbClr val="FF0000"/>
                </a:solidFill>
                <a:latin typeface="Arial"/>
                <a:ea typeface="Arial"/>
                <a:cs typeface="Arial"/>
                <a:sym typeface="Arial"/>
              </a:rPr>
              <a:t>ÇÖZÜM:</a:t>
            </a:r>
            <a:endParaRPr sz="2400">
              <a:solidFill>
                <a:schemeClr val="dk1"/>
              </a:solidFill>
              <a:latin typeface="Arial"/>
              <a:ea typeface="Arial"/>
              <a:cs typeface="Arial"/>
              <a:sym typeface="Arial"/>
            </a:endParaRPr>
          </a:p>
        </p:txBody>
      </p:sp>
      <p:sp>
        <p:nvSpPr>
          <p:cNvPr id="181" name="Google Shape;181;p21"/>
          <p:cNvSpPr/>
          <p:nvPr/>
        </p:nvSpPr>
        <p:spPr>
          <a:xfrm>
            <a:off x="1892807" y="5257774"/>
            <a:ext cx="5562600" cy="723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1"/>
          <p:cNvSpPr/>
          <p:nvPr/>
        </p:nvSpPr>
        <p:spPr>
          <a:xfrm>
            <a:off x="2027301" y="3006470"/>
            <a:ext cx="3648075" cy="17144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188" name="Google Shape;188;p22"/>
          <p:cNvSpPr txBox="1"/>
          <p:nvPr/>
        </p:nvSpPr>
        <p:spPr>
          <a:xfrm>
            <a:off x="186334" y="849833"/>
            <a:ext cx="8662670" cy="5626735"/>
          </a:xfrm>
          <a:prstGeom prst="rect">
            <a:avLst/>
          </a:prstGeom>
          <a:noFill/>
          <a:ln>
            <a:noFill/>
          </a:ln>
        </p:spPr>
        <p:txBody>
          <a:bodyPr anchorCtr="0" anchor="t" bIns="0" lIns="0" spcFirstLastPara="1" rIns="0" wrap="square" tIns="12700">
            <a:noAutofit/>
          </a:bodyPr>
          <a:lstStyle/>
          <a:p>
            <a:pPr indent="0" lvl="0" marL="58928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 Manyetik Alan</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182880" lvl="0" marL="195580" marR="101981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alanlar, elektrik makinalarında enerji dönüşümünü  sağlayan temel mekanizmadır.</a:t>
            </a:r>
            <a:endParaRPr sz="2400">
              <a:solidFill>
                <a:schemeClr val="dk1"/>
              </a:solidFill>
              <a:latin typeface="Arial"/>
              <a:ea typeface="Arial"/>
              <a:cs typeface="Arial"/>
              <a:sym typeface="Arial"/>
            </a:endParaRPr>
          </a:p>
          <a:p>
            <a:pPr indent="-182880" lvl="0" marL="195580" marR="691515" rtl="0" algn="l">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alanların elektrik makinalarında kullanılması dört ana  prensip ile açıklanır:</a:t>
            </a:r>
            <a:endParaRPr sz="2400">
              <a:solidFill>
                <a:schemeClr val="dk1"/>
              </a:solidFill>
              <a:latin typeface="Arial"/>
              <a:ea typeface="Arial"/>
              <a:cs typeface="Arial"/>
              <a:sym typeface="Arial"/>
            </a:endParaRPr>
          </a:p>
          <a:p>
            <a:pPr indent="-269875" lvl="1" marL="637540" marR="0" rtl="0" algn="l">
              <a:lnSpc>
                <a:spcPct val="100000"/>
              </a:lnSpc>
              <a:spcBef>
                <a:spcPts val="695"/>
              </a:spcBef>
              <a:spcAft>
                <a:spcPts val="0"/>
              </a:spcAft>
              <a:buClr>
                <a:schemeClr val="dk1"/>
              </a:buClr>
              <a:buSzPts val="2400"/>
              <a:buFont typeface="Trebuchet MS"/>
              <a:buAutoNum type="arabicPeriod"/>
            </a:pPr>
            <a:r>
              <a:rPr b="0" i="0" lang="en-US" sz="2400" u="none" cap="none" strike="noStrike">
                <a:solidFill>
                  <a:schemeClr val="dk1"/>
                </a:solidFill>
                <a:latin typeface="Arial"/>
                <a:ea typeface="Arial"/>
                <a:cs typeface="Arial"/>
                <a:sym typeface="Arial"/>
              </a:rPr>
              <a:t>Akım taşıyan bir tel etrafında bir manyetik alan üretilir.</a:t>
            </a:r>
            <a:endParaRPr b="0" i="0" sz="2400" u="none" cap="none" strike="noStrike">
              <a:solidFill>
                <a:schemeClr val="dk1"/>
              </a:solidFill>
              <a:latin typeface="Arial"/>
              <a:ea typeface="Arial"/>
              <a:cs typeface="Arial"/>
              <a:sym typeface="Arial"/>
            </a:endParaRPr>
          </a:p>
          <a:p>
            <a:pPr indent="-269875" lvl="1" marL="637540" marR="278130" rtl="0" algn="l">
              <a:lnSpc>
                <a:spcPct val="100000"/>
              </a:lnSpc>
              <a:spcBef>
                <a:spcPts val="700"/>
              </a:spcBef>
              <a:spcAft>
                <a:spcPts val="0"/>
              </a:spcAft>
              <a:buClr>
                <a:schemeClr val="dk1"/>
              </a:buClr>
              <a:buSzPts val="2400"/>
              <a:buFont typeface="Trebuchet MS"/>
              <a:buAutoNum type="arabicPeriod"/>
            </a:pPr>
            <a:r>
              <a:rPr b="0" i="0" lang="en-US" sz="2400" u="none" cap="none" strike="noStrike">
                <a:solidFill>
                  <a:schemeClr val="dk1"/>
                </a:solidFill>
                <a:latin typeface="Arial"/>
                <a:ea typeface="Arial"/>
                <a:cs typeface="Arial"/>
                <a:sym typeface="Arial"/>
              </a:rPr>
              <a:t>Zamanla değişen bir manyetik alan eğer bir sargıyı keserse,  sargıda bir gerilim endüklenir. Bu olay </a:t>
            </a:r>
            <a:r>
              <a:rPr b="0" i="1" lang="en-US" sz="2400" u="none" cap="none" strike="noStrike">
                <a:solidFill>
                  <a:srgbClr val="FF0000"/>
                </a:solidFill>
                <a:latin typeface="Trebuchet MS"/>
                <a:ea typeface="Trebuchet MS"/>
                <a:cs typeface="Trebuchet MS"/>
                <a:sym typeface="Trebuchet MS"/>
              </a:rPr>
              <a:t>transformator </a:t>
            </a:r>
            <a:r>
              <a:rPr b="0" i="0" lang="en-US" sz="2400" u="none" cap="none" strike="noStrike">
                <a:solidFill>
                  <a:schemeClr val="dk1"/>
                </a:solidFill>
                <a:latin typeface="Arial"/>
                <a:ea typeface="Arial"/>
                <a:cs typeface="Arial"/>
                <a:sym typeface="Arial"/>
              </a:rPr>
              <a:t>prensibini  açıklar.</a:t>
            </a:r>
            <a:endParaRPr b="0" i="0" sz="2400" u="none" cap="none" strike="noStrike">
              <a:solidFill>
                <a:schemeClr val="dk1"/>
              </a:solidFill>
              <a:latin typeface="Arial"/>
              <a:ea typeface="Arial"/>
              <a:cs typeface="Arial"/>
              <a:sym typeface="Arial"/>
            </a:endParaRPr>
          </a:p>
          <a:p>
            <a:pPr indent="-269875" lvl="1" marL="637540" marR="0" rtl="0" algn="l">
              <a:lnSpc>
                <a:spcPct val="100000"/>
              </a:lnSpc>
              <a:spcBef>
                <a:spcPts val="710"/>
              </a:spcBef>
              <a:spcAft>
                <a:spcPts val="0"/>
              </a:spcAft>
              <a:buClr>
                <a:schemeClr val="dk1"/>
              </a:buClr>
              <a:buSzPts val="2400"/>
              <a:buFont typeface="Trebuchet MS"/>
              <a:buAutoNum type="arabicPeriod"/>
            </a:pPr>
            <a:r>
              <a:rPr b="0" i="0" lang="en-US" sz="2400" u="none" cap="none" strike="noStrike">
                <a:solidFill>
                  <a:schemeClr val="dk1"/>
                </a:solidFill>
                <a:latin typeface="Arial"/>
                <a:ea typeface="Arial"/>
                <a:cs typeface="Arial"/>
                <a:sym typeface="Arial"/>
              </a:rPr>
              <a:t>Akım taşıyan bir iletken manyetik alan içinde bulunursa,</a:t>
            </a:r>
            <a:endParaRPr b="0" i="0" sz="2400" u="none" cap="none" strike="noStrike">
              <a:solidFill>
                <a:schemeClr val="dk1"/>
              </a:solidFill>
              <a:latin typeface="Arial"/>
              <a:ea typeface="Arial"/>
              <a:cs typeface="Arial"/>
              <a:sym typeface="Arial"/>
            </a:endParaRPr>
          </a:p>
          <a:p>
            <a:pPr indent="0" lvl="0" marL="637540" marR="0" rtl="0" algn="l">
              <a:lnSpc>
                <a:spcPct val="100000"/>
              </a:lnSpc>
              <a:spcBef>
                <a:spcPts val="10"/>
              </a:spcBef>
              <a:spcAft>
                <a:spcPts val="0"/>
              </a:spcAft>
              <a:buNone/>
            </a:pPr>
            <a:r>
              <a:rPr lang="en-US" sz="2400">
                <a:solidFill>
                  <a:schemeClr val="dk1"/>
                </a:solidFill>
                <a:latin typeface="Arial"/>
                <a:ea typeface="Arial"/>
                <a:cs typeface="Arial"/>
                <a:sym typeface="Arial"/>
              </a:rPr>
              <a:t>iletkende bir kuvvet üretilir. Bu olay </a:t>
            </a:r>
            <a:r>
              <a:rPr i="1" lang="en-US" sz="2400">
                <a:solidFill>
                  <a:srgbClr val="FF0000"/>
                </a:solidFill>
                <a:latin typeface="Trebuchet MS"/>
                <a:ea typeface="Trebuchet MS"/>
                <a:cs typeface="Trebuchet MS"/>
                <a:sym typeface="Trebuchet MS"/>
              </a:rPr>
              <a:t>motor </a:t>
            </a:r>
            <a:r>
              <a:rPr lang="en-US" sz="2400">
                <a:solidFill>
                  <a:schemeClr val="dk1"/>
                </a:solidFill>
                <a:latin typeface="Arial"/>
                <a:ea typeface="Arial"/>
                <a:cs typeface="Arial"/>
                <a:sym typeface="Arial"/>
              </a:rPr>
              <a:t>prensibini açıklar.</a:t>
            </a:r>
            <a:endParaRPr sz="2400">
              <a:solidFill>
                <a:schemeClr val="dk1"/>
              </a:solidFill>
              <a:latin typeface="Arial"/>
              <a:ea typeface="Arial"/>
              <a:cs typeface="Arial"/>
              <a:sym typeface="Arial"/>
            </a:endParaRPr>
          </a:p>
          <a:p>
            <a:pPr indent="-269875" lvl="1" marL="637540" marR="5080" rtl="0" algn="l">
              <a:lnSpc>
                <a:spcPct val="100400"/>
              </a:lnSpc>
              <a:spcBef>
                <a:spcPts val="675"/>
              </a:spcBef>
              <a:spcAft>
                <a:spcPts val="0"/>
              </a:spcAft>
              <a:buClr>
                <a:schemeClr val="dk1"/>
              </a:buClr>
              <a:buSzPts val="2400"/>
              <a:buFont typeface="Trebuchet MS"/>
              <a:buAutoNum type="arabicPeriod" startAt="4"/>
            </a:pPr>
            <a:r>
              <a:rPr b="0" i="0" lang="en-US" sz="2400" u="none" cap="none" strike="noStrike">
                <a:solidFill>
                  <a:schemeClr val="dk1"/>
                </a:solidFill>
                <a:latin typeface="Arial"/>
                <a:ea typeface="Arial"/>
                <a:cs typeface="Arial"/>
                <a:sym typeface="Arial"/>
              </a:rPr>
              <a:t>Manyetik alan içindeki bir iletken hareket ederse, üzerinde bir  gerilim endüklenir. Bu olay </a:t>
            </a:r>
            <a:r>
              <a:rPr b="0" i="1" lang="en-US" sz="2400" u="none" cap="none" strike="noStrike">
                <a:solidFill>
                  <a:srgbClr val="FF0000"/>
                </a:solidFill>
                <a:latin typeface="Trebuchet MS"/>
                <a:ea typeface="Trebuchet MS"/>
                <a:cs typeface="Trebuchet MS"/>
                <a:sym typeface="Trebuchet MS"/>
              </a:rPr>
              <a:t>generatör </a:t>
            </a:r>
            <a:r>
              <a:rPr b="0" i="0" lang="en-US" sz="2400" u="none" cap="none" strike="noStrike">
                <a:solidFill>
                  <a:schemeClr val="dk1"/>
                </a:solidFill>
                <a:latin typeface="Arial"/>
                <a:ea typeface="Arial"/>
                <a:cs typeface="Arial"/>
                <a:sym typeface="Arial"/>
              </a:rPr>
              <a:t>prensibini açıklar.</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618540" y="2074545"/>
            <a:ext cx="2235835" cy="391160"/>
          </a:xfrm>
          <a:prstGeom prst="rect">
            <a:avLst/>
          </a:prstGeom>
          <a:noFill/>
          <a:ln>
            <a:noFill/>
          </a:ln>
        </p:spPr>
        <p:txBody>
          <a:bodyPr anchorCtr="0" anchor="t" bIns="0" lIns="0" spcFirstLastPara="1" rIns="0" wrap="square" tIns="12700">
            <a:noAutofit/>
          </a:bodyPr>
          <a:lstStyle/>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alan</a:t>
            </a:r>
            <a:endParaRPr sz="2400">
              <a:solidFill>
                <a:schemeClr val="dk1"/>
              </a:solidFill>
              <a:latin typeface="Arial"/>
              <a:ea typeface="Arial"/>
              <a:cs typeface="Arial"/>
              <a:sym typeface="Arial"/>
            </a:endParaRPr>
          </a:p>
        </p:txBody>
      </p:sp>
      <p:sp>
        <p:nvSpPr>
          <p:cNvPr id="194" name="Google Shape;194;p23"/>
          <p:cNvSpPr txBox="1"/>
          <p:nvPr/>
        </p:nvSpPr>
        <p:spPr>
          <a:xfrm>
            <a:off x="3040507" y="2074545"/>
            <a:ext cx="122618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kavramını</a:t>
            </a:r>
            <a:endParaRPr sz="2400">
              <a:solidFill>
                <a:schemeClr val="dk1"/>
              </a:solidFill>
              <a:latin typeface="Arial"/>
              <a:ea typeface="Arial"/>
              <a:cs typeface="Arial"/>
              <a:sym typeface="Arial"/>
            </a:endParaRPr>
          </a:p>
        </p:txBody>
      </p:sp>
      <p:sp>
        <p:nvSpPr>
          <p:cNvPr id="195" name="Google Shape;195;p23"/>
          <p:cNvSpPr txBox="1"/>
          <p:nvPr/>
        </p:nvSpPr>
        <p:spPr>
          <a:xfrm>
            <a:off x="4453254" y="2074545"/>
            <a:ext cx="112903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daha	iyi</a:t>
            </a:r>
            <a:endParaRPr sz="2400">
              <a:solidFill>
                <a:schemeClr val="dk1"/>
              </a:solidFill>
              <a:latin typeface="Arial"/>
              <a:ea typeface="Arial"/>
              <a:cs typeface="Arial"/>
              <a:sym typeface="Arial"/>
            </a:endParaRPr>
          </a:p>
        </p:txBody>
      </p:sp>
      <p:sp>
        <p:nvSpPr>
          <p:cNvPr id="196" name="Google Shape;196;p23"/>
          <p:cNvSpPr txBox="1"/>
          <p:nvPr/>
        </p:nvSpPr>
        <p:spPr>
          <a:xfrm>
            <a:off x="5768721" y="2074545"/>
            <a:ext cx="284607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anlayabilmek	için	bir</a:t>
            </a:r>
            <a:endParaRPr sz="2400">
              <a:solidFill>
                <a:schemeClr val="dk1"/>
              </a:solidFill>
              <a:latin typeface="Arial"/>
              <a:ea typeface="Arial"/>
              <a:cs typeface="Arial"/>
              <a:sym typeface="Arial"/>
            </a:endParaRPr>
          </a:p>
        </p:txBody>
      </p:sp>
      <p:sp>
        <p:nvSpPr>
          <p:cNvPr id="197" name="Google Shape;197;p23"/>
          <p:cNvSpPr txBox="1"/>
          <p:nvPr/>
        </p:nvSpPr>
        <p:spPr>
          <a:xfrm>
            <a:off x="618540" y="2350402"/>
            <a:ext cx="7997190" cy="3220720"/>
          </a:xfrm>
          <a:prstGeom prst="rect">
            <a:avLst/>
          </a:prstGeom>
          <a:noFill/>
          <a:ln>
            <a:noFill/>
          </a:ln>
        </p:spPr>
        <p:txBody>
          <a:bodyPr anchorCtr="0" anchor="t" bIns="0" lIns="0" spcFirstLastPara="1" rIns="0" wrap="square" tIns="102225">
            <a:noAutofit/>
          </a:bodyPr>
          <a:lstStyle/>
          <a:p>
            <a:pPr indent="0" lvl="0" marL="332105" marR="0" rtl="0" algn="l">
              <a:lnSpc>
                <a:spcPct val="100000"/>
              </a:lnSpc>
              <a:spcBef>
                <a:spcPts val="0"/>
              </a:spcBef>
              <a:spcAft>
                <a:spcPts val="0"/>
              </a:spcAft>
              <a:buNone/>
            </a:pPr>
            <a:r>
              <a:rPr lang="en-US" sz="2400">
                <a:solidFill>
                  <a:schemeClr val="dk1"/>
                </a:solidFill>
                <a:latin typeface="Arial"/>
                <a:ea typeface="Arial"/>
                <a:cs typeface="Arial"/>
                <a:sym typeface="Arial"/>
              </a:rPr>
              <a:t>mıknatısı ele alalım.</a:t>
            </a:r>
            <a:endParaRPr sz="2400">
              <a:solidFill>
                <a:schemeClr val="dk1"/>
              </a:solidFill>
              <a:latin typeface="Arial"/>
              <a:ea typeface="Arial"/>
              <a:cs typeface="Arial"/>
              <a:sym typeface="Arial"/>
            </a:endParaRPr>
          </a:p>
          <a:p>
            <a:pPr indent="-320040" lvl="0" marL="332740" marR="5080"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mıknatıs demir gibi manyetik bir malzemeye  yaklaştırıldığında, belirli bir mesafeden sonra demir parçasını  kendisine doğru çektiği görülür.</a:t>
            </a:r>
            <a:endParaRPr sz="2400">
              <a:solidFill>
                <a:schemeClr val="dk1"/>
              </a:solidFill>
              <a:latin typeface="Arial"/>
              <a:ea typeface="Arial"/>
              <a:cs typeface="Arial"/>
              <a:sym typeface="Arial"/>
            </a:endParaRPr>
          </a:p>
          <a:p>
            <a:pPr indent="-320040" lvl="0" marL="332740" marR="5080" rtl="0" algn="just">
              <a:lnSpc>
                <a:spcPct val="100000"/>
              </a:lnSpc>
              <a:spcBef>
                <a:spcPts val="70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Bu durumda, demir parçasına bir kuvvet etki etmektedir. Bu  kuvvet </a:t>
            </a:r>
            <a:r>
              <a:rPr b="1" i="1" lang="en-US" sz="2400">
                <a:solidFill>
                  <a:srgbClr val="FF0000"/>
                </a:solidFill>
                <a:latin typeface="Trebuchet MS"/>
                <a:ea typeface="Trebuchet MS"/>
                <a:cs typeface="Trebuchet MS"/>
                <a:sym typeface="Trebuchet MS"/>
              </a:rPr>
              <a:t>manyetik  alan </a:t>
            </a:r>
            <a:r>
              <a:rPr lang="en-US" sz="2400">
                <a:solidFill>
                  <a:schemeClr val="dk1"/>
                </a:solidFill>
                <a:latin typeface="Arial"/>
                <a:ea typeface="Arial"/>
                <a:cs typeface="Arial"/>
                <a:sym typeface="Arial"/>
              </a:rPr>
              <a:t>olarak tanımlanır. Manyetik alanı  göstermek için kullanılan çizgiler </a:t>
            </a:r>
            <a:r>
              <a:rPr b="1" i="1" lang="en-US" sz="2400">
                <a:solidFill>
                  <a:srgbClr val="FF0000"/>
                </a:solidFill>
                <a:latin typeface="Trebuchet MS"/>
                <a:ea typeface="Trebuchet MS"/>
                <a:cs typeface="Trebuchet MS"/>
                <a:sym typeface="Trebuchet MS"/>
              </a:rPr>
              <a:t>kuvvet çizgisi </a:t>
            </a:r>
            <a:r>
              <a:rPr lang="en-US" sz="2400">
                <a:solidFill>
                  <a:schemeClr val="dk1"/>
                </a:solidFill>
                <a:latin typeface="Arial"/>
                <a:ea typeface="Arial"/>
                <a:cs typeface="Arial"/>
                <a:sym typeface="Arial"/>
              </a:rPr>
              <a:t>veya </a:t>
            </a:r>
            <a:r>
              <a:rPr i="1" lang="en-US" sz="2400">
                <a:solidFill>
                  <a:srgbClr val="FF0000"/>
                </a:solidFill>
                <a:latin typeface="Trebuchet MS"/>
                <a:ea typeface="Trebuchet MS"/>
                <a:cs typeface="Trebuchet MS"/>
                <a:sym typeface="Trebuchet MS"/>
              </a:rPr>
              <a:t>akı </a:t>
            </a:r>
            <a:r>
              <a:rPr lang="en-US" sz="2400">
                <a:solidFill>
                  <a:schemeClr val="dk1"/>
                </a:solidFill>
                <a:latin typeface="Arial"/>
                <a:ea typeface="Arial"/>
                <a:cs typeface="Arial"/>
                <a:sym typeface="Arial"/>
              </a:rPr>
              <a:t>olarak  tanımlanır.</a:t>
            </a:r>
            <a:endParaRPr sz="2400">
              <a:solidFill>
                <a:schemeClr val="dk1"/>
              </a:solidFill>
              <a:latin typeface="Arial"/>
              <a:ea typeface="Arial"/>
              <a:cs typeface="Arial"/>
              <a:sym typeface="Arial"/>
            </a:endParaRPr>
          </a:p>
        </p:txBody>
      </p:sp>
      <p:sp>
        <p:nvSpPr>
          <p:cNvPr id="198" name="Google Shape;198;p23"/>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199" name="Google Shape;199;p23"/>
          <p:cNvSpPr txBox="1"/>
          <p:nvPr/>
        </p:nvSpPr>
        <p:spPr>
          <a:xfrm>
            <a:off x="763016" y="897763"/>
            <a:ext cx="231965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 Manyetik Alan</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nvSpPr>
        <p:spPr>
          <a:xfrm>
            <a:off x="258267" y="2005711"/>
            <a:ext cx="5641340" cy="2617470"/>
          </a:xfrm>
          <a:prstGeom prst="rect">
            <a:avLst/>
          </a:prstGeom>
          <a:noFill/>
          <a:ln>
            <a:noFill/>
          </a:ln>
        </p:spPr>
        <p:txBody>
          <a:bodyPr anchorCtr="0" anchor="t" bIns="0" lIns="0" spcFirstLastPara="1" rIns="0" wrap="square" tIns="13325">
            <a:noAutofit/>
          </a:bodyPr>
          <a:lstStyle/>
          <a:p>
            <a:pPr indent="-320040" lvl="0" marL="332740" marR="6985" rtl="0" algn="just">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Bir mıknatısta manyetik alan yönünü gösteren </a:t>
            </a:r>
            <a:r>
              <a:rPr lang="en-US" sz="2000">
                <a:solidFill>
                  <a:srgbClr val="FF0000"/>
                </a:solidFill>
                <a:latin typeface="Arial"/>
                <a:ea typeface="Arial"/>
                <a:cs typeface="Arial"/>
                <a:sym typeface="Arial"/>
              </a:rPr>
              <a:t> kuvvet çizgileri manyetik akı </a:t>
            </a:r>
            <a:r>
              <a:rPr lang="en-US" sz="2000">
                <a:solidFill>
                  <a:schemeClr val="dk1"/>
                </a:solidFill>
                <a:latin typeface="Arial"/>
                <a:ea typeface="Arial"/>
                <a:cs typeface="Arial"/>
                <a:sym typeface="Arial"/>
              </a:rPr>
              <a:t>olarak tanımlanır ve </a:t>
            </a:r>
            <a:r>
              <a:rPr i="1" lang="en-US" sz="2000">
                <a:solidFill>
                  <a:srgbClr val="FF0000"/>
                </a:solidFill>
                <a:latin typeface="Trebuchet MS"/>
                <a:ea typeface="Trebuchet MS"/>
                <a:cs typeface="Trebuchet MS"/>
                <a:sym typeface="Trebuchet MS"/>
              </a:rPr>
              <a:t>F </a:t>
            </a:r>
            <a:r>
              <a:rPr i="1" lang="en-US" sz="2000">
                <a:solidFill>
                  <a:schemeClr val="dk1"/>
                </a:solidFill>
                <a:latin typeface="Trebuchet MS"/>
                <a:ea typeface="Trebuchet MS"/>
                <a:cs typeface="Trebuchet MS"/>
                <a:sym typeface="Trebuchet MS"/>
              </a:rPr>
              <a:t> </a:t>
            </a:r>
            <a:r>
              <a:rPr lang="en-US" sz="2000">
                <a:solidFill>
                  <a:schemeClr val="dk1"/>
                </a:solidFill>
                <a:latin typeface="Arial"/>
                <a:ea typeface="Arial"/>
                <a:cs typeface="Arial"/>
                <a:sym typeface="Arial"/>
              </a:rPr>
              <a:t>sembolü ile gösterilir, birimi </a:t>
            </a:r>
            <a:r>
              <a:rPr lang="en-US" sz="2000">
                <a:solidFill>
                  <a:srgbClr val="FF0000"/>
                </a:solidFill>
                <a:latin typeface="Arial"/>
                <a:ea typeface="Arial"/>
                <a:cs typeface="Arial"/>
                <a:sym typeface="Arial"/>
              </a:rPr>
              <a:t>weber </a:t>
            </a:r>
            <a:r>
              <a:rPr lang="en-US" sz="2000">
                <a:solidFill>
                  <a:schemeClr val="dk1"/>
                </a:solidFill>
                <a:latin typeface="Arial"/>
                <a:ea typeface="Arial"/>
                <a:cs typeface="Arial"/>
                <a:sym typeface="Arial"/>
              </a:rPr>
              <a:t>dir.</a:t>
            </a:r>
            <a:endParaRPr sz="2000">
              <a:solidFill>
                <a:schemeClr val="dk1"/>
              </a:solidFill>
              <a:latin typeface="Arial"/>
              <a:ea typeface="Arial"/>
              <a:cs typeface="Arial"/>
              <a:sym typeface="Arial"/>
            </a:endParaRPr>
          </a:p>
          <a:p>
            <a:pPr indent="0" lvl="0" marL="0" marR="0" rtl="0" algn="l">
              <a:lnSpc>
                <a:spcPct val="100000"/>
              </a:lnSpc>
              <a:spcBef>
                <a:spcPts val="15"/>
              </a:spcBef>
              <a:spcAft>
                <a:spcPts val="0"/>
              </a:spcAft>
              <a:buClr>
                <a:srgbClr val="DD8046"/>
              </a:buClr>
              <a:buSzPts val="1550"/>
              <a:buFont typeface="Noto Sans Symbols"/>
              <a:buNone/>
            </a:pPr>
            <a:r>
              <a:t/>
            </a:r>
            <a:endParaRPr sz="155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akı yönü N kutbundan S kutbuna doğru</a:t>
            </a:r>
            <a:endParaRPr sz="2000">
              <a:solidFill>
                <a:schemeClr val="dk1"/>
              </a:solidFill>
              <a:latin typeface="Arial"/>
              <a:ea typeface="Arial"/>
              <a:cs typeface="Arial"/>
              <a:sym typeface="Arial"/>
            </a:endParaRPr>
          </a:p>
          <a:p>
            <a:pPr indent="0" lvl="0" marL="332740" marR="0" rtl="0" algn="l">
              <a:lnSpc>
                <a:spcPct val="100000"/>
              </a:lnSpc>
              <a:spcBef>
                <a:spcPts val="0"/>
              </a:spcBef>
              <a:spcAft>
                <a:spcPts val="0"/>
              </a:spcAft>
              <a:buNone/>
            </a:pPr>
            <a:r>
              <a:rPr lang="en-US" sz="2000">
                <a:solidFill>
                  <a:schemeClr val="dk1"/>
                </a:solidFill>
                <a:latin typeface="Arial"/>
                <a:ea typeface="Arial"/>
                <a:cs typeface="Arial"/>
                <a:sym typeface="Arial"/>
              </a:rPr>
              <a:t>olup kapalı bir devre oluşturur.</a:t>
            </a:r>
            <a:endParaRPr sz="20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155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alandaki	kuvvet	çizgilerinin	sayısı</a:t>
            </a:r>
            <a:endParaRPr sz="2000">
              <a:solidFill>
                <a:schemeClr val="dk1"/>
              </a:solidFill>
              <a:latin typeface="Arial"/>
              <a:ea typeface="Arial"/>
              <a:cs typeface="Arial"/>
              <a:sym typeface="Arial"/>
            </a:endParaRPr>
          </a:p>
          <a:p>
            <a:pPr indent="0" lvl="0" marL="332740" marR="0" rtl="0" algn="l">
              <a:lnSpc>
                <a:spcPct val="100000"/>
              </a:lnSpc>
              <a:spcBef>
                <a:spcPts val="0"/>
              </a:spcBef>
              <a:spcAft>
                <a:spcPts val="0"/>
              </a:spcAft>
              <a:buNone/>
            </a:pPr>
            <a:r>
              <a:rPr lang="en-US" sz="2000">
                <a:solidFill>
                  <a:schemeClr val="dk1"/>
                </a:solidFill>
                <a:latin typeface="Arial"/>
                <a:ea typeface="Arial"/>
                <a:cs typeface="Arial"/>
                <a:sym typeface="Arial"/>
              </a:rPr>
              <a:t>manyetik akının değerini verir.</a:t>
            </a:r>
            <a:endParaRPr sz="2000">
              <a:solidFill>
                <a:schemeClr val="dk1"/>
              </a:solidFill>
              <a:latin typeface="Arial"/>
              <a:ea typeface="Arial"/>
              <a:cs typeface="Arial"/>
              <a:sym typeface="Arial"/>
            </a:endParaRPr>
          </a:p>
        </p:txBody>
      </p:sp>
      <p:sp>
        <p:nvSpPr>
          <p:cNvPr id="205" name="Google Shape;205;p24"/>
          <p:cNvSpPr txBox="1"/>
          <p:nvPr/>
        </p:nvSpPr>
        <p:spPr>
          <a:xfrm>
            <a:off x="258267" y="4825746"/>
            <a:ext cx="4522470" cy="330835"/>
          </a:xfrm>
          <a:prstGeom prst="rect">
            <a:avLst/>
          </a:prstGeom>
          <a:noFill/>
          <a:ln>
            <a:noFill/>
          </a:ln>
        </p:spPr>
        <p:txBody>
          <a:bodyPr anchorCtr="0" anchor="t" bIns="0" lIns="0" spcFirstLastPara="1" rIns="0" wrap="square" tIns="12700">
            <a:noAutofit/>
          </a:bodyPr>
          <a:lstStyle/>
          <a:p>
            <a:pPr indent="-320040" lvl="0" marL="332740" marR="0" rtl="0" algn="l">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akı	yolunda	demir	gibi	bir</a:t>
            </a:r>
            <a:endParaRPr sz="2000">
              <a:solidFill>
                <a:schemeClr val="dk1"/>
              </a:solidFill>
              <a:latin typeface="Arial"/>
              <a:ea typeface="Arial"/>
              <a:cs typeface="Arial"/>
              <a:sym typeface="Arial"/>
            </a:endParaRPr>
          </a:p>
        </p:txBody>
      </p:sp>
      <p:sp>
        <p:nvSpPr>
          <p:cNvPr id="206" name="Google Shape;206;p24"/>
          <p:cNvSpPr txBox="1"/>
          <p:nvPr/>
        </p:nvSpPr>
        <p:spPr>
          <a:xfrm>
            <a:off x="578307" y="5130546"/>
            <a:ext cx="4196080" cy="3308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malzeme	varsa,	manyetik	akı	yolunu</a:t>
            </a:r>
            <a:endParaRPr sz="2000">
              <a:solidFill>
                <a:schemeClr val="dk1"/>
              </a:solidFill>
              <a:latin typeface="Arial"/>
              <a:ea typeface="Arial"/>
              <a:cs typeface="Arial"/>
              <a:sym typeface="Arial"/>
            </a:endParaRPr>
          </a:p>
        </p:txBody>
      </p:sp>
      <p:sp>
        <p:nvSpPr>
          <p:cNvPr id="207" name="Google Shape;207;p24"/>
          <p:cNvSpPr txBox="1"/>
          <p:nvPr/>
        </p:nvSpPr>
        <p:spPr>
          <a:xfrm>
            <a:off x="4917694" y="4825746"/>
            <a:ext cx="978535" cy="635635"/>
          </a:xfrm>
          <a:prstGeom prst="rect">
            <a:avLst/>
          </a:prstGeom>
          <a:noFill/>
          <a:ln>
            <a:noFill/>
          </a:ln>
        </p:spPr>
        <p:txBody>
          <a:bodyPr anchorCtr="0" anchor="t" bIns="0" lIns="0" spcFirstLastPara="1" rIns="0" wrap="square" tIns="12700">
            <a:noAutofit/>
          </a:bodyPr>
          <a:lstStyle/>
          <a:p>
            <a:pPr indent="1270" lvl="0" marL="12700" marR="5080" rtl="0" algn="l">
              <a:lnSpc>
                <a:spcPct val="100000"/>
              </a:lnSpc>
              <a:spcBef>
                <a:spcPts val="0"/>
              </a:spcBef>
              <a:spcAft>
                <a:spcPts val="0"/>
              </a:spcAft>
              <a:buNone/>
            </a:pPr>
            <a:r>
              <a:rPr lang="en-US" sz="2000">
                <a:solidFill>
                  <a:schemeClr val="dk1"/>
                </a:solidFill>
                <a:latin typeface="Arial"/>
                <a:ea typeface="Arial"/>
                <a:cs typeface="Arial"/>
                <a:sym typeface="Arial"/>
              </a:rPr>
              <a:t>manyetik  değiştirir.</a:t>
            </a:r>
            <a:endParaRPr sz="2000">
              <a:solidFill>
                <a:schemeClr val="dk1"/>
              </a:solidFill>
              <a:latin typeface="Arial"/>
              <a:ea typeface="Arial"/>
              <a:cs typeface="Arial"/>
              <a:sym typeface="Arial"/>
            </a:endParaRPr>
          </a:p>
        </p:txBody>
      </p:sp>
      <p:sp>
        <p:nvSpPr>
          <p:cNvPr id="208" name="Google Shape;208;p24"/>
          <p:cNvSpPr txBox="1"/>
          <p:nvPr/>
        </p:nvSpPr>
        <p:spPr>
          <a:xfrm>
            <a:off x="578307" y="5435295"/>
            <a:ext cx="5319395" cy="63627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Plastik gibi manyetik olmayan bir malzeme varsa,</a:t>
            </a:r>
            <a:endParaRPr sz="2000">
              <a:solidFill>
                <a:schemeClr val="dk1"/>
              </a:solidFill>
              <a:latin typeface="Arial"/>
              <a:ea typeface="Arial"/>
              <a:cs typeface="Arial"/>
              <a:sym typeface="Arial"/>
            </a:endParaRPr>
          </a:p>
          <a:p>
            <a:pPr indent="0" lvl="0" marL="12700" marR="0" rtl="0" algn="l">
              <a:lnSpc>
                <a:spcPct val="100000"/>
              </a:lnSpc>
              <a:spcBef>
                <a:spcPts val="5"/>
              </a:spcBef>
              <a:spcAft>
                <a:spcPts val="0"/>
              </a:spcAft>
              <a:buNone/>
            </a:pPr>
            <a:r>
              <a:rPr lang="en-US" sz="2000">
                <a:solidFill>
                  <a:schemeClr val="dk1"/>
                </a:solidFill>
                <a:latin typeface="Arial"/>
                <a:ea typeface="Arial"/>
                <a:cs typeface="Arial"/>
                <a:sym typeface="Arial"/>
              </a:rPr>
              <a:t>yolunu değiştirmez.</a:t>
            </a:r>
            <a:endParaRPr sz="2000">
              <a:solidFill>
                <a:schemeClr val="dk1"/>
              </a:solidFill>
              <a:latin typeface="Arial"/>
              <a:ea typeface="Arial"/>
              <a:cs typeface="Arial"/>
              <a:sym typeface="Arial"/>
            </a:endParaRPr>
          </a:p>
        </p:txBody>
      </p:sp>
      <p:sp>
        <p:nvSpPr>
          <p:cNvPr id="209" name="Google Shape;209;p24"/>
          <p:cNvSpPr/>
          <p:nvPr/>
        </p:nvSpPr>
        <p:spPr>
          <a:xfrm>
            <a:off x="6243757" y="1718765"/>
            <a:ext cx="2582173" cy="198741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24"/>
          <p:cNvSpPr/>
          <p:nvPr/>
        </p:nvSpPr>
        <p:spPr>
          <a:xfrm>
            <a:off x="6369050" y="3860800"/>
            <a:ext cx="2468684" cy="253388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4"/>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12" name="Google Shape;212;p24"/>
          <p:cNvSpPr txBox="1"/>
          <p:nvPr/>
        </p:nvSpPr>
        <p:spPr>
          <a:xfrm>
            <a:off x="690168" y="859663"/>
            <a:ext cx="238696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1.2.1 Manyetik Akı</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p:nvPr/>
        </p:nvSpPr>
        <p:spPr>
          <a:xfrm>
            <a:off x="6364833" y="3058074"/>
            <a:ext cx="2564364" cy="15835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8" name="Google Shape;218;p25"/>
          <p:cNvGraphicFramePr/>
          <p:nvPr/>
        </p:nvGraphicFramePr>
        <p:xfrm>
          <a:off x="59689" y="1802664"/>
          <a:ext cx="3000000" cy="3000000"/>
        </p:xfrm>
        <a:graphic>
          <a:graphicData uri="http://schemas.openxmlformats.org/drawingml/2006/table">
            <a:tbl>
              <a:tblPr bandRow="1" firstRow="1">
                <a:noFill/>
                <a:tableStyleId>{DDC35E83-3F70-4216-BC63-C5586586968D}</a:tableStyleId>
              </a:tblPr>
              <a:tblGrid>
                <a:gridCol w="1722325"/>
                <a:gridCol w="722725"/>
                <a:gridCol w="1375875"/>
                <a:gridCol w="790175"/>
                <a:gridCol w="1412075"/>
              </a:tblGrid>
              <a:tr h="372800">
                <a:tc>
                  <a:txBody>
                    <a:bodyPr/>
                    <a:lstStyle/>
                    <a:p>
                      <a:pPr indent="-320040" lvl="0" marL="351790" marR="0" rtl="0" algn="l">
                        <a:lnSpc>
                          <a:spcPct val="95000"/>
                        </a:lnSpc>
                        <a:spcBef>
                          <a:spcPts val="0"/>
                        </a:spcBef>
                        <a:spcAft>
                          <a:spcPts val="0"/>
                        </a:spcAft>
                        <a:buClr>
                          <a:srgbClr val="DD8046"/>
                        </a:buClr>
                        <a:buSzPts val="1450"/>
                        <a:buFont typeface="Noto Sans Symbols"/>
                        <a:buChar char="◻"/>
                      </a:pPr>
                      <a:r>
                        <a:rPr lang="en-US" sz="2400" u="none" cap="none" strike="noStrike">
                          <a:latin typeface="Arial"/>
                          <a:ea typeface="Arial"/>
                          <a:cs typeface="Arial"/>
                          <a:sym typeface="Arial"/>
                        </a:rPr>
                        <a:t>İçinden</a:t>
                      </a:r>
                      <a:endParaRPr sz="2400" u="none" cap="none" strike="noStrike">
                        <a:latin typeface="Arial"/>
                        <a:ea typeface="Arial"/>
                        <a:cs typeface="Arial"/>
                        <a:sym typeface="Arial"/>
                      </a:endParaRPr>
                    </a:p>
                  </a:txBody>
                  <a:tcPr marT="0" marB="0" marR="0" marL="0"/>
                </a:tc>
                <a:tc>
                  <a:txBody>
                    <a:bodyPr/>
                    <a:lstStyle/>
                    <a:p>
                      <a:pPr indent="0" lvl="0" marL="60960" marR="0" rtl="0" algn="l">
                        <a:lnSpc>
                          <a:spcPct val="95000"/>
                        </a:lnSpc>
                        <a:spcBef>
                          <a:spcPts val="0"/>
                        </a:spcBef>
                        <a:spcAft>
                          <a:spcPts val="0"/>
                        </a:spcAft>
                        <a:buNone/>
                      </a:pPr>
                      <a:r>
                        <a:rPr lang="en-US" sz="2400" u="none" cap="none" strike="noStrike">
                          <a:latin typeface="Arial"/>
                          <a:ea typeface="Arial"/>
                          <a:cs typeface="Arial"/>
                          <a:sym typeface="Arial"/>
                        </a:rPr>
                        <a:t>akım</a:t>
                      </a:r>
                      <a:endParaRPr/>
                    </a:p>
                  </a:txBody>
                  <a:tcPr marT="0" marB="0" marR="0" marL="0"/>
                </a:tc>
                <a:tc>
                  <a:txBody>
                    <a:bodyPr/>
                    <a:lstStyle/>
                    <a:p>
                      <a:pPr indent="0" lvl="0" marL="0" marR="134620" rtl="0" algn="r">
                        <a:lnSpc>
                          <a:spcPct val="95000"/>
                        </a:lnSpc>
                        <a:spcBef>
                          <a:spcPts val="0"/>
                        </a:spcBef>
                        <a:spcAft>
                          <a:spcPts val="0"/>
                        </a:spcAft>
                        <a:buNone/>
                      </a:pPr>
                      <a:r>
                        <a:rPr lang="en-US" sz="2400" u="none" cap="none" strike="noStrike">
                          <a:latin typeface="Arial"/>
                          <a:ea typeface="Arial"/>
                          <a:cs typeface="Arial"/>
                          <a:sym typeface="Arial"/>
                        </a:rPr>
                        <a:t>geçen</a:t>
                      </a:r>
                      <a:endParaRPr sz="2400" u="none" cap="none" strike="noStrike">
                        <a:latin typeface="Arial"/>
                        <a:ea typeface="Arial"/>
                        <a:cs typeface="Arial"/>
                        <a:sym typeface="Arial"/>
                      </a:endParaRPr>
                    </a:p>
                  </a:txBody>
                  <a:tcPr marT="0" marB="0" marR="0" marL="0"/>
                </a:tc>
                <a:tc>
                  <a:txBody>
                    <a:bodyPr/>
                    <a:lstStyle/>
                    <a:p>
                      <a:pPr indent="0" lvl="0" marL="24130" marR="0" rtl="0" algn="ctr">
                        <a:lnSpc>
                          <a:spcPct val="95000"/>
                        </a:lnSpc>
                        <a:spcBef>
                          <a:spcPts val="0"/>
                        </a:spcBef>
                        <a:spcAft>
                          <a:spcPts val="0"/>
                        </a:spcAft>
                        <a:buNone/>
                      </a:pPr>
                      <a:r>
                        <a:rPr lang="en-US" sz="2400" u="none" cap="none" strike="noStrike">
                          <a:latin typeface="Arial"/>
                          <a:ea typeface="Arial"/>
                          <a:cs typeface="Arial"/>
                          <a:sym typeface="Arial"/>
                        </a:rPr>
                        <a:t>bir</a:t>
                      </a:r>
                      <a:endParaRPr sz="2400" u="none" cap="none" strike="noStrike">
                        <a:latin typeface="Arial"/>
                        <a:ea typeface="Arial"/>
                        <a:cs typeface="Arial"/>
                        <a:sym typeface="Arial"/>
                      </a:endParaRPr>
                    </a:p>
                  </a:txBody>
                  <a:tcPr marT="0" marB="0" marR="0" marL="0"/>
                </a:tc>
                <a:tc>
                  <a:txBody>
                    <a:bodyPr/>
                    <a:lstStyle/>
                    <a:p>
                      <a:pPr indent="0" lvl="0" marL="0" marR="22860" rtl="0" algn="r">
                        <a:lnSpc>
                          <a:spcPct val="95000"/>
                        </a:lnSpc>
                        <a:spcBef>
                          <a:spcPts val="0"/>
                        </a:spcBef>
                        <a:spcAft>
                          <a:spcPts val="0"/>
                        </a:spcAft>
                        <a:buNone/>
                      </a:pPr>
                      <a:r>
                        <a:rPr lang="en-US" sz="2400" u="none" cap="none" strike="noStrike">
                          <a:latin typeface="Arial"/>
                          <a:ea typeface="Arial"/>
                          <a:cs typeface="Arial"/>
                          <a:sym typeface="Arial"/>
                        </a:rPr>
                        <a:t>iletkenin</a:t>
                      </a:r>
                      <a:endParaRPr sz="2400" u="none" cap="none" strike="noStrike">
                        <a:latin typeface="Arial"/>
                        <a:ea typeface="Arial"/>
                        <a:cs typeface="Arial"/>
                        <a:sym typeface="Arial"/>
                      </a:endParaRPr>
                    </a:p>
                  </a:txBody>
                  <a:tcPr marT="0" marB="0" marR="0" marL="0"/>
                </a:tc>
              </a:tr>
              <a:tr h="250725">
                <a:tc>
                  <a:txBody>
                    <a:bodyPr/>
                    <a:lstStyle/>
                    <a:p>
                      <a:pPr indent="0" lvl="0" marL="351790" marR="0" rtl="0" algn="l">
                        <a:lnSpc>
                          <a:spcPct val="104999"/>
                        </a:lnSpc>
                        <a:spcBef>
                          <a:spcPts val="0"/>
                        </a:spcBef>
                        <a:spcAft>
                          <a:spcPts val="0"/>
                        </a:spcAft>
                        <a:buNone/>
                      </a:pPr>
                      <a:r>
                        <a:rPr lang="en-US" sz="2400" u="none" cap="none" strike="noStrike">
                          <a:latin typeface="Arial"/>
                          <a:ea typeface="Arial"/>
                          <a:cs typeface="Arial"/>
                          <a:sym typeface="Arial"/>
                        </a:rPr>
                        <a:t>etrafında</a:t>
                      </a:r>
                      <a:endParaRPr sz="2400" u="none" cap="none" strike="noStrike">
                        <a:latin typeface="Arial"/>
                        <a:ea typeface="Arial"/>
                        <a:cs typeface="Arial"/>
                        <a:sym typeface="Arial"/>
                      </a:endParaRPr>
                    </a:p>
                  </a:txBody>
                  <a:tcPr marT="0" marB="0" marR="0" marL="0"/>
                </a:tc>
                <a:tc>
                  <a:txBody>
                    <a:bodyPr/>
                    <a:lstStyle/>
                    <a:p>
                      <a:pPr indent="0" lvl="0" marL="125095" marR="0" rtl="0" algn="l">
                        <a:lnSpc>
                          <a:spcPct val="104999"/>
                        </a:lnSpc>
                        <a:spcBef>
                          <a:spcPts val="0"/>
                        </a:spcBef>
                        <a:spcAft>
                          <a:spcPts val="0"/>
                        </a:spcAft>
                        <a:buNone/>
                      </a:pPr>
                      <a:r>
                        <a:rPr lang="en-US" sz="2400" u="none" cap="none" strike="noStrike">
                          <a:latin typeface="Arial"/>
                          <a:ea typeface="Arial"/>
                          <a:cs typeface="Arial"/>
                          <a:sym typeface="Arial"/>
                        </a:rPr>
                        <a:t>bir</a:t>
                      </a:r>
                      <a:endParaRPr sz="2400" u="none" cap="none" strike="noStrike">
                        <a:latin typeface="Arial"/>
                        <a:ea typeface="Arial"/>
                        <a:cs typeface="Arial"/>
                        <a:sym typeface="Arial"/>
                      </a:endParaRPr>
                    </a:p>
                  </a:txBody>
                  <a:tcPr marT="0" marB="0" marR="0" marL="0"/>
                </a:tc>
                <a:tc>
                  <a:txBody>
                    <a:bodyPr/>
                    <a:lstStyle/>
                    <a:p>
                      <a:pPr indent="0" lvl="0" marL="0" marR="83820" rtl="0" algn="r">
                        <a:lnSpc>
                          <a:spcPct val="104999"/>
                        </a:lnSpc>
                        <a:spcBef>
                          <a:spcPts val="0"/>
                        </a:spcBef>
                        <a:spcAft>
                          <a:spcPts val="0"/>
                        </a:spcAft>
                        <a:buNone/>
                      </a:pPr>
                      <a:r>
                        <a:rPr lang="en-US" sz="2400" u="none" cap="none" strike="noStrike">
                          <a:latin typeface="Arial"/>
                          <a:ea typeface="Arial"/>
                          <a:cs typeface="Arial"/>
                          <a:sym typeface="Arial"/>
                        </a:rPr>
                        <a:t>manyetik</a:t>
                      </a:r>
                      <a:endParaRPr sz="2400" u="none" cap="none" strike="noStrike">
                        <a:latin typeface="Arial"/>
                        <a:ea typeface="Arial"/>
                        <a:cs typeface="Arial"/>
                        <a:sym typeface="Arial"/>
                      </a:endParaRPr>
                    </a:p>
                  </a:txBody>
                  <a:tcPr marT="0" marB="0" marR="0" marL="0"/>
                </a:tc>
                <a:tc>
                  <a:txBody>
                    <a:bodyPr/>
                    <a:lstStyle/>
                    <a:p>
                      <a:pPr indent="0" lvl="0" marL="0" marR="0" rtl="0" algn="ctr">
                        <a:lnSpc>
                          <a:spcPct val="104999"/>
                        </a:lnSpc>
                        <a:spcBef>
                          <a:spcPts val="0"/>
                        </a:spcBef>
                        <a:spcAft>
                          <a:spcPts val="0"/>
                        </a:spcAft>
                        <a:buNone/>
                      </a:pPr>
                      <a:r>
                        <a:rPr lang="en-US" sz="2400" u="none" cap="none" strike="noStrike">
                          <a:latin typeface="Arial"/>
                          <a:ea typeface="Arial"/>
                          <a:cs typeface="Arial"/>
                          <a:sym typeface="Arial"/>
                        </a:rPr>
                        <a:t>alan</a:t>
                      </a:r>
                      <a:endParaRPr sz="2400" u="none" cap="none" strike="noStrike">
                        <a:latin typeface="Arial"/>
                        <a:ea typeface="Arial"/>
                        <a:cs typeface="Arial"/>
                        <a:sym typeface="Arial"/>
                      </a:endParaRPr>
                    </a:p>
                  </a:txBody>
                  <a:tcPr marT="0" marB="0" marR="0" marL="0"/>
                </a:tc>
                <a:tc>
                  <a:txBody>
                    <a:bodyPr/>
                    <a:lstStyle/>
                    <a:p>
                      <a:pPr indent="0" lvl="0" marL="0" marR="22860" rtl="0" algn="r">
                        <a:lnSpc>
                          <a:spcPct val="104999"/>
                        </a:lnSpc>
                        <a:spcBef>
                          <a:spcPts val="0"/>
                        </a:spcBef>
                        <a:spcAft>
                          <a:spcPts val="0"/>
                        </a:spcAft>
                        <a:buNone/>
                      </a:pPr>
                      <a:r>
                        <a:rPr lang="en-US" sz="2400" u="none" cap="none" strike="noStrike">
                          <a:latin typeface="Arial"/>
                          <a:ea typeface="Arial"/>
                          <a:cs typeface="Arial"/>
                          <a:sym typeface="Arial"/>
                        </a:rPr>
                        <a:t>meydana</a:t>
                      </a:r>
                      <a:endParaRPr sz="2400" u="none" cap="none" strike="noStrike">
                        <a:latin typeface="Arial"/>
                        <a:ea typeface="Arial"/>
                        <a:cs typeface="Arial"/>
                        <a:sym typeface="Arial"/>
                      </a:endParaRPr>
                    </a:p>
                  </a:txBody>
                  <a:tcPr marT="0" marB="0" marR="0" marL="0"/>
                </a:tc>
              </a:tr>
              <a:tr h="240800">
                <a:tc>
                  <a:txBody>
                    <a:bodyPr/>
                    <a:lstStyle/>
                    <a:p>
                      <a:pPr indent="0" lvl="0" marL="351790" marR="0" rtl="0" algn="l">
                        <a:lnSpc>
                          <a:spcPct val="104999"/>
                        </a:lnSpc>
                        <a:spcBef>
                          <a:spcPts val="0"/>
                        </a:spcBef>
                        <a:spcAft>
                          <a:spcPts val="0"/>
                        </a:spcAft>
                        <a:buNone/>
                      </a:pPr>
                      <a:r>
                        <a:rPr lang="en-US" sz="2400" u="none" cap="none" strike="noStrike">
                          <a:latin typeface="Arial"/>
                          <a:ea typeface="Arial"/>
                          <a:cs typeface="Arial"/>
                          <a:sym typeface="Arial"/>
                        </a:rPr>
                        <a:t>gelir.</a:t>
                      </a:r>
                      <a:endParaRPr sz="24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tc>
              </a:tr>
            </a:tbl>
          </a:graphicData>
        </a:graphic>
      </p:graphicFrame>
      <p:sp>
        <p:nvSpPr>
          <p:cNvPr id="219" name="Google Shape;219;p25"/>
          <p:cNvSpPr txBox="1"/>
          <p:nvPr/>
        </p:nvSpPr>
        <p:spPr>
          <a:xfrm>
            <a:off x="62021" y="3429000"/>
            <a:ext cx="5353050" cy="2815590"/>
          </a:xfrm>
          <a:prstGeom prst="rect">
            <a:avLst/>
          </a:prstGeom>
          <a:noFill/>
          <a:ln>
            <a:noFill/>
          </a:ln>
        </p:spPr>
        <p:txBody>
          <a:bodyPr anchorCtr="0" anchor="t" bIns="0" lIns="0" spcFirstLastPara="1" rIns="0" wrap="square" tIns="12700">
            <a:noAutofit/>
          </a:bodyPr>
          <a:lstStyle/>
          <a:p>
            <a:pPr indent="-320040" lvl="0" marL="332740" marR="508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Oluşan manyetik alanın büyüklüğü  geçen akım miktarına bağlıdır ve yönü  sağ el kuralı ile bulunur.</a:t>
            </a:r>
            <a:endParaRPr sz="2400">
              <a:solidFill>
                <a:schemeClr val="dk1"/>
              </a:solidFill>
              <a:latin typeface="Arial"/>
              <a:ea typeface="Arial"/>
              <a:cs typeface="Arial"/>
              <a:sym typeface="Arial"/>
            </a:endParaRPr>
          </a:p>
          <a:p>
            <a:pPr indent="-320040" lvl="0" marL="332740" marR="5715" rtl="0" algn="just">
              <a:lnSpc>
                <a:spcPct val="100000"/>
              </a:lnSpc>
              <a:spcBef>
                <a:spcPts val="180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Eğer iletken bir bobin şeklinde sarılırsa,  toplam manyetik alan her bir iletkenden  geçen manyetik alanların toplamına eşit  olur.</a:t>
            </a:r>
            <a:endParaRPr sz="2400">
              <a:solidFill>
                <a:schemeClr val="dk1"/>
              </a:solidFill>
              <a:latin typeface="Arial"/>
              <a:ea typeface="Arial"/>
              <a:cs typeface="Arial"/>
              <a:sym typeface="Arial"/>
            </a:endParaRPr>
          </a:p>
        </p:txBody>
      </p:sp>
      <p:sp>
        <p:nvSpPr>
          <p:cNvPr id="220" name="Google Shape;220;p25"/>
          <p:cNvSpPr/>
          <p:nvPr/>
        </p:nvSpPr>
        <p:spPr>
          <a:xfrm>
            <a:off x="6156325" y="1571625"/>
            <a:ext cx="2846324" cy="18097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25"/>
          <p:cNvSpPr/>
          <p:nvPr/>
        </p:nvSpPr>
        <p:spPr>
          <a:xfrm>
            <a:off x="6488312" y="4707342"/>
            <a:ext cx="2336275" cy="197886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5"/>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23" name="Google Shape;223;p25"/>
          <p:cNvSpPr txBox="1"/>
          <p:nvPr/>
        </p:nvSpPr>
        <p:spPr>
          <a:xfrm>
            <a:off x="690168" y="859663"/>
            <a:ext cx="504888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1.2.2 Elektromanyetik Alanın Üretilmesi</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nvSpPr>
        <p:spPr>
          <a:xfrm>
            <a:off x="691692" y="1613661"/>
            <a:ext cx="7997190" cy="757555"/>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Transformatorlar, alternatif akımda gerilim veya akım seviyesini  yükseltmek veya düşürmek için kullanılırlar.</a:t>
            </a:r>
            <a:endParaRPr sz="2400">
              <a:solidFill>
                <a:schemeClr val="dk1"/>
              </a:solidFill>
              <a:latin typeface="Arial"/>
              <a:ea typeface="Arial"/>
              <a:cs typeface="Arial"/>
              <a:sym typeface="Arial"/>
            </a:endParaRPr>
          </a:p>
        </p:txBody>
      </p:sp>
      <p:sp>
        <p:nvSpPr>
          <p:cNvPr id="59" name="Google Shape;59;p8"/>
          <p:cNvSpPr txBox="1"/>
          <p:nvPr/>
        </p:nvSpPr>
        <p:spPr>
          <a:xfrm>
            <a:off x="293014" y="5951626"/>
            <a:ext cx="8017509" cy="454659"/>
          </a:xfrm>
          <a:prstGeom prst="rect">
            <a:avLst/>
          </a:prstGeom>
          <a:noFill/>
          <a:ln>
            <a:noFill/>
          </a:ln>
        </p:spPr>
        <p:txBody>
          <a:bodyPr anchorCtr="0" anchor="t" bIns="0" lIns="0" spcFirstLastPara="1" rIns="0" wrap="square" tIns="11425">
            <a:noAutofit/>
          </a:bodyPr>
          <a:lstStyle/>
          <a:p>
            <a:pPr indent="0" lvl="0" marL="12700" marR="5080" rtl="0" algn="l">
              <a:lnSpc>
                <a:spcPct val="100699"/>
              </a:lnSpc>
              <a:spcBef>
                <a:spcPts val="0"/>
              </a:spcBef>
              <a:spcAft>
                <a:spcPts val="0"/>
              </a:spcAft>
              <a:buNone/>
            </a:pPr>
            <a:r>
              <a:rPr lang="en-US" sz="1400">
                <a:solidFill>
                  <a:schemeClr val="dk1"/>
                </a:solidFill>
                <a:latin typeface="Arial"/>
                <a:ea typeface="Arial"/>
                <a:cs typeface="Arial"/>
                <a:sym typeface="Arial"/>
              </a:rPr>
              <a:t>Transformatorlar, manyetik devre yapısı bakımından motor ve generatörlere benzediklerinden bu makinalar ile  birlikte değerlendirilmektedirler.</a:t>
            </a:r>
            <a:endParaRPr sz="1400">
              <a:solidFill>
                <a:schemeClr val="dk1"/>
              </a:solidFill>
              <a:latin typeface="Arial"/>
              <a:ea typeface="Arial"/>
              <a:cs typeface="Arial"/>
              <a:sym typeface="Arial"/>
            </a:endParaRPr>
          </a:p>
        </p:txBody>
      </p:sp>
      <p:sp>
        <p:nvSpPr>
          <p:cNvPr id="60" name="Google Shape;60;p8"/>
          <p:cNvSpPr/>
          <p:nvPr/>
        </p:nvSpPr>
        <p:spPr>
          <a:xfrm>
            <a:off x="3710051" y="3005073"/>
            <a:ext cx="1724025" cy="1905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nvSpPr>
        <p:spPr>
          <a:xfrm>
            <a:off x="616407" y="5359146"/>
            <a:ext cx="3611879"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Burada	</a:t>
            </a:r>
            <a:r>
              <a:rPr b="1" lang="en-US" sz="1600">
                <a:solidFill>
                  <a:schemeClr val="dk1"/>
                </a:solidFill>
                <a:latin typeface="Trebuchet MS"/>
                <a:ea typeface="Trebuchet MS"/>
                <a:cs typeface="Trebuchet MS"/>
                <a:sym typeface="Trebuchet MS"/>
              </a:rPr>
              <a:t>H	</a:t>
            </a:r>
            <a:r>
              <a:rPr lang="en-US" sz="1600">
                <a:solidFill>
                  <a:schemeClr val="dk1"/>
                </a:solidFill>
                <a:latin typeface="Arial"/>
                <a:ea typeface="Arial"/>
                <a:cs typeface="Arial"/>
                <a:sym typeface="Arial"/>
              </a:rPr>
              <a:t>manyetik	alan	şiddeti	olup</a:t>
            </a:r>
            <a:endParaRPr sz="1600">
              <a:solidFill>
                <a:schemeClr val="dk1"/>
              </a:solidFill>
              <a:latin typeface="Arial"/>
              <a:ea typeface="Arial"/>
              <a:cs typeface="Arial"/>
              <a:sym typeface="Arial"/>
            </a:endParaRPr>
          </a:p>
        </p:txBody>
      </p:sp>
      <p:sp>
        <p:nvSpPr>
          <p:cNvPr id="229" name="Google Shape;229;p26"/>
          <p:cNvSpPr txBox="1"/>
          <p:nvPr/>
        </p:nvSpPr>
        <p:spPr>
          <a:xfrm>
            <a:off x="4372102" y="5407863"/>
            <a:ext cx="262890"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baseline="30000" lang="en-US" sz="2400">
                <a:solidFill>
                  <a:schemeClr val="dk1"/>
                </a:solidFill>
                <a:latin typeface="Trebuchet MS"/>
                <a:ea typeface="Trebuchet MS"/>
                <a:cs typeface="Trebuchet MS"/>
                <a:sym typeface="Trebuchet MS"/>
              </a:rPr>
              <a:t>I</a:t>
            </a:r>
            <a:r>
              <a:rPr b="1" i="1" lang="en-US" sz="1050">
                <a:solidFill>
                  <a:schemeClr val="dk1"/>
                </a:solidFill>
                <a:latin typeface="Trebuchet MS"/>
                <a:ea typeface="Trebuchet MS"/>
                <a:cs typeface="Trebuchet MS"/>
                <a:sym typeface="Trebuchet MS"/>
              </a:rPr>
              <a:t>net</a:t>
            </a:r>
            <a:endParaRPr sz="1050">
              <a:solidFill>
                <a:schemeClr val="dk1"/>
              </a:solidFill>
              <a:latin typeface="Trebuchet MS"/>
              <a:ea typeface="Trebuchet MS"/>
              <a:cs typeface="Trebuchet MS"/>
              <a:sym typeface="Trebuchet MS"/>
            </a:endParaRPr>
          </a:p>
        </p:txBody>
      </p:sp>
      <p:sp>
        <p:nvSpPr>
          <p:cNvPr id="230" name="Google Shape;230;p26"/>
          <p:cNvSpPr txBox="1"/>
          <p:nvPr/>
        </p:nvSpPr>
        <p:spPr>
          <a:xfrm>
            <a:off x="4745482" y="5359146"/>
            <a:ext cx="469900" cy="26924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akımı</a:t>
            </a:r>
            <a:endParaRPr sz="1600">
              <a:solidFill>
                <a:schemeClr val="dk1"/>
              </a:solidFill>
              <a:latin typeface="Arial"/>
              <a:ea typeface="Arial"/>
              <a:cs typeface="Arial"/>
              <a:sym typeface="Arial"/>
            </a:endParaRPr>
          </a:p>
        </p:txBody>
      </p:sp>
      <p:sp>
        <p:nvSpPr>
          <p:cNvPr id="231" name="Google Shape;231;p26"/>
          <p:cNvSpPr txBox="1"/>
          <p:nvPr/>
        </p:nvSpPr>
        <p:spPr>
          <a:xfrm>
            <a:off x="616407" y="5602935"/>
            <a:ext cx="4599305" cy="756920"/>
          </a:xfrm>
          <a:prstGeom prst="rect">
            <a:avLst/>
          </a:prstGeom>
          <a:noFill/>
          <a:ln>
            <a:noFill/>
          </a:ln>
        </p:spPr>
        <p:txBody>
          <a:bodyPr anchorCtr="0" anchor="t" bIns="0" lIns="0" spcFirstLastPara="1" rIns="0" wrap="square" tIns="12050">
            <a:noAutofit/>
          </a:bodyPr>
          <a:lstStyle/>
          <a:p>
            <a:pPr indent="0" lvl="0" marL="12700" marR="5080" rtl="0" algn="just">
              <a:lnSpc>
                <a:spcPct val="100000"/>
              </a:lnSpc>
              <a:spcBef>
                <a:spcPts val="0"/>
              </a:spcBef>
              <a:spcAft>
                <a:spcPts val="0"/>
              </a:spcAft>
              <a:buNone/>
            </a:pPr>
            <a:r>
              <a:rPr lang="en-US" sz="1600">
                <a:solidFill>
                  <a:schemeClr val="dk1"/>
                </a:solidFill>
                <a:latin typeface="Arial"/>
                <a:ea typeface="Arial"/>
                <a:cs typeface="Arial"/>
                <a:sym typeface="Arial"/>
              </a:rPr>
              <a:t>tarafından üretilir. SI sisteminde </a:t>
            </a:r>
            <a:r>
              <a:rPr b="1" lang="en-US" sz="1600">
                <a:solidFill>
                  <a:schemeClr val="dk1"/>
                </a:solidFill>
                <a:latin typeface="Trebuchet MS"/>
                <a:ea typeface="Trebuchet MS"/>
                <a:cs typeface="Trebuchet MS"/>
                <a:sym typeface="Trebuchet MS"/>
              </a:rPr>
              <a:t>I </a:t>
            </a:r>
            <a:r>
              <a:rPr lang="en-US" sz="1600">
                <a:solidFill>
                  <a:schemeClr val="dk1"/>
                </a:solidFill>
                <a:latin typeface="Arial"/>
                <a:ea typeface="Arial"/>
                <a:cs typeface="Arial"/>
                <a:sym typeface="Arial"/>
              </a:rPr>
              <a:t>amper (A) ve </a:t>
            </a:r>
            <a:r>
              <a:rPr b="1" lang="en-US" sz="1600">
                <a:solidFill>
                  <a:schemeClr val="dk1"/>
                </a:solidFill>
                <a:latin typeface="Trebuchet MS"/>
                <a:ea typeface="Trebuchet MS"/>
                <a:cs typeface="Trebuchet MS"/>
                <a:sym typeface="Trebuchet MS"/>
              </a:rPr>
              <a:t>H  </a:t>
            </a:r>
            <a:r>
              <a:rPr lang="en-US" sz="1600">
                <a:solidFill>
                  <a:schemeClr val="dk1"/>
                </a:solidFill>
                <a:latin typeface="Arial"/>
                <a:ea typeface="Arial"/>
                <a:cs typeface="Arial"/>
                <a:sym typeface="Arial"/>
              </a:rPr>
              <a:t>amper-tur/metre (At/m) olarak ölçülür. </a:t>
            </a:r>
            <a:r>
              <a:rPr b="1" i="1" lang="en-US" sz="1600">
                <a:solidFill>
                  <a:schemeClr val="dk1"/>
                </a:solidFill>
                <a:latin typeface="Times New Roman"/>
                <a:ea typeface="Times New Roman"/>
                <a:cs typeface="Times New Roman"/>
                <a:sym typeface="Times New Roman"/>
              </a:rPr>
              <a:t>l </a:t>
            </a:r>
            <a:r>
              <a:rPr lang="en-US" sz="1600">
                <a:solidFill>
                  <a:schemeClr val="dk1"/>
                </a:solidFill>
                <a:latin typeface="Arial"/>
                <a:ea typeface="Arial"/>
                <a:cs typeface="Arial"/>
                <a:sym typeface="Arial"/>
              </a:rPr>
              <a:t>manyetik akı  yolunun uzunluğudur ve birimi metredir.</a:t>
            </a:r>
            <a:endParaRPr sz="1600">
              <a:solidFill>
                <a:schemeClr val="dk1"/>
              </a:solidFill>
              <a:latin typeface="Arial"/>
              <a:ea typeface="Arial"/>
              <a:cs typeface="Arial"/>
              <a:sym typeface="Arial"/>
            </a:endParaRPr>
          </a:p>
        </p:txBody>
      </p:sp>
      <p:sp>
        <p:nvSpPr>
          <p:cNvPr id="232" name="Google Shape;232;p26"/>
          <p:cNvSpPr/>
          <p:nvPr/>
        </p:nvSpPr>
        <p:spPr>
          <a:xfrm>
            <a:off x="5364226" y="1776822"/>
            <a:ext cx="3708400" cy="291358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6"/>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34" name="Google Shape;234;p26"/>
          <p:cNvSpPr txBox="1"/>
          <p:nvPr/>
        </p:nvSpPr>
        <p:spPr>
          <a:xfrm>
            <a:off x="444195" y="859663"/>
            <a:ext cx="5295265" cy="3430270"/>
          </a:xfrm>
          <a:prstGeom prst="rect">
            <a:avLst/>
          </a:prstGeom>
          <a:noFill/>
          <a:ln>
            <a:noFill/>
          </a:ln>
        </p:spPr>
        <p:txBody>
          <a:bodyPr anchorCtr="0" anchor="t" bIns="0" lIns="0" spcFirstLastPara="1" rIns="0" wrap="square" tIns="12700">
            <a:noAutofit/>
          </a:bodyPr>
          <a:lstStyle/>
          <a:p>
            <a:pPr indent="0" lvl="0" marL="258445"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1.2.2 Elektromanyetik Alanın Üretilmesi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2650">
              <a:solidFill>
                <a:schemeClr val="dk1"/>
              </a:solidFill>
              <a:latin typeface="Times New Roman"/>
              <a:ea typeface="Times New Roman"/>
              <a:cs typeface="Times New Roman"/>
              <a:sym typeface="Times New Roman"/>
            </a:endParaRPr>
          </a:p>
          <a:p>
            <a:pPr indent="-172085" lvl="0" marL="184785" marR="528955" rtl="0" algn="just">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İletken bir manyetik nüve (çekirdek)  üzerine sarılır ise, manyetik akı nüve  üzerinden devresini tamamlar.</a:t>
            </a:r>
            <a:endParaRPr sz="2400">
              <a:solidFill>
                <a:schemeClr val="dk1"/>
              </a:solidFill>
              <a:latin typeface="Arial"/>
              <a:ea typeface="Arial"/>
              <a:cs typeface="Arial"/>
              <a:sym typeface="Arial"/>
            </a:endParaRPr>
          </a:p>
          <a:p>
            <a:pPr indent="-172085" lvl="0" marL="184785" marR="527050"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nüve etrafına sarılı sargıdan  geçen akım tarafından manyetik  alanın üretilmesini açıklayan temel  kanun </a:t>
            </a:r>
            <a:r>
              <a:rPr i="1" lang="en-US" sz="2400">
                <a:solidFill>
                  <a:schemeClr val="dk1"/>
                </a:solidFill>
                <a:latin typeface="Trebuchet MS"/>
                <a:ea typeface="Trebuchet MS"/>
                <a:cs typeface="Trebuchet MS"/>
                <a:sym typeface="Trebuchet MS"/>
              </a:rPr>
              <a:t>Ampere Kanunu’dur.</a:t>
            </a:r>
            <a:endParaRPr sz="2400">
              <a:solidFill>
                <a:schemeClr val="dk1"/>
              </a:solidFill>
              <a:latin typeface="Trebuchet MS"/>
              <a:ea typeface="Trebuchet MS"/>
              <a:cs typeface="Trebuchet MS"/>
              <a:sym typeface="Trebuchet MS"/>
            </a:endParaRPr>
          </a:p>
        </p:txBody>
      </p:sp>
      <p:sp>
        <p:nvSpPr>
          <p:cNvPr id="235" name="Google Shape;235;p26"/>
          <p:cNvSpPr/>
          <p:nvPr/>
        </p:nvSpPr>
        <p:spPr>
          <a:xfrm>
            <a:off x="817708" y="4724246"/>
            <a:ext cx="105462" cy="11849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6"/>
          <p:cNvSpPr txBox="1"/>
          <p:nvPr/>
        </p:nvSpPr>
        <p:spPr>
          <a:xfrm>
            <a:off x="749223" y="4502784"/>
            <a:ext cx="1784350" cy="584200"/>
          </a:xfrm>
          <a:prstGeom prst="rect">
            <a:avLst/>
          </a:prstGeom>
          <a:noFill/>
          <a:ln cap="flat" cmpd="sng" w="12700">
            <a:solidFill>
              <a:srgbClr val="3399FF"/>
            </a:solidFill>
            <a:prstDash val="solid"/>
            <a:round/>
            <a:headEnd len="sm" w="sm" type="none"/>
            <a:tailEnd len="sm" w="sm" type="none"/>
          </a:ln>
        </p:spPr>
        <p:txBody>
          <a:bodyPr anchorCtr="0" anchor="t" bIns="0" lIns="0" spcFirstLastPara="1" rIns="0" wrap="square" tIns="0">
            <a:noAutofit/>
          </a:bodyPr>
          <a:lstStyle/>
          <a:p>
            <a:pPr indent="0" lvl="0" marL="59055" marR="0" rtl="0" algn="l">
              <a:lnSpc>
                <a:spcPct val="66118"/>
              </a:lnSpc>
              <a:spcBef>
                <a:spcPts val="0"/>
              </a:spcBef>
              <a:spcAft>
                <a:spcPts val="0"/>
              </a:spcAft>
              <a:buNone/>
            </a:pPr>
            <a:r>
              <a:rPr baseline="-25000" lang="en-US" sz="5475">
                <a:solidFill>
                  <a:schemeClr val="dk1"/>
                </a:solidFill>
                <a:latin typeface="Noto Sans Symbols"/>
                <a:ea typeface="Noto Sans Symbols"/>
                <a:cs typeface="Noto Sans Symbols"/>
                <a:sym typeface="Noto Sans Symbols"/>
              </a:rPr>
              <a:t>∫</a:t>
            </a:r>
            <a:r>
              <a:rPr baseline="-25000" lang="en-US" sz="5475">
                <a:solidFill>
                  <a:schemeClr val="dk1"/>
                </a:solidFill>
                <a:latin typeface="Times New Roman"/>
                <a:ea typeface="Times New Roman"/>
                <a:cs typeface="Times New Roman"/>
                <a:sym typeface="Times New Roman"/>
              </a:rPr>
              <a:t> </a:t>
            </a:r>
            <a:r>
              <a:rPr b="1" i="1" lang="en-US" sz="2100">
                <a:solidFill>
                  <a:schemeClr val="dk1"/>
                </a:solidFill>
                <a:latin typeface="Times New Roman"/>
                <a:ea typeface="Times New Roman"/>
                <a:cs typeface="Times New Roman"/>
                <a:sym typeface="Times New Roman"/>
              </a:rPr>
              <a:t>H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1" i="1" lang="en-US" sz="2100">
                <a:solidFill>
                  <a:schemeClr val="dk1"/>
                </a:solidFill>
                <a:latin typeface="Times New Roman"/>
                <a:ea typeface="Times New Roman"/>
                <a:cs typeface="Times New Roman"/>
                <a:sym typeface="Times New Roman"/>
              </a:rPr>
              <a:t>dl </a:t>
            </a:r>
            <a:r>
              <a:rPr lang="en-US" sz="2100">
                <a:solidFill>
                  <a:schemeClr val="dk1"/>
                </a:solidFill>
                <a:latin typeface="Noto Sans Symbols"/>
                <a:ea typeface="Noto Sans Symbols"/>
                <a:cs typeface="Noto Sans Symbols"/>
                <a:sym typeface="Noto Sans Symbols"/>
              </a:rPr>
              <a:t>=</a:t>
            </a:r>
            <a:r>
              <a:rPr lang="en-US" sz="2100">
                <a:solidFill>
                  <a:schemeClr val="dk1"/>
                </a:solidFill>
                <a:latin typeface="Times New Roman"/>
                <a:ea typeface="Times New Roman"/>
                <a:cs typeface="Times New Roman"/>
                <a:sym typeface="Times New Roman"/>
              </a:rPr>
              <a:t> </a:t>
            </a:r>
            <a:r>
              <a:rPr b="1" i="1" lang="en-US" sz="2100">
                <a:solidFill>
                  <a:schemeClr val="dk1"/>
                </a:solidFill>
                <a:latin typeface="Times New Roman"/>
                <a:ea typeface="Times New Roman"/>
                <a:cs typeface="Times New Roman"/>
                <a:sym typeface="Times New Roman"/>
              </a:rPr>
              <a:t>I</a:t>
            </a:r>
            <a:r>
              <a:rPr b="1" baseline="-25000" i="1" lang="en-US" sz="2400">
                <a:solidFill>
                  <a:schemeClr val="dk1"/>
                </a:solidFill>
                <a:latin typeface="Times New Roman"/>
                <a:ea typeface="Times New Roman"/>
                <a:cs typeface="Times New Roman"/>
                <a:sym typeface="Times New Roman"/>
              </a:rPr>
              <a:t>net</a:t>
            </a:r>
            <a:endParaRPr baseline="-25000" sz="2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nvSpPr>
        <p:spPr>
          <a:xfrm>
            <a:off x="649630" y="2445511"/>
            <a:ext cx="3096260" cy="75692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örnek	olarak	yandaki  verilen		manyetik</a:t>
            </a:r>
            <a:endParaRPr sz="2400">
              <a:solidFill>
                <a:schemeClr val="dk1"/>
              </a:solidFill>
              <a:latin typeface="Arial"/>
              <a:ea typeface="Arial"/>
              <a:cs typeface="Arial"/>
              <a:sym typeface="Arial"/>
            </a:endParaRPr>
          </a:p>
        </p:txBody>
      </p:sp>
      <p:sp>
        <p:nvSpPr>
          <p:cNvPr id="242" name="Google Shape;242;p27"/>
          <p:cNvSpPr txBox="1"/>
          <p:nvPr/>
        </p:nvSpPr>
        <p:spPr>
          <a:xfrm>
            <a:off x="4036567" y="2445511"/>
            <a:ext cx="889000" cy="756920"/>
          </a:xfrm>
          <a:prstGeom prst="rect">
            <a:avLst/>
          </a:prstGeom>
          <a:noFill/>
          <a:ln>
            <a:noFill/>
          </a:ln>
        </p:spPr>
        <p:txBody>
          <a:bodyPr anchorCtr="0" anchor="t" bIns="0" lIns="0" spcFirstLastPara="1" rIns="0" wrap="square" tIns="12700">
            <a:noAutofit/>
          </a:bodyPr>
          <a:lstStyle/>
          <a:p>
            <a:pPr indent="-74930" lvl="0" marL="86995" marR="5080" rtl="0" algn="l">
              <a:lnSpc>
                <a:spcPct val="100000"/>
              </a:lnSpc>
              <a:spcBef>
                <a:spcPts val="0"/>
              </a:spcBef>
              <a:spcAft>
                <a:spcPts val="0"/>
              </a:spcAft>
              <a:buNone/>
            </a:pPr>
            <a:r>
              <a:rPr lang="en-US" sz="2400">
                <a:solidFill>
                  <a:schemeClr val="dk1"/>
                </a:solidFill>
                <a:latin typeface="Arial"/>
                <a:ea typeface="Arial"/>
                <a:cs typeface="Arial"/>
                <a:sym typeface="Arial"/>
              </a:rPr>
              <a:t>şekilde  yapıya</a:t>
            </a:r>
            <a:endParaRPr sz="2400">
              <a:solidFill>
                <a:schemeClr val="dk1"/>
              </a:solidFill>
              <a:latin typeface="Arial"/>
              <a:ea typeface="Arial"/>
              <a:cs typeface="Arial"/>
              <a:sym typeface="Arial"/>
            </a:endParaRPr>
          </a:p>
        </p:txBody>
      </p:sp>
      <p:sp>
        <p:nvSpPr>
          <p:cNvPr id="243" name="Google Shape;243;p27"/>
          <p:cNvSpPr txBox="1"/>
          <p:nvPr/>
        </p:nvSpPr>
        <p:spPr>
          <a:xfrm>
            <a:off x="329590" y="3177285"/>
            <a:ext cx="4596765" cy="2399030"/>
          </a:xfrm>
          <a:prstGeom prst="rect">
            <a:avLst/>
          </a:prstGeom>
          <a:noFill/>
          <a:ln>
            <a:noFill/>
          </a:ln>
        </p:spPr>
        <p:txBody>
          <a:bodyPr anchorCtr="0" anchor="t" bIns="0" lIns="0" spcFirstLastPara="1" rIns="0" wrap="square" tIns="12700">
            <a:noAutofit/>
          </a:bodyPr>
          <a:lstStyle/>
          <a:p>
            <a:pPr indent="0" lvl="0" marL="332740" marR="0" rtl="0" algn="l">
              <a:lnSpc>
                <a:spcPct val="100000"/>
              </a:lnSpc>
              <a:spcBef>
                <a:spcPts val="0"/>
              </a:spcBef>
              <a:spcAft>
                <a:spcPts val="0"/>
              </a:spcAft>
              <a:buNone/>
            </a:pPr>
            <a:r>
              <a:rPr lang="en-US" sz="2400">
                <a:solidFill>
                  <a:schemeClr val="dk1"/>
                </a:solidFill>
                <a:latin typeface="Arial"/>
                <a:ea typeface="Arial"/>
                <a:cs typeface="Arial"/>
                <a:sym typeface="Arial"/>
              </a:rPr>
              <a:t>uygulamak daha yararlı olacaktır.</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152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Şekilde, dikdörtgen nüvenin bir  kolu üzerine sarılı </a:t>
            </a:r>
            <a:r>
              <a:rPr i="1" lang="en-US" sz="2400">
                <a:solidFill>
                  <a:schemeClr val="dk1"/>
                </a:solidFill>
                <a:latin typeface="Trebuchet MS"/>
                <a:ea typeface="Trebuchet MS"/>
                <a:cs typeface="Trebuchet MS"/>
                <a:sym typeface="Trebuchet MS"/>
              </a:rPr>
              <a:t>N </a:t>
            </a:r>
            <a:r>
              <a:rPr lang="en-US" sz="2400">
                <a:solidFill>
                  <a:schemeClr val="dk1"/>
                </a:solidFill>
                <a:latin typeface="Arial"/>
                <a:ea typeface="Arial"/>
                <a:cs typeface="Arial"/>
                <a:sym typeface="Arial"/>
              </a:rPr>
              <a:t>sarımlı bir  sargı bulunan manyetik yapı  gösterilmektedir.</a:t>
            </a:r>
            <a:endParaRPr sz="2400">
              <a:solidFill>
                <a:schemeClr val="dk1"/>
              </a:solidFill>
              <a:latin typeface="Arial"/>
              <a:ea typeface="Arial"/>
              <a:cs typeface="Arial"/>
              <a:sym typeface="Arial"/>
            </a:endParaRPr>
          </a:p>
        </p:txBody>
      </p:sp>
      <p:sp>
        <p:nvSpPr>
          <p:cNvPr id="244" name="Google Shape;244;p27"/>
          <p:cNvSpPr/>
          <p:nvPr/>
        </p:nvSpPr>
        <p:spPr>
          <a:xfrm>
            <a:off x="5219700" y="1779432"/>
            <a:ext cx="3829050" cy="300794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7"/>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46" name="Google Shape;246;p27"/>
          <p:cNvSpPr txBox="1"/>
          <p:nvPr/>
        </p:nvSpPr>
        <p:spPr>
          <a:xfrm>
            <a:off x="329590" y="859663"/>
            <a:ext cx="5409565" cy="1611630"/>
          </a:xfrm>
          <a:prstGeom prst="rect">
            <a:avLst/>
          </a:prstGeom>
          <a:noFill/>
          <a:ln>
            <a:noFill/>
          </a:ln>
        </p:spPr>
        <p:txBody>
          <a:bodyPr anchorCtr="0" anchor="t" bIns="0" lIns="0" spcFirstLastPara="1" rIns="0" wrap="square" tIns="12700">
            <a:noAutofit/>
          </a:bodyPr>
          <a:lstStyle/>
          <a:p>
            <a:pPr indent="0" lvl="0" marL="372745"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1.2.2 Elektromanyetik Alanın Üretilmesi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330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Bu	denklemin	neyi	ifade	ettiğini</a:t>
            </a:r>
            <a:endParaRPr sz="2400">
              <a:solidFill>
                <a:schemeClr val="dk1"/>
              </a:solidFill>
              <a:latin typeface="Arial"/>
              <a:ea typeface="Arial"/>
              <a:cs typeface="Arial"/>
              <a:sym typeface="Arial"/>
            </a:endParaRPr>
          </a:p>
          <a:p>
            <a:pPr indent="0" lvl="0" marL="332740" marR="0" rtl="0" algn="l">
              <a:lnSpc>
                <a:spcPct val="100000"/>
              </a:lnSpc>
              <a:spcBef>
                <a:spcPts val="0"/>
              </a:spcBef>
              <a:spcAft>
                <a:spcPts val="0"/>
              </a:spcAft>
              <a:buNone/>
            </a:pPr>
            <a:r>
              <a:rPr lang="en-US" sz="2400">
                <a:solidFill>
                  <a:schemeClr val="dk1"/>
                </a:solidFill>
                <a:latin typeface="Arial"/>
                <a:ea typeface="Arial"/>
                <a:cs typeface="Arial"/>
                <a:sym typeface="Arial"/>
              </a:rPr>
              <a:t>daha iyi anlamak için bu denklemi</a:t>
            </a:r>
            <a:endParaRPr sz="24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nvSpPr>
        <p:spPr>
          <a:xfrm>
            <a:off x="578307" y="2374138"/>
            <a:ext cx="273875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bilinen	belirli	diğer</a:t>
            </a:r>
            <a:endParaRPr sz="2400">
              <a:solidFill>
                <a:schemeClr val="dk1"/>
              </a:solidFill>
              <a:latin typeface="Arial"/>
              <a:ea typeface="Arial"/>
              <a:cs typeface="Arial"/>
              <a:sym typeface="Arial"/>
            </a:endParaRPr>
          </a:p>
        </p:txBody>
      </p:sp>
      <p:sp>
        <p:nvSpPr>
          <p:cNvPr id="252" name="Google Shape;252;p28"/>
          <p:cNvSpPr txBox="1"/>
          <p:nvPr/>
        </p:nvSpPr>
        <p:spPr>
          <a:xfrm>
            <a:off x="578306" y="2739897"/>
            <a:ext cx="1936293" cy="751488"/>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alaşımından  tarafından</a:t>
            </a:r>
            <a:endParaRPr sz="2400">
              <a:solidFill>
                <a:schemeClr val="dk1"/>
              </a:solidFill>
              <a:latin typeface="Arial"/>
              <a:ea typeface="Arial"/>
              <a:cs typeface="Arial"/>
              <a:sym typeface="Arial"/>
            </a:endParaRPr>
          </a:p>
        </p:txBody>
      </p:sp>
      <p:sp>
        <p:nvSpPr>
          <p:cNvPr id="253" name="Google Shape;253;p28"/>
          <p:cNvSpPr txBox="1"/>
          <p:nvPr/>
        </p:nvSpPr>
        <p:spPr>
          <a:xfrm>
            <a:off x="2314448" y="2739897"/>
            <a:ext cx="1165860" cy="756920"/>
          </a:xfrm>
          <a:prstGeom prst="rect">
            <a:avLst/>
          </a:prstGeom>
          <a:noFill/>
          <a:ln>
            <a:noFill/>
          </a:ln>
        </p:spPr>
        <p:txBody>
          <a:bodyPr anchorCtr="0" anchor="t" bIns="0" lIns="0" spcFirstLastPara="1" rIns="0" wrap="square" tIns="12700">
            <a:noAutofit/>
          </a:bodyPr>
          <a:lstStyle/>
          <a:p>
            <a:pPr indent="-173990" lvl="0" marL="186055" marR="5080" rtl="0" algn="l">
              <a:lnSpc>
                <a:spcPct val="100000"/>
              </a:lnSpc>
              <a:spcBef>
                <a:spcPts val="0"/>
              </a:spcBef>
              <a:spcAft>
                <a:spcPts val="0"/>
              </a:spcAft>
              <a:buNone/>
            </a:pPr>
            <a:r>
              <a:rPr lang="en-US" sz="2400">
                <a:solidFill>
                  <a:schemeClr val="dk1"/>
                </a:solidFill>
                <a:latin typeface="Arial"/>
                <a:ea typeface="Arial"/>
                <a:cs typeface="Arial"/>
                <a:sym typeface="Arial"/>
              </a:rPr>
              <a:t>yapılmış  üretilen</a:t>
            </a:r>
            <a:endParaRPr sz="2400">
              <a:solidFill>
                <a:schemeClr val="dk1"/>
              </a:solidFill>
              <a:latin typeface="Arial"/>
              <a:ea typeface="Arial"/>
              <a:cs typeface="Arial"/>
              <a:sym typeface="Arial"/>
            </a:endParaRPr>
          </a:p>
        </p:txBody>
      </p:sp>
      <p:sp>
        <p:nvSpPr>
          <p:cNvPr id="254" name="Google Shape;254;p28"/>
          <p:cNvSpPr txBox="1"/>
          <p:nvPr/>
        </p:nvSpPr>
        <p:spPr>
          <a:xfrm>
            <a:off x="3562603" y="2374138"/>
            <a:ext cx="1292860" cy="751488"/>
          </a:xfrm>
          <a:prstGeom prst="rect">
            <a:avLst/>
          </a:prstGeom>
          <a:noFill/>
          <a:ln>
            <a:noFill/>
          </a:ln>
        </p:spPr>
        <p:txBody>
          <a:bodyPr anchorCtr="0" anchor="t" bIns="0" lIns="0" spcFirstLastPara="1" rIns="0" wrap="square" tIns="12700">
            <a:noAutofit/>
          </a:bodyPr>
          <a:lstStyle/>
          <a:p>
            <a:pPr indent="-6350" lvl="0" marL="18415" marR="6350" rtl="0" algn="l">
              <a:lnSpc>
                <a:spcPct val="100000"/>
              </a:lnSpc>
              <a:spcBef>
                <a:spcPts val="0"/>
              </a:spcBef>
              <a:spcAft>
                <a:spcPts val="0"/>
              </a:spcAft>
              <a:buNone/>
            </a:pPr>
            <a:r>
              <a:rPr lang="en-US" sz="2400">
                <a:solidFill>
                  <a:schemeClr val="dk1"/>
                </a:solidFill>
                <a:latin typeface="Arial"/>
                <a:ea typeface="Arial"/>
                <a:cs typeface="Arial"/>
                <a:sym typeface="Arial"/>
              </a:rPr>
              <a:t>metallerin  ise,	akım</a:t>
            </a:r>
            <a:endParaRPr sz="2400">
              <a:solidFill>
                <a:schemeClr val="dk1"/>
              </a:solidFill>
              <a:latin typeface="Arial"/>
              <a:ea typeface="Arial"/>
              <a:cs typeface="Arial"/>
              <a:sym typeface="Arial"/>
            </a:endParaRPr>
          </a:p>
        </p:txBody>
      </p:sp>
      <p:sp>
        <p:nvSpPr>
          <p:cNvPr id="255" name="Google Shape;255;p28"/>
          <p:cNvSpPr txBox="1"/>
          <p:nvPr/>
        </p:nvSpPr>
        <p:spPr>
          <a:xfrm>
            <a:off x="578306" y="3477015"/>
            <a:ext cx="3993694" cy="751488"/>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bütün  manyetik	alanın nüve içerisinde  kaldığı varsayılacaktır.</a:t>
            </a:r>
            <a:endParaRPr sz="2400">
              <a:solidFill>
                <a:schemeClr val="dk1"/>
              </a:solidFill>
              <a:latin typeface="Arial"/>
              <a:ea typeface="Arial"/>
              <a:cs typeface="Arial"/>
              <a:sym typeface="Arial"/>
            </a:endParaRPr>
          </a:p>
        </p:txBody>
      </p:sp>
      <p:sp>
        <p:nvSpPr>
          <p:cNvPr id="256" name="Google Shape;256;p28"/>
          <p:cNvSpPr txBox="1"/>
          <p:nvPr/>
        </p:nvSpPr>
        <p:spPr>
          <a:xfrm>
            <a:off x="258267" y="4747641"/>
            <a:ext cx="4596765" cy="1854835"/>
          </a:xfrm>
          <a:prstGeom prst="rect">
            <a:avLst/>
          </a:prstGeom>
          <a:noFill/>
          <a:ln>
            <a:noFill/>
          </a:ln>
        </p:spPr>
        <p:txBody>
          <a:bodyPr anchorCtr="0" anchor="t" bIns="0" lIns="0" spcFirstLastPara="1" rIns="0" wrap="square" tIns="12700">
            <a:noAutofit/>
          </a:bodyPr>
          <a:lstStyle/>
          <a:p>
            <a:pPr indent="-320040" lvl="0" marL="332740" marR="508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Böylelikle, Ampere Kanunu’ndaki  integralin yolu, nüvenin ortalama  yol uzunluğu </a:t>
            </a:r>
            <a:r>
              <a:rPr i="1" lang="en-US" sz="2400">
                <a:solidFill>
                  <a:schemeClr val="dk1"/>
                </a:solidFill>
                <a:latin typeface="Times New Roman"/>
                <a:ea typeface="Times New Roman"/>
                <a:cs typeface="Times New Roman"/>
                <a:sym typeface="Times New Roman"/>
              </a:rPr>
              <a:t>l</a:t>
            </a:r>
            <a:r>
              <a:rPr baseline="-25000" i="1" lang="en-US" sz="2400">
                <a:solidFill>
                  <a:schemeClr val="dk1"/>
                </a:solidFill>
                <a:latin typeface="Trebuchet MS"/>
                <a:ea typeface="Trebuchet MS"/>
                <a:cs typeface="Trebuchet MS"/>
                <a:sym typeface="Trebuchet MS"/>
              </a:rPr>
              <a:t>c </a:t>
            </a:r>
            <a:r>
              <a:rPr lang="en-US" sz="2400">
                <a:solidFill>
                  <a:schemeClr val="dk1"/>
                </a:solidFill>
                <a:latin typeface="Arial"/>
                <a:ea typeface="Arial"/>
                <a:cs typeface="Arial"/>
                <a:sym typeface="Arial"/>
              </a:rPr>
              <a:t>olacaktır. Akım  taşıyan sargı telleri  integralin  yolunu </a:t>
            </a:r>
            <a:r>
              <a:rPr i="1" lang="en-US" sz="2400">
                <a:solidFill>
                  <a:schemeClr val="dk1"/>
                </a:solidFill>
                <a:latin typeface="Trebuchet MS"/>
                <a:ea typeface="Trebuchet MS"/>
                <a:cs typeface="Trebuchet MS"/>
                <a:sym typeface="Trebuchet MS"/>
              </a:rPr>
              <a:t>N </a:t>
            </a:r>
            <a:r>
              <a:rPr lang="en-US" sz="2400">
                <a:solidFill>
                  <a:schemeClr val="dk1"/>
                </a:solidFill>
                <a:latin typeface="Arial"/>
                <a:ea typeface="Arial"/>
                <a:cs typeface="Arial"/>
                <a:sym typeface="Arial"/>
              </a:rPr>
              <a:t>defa keserler.</a:t>
            </a:r>
            <a:endParaRPr sz="2400">
              <a:solidFill>
                <a:schemeClr val="dk1"/>
              </a:solidFill>
              <a:latin typeface="Arial"/>
              <a:ea typeface="Arial"/>
              <a:cs typeface="Arial"/>
              <a:sym typeface="Arial"/>
            </a:endParaRPr>
          </a:p>
        </p:txBody>
      </p:sp>
      <p:sp>
        <p:nvSpPr>
          <p:cNvPr id="257" name="Google Shape;257;p28"/>
          <p:cNvSpPr/>
          <p:nvPr/>
        </p:nvSpPr>
        <p:spPr>
          <a:xfrm>
            <a:off x="5148326" y="1649323"/>
            <a:ext cx="3757549" cy="29525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8"/>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59" name="Google Shape;259;p28"/>
          <p:cNvSpPr txBox="1"/>
          <p:nvPr/>
        </p:nvSpPr>
        <p:spPr>
          <a:xfrm>
            <a:off x="258267" y="859663"/>
            <a:ext cx="5480685" cy="1540510"/>
          </a:xfrm>
          <a:prstGeom prst="rect">
            <a:avLst/>
          </a:prstGeom>
          <a:noFill/>
          <a:ln>
            <a:noFill/>
          </a:ln>
        </p:spPr>
        <p:txBody>
          <a:bodyPr anchorCtr="0" anchor="t" bIns="0" lIns="0" spcFirstLastPara="1" rIns="0" wrap="square" tIns="12700">
            <a:noAutofit/>
          </a:bodyPr>
          <a:lstStyle/>
          <a:p>
            <a:pPr indent="0" lvl="0" marL="4445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1.2.2 Elektromanyetik Alanın Üretilmesi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2850">
              <a:solidFill>
                <a:schemeClr val="dk1"/>
              </a:solidFill>
              <a:latin typeface="Times New Roman"/>
              <a:ea typeface="Times New Roman"/>
              <a:cs typeface="Times New Roman"/>
              <a:sym typeface="Times New Roman"/>
            </a:endParaRPr>
          </a:p>
          <a:p>
            <a:pPr indent="-320040" lvl="0" marL="332740" marR="88900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Çekirdek	(nüve);	demir		veya  ferromanyetik	malzemeler	olarak</a:t>
            </a:r>
            <a:endParaRPr sz="24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p:nvPr/>
        </p:nvSpPr>
        <p:spPr>
          <a:xfrm>
            <a:off x="5422900" y="1646326"/>
            <a:ext cx="3613150" cy="283864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9"/>
          <p:cNvSpPr/>
          <p:nvPr/>
        </p:nvSpPr>
        <p:spPr>
          <a:xfrm>
            <a:off x="822325" y="4220181"/>
            <a:ext cx="1679594" cy="3848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29"/>
          <p:cNvSpPr txBox="1"/>
          <p:nvPr/>
        </p:nvSpPr>
        <p:spPr>
          <a:xfrm>
            <a:off x="258267" y="4964684"/>
            <a:ext cx="8202295" cy="511175"/>
          </a:xfrm>
          <a:prstGeom prst="rect">
            <a:avLst/>
          </a:prstGeom>
          <a:noFill/>
          <a:ln>
            <a:noFill/>
          </a:ln>
        </p:spPr>
        <p:txBody>
          <a:bodyPr anchorCtr="0" anchor="t" bIns="0" lIns="0" spcFirstLastPara="1" rIns="0" wrap="square" tIns="20950">
            <a:noAutofit/>
          </a:bodyPr>
          <a:lstStyle/>
          <a:p>
            <a:pPr indent="0" lvl="0" marL="12700" marR="5080" rtl="0" algn="l">
              <a:lnSpc>
                <a:spcPct val="119375"/>
              </a:lnSpc>
              <a:spcBef>
                <a:spcPts val="0"/>
              </a:spcBef>
              <a:spcAft>
                <a:spcPts val="0"/>
              </a:spcAft>
              <a:buNone/>
            </a:pPr>
            <a:r>
              <a:rPr lang="en-US" sz="1600">
                <a:solidFill>
                  <a:schemeClr val="dk1"/>
                </a:solidFill>
                <a:latin typeface="Arial"/>
                <a:ea typeface="Arial"/>
                <a:cs typeface="Arial"/>
                <a:sym typeface="Arial"/>
              </a:rPr>
              <a:t>Burada	</a:t>
            </a:r>
            <a:r>
              <a:rPr i="1" lang="en-US" sz="1600">
                <a:solidFill>
                  <a:schemeClr val="dk1"/>
                </a:solidFill>
                <a:latin typeface="Trebuchet MS"/>
                <a:ea typeface="Trebuchet MS"/>
                <a:cs typeface="Trebuchet MS"/>
                <a:sym typeface="Trebuchet MS"/>
              </a:rPr>
              <a:t>H,	</a:t>
            </a:r>
            <a:r>
              <a:rPr lang="en-US" sz="1600">
                <a:solidFill>
                  <a:schemeClr val="dk1"/>
                </a:solidFill>
                <a:latin typeface="Arial"/>
                <a:ea typeface="Arial"/>
                <a:cs typeface="Arial"/>
                <a:sym typeface="Arial"/>
              </a:rPr>
              <a:t>manyetik	alan	şiddeti	vektörünün	genliği,	</a:t>
            </a:r>
            <a:r>
              <a:rPr i="1" lang="en-US" sz="1600">
                <a:solidFill>
                  <a:schemeClr val="dk1"/>
                </a:solidFill>
                <a:latin typeface="Times New Roman"/>
                <a:ea typeface="Times New Roman"/>
                <a:cs typeface="Times New Roman"/>
                <a:sym typeface="Times New Roman"/>
              </a:rPr>
              <a:t>l</a:t>
            </a:r>
            <a:r>
              <a:rPr baseline="-25000" i="1" lang="en-US" sz="1575">
                <a:solidFill>
                  <a:schemeClr val="dk1"/>
                </a:solidFill>
                <a:latin typeface="Times New Roman"/>
                <a:ea typeface="Times New Roman"/>
                <a:cs typeface="Times New Roman"/>
                <a:sym typeface="Times New Roman"/>
              </a:rPr>
              <a:t>c   </a:t>
            </a:r>
            <a:r>
              <a:rPr lang="en-US" sz="1600">
                <a:solidFill>
                  <a:schemeClr val="dk1"/>
                </a:solidFill>
                <a:latin typeface="Arial"/>
                <a:ea typeface="Arial"/>
                <a:cs typeface="Arial"/>
                <a:sym typeface="Arial"/>
              </a:rPr>
              <a:t>nüvenin	ortalama	yol	uzunluğudur.  Uygulanan akım yüzünden nüve içinde üretilen manyetik alan şiddetinin genliği:</a:t>
            </a:r>
            <a:endParaRPr sz="1600">
              <a:solidFill>
                <a:schemeClr val="dk1"/>
              </a:solidFill>
              <a:latin typeface="Arial"/>
              <a:ea typeface="Arial"/>
              <a:cs typeface="Arial"/>
              <a:sym typeface="Arial"/>
            </a:endParaRPr>
          </a:p>
        </p:txBody>
      </p:sp>
      <p:sp>
        <p:nvSpPr>
          <p:cNvPr id="267" name="Google Shape;267;p29"/>
          <p:cNvSpPr/>
          <p:nvPr/>
        </p:nvSpPr>
        <p:spPr>
          <a:xfrm>
            <a:off x="842325" y="5778920"/>
            <a:ext cx="838099" cy="64699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9"/>
          <p:cNvSpPr/>
          <p:nvPr/>
        </p:nvSpPr>
        <p:spPr>
          <a:xfrm>
            <a:off x="822325" y="5728487"/>
            <a:ext cx="962025" cy="732790"/>
          </a:xfrm>
          <a:custGeom>
            <a:rect b="b" l="l" r="r" t="t"/>
            <a:pathLst>
              <a:path extrusionOk="0" h="732789" w="962025">
                <a:moveTo>
                  <a:pt x="0" y="732637"/>
                </a:moveTo>
                <a:lnTo>
                  <a:pt x="961910" y="732637"/>
                </a:lnTo>
                <a:lnTo>
                  <a:pt x="961910" y="0"/>
                </a:lnTo>
                <a:lnTo>
                  <a:pt x="0" y="0"/>
                </a:lnTo>
                <a:lnTo>
                  <a:pt x="0" y="732637"/>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9"/>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70" name="Google Shape;270;p29"/>
          <p:cNvSpPr txBox="1"/>
          <p:nvPr/>
        </p:nvSpPr>
        <p:spPr>
          <a:xfrm>
            <a:off x="258267" y="859663"/>
            <a:ext cx="5480685" cy="3093720"/>
          </a:xfrm>
          <a:prstGeom prst="rect">
            <a:avLst/>
          </a:prstGeom>
          <a:noFill/>
          <a:ln>
            <a:noFill/>
          </a:ln>
        </p:spPr>
        <p:txBody>
          <a:bodyPr anchorCtr="0" anchor="t" bIns="0" lIns="0" spcFirstLastPara="1" rIns="0" wrap="square" tIns="12700">
            <a:noAutofit/>
          </a:bodyPr>
          <a:lstStyle/>
          <a:p>
            <a:pPr indent="0" lvl="0" marL="4445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1.2.2 Elektromanyetik Alanın Üretilmesi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2850">
              <a:solidFill>
                <a:schemeClr val="dk1"/>
              </a:solidFill>
              <a:latin typeface="Times New Roman"/>
              <a:ea typeface="Times New Roman"/>
              <a:cs typeface="Times New Roman"/>
              <a:sym typeface="Times New Roman"/>
            </a:endParaRPr>
          </a:p>
          <a:p>
            <a:pPr indent="-320040" lvl="0" marL="332740" marR="61341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Böylece integral alanı içinden geçen  akım </a:t>
            </a:r>
            <a:r>
              <a:rPr i="1" lang="en-US" sz="2400">
                <a:solidFill>
                  <a:schemeClr val="dk1"/>
                </a:solidFill>
                <a:latin typeface="Trebuchet MS"/>
                <a:ea typeface="Trebuchet MS"/>
                <a:cs typeface="Trebuchet MS"/>
                <a:sym typeface="Trebuchet MS"/>
              </a:rPr>
              <a:t>I</a:t>
            </a:r>
            <a:r>
              <a:rPr baseline="-25000" i="1" lang="en-US" sz="2400">
                <a:solidFill>
                  <a:schemeClr val="dk1"/>
                </a:solidFill>
                <a:latin typeface="Trebuchet MS"/>
                <a:ea typeface="Trebuchet MS"/>
                <a:cs typeface="Trebuchet MS"/>
                <a:sym typeface="Trebuchet MS"/>
              </a:rPr>
              <a:t>net </a:t>
            </a:r>
            <a:r>
              <a:rPr i="1" lang="en-US" sz="2400">
                <a:solidFill>
                  <a:schemeClr val="dk1"/>
                </a:solidFill>
                <a:latin typeface="Trebuchet MS"/>
                <a:ea typeface="Trebuchet MS"/>
                <a:cs typeface="Trebuchet MS"/>
                <a:sym typeface="Trebuchet MS"/>
              </a:rPr>
              <a:t>, </a:t>
            </a:r>
            <a:r>
              <a:rPr lang="en-US" sz="2400">
                <a:solidFill>
                  <a:schemeClr val="dk1"/>
                </a:solidFill>
                <a:latin typeface="Arial"/>
                <a:ea typeface="Arial"/>
                <a:cs typeface="Arial"/>
                <a:sym typeface="Arial"/>
              </a:rPr>
              <a:t>manyetik alan şiddeti ile  manyetik alan yolu uzunluğunun  çarpımına eşit olur.</a:t>
            </a:r>
            <a:endParaRPr sz="2400">
              <a:solidFill>
                <a:schemeClr val="dk1"/>
              </a:solidFill>
              <a:latin typeface="Arial"/>
              <a:ea typeface="Arial"/>
              <a:cs typeface="Arial"/>
              <a:sym typeface="Arial"/>
            </a:endParaRPr>
          </a:p>
          <a:p>
            <a:pPr indent="-320040" lvl="0" marL="332740" marR="612775"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Bu tanımlamalardan sonra ampere  kanunu:</a:t>
            </a:r>
            <a:endParaRPr sz="2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p:nvPr/>
        </p:nvSpPr>
        <p:spPr>
          <a:xfrm>
            <a:off x="836593" y="5084762"/>
            <a:ext cx="2366918" cy="7604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30"/>
          <p:cNvSpPr/>
          <p:nvPr/>
        </p:nvSpPr>
        <p:spPr>
          <a:xfrm>
            <a:off x="822325" y="5080000"/>
            <a:ext cx="2386330" cy="770255"/>
          </a:xfrm>
          <a:custGeom>
            <a:rect b="b" l="l" r="r" t="t"/>
            <a:pathLst>
              <a:path extrusionOk="0" h="770254" w="2386330">
                <a:moveTo>
                  <a:pt x="0" y="769937"/>
                </a:moveTo>
                <a:lnTo>
                  <a:pt x="2385949" y="769937"/>
                </a:lnTo>
                <a:lnTo>
                  <a:pt x="2385949" y="0"/>
                </a:lnTo>
                <a:lnTo>
                  <a:pt x="0" y="0"/>
                </a:lnTo>
                <a:lnTo>
                  <a:pt x="0" y="769937"/>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30"/>
          <p:cNvSpPr/>
          <p:nvPr/>
        </p:nvSpPr>
        <p:spPr>
          <a:xfrm>
            <a:off x="6242050" y="2736850"/>
            <a:ext cx="2409825" cy="21336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30"/>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79" name="Google Shape;279;p30"/>
          <p:cNvSpPr txBox="1"/>
          <p:nvPr/>
        </p:nvSpPr>
        <p:spPr>
          <a:xfrm>
            <a:off x="258267" y="849833"/>
            <a:ext cx="5445125" cy="3442335"/>
          </a:xfrm>
          <a:prstGeom prst="rect">
            <a:avLst/>
          </a:prstGeom>
          <a:noFill/>
          <a:ln>
            <a:noFill/>
          </a:ln>
        </p:spPr>
        <p:txBody>
          <a:bodyPr anchorCtr="0" anchor="t" bIns="0" lIns="0" spcFirstLastPara="1" rIns="0" wrap="square" tIns="12700">
            <a:noAutofit/>
          </a:bodyPr>
          <a:lstStyle/>
          <a:p>
            <a:pPr indent="0" lvl="0" marL="4445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1.2.3 Manyetik Akı Yoğunluğu</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90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0"/>
              </a:spcBef>
              <a:spcAft>
                <a:spcPts val="0"/>
              </a:spcAft>
              <a:buNone/>
            </a:pPr>
            <a:r>
              <a:rPr lang="en-US" sz="2400">
                <a:solidFill>
                  <a:schemeClr val="dk1"/>
                </a:solidFill>
                <a:latin typeface="Arial"/>
                <a:ea typeface="Arial"/>
                <a:cs typeface="Arial"/>
                <a:sym typeface="Arial"/>
              </a:rPr>
              <a:t>Elektrik makinalarında kullanılan önemli bir  manyetik büyüklük de manyetik akı  yoğunluğudur.</a:t>
            </a:r>
            <a:endParaRPr sz="2400">
              <a:solidFill>
                <a:schemeClr val="dk1"/>
              </a:solidFill>
              <a:latin typeface="Arial"/>
              <a:ea typeface="Arial"/>
              <a:cs typeface="Arial"/>
              <a:sym typeface="Arial"/>
            </a:endParaRPr>
          </a:p>
          <a:p>
            <a:pPr indent="-320040" lvl="0" marL="332740" marR="5715" rtl="0" algn="just">
              <a:lnSpc>
                <a:spcPct val="100000"/>
              </a:lnSpc>
              <a:spcBef>
                <a:spcPts val="710"/>
              </a:spcBef>
              <a:spcAft>
                <a:spcPts val="0"/>
              </a:spcAft>
              <a:buClr>
                <a:srgbClr val="DD8046"/>
              </a:buClr>
              <a:buSzPts val="1450"/>
              <a:buFont typeface="Noto Sans Symbols"/>
              <a:buChar char="◻"/>
            </a:pPr>
            <a:r>
              <a:rPr lang="en-US" sz="2400">
                <a:solidFill>
                  <a:srgbClr val="FF0000"/>
                </a:solidFill>
                <a:latin typeface="Arial"/>
                <a:ea typeface="Arial"/>
                <a:cs typeface="Arial"/>
                <a:sym typeface="Arial"/>
              </a:rPr>
              <a:t>Manyetik akı yoğunluğu manyetik alana  dik bir birim alandan geçen akı miktarıdır.</a:t>
            </a:r>
            <a:endParaRPr sz="2400">
              <a:solidFill>
                <a:schemeClr val="dk1"/>
              </a:solidFill>
              <a:latin typeface="Arial"/>
              <a:ea typeface="Arial"/>
              <a:cs typeface="Arial"/>
              <a:sym typeface="Arial"/>
            </a:endParaRPr>
          </a:p>
          <a:p>
            <a:pPr indent="0" lvl="0" marL="332740" marR="0" rtl="0" algn="l">
              <a:lnSpc>
                <a:spcPct val="100000"/>
              </a:lnSpc>
              <a:spcBef>
                <a:spcPts val="1500"/>
              </a:spcBef>
              <a:spcAft>
                <a:spcPts val="0"/>
              </a:spcAft>
              <a:buNone/>
            </a:pPr>
            <a:r>
              <a:rPr lang="en-US" sz="1600">
                <a:solidFill>
                  <a:schemeClr val="dk1"/>
                </a:solidFill>
                <a:latin typeface="Arial"/>
                <a:ea typeface="Arial"/>
                <a:cs typeface="Arial"/>
                <a:sym typeface="Arial"/>
              </a:rPr>
              <a:t>Manyetik akı </a:t>
            </a:r>
            <a:r>
              <a:rPr i="1" lang="en-US" sz="1600">
                <a:solidFill>
                  <a:srgbClr val="FF0000"/>
                </a:solidFill>
                <a:latin typeface="Trebuchet MS"/>
                <a:ea typeface="Trebuchet MS"/>
                <a:cs typeface="Trebuchet MS"/>
                <a:sym typeface="Trebuchet MS"/>
              </a:rPr>
              <a:t>B </a:t>
            </a:r>
            <a:r>
              <a:rPr lang="en-US" sz="1600">
                <a:solidFill>
                  <a:schemeClr val="dk1"/>
                </a:solidFill>
                <a:latin typeface="Arial"/>
                <a:ea typeface="Arial"/>
                <a:cs typeface="Arial"/>
                <a:sym typeface="Arial"/>
              </a:rPr>
              <a:t>harfi ile gösterilir ve  birimi Wb/m</a:t>
            </a:r>
            <a:r>
              <a:rPr baseline="30000" lang="en-US" sz="1575">
                <a:solidFill>
                  <a:schemeClr val="dk1"/>
                </a:solidFill>
                <a:latin typeface="Arial"/>
                <a:ea typeface="Arial"/>
                <a:cs typeface="Arial"/>
                <a:sym typeface="Arial"/>
              </a:rPr>
              <a:t>2 </a:t>
            </a:r>
            <a:r>
              <a:rPr lang="en-US" sz="1600">
                <a:solidFill>
                  <a:schemeClr val="dk1"/>
                </a:solidFill>
                <a:latin typeface="Arial"/>
                <a:ea typeface="Arial"/>
                <a:cs typeface="Arial"/>
                <a:sym typeface="Arial"/>
              </a:rPr>
              <a:t>veya</a:t>
            </a:r>
            <a:endParaRPr sz="1600">
              <a:solidFill>
                <a:schemeClr val="dk1"/>
              </a:solidFill>
              <a:latin typeface="Arial"/>
              <a:ea typeface="Arial"/>
              <a:cs typeface="Arial"/>
              <a:sym typeface="Arial"/>
            </a:endParaRPr>
          </a:p>
          <a:p>
            <a:pPr indent="0" lvl="0" marL="332740" marR="0" rtl="0" algn="l">
              <a:lnSpc>
                <a:spcPct val="100000"/>
              </a:lnSpc>
              <a:spcBef>
                <a:spcPts val="215"/>
              </a:spcBef>
              <a:spcAft>
                <a:spcPts val="0"/>
              </a:spcAft>
              <a:buNone/>
            </a:pPr>
            <a:r>
              <a:rPr lang="en-US" sz="1600">
                <a:solidFill>
                  <a:schemeClr val="dk1"/>
                </a:solidFill>
                <a:latin typeface="Arial"/>
                <a:ea typeface="Arial"/>
                <a:cs typeface="Arial"/>
                <a:sym typeface="Arial"/>
              </a:rPr>
              <a:t>Tesladır (T).</a:t>
            </a:r>
            <a:endParaRPr sz="16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nvSpPr>
        <p:spPr>
          <a:xfrm>
            <a:off x="474065" y="4538246"/>
            <a:ext cx="3556635" cy="1022985"/>
          </a:xfrm>
          <a:prstGeom prst="rect">
            <a:avLst/>
          </a:prstGeom>
          <a:noFill/>
          <a:ln>
            <a:noFill/>
          </a:ln>
        </p:spPr>
        <p:txBody>
          <a:bodyPr anchorCtr="0" anchor="t" bIns="0" lIns="0" spcFirstLastPara="1" rIns="0" wrap="square" tIns="101600">
            <a:noAutofit/>
          </a:bodyPr>
          <a:lstStyle/>
          <a:p>
            <a:pPr indent="0" lvl="0" marL="12700" marR="0" rtl="0" algn="l">
              <a:lnSpc>
                <a:spcPct val="100000"/>
              </a:lnSpc>
              <a:spcBef>
                <a:spcPts val="0"/>
              </a:spcBef>
              <a:spcAft>
                <a:spcPts val="0"/>
              </a:spcAft>
              <a:buNone/>
            </a:pPr>
            <a:r>
              <a:rPr lang="en-US" sz="1600">
                <a:solidFill>
                  <a:srgbClr val="FF0000"/>
                </a:solidFill>
                <a:latin typeface="Arial"/>
                <a:ea typeface="Arial"/>
                <a:cs typeface="Arial"/>
                <a:sym typeface="Arial"/>
              </a:rPr>
              <a:t>Burada;</a:t>
            </a:r>
            <a:endParaRPr sz="1600">
              <a:solidFill>
                <a:schemeClr val="dk1"/>
              </a:solidFill>
              <a:latin typeface="Arial"/>
              <a:ea typeface="Arial"/>
              <a:cs typeface="Arial"/>
              <a:sym typeface="Arial"/>
            </a:endParaRPr>
          </a:p>
          <a:p>
            <a:pPr indent="0" lvl="0" marL="12700" marR="0" rtl="0" algn="l">
              <a:lnSpc>
                <a:spcPct val="100000"/>
              </a:lnSpc>
              <a:spcBef>
                <a:spcPts val="695"/>
              </a:spcBef>
              <a:spcAft>
                <a:spcPts val="0"/>
              </a:spcAft>
              <a:buNone/>
            </a:pPr>
            <a:r>
              <a:rPr i="1" lang="en-US" sz="1600">
                <a:solidFill>
                  <a:srgbClr val="FF0000"/>
                </a:solidFill>
                <a:latin typeface="Trebuchet MS"/>
                <a:ea typeface="Trebuchet MS"/>
                <a:cs typeface="Trebuchet MS"/>
                <a:sym typeface="Trebuchet MS"/>
              </a:rPr>
              <a:t>μ </a:t>
            </a:r>
            <a:r>
              <a:rPr lang="en-US" sz="1600">
                <a:solidFill>
                  <a:schemeClr val="dk1"/>
                </a:solidFill>
                <a:latin typeface="Arial"/>
                <a:ea typeface="Arial"/>
                <a:cs typeface="Arial"/>
                <a:sym typeface="Arial"/>
              </a:rPr>
              <a:t>malzemenin manyetik geçirgenliği (H/m)</a:t>
            </a:r>
            <a:endParaRPr sz="1600">
              <a:solidFill>
                <a:schemeClr val="dk1"/>
              </a:solidFill>
              <a:latin typeface="Arial"/>
              <a:ea typeface="Arial"/>
              <a:cs typeface="Arial"/>
              <a:sym typeface="Arial"/>
            </a:endParaRPr>
          </a:p>
          <a:p>
            <a:pPr indent="0" lvl="0" marL="12700" marR="0" rtl="0" algn="l">
              <a:lnSpc>
                <a:spcPct val="100000"/>
              </a:lnSpc>
              <a:spcBef>
                <a:spcPts val="695"/>
              </a:spcBef>
              <a:spcAft>
                <a:spcPts val="0"/>
              </a:spcAft>
              <a:buNone/>
            </a:pPr>
            <a:r>
              <a:rPr b="1" i="1" lang="en-US" sz="1600">
                <a:solidFill>
                  <a:srgbClr val="FF0000"/>
                </a:solidFill>
                <a:latin typeface="Trebuchet MS"/>
                <a:ea typeface="Trebuchet MS"/>
                <a:cs typeface="Trebuchet MS"/>
                <a:sym typeface="Trebuchet MS"/>
              </a:rPr>
              <a:t>B </a:t>
            </a:r>
            <a:r>
              <a:rPr lang="en-US" sz="1600">
                <a:solidFill>
                  <a:schemeClr val="dk1"/>
                </a:solidFill>
                <a:latin typeface="Arial"/>
                <a:ea typeface="Arial"/>
                <a:cs typeface="Arial"/>
                <a:sym typeface="Arial"/>
              </a:rPr>
              <a:t>manyetik akı yoğunluğu (Wb/m</a:t>
            </a:r>
            <a:r>
              <a:rPr baseline="30000" lang="en-US" sz="1575">
                <a:solidFill>
                  <a:schemeClr val="dk1"/>
                </a:solidFill>
                <a:latin typeface="Arial"/>
                <a:ea typeface="Arial"/>
                <a:cs typeface="Arial"/>
                <a:sym typeface="Arial"/>
              </a:rPr>
              <a:t>2</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285" name="Google Shape;285;p31"/>
          <p:cNvSpPr/>
          <p:nvPr/>
        </p:nvSpPr>
        <p:spPr>
          <a:xfrm>
            <a:off x="900112" y="3779115"/>
            <a:ext cx="1146556" cy="3131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31"/>
          <p:cNvSpPr/>
          <p:nvPr/>
        </p:nvSpPr>
        <p:spPr>
          <a:xfrm>
            <a:off x="895350" y="3640073"/>
            <a:ext cx="1186180" cy="501650"/>
          </a:xfrm>
          <a:custGeom>
            <a:rect b="b" l="l" r="r" t="t"/>
            <a:pathLst>
              <a:path extrusionOk="0" h="501650" w="1186180">
                <a:moveTo>
                  <a:pt x="0" y="501650"/>
                </a:moveTo>
                <a:lnTo>
                  <a:pt x="1185862" y="501650"/>
                </a:lnTo>
                <a:lnTo>
                  <a:pt x="1185862" y="0"/>
                </a:lnTo>
                <a:lnTo>
                  <a:pt x="0" y="0"/>
                </a:lnTo>
                <a:lnTo>
                  <a:pt x="0" y="501650"/>
                </a:lnTo>
                <a:close/>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31"/>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88" name="Google Shape;288;p31"/>
          <p:cNvSpPr txBox="1"/>
          <p:nvPr/>
        </p:nvSpPr>
        <p:spPr>
          <a:xfrm>
            <a:off x="402742" y="933703"/>
            <a:ext cx="8481695" cy="2258695"/>
          </a:xfrm>
          <a:prstGeom prst="rect">
            <a:avLst/>
          </a:prstGeom>
          <a:noFill/>
          <a:ln>
            <a:noFill/>
          </a:ln>
        </p:spPr>
        <p:txBody>
          <a:bodyPr anchorCtr="0" anchor="t" bIns="0" lIns="0" spcFirstLastPara="1" rIns="0" wrap="square" tIns="13325">
            <a:noAutofit/>
          </a:bodyPr>
          <a:lstStyle/>
          <a:p>
            <a:pPr indent="-633730" lvl="2" marL="646430" marR="0" rtl="0" algn="l">
              <a:lnSpc>
                <a:spcPct val="100000"/>
              </a:lnSpc>
              <a:spcBef>
                <a:spcPts val="0"/>
              </a:spcBef>
              <a:spcAft>
                <a:spcPts val="0"/>
              </a:spcAft>
              <a:buClr>
                <a:srgbClr val="FF0000"/>
              </a:buClr>
              <a:buSzPts val="2000"/>
              <a:buFont typeface="Arial"/>
              <a:buAutoNum type="arabicPeriod" startAt="4"/>
            </a:pPr>
            <a:r>
              <a:rPr b="1" i="0" lang="en-US" sz="2000" u="none" cap="none" strike="noStrike">
                <a:solidFill>
                  <a:srgbClr val="FF0000"/>
                </a:solidFill>
                <a:latin typeface="Arial"/>
                <a:ea typeface="Arial"/>
                <a:cs typeface="Arial"/>
                <a:sym typeface="Arial"/>
              </a:rPr>
              <a:t>Manyetik alan şiddeti ile manyetik akı yoğunluğu arasındaki ilişki</a:t>
            </a:r>
            <a:endParaRPr b="0" i="0" sz="2000" u="none" cap="none" strike="noStrike">
              <a:solidFill>
                <a:schemeClr val="dk1"/>
              </a:solidFill>
              <a:latin typeface="Arial"/>
              <a:ea typeface="Arial"/>
              <a:cs typeface="Arial"/>
              <a:sym typeface="Arial"/>
            </a:endParaRPr>
          </a:p>
          <a:p>
            <a:pPr indent="0" lvl="2" marL="914400" marR="0" rtl="0" algn="l">
              <a:lnSpc>
                <a:spcPct val="100000"/>
              </a:lnSpc>
              <a:spcBef>
                <a:spcPts val="15"/>
              </a:spcBef>
              <a:spcAft>
                <a:spcPts val="0"/>
              </a:spcAft>
              <a:buClr>
                <a:srgbClr val="FF0000"/>
              </a:buClr>
              <a:buSzPts val="2550"/>
              <a:buFont typeface="Arial"/>
              <a:buNone/>
            </a:pPr>
            <a:r>
              <a:t/>
            </a:r>
            <a:endParaRPr b="0" i="0" sz="2550" u="none" cap="none" strike="noStrike">
              <a:solidFill>
                <a:schemeClr val="dk1"/>
              </a:solidFill>
              <a:latin typeface="Times New Roman"/>
              <a:ea typeface="Times New Roman"/>
              <a:cs typeface="Times New Roman"/>
              <a:sym typeface="Times New Roman"/>
            </a:endParaRPr>
          </a:p>
          <a:p>
            <a:pPr indent="-358140" lvl="3" marL="441959" marR="200660" rtl="0" algn="l">
              <a:lnSpc>
                <a:spcPct val="100000"/>
              </a:lnSpc>
              <a:spcBef>
                <a:spcPts val="0"/>
              </a:spcBef>
              <a:spcAft>
                <a:spcPts val="0"/>
              </a:spcAft>
              <a:buClr>
                <a:srgbClr val="DD8046"/>
              </a:buClr>
              <a:buSzPts val="1450"/>
              <a:buFont typeface="Noto Sans Symbols"/>
              <a:buChar char="◻"/>
            </a:pPr>
            <a:r>
              <a:rPr b="0" i="0" lang="en-US" sz="2400" u="none" cap="none" strike="noStrike">
                <a:solidFill>
                  <a:schemeClr val="dk1"/>
                </a:solidFill>
                <a:latin typeface="Arial"/>
                <a:ea typeface="Arial"/>
                <a:cs typeface="Arial"/>
                <a:sym typeface="Arial"/>
              </a:rPr>
              <a:t>Manyetik	alan	şiddeti	</a:t>
            </a:r>
            <a:r>
              <a:rPr b="1" i="1" lang="en-US" sz="2400" u="none" cap="none" strike="noStrike">
                <a:solidFill>
                  <a:schemeClr val="dk1"/>
                </a:solidFill>
                <a:latin typeface="Trebuchet MS"/>
                <a:ea typeface="Trebuchet MS"/>
                <a:cs typeface="Trebuchet MS"/>
                <a:sym typeface="Trebuchet MS"/>
              </a:rPr>
              <a:t>H</a:t>
            </a:r>
            <a:r>
              <a:rPr b="1" i="0" lang="en-US" sz="2400" u="none" cap="none" strike="noStrike">
                <a:solidFill>
                  <a:schemeClr val="dk1"/>
                </a:solidFill>
                <a:latin typeface="Trebuchet MS"/>
                <a:ea typeface="Trebuchet MS"/>
                <a:cs typeface="Trebuchet MS"/>
                <a:sym typeface="Trebuchet MS"/>
              </a:rPr>
              <a:t>, </a:t>
            </a:r>
            <a:r>
              <a:rPr b="0" i="0" lang="en-US" sz="2400" u="none" cap="none" strike="noStrike">
                <a:solidFill>
                  <a:schemeClr val="dk1"/>
                </a:solidFill>
                <a:latin typeface="Arial"/>
                <a:ea typeface="Arial"/>
                <a:cs typeface="Arial"/>
                <a:sym typeface="Arial"/>
              </a:rPr>
              <a:t>bir	anlamda	akımın	manyetik	alanı  meydana getirmek için gösterdiği çabanın bir ölçüsüdür.</a:t>
            </a:r>
            <a:endParaRPr b="0" i="0" sz="2400" u="none" cap="none" strike="noStrike">
              <a:solidFill>
                <a:schemeClr val="dk1"/>
              </a:solidFill>
              <a:latin typeface="Arial"/>
              <a:ea typeface="Arial"/>
              <a:cs typeface="Arial"/>
              <a:sym typeface="Arial"/>
            </a:endParaRPr>
          </a:p>
          <a:p>
            <a:pPr indent="-358140" lvl="3" marL="441959" marR="200660" rtl="0" algn="l">
              <a:lnSpc>
                <a:spcPct val="100000"/>
              </a:lnSpc>
              <a:spcBef>
                <a:spcPts val="710"/>
              </a:spcBef>
              <a:spcAft>
                <a:spcPts val="0"/>
              </a:spcAft>
              <a:buClr>
                <a:srgbClr val="DD8046"/>
              </a:buClr>
              <a:buSzPts val="1450"/>
              <a:buFont typeface="Noto Sans Symbols"/>
              <a:buChar char="◻"/>
            </a:pPr>
            <a:r>
              <a:rPr b="0" i="0" lang="en-US" sz="2400" u="none" cap="none" strike="noStrike">
                <a:solidFill>
                  <a:schemeClr val="dk1"/>
                </a:solidFill>
                <a:latin typeface="Arial"/>
                <a:ea typeface="Arial"/>
                <a:cs typeface="Arial"/>
                <a:sym typeface="Arial"/>
              </a:rPr>
              <a:t>Manyetik alan şiddeti </a:t>
            </a:r>
            <a:r>
              <a:rPr b="1" i="1" lang="en-US" sz="2400" u="none" cap="none" strike="noStrike">
                <a:solidFill>
                  <a:schemeClr val="dk1"/>
                </a:solidFill>
                <a:latin typeface="Trebuchet MS"/>
                <a:ea typeface="Trebuchet MS"/>
                <a:cs typeface="Trebuchet MS"/>
                <a:sym typeface="Trebuchet MS"/>
              </a:rPr>
              <a:t>H </a:t>
            </a:r>
            <a:r>
              <a:rPr b="0" i="0" lang="en-US" sz="2400" u="none" cap="none" strike="noStrike">
                <a:solidFill>
                  <a:schemeClr val="dk1"/>
                </a:solidFill>
                <a:latin typeface="Arial"/>
                <a:ea typeface="Arial"/>
                <a:cs typeface="Arial"/>
                <a:sym typeface="Arial"/>
              </a:rPr>
              <a:t>ve bir malzemede üretilen manyetik  akı yoğunluğu </a:t>
            </a:r>
            <a:r>
              <a:rPr b="1" i="1" lang="en-US" sz="2400" u="none" cap="none" strike="noStrike">
                <a:solidFill>
                  <a:schemeClr val="dk1"/>
                </a:solidFill>
                <a:latin typeface="Trebuchet MS"/>
                <a:ea typeface="Trebuchet MS"/>
                <a:cs typeface="Trebuchet MS"/>
                <a:sym typeface="Trebuchet MS"/>
              </a:rPr>
              <a:t>B </a:t>
            </a:r>
            <a:r>
              <a:rPr b="0" i="0" lang="en-US" sz="2400" u="none" cap="none" strike="noStrike">
                <a:solidFill>
                  <a:schemeClr val="dk1"/>
                </a:solidFill>
                <a:latin typeface="Arial"/>
                <a:ea typeface="Arial"/>
                <a:cs typeface="Arial"/>
                <a:sym typeface="Arial"/>
              </a:rPr>
              <a:t>arasındaki ilişki:</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p:nvPr/>
        </p:nvSpPr>
        <p:spPr>
          <a:xfrm>
            <a:off x="1143230" y="5337631"/>
            <a:ext cx="1310492" cy="8508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32"/>
          <p:cNvSpPr/>
          <p:nvPr/>
        </p:nvSpPr>
        <p:spPr>
          <a:xfrm>
            <a:off x="1066800" y="5281612"/>
            <a:ext cx="1422400" cy="973455"/>
          </a:xfrm>
          <a:custGeom>
            <a:rect b="b" l="l" r="r" t="t"/>
            <a:pathLst>
              <a:path extrusionOk="0" h="973454" w="1422400">
                <a:moveTo>
                  <a:pt x="0" y="973137"/>
                </a:moveTo>
                <a:lnTo>
                  <a:pt x="1422400" y="973137"/>
                </a:lnTo>
                <a:lnTo>
                  <a:pt x="1422400" y="0"/>
                </a:lnTo>
                <a:lnTo>
                  <a:pt x="0" y="0"/>
                </a:lnTo>
                <a:lnTo>
                  <a:pt x="0" y="973137"/>
                </a:lnTo>
                <a:close/>
              </a:path>
            </a:pathLst>
          </a:custGeom>
          <a:noFill/>
          <a:ln cap="flat" cmpd="sng" w="952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32"/>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296" name="Google Shape;296;p32"/>
          <p:cNvSpPr txBox="1"/>
          <p:nvPr/>
        </p:nvSpPr>
        <p:spPr>
          <a:xfrm>
            <a:off x="402742" y="862025"/>
            <a:ext cx="8286750" cy="4337050"/>
          </a:xfrm>
          <a:prstGeom prst="rect">
            <a:avLst/>
          </a:prstGeom>
          <a:noFill/>
          <a:ln>
            <a:noFill/>
          </a:ln>
        </p:spPr>
        <p:txBody>
          <a:bodyPr anchorCtr="0" anchor="t" bIns="0" lIns="0" spcFirstLastPara="1" rIns="0" wrap="square" tIns="13325">
            <a:noAutofit/>
          </a:bodyPr>
          <a:lstStyle/>
          <a:p>
            <a:pPr indent="0" lvl="0" marL="298450" marR="0" rtl="0" algn="l">
              <a:lnSpc>
                <a:spcPct val="100000"/>
              </a:lnSpc>
              <a:spcBef>
                <a:spcPts val="0"/>
              </a:spcBef>
              <a:spcAft>
                <a:spcPts val="0"/>
              </a:spcAft>
              <a:buNone/>
            </a:pPr>
            <a:r>
              <a:rPr b="1" lang="en-US" sz="2000">
                <a:solidFill>
                  <a:srgbClr val="FF0000"/>
                </a:solidFill>
                <a:latin typeface="Arial"/>
                <a:ea typeface="Arial"/>
                <a:cs typeface="Arial"/>
                <a:sym typeface="Arial"/>
              </a:rPr>
              <a:t>Manyetik geçirgenlik</a:t>
            </a:r>
            <a:endParaRPr sz="20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305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geçirgenlik (</a:t>
            </a:r>
            <a:r>
              <a:rPr i="1" lang="en-US" sz="2400">
                <a:solidFill>
                  <a:srgbClr val="FF0000"/>
                </a:solidFill>
                <a:latin typeface="Trebuchet MS"/>
                <a:ea typeface="Trebuchet MS"/>
                <a:cs typeface="Trebuchet MS"/>
                <a:sym typeface="Trebuchet MS"/>
              </a:rPr>
              <a:t>μ</a:t>
            </a:r>
            <a:r>
              <a:rPr i="1" lang="en-US" sz="2400">
                <a:solidFill>
                  <a:schemeClr val="dk1"/>
                </a:solidFill>
                <a:latin typeface="Trebuchet MS"/>
                <a:ea typeface="Trebuchet MS"/>
                <a:cs typeface="Trebuchet MS"/>
                <a:sym typeface="Trebuchet MS"/>
              </a:rPr>
              <a:t>), </a:t>
            </a:r>
            <a:r>
              <a:rPr lang="en-US" sz="2400">
                <a:solidFill>
                  <a:schemeClr val="dk1"/>
                </a:solidFill>
                <a:latin typeface="Arial"/>
                <a:ea typeface="Arial"/>
                <a:cs typeface="Arial"/>
                <a:sym typeface="Arial"/>
              </a:rPr>
              <a:t>malzeme içerisinden manyetik alanın  geçişini tanımlayan bir parametredir. Her malzeme bir manyetik  geçirgenliğe sahiptir.</a:t>
            </a:r>
            <a:endParaRPr sz="2400">
              <a:solidFill>
                <a:schemeClr val="dk1"/>
              </a:solidFill>
              <a:latin typeface="Arial"/>
              <a:ea typeface="Arial"/>
              <a:cs typeface="Arial"/>
              <a:sym typeface="Arial"/>
            </a:endParaRPr>
          </a:p>
          <a:p>
            <a:pPr indent="-320040" lvl="0" marL="332740" marR="6985"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geçirgenliği yüksek olan malzemelerde daha kolay  manyetik alan oluşur.</a:t>
            </a:r>
            <a:endParaRPr sz="2400">
              <a:solidFill>
                <a:schemeClr val="dk1"/>
              </a:solidFill>
              <a:latin typeface="Arial"/>
              <a:ea typeface="Arial"/>
              <a:cs typeface="Arial"/>
              <a:sym typeface="Arial"/>
            </a:endParaRPr>
          </a:p>
          <a:p>
            <a:pPr indent="-320040" lvl="0" marL="332740" marR="5715" rtl="0" algn="just">
              <a:lnSpc>
                <a:spcPct val="100000"/>
              </a:lnSpc>
              <a:spcBef>
                <a:spcPts val="70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Boşluğun manyetik geçirgenliği </a:t>
            </a:r>
            <a:r>
              <a:rPr i="1" lang="en-US" sz="2400">
                <a:solidFill>
                  <a:schemeClr val="dk1"/>
                </a:solidFill>
                <a:latin typeface="Trebuchet MS"/>
                <a:ea typeface="Trebuchet MS"/>
                <a:cs typeface="Trebuchet MS"/>
                <a:sym typeface="Trebuchet MS"/>
              </a:rPr>
              <a:t>μ</a:t>
            </a:r>
            <a:r>
              <a:rPr baseline="-25000" i="1" lang="en-US" sz="2400">
                <a:solidFill>
                  <a:schemeClr val="dk1"/>
                </a:solidFill>
                <a:latin typeface="Trebuchet MS"/>
                <a:ea typeface="Trebuchet MS"/>
                <a:cs typeface="Trebuchet MS"/>
                <a:sym typeface="Trebuchet MS"/>
              </a:rPr>
              <a:t>o </a:t>
            </a:r>
            <a:r>
              <a:rPr lang="en-US" sz="2400">
                <a:solidFill>
                  <a:schemeClr val="dk1"/>
                </a:solidFill>
                <a:latin typeface="Arial"/>
                <a:ea typeface="Arial"/>
                <a:cs typeface="Arial"/>
                <a:sym typeface="Arial"/>
              </a:rPr>
              <a:t>ile temsil edilir ve değeri  sabittir, </a:t>
            </a:r>
            <a:r>
              <a:rPr i="1" lang="en-US" sz="2400">
                <a:solidFill>
                  <a:srgbClr val="FF0000"/>
                </a:solidFill>
                <a:latin typeface="Trebuchet MS"/>
                <a:ea typeface="Trebuchet MS"/>
                <a:cs typeface="Trebuchet MS"/>
                <a:sym typeface="Trebuchet MS"/>
              </a:rPr>
              <a:t>μ </a:t>
            </a:r>
            <a:r>
              <a:rPr baseline="-25000" i="1" lang="en-US" sz="2400">
                <a:solidFill>
                  <a:srgbClr val="FF0000"/>
                </a:solidFill>
                <a:latin typeface="Trebuchet MS"/>
                <a:ea typeface="Trebuchet MS"/>
                <a:cs typeface="Trebuchet MS"/>
                <a:sym typeface="Trebuchet MS"/>
              </a:rPr>
              <a:t>o </a:t>
            </a:r>
            <a:r>
              <a:rPr i="1" lang="en-US" sz="2400">
                <a:solidFill>
                  <a:srgbClr val="FF0000"/>
                </a:solidFill>
                <a:latin typeface="Trebuchet MS"/>
                <a:ea typeface="Trebuchet MS"/>
                <a:cs typeface="Trebuchet MS"/>
                <a:sym typeface="Trebuchet MS"/>
              </a:rPr>
              <a:t>= 4π 10</a:t>
            </a:r>
            <a:r>
              <a:rPr baseline="30000" i="1" lang="en-US" sz="2400">
                <a:solidFill>
                  <a:srgbClr val="FF0000"/>
                </a:solidFill>
                <a:latin typeface="Trebuchet MS"/>
                <a:ea typeface="Trebuchet MS"/>
                <a:cs typeface="Trebuchet MS"/>
                <a:sym typeface="Trebuchet MS"/>
              </a:rPr>
              <a:t>−7 </a:t>
            </a:r>
            <a:r>
              <a:rPr i="1" lang="en-US" sz="2400">
                <a:solidFill>
                  <a:srgbClr val="FF0000"/>
                </a:solidFill>
                <a:latin typeface="Trebuchet MS"/>
                <a:ea typeface="Trebuchet MS"/>
                <a:cs typeface="Trebuchet MS"/>
                <a:sym typeface="Trebuchet MS"/>
              </a:rPr>
              <a:t>H/m.</a:t>
            </a:r>
            <a:endParaRPr sz="2400">
              <a:solidFill>
                <a:schemeClr val="dk1"/>
              </a:solidFill>
              <a:latin typeface="Trebuchet MS"/>
              <a:ea typeface="Trebuchet MS"/>
              <a:cs typeface="Trebuchet MS"/>
              <a:sym typeface="Trebuchet MS"/>
            </a:endParaRPr>
          </a:p>
          <a:p>
            <a:pPr indent="-320040" lvl="0" marL="332740" marR="0" rtl="0" algn="l">
              <a:lnSpc>
                <a:spcPct val="100000"/>
              </a:lnSpc>
              <a:spcBef>
                <a:spcPts val="70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Herhangi bir malzemenin geçirgenliği ile havanın geçirgenliğinin</a:t>
            </a:r>
            <a:endParaRPr sz="2400">
              <a:solidFill>
                <a:schemeClr val="dk1"/>
              </a:solidFill>
              <a:latin typeface="Arial"/>
              <a:ea typeface="Arial"/>
              <a:cs typeface="Arial"/>
              <a:sym typeface="Arial"/>
            </a:endParaRPr>
          </a:p>
          <a:p>
            <a:pPr indent="0" lvl="0" marL="332105" marR="0" rtl="0" algn="l">
              <a:lnSpc>
                <a:spcPct val="100000"/>
              </a:lnSpc>
              <a:spcBef>
                <a:spcPts val="0"/>
              </a:spcBef>
              <a:spcAft>
                <a:spcPts val="0"/>
              </a:spcAft>
              <a:buNone/>
            </a:pPr>
            <a:r>
              <a:rPr lang="en-US" sz="2400">
                <a:solidFill>
                  <a:schemeClr val="dk1"/>
                </a:solidFill>
                <a:latin typeface="Arial"/>
                <a:ea typeface="Arial"/>
                <a:cs typeface="Arial"/>
                <a:sym typeface="Arial"/>
              </a:rPr>
              <a:t>oranlanması bağıl geçirgenliği	</a:t>
            </a:r>
            <a:r>
              <a:rPr i="1" lang="en-US" sz="2400">
                <a:solidFill>
                  <a:schemeClr val="dk1"/>
                </a:solidFill>
                <a:latin typeface="Trebuchet MS"/>
                <a:ea typeface="Trebuchet MS"/>
                <a:cs typeface="Trebuchet MS"/>
                <a:sym typeface="Trebuchet MS"/>
              </a:rPr>
              <a:t>μ</a:t>
            </a:r>
            <a:r>
              <a:rPr baseline="-25000" i="1" lang="en-US" sz="2400">
                <a:solidFill>
                  <a:schemeClr val="dk1"/>
                </a:solidFill>
                <a:latin typeface="Trebuchet MS"/>
                <a:ea typeface="Trebuchet MS"/>
                <a:cs typeface="Trebuchet MS"/>
                <a:sym typeface="Trebuchet MS"/>
              </a:rPr>
              <a:t>r </a:t>
            </a:r>
            <a:r>
              <a:rPr lang="en-US" sz="2400">
                <a:solidFill>
                  <a:schemeClr val="dk1"/>
                </a:solidFill>
                <a:latin typeface="Arial"/>
                <a:ea typeface="Arial"/>
                <a:cs typeface="Arial"/>
                <a:sym typeface="Arial"/>
              </a:rPr>
              <a:t>verir.</a:t>
            </a:r>
            <a:endParaRPr sz="24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p:nvPr/>
        </p:nvSpPr>
        <p:spPr>
          <a:xfrm>
            <a:off x="4929251" y="3929062"/>
            <a:ext cx="3995674" cy="2692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33"/>
          <p:cNvSpPr txBox="1"/>
          <p:nvPr/>
        </p:nvSpPr>
        <p:spPr>
          <a:xfrm>
            <a:off x="330200" y="4277944"/>
            <a:ext cx="2009139" cy="331470"/>
          </a:xfrm>
          <a:prstGeom prst="rect">
            <a:avLst/>
          </a:prstGeom>
          <a:noFill/>
          <a:ln>
            <a:noFill/>
          </a:ln>
        </p:spPr>
        <p:txBody>
          <a:bodyPr anchorCtr="0" anchor="t" bIns="0" lIns="0" spcFirstLastPara="1" rIns="0" wrap="square" tIns="13325">
            <a:noAutofit/>
          </a:bodyPr>
          <a:lstStyle/>
          <a:p>
            <a:pPr indent="-320040" lvl="0" marL="332740" marR="0" rtl="0" algn="l">
              <a:lnSpc>
                <a:spcPct val="100000"/>
              </a:lnSpc>
              <a:spcBef>
                <a:spcPts val="0"/>
              </a:spcBef>
              <a:spcAft>
                <a:spcPts val="0"/>
              </a:spcAft>
              <a:buClr>
                <a:srgbClr val="DD8046"/>
              </a:buClr>
              <a:buSzPts val="1200"/>
              <a:buFont typeface="Noto Sans Symbols"/>
              <a:buChar char="◻"/>
            </a:pPr>
            <a:r>
              <a:rPr lang="en-US" sz="2000">
                <a:solidFill>
                  <a:srgbClr val="0000FF"/>
                </a:solidFill>
                <a:latin typeface="Arial"/>
                <a:ea typeface="Arial"/>
                <a:cs typeface="Arial"/>
                <a:sym typeface="Arial"/>
              </a:rPr>
              <a:t>Şekilde	verilen</a:t>
            </a:r>
            <a:endParaRPr sz="2000">
              <a:solidFill>
                <a:schemeClr val="dk1"/>
              </a:solidFill>
              <a:latin typeface="Arial"/>
              <a:ea typeface="Arial"/>
              <a:cs typeface="Arial"/>
              <a:sym typeface="Arial"/>
            </a:endParaRPr>
          </a:p>
        </p:txBody>
      </p:sp>
      <p:sp>
        <p:nvSpPr>
          <p:cNvPr id="303" name="Google Shape;303;p33"/>
          <p:cNvSpPr txBox="1"/>
          <p:nvPr/>
        </p:nvSpPr>
        <p:spPr>
          <a:xfrm>
            <a:off x="650544" y="4583048"/>
            <a:ext cx="1667510" cy="3308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rgbClr val="0000FF"/>
                </a:solidFill>
                <a:latin typeface="Arial"/>
                <a:ea typeface="Arial"/>
                <a:cs typeface="Arial"/>
                <a:sym typeface="Arial"/>
              </a:rPr>
              <a:t>görüldüğü	gibi</a:t>
            </a:r>
            <a:endParaRPr sz="2000">
              <a:solidFill>
                <a:schemeClr val="dk1"/>
              </a:solidFill>
              <a:latin typeface="Arial"/>
              <a:ea typeface="Arial"/>
              <a:cs typeface="Arial"/>
              <a:sym typeface="Arial"/>
            </a:endParaRPr>
          </a:p>
        </p:txBody>
      </p:sp>
      <p:sp>
        <p:nvSpPr>
          <p:cNvPr id="304" name="Google Shape;304;p33"/>
          <p:cNvSpPr txBox="1"/>
          <p:nvPr/>
        </p:nvSpPr>
        <p:spPr>
          <a:xfrm>
            <a:off x="2513202" y="4277944"/>
            <a:ext cx="998855" cy="636270"/>
          </a:xfrm>
          <a:prstGeom prst="rect">
            <a:avLst/>
          </a:prstGeom>
          <a:noFill/>
          <a:ln>
            <a:noFill/>
          </a:ln>
        </p:spPr>
        <p:txBody>
          <a:bodyPr anchorCtr="0" anchor="t" bIns="0" lIns="0" spcFirstLastPara="1" rIns="0" wrap="square" tIns="13325">
            <a:noAutofit/>
          </a:bodyPr>
          <a:lstStyle/>
          <a:p>
            <a:pPr indent="0" lvl="0" marL="35560" marR="0" rtl="0" algn="l">
              <a:lnSpc>
                <a:spcPct val="100000"/>
              </a:lnSpc>
              <a:spcBef>
                <a:spcPts val="0"/>
              </a:spcBef>
              <a:spcAft>
                <a:spcPts val="0"/>
              </a:spcAft>
              <a:buNone/>
            </a:pPr>
            <a:r>
              <a:rPr lang="en-US" sz="2000">
                <a:solidFill>
                  <a:srgbClr val="0000FF"/>
                </a:solidFill>
                <a:latin typeface="Arial"/>
                <a:ea typeface="Arial"/>
                <a:cs typeface="Arial"/>
                <a:sym typeface="Arial"/>
              </a:rPr>
              <a:t>manyetik</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000">
                <a:solidFill>
                  <a:srgbClr val="0000FF"/>
                </a:solidFill>
                <a:latin typeface="Arial"/>
                <a:ea typeface="Arial"/>
                <a:cs typeface="Arial"/>
                <a:sym typeface="Arial"/>
              </a:rPr>
              <a:t>manyetik</a:t>
            </a:r>
            <a:endParaRPr sz="2000">
              <a:solidFill>
                <a:schemeClr val="dk1"/>
              </a:solidFill>
              <a:latin typeface="Arial"/>
              <a:ea typeface="Arial"/>
              <a:cs typeface="Arial"/>
              <a:sym typeface="Arial"/>
            </a:endParaRPr>
          </a:p>
        </p:txBody>
      </p:sp>
      <p:sp>
        <p:nvSpPr>
          <p:cNvPr id="305" name="Google Shape;305;p33"/>
          <p:cNvSpPr txBox="1"/>
          <p:nvPr/>
        </p:nvSpPr>
        <p:spPr>
          <a:xfrm>
            <a:off x="3685159" y="4277944"/>
            <a:ext cx="1026160" cy="636270"/>
          </a:xfrm>
          <a:prstGeom prst="rect">
            <a:avLst/>
          </a:prstGeom>
          <a:noFill/>
          <a:ln>
            <a:noFill/>
          </a:ln>
        </p:spPr>
        <p:txBody>
          <a:bodyPr anchorCtr="0" anchor="t" bIns="0" lIns="0" spcFirstLastPara="1" rIns="0" wrap="square" tIns="13325">
            <a:noAutofit/>
          </a:bodyPr>
          <a:lstStyle/>
          <a:p>
            <a:pPr indent="0" lvl="0" marL="32384" marR="0" rtl="0" algn="l">
              <a:lnSpc>
                <a:spcPct val="100000"/>
              </a:lnSpc>
              <a:spcBef>
                <a:spcPts val="0"/>
              </a:spcBef>
              <a:spcAft>
                <a:spcPts val="0"/>
              </a:spcAft>
              <a:buNone/>
            </a:pPr>
            <a:r>
              <a:rPr lang="en-US" sz="2000">
                <a:solidFill>
                  <a:srgbClr val="0000FF"/>
                </a:solidFill>
                <a:latin typeface="Arial"/>
                <a:ea typeface="Arial"/>
                <a:cs typeface="Arial"/>
                <a:sym typeface="Arial"/>
              </a:rPr>
              <a:t>devreden</a:t>
            </a:r>
            <a:endParaRPr sz="20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000">
                <a:solidFill>
                  <a:srgbClr val="0000FF"/>
                </a:solidFill>
                <a:latin typeface="Arial"/>
                <a:ea typeface="Arial"/>
                <a:cs typeface="Arial"/>
                <a:sym typeface="Arial"/>
              </a:rPr>
              <a:t>akı	hava</a:t>
            </a:r>
            <a:endParaRPr sz="2000">
              <a:solidFill>
                <a:schemeClr val="dk1"/>
              </a:solidFill>
              <a:latin typeface="Arial"/>
              <a:ea typeface="Arial"/>
              <a:cs typeface="Arial"/>
              <a:sym typeface="Arial"/>
            </a:endParaRPr>
          </a:p>
        </p:txBody>
      </p:sp>
      <p:sp>
        <p:nvSpPr>
          <p:cNvPr id="306" name="Google Shape;306;p33"/>
          <p:cNvSpPr txBox="1"/>
          <p:nvPr/>
        </p:nvSpPr>
        <p:spPr>
          <a:xfrm>
            <a:off x="330200" y="4887848"/>
            <a:ext cx="4380230" cy="1638935"/>
          </a:xfrm>
          <a:prstGeom prst="rect">
            <a:avLst/>
          </a:prstGeom>
          <a:noFill/>
          <a:ln>
            <a:noFill/>
          </a:ln>
        </p:spPr>
        <p:txBody>
          <a:bodyPr anchorCtr="0" anchor="t" bIns="0" lIns="0" spcFirstLastPara="1" rIns="0" wrap="square" tIns="12700">
            <a:noAutofit/>
          </a:bodyPr>
          <a:lstStyle/>
          <a:p>
            <a:pPr indent="0" lvl="0" marL="332740" marR="5080" rtl="0" algn="l">
              <a:lnSpc>
                <a:spcPct val="100000"/>
              </a:lnSpc>
              <a:spcBef>
                <a:spcPts val="0"/>
              </a:spcBef>
              <a:spcAft>
                <a:spcPts val="0"/>
              </a:spcAft>
              <a:buNone/>
            </a:pPr>
            <a:r>
              <a:rPr lang="en-US" sz="2000">
                <a:solidFill>
                  <a:srgbClr val="0000FF"/>
                </a:solidFill>
                <a:latin typeface="Arial"/>
                <a:ea typeface="Arial"/>
                <a:cs typeface="Arial"/>
                <a:sym typeface="Arial"/>
              </a:rPr>
              <a:t>(boşluk)	yerine	daha	geçirgen	olan  nüve üzerinden akmaktadır.</a:t>
            </a:r>
            <a:endParaRPr sz="2000">
              <a:solidFill>
                <a:schemeClr val="dk1"/>
              </a:solidFill>
              <a:latin typeface="Arial"/>
              <a:ea typeface="Arial"/>
              <a:cs typeface="Arial"/>
              <a:sym typeface="Arial"/>
            </a:endParaRPr>
          </a:p>
          <a:p>
            <a:pPr indent="-320040" lvl="0" marL="332740" marR="5080" rtl="0" algn="just">
              <a:lnSpc>
                <a:spcPct val="100000"/>
              </a:lnSpc>
              <a:spcBef>
                <a:spcPts val="700"/>
              </a:spcBef>
              <a:spcAft>
                <a:spcPts val="0"/>
              </a:spcAft>
              <a:buClr>
                <a:srgbClr val="DD8046"/>
              </a:buClr>
              <a:buSzPts val="1200"/>
              <a:buFont typeface="Noto Sans Symbols"/>
              <a:buChar char="◻"/>
            </a:pPr>
            <a:r>
              <a:rPr lang="en-US" sz="2000">
                <a:solidFill>
                  <a:srgbClr val="0000FF"/>
                </a:solidFill>
                <a:latin typeface="Arial"/>
                <a:ea typeface="Arial"/>
                <a:cs typeface="Arial"/>
                <a:sym typeface="Arial"/>
              </a:rPr>
              <a:t>Bu devrede kaçak akılar bulunmakla  birlikte toplam akıya oranla çok  küçüktür.</a:t>
            </a:r>
            <a:endParaRPr sz="2000">
              <a:solidFill>
                <a:schemeClr val="dk1"/>
              </a:solidFill>
              <a:latin typeface="Arial"/>
              <a:ea typeface="Arial"/>
              <a:cs typeface="Arial"/>
              <a:sym typeface="Arial"/>
            </a:endParaRPr>
          </a:p>
        </p:txBody>
      </p:sp>
      <p:sp>
        <p:nvSpPr>
          <p:cNvPr id="307" name="Google Shape;307;p33"/>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08" name="Google Shape;308;p33"/>
          <p:cNvSpPr txBox="1"/>
          <p:nvPr/>
        </p:nvSpPr>
        <p:spPr>
          <a:xfrm>
            <a:off x="258267" y="933703"/>
            <a:ext cx="8432800" cy="2990850"/>
          </a:xfrm>
          <a:prstGeom prst="rect">
            <a:avLst/>
          </a:prstGeom>
          <a:noFill/>
          <a:ln>
            <a:noFill/>
          </a:ln>
        </p:spPr>
        <p:txBody>
          <a:bodyPr anchorCtr="0" anchor="t" bIns="0" lIns="0" spcFirstLastPara="1" rIns="0" wrap="square" tIns="13325">
            <a:noAutofit/>
          </a:bodyPr>
          <a:lstStyle/>
          <a:p>
            <a:pPr indent="0" lvl="0" marL="442594" marR="0" rtl="0" algn="l">
              <a:lnSpc>
                <a:spcPct val="100000"/>
              </a:lnSpc>
              <a:spcBef>
                <a:spcPts val="0"/>
              </a:spcBef>
              <a:spcAft>
                <a:spcPts val="0"/>
              </a:spcAft>
              <a:buNone/>
            </a:pPr>
            <a:r>
              <a:rPr b="1" lang="en-US" sz="2000">
                <a:solidFill>
                  <a:srgbClr val="FF0000"/>
                </a:solidFill>
                <a:latin typeface="Arial"/>
                <a:ea typeface="Arial"/>
                <a:cs typeface="Arial"/>
                <a:sym typeface="Arial"/>
              </a:rPr>
              <a:t>Manyetik geçirgenlik</a:t>
            </a:r>
            <a:endParaRPr sz="20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255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Bağıl geçirgenliğin yüksek olması malzemenin manyetik  özelliğinin yüksek olduğu anlamına gelir.</a:t>
            </a:r>
            <a:endParaRPr sz="2400">
              <a:solidFill>
                <a:schemeClr val="dk1"/>
              </a:solidFill>
              <a:latin typeface="Arial"/>
              <a:ea typeface="Arial"/>
              <a:cs typeface="Arial"/>
              <a:sym typeface="Arial"/>
            </a:endParaRPr>
          </a:p>
          <a:p>
            <a:pPr indent="-320040" lvl="0" marL="332740" marR="5715"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Örneğin elektrik makinalarında kullanılan çeliğin bağıl manyetik  geçirgenlikleri 2000-6000 arasındadır. Bu nedenle elektrik  makinalarında manyetik akı, hava yerine 2000-6000 kat daha  geçirgen olan çelik üzerinden geçmektedir.</a:t>
            </a:r>
            <a:endParaRPr sz="24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nvSpPr>
        <p:spPr>
          <a:xfrm>
            <a:off x="691692" y="3888104"/>
            <a:ext cx="4197985" cy="391160"/>
          </a:xfrm>
          <a:prstGeom prst="rect">
            <a:avLst/>
          </a:prstGeom>
          <a:noFill/>
          <a:ln>
            <a:noFill/>
          </a:ln>
        </p:spPr>
        <p:txBody>
          <a:bodyPr anchorCtr="0" anchor="t" bIns="0" lIns="0" spcFirstLastPara="1" rIns="0" wrap="square" tIns="12700">
            <a:noAutofit/>
          </a:bodyPr>
          <a:lstStyle/>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Toplam manyetik akının değeri:</a:t>
            </a:r>
            <a:endParaRPr sz="2400">
              <a:solidFill>
                <a:schemeClr val="dk1"/>
              </a:solidFill>
              <a:latin typeface="Arial"/>
              <a:ea typeface="Arial"/>
              <a:cs typeface="Arial"/>
              <a:sym typeface="Arial"/>
            </a:endParaRPr>
          </a:p>
        </p:txBody>
      </p:sp>
      <p:sp>
        <p:nvSpPr>
          <p:cNvPr id="314" name="Google Shape;314;p34"/>
          <p:cNvSpPr/>
          <p:nvPr/>
        </p:nvSpPr>
        <p:spPr>
          <a:xfrm>
            <a:off x="1543842" y="2388019"/>
            <a:ext cx="2187867" cy="8198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34"/>
          <p:cNvSpPr/>
          <p:nvPr/>
        </p:nvSpPr>
        <p:spPr>
          <a:xfrm>
            <a:off x="1471549" y="2344737"/>
            <a:ext cx="2313305" cy="897255"/>
          </a:xfrm>
          <a:custGeom>
            <a:rect b="b" l="l" r="r" t="t"/>
            <a:pathLst>
              <a:path extrusionOk="0" h="897255" w="2313304">
                <a:moveTo>
                  <a:pt x="0" y="896937"/>
                </a:moveTo>
                <a:lnTo>
                  <a:pt x="2313051" y="896937"/>
                </a:lnTo>
                <a:lnTo>
                  <a:pt x="2313051" y="0"/>
                </a:lnTo>
                <a:lnTo>
                  <a:pt x="0" y="0"/>
                </a:lnTo>
                <a:lnTo>
                  <a:pt x="0" y="896937"/>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34"/>
          <p:cNvSpPr/>
          <p:nvPr/>
        </p:nvSpPr>
        <p:spPr>
          <a:xfrm>
            <a:off x="1746688" y="4571967"/>
            <a:ext cx="2203767" cy="77974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34"/>
          <p:cNvSpPr/>
          <p:nvPr/>
        </p:nvSpPr>
        <p:spPr>
          <a:xfrm>
            <a:off x="1687448" y="4503673"/>
            <a:ext cx="2313305" cy="889000"/>
          </a:xfrm>
          <a:custGeom>
            <a:rect b="b" l="l" r="r" t="t"/>
            <a:pathLst>
              <a:path extrusionOk="0" h="889000" w="2313304">
                <a:moveTo>
                  <a:pt x="0" y="889000"/>
                </a:moveTo>
                <a:lnTo>
                  <a:pt x="2313051" y="889000"/>
                </a:lnTo>
                <a:lnTo>
                  <a:pt x="2313051" y="0"/>
                </a:lnTo>
                <a:lnTo>
                  <a:pt x="0" y="0"/>
                </a:lnTo>
                <a:lnTo>
                  <a:pt x="0" y="88900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34"/>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19" name="Google Shape;319;p34"/>
          <p:cNvSpPr txBox="1"/>
          <p:nvPr/>
        </p:nvSpPr>
        <p:spPr>
          <a:xfrm>
            <a:off x="617321" y="933703"/>
            <a:ext cx="5177790" cy="10712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2000">
                <a:solidFill>
                  <a:srgbClr val="FF0000"/>
                </a:solidFill>
                <a:latin typeface="Arial"/>
                <a:ea typeface="Arial"/>
                <a:cs typeface="Arial"/>
                <a:sym typeface="Arial"/>
              </a:rPr>
              <a:t>Manyetik akı yoğunluğu ve manyetik akı</a:t>
            </a:r>
            <a:endParaRPr sz="20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2550">
              <a:solidFill>
                <a:schemeClr val="dk1"/>
              </a:solidFill>
              <a:latin typeface="Times New Roman"/>
              <a:ea typeface="Times New Roman"/>
              <a:cs typeface="Times New Roman"/>
              <a:sym typeface="Times New Roman"/>
            </a:endParaRPr>
          </a:p>
          <a:p>
            <a:pPr indent="-320040" lvl="0" marL="407034"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nüvedeki akı yoğunluğunun genliği:</a:t>
            </a:r>
            <a:endParaRPr sz="24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p:nvPr/>
        </p:nvSpPr>
        <p:spPr>
          <a:xfrm>
            <a:off x="6904932" y="1641871"/>
            <a:ext cx="1865592" cy="22636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5"/>
          <p:cNvSpPr/>
          <p:nvPr/>
        </p:nvSpPr>
        <p:spPr>
          <a:xfrm>
            <a:off x="6902600" y="4127628"/>
            <a:ext cx="1953029" cy="244538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35"/>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27" name="Google Shape;327;p35"/>
          <p:cNvSpPr txBox="1"/>
          <p:nvPr/>
        </p:nvSpPr>
        <p:spPr>
          <a:xfrm>
            <a:off x="329590" y="897763"/>
            <a:ext cx="5951220" cy="4975225"/>
          </a:xfrm>
          <a:prstGeom prst="rect">
            <a:avLst/>
          </a:prstGeom>
          <a:noFill/>
          <a:ln>
            <a:noFill/>
          </a:ln>
        </p:spPr>
        <p:txBody>
          <a:bodyPr anchorCtr="0" anchor="t" bIns="0" lIns="0" spcFirstLastPara="1" rIns="0" wrap="square" tIns="12700">
            <a:noAutofit/>
          </a:bodyPr>
          <a:lstStyle/>
          <a:p>
            <a:pPr indent="0" lvl="0" marL="372745"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1.3 Manyetik Devreler</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40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Bir elektromanyetik devrede manyetik akı, nüveye  sarılı sargıdan geçen akım tarafından üretilir. Bu olay  elektrik devresinde gerilimin devreden akım  geçirmesine benzerdir.</a:t>
            </a:r>
            <a:endParaRPr sz="2000">
              <a:solidFill>
                <a:schemeClr val="dk1"/>
              </a:solidFill>
              <a:latin typeface="Arial"/>
              <a:ea typeface="Arial"/>
              <a:cs typeface="Arial"/>
              <a:sym typeface="Arial"/>
            </a:endParaRPr>
          </a:p>
          <a:p>
            <a:pPr indent="-320040" lvl="0" marL="332740" marR="5080" rtl="0" algn="just">
              <a:lnSpc>
                <a:spcPct val="100000"/>
              </a:lnSpc>
              <a:spcBef>
                <a:spcPts val="70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Basit bir elektrik devresinde gerilim </a:t>
            </a:r>
            <a:r>
              <a:rPr i="1" lang="en-US" sz="2000">
                <a:solidFill>
                  <a:schemeClr val="dk1"/>
                </a:solidFill>
                <a:latin typeface="Trebuchet MS"/>
                <a:ea typeface="Trebuchet MS"/>
                <a:cs typeface="Trebuchet MS"/>
                <a:sym typeface="Trebuchet MS"/>
              </a:rPr>
              <a:t>V = I R </a:t>
            </a:r>
            <a:r>
              <a:rPr lang="en-US" sz="2000">
                <a:solidFill>
                  <a:schemeClr val="dk1"/>
                </a:solidFill>
                <a:latin typeface="Arial"/>
                <a:ea typeface="Arial"/>
                <a:cs typeface="Arial"/>
                <a:sym typeface="Arial"/>
              </a:rPr>
              <a:t>ifadesi ile  tanımlanır. Elektrik devresinde gerilim veya  elektromotor kuvvet (emk) akımın akmasını sağlar.  Direnç ise devre akımını sınırlar.</a:t>
            </a:r>
            <a:endParaRPr sz="2000">
              <a:solidFill>
                <a:schemeClr val="dk1"/>
              </a:solidFill>
              <a:latin typeface="Arial"/>
              <a:ea typeface="Arial"/>
              <a:cs typeface="Arial"/>
              <a:sym typeface="Arial"/>
            </a:endParaRPr>
          </a:p>
          <a:p>
            <a:pPr indent="-320040" lvl="0" marL="332740" marR="5715" rtl="0" algn="just">
              <a:lnSpc>
                <a:spcPct val="100000"/>
              </a:lnSpc>
              <a:spcBef>
                <a:spcPts val="71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devrede ise gerilimin yerini manyetomotor  kuvvet (mmk) alır. Bir sargıdan geçen akım, mmk (</a:t>
            </a:r>
            <a:r>
              <a:rPr i="1" lang="en-US" sz="2000">
                <a:solidFill>
                  <a:schemeClr val="dk1"/>
                </a:solidFill>
                <a:latin typeface="Trebuchet MS"/>
                <a:ea typeface="Trebuchet MS"/>
                <a:cs typeface="Trebuchet MS"/>
                <a:sym typeface="Trebuchet MS"/>
              </a:rPr>
              <a:t>F)  </a:t>
            </a:r>
            <a:r>
              <a:rPr lang="en-US" sz="2000">
                <a:solidFill>
                  <a:schemeClr val="dk1"/>
                </a:solidFill>
                <a:latin typeface="Arial"/>
                <a:ea typeface="Arial"/>
                <a:cs typeface="Arial"/>
                <a:sym typeface="Arial"/>
              </a:rPr>
              <a:t>değerini belirler. </a:t>
            </a:r>
            <a:r>
              <a:rPr i="1" lang="en-US" sz="2000">
                <a:solidFill>
                  <a:srgbClr val="FF0000"/>
                </a:solidFill>
                <a:latin typeface="Trebuchet MS"/>
                <a:ea typeface="Trebuchet MS"/>
                <a:cs typeface="Trebuchet MS"/>
                <a:sym typeface="Trebuchet MS"/>
              </a:rPr>
              <a:t>F =N i (At)</a:t>
            </a:r>
            <a:endParaRPr sz="2000">
              <a:solidFill>
                <a:schemeClr val="dk1"/>
              </a:solidFill>
              <a:latin typeface="Trebuchet MS"/>
              <a:ea typeface="Trebuchet MS"/>
              <a:cs typeface="Trebuchet MS"/>
              <a:sym typeface="Trebuchet MS"/>
            </a:endParaRPr>
          </a:p>
          <a:p>
            <a:pPr indent="-320040" lvl="0" marL="332740" marR="5715" rtl="0" algn="just">
              <a:lnSpc>
                <a:spcPct val="100000"/>
              </a:lnSpc>
              <a:spcBef>
                <a:spcPts val="695"/>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devrede, uygulanan mmk devrede bir akı  (φ) üretilmesini sağlar.</a:t>
            </a:r>
            <a:endParaRPr sz="20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9"/>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67" name="Google Shape;67;p9"/>
          <p:cNvSpPr txBox="1"/>
          <p:nvPr/>
        </p:nvSpPr>
        <p:spPr>
          <a:xfrm>
            <a:off x="691692" y="1523364"/>
            <a:ext cx="7997825" cy="2361565"/>
          </a:xfrm>
          <a:prstGeom prst="rect">
            <a:avLst/>
          </a:prstGeom>
          <a:noFill/>
          <a:ln>
            <a:noFill/>
          </a:ln>
        </p:spPr>
        <p:txBody>
          <a:bodyPr anchorCtr="0" anchor="t" bIns="0" lIns="0" spcFirstLastPara="1" rIns="0" wrap="square" tIns="66025">
            <a:noAutofit/>
          </a:bodyPr>
          <a:lstStyle/>
          <a:p>
            <a:pPr indent="0" lvl="0" marL="12700" marR="0" rtl="0" algn="l">
              <a:lnSpc>
                <a:spcPct val="100000"/>
              </a:lnSpc>
              <a:spcBef>
                <a:spcPts val="0"/>
              </a:spcBef>
              <a:spcAft>
                <a:spcPts val="0"/>
              </a:spcAft>
              <a:buNone/>
            </a:pPr>
            <a:r>
              <a:rPr lang="en-US" sz="2400">
                <a:solidFill>
                  <a:srgbClr val="C00000"/>
                </a:solidFill>
                <a:latin typeface="Arial"/>
                <a:ea typeface="Arial"/>
                <a:cs typeface="Arial"/>
                <a:sym typeface="Arial"/>
              </a:rPr>
              <a:t>1.1. Dairesel Hareketler</a:t>
            </a:r>
            <a:endParaRPr sz="2400">
              <a:solidFill>
                <a:schemeClr val="dk1"/>
              </a:solidFill>
              <a:latin typeface="Arial"/>
              <a:ea typeface="Arial"/>
              <a:cs typeface="Arial"/>
              <a:sym typeface="Arial"/>
            </a:endParaRPr>
          </a:p>
          <a:p>
            <a:pPr indent="-320040" lvl="0" marL="332740" marR="5715" rtl="0" algn="l">
              <a:lnSpc>
                <a:spcPct val="107916"/>
              </a:lnSpc>
              <a:spcBef>
                <a:spcPts val="75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Elektrik	makinalarının	büyük	çoğunluğu	bir	eksen	etrafında  dönerler.</a:t>
            </a:r>
            <a:endParaRPr sz="2400">
              <a:solidFill>
                <a:schemeClr val="dk1"/>
              </a:solidFill>
              <a:latin typeface="Arial"/>
              <a:ea typeface="Arial"/>
              <a:cs typeface="Arial"/>
              <a:sym typeface="Arial"/>
            </a:endParaRPr>
          </a:p>
          <a:p>
            <a:pPr indent="-320040" lvl="0" marL="332740" marR="0" rtl="0" algn="l">
              <a:lnSpc>
                <a:spcPct val="100000"/>
              </a:lnSpc>
              <a:spcBef>
                <a:spcPts val="37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Makinanın eksenine mil denir.</a:t>
            </a:r>
            <a:endParaRPr sz="2400">
              <a:solidFill>
                <a:schemeClr val="dk1"/>
              </a:solidFill>
              <a:latin typeface="Arial"/>
              <a:ea typeface="Arial"/>
              <a:cs typeface="Arial"/>
              <a:sym typeface="Arial"/>
            </a:endParaRPr>
          </a:p>
          <a:p>
            <a:pPr indent="-320040" lvl="0" marL="332740" marR="0" rtl="0" algn="l">
              <a:lnSpc>
                <a:spcPct val="114583"/>
              </a:lnSpc>
              <a:spcBef>
                <a:spcPts val="409"/>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Makinaların	mil	dönüş	yönü	saat	yönü	(CW)	veya	saat</a:t>
            </a:r>
            <a:endParaRPr sz="2400">
              <a:solidFill>
                <a:schemeClr val="dk1"/>
              </a:solidFill>
              <a:latin typeface="Arial"/>
              <a:ea typeface="Arial"/>
              <a:cs typeface="Arial"/>
              <a:sym typeface="Arial"/>
            </a:endParaRPr>
          </a:p>
          <a:p>
            <a:pPr indent="0" lvl="0" marL="332740" marR="0" rtl="0" algn="l">
              <a:lnSpc>
                <a:spcPct val="114583"/>
              </a:lnSpc>
              <a:spcBef>
                <a:spcPts val="0"/>
              </a:spcBef>
              <a:spcAft>
                <a:spcPts val="0"/>
              </a:spcAft>
              <a:buNone/>
            </a:pPr>
            <a:r>
              <a:rPr lang="en-US" sz="2400">
                <a:solidFill>
                  <a:schemeClr val="dk1"/>
                </a:solidFill>
                <a:latin typeface="Arial"/>
                <a:ea typeface="Arial"/>
                <a:cs typeface="Arial"/>
                <a:sym typeface="Arial"/>
              </a:rPr>
              <a:t>yönünün tersi (CCW) olarak ifade edilir.</a:t>
            </a:r>
            <a:endParaRPr sz="2400">
              <a:solidFill>
                <a:schemeClr val="dk1"/>
              </a:solidFill>
              <a:latin typeface="Arial"/>
              <a:ea typeface="Arial"/>
              <a:cs typeface="Arial"/>
              <a:sym typeface="Arial"/>
            </a:endParaRPr>
          </a:p>
        </p:txBody>
      </p:sp>
      <p:sp>
        <p:nvSpPr>
          <p:cNvPr id="68" name="Google Shape;68;p9"/>
          <p:cNvSpPr/>
          <p:nvPr/>
        </p:nvSpPr>
        <p:spPr>
          <a:xfrm>
            <a:off x="2555875" y="4221226"/>
            <a:ext cx="3987800" cy="2160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9"/>
          <p:cNvSpPr/>
          <p:nvPr/>
        </p:nvSpPr>
        <p:spPr>
          <a:xfrm>
            <a:off x="2551048" y="4216463"/>
            <a:ext cx="3997325" cy="2170430"/>
          </a:xfrm>
          <a:custGeom>
            <a:rect b="b" l="l" r="r" t="t"/>
            <a:pathLst>
              <a:path extrusionOk="0" h="2170429" w="3997325">
                <a:moveTo>
                  <a:pt x="0" y="2170049"/>
                </a:moveTo>
                <a:lnTo>
                  <a:pt x="3997325" y="2170049"/>
                </a:lnTo>
                <a:lnTo>
                  <a:pt x="3997325" y="0"/>
                </a:lnTo>
                <a:lnTo>
                  <a:pt x="0" y="0"/>
                </a:lnTo>
                <a:lnTo>
                  <a:pt x="0" y="2170049"/>
                </a:lnTo>
                <a:close/>
              </a:path>
            </a:pathLst>
          </a:custGeom>
          <a:noFill/>
          <a:ln cap="flat" cmpd="sng" w="952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p:nvPr/>
        </p:nvSpPr>
        <p:spPr>
          <a:xfrm>
            <a:off x="6794795" y="3773689"/>
            <a:ext cx="2270420" cy="28429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36"/>
          <p:cNvSpPr txBox="1"/>
          <p:nvPr/>
        </p:nvSpPr>
        <p:spPr>
          <a:xfrm>
            <a:off x="578307" y="3070496"/>
            <a:ext cx="3844290" cy="273601"/>
          </a:xfrm>
          <a:prstGeom prst="rect">
            <a:avLst/>
          </a:prstGeom>
          <a:noFill/>
          <a:ln>
            <a:noFill/>
          </a:ln>
        </p:spPr>
        <p:txBody>
          <a:bodyPr anchorCtr="0" anchor="t" bIns="0" lIns="0" spcFirstLastPara="1" rIns="0" wrap="square" tIns="17775">
            <a:noAutofit/>
          </a:bodyPr>
          <a:lstStyle/>
          <a:p>
            <a:pPr indent="0" lvl="0" marL="12700" marR="5080" rtl="0" algn="l">
              <a:lnSpc>
                <a:spcPct val="110400"/>
              </a:lnSpc>
              <a:spcBef>
                <a:spcPts val="0"/>
              </a:spcBef>
              <a:spcAft>
                <a:spcPts val="0"/>
              </a:spcAft>
              <a:buNone/>
            </a:pPr>
            <a:r>
              <a:rPr lang="en-US" sz="1600">
                <a:solidFill>
                  <a:schemeClr val="dk1"/>
                </a:solidFill>
                <a:latin typeface="Arial"/>
                <a:ea typeface="Arial"/>
                <a:cs typeface="Arial"/>
                <a:sym typeface="Arial"/>
              </a:rPr>
              <a:t>Burada </a:t>
            </a:r>
            <a:r>
              <a:rPr i="1" lang="en-US" sz="1650">
                <a:solidFill>
                  <a:schemeClr val="dk1"/>
                </a:solidFill>
                <a:latin typeface="Verdana"/>
                <a:ea typeface="Verdana"/>
                <a:cs typeface="Verdana"/>
                <a:sym typeface="Verdana"/>
              </a:rPr>
              <a:t>R </a:t>
            </a:r>
            <a:r>
              <a:rPr lang="en-US" sz="1600">
                <a:solidFill>
                  <a:schemeClr val="dk1"/>
                </a:solidFill>
                <a:latin typeface="Arial"/>
                <a:ea typeface="Arial"/>
                <a:cs typeface="Arial"/>
                <a:sym typeface="Arial"/>
              </a:rPr>
              <a:t>relüktansı temsil eder.</a:t>
            </a:r>
            <a:endParaRPr sz="1600">
              <a:solidFill>
                <a:schemeClr val="dk1"/>
              </a:solidFill>
              <a:latin typeface="Arial"/>
              <a:ea typeface="Arial"/>
              <a:cs typeface="Arial"/>
              <a:sym typeface="Arial"/>
            </a:endParaRPr>
          </a:p>
        </p:txBody>
      </p:sp>
      <p:sp>
        <p:nvSpPr>
          <p:cNvPr id="334" name="Google Shape;334;p36"/>
          <p:cNvSpPr txBox="1"/>
          <p:nvPr/>
        </p:nvSpPr>
        <p:spPr>
          <a:xfrm>
            <a:off x="258267" y="3706495"/>
            <a:ext cx="3210560" cy="391160"/>
          </a:xfrm>
          <a:prstGeom prst="rect">
            <a:avLst/>
          </a:prstGeom>
          <a:noFill/>
          <a:ln>
            <a:noFill/>
          </a:ln>
        </p:spPr>
        <p:txBody>
          <a:bodyPr anchorCtr="0" anchor="t" bIns="0" lIns="0" spcFirstLastPara="1" rIns="0" wrap="square" tIns="12700">
            <a:noAutofit/>
          </a:bodyPr>
          <a:lstStyle/>
          <a:p>
            <a:pPr indent="-388620" lvl="0" marL="40132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Relüktans akıyı sınırlar.</a:t>
            </a:r>
            <a:endParaRPr sz="2400">
              <a:solidFill>
                <a:schemeClr val="dk1"/>
              </a:solidFill>
              <a:latin typeface="Arial"/>
              <a:ea typeface="Arial"/>
              <a:cs typeface="Arial"/>
              <a:sym typeface="Arial"/>
            </a:endParaRPr>
          </a:p>
        </p:txBody>
      </p:sp>
      <p:sp>
        <p:nvSpPr>
          <p:cNvPr id="335" name="Google Shape;335;p36"/>
          <p:cNvSpPr txBox="1"/>
          <p:nvPr/>
        </p:nvSpPr>
        <p:spPr>
          <a:xfrm>
            <a:off x="258267" y="4163695"/>
            <a:ext cx="3047365" cy="635635"/>
          </a:xfrm>
          <a:prstGeom prst="rect">
            <a:avLst/>
          </a:prstGeom>
          <a:noFill/>
          <a:ln>
            <a:noFill/>
          </a:ln>
        </p:spPr>
        <p:txBody>
          <a:bodyPr anchorCtr="0" anchor="t" bIns="0" lIns="0" spcFirstLastPara="1" rIns="0" wrap="square" tIns="12700">
            <a:noAutofit/>
          </a:bodyPr>
          <a:lstStyle/>
          <a:p>
            <a:pPr indent="-320040" lvl="0" marL="332740" marR="5080" rtl="0" algn="l">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Elektrik		devresindeki  kaynağına	benzer	olarak</a:t>
            </a:r>
            <a:endParaRPr sz="2000">
              <a:solidFill>
                <a:schemeClr val="dk1"/>
              </a:solidFill>
              <a:latin typeface="Arial"/>
              <a:ea typeface="Arial"/>
              <a:cs typeface="Arial"/>
              <a:sym typeface="Arial"/>
            </a:endParaRPr>
          </a:p>
        </p:txBody>
      </p:sp>
      <p:sp>
        <p:nvSpPr>
          <p:cNvPr id="336" name="Google Shape;336;p36"/>
          <p:cNvSpPr txBox="1"/>
          <p:nvPr/>
        </p:nvSpPr>
        <p:spPr>
          <a:xfrm>
            <a:off x="3443732" y="4163695"/>
            <a:ext cx="978535" cy="635635"/>
          </a:xfrm>
          <a:prstGeom prst="rect">
            <a:avLst/>
          </a:prstGeom>
          <a:noFill/>
          <a:ln>
            <a:noFill/>
          </a:ln>
        </p:spPr>
        <p:txBody>
          <a:bodyPr anchorCtr="0" anchor="t" bIns="0" lIns="0" spcFirstLastPara="1" rIns="0" wrap="square" tIns="12700">
            <a:noAutofit/>
          </a:bodyPr>
          <a:lstStyle/>
          <a:p>
            <a:pPr indent="240665" lvl="0" marL="12700" marR="5080" rtl="0" algn="l">
              <a:lnSpc>
                <a:spcPct val="100000"/>
              </a:lnSpc>
              <a:spcBef>
                <a:spcPts val="0"/>
              </a:spcBef>
              <a:spcAft>
                <a:spcPts val="0"/>
              </a:spcAft>
              <a:buNone/>
            </a:pPr>
            <a:r>
              <a:rPr lang="en-US" sz="2000">
                <a:solidFill>
                  <a:schemeClr val="dk1"/>
                </a:solidFill>
                <a:latin typeface="Arial"/>
                <a:ea typeface="Arial"/>
                <a:cs typeface="Arial"/>
                <a:sym typeface="Arial"/>
              </a:rPr>
              <a:t>gerilim  manyetik</a:t>
            </a:r>
            <a:endParaRPr sz="2000">
              <a:solidFill>
                <a:schemeClr val="dk1"/>
              </a:solidFill>
              <a:latin typeface="Arial"/>
              <a:ea typeface="Arial"/>
              <a:cs typeface="Arial"/>
              <a:sym typeface="Arial"/>
            </a:endParaRPr>
          </a:p>
        </p:txBody>
      </p:sp>
      <p:sp>
        <p:nvSpPr>
          <p:cNvPr id="337" name="Google Shape;337;p36"/>
          <p:cNvSpPr txBox="1"/>
          <p:nvPr/>
        </p:nvSpPr>
        <p:spPr>
          <a:xfrm>
            <a:off x="578307" y="4773244"/>
            <a:ext cx="3844925" cy="1550670"/>
          </a:xfrm>
          <a:prstGeom prst="rect">
            <a:avLst/>
          </a:prstGeom>
          <a:noFill/>
          <a:ln>
            <a:noFill/>
          </a:ln>
        </p:spPr>
        <p:txBody>
          <a:bodyPr anchorCtr="0" anchor="t" bIns="0" lIns="0" spcFirstLastPara="1" rIns="0" wrap="square" tIns="13325">
            <a:noAutofit/>
          </a:bodyPr>
          <a:lstStyle/>
          <a:p>
            <a:pPr indent="0" lvl="0" marL="12700" marR="5080" rtl="0" algn="just">
              <a:lnSpc>
                <a:spcPct val="100000"/>
              </a:lnSpc>
              <a:spcBef>
                <a:spcPts val="0"/>
              </a:spcBef>
              <a:spcAft>
                <a:spcPts val="0"/>
              </a:spcAft>
              <a:buNone/>
            </a:pPr>
            <a:r>
              <a:rPr lang="en-US" sz="2000">
                <a:solidFill>
                  <a:schemeClr val="dk1"/>
                </a:solidFill>
                <a:latin typeface="Arial"/>
                <a:ea typeface="Arial"/>
                <a:cs typeface="Arial"/>
                <a:sym typeface="Arial"/>
              </a:rPr>
              <a:t>devrede mmk ‘in de bir polaritesi  vardır. mmk kaynağının pozitif ucu  manyetik akının çıktığı uçtur, negatif  ucu ise manyetik akının tekrar  kaynağa girdiği uçtur.</a:t>
            </a:r>
            <a:endParaRPr sz="2000">
              <a:solidFill>
                <a:schemeClr val="dk1"/>
              </a:solidFill>
              <a:latin typeface="Arial"/>
              <a:ea typeface="Arial"/>
              <a:cs typeface="Arial"/>
              <a:sym typeface="Arial"/>
            </a:endParaRPr>
          </a:p>
        </p:txBody>
      </p:sp>
      <p:sp>
        <p:nvSpPr>
          <p:cNvPr id="338" name="Google Shape;338;p36"/>
          <p:cNvSpPr/>
          <p:nvPr/>
        </p:nvSpPr>
        <p:spPr>
          <a:xfrm>
            <a:off x="4787900" y="1557400"/>
            <a:ext cx="2279650" cy="27351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36"/>
          <p:cNvSpPr/>
          <p:nvPr/>
        </p:nvSpPr>
        <p:spPr>
          <a:xfrm>
            <a:off x="971550" y="2349436"/>
            <a:ext cx="2520950" cy="5035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36"/>
          <p:cNvSpPr/>
          <p:nvPr/>
        </p:nvSpPr>
        <p:spPr>
          <a:xfrm>
            <a:off x="966787" y="2344737"/>
            <a:ext cx="2530475" cy="535305"/>
          </a:xfrm>
          <a:custGeom>
            <a:rect b="b" l="l" r="r" t="t"/>
            <a:pathLst>
              <a:path extrusionOk="0" h="535305" w="2530475">
                <a:moveTo>
                  <a:pt x="0" y="534987"/>
                </a:moveTo>
                <a:lnTo>
                  <a:pt x="2530475" y="534987"/>
                </a:lnTo>
                <a:lnTo>
                  <a:pt x="2530475" y="0"/>
                </a:lnTo>
                <a:lnTo>
                  <a:pt x="0" y="0"/>
                </a:lnTo>
                <a:lnTo>
                  <a:pt x="0" y="534987"/>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36"/>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42" name="Google Shape;342;p36"/>
          <p:cNvSpPr txBox="1"/>
          <p:nvPr/>
        </p:nvSpPr>
        <p:spPr>
          <a:xfrm>
            <a:off x="258267" y="897763"/>
            <a:ext cx="3765550" cy="1136015"/>
          </a:xfrm>
          <a:prstGeom prst="rect">
            <a:avLst/>
          </a:prstGeom>
          <a:noFill/>
          <a:ln>
            <a:noFill/>
          </a:ln>
        </p:spPr>
        <p:txBody>
          <a:bodyPr anchorCtr="0" anchor="t" bIns="0" lIns="0" spcFirstLastPara="1" rIns="0" wrap="square" tIns="12700">
            <a:noAutofit/>
          </a:bodyPr>
          <a:lstStyle/>
          <a:p>
            <a:pPr indent="0" lvl="0" marL="4445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Manyetik Devreler</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255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mmk ile akı arasındaki ilişki:</a:t>
            </a:r>
            <a:endParaRPr sz="24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nvSpPr>
        <p:spPr>
          <a:xfrm>
            <a:off x="1982470" y="2008073"/>
            <a:ext cx="3329940" cy="3917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şeklinden	elde	edilebilir.</a:t>
            </a:r>
            <a:endParaRPr sz="2400">
              <a:solidFill>
                <a:schemeClr val="dk1"/>
              </a:solidFill>
              <a:latin typeface="Arial"/>
              <a:ea typeface="Arial"/>
              <a:cs typeface="Arial"/>
              <a:sym typeface="Arial"/>
            </a:endParaRPr>
          </a:p>
        </p:txBody>
      </p:sp>
      <p:sp>
        <p:nvSpPr>
          <p:cNvPr id="348" name="Google Shape;348;p37"/>
          <p:cNvSpPr txBox="1"/>
          <p:nvPr/>
        </p:nvSpPr>
        <p:spPr>
          <a:xfrm>
            <a:off x="398779" y="2008073"/>
            <a:ext cx="1380490" cy="1123315"/>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uyarlanmış  Şekildeki  parmakları</a:t>
            </a:r>
            <a:endParaRPr sz="2400">
              <a:solidFill>
                <a:schemeClr val="dk1"/>
              </a:solidFill>
              <a:latin typeface="Arial"/>
              <a:ea typeface="Arial"/>
              <a:cs typeface="Arial"/>
              <a:sym typeface="Arial"/>
            </a:endParaRPr>
          </a:p>
        </p:txBody>
      </p:sp>
      <p:sp>
        <p:nvSpPr>
          <p:cNvPr id="349" name="Google Shape;349;p37"/>
          <p:cNvSpPr txBox="1"/>
          <p:nvPr/>
        </p:nvSpPr>
        <p:spPr>
          <a:xfrm>
            <a:off x="1791970" y="2374138"/>
            <a:ext cx="1403985" cy="756920"/>
          </a:xfrm>
          <a:prstGeom prst="rect">
            <a:avLst/>
          </a:prstGeom>
          <a:noFill/>
          <a:ln>
            <a:noFill/>
          </a:ln>
        </p:spPr>
        <p:txBody>
          <a:bodyPr anchorCtr="0" anchor="t" bIns="0" lIns="0" spcFirstLastPara="1" rIns="0" wrap="square" tIns="12700">
            <a:noAutofit/>
          </a:bodyPr>
          <a:lstStyle/>
          <a:p>
            <a:pPr indent="-330835" lvl="0" marL="342900" marR="5080" rtl="0" algn="l">
              <a:lnSpc>
                <a:spcPct val="100000"/>
              </a:lnSpc>
              <a:spcBef>
                <a:spcPts val="0"/>
              </a:spcBef>
              <a:spcAft>
                <a:spcPts val="0"/>
              </a:spcAft>
              <a:buNone/>
            </a:pPr>
            <a:r>
              <a:rPr lang="en-US" sz="2400">
                <a:solidFill>
                  <a:schemeClr val="dk1"/>
                </a:solidFill>
                <a:latin typeface="Arial"/>
                <a:ea typeface="Arial"/>
                <a:cs typeface="Arial"/>
                <a:sym typeface="Arial"/>
              </a:rPr>
              <a:t>manyetik  sargıdan</a:t>
            </a:r>
            <a:endParaRPr sz="2400">
              <a:solidFill>
                <a:schemeClr val="dk1"/>
              </a:solidFill>
              <a:latin typeface="Arial"/>
              <a:ea typeface="Arial"/>
              <a:cs typeface="Arial"/>
              <a:sym typeface="Arial"/>
            </a:endParaRPr>
          </a:p>
        </p:txBody>
      </p:sp>
      <p:sp>
        <p:nvSpPr>
          <p:cNvPr id="350" name="Google Shape;350;p37"/>
          <p:cNvSpPr txBox="1"/>
          <p:nvPr/>
        </p:nvSpPr>
        <p:spPr>
          <a:xfrm>
            <a:off x="3232530" y="2374138"/>
            <a:ext cx="2079625" cy="756920"/>
          </a:xfrm>
          <a:prstGeom prst="rect">
            <a:avLst/>
          </a:prstGeom>
          <a:noFill/>
          <a:ln>
            <a:noFill/>
          </a:ln>
        </p:spPr>
        <p:txBody>
          <a:bodyPr anchorCtr="0" anchor="t" bIns="0" lIns="0" spcFirstLastPara="1" rIns="0" wrap="square" tIns="12700">
            <a:noAutofit/>
          </a:bodyPr>
          <a:lstStyle/>
          <a:p>
            <a:pPr indent="-329565" lvl="0" marL="341630" marR="5080" rtl="0" algn="l">
              <a:lnSpc>
                <a:spcPct val="100000"/>
              </a:lnSpc>
              <a:spcBef>
                <a:spcPts val="0"/>
              </a:spcBef>
              <a:spcAft>
                <a:spcPts val="0"/>
              </a:spcAft>
              <a:buNone/>
            </a:pPr>
            <a:r>
              <a:rPr lang="en-US" sz="2400">
                <a:solidFill>
                  <a:schemeClr val="dk1"/>
                </a:solidFill>
                <a:latin typeface="Arial"/>
                <a:ea typeface="Arial"/>
                <a:cs typeface="Arial"/>
                <a:sym typeface="Arial"/>
              </a:rPr>
              <a:t>yapıda	sağ	el  geçen</a:t>
            </a:r>
            <a:endParaRPr sz="2400">
              <a:solidFill>
                <a:schemeClr val="dk1"/>
              </a:solidFill>
              <a:latin typeface="Arial"/>
              <a:ea typeface="Arial"/>
              <a:cs typeface="Arial"/>
              <a:sym typeface="Arial"/>
            </a:endParaRPr>
          </a:p>
        </p:txBody>
      </p:sp>
      <p:sp>
        <p:nvSpPr>
          <p:cNvPr id="351" name="Google Shape;351;p37"/>
          <p:cNvSpPr txBox="1"/>
          <p:nvPr/>
        </p:nvSpPr>
        <p:spPr>
          <a:xfrm>
            <a:off x="4687951" y="2739897"/>
            <a:ext cx="62230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akım</a:t>
            </a:r>
            <a:endParaRPr sz="2400">
              <a:solidFill>
                <a:schemeClr val="dk1"/>
              </a:solidFill>
              <a:latin typeface="Arial"/>
              <a:ea typeface="Arial"/>
              <a:cs typeface="Arial"/>
              <a:sym typeface="Arial"/>
            </a:endParaRPr>
          </a:p>
        </p:txBody>
      </p:sp>
      <p:sp>
        <p:nvSpPr>
          <p:cNvPr id="352" name="Google Shape;352;p37"/>
          <p:cNvSpPr/>
          <p:nvPr/>
        </p:nvSpPr>
        <p:spPr>
          <a:xfrm>
            <a:off x="5445468" y="1714500"/>
            <a:ext cx="3509682" cy="25177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37"/>
          <p:cNvSpPr txBox="1"/>
          <p:nvPr/>
        </p:nvSpPr>
        <p:spPr>
          <a:xfrm>
            <a:off x="329590" y="3105658"/>
            <a:ext cx="8202930" cy="3123565"/>
          </a:xfrm>
          <a:prstGeom prst="rect">
            <a:avLst/>
          </a:prstGeom>
          <a:noFill/>
          <a:ln>
            <a:noFill/>
          </a:ln>
        </p:spPr>
        <p:txBody>
          <a:bodyPr anchorCtr="0" anchor="t" bIns="0" lIns="0" spcFirstLastPara="1" rIns="0" wrap="square" tIns="12700">
            <a:noAutofit/>
          </a:bodyPr>
          <a:lstStyle/>
          <a:p>
            <a:pPr indent="0" lvl="0" marL="81280" marR="3227705" rtl="0" algn="just">
              <a:lnSpc>
                <a:spcPct val="100000"/>
              </a:lnSpc>
              <a:spcBef>
                <a:spcPts val="0"/>
              </a:spcBef>
              <a:spcAft>
                <a:spcPts val="0"/>
              </a:spcAft>
              <a:buNone/>
            </a:pPr>
            <a:r>
              <a:rPr lang="en-US" sz="2400">
                <a:solidFill>
                  <a:schemeClr val="dk1"/>
                </a:solidFill>
                <a:latin typeface="Arial"/>
                <a:ea typeface="Arial"/>
                <a:cs typeface="Arial"/>
                <a:sym typeface="Arial"/>
              </a:rPr>
              <a:t>yönünde sargıyı kavrar ise, parmaklara  dik tutulan başparmak akının ve  dolayısıyla </a:t>
            </a:r>
            <a:r>
              <a:rPr lang="en-US" sz="2400">
                <a:solidFill>
                  <a:srgbClr val="FF0000"/>
                </a:solidFill>
                <a:latin typeface="Arial"/>
                <a:ea typeface="Arial"/>
                <a:cs typeface="Arial"/>
                <a:sym typeface="Arial"/>
              </a:rPr>
              <a:t>mmk’in yönünü </a:t>
            </a:r>
            <a:r>
              <a:rPr lang="en-US" sz="2400">
                <a:solidFill>
                  <a:schemeClr val="dk1"/>
                </a:solidFill>
                <a:latin typeface="Arial"/>
                <a:ea typeface="Arial"/>
                <a:cs typeface="Arial"/>
                <a:sym typeface="Arial"/>
              </a:rPr>
              <a:t>gösterir.</a:t>
            </a:r>
            <a:endParaRPr sz="2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310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0"/>
              </a:spcBef>
              <a:spcAft>
                <a:spcPts val="0"/>
              </a:spcAft>
              <a:buClr>
                <a:srgbClr val="DD8046"/>
              </a:buClr>
              <a:buSzPts val="1450"/>
              <a:buFont typeface="Noto Sans Symbols"/>
              <a:buChar char="◻"/>
            </a:pPr>
            <a:r>
              <a:rPr lang="en-US" sz="2400">
                <a:solidFill>
                  <a:srgbClr val="FF0000"/>
                </a:solidFill>
                <a:latin typeface="Arial"/>
                <a:ea typeface="Arial"/>
                <a:cs typeface="Arial"/>
                <a:sym typeface="Arial"/>
              </a:rPr>
              <a:t>Relüktans </a:t>
            </a:r>
            <a:r>
              <a:rPr lang="en-US" sz="2400">
                <a:solidFill>
                  <a:schemeClr val="dk1"/>
                </a:solidFill>
                <a:latin typeface="Arial"/>
                <a:ea typeface="Arial"/>
                <a:cs typeface="Arial"/>
                <a:sym typeface="Arial"/>
              </a:rPr>
              <a:t>(manyetik drenç) bir elektrik devresindeki dirence  karşılık gelirken, elektrik devresindeki iletkenliğin manyetik  devredeki karşılığı da </a:t>
            </a:r>
            <a:r>
              <a:rPr lang="en-US" sz="2400">
                <a:solidFill>
                  <a:srgbClr val="FF0000"/>
                </a:solidFill>
                <a:latin typeface="Arial"/>
                <a:ea typeface="Arial"/>
                <a:cs typeface="Arial"/>
                <a:sym typeface="Arial"/>
              </a:rPr>
              <a:t>permeans </a:t>
            </a:r>
            <a:r>
              <a:rPr lang="en-US" sz="2400">
                <a:solidFill>
                  <a:schemeClr val="dk1"/>
                </a:solidFill>
                <a:latin typeface="Arial"/>
                <a:ea typeface="Arial"/>
                <a:cs typeface="Arial"/>
                <a:sym typeface="Arial"/>
              </a:rPr>
              <a:t>olarak ifade edilir.</a:t>
            </a:r>
            <a:endParaRPr sz="2400">
              <a:solidFill>
                <a:schemeClr val="dk1"/>
              </a:solidFill>
              <a:latin typeface="Arial"/>
              <a:ea typeface="Arial"/>
              <a:cs typeface="Arial"/>
              <a:sym typeface="Arial"/>
            </a:endParaRPr>
          </a:p>
          <a:p>
            <a:pPr indent="0" lvl="0" marL="332740" marR="0" rtl="0" algn="l">
              <a:lnSpc>
                <a:spcPct val="100000"/>
              </a:lnSpc>
              <a:spcBef>
                <a:spcPts val="525"/>
              </a:spcBef>
              <a:spcAft>
                <a:spcPts val="0"/>
              </a:spcAft>
              <a:buNone/>
            </a:pPr>
            <a:r>
              <a:rPr i="1" lang="en-US" sz="2500">
                <a:solidFill>
                  <a:srgbClr val="FF0000"/>
                </a:solidFill>
                <a:latin typeface="Verdana"/>
                <a:ea typeface="Verdana"/>
                <a:cs typeface="Verdana"/>
                <a:sym typeface="Verdana"/>
              </a:rPr>
              <a:t>P</a:t>
            </a:r>
            <a:r>
              <a:rPr i="1" lang="en-US" sz="2400">
                <a:solidFill>
                  <a:srgbClr val="FF0000"/>
                </a:solidFill>
                <a:latin typeface="Trebuchet MS"/>
                <a:ea typeface="Trebuchet MS"/>
                <a:cs typeface="Trebuchet MS"/>
                <a:sym typeface="Trebuchet MS"/>
              </a:rPr>
              <a:t>=1/</a:t>
            </a:r>
            <a:r>
              <a:rPr i="1" lang="en-US" sz="2500">
                <a:solidFill>
                  <a:srgbClr val="FF0000"/>
                </a:solidFill>
                <a:latin typeface="Verdana"/>
                <a:ea typeface="Verdana"/>
                <a:cs typeface="Verdana"/>
                <a:sym typeface="Verdana"/>
              </a:rPr>
              <a:t>R	</a:t>
            </a:r>
            <a:r>
              <a:rPr i="1" lang="en-US" sz="2400">
                <a:solidFill>
                  <a:schemeClr val="dk1"/>
                </a:solidFill>
                <a:latin typeface="Trebuchet MS"/>
                <a:ea typeface="Trebuchet MS"/>
                <a:cs typeface="Trebuchet MS"/>
                <a:sym typeface="Trebuchet MS"/>
              </a:rPr>
              <a:t>ve	</a:t>
            </a:r>
            <a:r>
              <a:rPr i="1" lang="en-US" sz="2500">
                <a:solidFill>
                  <a:srgbClr val="FF0000"/>
                </a:solidFill>
                <a:latin typeface="Noto Sans Symbols"/>
                <a:ea typeface="Noto Sans Symbols"/>
                <a:cs typeface="Noto Sans Symbols"/>
                <a:sym typeface="Noto Sans Symbols"/>
              </a:rPr>
              <a:t>Φ</a:t>
            </a:r>
            <a:r>
              <a:rPr i="1" lang="en-US" sz="2500">
                <a:solidFill>
                  <a:srgbClr val="FF0000"/>
                </a:solidFill>
                <a:latin typeface="Times New Roman"/>
                <a:ea typeface="Times New Roman"/>
                <a:cs typeface="Times New Roman"/>
                <a:sym typeface="Times New Roman"/>
              </a:rPr>
              <a:t> </a:t>
            </a:r>
            <a:r>
              <a:rPr i="1" lang="en-US" sz="2400">
                <a:solidFill>
                  <a:srgbClr val="FF0000"/>
                </a:solidFill>
                <a:latin typeface="Trebuchet MS"/>
                <a:ea typeface="Trebuchet MS"/>
                <a:cs typeface="Trebuchet MS"/>
                <a:sym typeface="Trebuchet MS"/>
              </a:rPr>
              <a:t>= </a:t>
            </a:r>
            <a:r>
              <a:rPr i="1" lang="en-US" sz="2500">
                <a:solidFill>
                  <a:srgbClr val="FF0000"/>
                </a:solidFill>
                <a:latin typeface="Verdana"/>
                <a:ea typeface="Verdana"/>
                <a:cs typeface="Verdana"/>
                <a:sym typeface="Verdana"/>
              </a:rPr>
              <a:t>FP</a:t>
            </a:r>
            <a:endParaRPr sz="2500">
              <a:solidFill>
                <a:schemeClr val="dk1"/>
              </a:solidFill>
              <a:latin typeface="Verdana"/>
              <a:ea typeface="Verdana"/>
              <a:cs typeface="Verdana"/>
              <a:sym typeface="Verdana"/>
            </a:endParaRPr>
          </a:p>
        </p:txBody>
      </p:sp>
      <p:sp>
        <p:nvSpPr>
          <p:cNvPr id="354" name="Google Shape;354;p37"/>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55" name="Google Shape;355;p37"/>
          <p:cNvSpPr txBox="1"/>
          <p:nvPr/>
        </p:nvSpPr>
        <p:spPr>
          <a:xfrm>
            <a:off x="78739" y="897763"/>
            <a:ext cx="5231765" cy="1136015"/>
          </a:xfrm>
          <a:prstGeom prst="rect">
            <a:avLst/>
          </a:prstGeom>
          <a:noFill/>
          <a:ln>
            <a:noFill/>
          </a:ln>
        </p:spPr>
        <p:txBody>
          <a:bodyPr anchorCtr="0" anchor="t" bIns="0" lIns="0" spcFirstLastPara="1" rIns="0" wrap="square" tIns="12700">
            <a:noAutofit/>
          </a:bodyPr>
          <a:lstStyle/>
          <a:p>
            <a:pPr indent="0" lvl="0" marL="62357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Relüktans</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255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mmk’in yönü </a:t>
            </a:r>
            <a:r>
              <a:rPr lang="en-US" sz="2400">
                <a:solidFill>
                  <a:srgbClr val="FF0000"/>
                </a:solidFill>
                <a:latin typeface="Arial"/>
                <a:ea typeface="Arial"/>
                <a:cs typeface="Arial"/>
                <a:sym typeface="Arial"/>
              </a:rPr>
              <a:t>sağ el kuralının </a:t>
            </a:r>
            <a:r>
              <a:rPr lang="en-US" sz="2400">
                <a:solidFill>
                  <a:schemeClr val="dk1"/>
                </a:solidFill>
                <a:latin typeface="Arial"/>
                <a:ea typeface="Arial"/>
                <a:cs typeface="Arial"/>
                <a:sym typeface="Arial"/>
              </a:rPr>
              <a:t>bir sargıya</a:t>
            </a:r>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nvSpPr>
        <p:spPr>
          <a:xfrm>
            <a:off x="6595109" y="1613661"/>
            <a:ext cx="45339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için</a:t>
            </a:r>
            <a:endParaRPr sz="2400">
              <a:solidFill>
                <a:schemeClr val="dk1"/>
              </a:solidFill>
              <a:latin typeface="Arial"/>
              <a:ea typeface="Arial"/>
              <a:cs typeface="Arial"/>
              <a:sym typeface="Arial"/>
            </a:endParaRPr>
          </a:p>
        </p:txBody>
      </p:sp>
      <p:sp>
        <p:nvSpPr>
          <p:cNvPr id="361" name="Google Shape;361;p38"/>
          <p:cNvSpPr txBox="1"/>
          <p:nvPr/>
        </p:nvSpPr>
        <p:spPr>
          <a:xfrm>
            <a:off x="7212330" y="1613661"/>
            <a:ext cx="6267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önce</a:t>
            </a:r>
            <a:endParaRPr sz="2400">
              <a:solidFill>
                <a:schemeClr val="dk1"/>
              </a:solidFill>
              <a:latin typeface="Arial"/>
              <a:ea typeface="Arial"/>
              <a:cs typeface="Arial"/>
              <a:sym typeface="Arial"/>
            </a:endParaRPr>
          </a:p>
        </p:txBody>
      </p:sp>
      <p:sp>
        <p:nvSpPr>
          <p:cNvPr id="362" name="Google Shape;362;p38"/>
          <p:cNvSpPr txBox="1"/>
          <p:nvPr/>
        </p:nvSpPr>
        <p:spPr>
          <a:xfrm>
            <a:off x="8005064" y="1613661"/>
            <a:ext cx="63309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nüve</a:t>
            </a:r>
            <a:endParaRPr sz="2400">
              <a:solidFill>
                <a:schemeClr val="dk1"/>
              </a:solidFill>
              <a:latin typeface="Arial"/>
              <a:ea typeface="Arial"/>
              <a:cs typeface="Arial"/>
              <a:sym typeface="Arial"/>
            </a:endParaRPr>
          </a:p>
        </p:txBody>
      </p:sp>
      <p:sp>
        <p:nvSpPr>
          <p:cNvPr id="363" name="Google Shape;363;p38"/>
          <p:cNvSpPr txBox="1"/>
          <p:nvPr/>
        </p:nvSpPr>
        <p:spPr>
          <a:xfrm>
            <a:off x="691692" y="3254120"/>
            <a:ext cx="7943215" cy="2667000"/>
          </a:xfrm>
          <a:prstGeom prst="rect">
            <a:avLst/>
          </a:prstGeom>
          <a:noFill/>
          <a:ln>
            <a:noFill/>
          </a:ln>
        </p:spPr>
        <p:txBody>
          <a:bodyPr anchorCtr="0" anchor="t" bIns="0" lIns="0" spcFirstLastPara="1" rIns="0" wrap="square" tIns="102225">
            <a:noAutofit/>
          </a:bodyPr>
          <a:lstStyle/>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devrenin relüktansı:</a:t>
            </a:r>
            <a:endParaRPr sz="2400">
              <a:solidFill>
                <a:schemeClr val="dk1"/>
              </a:solidFill>
              <a:latin typeface="Arial"/>
              <a:ea typeface="Arial"/>
              <a:cs typeface="Arial"/>
              <a:sym typeface="Arial"/>
            </a:endParaRPr>
          </a:p>
          <a:p>
            <a:pPr indent="-320040" lvl="0" marL="332740" marR="5080" rtl="0" algn="l">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Manyetik devredeki relüktanslar için de elektrik devresindeki  dirençlere uygulanan kurallar geçerlidir.</a:t>
            </a:r>
            <a:endParaRPr sz="2400">
              <a:solidFill>
                <a:schemeClr val="dk1"/>
              </a:solidFill>
              <a:latin typeface="Arial"/>
              <a:ea typeface="Arial"/>
              <a:cs typeface="Arial"/>
              <a:sym typeface="Arial"/>
            </a:endParaRPr>
          </a:p>
          <a:p>
            <a:pPr indent="0" lvl="0" marL="285115" marR="0" rtl="0" algn="l">
              <a:lnSpc>
                <a:spcPct val="100000"/>
              </a:lnSpc>
              <a:spcBef>
                <a:spcPts val="700"/>
              </a:spcBef>
              <a:spcAft>
                <a:spcPts val="0"/>
              </a:spcAft>
              <a:buNone/>
            </a:pPr>
            <a:r>
              <a:rPr lang="en-US" sz="2400">
                <a:solidFill>
                  <a:schemeClr val="dk1"/>
                </a:solidFill>
                <a:latin typeface="Arial"/>
                <a:ea typeface="Arial"/>
                <a:cs typeface="Arial"/>
                <a:sym typeface="Arial"/>
              </a:rPr>
              <a:t>Seri manyetik devrenin eşdeğer relüktansı:</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332740" marR="0" rtl="0" algn="l">
              <a:lnSpc>
                <a:spcPct val="100000"/>
              </a:lnSpc>
              <a:spcBef>
                <a:spcPts val="1520"/>
              </a:spcBef>
              <a:spcAft>
                <a:spcPts val="0"/>
              </a:spcAft>
              <a:buNone/>
            </a:pPr>
            <a:r>
              <a:rPr lang="en-US" sz="2400">
                <a:solidFill>
                  <a:schemeClr val="dk1"/>
                </a:solidFill>
                <a:latin typeface="Arial"/>
                <a:ea typeface="Arial"/>
                <a:cs typeface="Arial"/>
                <a:sym typeface="Arial"/>
              </a:rPr>
              <a:t>Paralel manyetik devrenin eşdeğer relüktansı:</a:t>
            </a:r>
            <a:endParaRPr sz="2400">
              <a:solidFill>
                <a:schemeClr val="dk1"/>
              </a:solidFill>
              <a:latin typeface="Arial"/>
              <a:ea typeface="Arial"/>
              <a:cs typeface="Arial"/>
              <a:sym typeface="Arial"/>
            </a:endParaRPr>
          </a:p>
        </p:txBody>
      </p:sp>
      <p:sp>
        <p:nvSpPr>
          <p:cNvPr id="364" name="Google Shape;364;p38"/>
          <p:cNvSpPr/>
          <p:nvPr/>
        </p:nvSpPr>
        <p:spPr>
          <a:xfrm>
            <a:off x="1124038" y="2545182"/>
            <a:ext cx="1131975" cy="5916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8"/>
          <p:cNvSpPr/>
          <p:nvPr/>
        </p:nvSpPr>
        <p:spPr>
          <a:xfrm>
            <a:off x="1066800" y="2495550"/>
            <a:ext cx="1224280" cy="698500"/>
          </a:xfrm>
          <a:custGeom>
            <a:rect b="b" l="l" r="r" t="t"/>
            <a:pathLst>
              <a:path extrusionOk="0" h="698500" w="1224280">
                <a:moveTo>
                  <a:pt x="0" y="698500"/>
                </a:moveTo>
                <a:lnTo>
                  <a:pt x="1223962" y="698500"/>
                </a:lnTo>
                <a:lnTo>
                  <a:pt x="1223962" y="0"/>
                </a:lnTo>
                <a:lnTo>
                  <a:pt x="0" y="0"/>
                </a:lnTo>
                <a:lnTo>
                  <a:pt x="0" y="69850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8"/>
          <p:cNvSpPr/>
          <p:nvPr/>
        </p:nvSpPr>
        <p:spPr>
          <a:xfrm>
            <a:off x="1090612" y="5167248"/>
            <a:ext cx="2962275" cy="2952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8"/>
          <p:cNvSpPr/>
          <p:nvPr/>
        </p:nvSpPr>
        <p:spPr>
          <a:xfrm>
            <a:off x="1066800" y="5067300"/>
            <a:ext cx="3171825" cy="504825"/>
          </a:xfrm>
          <a:custGeom>
            <a:rect b="b" l="l" r="r" t="t"/>
            <a:pathLst>
              <a:path extrusionOk="0" h="504825" w="3171825">
                <a:moveTo>
                  <a:pt x="0" y="504825"/>
                </a:moveTo>
                <a:lnTo>
                  <a:pt x="3171825" y="504825"/>
                </a:lnTo>
                <a:lnTo>
                  <a:pt x="3171825" y="0"/>
                </a:lnTo>
                <a:lnTo>
                  <a:pt x="0" y="0"/>
                </a:lnTo>
                <a:lnTo>
                  <a:pt x="0" y="504825"/>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8"/>
          <p:cNvSpPr/>
          <p:nvPr/>
        </p:nvSpPr>
        <p:spPr>
          <a:xfrm>
            <a:off x="4948301" y="3147948"/>
            <a:ext cx="828675" cy="5715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8"/>
          <p:cNvSpPr/>
          <p:nvPr/>
        </p:nvSpPr>
        <p:spPr>
          <a:xfrm>
            <a:off x="4924425" y="3086100"/>
            <a:ext cx="895350" cy="685800"/>
          </a:xfrm>
          <a:custGeom>
            <a:rect b="b" l="l" r="r" t="t"/>
            <a:pathLst>
              <a:path extrusionOk="0" h="685800" w="895350">
                <a:moveTo>
                  <a:pt x="0" y="685800"/>
                </a:moveTo>
                <a:lnTo>
                  <a:pt x="895350" y="685800"/>
                </a:lnTo>
                <a:lnTo>
                  <a:pt x="895350" y="0"/>
                </a:lnTo>
                <a:lnTo>
                  <a:pt x="0" y="0"/>
                </a:lnTo>
                <a:lnTo>
                  <a:pt x="0" y="68580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8"/>
          <p:cNvSpPr/>
          <p:nvPr/>
        </p:nvSpPr>
        <p:spPr>
          <a:xfrm>
            <a:off x="1128712" y="6086475"/>
            <a:ext cx="4010025" cy="31432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38"/>
          <p:cNvSpPr/>
          <p:nvPr/>
        </p:nvSpPr>
        <p:spPr>
          <a:xfrm>
            <a:off x="1066800" y="5995987"/>
            <a:ext cx="4219575" cy="485775"/>
          </a:xfrm>
          <a:custGeom>
            <a:rect b="b" l="l" r="r" t="t"/>
            <a:pathLst>
              <a:path extrusionOk="0" h="485775" w="4219575">
                <a:moveTo>
                  <a:pt x="0" y="485775"/>
                </a:moveTo>
                <a:lnTo>
                  <a:pt x="4219575" y="485775"/>
                </a:lnTo>
                <a:lnTo>
                  <a:pt x="4219575" y="0"/>
                </a:lnTo>
                <a:lnTo>
                  <a:pt x="0" y="0"/>
                </a:lnTo>
                <a:lnTo>
                  <a:pt x="0" y="485775"/>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8"/>
          <p:cNvSpPr/>
          <p:nvPr/>
        </p:nvSpPr>
        <p:spPr>
          <a:xfrm>
            <a:off x="2948051" y="2619375"/>
            <a:ext cx="981075" cy="581025"/>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38"/>
          <p:cNvSpPr/>
          <p:nvPr/>
        </p:nvSpPr>
        <p:spPr>
          <a:xfrm>
            <a:off x="2924175" y="2566923"/>
            <a:ext cx="1047750" cy="666750"/>
          </a:xfrm>
          <a:custGeom>
            <a:rect b="b" l="l" r="r" t="t"/>
            <a:pathLst>
              <a:path extrusionOk="0" h="666750" w="1047750">
                <a:moveTo>
                  <a:pt x="0" y="666750"/>
                </a:moveTo>
                <a:lnTo>
                  <a:pt x="1047750" y="666750"/>
                </a:lnTo>
                <a:lnTo>
                  <a:pt x="1047750" y="0"/>
                </a:lnTo>
                <a:lnTo>
                  <a:pt x="0" y="0"/>
                </a:lnTo>
                <a:lnTo>
                  <a:pt x="0" y="66675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38"/>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75" name="Google Shape;375;p38"/>
          <p:cNvSpPr txBox="1"/>
          <p:nvPr/>
        </p:nvSpPr>
        <p:spPr>
          <a:xfrm>
            <a:off x="690168" y="897763"/>
            <a:ext cx="5738495" cy="1473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Relüktans</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2350">
              <a:solidFill>
                <a:schemeClr val="dk1"/>
              </a:solidFill>
              <a:latin typeface="Times New Roman"/>
              <a:ea typeface="Times New Roman"/>
              <a:cs typeface="Times New Roman"/>
              <a:sym typeface="Times New Roman"/>
            </a:endParaRPr>
          </a:p>
          <a:p>
            <a:pPr indent="-320040" lvl="0" marL="334010" marR="508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manyetik	devrede	relüktansı	bulmak  içindeki akı denkleminden yararlanılır.</a:t>
            </a:r>
            <a:endParaRPr sz="24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p:nvPr/>
        </p:nvSpPr>
        <p:spPr>
          <a:xfrm>
            <a:off x="4493954" y="3719981"/>
            <a:ext cx="4288025" cy="228738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9"/>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82" name="Google Shape;382;p39"/>
          <p:cNvSpPr txBox="1"/>
          <p:nvPr/>
        </p:nvSpPr>
        <p:spPr>
          <a:xfrm>
            <a:off x="329590" y="897763"/>
            <a:ext cx="8307705" cy="5044440"/>
          </a:xfrm>
          <a:prstGeom prst="rect">
            <a:avLst/>
          </a:prstGeom>
          <a:noFill/>
          <a:ln>
            <a:noFill/>
          </a:ln>
        </p:spPr>
        <p:txBody>
          <a:bodyPr anchorCtr="0" anchor="t" bIns="0" lIns="0" spcFirstLastPara="1" rIns="0" wrap="square" tIns="12700">
            <a:noAutofit/>
          </a:bodyPr>
          <a:lstStyle/>
          <a:p>
            <a:pPr indent="0" lvl="0" marL="372745"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Gerçek manyetik devre-Varsayımlar</a:t>
            </a:r>
            <a:endParaRPr sz="2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69875" lvl="0" marL="351790" marR="5080" rtl="0" algn="just">
              <a:lnSpc>
                <a:spcPct val="100000"/>
              </a:lnSpc>
              <a:spcBef>
                <a:spcPts val="202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nüvede manyetik akının hesaplanması için kabuller yapılır ve  bulunan değerler yaklaşık değerler olup yaklaşık %5 hata ile  sonuçlar elde edilir. Hesap sonucunun hassasiyetini etkileyen  tabi nedenler vardır.</a:t>
            </a:r>
            <a:endParaRPr sz="24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2700">
              <a:solidFill>
                <a:schemeClr val="dk1"/>
              </a:solidFill>
              <a:latin typeface="Times New Roman"/>
              <a:ea typeface="Times New Roman"/>
              <a:cs typeface="Times New Roman"/>
              <a:sym typeface="Times New Roman"/>
            </a:endParaRPr>
          </a:p>
          <a:p>
            <a:pPr indent="-269240" lvl="0" marL="2819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Bunlar:</a:t>
            </a:r>
            <a:endParaRPr sz="2400">
              <a:solidFill>
                <a:schemeClr val="dk1"/>
              </a:solidFill>
              <a:latin typeface="Arial"/>
              <a:ea typeface="Arial"/>
              <a:cs typeface="Arial"/>
              <a:sym typeface="Arial"/>
            </a:endParaRPr>
          </a:p>
          <a:p>
            <a:pPr indent="-354964" lvl="1" marL="824864" marR="0" rtl="0" algn="l">
              <a:lnSpc>
                <a:spcPct val="100000"/>
              </a:lnSpc>
              <a:spcBef>
                <a:spcPts val="705"/>
              </a:spcBef>
              <a:spcAft>
                <a:spcPts val="0"/>
              </a:spcAft>
              <a:buClr>
                <a:srgbClr val="DD8046"/>
              </a:buClr>
              <a:buSzPts val="1450"/>
              <a:buFont typeface="Noto Sans Symbols"/>
              <a:buChar char="◻"/>
            </a:pPr>
            <a:r>
              <a:rPr b="0" i="0" lang="en-US" sz="2400" u="none" cap="none" strike="noStrike">
                <a:solidFill>
                  <a:schemeClr val="dk1"/>
                </a:solidFill>
                <a:latin typeface="Arial"/>
                <a:ea typeface="Arial"/>
                <a:cs typeface="Arial"/>
                <a:sym typeface="Arial"/>
              </a:rPr>
              <a:t>kaçak akı</a:t>
            </a:r>
            <a:endParaRPr b="0" i="0" sz="2400" u="none" cap="none" strike="noStrike">
              <a:solidFill>
                <a:schemeClr val="dk1"/>
              </a:solidFill>
              <a:latin typeface="Arial"/>
              <a:ea typeface="Arial"/>
              <a:cs typeface="Arial"/>
              <a:sym typeface="Arial"/>
            </a:endParaRPr>
          </a:p>
          <a:p>
            <a:pPr indent="-354964" lvl="1" marL="824864" marR="0" rtl="0" algn="l">
              <a:lnSpc>
                <a:spcPct val="100000"/>
              </a:lnSpc>
              <a:spcBef>
                <a:spcPts val="700"/>
              </a:spcBef>
              <a:spcAft>
                <a:spcPts val="0"/>
              </a:spcAft>
              <a:buClr>
                <a:srgbClr val="DD8046"/>
              </a:buClr>
              <a:buSzPts val="1450"/>
              <a:buFont typeface="Noto Sans Symbols"/>
              <a:buChar char="◻"/>
            </a:pPr>
            <a:r>
              <a:rPr b="0" i="0" lang="en-US" sz="2400" u="none" cap="none" strike="noStrike">
                <a:solidFill>
                  <a:schemeClr val="dk1"/>
                </a:solidFill>
                <a:latin typeface="Arial"/>
                <a:ea typeface="Arial"/>
                <a:cs typeface="Arial"/>
                <a:sym typeface="Arial"/>
              </a:rPr>
              <a:t>akının dengesiz dağılımı</a:t>
            </a:r>
            <a:endParaRPr b="0" i="0" sz="2400" u="none" cap="none" strike="noStrike">
              <a:solidFill>
                <a:schemeClr val="dk1"/>
              </a:solidFill>
              <a:latin typeface="Arial"/>
              <a:ea typeface="Arial"/>
              <a:cs typeface="Arial"/>
              <a:sym typeface="Arial"/>
            </a:endParaRPr>
          </a:p>
          <a:p>
            <a:pPr indent="-354964" lvl="1" marL="824864" marR="0" rtl="0" algn="l">
              <a:lnSpc>
                <a:spcPct val="100000"/>
              </a:lnSpc>
              <a:spcBef>
                <a:spcPts val="695"/>
              </a:spcBef>
              <a:spcAft>
                <a:spcPts val="0"/>
              </a:spcAft>
              <a:buClr>
                <a:srgbClr val="DD8046"/>
              </a:buClr>
              <a:buSzPts val="1450"/>
              <a:buFont typeface="Noto Sans Symbols"/>
              <a:buChar char="◻"/>
            </a:pPr>
            <a:r>
              <a:rPr b="0" i="0" lang="en-US" sz="2400" u="none" cap="none" strike="noStrike">
                <a:solidFill>
                  <a:schemeClr val="dk1"/>
                </a:solidFill>
                <a:latin typeface="Arial"/>
                <a:ea typeface="Arial"/>
                <a:cs typeface="Arial"/>
                <a:sym typeface="Arial"/>
              </a:rPr>
              <a:t>geçirgenliğin değişmesi</a:t>
            </a:r>
            <a:endParaRPr b="0" i="0" sz="2400" u="none" cap="none" strike="noStrike">
              <a:solidFill>
                <a:schemeClr val="dk1"/>
              </a:solidFill>
              <a:latin typeface="Arial"/>
              <a:ea typeface="Arial"/>
              <a:cs typeface="Arial"/>
              <a:sym typeface="Arial"/>
            </a:endParaRPr>
          </a:p>
          <a:p>
            <a:pPr indent="-354964" lvl="1" marL="824864" marR="0" rtl="0" algn="l">
              <a:lnSpc>
                <a:spcPct val="100000"/>
              </a:lnSpc>
              <a:spcBef>
                <a:spcPts val="710"/>
              </a:spcBef>
              <a:spcAft>
                <a:spcPts val="0"/>
              </a:spcAft>
              <a:buClr>
                <a:srgbClr val="DD8046"/>
              </a:buClr>
              <a:buSzPts val="1450"/>
              <a:buFont typeface="Noto Sans Symbols"/>
              <a:buChar char="◻"/>
            </a:pPr>
            <a:r>
              <a:rPr b="0" i="0" lang="en-US" sz="2400" u="none" cap="none" strike="noStrike">
                <a:solidFill>
                  <a:schemeClr val="dk1"/>
                </a:solidFill>
                <a:latin typeface="Arial"/>
                <a:ea typeface="Arial"/>
                <a:cs typeface="Arial"/>
                <a:sym typeface="Arial"/>
              </a:rPr>
              <a:t>saçak etkisi</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0"/>
          <p:cNvSpPr/>
          <p:nvPr/>
        </p:nvSpPr>
        <p:spPr>
          <a:xfrm>
            <a:off x="7839857" y="4024169"/>
            <a:ext cx="1046928" cy="25089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40"/>
          <p:cNvSpPr/>
          <p:nvPr/>
        </p:nvSpPr>
        <p:spPr>
          <a:xfrm>
            <a:off x="5271006" y="1842411"/>
            <a:ext cx="3704339" cy="19765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40"/>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90" name="Google Shape;390;p40"/>
          <p:cNvSpPr txBox="1"/>
          <p:nvPr/>
        </p:nvSpPr>
        <p:spPr>
          <a:xfrm>
            <a:off x="78739" y="897763"/>
            <a:ext cx="7486015" cy="5264150"/>
          </a:xfrm>
          <a:prstGeom prst="rect">
            <a:avLst/>
          </a:prstGeom>
          <a:noFill/>
          <a:ln>
            <a:noFill/>
          </a:ln>
        </p:spPr>
        <p:txBody>
          <a:bodyPr anchorCtr="0" anchor="t" bIns="0" lIns="0" spcFirstLastPara="1" rIns="0" wrap="square" tIns="12700">
            <a:noAutofit/>
          </a:bodyPr>
          <a:lstStyle/>
          <a:p>
            <a:pPr indent="0" lvl="0" marL="62357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Gerçek manyetik devre-Varsayımlar</a:t>
            </a:r>
            <a:endParaRPr sz="2400">
              <a:solidFill>
                <a:schemeClr val="dk1"/>
              </a:solidFill>
              <a:latin typeface="Trebuchet MS"/>
              <a:ea typeface="Trebuchet MS"/>
              <a:cs typeface="Trebuchet MS"/>
              <a:sym typeface="Trebuchet MS"/>
            </a:endParaRPr>
          </a:p>
          <a:p>
            <a:pPr indent="0" lvl="0" marL="0" marR="0" rtl="0" algn="l">
              <a:lnSpc>
                <a:spcPct val="100000"/>
              </a:lnSpc>
              <a:spcBef>
                <a:spcPts val="35"/>
              </a:spcBef>
              <a:spcAft>
                <a:spcPts val="0"/>
              </a:spcAft>
              <a:buNone/>
            </a:pPr>
            <a:r>
              <a:t/>
            </a:r>
            <a:endParaRPr sz="2200">
              <a:solidFill>
                <a:schemeClr val="dk1"/>
              </a:solidFill>
              <a:latin typeface="Times New Roman"/>
              <a:ea typeface="Times New Roman"/>
              <a:cs typeface="Times New Roman"/>
              <a:sym typeface="Times New Roman"/>
            </a:endParaRPr>
          </a:p>
          <a:p>
            <a:pPr indent="-182880" lvl="0" marL="195580" marR="2503805" rtl="0" algn="just">
              <a:lnSpc>
                <a:spcPct val="100000"/>
              </a:lnSpc>
              <a:spcBef>
                <a:spcPts val="0"/>
              </a:spcBef>
              <a:spcAft>
                <a:spcPts val="0"/>
              </a:spcAft>
              <a:buClr>
                <a:srgbClr val="DD8046"/>
              </a:buClr>
              <a:buSzPts val="1150"/>
              <a:buFont typeface="Noto Sans Symbols"/>
              <a:buChar char="◻"/>
            </a:pPr>
            <a:r>
              <a:rPr b="1" lang="en-US" sz="1900">
                <a:solidFill>
                  <a:schemeClr val="dk1"/>
                </a:solidFill>
                <a:latin typeface="Trebuchet MS"/>
                <a:ea typeface="Trebuchet MS"/>
                <a:cs typeface="Trebuchet MS"/>
                <a:sym typeface="Trebuchet MS"/>
              </a:rPr>
              <a:t>1. </a:t>
            </a:r>
            <a:r>
              <a:rPr lang="en-US" sz="1900">
                <a:solidFill>
                  <a:schemeClr val="dk1"/>
                </a:solidFill>
                <a:latin typeface="Arial"/>
                <a:ea typeface="Arial"/>
                <a:cs typeface="Arial"/>
                <a:sym typeface="Arial"/>
              </a:rPr>
              <a:t>Manyetik devrede bütün akının bir manyetik  nüve içinde tutulduğu varsayılır. Bu kabul çok  gerçekçi değildir. Akının bir kısmı havadan  devresini tamamlar. Bu akıya </a:t>
            </a:r>
            <a:r>
              <a:rPr i="1" lang="en-US" sz="1900">
                <a:solidFill>
                  <a:srgbClr val="FF0000"/>
                </a:solidFill>
                <a:latin typeface="Trebuchet MS"/>
                <a:ea typeface="Trebuchet MS"/>
                <a:cs typeface="Trebuchet MS"/>
                <a:sym typeface="Trebuchet MS"/>
              </a:rPr>
              <a:t>kaçak akı </a:t>
            </a:r>
            <a:r>
              <a:rPr i="1" lang="en-US" sz="1900">
                <a:solidFill>
                  <a:schemeClr val="dk1"/>
                </a:solidFill>
                <a:latin typeface="Trebuchet MS"/>
                <a:ea typeface="Trebuchet MS"/>
                <a:cs typeface="Trebuchet MS"/>
                <a:sym typeface="Trebuchet MS"/>
              </a:rPr>
              <a:t>denir.</a:t>
            </a:r>
            <a:endParaRPr sz="1900">
              <a:solidFill>
                <a:schemeClr val="dk1"/>
              </a:solidFill>
              <a:latin typeface="Trebuchet MS"/>
              <a:ea typeface="Trebuchet MS"/>
              <a:cs typeface="Trebuchet MS"/>
              <a:sym typeface="Trebuchet MS"/>
            </a:endParaRPr>
          </a:p>
          <a:p>
            <a:pPr indent="-182880" lvl="0" marL="195580" marR="2506980" rtl="0" algn="just">
              <a:lnSpc>
                <a:spcPct val="100000"/>
              </a:lnSpc>
              <a:spcBef>
                <a:spcPts val="710"/>
              </a:spcBef>
              <a:spcAft>
                <a:spcPts val="0"/>
              </a:spcAft>
              <a:buClr>
                <a:srgbClr val="DD8046"/>
              </a:buClr>
              <a:buSzPts val="1150"/>
              <a:buFont typeface="Noto Sans Symbols"/>
              <a:buChar char="◻"/>
            </a:pPr>
            <a:r>
              <a:rPr b="1" lang="en-US" sz="1900">
                <a:solidFill>
                  <a:schemeClr val="dk1"/>
                </a:solidFill>
                <a:latin typeface="Trebuchet MS"/>
                <a:ea typeface="Trebuchet MS"/>
                <a:cs typeface="Trebuchet MS"/>
                <a:sym typeface="Trebuchet MS"/>
              </a:rPr>
              <a:t>2. </a:t>
            </a:r>
            <a:r>
              <a:rPr lang="en-US" sz="1900">
                <a:solidFill>
                  <a:schemeClr val="dk1"/>
                </a:solidFill>
                <a:latin typeface="Arial"/>
                <a:ea typeface="Arial"/>
                <a:cs typeface="Arial"/>
                <a:sym typeface="Arial"/>
              </a:rPr>
              <a:t>Relüktansın hesaplanmasında </a:t>
            </a:r>
            <a:r>
              <a:rPr lang="en-US" sz="1900">
                <a:solidFill>
                  <a:srgbClr val="FF0000"/>
                </a:solidFill>
                <a:latin typeface="Arial"/>
                <a:ea typeface="Arial"/>
                <a:cs typeface="Arial"/>
                <a:sym typeface="Arial"/>
              </a:rPr>
              <a:t>akının </a:t>
            </a:r>
            <a:r>
              <a:rPr lang="en-US" sz="1900">
                <a:solidFill>
                  <a:schemeClr val="dk1"/>
                </a:solidFill>
                <a:latin typeface="Arial"/>
                <a:ea typeface="Arial"/>
                <a:cs typeface="Arial"/>
                <a:sym typeface="Arial"/>
              </a:rPr>
              <a:t>nüvenin  her yerine </a:t>
            </a:r>
            <a:r>
              <a:rPr lang="en-US" sz="1900">
                <a:solidFill>
                  <a:srgbClr val="FF0000"/>
                </a:solidFill>
                <a:latin typeface="Arial"/>
                <a:ea typeface="Arial"/>
                <a:cs typeface="Arial"/>
                <a:sym typeface="Arial"/>
              </a:rPr>
              <a:t>dengeli dağıldığı </a:t>
            </a:r>
            <a:r>
              <a:rPr lang="en-US" sz="1900">
                <a:solidFill>
                  <a:schemeClr val="dk1"/>
                </a:solidFill>
                <a:latin typeface="Arial"/>
                <a:ea typeface="Arial"/>
                <a:cs typeface="Arial"/>
                <a:sym typeface="Arial"/>
              </a:rPr>
              <a:t>kabul edilir. Nüve  köşelerinde bu varsayım çok doğru değildir.</a:t>
            </a:r>
            <a:endParaRPr sz="1900">
              <a:solidFill>
                <a:schemeClr val="dk1"/>
              </a:solidFill>
              <a:latin typeface="Arial"/>
              <a:ea typeface="Arial"/>
              <a:cs typeface="Arial"/>
              <a:sym typeface="Arial"/>
            </a:endParaRPr>
          </a:p>
          <a:p>
            <a:pPr indent="0" lvl="0" marL="0" marR="0" rtl="0" algn="l">
              <a:lnSpc>
                <a:spcPct val="100000"/>
              </a:lnSpc>
              <a:spcBef>
                <a:spcPts val="40"/>
              </a:spcBef>
              <a:spcAft>
                <a:spcPts val="0"/>
              </a:spcAft>
              <a:buClr>
                <a:srgbClr val="DD8046"/>
              </a:buClr>
              <a:buSzPts val="2100"/>
              <a:buFont typeface="Noto Sans Symbols"/>
              <a:buNone/>
            </a:pPr>
            <a:r>
              <a:t/>
            </a:r>
            <a:endParaRPr sz="2100">
              <a:solidFill>
                <a:schemeClr val="dk1"/>
              </a:solidFill>
              <a:latin typeface="Times New Roman"/>
              <a:ea typeface="Times New Roman"/>
              <a:cs typeface="Times New Roman"/>
              <a:sym typeface="Times New Roman"/>
            </a:endParaRPr>
          </a:p>
          <a:p>
            <a:pPr indent="-182880" lvl="0" marL="195580" marR="625475" rtl="0" algn="just">
              <a:lnSpc>
                <a:spcPct val="100000"/>
              </a:lnSpc>
              <a:spcBef>
                <a:spcPts val="5"/>
              </a:spcBef>
              <a:spcAft>
                <a:spcPts val="0"/>
              </a:spcAft>
              <a:buClr>
                <a:srgbClr val="DD8046"/>
              </a:buClr>
              <a:buSzPts val="1150"/>
              <a:buFont typeface="Noto Sans Symbols"/>
              <a:buChar char="◻"/>
            </a:pPr>
            <a:r>
              <a:rPr b="1" lang="en-US" sz="1900">
                <a:solidFill>
                  <a:schemeClr val="dk1"/>
                </a:solidFill>
                <a:latin typeface="Trebuchet MS"/>
                <a:ea typeface="Trebuchet MS"/>
                <a:cs typeface="Trebuchet MS"/>
                <a:sym typeface="Trebuchet MS"/>
              </a:rPr>
              <a:t>3. </a:t>
            </a:r>
            <a:r>
              <a:rPr lang="en-US" sz="1900">
                <a:solidFill>
                  <a:schemeClr val="dk1"/>
                </a:solidFill>
                <a:latin typeface="Arial"/>
                <a:ea typeface="Arial"/>
                <a:cs typeface="Arial"/>
                <a:sym typeface="Arial"/>
              </a:rPr>
              <a:t>Ferromanyetik malzemelerde geçirgenlik malzeme içindeki akının  artması ile değişir. Sabit kabul edilen </a:t>
            </a:r>
            <a:r>
              <a:rPr lang="en-US" sz="1900">
                <a:solidFill>
                  <a:srgbClr val="FF0000"/>
                </a:solidFill>
                <a:latin typeface="Arial"/>
                <a:ea typeface="Arial"/>
                <a:cs typeface="Arial"/>
                <a:sym typeface="Arial"/>
              </a:rPr>
              <a:t>relüktans </a:t>
            </a:r>
            <a:r>
              <a:rPr lang="en-US" sz="1900">
                <a:solidFill>
                  <a:schemeClr val="dk1"/>
                </a:solidFill>
                <a:latin typeface="Arial"/>
                <a:ea typeface="Arial"/>
                <a:cs typeface="Arial"/>
                <a:sym typeface="Arial"/>
              </a:rPr>
              <a:t>değeri hesaplamanın  sonucuna etki eder.</a:t>
            </a:r>
            <a:endParaRPr sz="1900">
              <a:solidFill>
                <a:schemeClr val="dk1"/>
              </a:solidFill>
              <a:latin typeface="Arial"/>
              <a:ea typeface="Arial"/>
              <a:cs typeface="Arial"/>
              <a:sym typeface="Arial"/>
            </a:endParaRPr>
          </a:p>
          <a:p>
            <a:pPr indent="-182880" lvl="0" marL="195580" marR="5080" rtl="0" algn="just">
              <a:lnSpc>
                <a:spcPct val="100000"/>
              </a:lnSpc>
              <a:spcBef>
                <a:spcPts val="710"/>
              </a:spcBef>
              <a:spcAft>
                <a:spcPts val="0"/>
              </a:spcAft>
              <a:buClr>
                <a:srgbClr val="DD8046"/>
              </a:buClr>
              <a:buSzPts val="1150"/>
              <a:buFont typeface="Noto Sans Symbols"/>
              <a:buChar char="◻"/>
            </a:pPr>
            <a:r>
              <a:rPr b="1" lang="en-US" sz="1900">
                <a:solidFill>
                  <a:schemeClr val="dk1"/>
                </a:solidFill>
                <a:latin typeface="Trebuchet MS"/>
                <a:ea typeface="Trebuchet MS"/>
                <a:cs typeface="Trebuchet MS"/>
                <a:sym typeface="Trebuchet MS"/>
              </a:rPr>
              <a:t>4. </a:t>
            </a:r>
            <a:r>
              <a:rPr lang="en-US" sz="1900">
                <a:solidFill>
                  <a:schemeClr val="dk1"/>
                </a:solidFill>
                <a:latin typeface="Arial"/>
                <a:ea typeface="Arial"/>
                <a:cs typeface="Arial"/>
                <a:sym typeface="Arial"/>
              </a:rPr>
              <a:t>Nüve içinde hava aralıkları var ise hava aralığının etkin kesit alan değeri,  nüve kesit alanının her iki tarafından taşarak nüvenin kesit alanından daha  geniş olacaktır. Hava aralığı kesit alanındaki bu fazlalık, hava aralığındaki  manyetik alanın </a:t>
            </a:r>
            <a:r>
              <a:rPr lang="en-US" sz="1900">
                <a:solidFill>
                  <a:srgbClr val="FF0000"/>
                </a:solidFill>
                <a:latin typeface="Arial"/>
                <a:ea typeface="Arial"/>
                <a:cs typeface="Arial"/>
                <a:sym typeface="Arial"/>
              </a:rPr>
              <a:t>saçak etkisi </a:t>
            </a:r>
            <a:r>
              <a:rPr lang="en-US" sz="1900">
                <a:solidFill>
                  <a:schemeClr val="dk1"/>
                </a:solidFill>
                <a:latin typeface="Arial"/>
                <a:ea typeface="Arial"/>
                <a:cs typeface="Arial"/>
                <a:sym typeface="Arial"/>
              </a:rPr>
              <a:t>tarafından meydana getirilir</a:t>
            </a:r>
            <a:r>
              <a:rPr i="1" lang="en-US" sz="1900">
                <a:solidFill>
                  <a:schemeClr val="dk1"/>
                </a:solidFill>
                <a:latin typeface="Trebuchet MS"/>
                <a:ea typeface="Trebuchet MS"/>
                <a:cs typeface="Trebuchet MS"/>
                <a:sym typeface="Trebuchet MS"/>
              </a:rPr>
              <a:t>.</a:t>
            </a:r>
            <a:endParaRPr sz="1900">
              <a:solidFill>
                <a:schemeClr val="dk1"/>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p:nvPr/>
        </p:nvSpPr>
        <p:spPr>
          <a:xfrm>
            <a:off x="2426557" y="3883425"/>
            <a:ext cx="4177442" cy="25491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41"/>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397" name="Google Shape;397;p41"/>
          <p:cNvSpPr txBox="1"/>
          <p:nvPr/>
        </p:nvSpPr>
        <p:spPr>
          <a:xfrm>
            <a:off x="435965" y="859663"/>
            <a:ext cx="8415020" cy="2486025"/>
          </a:xfrm>
          <a:prstGeom prst="rect">
            <a:avLst/>
          </a:prstGeom>
          <a:noFill/>
          <a:ln>
            <a:noFill/>
          </a:ln>
        </p:spPr>
        <p:txBody>
          <a:bodyPr anchorCtr="0" anchor="t" bIns="0" lIns="0" spcFirstLastPara="1" rIns="0" wrap="square" tIns="12700">
            <a:noAutofit/>
          </a:bodyPr>
          <a:lstStyle/>
          <a:p>
            <a:pPr indent="0" lvl="0" marL="266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Örnek:</a:t>
            </a:r>
            <a:endParaRPr sz="2400">
              <a:solidFill>
                <a:schemeClr val="dk1"/>
              </a:solidFill>
              <a:latin typeface="Trebuchet MS"/>
              <a:ea typeface="Trebuchet MS"/>
              <a:cs typeface="Trebuchet MS"/>
              <a:sym typeface="Trebuchet MS"/>
            </a:endParaRPr>
          </a:p>
          <a:p>
            <a:pPr indent="0" lvl="0" marL="0" marR="0" rtl="0" algn="l">
              <a:lnSpc>
                <a:spcPct val="100000"/>
              </a:lnSpc>
              <a:spcBef>
                <a:spcPts val="35"/>
              </a:spcBef>
              <a:spcAft>
                <a:spcPts val="0"/>
              </a:spcAft>
              <a:buNone/>
            </a:pPr>
            <a:r>
              <a:t/>
            </a:r>
            <a:endParaRPr sz="2650">
              <a:solidFill>
                <a:schemeClr val="dk1"/>
              </a:solidFill>
              <a:latin typeface="Times New Roman"/>
              <a:ea typeface="Times New Roman"/>
              <a:cs typeface="Times New Roman"/>
              <a:sym typeface="Times New Roman"/>
            </a:endParaRPr>
          </a:p>
          <a:p>
            <a:pPr indent="0" lvl="0" marL="12700" marR="5080" rtl="0" algn="just">
              <a:lnSpc>
                <a:spcPct val="100000"/>
              </a:lnSpc>
              <a:spcBef>
                <a:spcPts val="0"/>
              </a:spcBef>
              <a:spcAft>
                <a:spcPts val="0"/>
              </a:spcAft>
              <a:buNone/>
            </a:pPr>
            <a:r>
              <a:rPr lang="en-US" sz="2000">
                <a:solidFill>
                  <a:schemeClr val="dk1"/>
                </a:solidFill>
                <a:latin typeface="Arial"/>
                <a:ea typeface="Arial"/>
                <a:cs typeface="Arial"/>
                <a:sym typeface="Arial"/>
              </a:rPr>
              <a:t>Şekilde bir manyetik yapının nüve boyutları verilmiştir. Nüvenin bağıl geçirgenliği  3000 ve sargı sarım sayısı 500 olarak verilmiştir. Saçak etkisinin hava aralığı kesit  alanını %3 artırdığını kabul ediniz. Bu verilere göre;</a:t>
            </a:r>
            <a:endParaRPr sz="2000">
              <a:solidFill>
                <a:schemeClr val="dk1"/>
              </a:solidFill>
              <a:latin typeface="Arial"/>
              <a:ea typeface="Arial"/>
              <a:cs typeface="Arial"/>
              <a:sym typeface="Arial"/>
            </a:endParaRPr>
          </a:p>
          <a:p>
            <a:pPr indent="-335280" lvl="0" marL="347980" marR="0" rtl="0" algn="just">
              <a:lnSpc>
                <a:spcPct val="100000"/>
              </a:lnSpc>
              <a:spcBef>
                <a:spcPts val="700"/>
              </a:spcBef>
              <a:spcAft>
                <a:spcPts val="0"/>
              </a:spcAft>
              <a:buClr>
                <a:schemeClr val="dk1"/>
              </a:buClr>
              <a:buSzPts val="2000"/>
              <a:buFont typeface="Arial"/>
              <a:buAutoNum type="alphaLcParenBoth"/>
            </a:pPr>
            <a:r>
              <a:rPr lang="en-US" sz="2000">
                <a:solidFill>
                  <a:schemeClr val="dk1"/>
                </a:solidFill>
                <a:latin typeface="Arial"/>
                <a:ea typeface="Arial"/>
                <a:cs typeface="Arial"/>
                <a:sym typeface="Arial"/>
              </a:rPr>
              <a:t>Manyetik yolun toplam relüktansını</a:t>
            </a:r>
            <a:endParaRPr sz="2000">
              <a:solidFill>
                <a:schemeClr val="dk1"/>
              </a:solidFill>
              <a:latin typeface="Arial"/>
              <a:ea typeface="Arial"/>
              <a:cs typeface="Arial"/>
              <a:sym typeface="Arial"/>
            </a:endParaRPr>
          </a:p>
          <a:p>
            <a:pPr indent="-345440" lvl="0" marL="358140" marR="0" rtl="0" algn="just">
              <a:lnSpc>
                <a:spcPct val="100000"/>
              </a:lnSpc>
              <a:spcBef>
                <a:spcPts val="710"/>
              </a:spcBef>
              <a:spcAft>
                <a:spcPts val="0"/>
              </a:spcAft>
              <a:buClr>
                <a:schemeClr val="dk1"/>
              </a:buClr>
              <a:buSzPts val="2000"/>
              <a:buFont typeface="Arial"/>
              <a:buAutoNum type="alphaLcParenBoth"/>
            </a:pPr>
            <a:r>
              <a:rPr lang="en-US" sz="2000">
                <a:solidFill>
                  <a:schemeClr val="dk1"/>
                </a:solidFill>
                <a:latin typeface="Arial"/>
                <a:ea typeface="Arial"/>
                <a:cs typeface="Arial"/>
                <a:sym typeface="Arial"/>
              </a:rPr>
              <a:t>Hava aralığında 0.7 Tesla akı yoğunluğunu üretecek sargı akımını hesaplayınız.</a:t>
            </a:r>
            <a:endParaRPr sz="20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2"/>
          <p:cNvSpPr txBox="1"/>
          <p:nvPr/>
        </p:nvSpPr>
        <p:spPr>
          <a:xfrm>
            <a:off x="364642" y="2009978"/>
            <a:ext cx="2360295" cy="33147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(a) Nüvenin relüktansı:</a:t>
            </a:r>
            <a:endParaRPr sz="2000">
              <a:solidFill>
                <a:schemeClr val="dk1"/>
              </a:solidFill>
              <a:latin typeface="Arial"/>
              <a:ea typeface="Arial"/>
              <a:cs typeface="Arial"/>
              <a:sym typeface="Arial"/>
            </a:endParaRPr>
          </a:p>
        </p:txBody>
      </p:sp>
      <p:sp>
        <p:nvSpPr>
          <p:cNvPr id="403" name="Google Shape;403;p42"/>
          <p:cNvSpPr/>
          <p:nvPr/>
        </p:nvSpPr>
        <p:spPr>
          <a:xfrm>
            <a:off x="5015438" y="1593844"/>
            <a:ext cx="4103162" cy="250342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42"/>
          <p:cNvSpPr/>
          <p:nvPr/>
        </p:nvSpPr>
        <p:spPr>
          <a:xfrm>
            <a:off x="5586434" y="4149900"/>
            <a:ext cx="1891618" cy="225350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42"/>
          <p:cNvSpPr/>
          <p:nvPr/>
        </p:nvSpPr>
        <p:spPr>
          <a:xfrm>
            <a:off x="579776" y="2471864"/>
            <a:ext cx="3955372" cy="130197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42"/>
          <p:cNvSpPr/>
          <p:nvPr/>
        </p:nvSpPr>
        <p:spPr>
          <a:xfrm>
            <a:off x="1498519" y="5202282"/>
            <a:ext cx="3516919" cy="130197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42"/>
          <p:cNvSpPr/>
          <p:nvPr/>
        </p:nvSpPr>
        <p:spPr>
          <a:xfrm>
            <a:off x="785812" y="5309412"/>
            <a:ext cx="643255" cy="369570"/>
          </a:xfrm>
          <a:custGeom>
            <a:rect b="b" l="l" r="r" t="t"/>
            <a:pathLst>
              <a:path extrusionOk="0" h="369570" w="643255">
                <a:moveTo>
                  <a:pt x="0" y="369265"/>
                </a:moveTo>
                <a:lnTo>
                  <a:pt x="642937" y="369265"/>
                </a:lnTo>
                <a:lnTo>
                  <a:pt x="642937" y="0"/>
                </a:lnTo>
                <a:lnTo>
                  <a:pt x="0" y="0"/>
                </a:lnTo>
                <a:lnTo>
                  <a:pt x="0" y="36926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42"/>
          <p:cNvSpPr txBox="1"/>
          <p:nvPr/>
        </p:nvSpPr>
        <p:spPr>
          <a:xfrm>
            <a:off x="364642" y="3891762"/>
            <a:ext cx="3307715" cy="1189493"/>
          </a:xfrm>
          <a:prstGeom prst="rect">
            <a:avLst/>
          </a:prstGeom>
          <a:noFill/>
          <a:ln>
            <a:noFill/>
          </a:ln>
        </p:spPr>
        <p:txBody>
          <a:bodyPr anchorCtr="0" anchor="t" bIns="0" lIns="0" spcFirstLastPara="1" rIns="0" wrap="square" tIns="100950">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Hava aralığının</a:t>
            </a:r>
            <a:endParaRPr sz="2000">
              <a:solidFill>
                <a:schemeClr val="dk1"/>
              </a:solidFill>
              <a:latin typeface="Arial"/>
              <a:ea typeface="Arial"/>
              <a:cs typeface="Arial"/>
              <a:sym typeface="Arial"/>
            </a:endParaRPr>
          </a:p>
          <a:p>
            <a:pPr indent="0" lvl="0" marL="12700" marR="5080" rtl="0" algn="l">
              <a:lnSpc>
                <a:spcPct val="155500"/>
              </a:lnSpc>
              <a:spcBef>
                <a:spcPts val="204"/>
              </a:spcBef>
              <a:spcAft>
                <a:spcPts val="0"/>
              </a:spcAft>
              <a:buNone/>
            </a:pPr>
            <a:r>
              <a:rPr lang="en-US" sz="2000">
                <a:solidFill>
                  <a:schemeClr val="dk1"/>
                </a:solidFill>
                <a:latin typeface="Arial"/>
                <a:ea typeface="Arial"/>
                <a:cs typeface="Arial"/>
                <a:sym typeface="Arial"/>
              </a:rPr>
              <a:t>etkin alanı=12(1.03) = 12.36cm</a:t>
            </a:r>
            <a:r>
              <a:rPr baseline="30000" lang="en-US" sz="1950">
                <a:solidFill>
                  <a:schemeClr val="dk1"/>
                </a:solidFill>
                <a:latin typeface="Arial"/>
                <a:ea typeface="Arial"/>
                <a:cs typeface="Arial"/>
                <a:sym typeface="Arial"/>
              </a:rPr>
              <a:t>2  </a:t>
            </a:r>
            <a:r>
              <a:rPr lang="en-US" sz="2000">
                <a:solidFill>
                  <a:schemeClr val="dk1"/>
                </a:solidFill>
                <a:latin typeface="Arial"/>
                <a:ea typeface="Arial"/>
                <a:cs typeface="Arial"/>
                <a:sym typeface="Arial"/>
              </a:rPr>
              <a:t>Hava aralığının relüktansı:</a:t>
            </a:r>
            <a:endParaRPr sz="2000">
              <a:solidFill>
                <a:schemeClr val="dk1"/>
              </a:solidFill>
              <a:latin typeface="Arial"/>
              <a:ea typeface="Arial"/>
              <a:cs typeface="Arial"/>
              <a:sym typeface="Arial"/>
            </a:endParaRPr>
          </a:p>
        </p:txBody>
      </p:sp>
      <p:sp>
        <p:nvSpPr>
          <p:cNvPr id="409" name="Google Shape;409;p42"/>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10" name="Google Shape;410;p42"/>
          <p:cNvSpPr txBox="1"/>
          <p:nvPr/>
        </p:nvSpPr>
        <p:spPr>
          <a:xfrm>
            <a:off x="618540" y="859663"/>
            <a:ext cx="96583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Çözüm:</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3"/>
          <p:cNvSpPr/>
          <p:nvPr/>
        </p:nvSpPr>
        <p:spPr>
          <a:xfrm>
            <a:off x="5869604" y="1589222"/>
            <a:ext cx="3248995" cy="198265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43"/>
          <p:cNvSpPr/>
          <p:nvPr/>
        </p:nvSpPr>
        <p:spPr>
          <a:xfrm>
            <a:off x="6586432" y="3792839"/>
            <a:ext cx="1891618" cy="22533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43"/>
          <p:cNvSpPr/>
          <p:nvPr/>
        </p:nvSpPr>
        <p:spPr>
          <a:xfrm>
            <a:off x="905072" y="4319718"/>
            <a:ext cx="3552430" cy="145705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43"/>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19" name="Google Shape;419;p43"/>
          <p:cNvSpPr txBox="1"/>
          <p:nvPr/>
        </p:nvSpPr>
        <p:spPr>
          <a:xfrm>
            <a:off x="588670" y="859663"/>
            <a:ext cx="5241925" cy="3150870"/>
          </a:xfrm>
          <a:prstGeom prst="rect">
            <a:avLst/>
          </a:prstGeom>
          <a:noFill/>
          <a:ln>
            <a:noFill/>
          </a:ln>
        </p:spPr>
        <p:txBody>
          <a:bodyPr anchorCtr="0" anchor="t" bIns="0" lIns="0" spcFirstLastPara="1" rIns="0" wrap="square" tIns="12700">
            <a:noAutofit/>
          </a:bodyPr>
          <a:lstStyle/>
          <a:p>
            <a:pPr indent="0" lvl="0" marL="42545"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Çözüm:</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3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Akı yolunun toplam relüktansı:</a:t>
            </a:r>
            <a:endParaRPr sz="2000">
              <a:solidFill>
                <a:schemeClr val="dk1"/>
              </a:solidFill>
              <a:latin typeface="Arial"/>
              <a:ea typeface="Arial"/>
              <a:cs typeface="Arial"/>
              <a:sym typeface="Arial"/>
            </a:endParaRPr>
          </a:p>
          <a:p>
            <a:pPr indent="0" lvl="0" marL="12700" marR="0" rtl="0" algn="l">
              <a:lnSpc>
                <a:spcPct val="100000"/>
              </a:lnSpc>
              <a:spcBef>
                <a:spcPts val="1785"/>
              </a:spcBef>
              <a:spcAft>
                <a:spcPts val="0"/>
              </a:spcAft>
              <a:buNone/>
            </a:pPr>
            <a:r>
              <a:rPr i="1" lang="en-US" sz="2100">
                <a:solidFill>
                  <a:schemeClr val="dk1"/>
                </a:solidFill>
                <a:latin typeface="Verdana"/>
                <a:ea typeface="Verdana"/>
                <a:cs typeface="Verdana"/>
                <a:sym typeface="Verdana"/>
              </a:rPr>
              <a:t>R </a:t>
            </a:r>
            <a:r>
              <a:rPr i="1" lang="en-US" sz="2000">
                <a:solidFill>
                  <a:schemeClr val="dk1"/>
                </a:solidFill>
                <a:latin typeface="Trebuchet MS"/>
                <a:ea typeface="Trebuchet MS"/>
                <a:cs typeface="Trebuchet MS"/>
                <a:sym typeface="Trebuchet MS"/>
              </a:rPr>
              <a:t>= </a:t>
            </a:r>
            <a:r>
              <a:rPr i="1" lang="en-US" sz="2100">
                <a:solidFill>
                  <a:schemeClr val="dk1"/>
                </a:solidFill>
                <a:latin typeface="Verdana"/>
                <a:ea typeface="Verdana"/>
                <a:cs typeface="Verdana"/>
                <a:sym typeface="Verdana"/>
              </a:rPr>
              <a:t>R</a:t>
            </a:r>
            <a:r>
              <a:rPr baseline="-25000" i="1" lang="en-US" sz="1950">
                <a:solidFill>
                  <a:schemeClr val="dk1"/>
                </a:solidFill>
                <a:latin typeface="Trebuchet MS"/>
                <a:ea typeface="Trebuchet MS"/>
                <a:cs typeface="Trebuchet MS"/>
                <a:sym typeface="Trebuchet MS"/>
              </a:rPr>
              <a:t>c </a:t>
            </a:r>
            <a:r>
              <a:rPr i="1" lang="en-US" sz="2000">
                <a:solidFill>
                  <a:schemeClr val="dk1"/>
                </a:solidFill>
                <a:latin typeface="Trebuchet MS"/>
                <a:ea typeface="Trebuchet MS"/>
                <a:cs typeface="Trebuchet MS"/>
                <a:sym typeface="Trebuchet MS"/>
              </a:rPr>
              <a:t>+ </a:t>
            </a:r>
            <a:r>
              <a:rPr i="1" lang="en-US" sz="2100">
                <a:solidFill>
                  <a:schemeClr val="dk1"/>
                </a:solidFill>
                <a:latin typeface="Verdana"/>
                <a:ea typeface="Verdana"/>
                <a:cs typeface="Verdana"/>
                <a:sym typeface="Verdana"/>
              </a:rPr>
              <a:t>R</a:t>
            </a:r>
            <a:r>
              <a:rPr baseline="-25000" i="1" lang="en-US" sz="1950">
                <a:solidFill>
                  <a:schemeClr val="dk1"/>
                </a:solidFill>
                <a:latin typeface="Trebuchet MS"/>
                <a:ea typeface="Trebuchet MS"/>
                <a:cs typeface="Trebuchet MS"/>
                <a:sym typeface="Trebuchet MS"/>
              </a:rPr>
              <a:t>g </a:t>
            </a:r>
            <a:r>
              <a:rPr i="1" lang="en-US" sz="2000">
                <a:solidFill>
                  <a:schemeClr val="dk1"/>
                </a:solidFill>
                <a:latin typeface="Trebuchet MS"/>
                <a:ea typeface="Trebuchet MS"/>
                <a:cs typeface="Trebuchet MS"/>
                <a:sym typeface="Trebuchet MS"/>
              </a:rPr>
              <a:t>= </a:t>
            </a:r>
            <a:r>
              <a:rPr lang="en-US" sz="2000">
                <a:solidFill>
                  <a:schemeClr val="dk1"/>
                </a:solidFill>
                <a:latin typeface="Arial"/>
                <a:ea typeface="Arial"/>
                <a:cs typeface="Arial"/>
                <a:sym typeface="Arial"/>
              </a:rPr>
              <a:t>88464 + 322078= 410542 At/Wb</a:t>
            </a:r>
            <a:endParaRPr sz="2000">
              <a:solidFill>
                <a:schemeClr val="dk1"/>
              </a:solidFill>
              <a:latin typeface="Arial"/>
              <a:ea typeface="Arial"/>
              <a:cs typeface="Arial"/>
              <a:sym typeface="Arial"/>
            </a:endParaRPr>
          </a:p>
          <a:p>
            <a:pPr indent="0" lvl="0" marL="12700" marR="5080" rtl="0" algn="l">
              <a:lnSpc>
                <a:spcPct val="100000"/>
              </a:lnSpc>
              <a:spcBef>
                <a:spcPts val="1100"/>
              </a:spcBef>
              <a:spcAft>
                <a:spcPts val="0"/>
              </a:spcAft>
              <a:buNone/>
            </a:pPr>
            <a:r>
              <a:rPr lang="en-US" sz="1600">
                <a:solidFill>
                  <a:srgbClr val="006FC0"/>
                </a:solidFill>
                <a:latin typeface="Arial"/>
                <a:ea typeface="Arial"/>
                <a:cs typeface="Arial"/>
                <a:sym typeface="Arial"/>
              </a:rPr>
              <a:t>Hava aralığı yaklaşık olarak 800 defa daha kısa olmasına rağmen  toplam relüktansın büyük kısmını oluşturmaktadır.</a:t>
            </a:r>
            <a:endParaRPr sz="16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65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US" sz="2000">
                <a:solidFill>
                  <a:schemeClr val="dk1"/>
                </a:solidFill>
                <a:latin typeface="Arial"/>
                <a:ea typeface="Arial"/>
                <a:cs typeface="Arial"/>
                <a:sym typeface="Arial"/>
              </a:rPr>
              <a:t>(b) Akım değeri:</a:t>
            </a: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25" name="Google Shape;425;p44"/>
          <p:cNvSpPr txBox="1"/>
          <p:nvPr/>
        </p:nvSpPr>
        <p:spPr>
          <a:xfrm>
            <a:off x="364642" y="897763"/>
            <a:ext cx="8274050" cy="4490085"/>
          </a:xfrm>
          <a:prstGeom prst="rect">
            <a:avLst/>
          </a:prstGeom>
          <a:noFill/>
          <a:ln>
            <a:noFill/>
          </a:ln>
        </p:spPr>
        <p:txBody>
          <a:bodyPr anchorCtr="0" anchor="t" bIns="0" lIns="0" spcFirstLastPara="1" rIns="0" wrap="square" tIns="12700">
            <a:noAutofit/>
          </a:bodyPr>
          <a:lstStyle/>
          <a:p>
            <a:pPr indent="0" lvl="0" marL="33782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1.4 Ferromanyetik Malzemelerin Manyetik Davranışları</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0"/>
              </a:spcBef>
              <a:spcAft>
                <a:spcPts val="0"/>
              </a:spcAft>
              <a:buNone/>
            </a:pPr>
            <a:r>
              <a:t/>
            </a:r>
            <a:endParaRPr sz="2350">
              <a:solidFill>
                <a:schemeClr val="dk1"/>
              </a:solidFill>
              <a:latin typeface="Times New Roman"/>
              <a:ea typeface="Times New Roman"/>
              <a:cs typeface="Times New Roman"/>
              <a:sym typeface="Times New Roman"/>
            </a:endParaRPr>
          </a:p>
          <a:p>
            <a:pPr indent="-320040" lvl="0" marL="332740" marR="5715" rtl="0" algn="just">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malzemenin manyetik akı yoğunluğu </a:t>
            </a:r>
            <a:r>
              <a:rPr b="1" i="1" lang="en-US" sz="2400">
                <a:solidFill>
                  <a:schemeClr val="dk1"/>
                </a:solidFill>
                <a:latin typeface="Trebuchet MS"/>
                <a:ea typeface="Trebuchet MS"/>
                <a:cs typeface="Trebuchet MS"/>
                <a:sym typeface="Trebuchet MS"/>
              </a:rPr>
              <a:t>B = </a:t>
            </a:r>
            <a:r>
              <a:rPr i="1" lang="en-US" sz="2400">
                <a:solidFill>
                  <a:schemeClr val="dk1"/>
                </a:solidFill>
                <a:latin typeface="Trebuchet MS"/>
                <a:ea typeface="Trebuchet MS"/>
                <a:cs typeface="Trebuchet MS"/>
                <a:sym typeface="Trebuchet MS"/>
              </a:rPr>
              <a:t>μ </a:t>
            </a:r>
            <a:r>
              <a:rPr b="1" i="1" lang="en-US" sz="2400">
                <a:solidFill>
                  <a:schemeClr val="dk1"/>
                </a:solidFill>
                <a:latin typeface="Trebuchet MS"/>
                <a:ea typeface="Trebuchet MS"/>
                <a:cs typeface="Trebuchet MS"/>
                <a:sym typeface="Trebuchet MS"/>
              </a:rPr>
              <a:t>H </a:t>
            </a:r>
            <a:r>
              <a:rPr lang="en-US" sz="2400">
                <a:solidFill>
                  <a:schemeClr val="dk1"/>
                </a:solidFill>
                <a:latin typeface="Arial"/>
                <a:ea typeface="Arial"/>
                <a:cs typeface="Arial"/>
                <a:sym typeface="Arial"/>
              </a:rPr>
              <a:t>bağıntısı ile  ifade edilmektedir. Manyetik geçirgenliği düşük olan  malzemelerde </a:t>
            </a:r>
            <a:r>
              <a:rPr i="1" lang="en-US" sz="2400">
                <a:solidFill>
                  <a:schemeClr val="dk1"/>
                </a:solidFill>
                <a:latin typeface="Trebuchet MS"/>
                <a:ea typeface="Trebuchet MS"/>
                <a:cs typeface="Trebuchet MS"/>
                <a:sym typeface="Trebuchet MS"/>
              </a:rPr>
              <a:t>μ </a:t>
            </a:r>
            <a:r>
              <a:rPr lang="en-US" sz="2400">
                <a:solidFill>
                  <a:schemeClr val="dk1"/>
                </a:solidFill>
                <a:latin typeface="Arial"/>
                <a:ea typeface="Arial"/>
                <a:cs typeface="Arial"/>
                <a:sym typeface="Arial"/>
              </a:rPr>
              <a:t>değerinin sabit olduğu kabul edilir ve </a:t>
            </a:r>
            <a:r>
              <a:rPr i="1" lang="en-US" sz="2400">
                <a:solidFill>
                  <a:schemeClr val="dk1"/>
                </a:solidFill>
                <a:latin typeface="Trebuchet MS"/>
                <a:ea typeface="Trebuchet MS"/>
                <a:cs typeface="Trebuchet MS"/>
                <a:sym typeface="Trebuchet MS"/>
              </a:rPr>
              <a:t>B </a:t>
            </a:r>
            <a:r>
              <a:rPr lang="en-US" sz="2400">
                <a:solidFill>
                  <a:schemeClr val="dk1"/>
                </a:solidFill>
                <a:latin typeface="Arial"/>
                <a:ea typeface="Arial"/>
                <a:cs typeface="Arial"/>
                <a:sym typeface="Arial"/>
              </a:rPr>
              <a:t>değeri  </a:t>
            </a:r>
            <a:r>
              <a:rPr i="1" lang="en-US" sz="2400">
                <a:solidFill>
                  <a:schemeClr val="dk1"/>
                </a:solidFill>
                <a:latin typeface="Trebuchet MS"/>
                <a:ea typeface="Trebuchet MS"/>
                <a:cs typeface="Trebuchet MS"/>
                <a:sym typeface="Trebuchet MS"/>
              </a:rPr>
              <a:t>H </a:t>
            </a:r>
            <a:r>
              <a:rPr lang="en-US" sz="2400">
                <a:solidFill>
                  <a:schemeClr val="dk1"/>
                </a:solidFill>
                <a:latin typeface="Arial"/>
                <a:ea typeface="Arial"/>
                <a:cs typeface="Arial"/>
                <a:sym typeface="Arial"/>
              </a:rPr>
              <a:t>değeri ile doğru orantılıdır.</a:t>
            </a:r>
            <a:endParaRPr sz="2400">
              <a:solidFill>
                <a:schemeClr val="dk1"/>
              </a:solidFill>
              <a:latin typeface="Arial"/>
              <a:ea typeface="Arial"/>
              <a:cs typeface="Arial"/>
              <a:sym typeface="Arial"/>
            </a:endParaRPr>
          </a:p>
          <a:p>
            <a:pPr indent="-320040" lvl="0" marL="332740" marR="5080"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Ferromanyetik malzemelerde ise bu yaklaşım doğru değildir.  Çünkü ferromanyetik malzemelerin manyetik geçirgenliği </a:t>
            </a:r>
            <a:r>
              <a:rPr i="1" lang="en-US" sz="2400">
                <a:solidFill>
                  <a:schemeClr val="dk1"/>
                </a:solidFill>
                <a:latin typeface="Trebuchet MS"/>
                <a:ea typeface="Trebuchet MS"/>
                <a:cs typeface="Trebuchet MS"/>
                <a:sym typeface="Trebuchet MS"/>
              </a:rPr>
              <a:t>μ</a:t>
            </a:r>
            <a:r>
              <a:rPr lang="en-US" sz="2400">
                <a:solidFill>
                  <a:schemeClr val="dk1"/>
                </a:solidFill>
                <a:latin typeface="Arial"/>
                <a:ea typeface="Arial"/>
                <a:cs typeface="Arial"/>
                <a:sym typeface="Arial"/>
              </a:rPr>
              <a:t>, </a:t>
            </a:r>
            <a:r>
              <a:rPr i="1" lang="en-US" sz="2400">
                <a:solidFill>
                  <a:schemeClr val="dk1"/>
                </a:solidFill>
                <a:latin typeface="Trebuchet MS"/>
                <a:ea typeface="Trebuchet MS"/>
                <a:cs typeface="Trebuchet MS"/>
                <a:sym typeface="Trebuchet MS"/>
              </a:rPr>
              <a:t>H  </a:t>
            </a:r>
            <a:r>
              <a:rPr lang="en-US" sz="2400">
                <a:solidFill>
                  <a:schemeClr val="dk1"/>
                </a:solidFill>
                <a:latin typeface="Arial"/>
                <a:ea typeface="Arial"/>
                <a:cs typeface="Arial"/>
                <a:sym typeface="Arial"/>
              </a:rPr>
              <a:t>değeri ile değişim göstermektedir. Bu değişimi ölçmek son  derece zordur. Fakat önemli olan manyetik geçirgenliğin  değişimi değil, manyetik alan şiddetine göre manyetik akı  yoğunluğunun değişimidir.</a:t>
            </a:r>
            <a:endParaRPr sz="24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nvSpPr>
        <p:spPr>
          <a:xfrm>
            <a:off x="258267" y="2005964"/>
            <a:ext cx="4772660" cy="1334135"/>
          </a:xfrm>
          <a:prstGeom prst="rect">
            <a:avLst/>
          </a:prstGeom>
          <a:noFill/>
          <a:ln>
            <a:noFill/>
          </a:ln>
        </p:spPr>
        <p:txBody>
          <a:bodyPr anchorCtr="0" anchor="t" bIns="0" lIns="0" spcFirstLastPara="1" rIns="0" wrap="square" tIns="13325">
            <a:noAutofit/>
          </a:bodyPr>
          <a:lstStyle/>
          <a:p>
            <a:pPr indent="-320040" lvl="0" marL="332740" marR="5080" rtl="0" algn="just">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alan şiddetine göre manyetik akı  yoğunluğunun değişimini gösteren grafik  </a:t>
            </a:r>
            <a:r>
              <a:rPr i="1" lang="en-US" sz="2000">
                <a:solidFill>
                  <a:schemeClr val="dk1"/>
                </a:solidFill>
                <a:latin typeface="Trebuchet MS"/>
                <a:ea typeface="Trebuchet MS"/>
                <a:cs typeface="Trebuchet MS"/>
                <a:sym typeface="Trebuchet MS"/>
              </a:rPr>
              <a:t>BH </a:t>
            </a:r>
            <a:r>
              <a:rPr lang="en-US" sz="2000">
                <a:solidFill>
                  <a:schemeClr val="dk1"/>
                </a:solidFill>
                <a:latin typeface="Arial"/>
                <a:ea typeface="Arial"/>
                <a:cs typeface="Arial"/>
                <a:sym typeface="Arial"/>
              </a:rPr>
              <a:t>grafiği olarak adlandırılır.</a:t>
            </a:r>
            <a:endParaRPr sz="2000">
              <a:solidFill>
                <a:schemeClr val="dk1"/>
              </a:solidFill>
              <a:latin typeface="Arial"/>
              <a:ea typeface="Arial"/>
              <a:cs typeface="Arial"/>
              <a:sym typeface="Arial"/>
            </a:endParaRPr>
          </a:p>
          <a:p>
            <a:pPr indent="-320040" lvl="0" marL="332740" marR="0" rtl="0" algn="l">
              <a:lnSpc>
                <a:spcPct val="100000"/>
              </a:lnSpc>
              <a:spcBef>
                <a:spcPts val="695"/>
              </a:spcBef>
              <a:spcAft>
                <a:spcPts val="0"/>
              </a:spcAft>
              <a:buClr>
                <a:srgbClr val="DD8046"/>
              </a:buClr>
              <a:buSzPts val="1200"/>
              <a:buFont typeface="Noto Sans Symbols"/>
              <a:buChar char="◻"/>
            </a:pPr>
            <a:r>
              <a:rPr i="1" lang="en-US" sz="2000">
                <a:solidFill>
                  <a:schemeClr val="dk1"/>
                </a:solidFill>
                <a:latin typeface="Trebuchet MS"/>
                <a:ea typeface="Trebuchet MS"/>
                <a:cs typeface="Trebuchet MS"/>
                <a:sym typeface="Trebuchet MS"/>
              </a:rPr>
              <a:t>BH </a:t>
            </a:r>
            <a:r>
              <a:rPr lang="en-US" sz="2000">
                <a:solidFill>
                  <a:schemeClr val="dk1"/>
                </a:solidFill>
                <a:latin typeface="Arial"/>
                <a:ea typeface="Arial"/>
                <a:cs typeface="Arial"/>
                <a:sym typeface="Arial"/>
              </a:rPr>
              <a:t>grafiği 3 bölge olarak incelenebilir.</a:t>
            </a:r>
            <a:endParaRPr sz="2000">
              <a:solidFill>
                <a:schemeClr val="dk1"/>
              </a:solidFill>
              <a:latin typeface="Arial"/>
              <a:ea typeface="Arial"/>
              <a:cs typeface="Arial"/>
              <a:sym typeface="Arial"/>
            </a:endParaRPr>
          </a:p>
        </p:txBody>
      </p:sp>
      <p:sp>
        <p:nvSpPr>
          <p:cNvPr id="431" name="Google Shape;431;p45"/>
          <p:cNvSpPr/>
          <p:nvPr/>
        </p:nvSpPr>
        <p:spPr>
          <a:xfrm>
            <a:off x="5438704" y="1579290"/>
            <a:ext cx="3205169" cy="241175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45"/>
          <p:cNvSpPr/>
          <p:nvPr/>
        </p:nvSpPr>
        <p:spPr>
          <a:xfrm>
            <a:off x="5424423" y="1527175"/>
            <a:ext cx="3224530" cy="2478405"/>
          </a:xfrm>
          <a:custGeom>
            <a:rect b="b" l="l" r="r" t="t"/>
            <a:pathLst>
              <a:path extrusionOk="0" h="2478404" w="3224529">
                <a:moveTo>
                  <a:pt x="0" y="2478024"/>
                </a:moveTo>
                <a:lnTo>
                  <a:pt x="3224276" y="2478024"/>
                </a:lnTo>
                <a:lnTo>
                  <a:pt x="3224276" y="0"/>
                </a:lnTo>
                <a:lnTo>
                  <a:pt x="0" y="0"/>
                </a:lnTo>
                <a:lnTo>
                  <a:pt x="0" y="2478024"/>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45"/>
          <p:cNvSpPr/>
          <p:nvPr/>
        </p:nvSpPr>
        <p:spPr>
          <a:xfrm>
            <a:off x="142875" y="4214812"/>
            <a:ext cx="8858250" cy="2387600"/>
          </a:xfrm>
          <a:custGeom>
            <a:rect b="b" l="l" r="r" t="t"/>
            <a:pathLst>
              <a:path extrusionOk="0" h="2387600" w="8858250">
                <a:moveTo>
                  <a:pt x="0" y="2387600"/>
                </a:moveTo>
                <a:lnTo>
                  <a:pt x="8858250" y="2387600"/>
                </a:lnTo>
                <a:lnTo>
                  <a:pt x="8858250" y="0"/>
                </a:lnTo>
                <a:lnTo>
                  <a:pt x="0" y="0"/>
                </a:lnTo>
                <a:lnTo>
                  <a:pt x="0" y="238760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45"/>
          <p:cNvSpPr txBox="1"/>
          <p:nvPr/>
        </p:nvSpPr>
        <p:spPr>
          <a:xfrm>
            <a:off x="221691" y="4205118"/>
            <a:ext cx="8255000" cy="2312035"/>
          </a:xfrm>
          <a:prstGeom prst="rect">
            <a:avLst/>
          </a:prstGeom>
          <a:noFill/>
          <a:ln>
            <a:noFill/>
          </a:ln>
        </p:spPr>
        <p:txBody>
          <a:bodyPr anchorCtr="0" anchor="t" bIns="0" lIns="0" spcFirstLastPara="1" rIns="0" wrap="square" tIns="88900">
            <a:noAutofit/>
          </a:bodyPr>
          <a:lstStyle/>
          <a:p>
            <a:pPr indent="-250190" lvl="0" marL="262890" marR="0" rtl="0" algn="l">
              <a:lnSpc>
                <a:spcPct val="100000"/>
              </a:lnSpc>
              <a:spcBef>
                <a:spcPts val="0"/>
              </a:spcBef>
              <a:spcAft>
                <a:spcPts val="0"/>
              </a:spcAft>
              <a:buClr>
                <a:srgbClr val="FF0000"/>
              </a:buClr>
              <a:buSzPts val="2000"/>
              <a:buFont typeface="Arial"/>
              <a:buAutoNum type="arabicPeriod"/>
            </a:pPr>
            <a:r>
              <a:rPr lang="en-US" sz="2000">
                <a:solidFill>
                  <a:srgbClr val="FF0000"/>
                </a:solidFill>
                <a:latin typeface="Arial"/>
                <a:ea typeface="Arial"/>
                <a:cs typeface="Arial"/>
                <a:sym typeface="Arial"/>
              </a:rPr>
              <a:t>Doğrusal bölge</a:t>
            </a:r>
            <a:r>
              <a:rPr lang="en-US" sz="2000">
                <a:solidFill>
                  <a:schemeClr val="dk1"/>
                </a:solidFill>
                <a:latin typeface="Arial"/>
                <a:ea typeface="Arial"/>
                <a:cs typeface="Arial"/>
                <a:sym typeface="Arial"/>
              </a:rPr>
              <a:t>: H ile B doğrusal değişir. Bu bölge mıknatıslanmanın sağlandığı</a:t>
            </a:r>
            <a:endParaRPr sz="2000">
              <a:solidFill>
                <a:schemeClr val="dk1"/>
              </a:solidFill>
              <a:latin typeface="Arial"/>
              <a:ea typeface="Arial"/>
              <a:cs typeface="Arial"/>
              <a:sym typeface="Arial"/>
            </a:endParaRPr>
          </a:p>
          <a:p>
            <a:pPr indent="0" lvl="0" marL="195580" marR="0" rtl="0" algn="l">
              <a:lnSpc>
                <a:spcPct val="100000"/>
              </a:lnSpc>
              <a:spcBef>
                <a:spcPts val="600"/>
              </a:spcBef>
              <a:spcAft>
                <a:spcPts val="0"/>
              </a:spcAft>
              <a:buNone/>
            </a:pPr>
            <a:r>
              <a:rPr lang="en-US" sz="2000">
                <a:solidFill>
                  <a:schemeClr val="dk1"/>
                </a:solidFill>
                <a:latin typeface="Arial"/>
                <a:ea typeface="Arial"/>
                <a:cs typeface="Arial"/>
                <a:sym typeface="Arial"/>
              </a:rPr>
              <a:t>bölgedir.</a:t>
            </a:r>
            <a:endParaRPr sz="2000">
              <a:solidFill>
                <a:schemeClr val="dk1"/>
              </a:solidFill>
              <a:latin typeface="Arial"/>
              <a:ea typeface="Arial"/>
              <a:cs typeface="Arial"/>
              <a:sym typeface="Arial"/>
            </a:endParaRPr>
          </a:p>
          <a:p>
            <a:pPr indent="-250825" lvl="0" marL="263525" marR="0" rtl="0" algn="l">
              <a:lnSpc>
                <a:spcPct val="100000"/>
              </a:lnSpc>
              <a:spcBef>
                <a:spcPts val="600"/>
              </a:spcBef>
              <a:spcAft>
                <a:spcPts val="0"/>
              </a:spcAft>
              <a:buClr>
                <a:srgbClr val="FF0000"/>
              </a:buClr>
              <a:buSzPts val="2000"/>
              <a:buFont typeface="Arial"/>
              <a:buAutoNum type="arabicPeriod" startAt="2"/>
            </a:pPr>
            <a:r>
              <a:rPr lang="en-US" sz="2000">
                <a:solidFill>
                  <a:srgbClr val="FF0000"/>
                </a:solidFill>
                <a:latin typeface="Arial"/>
                <a:ea typeface="Arial"/>
                <a:cs typeface="Arial"/>
                <a:sym typeface="Arial"/>
              </a:rPr>
              <a:t>Büküm bölgesi: </a:t>
            </a:r>
            <a:r>
              <a:rPr lang="en-US" sz="2000">
                <a:solidFill>
                  <a:schemeClr val="dk1"/>
                </a:solidFill>
                <a:latin typeface="Arial"/>
                <a:ea typeface="Arial"/>
                <a:cs typeface="Arial"/>
                <a:sym typeface="Arial"/>
              </a:rPr>
              <a:t>H ile B daha az bir oranla değişim göstermektedir.</a:t>
            </a:r>
            <a:endParaRPr sz="2000">
              <a:solidFill>
                <a:schemeClr val="dk1"/>
              </a:solidFill>
              <a:latin typeface="Arial"/>
              <a:ea typeface="Arial"/>
              <a:cs typeface="Arial"/>
              <a:sym typeface="Arial"/>
            </a:endParaRPr>
          </a:p>
          <a:p>
            <a:pPr indent="-250825" lvl="0" marL="263525" marR="0" rtl="0" algn="l">
              <a:lnSpc>
                <a:spcPct val="100000"/>
              </a:lnSpc>
              <a:spcBef>
                <a:spcPts val="600"/>
              </a:spcBef>
              <a:spcAft>
                <a:spcPts val="0"/>
              </a:spcAft>
              <a:buClr>
                <a:srgbClr val="FF0000"/>
              </a:buClr>
              <a:buSzPts val="2000"/>
              <a:buFont typeface="Arial"/>
              <a:buAutoNum type="arabicPeriod" startAt="2"/>
            </a:pPr>
            <a:r>
              <a:rPr lang="en-US" sz="2000">
                <a:solidFill>
                  <a:srgbClr val="FF0000"/>
                </a:solidFill>
                <a:latin typeface="Arial"/>
                <a:ea typeface="Arial"/>
                <a:cs typeface="Arial"/>
                <a:sym typeface="Arial"/>
              </a:rPr>
              <a:t>Doyum bölgesi: </a:t>
            </a:r>
            <a:r>
              <a:rPr lang="en-US" sz="2000">
                <a:solidFill>
                  <a:schemeClr val="dk1"/>
                </a:solidFill>
                <a:latin typeface="Arial"/>
                <a:ea typeface="Arial"/>
                <a:cs typeface="Arial"/>
                <a:sym typeface="Arial"/>
              </a:rPr>
              <a:t>Ferromanyetik malzeme manyetik doyuma ulaşmıştır. Bu</a:t>
            </a:r>
            <a:endParaRPr sz="2000">
              <a:solidFill>
                <a:schemeClr val="dk1"/>
              </a:solidFill>
              <a:latin typeface="Arial"/>
              <a:ea typeface="Arial"/>
              <a:cs typeface="Arial"/>
              <a:sym typeface="Arial"/>
            </a:endParaRPr>
          </a:p>
          <a:p>
            <a:pPr indent="0" lvl="0" marL="195580" marR="182880" rtl="0" algn="l">
              <a:lnSpc>
                <a:spcPct val="125000"/>
              </a:lnSpc>
              <a:spcBef>
                <a:spcPts val="5"/>
              </a:spcBef>
              <a:spcAft>
                <a:spcPts val="0"/>
              </a:spcAft>
              <a:buNone/>
            </a:pPr>
            <a:r>
              <a:rPr lang="en-US" sz="2000">
                <a:solidFill>
                  <a:schemeClr val="dk1"/>
                </a:solidFill>
                <a:latin typeface="Arial"/>
                <a:ea typeface="Arial"/>
                <a:cs typeface="Arial"/>
                <a:sym typeface="Arial"/>
              </a:rPr>
              <a:t>noktadan sonra H değeri ne kadar artırılırsa artırılsın B değerinde bir değişim  olmaz.</a:t>
            </a:r>
            <a:endParaRPr sz="2000">
              <a:solidFill>
                <a:schemeClr val="dk1"/>
              </a:solidFill>
              <a:latin typeface="Arial"/>
              <a:ea typeface="Arial"/>
              <a:cs typeface="Arial"/>
              <a:sym typeface="Arial"/>
            </a:endParaRPr>
          </a:p>
        </p:txBody>
      </p:sp>
      <p:sp>
        <p:nvSpPr>
          <p:cNvPr id="435" name="Google Shape;435;p45"/>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36" name="Google Shape;436;p45"/>
          <p:cNvSpPr txBox="1"/>
          <p:nvPr/>
        </p:nvSpPr>
        <p:spPr>
          <a:xfrm>
            <a:off x="690168" y="849833"/>
            <a:ext cx="4994275" cy="3917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BH Grafiği-Mıknatıslama (doyum) Eğrisi</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0"/>
          <p:cNvSpPr txBox="1"/>
          <p:nvPr/>
        </p:nvSpPr>
        <p:spPr>
          <a:xfrm>
            <a:off x="142875" y="1571625"/>
            <a:ext cx="6286500" cy="1797050"/>
          </a:xfrm>
          <a:prstGeom prst="rect">
            <a:avLst/>
          </a:prstGeom>
          <a:noFill/>
          <a:ln cap="flat" cmpd="sng" w="9525">
            <a:solidFill>
              <a:srgbClr val="006FC0"/>
            </a:solidFill>
            <a:prstDash val="solid"/>
            <a:round/>
            <a:headEnd len="sm" w="sm" type="none"/>
            <a:tailEnd len="sm" w="sm" type="none"/>
          </a:ln>
        </p:spPr>
        <p:txBody>
          <a:bodyPr anchorCtr="0" anchor="t" bIns="0" lIns="0" spcFirstLastPara="1" rIns="0" wrap="square" tIns="135250">
            <a:noAutofit/>
          </a:bodyPr>
          <a:lstStyle/>
          <a:p>
            <a:pPr indent="0" lvl="0" marL="91440" marR="0" rtl="0" algn="l">
              <a:lnSpc>
                <a:spcPct val="100000"/>
              </a:lnSpc>
              <a:spcBef>
                <a:spcPts val="0"/>
              </a:spcBef>
              <a:spcAft>
                <a:spcPts val="0"/>
              </a:spcAft>
              <a:buNone/>
            </a:pPr>
            <a:r>
              <a:rPr b="1" lang="en-US" sz="2000">
                <a:solidFill>
                  <a:srgbClr val="FF0000"/>
                </a:solidFill>
                <a:latin typeface="Trebuchet MS"/>
                <a:ea typeface="Trebuchet MS"/>
                <a:cs typeface="Trebuchet MS"/>
                <a:sym typeface="Trebuchet MS"/>
              </a:rPr>
              <a:t>1.1.1 Açısal Konum (Pozisyon) </a:t>
            </a:r>
            <a:r>
              <a:rPr b="1" i="1" lang="en-US" sz="2000">
                <a:solidFill>
                  <a:srgbClr val="FF0000"/>
                </a:solidFill>
                <a:latin typeface="Arial"/>
                <a:ea typeface="Arial"/>
                <a:cs typeface="Arial"/>
                <a:sym typeface="Arial"/>
              </a:rPr>
              <a:t>θ</a:t>
            </a:r>
            <a:endParaRPr sz="2000">
              <a:solidFill>
                <a:schemeClr val="dk1"/>
              </a:solidFill>
              <a:latin typeface="Arial"/>
              <a:ea typeface="Arial"/>
              <a:cs typeface="Arial"/>
              <a:sym typeface="Arial"/>
            </a:endParaRPr>
          </a:p>
          <a:p>
            <a:pPr indent="0" lvl="0" marL="91440" marR="82550" rtl="0" algn="just">
              <a:lnSpc>
                <a:spcPct val="147800"/>
              </a:lnSpc>
              <a:spcBef>
                <a:spcPts val="100"/>
              </a:spcBef>
              <a:spcAft>
                <a:spcPts val="0"/>
              </a:spcAft>
              <a:buNone/>
            </a:pPr>
            <a:r>
              <a:rPr lang="en-US" sz="1800">
                <a:solidFill>
                  <a:schemeClr val="dk1"/>
                </a:solidFill>
                <a:latin typeface="Arial"/>
                <a:ea typeface="Arial"/>
                <a:cs typeface="Arial"/>
                <a:sym typeface="Arial"/>
              </a:rPr>
              <a:t>Bir nesnenin açısal konumu, nesnenin döndürülme açısıdır ve  keyfi bir referans noktasına göre ölçülür. Açısal konum genellikle  radyan veya derece olarak ölçülür, </a:t>
            </a:r>
            <a:r>
              <a:rPr i="1" lang="en-US" sz="1900">
                <a:solidFill>
                  <a:schemeClr val="dk1"/>
                </a:solidFill>
                <a:latin typeface="Noto Sans Symbols"/>
                <a:ea typeface="Noto Sans Symbols"/>
                <a:cs typeface="Noto Sans Symbols"/>
                <a:sym typeface="Noto Sans Symbols"/>
              </a:rPr>
              <a:t>θ</a:t>
            </a:r>
            <a:r>
              <a:rPr i="1" lang="en-US" sz="1900">
                <a:solidFill>
                  <a:schemeClr val="dk1"/>
                </a:solidFill>
                <a:latin typeface="Times New Roman"/>
                <a:ea typeface="Times New Roman"/>
                <a:cs typeface="Times New Roman"/>
                <a:sym typeface="Times New Roman"/>
              </a:rPr>
              <a:t> </a:t>
            </a:r>
            <a:r>
              <a:rPr lang="en-US" sz="1800">
                <a:solidFill>
                  <a:schemeClr val="dk1"/>
                </a:solidFill>
                <a:latin typeface="Arial"/>
                <a:ea typeface="Arial"/>
                <a:cs typeface="Arial"/>
                <a:sym typeface="Arial"/>
              </a:rPr>
              <a:t>sembolü ile gösterilir.</a:t>
            </a:r>
            <a:endParaRPr sz="1800">
              <a:solidFill>
                <a:schemeClr val="dk1"/>
              </a:solidFill>
              <a:latin typeface="Arial"/>
              <a:ea typeface="Arial"/>
              <a:cs typeface="Arial"/>
              <a:sym typeface="Arial"/>
            </a:endParaRPr>
          </a:p>
        </p:txBody>
      </p:sp>
      <p:sp>
        <p:nvSpPr>
          <p:cNvPr id="75" name="Google Shape;75;p10"/>
          <p:cNvSpPr txBox="1"/>
          <p:nvPr/>
        </p:nvSpPr>
        <p:spPr>
          <a:xfrm>
            <a:off x="179387" y="3778250"/>
            <a:ext cx="6264275" cy="2057400"/>
          </a:xfrm>
          <a:prstGeom prst="rect">
            <a:avLst/>
          </a:prstGeom>
          <a:noFill/>
          <a:ln cap="flat" cmpd="sng" w="9525">
            <a:solidFill>
              <a:srgbClr val="006FC0"/>
            </a:solidFill>
            <a:prstDash val="solid"/>
            <a:round/>
            <a:headEnd len="sm" w="sm" type="none"/>
            <a:tailEnd len="sm" w="sm" type="none"/>
          </a:ln>
        </p:spPr>
        <p:txBody>
          <a:bodyPr anchorCtr="0" anchor="t" bIns="0" lIns="0" spcFirstLastPara="1" rIns="0" wrap="square" tIns="31750">
            <a:noAutofit/>
          </a:bodyPr>
          <a:lstStyle/>
          <a:p>
            <a:pPr indent="0" lvl="0" marL="91440" marR="0" rtl="0" algn="l">
              <a:lnSpc>
                <a:spcPct val="100000"/>
              </a:lnSpc>
              <a:spcBef>
                <a:spcPts val="0"/>
              </a:spcBef>
              <a:spcAft>
                <a:spcPts val="0"/>
              </a:spcAft>
              <a:buNone/>
            </a:pPr>
            <a:r>
              <a:rPr b="1" lang="en-US" sz="2000">
                <a:solidFill>
                  <a:srgbClr val="FF0000"/>
                </a:solidFill>
                <a:latin typeface="Trebuchet MS"/>
                <a:ea typeface="Trebuchet MS"/>
                <a:cs typeface="Trebuchet MS"/>
                <a:sym typeface="Trebuchet MS"/>
              </a:rPr>
              <a:t>1.1.2 Açısal Hız </a:t>
            </a:r>
            <a:r>
              <a:rPr b="1" i="1" lang="en-US" sz="2000">
                <a:solidFill>
                  <a:srgbClr val="FF0000"/>
                </a:solidFill>
                <a:latin typeface="Arial"/>
                <a:ea typeface="Arial"/>
                <a:cs typeface="Arial"/>
                <a:sym typeface="Arial"/>
              </a:rPr>
              <a:t>ω</a:t>
            </a:r>
            <a:endParaRPr sz="2000">
              <a:solidFill>
                <a:schemeClr val="dk1"/>
              </a:solidFill>
              <a:latin typeface="Arial"/>
              <a:ea typeface="Arial"/>
              <a:cs typeface="Arial"/>
              <a:sym typeface="Arial"/>
            </a:endParaRPr>
          </a:p>
          <a:p>
            <a:pPr indent="0" lvl="0" marL="91440" marR="0" rtl="0" algn="l">
              <a:lnSpc>
                <a:spcPct val="100000"/>
              </a:lnSpc>
              <a:spcBef>
                <a:spcPts val="750"/>
              </a:spcBef>
              <a:spcAft>
                <a:spcPts val="0"/>
              </a:spcAft>
              <a:buNone/>
            </a:pPr>
            <a:r>
              <a:rPr lang="en-US" sz="1800">
                <a:solidFill>
                  <a:schemeClr val="dk1"/>
                </a:solidFill>
                <a:latin typeface="Arial"/>
                <a:ea typeface="Arial"/>
                <a:cs typeface="Arial"/>
                <a:sym typeface="Arial"/>
              </a:rPr>
              <a:t>Açısal hız (veya devir sayısı) açısal konumun zamana göre değişim</a:t>
            </a:r>
            <a:endParaRPr sz="1800">
              <a:solidFill>
                <a:schemeClr val="dk1"/>
              </a:solidFill>
              <a:latin typeface="Arial"/>
              <a:ea typeface="Arial"/>
              <a:cs typeface="Arial"/>
              <a:sym typeface="Arial"/>
            </a:endParaRPr>
          </a:p>
          <a:p>
            <a:pPr indent="0" lvl="0" marL="91440" marR="0" rtl="0" algn="l">
              <a:lnSpc>
                <a:spcPct val="100000"/>
              </a:lnSpc>
              <a:spcBef>
                <a:spcPts val="1085"/>
              </a:spcBef>
              <a:spcAft>
                <a:spcPts val="0"/>
              </a:spcAft>
              <a:buNone/>
            </a:pPr>
            <a:r>
              <a:rPr lang="en-US" sz="1800">
                <a:solidFill>
                  <a:schemeClr val="dk1"/>
                </a:solidFill>
                <a:latin typeface="Arial"/>
                <a:ea typeface="Arial"/>
                <a:cs typeface="Arial"/>
                <a:sym typeface="Arial"/>
              </a:rPr>
              <a:t>oranıdır.</a:t>
            </a:r>
            <a:endParaRPr sz="1800">
              <a:solidFill>
                <a:schemeClr val="dk1"/>
              </a:solidFill>
              <a:latin typeface="Arial"/>
              <a:ea typeface="Arial"/>
              <a:cs typeface="Arial"/>
              <a:sym typeface="Arial"/>
            </a:endParaRPr>
          </a:p>
          <a:p>
            <a:pPr indent="0" lvl="0" marL="91440" marR="127635" rtl="0" algn="l">
              <a:lnSpc>
                <a:spcPct val="150000"/>
              </a:lnSpc>
              <a:spcBef>
                <a:spcPts val="0"/>
              </a:spcBef>
              <a:spcAft>
                <a:spcPts val="0"/>
              </a:spcAft>
              <a:buNone/>
            </a:pPr>
            <a:r>
              <a:rPr lang="en-US" sz="1800">
                <a:solidFill>
                  <a:schemeClr val="dk1"/>
                </a:solidFill>
                <a:latin typeface="Arial"/>
                <a:ea typeface="Arial"/>
                <a:cs typeface="Arial"/>
                <a:sym typeface="Arial"/>
              </a:rPr>
              <a:t>Dönüş yönü saat yönünün aksine doğru ise, hareket pozitif olarak  kabul edilmektedir.</a:t>
            </a:r>
            <a:endParaRPr sz="1800">
              <a:solidFill>
                <a:schemeClr val="dk1"/>
              </a:solidFill>
              <a:latin typeface="Arial"/>
              <a:ea typeface="Arial"/>
              <a:cs typeface="Arial"/>
              <a:sym typeface="Arial"/>
            </a:endParaRPr>
          </a:p>
        </p:txBody>
      </p:sp>
      <p:sp>
        <p:nvSpPr>
          <p:cNvPr id="76" name="Google Shape;76;p10"/>
          <p:cNvSpPr/>
          <p:nvPr/>
        </p:nvSpPr>
        <p:spPr>
          <a:xfrm>
            <a:off x="6858000" y="4000500"/>
            <a:ext cx="2082800" cy="18002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0"/>
          <p:cNvSpPr/>
          <p:nvPr/>
        </p:nvSpPr>
        <p:spPr>
          <a:xfrm>
            <a:off x="3286125" y="6000750"/>
            <a:ext cx="2114550" cy="647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0"/>
          <p:cNvSpPr/>
          <p:nvPr/>
        </p:nvSpPr>
        <p:spPr>
          <a:xfrm>
            <a:off x="3281298" y="5995987"/>
            <a:ext cx="2124075" cy="657225"/>
          </a:xfrm>
          <a:custGeom>
            <a:rect b="b" l="l" r="r" t="t"/>
            <a:pathLst>
              <a:path extrusionOk="0" h="657225" w="2124075">
                <a:moveTo>
                  <a:pt x="0" y="657225"/>
                </a:moveTo>
                <a:lnTo>
                  <a:pt x="2124075" y="657225"/>
                </a:lnTo>
                <a:lnTo>
                  <a:pt x="2124075" y="0"/>
                </a:lnTo>
                <a:lnTo>
                  <a:pt x="0" y="0"/>
                </a:lnTo>
                <a:lnTo>
                  <a:pt x="0" y="657225"/>
                </a:lnTo>
                <a:close/>
              </a:path>
            </a:pathLst>
          </a:custGeom>
          <a:noFill/>
          <a:ln cap="flat" cmpd="sng" w="9525">
            <a:solidFill>
              <a:srgbClr val="548A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0"/>
          <p:cNvSpPr/>
          <p:nvPr/>
        </p:nvSpPr>
        <p:spPr>
          <a:xfrm>
            <a:off x="695325" y="6076950"/>
            <a:ext cx="1714500" cy="4857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0"/>
          <p:cNvSpPr/>
          <p:nvPr/>
        </p:nvSpPr>
        <p:spPr>
          <a:xfrm>
            <a:off x="566737" y="5995987"/>
            <a:ext cx="2076450" cy="714375"/>
          </a:xfrm>
          <a:custGeom>
            <a:rect b="b" l="l" r="r" t="t"/>
            <a:pathLst>
              <a:path extrusionOk="0" h="714375" w="2076450">
                <a:moveTo>
                  <a:pt x="0" y="714375"/>
                </a:moveTo>
                <a:lnTo>
                  <a:pt x="2076450" y="714375"/>
                </a:lnTo>
                <a:lnTo>
                  <a:pt x="2076450" y="0"/>
                </a:lnTo>
                <a:lnTo>
                  <a:pt x="0" y="0"/>
                </a:lnTo>
                <a:lnTo>
                  <a:pt x="0" y="714375"/>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0"/>
          <p:cNvSpPr/>
          <p:nvPr/>
        </p:nvSpPr>
        <p:spPr>
          <a:xfrm>
            <a:off x="6643623" y="1500124"/>
            <a:ext cx="2333625" cy="210502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txBox="1"/>
          <p:nvPr>
            <p:ph type="title"/>
          </p:nvPr>
        </p:nvSpPr>
        <p:spPr>
          <a:xfrm>
            <a:off x="907491" y="555497"/>
            <a:ext cx="7234555" cy="696595"/>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6"/>
          <p:cNvSpPr txBox="1"/>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200">
                <a:solidFill>
                  <a:srgbClr val="775F54"/>
                </a:solidFill>
                <a:latin typeface="Arial"/>
                <a:ea typeface="Arial"/>
                <a:cs typeface="Arial"/>
                <a:sym typeface="Arial"/>
              </a:rPr>
              <a:t>  Makina İlkelerine Giriş</a:t>
            </a:r>
            <a:endParaRPr sz="3200">
              <a:solidFill>
                <a:schemeClr val="dk1"/>
              </a:solidFill>
              <a:latin typeface="Arial"/>
              <a:ea typeface="Arial"/>
              <a:cs typeface="Arial"/>
              <a:sym typeface="Arial"/>
            </a:endParaRPr>
          </a:p>
        </p:txBody>
      </p:sp>
      <p:sp>
        <p:nvSpPr>
          <p:cNvPr id="442" name="Google Shape;442;p46"/>
          <p:cNvSpPr txBox="1"/>
          <p:nvPr/>
        </p:nvSpPr>
        <p:spPr>
          <a:xfrm>
            <a:off x="618540" y="849833"/>
            <a:ext cx="4813935" cy="3917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Bazı metallerin mıknatıslanma eğrileri</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7"/>
          <p:cNvSpPr txBox="1"/>
          <p:nvPr/>
        </p:nvSpPr>
        <p:spPr>
          <a:xfrm>
            <a:off x="7680706" y="1613661"/>
            <a:ext cx="91757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nüveye</a:t>
            </a:r>
            <a:endParaRPr sz="2400">
              <a:solidFill>
                <a:schemeClr val="dk1"/>
              </a:solidFill>
              <a:latin typeface="Arial"/>
              <a:ea typeface="Arial"/>
              <a:cs typeface="Arial"/>
              <a:sym typeface="Arial"/>
            </a:endParaRPr>
          </a:p>
        </p:txBody>
      </p:sp>
      <p:sp>
        <p:nvSpPr>
          <p:cNvPr id="448" name="Google Shape;448;p47"/>
          <p:cNvSpPr txBox="1"/>
          <p:nvPr/>
        </p:nvSpPr>
        <p:spPr>
          <a:xfrm>
            <a:off x="684682" y="1979803"/>
            <a:ext cx="7914005" cy="75692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sarılı	sargılara	AA	uygulandığında,	AA’ın	yükselen	kenarında  nüvede a-b yönünde mıknatıslanma meydana gelir</a:t>
            </a:r>
            <a:endParaRPr sz="2400">
              <a:solidFill>
                <a:schemeClr val="dk1"/>
              </a:solidFill>
              <a:latin typeface="Arial"/>
              <a:ea typeface="Arial"/>
              <a:cs typeface="Arial"/>
              <a:sym typeface="Arial"/>
            </a:endParaRPr>
          </a:p>
        </p:txBody>
      </p:sp>
      <p:sp>
        <p:nvSpPr>
          <p:cNvPr id="449" name="Google Shape;449;p47"/>
          <p:cNvSpPr/>
          <p:nvPr/>
        </p:nvSpPr>
        <p:spPr>
          <a:xfrm>
            <a:off x="1193009" y="3504390"/>
            <a:ext cx="6742895" cy="252017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47"/>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51" name="Google Shape;451;p47"/>
          <p:cNvSpPr txBox="1"/>
          <p:nvPr/>
        </p:nvSpPr>
        <p:spPr>
          <a:xfrm>
            <a:off x="364642" y="849833"/>
            <a:ext cx="7150734" cy="1155065"/>
          </a:xfrm>
          <a:prstGeom prst="rect">
            <a:avLst/>
          </a:prstGeom>
          <a:noFill/>
          <a:ln>
            <a:noFill/>
          </a:ln>
        </p:spPr>
        <p:txBody>
          <a:bodyPr anchorCtr="0" anchor="t" bIns="0" lIns="0" spcFirstLastPara="1" rIns="0" wrap="square" tIns="12700">
            <a:noAutofit/>
          </a:bodyPr>
          <a:lstStyle/>
          <a:p>
            <a:pPr indent="0" lvl="0" marL="33782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1.4.1 Histerisis Çevrimi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2740" marR="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Daha	önceden	mıknatıslanmamış	bir	ferromanyetik</a:t>
            </a:r>
            <a:endParaRPr sz="2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8"/>
          <p:cNvSpPr/>
          <p:nvPr/>
        </p:nvSpPr>
        <p:spPr>
          <a:xfrm>
            <a:off x="1314450" y="4148137"/>
            <a:ext cx="6038850" cy="2438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48"/>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58" name="Google Shape;458;p48"/>
          <p:cNvSpPr txBox="1"/>
          <p:nvPr/>
        </p:nvSpPr>
        <p:spPr>
          <a:xfrm>
            <a:off x="435965" y="849833"/>
            <a:ext cx="8345805" cy="2252980"/>
          </a:xfrm>
          <a:prstGeom prst="rect">
            <a:avLst/>
          </a:prstGeom>
          <a:noFill/>
          <a:ln>
            <a:noFill/>
          </a:ln>
        </p:spPr>
        <p:txBody>
          <a:bodyPr anchorCtr="0" anchor="t" bIns="0" lIns="0" spcFirstLastPara="1" rIns="0" wrap="square" tIns="12700">
            <a:noAutofit/>
          </a:bodyPr>
          <a:lstStyle/>
          <a:p>
            <a:pPr indent="0" lvl="0" marL="266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Histerisis Çevrimi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2740" marR="5080" rtl="0" algn="just">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AA azalmaya başladığında H değeri buna bağlı olarak da B değeri  azalacaktır. Fakat AA değeri sıfır olduğunda B değeri  sıfır  olmayacaktır (b-c eğrisi). Ferromanyetik malzeme üzerinde </a:t>
            </a:r>
            <a:r>
              <a:rPr lang="en-US" sz="2400">
                <a:solidFill>
                  <a:srgbClr val="FF0000"/>
                </a:solidFill>
                <a:latin typeface="Arial"/>
                <a:ea typeface="Arial"/>
                <a:cs typeface="Arial"/>
                <a:sym typeface="Arial"/>
              </a:rPr>
              <a:t>artık  mıknatısiyet </a:t>
            </a:r>
            <a:r>
              <a:rPr lang="en-US" sz="2400">
                <a:solidFill>
                  <a:schemeClr val="dk1"/>
                </a:solidFill>
                <a:latin typeface="Arial"/>
                <a:ea typeface="Arial"/>
                <a:cs typeface="Arial"/>
                <a:sym typeface="Arial"/>
              </a:rPr>
              <a:t>dediğimiz bir </a:t>
            </a:r>
            <a:r>
              <a:rPr i="1" lang="en-US" sz="2400">
                <a:solidFill>
                  <a:srgbClr val="FF0000"/>
                </a:solidFill>
                <a:latin typeface="Trebuchet MS"/>
                <a:ea typeface="Trebuchet MS"/>
                <a:cs typeface="Trebuchet MS"/>
                <a:sym typeface="Trebuchet MS"/>
              </a:rPr>
              <a:t>B</a:t>
            </a:r>
            <a:r>
              <a:rPr baseline="-25000" i="1" lang="en-US" sz="2400">
                <a:solidFill>
                  <a:srgbClr val="FF0000"/>
                </a:solidFill>
                <a:latin typeface="Trebuchet MS"/>
                <a:ea typeface="Trebuchet MS"/>
                <a:cs typeface="Trebuchet MS"/>
                <a:sym typeface="Trebuchet MS"/>
              </a:rPr>
              <a:t>r </a:t>
            </a:r>
            <a:r>
              <a:rPr lang="en-US" sz="2400">
                <a:solidFill>
                  <a:schemeClr val="dk1"/>
                </a:solidFill>
                <a:latin typeface="Arial"/>
                <a:ea typeface="Arial"/>
                <a:cs typeface="Arial"/>
                <a:sym typeface="Arial"/>
              </a:rPr>
              <a:t>değeri olacaktır.</a:t>
            </a:r>
            <a:endParaRPr sz="240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9"/>
          <p:cNvSpPr txBox="1"/>
          <p:nvPr/>
        </p:nvSpPr>
        <p:spPr>
          <a:xfrm>
            <a:off x="6706361" y="1613661"/>
            <a:ext cx="20745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eğrisi	de	yön</a:t>
            </a:r>
            <a:endParaRPr sz="2400">
              <a:solidFill>
                <a:schemeClr val="dk1"/>
              </a:solidFill>
              <a:latin typeface="Arial"/>
              <a:ea typeface="Arial"/>
              <a:cs typeface="Arial"/>
              <a:sym typeface="Arial"/>
            </a:endParaRPr>
          </a:p>
        </p:txBody>
      </p:sp>
      <p:sp>
        <p:nvSpPr>
          <p:cNvPr id="464" name="Google Shape;464;p49"/>
          <p:cNvSpPr txBox="1"/>
          <p:nvPr/>
        </p:nvSpPr>
        <p:spPr>
          <a:xfrm>
            <a:off x="1011732" y="1979803"/>
            <a:ext cx="7767320" cy="756920"/>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değiştirecektir. Önce artık mıknatısiyet gidecek daha sonra c-d  yönünde bir değişim meydana gelecektir.</a:t>
            </a:r>
            <a:endParaRPr sz="2400">
              <a:solidFill>
                <a:schemeClr val="dk1"/>
              </a:solidFill>
              <a:latin typeface="Arial"/>
              <a:ea typeface="Arial"/>
              <a:cs typeface="Arial"/>
              <a:sym typeface="Arial"/>
            </a:endParaRPr>
          </a:p>
        </p:txBody>
      </p:sp>
      <p:sp>
        <p:nvSpPr>
          <p:cNvPr id="465" name="Google Shape;465;p49"/>
          <p:cNvSpPr/>
          <p:nvPr/>
        </p:nvSpPr>
        <p:spPr>
          <a:xfrm>
            <a:off x="1443400" y="3788033"/>
            <a:ext cx="6548871" cy="24476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49"/>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67" name="Google Shape;467;p49"/>
          <p:cNvSpPr txBox="1"/>
          <p:nvPr/>
        </p:nvSpPr>
        <p:spPr>
          <a:xfrm>
            <a:off x="690168" y="849833"/>
            <a:ext cx="5729605" cy="115506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Histerisis Çevrimi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AA	yön	değiştirdiğinde	mıknatıslanma</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nvSpPr>
        <p:spPr>
          <a:xfrm>
            <a:off x="6255258" y="1613661"/>
            <a:ext cx="25241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doğru	yaklaşırken</a:t>
            </a:r>
            <a:endParaRPr sz="2400">
              <a:solidFill>
                <a:schemeClr val="dk1"/>
              </a:solidFill>
              <a:latin typeface="Arial"/>
              <a:ea typeface="Arial"/>
              <a:cs typeface="Arial"/>
              <a:sym typeface="Arial"/>
            </a:endParaRPr>
          </a:p>
        </p:txBody>
      </p:sp>
      <p:sp>
        <p:nvSpPr>
          <p:cNvPr id="473" name="Google Shape;473;p50"/>
          <p:cNvSpPr txBox="1"/>
          <p:nvPr/>
        </p:nvSpPr>
        <p:spPr>
          <a:xfrm>
            <a:off x="1011732" y="1979803"/>
            <a:ext cx="731520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ferromanyetik malzemenin BH eğrisi d-e yönünde olacaktır.</a:t>
            </a:r>
            <a:endParaRPr sz="2400">
              <a:solidFill>
                <a:schemeClr val="dk1"/>
              </a:solidFill>
              <a:latin typeface="Arial"/>
              <a:ea typeface="Arial"/>
              <a:cs typeface="Arial"/>
              <a:sym typeface="Arial"/>
            </a:endParaRPr>
          </a:p>
        </p:txBody>
      </p:sp>
      <p:sp>
        <p:nvSpPr>
          <p:cNvPr id="474" name="Google Shape;474;p50"/>
          <p:cNvSpPr/>
          <p:nvPr/>
        </p:nvSpPr>
        <p:spPr>
          <a:xfrm>
            <a:off x="1443400" y="3645158"/>
            <a:ext cx="6548871" cy="24476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50"/>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76" name="Google Shape;476;p50"/>
          <p:cNvSpPr txBox="1"/>
          <p:nvPr/>
        </p:nvSpPr>
        <p:spPr>
          <a:xfrm>
            <a:off x="690168" y="849833"/>
            <a:ext cx="5190490" cy="115506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Histerisis Çevrimi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AA	–maksimum	değerden	sıfıra</a:t>
            </a:r>
            <a:endParaRPr sz="24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1"/>
          <p:cNvSpPr txBox="1"/>
          <p:nvPr/>
        </p:nvSpPr>
        <p:spPr>
          <a:xfrm>
            <a:off x="6401561" y="1613661"/>
            <a:ext cx="237744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eğri	e-b	yönünde</a:t>
            </a:r>
            <a:endParaRPr sz="2400">
              <a:solidFill>
                <a:schemeClr val="dk1"/>
              </a:solidFill>
              <a:latin typeface="Arial"/>
              <a:ea typeface="Arial"/>
              <a:cs typeface="Arial"/>
              <a:sym typeface="Arial"/>
            </a:endParaRPr>
          </a:p>
        </p:txBody>
      </p:sp>
      <p:sp>
        <p:nvSpPr>
          <p:cNvPr id="482" name="Google Shape;482;p51"/>
          <p:cNvSpPr txBox="1"/>
          <p:nvPr/>
        </p:nvSpPr>
        <p:spPr>
          <a:xfrm>
            <a:off x="1011732" y="1979803"/>
            <a:ext cx="7769225" cy="1122680"/>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400">
                <a:solidFill>
                  <a:schemeClr val="dk1"/>
                </a:solidFill>
                <a:latin typeface="Arial"/>
                <a:ea typeface="Arial"/>
                <a:cs typeface="Arial"/>
                <a:sym typeface="Arial"/>
              </a:rPr>
              <a:t>değişecektir. Bundan sonra BH eğrisi b-c-d-e yönünde değişim  gösterecektir. b-c-d-e kapalı çevrimi </a:t>
            </a:r>
            <a:r>
              <a:rPr lang="en-US" sz="2400">
                <a:solidFill>
                  <a:srgbClr val="FF0000"/>
                </a:solidFill>
                <a:latin typeface="Arial"/>
                <a:ea typeface="Arial"/>
                <a:cs typeface="Arial"/>
                <a:sym typeface="Arial"/>
              </a:rPr>
              <a:t>histerisiz çevrimi </a:t>
            </a:r>
            <a:r>
              <a:rPr lang="en-US" sz="2400">
                <a:solidFill>
                  <a:schemeClr val="dk1"/>
                </a:solidFill>
                <a:latin typeface="Arial"/>
                <a:ea typeface="Arial"/>
                <a:cs typeface="Arial"/>
                <a:sym typeface="Arial"/>
              </a:rPr>
              <a:t>olarak  adlandırılmaktadır.</a:t>
            </a:r>
            <a:endParaRPr sz="2400">
              <a:solidFill>
                <a:schemeClr val="dk1"/>
              </a:solidFill>
              <a:latin typeface="Arial"/>
              <a:ea typeface="Arial"/>
              <a:cs typeface="Arial"/>
              <a:sym typeface="Arial"/>
            </a:endParaRPr>
          </a:p>
        </p:txBody>
      </p:sp>
      <p:sp>
        <p:nvSpPr>
          <p:cNvPr id="483" name="Google Shape;483;p51"/>
          <p:cNvSpPr/>
          <p:nvPr/>
        </p:nvSpPr>
        <p:spPr>
          <a:xfrm>
            <a:off x="1454576" y="4032508"/>
            <a:ext cx="6548871" cy="24476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51"/>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85" name="Google Shape;485;p51"/>
          <p:cNvSpPr txBox="1"/>
          <p:nvPr/>
        </p:nvSpPr>
        <p:spPr>
          <a:xfrm>
            <a:off x="690168" y="849833"/>
            <a:ext cx="5541645" cy="115506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Histerisis Çevrimi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AA’ın	tekrar	pozitif	olması	durumunda</a:t>
            </a:r>
            <a:endParaRPr sz="24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2"/>
          <p:cNvSpPr txBox="1"/>
          <p:nvPr/>
        </p:nvSpPr>
        <p:spPr>
          <a:xfrm>
            <a:off x="691692" y="3255340"/>
            <a:ext cx="3563620" cy="391795"/>
          </a:xfrm>
          <a:prstGeom prst="rect">
            <a:avLst/>
          </a:prstGeom>
          <a:noFill/>
          <a:ln>
            <a:noFill/>
          </a:ln>
        </p:spPr>
        <p:txBody>
          <a:bodyPr anchorCtr="0" anchor="t" bIns="0" lIns="0" spcFirstLastPara="1" rIns="0" wrap="square" tIns="12700">
            <a:noAutofit/>
          </a:bodyPr>
          <a:lstStyle/>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Bu	malzemeler	domain</a:t>
            </a:r>
            <a:endParaRPr sz="2400">
              <a:solidFill>
                <a:schemeClr val="dk1"/>
              </a:solidFill>
              <a:latin typeface="Arial"/>
              <a:ea typeface="Arial"/>
              <a:cs typeface="Arial"/>
              <a:sym typeface="Arial"/>
            </a:endParaRPr>
          </a:p>
        </p:txBody>
      </p:sp>
      <p:sp>
        <p:nvSpPr>
          <p:cNvPr id="491" name="Google Shape;491;p52"/>
          <p:cNvSpPr txBox="1"/>
          <p:nvPr/>
        </p:nvSpPr>
        <p:spPr>
          <a:xfrm>
            <a:off x="4480940" y="3255340"/>
            <a:ext cx="2503805" cy="3917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olarak	adlandırılan</a:t>
            </a:r>
            <a:endParaRPr sz="2400">
              <a:solidFill>
                <a:schemeClr val="dk1"/>
              </a:solidFill>
              <a:latin typeface="Arial"/>
              <a:ea typeface="Arial"/>
              <a:cs typeface="Arial"/>
              <a:sym typeface="Arial"/>
            </a:endParaRPr>
          </a:p>
        </p:txBody>
      </p:sp>
      <p:sp>
        <p:nvSpPr>
          <p:cNvPr id="492" name="Google Shape;492;p52"/>
          <p:cNvSpPr txBox="1"/>
          <p:nvPr/>
        </p:nvSpPr>
        <p:spPr>
          <a:xfrm>
            <a:off x="7209281" y="3255340"/>
            <a:ext cx="1428750" cy="3917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çok	küçük</a:t>
            </a:r>
            <a:endParaRPr sz="2400">
              <a:solidFill>
                <a:schemeClr val="dk1"/>
              </a:solidFill>
              <a:latin typeface="Arial"/>
              <a:ea typeface="Arial"/>
              <a:cs typeface="Arial"/>
              <a:sym typeface="Arial"/>
            </a:endParaRPr>
          </a:p>
        </p:txBody>
      </p:sp>
      <p:sp>
        <p:nvSpPr>
          <p:cNvPr id="493" name="Google Shape;493;p52"/>
          <p:cNvSpPr txBox="1"/>
          <p:nvPr/>
        </p:nvSpPr>
        <p:spPr>
          <a:xfrm>
            <a:off x="1011732" y="3621404"/>
            <a:ext cx="7625715" cy="1123315"/>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400">
                <a:solidFill>
                  <a:schemeClr val="dk1"/>
                </a:solidFill>
                <a:latin typeface="Arial"/>
                <a:ea typeface="Arial"/>
                <a:cs typeface="Arial"/>
                <a:sym typeface="Arial"/>
              </a:rPr>
              <a:t>bölgelerden meydana gelir. Her  domain içinde atomlar  manyetik alanları ile aynı yönde sıralanırlar. Böylece her  domain bir mıknatıs parçası olarak görev yapar.</a:t>
            </a:r>
            <a:endParaRPr sz="2400">
              <a:solidFill>
                <a:schemeClr val="dk1"/>
              </a:solidFill>
              <a:latin typeface="Arial"/>
              <a:ea typeface="Arial"/>
              <a:cs typeface="Arial"/>
              <a:sym typeface="Arial"/>
            </a:endParaRPr>
          </a:p>
        </p:txBody>
      </p:sp>
      <p:sp>
        <p:nvSpPr>
          <p:cNvPr id="494" name="Google Shape;494;p52"/>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495" name="Google Shape;495;p52"/>
          <p:cNvSpPr txBox="1"/>
          <p:nvPr/>
        </p:nvSpPr>
        <p:spPr>
          <a:xfrm>
            <a:off x="690168" y="849833"/>
            <a:ext cx="7946390" cy="23431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Histerisis Çevrimi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508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Histerisiz	çevrimin	oluşumunu	anlamak	için	ferromanyetik  malzeme yapısını incelemek gerekir.</a:t>
            </a:r>
            <a:endParaRPr sz="2400">
              <a:solidFill>
                <a:schemeClr val="dk1"/>
              </a:solidFill>
              <a:latin typeface="Arial"/>
              <a:ea typeface="Arial"/>
              <a:cs typeface="Arial"/>
              <a:sym typeface="Arial"/>
            </a:endParaRPr>
          </a:p>
          <a:p>
            <a:pPr indent="-320040" lvl="0" marL="334010" marR="6350" rtl="0" algn="l">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Ferromanyetik	malzemelerin	atom	yapıları	aynı	yönde  manyetik alana meyillidir.</a:t>
            </a:r>
            <a:endParaRPr sz="24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p:nvPr/>
        </p:nvSpPr>
        <p:spPr>
          <a:xfrm>
            <a:off x="1351100" y="3307930"/>
            <a:ext cx="6899413" cy="31598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53"/>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02" name="Google Shape;502;p53"/>
          <p:cNvSpPr txBox="1"/>
          <p:nvPr/>
        </p:nvSpPr>
        <p:spPr>
          <a:xfrm>
            <a:off x="690168" y="849833"/>
            <a:ext cx="7949565" cy="18872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Mıknatıslanma Özelliği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5080" rtl="0" algn="just">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demir malzemenin mıknatıslık özelliği göstermemesinin  nedeni başlangıçta atomların gelişigüzel dağılmış olmasıdır.  Bu durumda toplam akı değeri sıfır olmaktadır.</a:t>
            </a:r>
            <a:endParaRPr sz="240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4"/>
          <p:cNvSpPr/>
          <p:nvPr/>
        </p:nvSpPr>
        <p:spPr>
          <a:xfrm>
            <a:off x="1351100" y="3236492"/>
            <a:ext cx="6899413" cy="31598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54"/>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09" name="Google Shape;509;p54"/>
          <p:cNvSpPr txBox="1"/>
          <p:nvPr/>
        </p:nvSpPr>
        <p:spPr>
          <a:xfrm>
            <a:off x="690168" y="849833"/>
            <a:ext cx="7946390" cy="22529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Mıknatıslanma Özelliği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5080" rtl="0" algn="just">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Demir malzeme harici bir manyetik alan etkisinde kaldığında  domainlerdeki atomlar harici manyetik alanı destekleyecek  yönde akı oluştururlar.  Harici manyetik alanın değeri  artırılırsa, bütün domainler aynı yönü gösterirler.</a:t>
            </a:r>
            <a:endParaRPr sz="24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5"/>
          <p:cNvSpPr txBox="1"/>
          <p:nvPr/>
        </p:nvSpPr>
        <p:spPr>
          <a:xfrm>
            <a:off x="8003540" y="1613661"/>
            <a:ext cx="63373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yöne</a:t>
            </a:r>
            <a:endParaRPr sz="2400">
              <a:solidFill>
                <a:schemeClr val="dk1"/>
              </a:solidFill>
              <a:latin typeface="Arial"/>
              <a:ea typeface="Arial"/>
              <a:cs typeface="Arial"/>
              <a:sym typeface="Arial"/>
            </a:endParaRPr>
          </a:p>
        </p:txBody>
      </p:sp>
      <p:sp>
        <p:nvSpPr>
          <p:cNvPr id="515" name="Google Shape;515;p55"/>
          <p:cNvSpPr txBox="1"/>
          <p:nvPr/>
        </p:nvSpPr>
        <p:spPr>
          <a:xfrm>
            <a:off x="1011732" y="1979803"/>
            <a:ext cx="7625715" cy="1122680"/>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400">
                <a:solidFill>
                  <a:schemeClr val="dk1"/>
                </a:solidFill>
                <a:latin typeface="Arial"/>
                <a:ea typeface="Arial"/>
                <a:cs typeface="Arial"/>
                <a:sym typeface="Arial"/>
              </a:rPr>
              <a:t>döndüklerinde manyetik alan şiddeti ne kadar  artırılırsa  artırılsın akı değerinde bir değişme olmayacaktır. Bu durumda  nüve doymuştur.</a:t>
            </a:r>
            <a:endParaRPr sz="2400">
              <a:solidFill>
                <a:schemeClr val="dk1"/>
              </a:solidFill>
              <a:latin typeface="Arial"/>
              <a:ea typeface="Arial"/>
              <a:cs typeface="Arial"/>
              <a:sym typeface="Arial"/>
            </a:endParaRPr>
          </a:p>
        </p:txBody>
      </p:sp>
      <p:sp>
        <p:nvSpPr>
          <p:cNvPr id="516" name="Google Shape;516;p55"/>
          <p:cNvSpPr/>
          <p:nvPr/>
        </p:nvSpPr>
        <p:spPr>
          <a:xfrm>
            <a:off x="1351100" y="3236492"/>
            <a:ext cx="6899413" cy="31598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55"/>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18" name="Google Shape;518;p55"/>
          <p:cNvSpPr txBox="1"/>
          <p:nvPr/>
        </p:nvSpPr>
        <p:spPr>
          <a:xfrm>
            <a:off x="690168" y="849833"/>
            <a:ext cx="7131050" cy="115506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Mıknatıslanma Özelliği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Domainlerin	tamamı	manyetik	alanı	destekleyecek</a:t>
            </a:r>
            <a:endParaRPr sz="2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88" name="Google Shape;88;p11"/>
          <p:cNvSpPr txBox="1"/>
          <p:nvPr/>
        </p:nvSpPr>
        <p:spPr>
          <a:xfrm>
            <a:off x="293014" y="1613661"/>
            <a:ext cx="6891655" cy="360870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Genel elektrik makinalarında </a:t>
            </a:r>
            <a:r>
              <a:rPr b="1" lang="en-US" sz="2400">
                <a:solidFill>
                  <a:schemeClr val="dk1"/>
                </a:solidFill>
                <a:latin typeface="Trebuchet MS"/>
                <a:ea typeface="Trebuchet MS"/>
                <a:cs typeface="Trebuchet MS"/>
                <a:sym typeface="Trebuchet MS"/>
              </a:rPr>
              <a:t>hız </a:t>
            </a:r>
            <a:r>
              <a:rPr lang="en-US" sz="2400">
                <a:solidFill>
                  <a:schemeClr val="dk1"/>
                </a:solidFill>
                <a:latin typeface="Arial"/>
                <a:ea typeface="Arial"/>
                <a:cs typeface="Arial"/>
                <a:sym typeface="Arial"/>
              </a:rPr>
              <a:t>terimi çok </a:t>
            </a:r>
            <a:r>
              <a:rPr b="1" lang="en-US" sz="2400">
                <a:solidFill>
                  <a:schemeClr val="dk1"/>
                </a:solidFill>
                <a:latin typeface="Trebuchet MS"/>
                <a:ea typeface="Trebuchet MS"/>
                <a:cs typeface="Trebuchet MS"/>
                <a:sym typeface="Trebuchet MS"/>
              </a:rPr>
              <a:t>sık </a:t>
            </a:r>
            <a:r>
              <a:rPr lang="en-US" sz="2400">
                <a:solidFill>
                  <a:schemeClr val="dk1"/>
                </a:solidFill>
                <a:latin typeface="Arial"/>
                <a:ea typeface="Arial"/>
                <a:cs typeface="Arial"/>
                <a:sym typeface="Arial"/>
              </a:rPr>
              <a:t>kullanılır.</a:t>
            </a:r>
            <a:endParaRPr sz="2400">
              <a:solidFill>
                <a:schemeClr val="dk1"/>
              </a:solidFill>
              <a:latin typeface="Arial"/>
              <a:ea typeface="Arial"/>
              <a:cs typeface="Arial"/>
              <a:sym typeface="Arial"/>
            </a:endParaRPr>
          </a:p>
          <a:p>
            <a:pPr indent="0" lvl="0" marL="440690" marR="0" rtl="0" algn="l">
              <a:lnSpc>
                <a:spcPct val="100000"/>
              </a:lnSpc>
              <a:spcBef>
                <a:spcPts val="1325"/>
              </a:spcBef>
              <a:spcAft>
                <a:spcPts val="0"/>
              </a:spcAft>
              <a:buNone/>
            </a:pPr>
            <a:r>
              <a:rPr lang="en-US" sz="1400">
                <a:solidFill>
                  <a:schemeClr val="dk1"/>
                </a:solidFill>
                <a:latin typeface="Arial"/>
                <a:ea typeface="Arial"/>
                <a:cs typeface="Arial"/>
                <a:sym typeface="Arial"/>
              </a:rPr>
              <a:t>Hız radyan/saniye (rad/s) veya devir/dakika (d/d) olarak verilir.</a:t>
            </a:r>
            <a:endParaRPr sz="1400">
              <a:solidFill>
                <a:schemeClr val="dk1"/>
              </a:solidFill>
              <a:latin typeface="Arial"/>
              <a:ea typeface="Arial"/>
              <a:cs typeface="Arial"/>
              <a:sym typeface="Arial"/>
            </a:endParaRPr>
          </a:p>
          <a:p>
            <a:pPr indent="0" lvl="0" marL="12700" marR="0" rtl="0" algn="l">
              <a:lnSpc>
                <a:spcPct val="100000"/>
              </a:lnSpc>
              <a:spcBef>
                <a:spcPts val="825"/>
              </a:spcBef>
              <a:spcAft>
                <a:spcPts val="0"/>
              </a:spcAft>
              <a:buNone/>
            </a:pPr>
            <a:r>
              <a:rPr b="1" lang="en-US" sz="2400">
                <a:solidFill>
                  <a:srgbClr val="FF0000"/>
                </a:solidFill>
                <a:latin typeface="Trebuchet MS"/>
                <a:ea typeface="Trebuchet MS"/>
                <a:cs typeface="Trebuchet MS"/>
                <a:sym typeface="Trebuchet MS"/>
              </a:rPr>
              <a:t>Hızla ilgili semboller:</a:t>
            </a:r>
            <a:endParaRPr sz="2400">
              <a:solidFill>
                <a:schemeClr val="dk1"/>
              </a:solidFill>
              <a:latin typeface="Trebuchet MS"/>
              <a:ea typeface="Trebuchet MS"/>
              <a:cs typeface="Trebuchet MS"/>
              <a:sym typeface="Trebuchet MS"/>
            </a:endParaRPr>
          </a:p>
          <a:p>
            <a:pPr indent="0" lvl="0" marL="12700" marR="0" rtl="0" algn="l">
              <a:lnSpc>
                <a:spcPct val="100000"/>
              </a:lnSpc>
              <a:spcBef>
                <a:spcPts val="705"/>
              </a:spcBef>
              <a:spcAft>
                <a:spcPts val="0"/>
              </a:spcAft>
              <a:buNone/>
            </a:pPr>
            <a:r>
              <a:rPr lang="en-US" sz="2400">
                <a:solidFill>
                  <a:srgbClr val="FF0000"/>
                </a:solidFill>
                <a:latin typeface="Arial"/>
                <a:ea typeface="Arial"/>
                <a:cs typeface="Arial"/>
                <a:sym typeface="Arial"/>
              </a:rPr>
              <a:t>ω</a:t>
            </a:r>
            <a:r>
              <a:rPr baseline="-25000" i="1" lang="en-US" sz="2400">
                <a:solidFill>
                  <a:srgbClr val="FF0000"/>
                </a:solidFill>
                <a:latin typeface="Arial"/>
                <a:ea typeface="Arial"/>
                <a:cs typeface="Arial"/>
                <a:sym typeface="Arial"/>
              </a:rPr>
              <a:t>m	</a:t>
            </a:r>
            <a:r>
              <a:rPr lang="en-US" sz="2400">
                <a:solidFill>
                  <a:schemeClr val="dk1"/>
                </a:solidFill>
                <a:latin typeface="Arial"/>
                <a:ea typeface="Arial"/>
                <a:cs typeface="Arial"/>
                <a:sym typeface="Arial"/>
              </a:rPr>
              <a:t>açısal hız (radyan/saniye, rad/s)</a:t>
            </a:r>
            <a:endParaRPr sz="2400">
              <a:solidFill>
                <a:schemeClr val="dk1"/>
              </a:solidFill>
              <a:latin typeface="Arial"/>
              <a:ea typeface="Arial"/>
              <a:cs typeface="Arial"/>
              <a:sym typeface="Arial"/>
            </a:endParaRPr>
          </a:p>
          <a:p>
            <a:pPr indent="0" lvl="0" marL="12700" marR="0" rtl="0" algn="l">
              <a:lnSpc>
                <a:spcPct val="100000"/>
              </a:lnSpc>
              <a:spcBef>
                <a:spcPts val="690"/>
              </a:spcBef>
              <a:spcAft>
                <a:spcPts val="0"/>
              </a:spcAft>
              <a:buNone/>
            </a:pPr>
            <a:r>
              <a:rPr i="1" lang="en-US" sz="2400">
                <a:solidFill>
                  <a:srgbClr val="FF0000"/>
                </a:solidFill>
                <a:latin typeface="Arial"/>
                <a:ea typeface="Arial"/>
                <a:cs typeface="Arial"/>
                <a:sym typeface="Arial"/>
              </a:rPr>
              <a:t>f</a:t>
            </a:r>
            <a:r>
              <a:rPr baseline="-25000" i="1" lang="en-US" sz="2400">
                <a:solidFill>
                  <a:srgbClr val="FF0000"/>
                </a:solidFill>
                <a:latin typeface="Arial"/>
                <a:ea typeface="Arial"/>
                <a:cs typeface="Arial"/>
                <a:sym typeface="Arial"/>
              </a:rPr>
              <a:t>m	</a:t>
            </a:r>
            <a:r>
              <a:rPr lang="en-US" sz="2400">
                <a:solidFill>
                  <a:schemeClr val="dk1"/>
                </a:solidFill>
                <a:latin typeface="Arial"/>
                <a:ea typeface="Arial"/>
                <a:cs typeface="Arial"/>
                <a:sym typeface="Arial"/>
              </a:rPr>
              <a:t>açısal hız (devir/saniye, d/s)</a:t>
            </a:r>
            <a:endParaRPr sz="2400">
              <a:solidFill>
                <a:schemeClr val="dk1"/>
              </a:solidFill>
              <a:latin typeface="Arial"/>
              <a:ea typeface="Arial"/>
              <a:cs typeface="Arial"/>
              <a:sym typeface="Arial"/>
            </a:endParaRPr>
          </a:p>
          <a:p>
            <a:pPr indent="0" lvl="0" marL="12700" marR="0" rtl="0" algn="l">
              <a:lnSpc>
                <a:spcPct val="100000"/>
              </a:lnSpc>
              <a:spcBef>
                <a:spcPts val="705"/>
              </a:spcBef>
              <a:spcAft>
                <a:spcPts val="0"/>
              </a:spcAft>
              <a:buNone/>
            </a:pPr>
            <a:r>
              <a:rPr i="1" lang="en-US" sz="2400">
                <a:solidFill>
                  <a:srgbClr val="FF0000"/>
                </a:solidFill>
                <a:latin typeface="Arial"/>
                <a:ea typeface="Arial"/>
                <a:cs typeface="Arial"/>
                <a:sym typeface="Arial"/>
              </a:rPr>
              <a:t>n</a:t>
            </a:r>
            <a:r>
              <a:rPr baseline="-25000" i="1" lang="en-US" sz="2400">
                <a:solidFill>
                  <a:srgbClr val="FF0000"/>
                </a:solidFill>
                <a:latin typeface="Arial"/>
                <a:ea typeface="Arial"/>
                <a:cs typeface="Arial"/>
                <a:sym typeface="Arial"/>
              </a:rPr>
              <a:t>m	</a:t>
            </a:r>
            <a:r>
              <a:rPr lang="en-US" sz="2400">
                <a:solidFill>
                  <a:schemeClr val="dk1"/>
                </a:solidFill>
                <a:latin typeface="Arial"/>
                <a:ea typeface="Arial"/>
                <a:cs typeface="Arial"/>
                <a:sym typeface="Arial"/>
              </a:rPr>
              <a:t>açısal hız (devir/dakika, d/d)</a:t>
            </a:r>
            <a:endParaRPr sz="2400">
              <a:solidFill>
                <a:schemeClr val="dk1"/>
              </a:solidFill>
              <a:latin typeface="Arial"/>
              <a:ea typeface="Arial"/>
              <a:cs typeface="Arial"/>
              <a:sym typeface="Arial"/>
            </a:endParaRPr>
          </a:p>
          <a:p>
            <a:pPr indent="0" lvl="0" marL="12700" marR="0" rtl="0" algn="l">
              <a:lnSpc>
                <a:spcPct val="100000"/>
              </a:lnSpc>
              <a:spcBef>
                <a:spcPts val="760"/>
              </a:spcBef>
              <a:spcAft>
                <a:spcPts val="0"/>
              </a:spcAft>
              <a:buNone/>
            </a:pPr>
            <a:r>
              <a:rPr lang="en-US" sz="1400">
                <a:solidFill>
                  <a:schemeClr val="dk1"/>
                </a:solidFill>
                <a:latin typeface="Arial"/>
                <a:ea typeface="Arial"/>
                <a:cs typeface="Arial"/>
                <a:sym typeface="Arial"/>
              </a:rPr>
              <a:t>Burada alt indis </a:t>
            </a:r>
            <a:r>
              <a:rPr i="1" lang="en-US" sz="1400">
                <a:solidFill>
                  <a:schemeClr val="dk1"/>
                </a:solidFill>
                <a:latin typeface="Arial"/>
                <a:ea typeface="Arial"/>
                <a:cs typeface="Arial"/>
                <a:sym typeface="Arial"/>
              </a:rPr>
              <a:t>m </a:t>
            </a:r>
            <a:r>
              <a:rPr lang="en-US" sz="1400">
                <a:solidFill>
                  <a:schemeClr val="dk1"/>
                </a:solidFill>
                <a:latin typeface="Arial"/>
                <a:ea typeface="Arial"/>
                <a:cs typeface="Arial"/>
                <a:sym typeface="Arial"/>
              </a:rPr>
              <a:t>mekanik büyüklükleri temsil etmektedir.</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1200">
              <a:solidFill>
                <a:schemeClr val="dk1"/>
              </a:solidFill>
              <a:latin typeface="Times New Roman"/>
              <a:ea typeface="Times New Roman"/>
              <a:cs typeface="Times New Roman"/>
              <a:sym typeface="Times New Roman"/>
            </a:endParaRPr>
          </a:p>
          <a:p>
            <a:pPr indent="0" lvl="0" marL="64135" marR="0" rtl="0" algn="l">
              <a:lnSpc>
                <a:spcPct val="100000"/>
              </a:lnSpc>
              <a:spcBef>
                <a:spcPts val="0"/>
              </a:spcBef>
              <a:spcAft>
                <a:spcPts val="0"/>
              </a:spcAft>
              <a:buNone/>
            </a:pPr>
            <a:r>
              <a:rPr lang="en-US" sz="2000">
                <a:solidFill>
                  <a:srgbClr val="FF0000"/>
                </a:solidFill>
                <a:latin typeface="Arial"/>
                <a:ea typeface="Arial"/>
                <a:cs typeface="Arial"/>
                <a:sym typeface="Arial"/>
              </a:rPr>
              <a:t>Mil (şaft) hızı ve açısal hız arasındaki ilişkiler:</a:t>
            </a:r>
            <a:endParaRPr sz="2000">
              <a:solidFill>
                <a:schemeClr val="dk1"/>
              </a:solidFill>
              <a:latin typeface="Arial"/>
              <a:ea typeface="Arial"/>
              <a:cs typeface="Arial"/>
              <a:sym typeface="Arial"/>
            </a:endParaRPr>
          </a:p>
        </p:txBody>
      </p:sp>
      <p:sp>
        <p:nvSpPr>
          <p:cNvPr id="89" name="Google Shape;89;p11"/>
          <p:cNvSpPr/>
          <p:nvPr/>
        </p:nvSpPr>
        <p:spPr>
          <a:xfrm>
            <a:off x="700087" y="5448300"/>
            <a:ext cx="4333875" cy="4667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1"/>
          <p:cNvSpPr/>
          <p:nvPr/>
        </p:nvSpPr>
        <p:spPr>
          <a:xfrm>
            <a:off x="638175" y="5424487"/>
            <a:ext cx="4438650" cy="542925"/>
          </a:xfrm>
          <a:custGeom>
            <a:rect b="b" l="l" r="r" t="t"/>
            <a:pathLst>
              <a:path extrusionOk="0" h="542925" w="4438650">
                <a:moveTo>
                  <a:pt x="0" y="542925"/>
                </a:moveTo>
                <a:lnTo>
                  <a:pt x="4438650" y="542925"/>
                </a:lnTo>
                <a:lnTo>
                  <a:pt x="4438650" y="0"/>
                </a:lnTo>
                <a:lnTo>
                  <a:pt x="0" y="0"/>
                </a:lnTo>
                <a:lnTo>
                  <a:pt x="0" y="542925"/>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6"/>
          <p:cNvSpPr txBox="1"/>
          <p:nvPr/>
        </p:nvSpPr>
        <p:spPr>
          <a:xfrm>
            <a:off x="6532626" y="1613661"/>
            <a:ext cx="210439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manyetik	alan</a:t>
            </a:r>
            <a:endParaRPr sz="2400">
              <a:solidFill>
                <a:schemeClr val="dk1"/>
              </a:solidFill>
              <a:latin typeface="Arial"/>
              <a:ea typeface="Arial"/>
              <a:cs typeface="Arial"/>
              <a:sym typeface="Arial"/>
            </a:endParaRPr>
          </a:p>
        </p:txBody>
      </p:sp>
      <p:sp>
        <p:nvSpPr>
          <p:cNvPr id="524" name="Google Shape;524;p56"/>
          <p:cNvSpPr txBox="1"/>
          <p:nvPr/>
        </p:nvSpPr>
        <p:spPr>
          <a:xfrm>
            <a:off x="1011732" y="1979803"/>
            <a:ext cx="607060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kaldırıldığında	domainler	tamamen	başlangıç</a:t>
            </a:r>
            <a:endParaRPr sz="2400">
              <a:solidFill>
                <a:schemeClr val="dk1"/>
              </a:solidFill>
              <a:latin typeface="Arial"/>
              <a:ea typeface="Arial"/>
              <a:cs typeface="Arial"/>
              <a:sym typeface="Arial"/>
            </a:endParaRPr>
          </a:p>
        </p:txBody>
      </p:sp>
      <p:sp>
        <p:nvSpPr>
          <p:cNvPr id="525" name="Google Shape;525;p56"/>
          <p:cNvSpPr txBox="1"/>
          <p:nvPr/>
        </p:nvSpPr>
        <p:spPr>
          <a:xfrm>
            <a:off x="7293102" y="1979803"/>
            <a:ext cx="134366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konumuna</a:t>
            </a:r>
            <a:endParaRPr sz="2400">
              <a:solidFill>
                <a:schemeClr val="dk1"/>
              </a:solidFill>
              <a:latin typeface="Arial"/>
              <a:ea typeface="Arial"/>
              <a:cs typeface="Arial"/>
              <a:sym typeface="Arial"/>
            </a:endParaRPr>
          </a:p>
        </p:txBody>
      </p:sp>
      <p:sp>
        <p:nvSpPr>
          <p:cNvPr id="526" name="Google Shape;526;p56"/>
          <p:cNvSpPr txBox="1"/>
          <p:nvPr/>
        </p:nvSpPr>
        <p:spPr>
          <a:xfrm>
            <a:off x="1011732" y="2345563"/>
            <a:ext cx="7625080" cy="1123315"/>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400">
                <a:solidFill>
                  <a:schemeClr val="dk1"/>
                </a:solidFill>
                <a:latin typeface="Arial"/>
                <a:ea typeface="Arial"/>
                <a:cs typeface="Arial"/>
                <a:sym typeface="Arial"/>
              </a:rPr>
              <a:t>dönemezler. Bir bölümü manyetik alan etkisinde kaldığı  konumunu devam ettirir. Bu da nüvede </a:t>
            </a:r>
            <a:r>
              <a:rPr lang="en-US" sz="2400">
                <a:solidFill>
                  <a:srgbClr val="FF0000"/>
                </a:solidFill>
                <a:latin typeface="Arial"/>
                <a:ea typeface="Arial"/>
                <a:cs typeface="Arial"/>
                <a:sym typeface="Arial"/>
              </a:rPr>
              <a:t>artık mıknatısıyeti  </a:t>
            </a:r>
            <a:r>
              <a:rPr lang="en-US" sz="2400">
                <a:solidFill>
                  <a:schemeClr val="dk1"/>
                </a:solidFill>
                <a:latin typeface="Arial"/>
                <a:ea typeface="Arial"/>
                <a:cs typeface="Arial"/>
                <a:sym typeface="Arial"/>
              </a:rPr>
              <a:t>oluşturur.</a:t>
            </a:r>
            <a:endParaRPr sz="2400">
              <a:solidFill>
                <a:schemeClr val="dk1"/>
              </a:solidFill>
              <a:latin typeface="Arial"/>
              <a:ea typeface="Arial"/>
              <a:cs typeface="Arial"/>
              <a:sym typeface="Arial"/>
            </a:endParaRPr>
          </a:p>
        </p:txBody>
      </p:sp>
      <p:sp>
        <p:nvSpPr>
          <p:cNvPr id="527" name="Google Shape;527;p56"/>
          <p:cNvSpPr/>
          <p:nvPr/>
        </p:nvSpPr>
        <p:spPr>
          <a:xfrm>
            <a:off x="1068324" y="3515866"/>
            <a:ext cx="7007352" cy="32247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56"/>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29" name="Google Shape;529;p56"/>
          <p:cNvSpPr txBox="1"/>
          <p:nvPr/>
        </p:nvSpPr>
        <p:spPr>
          <a:xfrm>
            <a:off x="690168" y="849833"/>
            <a:ext cx="5448935" cy="115506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Mıknatıslanma Özelliği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Demir	malzeme	üzerindeki	harici</a:t>
            </a:r>
            <a:endParaRPr sz="24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7"/>
          <p:cNvSpPr/>
          <p:nvPr/>
        </p:nvSpPr>
        <p:spPr>
          <a:xfrm>
            <a:off x="1281683" y="3211067"/>
            <a:ext cx="7008876" cy="32247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57"/>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36" name="Google Shape;536;p57"/>
          <p:cNvSpPr txBox="1"/>
          <p:nvPr/>
        </p:nvSpPr>
        <p:spPr>
          <a:xfrm>
            <a:off x="690168" y="849833"/>
            <a:ext cx="7948930" cy="15214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Mıknatıslanma Özelliği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508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Benzer durum ters yön için de geçerlidir. Eğer harici manyetik  alanın yönü değişirse, domainlerin yönü de değişecektir.</a:t>
            </a:r>
            <a:endParaRPr sz="24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8"/>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42" name="Google Shape;542;p58"/>
          <p:cNvSpPr txBox="1"/>
          <p:nvPr/>
        </p:nvSpPr>
        <p:spPr>
          <a:xfrm>
            <a:off x="690168" y="849833"/>
            <a:ext cx="7541259" cy="37191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Mıknatısiyetin Giderilmesi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700">
              <a:solidFill>
                <a:schemeClr val="dk1"/>
              </a:solidFill>
              <a:latin typeface="Times New Roman"/>
              <a:ea typeface="Times New Roman"/>
              <a:cs typeface="Times New Roman"/>
              <a:sym typeface="Times New Roman"/>
            </a:endParaRPr>
          </a:p>
          <a:p>
            <a:pPr indent="-320040" lvl="0" marL="334010" marR="5080" rtl="0" algn="l">
              <a:lnSpc>
                <a:spcPct val="100000"/>
              </a:lnSpc>
              <a:spcBef>
                <a:spcPts val="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Ferromanyetik malzemeler ancak dış etkiler ile	mıknatıslık  özelliklerini tamamen kaybederler.</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DD8046"/>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0" lvl="0" marL="334010" marR="0" rtl="0" algn="l">
              <a:lnSpc>
                <a:spcPct val="100000"/>
              </a:lnSpc>
              <a:spcBef>
                <a:spcPts val="1525"/>
              </a:spcBef>
              <a:spcAft>
                <a:spcPts val="0"/>
              </a:spcAft>
              <a:buNone/>
            </a:pPr>
            <a:r>
              <a:rPr lang="en-US" sz="2400">
                <a:solidFill>
                  <a:schemeClr val="dk1"/>
                </a:solidFill>
                <a:latin typeface="Arial"/>
                <a:ea typeface="Arial"/>
                <a:cs typeface="Arial"/>
                <a:sym typeface="Arial"/>
              </a:rPr>
              <a:t>Bu dış etkenler:</a:t>
            </a:r>
            <a:endParaRPr sz="2400">
              <a:solidFill>
                <a:schemeClr val="dk1"/>
              </a:solidFill>
              <a:latin typeface="Arial"/>
              <a:ea typeface="Arial"/>
              <a:cs typeface="Arial"/>
              <a:sym typeface="Arial"/>
            </a:endParaRPr>
          </a:p>
          <a:p>
            <a:pPr indent="-298450" lvl="1" marL="998219" marR="0" rtl="0" algn="l">
              <a:lnSpc>
                <a:spcPct val="100000"/>
              </a:lnSpc>
              <a:spcBef>
                <a:spcPts val="505"/>
              </a:spcBef>
              <a:spcAft>
                <a:spcPts val="0"/>
              </a:spcAft>
              <a:buClr>
                <a:srgbClr val="FF0000"/>
              </a:buClr>
              <a:buSzPts val="2400"/>
              <a:buFont typeface="Arial"/>
              <a:buAutoNum type="arabicPeriod"/>
            </a:pPr>
            <a:r>
              <a:rPr b="0" i="0" lang="en-US" sz="2400" u="none" cap="none" strike="noStrike">
                <a:solidFill>
                  <a:schemeClr val="dk1"/>
                </a:solidFill>
                <a:latin typeface="Arial"/>
                <a:ea typeface="Arial"/>
                <a:cs typeface="Arial"/>
                <a:sym typeface="Arial"/>
              </a:rPr>
              <a:t>Ters yönde bir manyetomotor kuvvetin uygulanması</a:t>
            </a:r>
            <a:endParaRPr b="0" i="0" sz="2400" u="none" cap="none" strike="noStrike">
              <a:solidFill>
                <a:schemeClr val="dk1"/>
              </a:solidFill>
              <a:latin typeface="Arial"/>
              <a:ea typeface="Arial"/>
              <a:cs typeface="Arial"/>
              <a:sym typeface="Arial"/>
            </a:endParaRPr>
          </a:p>
          <a:p>
            <a:pPr indent="-298450" lvl="1" marL="998219" marR="0" rtl="0" algn="l">
              <a:lnSpc>
                <a:spcPct val="100000"/>
              </a:lnSpc>
              <a:spcBef>
                <a:spcPts val="495"/>
              </a:spcBef>
              <a:spcAft>
                <a:spcPts val="0"/>
              </a:spcAft>
              <a:buClr>
                <a:srgbClr val="FF0000"/>
              </a:buClr>
              <a:buSzPts val="2400"/>
              <a:buFont typeface="Arial"/>
              <a:buAutoNum type="arabicPeriod"/>
            </a:pPr>
            <a:r>
              <a:rPr b="0" i="0" lang="en-US" sz="2400" u="none" cap="none" strike="noStrike">
                <a:solidFill>
                  <a:schemeClr val="dk1"/>
                </a:solidFill>
                <a:latin typeface="Arial"/>
                <a:ea typeface="Arial"/>
                <a:cs typeface="Arial"/>
                <a:sym typeface="Arial"/>
              </a:rPr>
              <a:t>Büyük bir mekanik darbe uygulanması</a:t>
            </a:r>
            <a:endParaRPr b="0" i="0" sz="2400" u="none" cap="none" strike="noStrike">
              <a:solidFill>
                <a:schemeClr val="dk1"/>
              </a:solidFill>
              <a:latin typeface="Arial"/>
              <a:ea typeface="Arial"/>
              <a:cs typeface="Arial"/>
              <a:sym typeface="Arial"/>
            </a:endParaRPr>
          </a:p>
          <a:p>
            <a:pPr indent="-298450" lvl="1" marL="998219" marR="0" rtl="0" algn="l">
              <a:lnSpc>
                <a:spcPct val="100000"/>
              </a:lnSpc>
              <a:spcBef>
                <a:spcPts val="500"/>
              </a:spcBef>
              <a:spcAft>
                <a:spcPts val="0"/>
              </a:spcAft>
              <a:buClr>
                <a:srgbClr val="FF0000"/>
              </a:buClr>
              <a:buSzPts val="2400"/>
              <a:buFont typeface="Arial"/>
              <a:buAutoNum type="arabicPeriod"/>
            </a:pPr>
            <a:r>
              <a:rPr b="0" i="0" lang="en-US" sz="2400" u="none" cap="none" strike="noStrike">
                <a:solidFill>
                  <a:schemeClr val="dk1"/>
                </a:solidFill>
                <a:latin typeface="Arial"/>
                <a:ea typeface="Arial"/>
                <a:cs typeface="Arial"/>
                <a:sym typeface="Arial"/>
              </a:rPr>
              <a:t>Aşırı ısınma</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9"/>
          <p:cNvSpPr/>
          <p:nvPr/>
        </p:nvSpPr>
        <p:spPr>
          <a:xfrm>
            <a:off x="1059408" y="3830354"/>
            <a:ext cx="968869" cy="6158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59"/>
          <p:cNvSpPr/>
          <p:nvPr/>
        </p:nvSpPr>
        <p:spPr>
          <a:xfrm>
            <a:off x="1038225" y="3784600"/>
            <a:ext cx="1011555" cy="723900"/>
          </a:xfrm>
          <a:custGeom>
            <a:rect b="b" l="l" r="r" t="t"/>
            <a:pathLst>
              <a:path extrusionOk="0" h="723900" w="1011555">
                <a:moveTo>
                  <a:pt x="0" y="723900"/>
                </a:moveTo>
                <a:lnTo>
                  <a:pt x="1011237" y="723900"/>
                </a:lnTo>
                <a:lnTo>
                  <a:pt x="1011237" y="0"/>
                </a:lnTo>
                <a:lnTo>
                  <a:pt x="0" y="0"/>
                </a:lnTo>
                <a:lnTo>
                  <a:pt x="0" y="72390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59"/>
          <p:cNvSpPr/>
          <p:nvPr/>
        </p:nvSpPr>
        <p:spPr>
          <a:xfrm>
            <a:off x="4242632" y="3382319"/>
            <a:ext cx="3179810" cy="27665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59"/>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51" name="Google Shape;551;p59"/>
          <p:cNvSpPr txBox="1"/>
          <p:nvPr/>
        </p:nvSpPr>
        <p:spPr>
          <a:xfrm>
            <a:off x="364642" y="852881"/>
            <a:ext cx="8676005" cy="1998345"/>
          </a:xfrm>
          <a:prstGeom prst="rect">
            <a:avLst/>
          </a:prstGeom>
          <a:noFill/>
          <a:ln>
            <a:noFill/>
          </a:ln>
        </p:spPr>
        <p:txBody>
          <a:bodyPr anchorCtr="0" anchor="t" bIns="0" lIns="0" spcFirstLastPara="1" rIns="0" wrap="square" tIns="12050">
            <a:noAutofit/>
          </a:bodyPr>
          <a:lstStyle/>
          <a:p>
            <a:pPr indent="0" lvl="0" marL="93345" marR="0" rtl="0" algn="l">
              <a:lnSpc>
                <a:spcPct val="100000"/>
              </a:lnSpc>
              <a:spcBef>
                <a:spcPts val="0"/>
              </a:spcBef>
              <a:spcAft>
                <a:spcPts val="0"/>
              </a:spcAft>
              <a:buNone/>
            </a:pPr>
            <a:r>
              <a:rPr b="1" lang="en-US" sz="2200">
                <a:solidFill>
                  <a:srgbClr val="FF0000"/>
                </a:solidFill>
                <a:latin typeface="Trebuchet MS"/>
                <a:ea typeface="Trebuchet MS"/>
                <a:cs typeface="Trebuchet MS"/>
                <a:sym typeface="Trebuchet MS"/>
              </a:rPr>
              <a:t>1.5 Zamanla değişen manyetik alanın endüklediği gerilim, </a:t>
            </a:r>
            <a:r>
              <a:rPr b="1" i="1" lang="en-US" sz="2200">
                <a:solidFill>
                  <a:srgbClr val="FF0000"/>
                </a:solidFill>
                <a:latin typeface="Trebuchet MS"/>
                <a:ea typeface="Trebuchet MS"/>
                <a:cs typeface="Trebuchet MS"/>
                <a:sym typeface="Trebuchet MS"/>
              </a:rPr>
              <a:t>Faraday kanunu</a:t>
            </a:r>
            <a:endParaRPr sz="22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20040" lvl="0" marL="332740" marR="264160" rtl="0" algn="just">
              <a:lnSpc>
                <a:spcPct val="100000"/>
              </a:lnSpc>
              <a:spcBef>
                <a:spcPts val="1725"/>
              </a:spcBef>
              <a:spcAft>
                <a:spcPts val="0"/>
              </a:spcAft>
              <a:buNone/>
            </a:pPr>
            <a:r>
              <a:rPr lang="en-US" sz="2400">
                <a:solidFill>
                  <a:srgbClr val="FF0000"/>
                </a:solidFill>
                <a:latin typeface="Arial"/>
                <a:ea typeface="Arial"/>
                <a:cs typeface="Arial"/>
                <a:sym typeface="Arial"/>
              </a:rPr>
              <a:t>Faraday</a:t>
            </a:r>
            <a:r>
              <a:rPr lang="en-US" sz="2400">
                <a:solidFill>
                  <a:schemeClr val="dk1"/>
                </a:solidFill>
                <a:latin typeface="Arial"/>
                <a:ea typeface="Arial"/>
                <a:cs typeface="Arial"/>
                <a:sym typeface="Arial"/>
              </a:rPr>
              <a:t>, değişken bir manyetik akı tarafından kesilen sargı uçlarında  bir gerilim endüklendiğini ve bu gerilim değerinin manyetik  akının zamanla değişimine bağlı olduğunu ifade etmiştir.</a:t>
            </a:r>
            <a:endParaRPr sz="24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0"/>
          <p:cNvSpPr/>
          <p:nvPr/>
        </p:nvSpPr>
        <p:spPr>
          <a:xfrm>
            <a:off x="947737" y="3332098"/>
            <a:ext cx="1166812" cy="6032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60"/>
          <p:cNvSpPr/>
          <p:nvPr/>
        </p:nvSpPr>
        <p:spPr>
          <a:xfrm>
            <a:off x="895350" y="3279775"/>
            <a:ext cx="1256030" cy="723900"/>
          </a:xfrm>
          <a:custGeom>
            <a:rect b="b" l="l" r="r" t="t"/>
            <a:pathLst>
              <a:path extrusionOk="0" h="723900" w="1256030">
                <a:moveTo>
                  <a:pt x="0" y="723900"/>
                </a:moveTo>
                <a:lnTo>
                  <a:pt x="1255712" y="723900"/>
                </a:lnTo>
                <a:lnTo>
                  <a:pt x="1255712" y="0"/>
                </a:lnTo>
                <a:lnTo>
                  <a:pt x="0" y="0"/>
                </a:lnTo>
                <a:lnTo>
                  <a:pt x="0" y="72390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60"/>
          <p:cNvSpPr txBox="1"/>
          <p:nvPr/>
        </p:nvSpPr>
        <p:spPr>
          <a:xfrm>
            <a:off x="221691" y="4014596"/>
            <a:ext cx="8487410" cy="2221230"/>
          </a:xfrm>
          <a:prstGeom prst="rect">
            <a:avLst/>
          </a:prstGeom>
          <a:noFill/>
          <a:ln>
            <a:noFill/>
          </a:ln>
        </p:spPr>
        <p:txBody>
          <a:bodyPr anchorCtr="0" anchor="t" bIns="0" lIns="0" spcFirstLastPara="1" rIns="0" wrap="square" tIns="12700">
            <a:noAutofit/>
          </a:bodyPr>
          <a:lstStyle/>
          <a:p>
            <a:pPr indent="-320040" lvl="0" marL="332740" marR="508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Denklemdeki (-) negatif işaret Lenz kanununun bir ifadesidir. </a:t>
            </a:r>
            <a:r>
              <a:rPr lang="en-US" sz="2400">
                <a:solidFill>
                  <a:srgbClr val="FF0000"/>
                </a:solidFill>
                <a:latin typeface="Arial"/>
                <a:ea typeface="Arial"/>
                <a:cs typeface="Arial"/>
                <a:sym typeface="Arial"/>
              </a:rPr>
              <a:t>Lenz  kanununa göre; </a:t>
            </a:r>
            <a:r>
              <a:rPr lang="en-US" sz="2400">
                <a:solidFill>
                  <a:schemeClr val="dk1"/>
                </a:solidFill>
                <a:latin typeface="Arial"/>
                <a:ea typeface="Arial"/>
                <a:cs typeface="Arial"/>
                <a:sym typeface="Arial"/>
              </a:rPr>
              <a:t>bir sargıda endüklenen gerilim, eğer sargı uçları  kısa devre edilirse, sargıdan bir akım dolaştıracak ve bu akımın  üreteceği akı orijinal akının değişimine karşı koyacaktır.  Endüklenen gerilim kendisini meydana getiren değişikliğe karşı  koyduğu için denklemde negatif işareti kullanılır</a:t>
            </a:r>
            <a:endParaRPr sz="2400">
              <a:solidFill>
                <a:schemeClr val="dk1"/>
              </a:solidFill>
              <a:latin typeface="Arial"/>
              <a:ea typeface="Arial"/>
              <a:cs typeface="Arial"/>
              <a:sym typeface="Arial"/>
            </a:endParaRPr>
          </a:p>
        </p:txBody>
      </p:sp>
      <p:sp>
        <p:nvSpPr>
          <p:cNvPr id="559" name="Google Shape;559;p60"/>
          <p:cNvSpPr/>
          <p:nvPr/>
        </p:nvSpPr>
        <p:spPr>
          <a:xfrm>
            <a:off x="6653148" y="1714500"/>
            <a:ext cx="2057400" cy="206692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60"/>
          <p:cNvSpPr/>
          <p:nvPr/>
        </p:nvSpPr>
        <p:spPr>
          <a:xfrm>
            <a:off x="6496050" y="1566799"/>
            <a:ext cx="2495550" cy="2409825"/>
          </a:xfrm>
          <a:custGeom>
            <a:rect b="b" l="l" r="r" t="t"/>
            <a:pathLst>
              <a:path extrusionOk="0" h="2409825" w="2495550">
                <a:moveTo>
                  <a:pt x="0" y="2409825"/>
                </a:moveTo>
                <a:lnTo>
                  <a:pt x="2495550" y="2409825"/>
                </a:lnTo>
                <a:lnTo>
                  <a:pt x="2495550" y="0"/>
                </a:lnTo>
                <a:lnTo>
                  <a:pt x="0" y="0"/>
                </a:lnTo>
                <a:lnTo>
                  <a:pt x="0" y="2409825"/>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60"/>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62" name="Google Shape;562;p60"/>
          <p:cNvSpPr txBox="1"/>
          <p:nvPr/>
        </p:nvSpPr>
        <p:spPr>
          <a:xfrm>
            <a:off x="364642" y="852881"/>
            <a:ext cx="8428355" cy="2249805"/>
          </a:xfrm>
          <a:prstGeom prst="rect">
            <a:avLst/>
          </a:prstGeom>
          <a:noFill/>
          <a:ln>
            <a:noFill/>
          </a:ln>
        </p:spPr>
        <p:txBody>
          <a:bodyPr anchorCtr="0" anchor="t" bIns="0" lIns="0" spcFirstLastPara="1" rIns="0" wrap="square" tIns="12050">
            <a:noAutofit/>
          </a:bodyPr>
          <a:lstStyle/>
          <a:p>
            <a:pPr indent="0" lvl="0" marL="266065" marR="0" rtl="0" algn="l">
              <a:lnSpc>
                <a:spcPct val="100000"/>
              </a:lnSpc>
              <a:spcBef>
                <a:spcPts val="0"/>
              </a:spcBef>
              <a:spcAft>
                <a:spcPts val="0"/>
              </a:spcAft>
              <a:buNone/>
            </a:pPr>
            <a:r>
              <a:rPr b="1" lang="en-US" sz="2200">
                <a:solidFill>
                  <a:srgbClr val="FF0000"/>
                </a:solidFill>
                <a:latin typeface="Trebuchet MS"/>
                <a:ea typeface="Trebuchet MS"/>
                <a:cs typeface="Trebuchet MS"/>
                <a:sym typeface="Trebuchet MS"/>
              </a:rPr>
              <a:t>Zamanla değişen manyetik alanın endüklediği gerilim, </a:t>
            </a:r>
            <a:r>
              <a:rPr b="1" i="1" lang="en-US" sz="2200">
                <a:solidFill>
                  <a:srgbClr val="FF0000"/>
                </a:solidFill>
                <a:latin typeface="Trebuchet MS"/>
                <a:ea typeface="Trebuchet MS"/>
                <a:cs typeface="Trebuchet MS"/>
                <a:sym typeface="Trebuchet MS"/>
              </a:rPr>
              <a:t>Faraday kanunu</a:t>
            </a:r>
            <a:endParaRPr sz="2200">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None/>
            </a:pPr>
            <a:r>
              <a:t/>
            </a:r>
            <a:endParaRPr sz="2900">
              <a:solidFill>
                <a:schemeClr val="dk1"/>
              </a:solidFill>
              <a:latin typeface="Times New Roman"/>
              <a:ea typeface="Times New Roman"/>
              <a:cs typeface="Times New Roman"/>
              <a:sym typeface="Times New Roman"/>
            </a:endParaRPr>
          </a:p>
          <a:p>
            <a:pPr indent="-320040" lvl="0" marL="332740" marR="244602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Değişken manyetik akı </a:t>
            </a:r>
            <a:r>
              <a:rPr i="1" lang="en-US" sz="2400">
                <a:solidFill>
                  <a:schemeClr val="dk1"/>
                </a:solidFill>
                <a:latin typeface="Trebuchet MS"/>
                <a:ea typeface="Trebuchet MS"/>
                <a:cs typeface="Trebuchet MS"/>
                <a:sym typeface="Trebuchet MS"/>
              </a:rPr>
              <a:t>N </a:t>
            </a:r>
            <a:r>
              <a:rPr lang="en-US" sz="2400">
                <a:solidFill>
                  <a:schemeClr val="dk1"/>
                </a:solidFill>
                <a:latin typeface="Arial"/>
                <a:ea typeface="Arial"/>
                <a:cs typeface="Arial"/>
                <a:sym typeface="Arial"/>
              </a:rPr>
              <a:t>sarımlı sargıyı  keserse, sargı uçlarındaki toplam gerilim her  bir sargıda endüklenen gerilimler toplamına  eşittir.</a:t>
            </a:r>
            <a:endParaRPr sz="24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1"/>
          <p:cNvSpPr txBox="1"/>
          <p:nvPr/>
        </p:nvSpPr>
        <p:spPr>
          <a:xfrm>
            <a:off x="541731" y="3009392"/>
            <a:ext cx="2588260" cy="3308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000">
                <a:solidFill>
                  <a:schemeClr val="dk1"/>
                </a:solidFill>
                <a:latin typeface="Arial"/>
                <a:ea typeface="Arial"/>
                <a:cs typeface="Arial"/>
                <a:sym typeface="Arial"/>
              </a:rPr>
              <a:t>bir	kuvvet	endükler.</a:t>
            </a:r>
            <a:endParaRPr sz="2000">
              <a:solidFill>
                <a:schemeClr val="dk1"/>
              </a:solidFill>
              <a:latin typeface="Arial"/>
              <a:ea typeface="Arial"/>
              <a:cs typeface="Arial"/>
              <a:sym typeface="Arial"/>
            </a:endParaRPr>
          </a:p>
        </p:txBody>
      </p:sp>
      <p:sp>
        <p:nvSpPr>
          <p:cNvPr id="568" name="Google Shape;568;p61"/>
          <p:cNvSpPr txBox="1"/>
          <p:nvPr/>
        </p:nvSpPr>
        <p:spPr>
          <a:xfrm>
            <a:off x="3360165" y="3009392"/>
            <a:ext cx="1491615" cy="635635"/>
          </a:xfrm>
          <a:prstGeom prst="rect">
            <a:avLst/>
          </a:prstGeom>
          <a:noFill/>
          <a:ln>
            <a:noFill/>
          </a:ln>
        </p:spPr>
        <p:txBody>
          <a:bodyPr anchorCtr="0" anchor="t" bIns="0" lIns="0" spcFirstLastPara="1" rIns="0" wrap="square" tIns="13325">
            <a:noAutofit/>
          </a:bodyPr>
          <a:lstStyle/>
          <a:p>
            <a:pPr indent="65405" lvl="0" marL="12700" marR="5080" rtl="0" algn="l">
              <a:lnSpc>
                <a:spcPct val="100000"/>
              </a:lnSpc>
              <a:spcBef>
                <a:spcPts val="0"/>
              </a:spcBef>
              <a:spcAft>
                <a:spcPts val="0"/>
              </a:spcAft>
              <a:buNone/>
            </a:pPr>
            <a:r>
              <a:rPr lang="en-US" sz="2000">
                <a:solidFill>
                  <a:schemeClr val="dk1"/>
                </a:solidFill>
                <a:latin typeface="Arial"/>
                <a:ea typeface="Arial"/>
                <a:cs typeface="Arial"/>
                <a:sym typeface="Arial"/>
              </a:rPr>
              <a:t>Bu	kuvvete  veya		</a:t>
            </a:r>
            <a:r>
              <a:rPr i="1" lang="en-US" sz="2000">
                <a:solidFill>
                  <a:srgbClr val="FF0000"/>
                </a:solidFill>
                <a:latin typeface="Trebuchet MS"/>
                <a:ea typeface="Trebuchet MS"/>
                <a:cs typeface="Trebuchet MS"/>
                <a:sym typeface="Trebuchet MS"/>
              </a:rPr>
              <a:t>Lorentz</a:t>
            </a:r>
            <a:endParaRPr sz="2000">
              <a:solidFill>
                <a:schemeClr val="dk1"/>
              </a:solidFill>
              <a:latin typeface="Trebuchet MS"/>
              <a:ea typeface="Trebuchet MS"/>
              <a:cs typeface="Trebuchet MS"/>
              <a:sym typeface="Trebuchet MS"/>
            </a:endParaRPr>
          </a:p>
        </p:txBody>
      </p:sp>
      <p:sp>
        <p:nvSpPr>
          <p:cNvPr id="569" name="Google Shape;569;p61"/>
          <p:cNvSpPr txBox="1"/>
          <p:nvPr/>
        </p:nvSpPr>
        <p:spPr>
          <a:xfrm>
            <a:off x="541731" y="3314191"/>
            <a:ext cx="2605405" cy="63627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en-US" sz="2000">
                <a:solidFill>
                  <a:srgbClr val="FF0000"/>
                </a:solidFill>
                <a:latin typeface="Trebuchet MS"/>
                <a:ea typeface="Trebuchet MS"/>
                <a:cs typeface="Trebuchet MS"/>
                <a:sym typeface="Trebuchet MS"/>
              </a:rPr>
              <a:t>elektromanyetik	kuvvet</a:t>
            </a:r>
            <a:endParaRPr sz="20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rPr i="1" lang="en-US" sz="2000">
                <a:solidFill>
                  <a:srgbClr val="FF0000"/>
                </a:solidFill>
                <a:latin typeface="Trebuchet MS"/>
                <a:ea typeface="Trebuchet MS"/>
                <a:cs typeface="Trebuchet MS"/>
                <a:sym typeface="Trebuchet MS"/>
              </a:rPr>
              <a:t>kuvveti </a:t>
            </a:r>
            <a:r>
              <a:rPr lang="en-US" sz="2000">
                <a:solidFill>
                  <a:schemeClr val="dk1"/>
                </a:solidFill>
                <a:latin typeface="Arial"/>
                <a:ea typeface="Arial"/>
                <a:cs typeface="Arial"/>
                <a:sym typeface="Arial"/>
              </a:rPr>
              <a:t>denir</a:t>
            </a:r>
            <a:r>
              <a:rPr i="1" lang="en-US" sz="2000">
                <a:solidFill>
                  <a:schemeClr val="dk1"/>
                </a:solidFill>
                <a:latin typeface="Trebuchet MS"/>
                <a:ea typeface="Trebuchet MS"/>
                <a:cs typeface="Trebuchet MS"/>
                <a:sym typeface="Trebuchet MS"/>
              </a:rPr>
              <a:t>.</a:t>
            </a:r>
            <a:endParaRPr sz="2000">
              <a:solidFill>
                <a:schemeClr val="dk1"/>
              </a:solidFill>
              <a:latin typeface="Trebuchet MS"/>
              <a:ea typeface="Trebuchet MS"/>
              <a:cs typeface="Trebuchet MS"/>
              <a:sym typeface="Trebuchet MS"/>
            </a:endParaRPr>
          </a:p>
        </p:txBody>
      </p:sp>
      <p:sp>
        <p:nvSpPr>
          <p:cNvPr id="570" name="Google Shape;570;p61"/>
          <p:cNvSpPr txBox="1"/>
          <p:nvPr/>
        </p:nvSpPr>
        <p:spPr>
          <a:xfrm>
            <a:off x="221691" y="4012438"/>
            <a:ext cx="2892425" cy="330835"/>
          </a:xfrm>
          <a:prstGeom prst="rect">
            <a:avLst/>
          </a:prstGeom>
          <a:noFill/>
          <a:ln>
            <a:noFill/>
          </a:ln>
        </p:spPr>
        <p:txBody>
          <a:bodyPr anchorCtr="0" anchor="t" bIns="0" lIns="0" spcFirstLastPara="1" rIns="0" wrap="square" tIns="12700">
            <a:noAutofit/>
          </a:bodyPr>
          <a:lstStyle/>
          <a:p>
            <a:pPr indent="-320040" lvl="0" marL="332740" marR="0" rtl="0" algn="l">
              <a:lnSpc>
                <a:spcPct val="100000"/>
              </a:lnSpc>
              <a:spcBef>
                <a:spcPts val="0"/>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Elektromanyetik kuvvet :</a:t>
            </a:r>
            <a:endParaRPr sz="2000">
              <a:solidFill>
                <a:schemeClr val="dk1"/>
              </a:solidFill>
              <a:latin typeface="Arial"/>
              <a:ea typeface="Arial"/>
              <a:cs typeface="Arial"/>
              <a:sym typeface="Arial"/>
            </a:endParaRPr>
          </a:p>
        </p:txBody>
      </p:sp>
      <p:sp>
        <p:nvSpPr>
          <p:cNvPr id="571" name="Google Shape;571;p61"/>
          <p:cNvSpPr/>
          <p:nvPr/>
        </p:nvSpPr>
        <p:spPr>
          <a:xfrm>
            <a:off x="798512" y="4695825"/>
            <a:ext cx="1057275" cy="2762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61"/>
          <p:cNvSpPr/>
          <p:nvPr/>
        </p:nvSpPr>
        <p:spPr>
          <a:xfrm>
            <a:off x="679450" y="4576698"/>
            <a:ext cx="1257300" cy="552450"/>
          </a:xfrm>
          <a:custGeom>
            <a:rect b="b" l="l" r="r" t="t"/>
            <a:pathLst>
              <a:path extrusionOk="0" h="552450" w="1257300">
                <a:moveTo>
                  <a:pt x="0" y="552450"/>
                </a:moveTo>
                <a:lnTo>
                  <a:pt x="1257300" y="552450"/>
                </a:lnTo>
                <a:lnTo>
                  <a:pt x="1257300" y="0"/>
                </a:lnTo>
                <a:lnTo>
                  <a:pt x="0" y="0"/>
                </a:lnTo>
                <a:lnTo>
                  <a:pt x="0" y="55245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61"/>
          <p:cNvSpPr/>
          <p:nvPr/>
        </p:nvSpPr>
        <p:spPr>
          <a:xfrm>
            <a:off x="5362575" y="1843023"/>
            <a:ext cx="3695699" cy="26860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61"/>
          <p:cNvSpPr/>
          <p:nvPr/>
        </p:nvSpPr>
        <p:spPr>
          <a:xfrm>
            <a:off x="5272023" y="4743450"/>
            <a:ext cx="3872229" cy="0"/>
          </a:xfrm>
          <a:custGeom>
            <a:rect b="b" l="l" r="r" t="t"/>
            <a:pathLst>
              <a:path extrusionOk="0" h="120000" w="3872229">
                <a:moveTo>
                  <a:pt x="0" y="0"/>
                </a:moveTo>
                <a:lnTo>
                  <a:pt x="3871976" y="0"/>
                </a:lnTo>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61"/>
          <p:cNvSpPr/>
          <p:nvPr/>
        </p:nvSpPr>
        <p:spPr>
          <a:xfrm>
            <a:off x="5272023" y="1695450"/>
            <a:ext cx="3872229" cy="3048000"/>
          </a:xfrm>
          <a:custGeom>
            <a:rect b="b" l="l" r="r" t="t"/>
            <a:pathLst>
              <a:path extrusionOk="0" h="3048000" w="3872229">
                <a:moveTo>
                  <a:pt x="3871976" y="0"/>
                </a:moveTo>
                <a:lnTo>
                  <a:pt x="0" y="0"/>
                </a:lnTo>
                <a:lnTo>
                  <a:pt x="0" y="3048000"/>
                </a:lnTo>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61"/>
          <p:cNvSpPr txBox="1"/>
          <p:nvPr/>
        </p:nvSpPr>
        <p:spPr>
          <a:xfrm>
            <a:off x="3651250" y="5308472"/>
            <a:ext cx="5035550" cy="7569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lang="en-US" sz="1600">
                <a:solidFill>
                  <a:schemeClr val="dk1"/>
                </a:solidFill>
                <a:latin typeface="Trebuchet MS"/>
                <a:ea typeface="Trebuchet MS"/>
                <a:cs typeface="Trebuchet MS"/>
                <a:sym typeface="Trebuchet MS"/>
              </a:rPr>
              <a:t>i	</a:t>
            </a:r>
            <a:r>
              <a:rPr lang="en-US" sz="1600">
                <a:solidFill>
                  <a:schemeClr val="dk1"/>
                </a:solidFill>
                <a:latin typeface="Arial"/>
                <a:ea typeface="Arial"/>
                <a:cs typeface="Arial"/>
                <a:sym typeface="Arial"/>
              </a:rPr>
              <a:t>iletken içindeki akım (amper)</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i="1" lang="en-US" sz="1600">
                <a:solidFill>
                  <a:schemeClr val="dk1"/>
                </a:solidFill>
                <a:latin typeface="Trebuchet MS"/>
                <a:ea typeface="Trebuchet MS"/>
                <a:cs typeface="Trebuchet MS"/>
                <a:sym typeface="Trebuchet MS"/>
              </a:rPr>
              <a:t>l	</a:t>
            </a:r>
            <a:r>
              <a:rPr lang="en-US" sz="1600">
                <a:solidFill>
                  <a:schemeClr val="dk1"/>
                </a:solidFill>
                <a:latin typeface="Arial"/>
                <a:ea typeface="Arial"/>
                <a:cs typeface="Arial"/>
                <a:sym typeface="Arial"/>
              </a:rPr>
              <a:t>İletkenin uzunluğudur. İletkenin yönü akımın yönündedir.</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i="1" lang="en-US" sz="1600">
                <a:solidFill>
                  <a:schemeClr val="dk1"/>
                </a:solidFill>
                <a:latin typeface="Trebuchet MS"/>
                <a:ea typeface="Trebuchet MS"/>
                <a:cs typeface="Trebuchet MS"/>
                <a:sym typeface="Trebuchet MS"/>
              </a:rPr>
              <a:t>B	</a:t>
            </a:r>
            <a:r>
              <a:rPr lang="en-US" sz="1600">
                <a:solidFill>
                  <a:schemeClr val="dk1"/>
                </a:solidFill>
                <a:latin typeface="Arial"/>
                <a:ea typeface="Arial"/>
                <a:cs typeface="Arial"/>
                <a:sym typeface="Arial"/>
              </a:rPr>
              <a:t>Manyetik akı yoğunluğu vektörü</a:t>
            </a:r>
            <a:endParaRPr sz="1600">
              <a:solidFill>
                <a:schemeClr val="dk1"/>
              </a:solidFill>
              <a:latin typeface="Arial"/>
              <a:ea typeface="Arial"/>
              <a:cs typeface="Arial"/>
              <a:sym typeface="Arial"/>
            </a:endParaRPr>
          </a:p>
        </p:txBody>
      </p:sp>
      <p:sp>
        <p:nvSpPr>
          <p:cNvPr id="577" name="Google Shape;577;p61"/>
          <p:cNvSpPr txBox="1"/>
          <p:nvPr/>
        </p:nvSpPr>
        <p:spPr>
          <a:xfrm>
            <a:off x="435965" y="5733999"/>
            <a:ext cx="257175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Uygulanan kuvvetin genliği:</a:t>
            </a:r>
            <a:endParaRPr sz="1800">
              <a:solidFill>
                <a:schemeClr val="dk1"/>
              </a:solidFill>
              <a:latin typeface="Arial"/>
              <a:ea typeface="Arial"/>
              <a:cs typeface="Arial"/>
              <a:sym typeface="Arial"/>
            </a:endParaRPr>
          </a:p>
        </p:txBody>
      </p:sp>
      <p:sp>
        <p:nvSpPr>
          <p:cNvPr id="578" name="Google Shape;578;p61"/>
          <p:cNvSpPr/>
          <p:nvPr/>
        </p:nvSpPr>
        <p:spPr>
          <a:xfrm>
            <a:off x="700087" y="6210300"/>
            <a:ext cx="1657350" cy="2190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61"/>
          <p:cNvSpPr/>
          <p:nvPr/>
        </p:nvSpPr>
        <p:spPr>
          <a:xfrm>
            <a:off x="638175" y="6138862"/>
            <a:ext cx="1866900" cy="447675"/>
          </a:xfrm>
          <a:custGeom>
            <a:rect b="b" l="l" r="r" t="t"/>
            <a:pathLst>
              <a:path extrusionOk="0" h="447675" w="1866900">
                <a:moveTo>
                  <a:pt x="0" y="447675"/>
                </a:moveTo>
                <a:lnTo>
                  <a:pt x="1866900" y="447675"/>
                </a:lnTo>
                <a:lnTo>
                  <a:pt x="1866900" y="0"/>
                </a:lnTo>
                <a:lnTo>
                  <a:pt x="0" y="0"/>
                </a:lnTo>
                <a:lnTo>
                  <a:pt x="0" y="447675"/>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61"/>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581" name="Google Shape;581;p61"/>
          <p:cNvSpPr txBox="1"/>
          <p:nvPr/>
        </p:nvSpPr>
        <p:spPr>
          <a:xfrm>
            <a:off x="221691" y="849833"/>
            <a:ext cx="6842759" cy="2185670"/>
          </a:xfrm>
          <a:prstGeom prst="rect">
            <a:avLst/>
          </a:prstGeom>
          <a:noFill/>
          <a:ln>
            <a:noFill/>
          </a:ln>
        </p:spPr>
        <p:txBody>
          <a:bodyPr anchorCtr="0" anchor="t" bIns="0" lIns="0" spcFirstLastPara="1" rIns="0" wrap="square" tIns="12700">
            <a:noAutofit/>
          </a:bodyPr>
          <a:lstStyle/>
          <a:p>
            <a:pPr indent="0" lvl="0" marL="480694"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1.6 Bir İletkende Endükleme Kuvvetinin Üretilmesi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20040" lvl="0" marL="332740" marR="2217420" rtl="0" algn="just">
              <a:lnSpc>
                <a:spcPct val="100000"/>
              </a:lnSpc>
              <a:spcBef>
                <a:spcPts val="1764"/>
              </a:spcBef>
              <a:spcAft>
                <a:spcPts val="0"/>
              </a:spcAft>
              <a:buClr>
                <a:srgbClr val="DD8046"/>
              </a:buClr>
              <a:buSzPts val="1200"/>
              <a:buFont typeface="Noto Sans Symbols"/>
              <a:buChar char="◻"/>
            </a:pPr>
            <a:r>
              <a:rPr lang="en-US" sz="2000">
                <a:solidFill>
                  <a:schemeClr val="dk1"/>
                </a:solidFill>
                <a:latin typeface="Arial"/>
                <a:ea typeface="Arial"/>
                <a:cs typeface="Arial"/>
                <a:sym typeface="Arial"/>
              </a:rPr>
              <a:t>Manyetik alanın ikinci önemli etkisi ise  çevrelediği iletkenler üzerinedir.  Manyetik alan, manyetik alan içersinde  olan ve akım taşıyan bir iletken üzerinde</a:t>
            </a:r>
            <a:endParaRPr sz="20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2"/>
          <p:cNvSpPr txBox="1"/>
          <p:nvPr/>
        </p:nvSpPr>
        <p:spPr>
          <a:xfrm>
            <a:off x="5515102" y="5814771"/>
            <a:ext cx="2377440" cy="592455"/>
          </a:xfrm>
          <a:prstGeom prst="rect">
            <a:avLst/>
          </a:prstGeom>
          <a:noFill/>
          <a:ln>
            <a:noFill/>
          </a:ln>
        </p:spPr>
        <p:txBody>
          <a:bodyPr anchorCtr="0" anchor="t" bIns="0" lIns="0" spcFirstLastPara="1" rIns="0" wrap="square" tIns="12700">
            <a:noAutofit/>
          </a:bodyPr>
          <a:lstStyle/>
          <a:p>
            <a:pPr indent="0" lvl="0" marL="12700" marR="5080" rtl="0" algn="l">
              <a:lnSpc>
                <a:spcPct val="116199"/>
              </a:lnSpc>
              <a:spcBef>
                <a:spcPts val="0"/>
              </a:spcBef>
              <a:spcAft>
                <a:spcPts val="0"/>
              </a:spcAft>
              <a:buNone/>
            </a:pPr>
            <a:r>
              <a:rPr lang="en-US" sz="1600">
                <a:solidFill>
                  <a:schemeClr val="dk1"/>
                </a:solidFill>
                <a:latin typeface="Arial"/>
                <a:ea typeface="Arial"/>
                <a:cs typeface="Arial"/>
                <a:sym typeface="Arial"/>
              </a:rPr>
              <a:t>Meydana gelen manyetik akı  iletkeni aşağı doğru iter.</a:t>
            </a:r>
            <a:endParaRPr sz="1600">
              <a:solidFill>
                <a:schemeClr val="dk1"/>
              </a:solidFill>
              <a:latin typeface="Arial"/>
              <a:ea typeface="Arial"/>
              <a:cs typeface="Arial"/>
              <a:sym typeface="Arial"/>
            </a:endParaRPr>
          </a:p>
        </p:txBody>
      </p:sp>
      <p:sp>
        <p:nvSpPr>
          <p:cNvPr id="587" name="Google Shape;587;p62"/>
          <p:cNvSpPr/>
          <p:nvPr/>
        </p:nvSpPr>
        <p:spPr>
          <a:xfrm>
            <a:off x="684212" y="1916048"/>
            <a:ext cx="2477485" cy="187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62"/>
          <p:cNvSpPr txBox="1"/>
          <p:nvPr/>
        </p:nvSpPr>
        <p:spPr>
          <a:xfrm>
            <a:off x="618540" y="849833"/>
            <a:ext cx="7773670" cy="3917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Manyetik alan içindeki akım taşıyan iletken üzerindeki kuvvet</a:t>
            </a:r>
            <a:endParaRPr sz="2400">
              <a:solidFill>
                <a:schemeClr val="dk1"/>
              </a:solidFill>
              <a:latin typeface="Trebuchet MS"/>
              <a:ea typeface="Trebuchet MS"/>
              <a:cs typeface="Trebuchet MS"/>
              <a:sym typeface="Trebuchet MS"/>
            </a:endParaRPr>
          </a:p>
        </p:txBody>
      </p:sp>
      <p:sp>
        <p:nvSpPr>
          <p:cNvPr id="589" name="Google Shape;589;p62"/>
          <p:cNvSpPr txBox="1"/>
          <p:nvPr/>
        </p:nvSpPr>
        <p:spPr>
          <a:xfrm>
            <a:off x="763016" y="3811015"/>
            <a:ext cx="2217420" cy="513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İletken manyetik alana dik,</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kuvvet maksimumdur</a:t>
            </a:r>
            <a:endParaRPr sz="1600">
              <a:solidFill>
                <a:schemeClr val="dk1"/>
              </a:solidFill>
              <a:latin typeface="Arial"/>
              <a:ea typeface="Arial"/>
              <a:cs typeface="Arial"/>
              <a:sym typeface="Arial"/>
            </a:endParaRPr>
          </a:p>
        </p:txBody>
      </p:sp>
      <p:sp>
        <p:nvSpPr>
          <p:cNvPr id="590" name="Google Shape;590;p62"/>
          <p:cNvSpPr/>
          <p:nvPr/>
        </p:nvSpPr>
        <p:spPr>
          <a:xfrm>
            <a:off x="5305610" y="1916048"/>
            <a:ext cx="2601848" cy="1717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62"/>
          <p:cNvSpPr txBox="1"/>
          <p:nvPr/>
        </p:nvSpPr>
        <p:spPr>
          <a:xfrm>
            <a:off x="5443854" y="3674490"/>
            <a:ext cx="2534285" cy="513080"/>
          </a:xfrm>
          <a:prstGeom prst="rect">
            <a:avLst/>
          </a:prstGeom>
          <a:noFill/>
          <a:ln>
            <a:noFill/>
          </a:ln>
        </p:spPr>
        <p:txBody>
          <a:bodyPr anchorCtr="0" anchor="t" bIns="0" lIns="0" spcFirstLastPara="1" rIns="0" wrap="square" tIns="12050">
            <a:noAutofit/>
          </a:bodyPr>
          <a:lstStyle/>
          <a:p>
            <a:pPr indent="0" lvl="0" marL="12700" marR="5080" rtl="0" algn="l">
              <a:lnSpc>
                <a:spcPct val="100000"/>
              </a:lnSpc>
              <a:spcBef>
                <a:spcPts val="0"/>
              </a:spcBef>
              <a:spcAft>
                <a:spcPts val="0"/>
              </a:spcAft>
              <a:buNone/>
            </a:pPr>
            <a:r>
              <a:rPr lang="en-US" sz="1600">
                <a:solidFill>
                  <a:schemeClr val="dk1"/>
                </a:solidFill>
                <a:latin typeface="Arial"/>
                <a:ea typeface="Arial"/>
                <a:cs typeface="Arial"/>
                <a:sym typeface="Arial"/>
              </a:rPr>
              <a:t>İletken manyetik alana paralel,  kuvvet sıfırdır</a:t>
            </a:r>
            <a:endParaRPr sz="1600">
              <a:solidFill>
                <a:schemeClr val="dk1"/>
              </a:solidFill>
              <a:latin typeface="Arial"/>
              <a:ea typeface="Arial"/>
              <a:cs typeface="Arial"/>
              <a:sym typeface="Arial"/>
            </a:endParaRPr>
          </a:p>
        </p:txBody>
      </p:sp>
      <p:sp>
        <p:nvSpPr>
          <p:cNvPr id="592" name="Google Shape;592;p62"/>
          <p:cNvSpPr/>
          <p:nvPr/>
        </p:nvSpPr>
        <p:spPr>
          <a:xfrm>
            <a:off x="656391" y="4598860"/>
            <a:ext cx="2633113" cy="117551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62"/>
          <p:cNvSpPr txBox="1"/>
          <p:nvPr/>
        </p:nvSpPr>
        <p:spPr>
          <a:xfrm>
            <a:off x="834644" y="5972047"/>
            <a:ext cx="2194560" cy="513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Kutup ve iletken</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600">
                <a:solidFill>
                  <a:schemeClr val="dk1"/>
                </a:solidFill>
                <a:latin typeface="Arial"/>
                <a:ea typeface="Arial"/>
                <a:cs typeface="Arial"/>
                <a:sym typeface="Arial"/>
              </a:rPr>
              <a:t>manyetik akılarının yönleri</a:t>
            </a:r>
            <a:endParaRPr sz="1600">
              <a:solidFill>
                <a:schemeClr val="dk1"/>
              </a:solidFill>
              <a:latin typeface="Arial"/>
              <a:ea typeface="Arial"/>
              <a:cs typeface="Arial"/>
              <a:sym typeface="Arial"/>
            </a:endParaRPr>
          </a:p>
        </p:txBody>
      </p:sp>
      <p:sp>
        <p:nvSpPr>
          <p:cNvPr id="594" name="Google Shape;594;p62"/>
          <p:cNvSpPr/>
          <p:nvPr/>
        </p:nvSpPr>
        <p:spPr>
          <a:xfrm>
            <a:off x="5597021" y="4409846"/>
            <a:ext cx="2364605" cy="140403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62"/>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3"/>
          <p:cNvSpPr txBox="1"/>
          <p:nvPr/>
        </p:nvSpPr>
        <p:spPr>
          <a:xfrm>
            <a:off x="474065" y="924559"/>
            <a:ext cx="8603615" cy="3308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en-US" sz="2000">
                <a:solidFill>
                  <a:srgbClr val="FF0000"/>
                </a:solidFill>
                <a:latin typeface="Trebuchet MS"/>
                <a:ea typeface="Trebuchet MS"/>
                <a:cs typeface="Trebuchet MS"/>
                <a:sym typeface="Trebuchet MS"/>
              </a:rPr>
              <a:t>Manyetik alan içinde hareket eden bir iletkende endükleme geriliminin üretilmesi</a:t>
            </a:r>
            <a:endParaRPr sz="2000">
              <a:solidFill>
                <a:schemeClr val="dk1"/>
              </a:solidFill>
              <a:latin typeface="Trebuchet MS"/>
              <a:ea typeface="Trebuchet MS"/>
              <a:cs typeface="Trebuchet MS"/>
              <a:sym typeface="Trebuchet MS"/>
            </a:endParaRPr>
          </a:p>
        </p:txBody>
      </p:sp>
      <p:sp>
        <p:nvSpPr>
          <p:cNvPr id="601" name="Google Shape;601;p63"/>
          <p:cNvSpPr/>
          <p:nvPr/>
        </p:nvSpPr>
        <p:spPr>
          <a:xfrm>
            <a:off x="7041388" y="3265678"/>
            <a:ext cx="0" cy="3058795"/>
          </a:xfrm>
          <a:custGeom>
            <a:rect b="b" l="l" r="r" t="t"/>
            <a:pathLst>
              <a:path extrusionOk="0" h="3058795" w="120000">
                <a:moveTo>
                  <a:pt x="0" y="0"/>
                </a:moveTo>
                <a:lnTo>
                  <a:pt x="0" y="305829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63"/>
          <p:cNvSpPr/>
          <p:nvPr/>
        </p:nvSpPr>
        <p:spPr>
          <a:xfrm>
            <a:off x="7515352" y="3265678"/>
            <a:ext cx="0" cy="3058795"/>
          </a:xfrm>
          <a:custGeom>
            <a:rect b="b" l="l" r="r" t="t"/>
            <a:pathLst>
              <a:path extrusionOk="0" h="3058795" w="120000">
                <a:moveTo>
                  <a:pt x="0" y="0"/>
                </a:moveTo>
                <a:lnTo>
                  <a:pt x="0" y="305829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63"/>
          <p:cNvSpPr/>
          <p:nvPr/>
        </p:nvSpPr>
        <p:spPr>
          <a:xfrm>
            <a:off x="7041388" y="3207892"/>
            <a:ext cx="474345" cy="57785"/>
          </a:xfrm>
          <a:custGeom>
            <a:rect b="b" l="l" r="r" t="t"/>
            <a:pathLst>
              <a:path extrusionOk="0" h="57785" w="474345">
                <a:moveTo>
                  <a:pt x="473963" y="57785"/>
                </a:moveTo>
                <a:lnTo>
                  <a:pt x="426567" y="40509"/>
                </a:lnTo>
                <a:lnTo>
                  <a:pt x="379171" y="24771"/>
                </a:lnTo>
                <a:lnTo>
                  <a:pt x="331774" y="11891"/>
                </a:lnTo>
                <a:lnTo>
                  <a:pt x="284378" y="3193"/>
                </a:lnTo>
                <a:lnTo>
                  <a:pt x="236981" y="0"/>
                </a:lnTo>
                <a:lnTo>
                  <a:pt x="182904" y="5131"/>
                </a:lnTo>
                <a:lnTo>
                  <a:pt x="122145" y="17706"/>
                </a:lnTo>
                <a:lnTo>
                  <a:pt x="64727" y="33494"/>
                </a:lnTo>
                <a:lnTo>
                  <a:pt x="20671" y="48264"/>
                </a:lnTo>
                <a:lnTo>
                  <a:pt x="0" y="57785"/>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63"/>
          <p:cNvSpPr/>
          <p:nvPr/>
        </p:nvSpPr>
        <p:spPr>
          <a:xfrm>
            <a:off x="7041388" y="6323977"/>
            <a:ext cx="474345" cy="57785"/>
          </a:xfrm>
          <a:custGeom>
            <a:rect b="b" l="l" r="r" t="t"/>
            <a:pathLst>
              <a:path extrusionOk="0" h="57785" w="474345">
                <a:moveTo>
                  <a:pt x="0" y="0"/>
                </a:moveTo>
                <a:lnTo>
                  <a:pt x="47396" y="17293"/>
                </a:lnTo>
                <a:lnTo>
                  <a:pt x="94792" y="33031"/>
                </a:lnTo>
                <a:lnTo>
                  <a:pt x="142189" y="45900"/>
                </a:lnTo>
                <a:lnTo>
                  <a:pt x="189585" y="54585"/>
                </a:lnTo>
                <a:lnTo>
                  <a:pt x="236981" y="57772"/>
                </a:lnTo>
                <a:lnTo>
                  <a:pt x="291059" y="52639"/>
                </a:lnTo>
                <a:lnTo>
                  <a:pt x="351818" y="40062"/>
                </a:lnTo>
                <a:lnTo>
                  <a:pt x="409236" y="24275"/>
                </a:lnTo>
                <a:lnTo>
                  <a:pt x="453292" y="9509"/>
                </a:lnTo>
                <a:lnTo>
                  <a:pt x="473963"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63"/>
          <p:cNvSpPr/>
          <p:nvPr/>
        </p:nvSpPr>
        <p:spPr>
          <a:xfrm>
            <a:off x="7041388" y="6266192"/>
            <a:ext cx="474345" cy="57785"/>
          </a:xfrm>
          <a:custGeom>
            <a:rect b="b" l="l" r="r" t="t"/>
            <a:pathLst>
              <a:path extrusionOk="0" h="57785" w="474345">
                <a:moveTo>
                  <a:pt x="473963" y="57784"/>
                </a:moveTo>
                <a:lnTo>
                  <a:pt x="426567" y="40485"/>
                </a:lnTo>
                <a:lnTo>
                  <a:pt x="379171" y="24743"/>
                </a:lnTo>
                <a:lnTo>
                  <a:pt x="331774" y="11872"/>
                </a:lnTo>
                <a:lnTo>
                  <a:pt x="284378" y="3187"/>
                </a:lnTo>
                <a:lnTo>
                  <a:pt x="236981" y="0"/>
                </a:lnTo>
                <a:lnTo>
                  <a:pt x="182904" y="5133"/>
                </a:lnTo>
                <a:lnTo>
                  <a:pt x="122145" y="17710"/>
                </a:lnTo>
                <a:lnTo>
                  <a:pt x="64727" y="33499"/>
                </a:lnTo>
                <a:lnTo>
                  <a:pt x="20671" y="48268"/>
                </a:lnTo>
                <a:lnTo>
                  <a:pt x="0" y="5778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63"/>
          <p:cNvSpPr/>
          <p:nvPr/>
        </p:nvSpPr>
        <p:spPr>
          <a:xfrm>
            <a:off x="6578854" y="3265678"/>
            <a:ext cx="118745" cy="115570"/>
          </a:xfrm>
          <a:custGeom>
            <a:rect b="b" l="l" r="r" t="t"/>
            <a:pathLst>
              <a:path extrusionOk="0" h="115570" w="118745">
                <a:moveTo>
                  <a:pt x="0" y="0"/>
                </a:moveTo>
                <a:lnTo>
                  <a:pt x="118237" y="11557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63"/>
          <p:cNvSpPr/>
          <p:nvPr/>
        </p:nvSpPr>
        <p:spPr>
          <a:xfrm>
            <a:off x="6578854" y="3265678"/>
            <a:ext cx="118745" cy="115570"/>
          </a:xfrm>
          <a:custGeom>
            <a:rect b="b" l="l" r="r" t="t"/>
            <a:pathLst>
              <a:path extrusionOk="0" h="115570" w="118745">
                <a:moveTo>
                  <a:pt x="0" y="115570"/>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63"/>
          <p:cNvSpPr/>
          <p:nvPr/>
        </p:nvSpPr>
        <p:spPr>
          <a:xfrm>
            <a:off x="6223127" y="3265678"/>
            <a:ext cx="118745" cy="115570"/>
          </a:xfrm>
          <a:custGeom>
            <a:rect b="b" l="l" r="r" t="t"/>
            <a:pathLst>
              <a:path extrusionOk="0" h="115570" w="118745">
                <a:moveTo>
                  <a:pt x="0" y="0"/>
                </a:moveTo>
                <a:lnTo>
                  <a:pt x="118237" y="11557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63"/>
          <p:cNvSpPr/>
          <p:nvPr/>
        </p:nvSpPr>
        <p:spPr>
          <a:xfrm>
            <a:off x="6223127" y="3265678"/>
            <a:ext cx="118745" cy="115570"/>
          </a:xfrm>
          <a:custGeom>
            <a:rect b="b" l="l" r="r" t="t"/>
            <a:pathLst>
              <a:path extrusionOk="0" h="115570" w="118745">
                <a:moveTo>
                  <a:pt x="0" y="115570"/>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63"/>
          <p:cNvSpPr/>
          <p:nvPr/>
        </p:nvSpPr>
        <p:spPr>
          <a:xfrm>
            <a:off x="5867400" y="3265678"/>
            <a:ext cx="118745" cy="115570"/>
          </a:xfrm>
          <a:custGeom>
            <a:rect b="b" l="l" r="r" t="t"/>
            <a:pathLst>
              <a:path extrusionOk="0" h="115570" w="118745">
                <a:moveTo>
                  <a:pt x="0" y="0"/>
                </a:moveTo>
                <a:lnTo>
                  <a:pt x="118237" y="11557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63"/>
          <p:cNvSpPr/>
          <p:nvPr/>
        </p:nvSpPr>
        <p:spPr>
          <a:xfrm>
            <a:off x="5867400" y="3265678"/>
            <a:ext cx="118745" cy="115570"/>
          </a:xfrm>
          <a:custGeom>
            <a:rect b="b" l="l" r="r" t="t"/>
            <a:pathLst>
              <a:path extrusionOk="0" h="115570" w="118745">
                <a:moveTo>
                  <a:pt x="0" y="115570"/>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63"/>
          <p:cNvSpPr/>
          <p:nvPr/>
        </p:nvSpPr>
        <p:spPr>
          <a:xfrm>
            <a:off x="6578854" y="3659885"/>
            <a:ext cx="118745" cy="115570"/>
          </a:xfrm>
          <a:custGeom>
            <a:rect b="b" l="l" r="r" t="t"/>
            <a:pathLst>
              <a:path extrusionOk="0" h="115570" w="118745">
                <a:moveTo>
                  <a:pt x="0" y="0"/>
                </a:moveTo>
                <a:lnTo>
                  <a:pt x="118237"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63"/>
          <p:cNvSpPr/>
          <p:nvPr/>
        </p:nvSpPr>
        <p:spPr>
          <a:xfrm>
            <a:off x="6578854" y="3659885"/>
            <a:ext cx="118745" cy="115570"/>
          </a:xfrm>
          <a:custGeom>
            <a:rect b="b" l="l" r="r" t="t"/>
            <a:pathLst>
              <a:path extrusionOk="0" h="115570" w="118745">
                <a:moveTo>
                  <a:pt x="0" y="115569"/>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63"/>
          <p:cNvSpPr/>
          <p:nvPr/>
        </p:nvSpPr>
        <p:spPr>
          <a:xfrm>
            <a:off x="6223127" y="3659885"/>
            <a:ext cx="118745" cy="115570"/>
          </a:xfrm>
          <a:custGeom>
            <a:rect b="b" l="l" r="r" t="t"/>
            <a:pathLst>
              <a:path extrusionOk="0" h="115570" w="118745">
                <a:moveTo>
                  <a:pt x="0" y="0"/>
                </a:moveTo>
                <a:lnTo>
                  <a:pt x="118237" y="11556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63"/>
          <p:cNvSpPr/>
          <p:nvPr/>
        </p:nvSpPr>
        <p:spPr>
          <a:xfrm>
            <a:off x="6223127" y="3659885"/>
            <a:ext cx="118745" cy="115570"/>
          </a:xfrm>
          <a:custGeom>
            <a:rect b="b" l="l" r="r" t="t"/>
            <a:pathLst>
              <a:path extrusionOk="0" h="115570" w="118745">
                <a:moveTo>
                  <a:pt x="0" y="115569"/>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63"/>
          <p:cNvSpPr/>
          <p:nvPr/>
        </p:nvSpPr>
        <p:spPr>
          <a:xfrm>
            <a:off x="5867400" y="3659885"/>
            <a:ext cx="118745" cy="115570"/>
          </a:xfrm>
          <a:custGeom>
            <a:rect b="b" l="l" r="r" t="t"/>
            <a:pathLst>
              <a:path extrusionOk="0" h="115570" w="118745">
                <a:moveTo>
                  <a:pt x="0" y="0"/>
                </a:moveTo>
                <a:lnTo>
                  <a:pt x="118237" y="11556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63"/>
          <p:cNvSpPr/>
          <p:nvPr/>
        </p:nvSpPr>
        <p:spPr>
          <a:xfrm>
            <a:off x="5867400" y="3659885"/>
            <a:ext cx="118745" cy="115570"/>
          </a:xfrm>
          <a:custGeom>
            <a:rect b="b" l="l" r="r" t="t"/>
            <a:pathLst>
              <a:path extrusionOk="0" h="115570" w="118745">
                <a:moveTo>
                  <a:pt x="0" y="115569"/>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63"/>
          <p:cNvSpPr/>
          <p:nvPr/>
        </p:nvSpPr>
        <p:spPr>
          <a:xfrm>
            <a:off x="6591554" y="4064253"/>
            <a:ext cx="118745" cy="116839"/>
          </a:xfrm>
          <a:custGeom>
            <a:rect b="b" l="l" r="r" t="t"/>
            <a:pathLst>
              <a:path extrusionOk="0" h="116839" w="118745">
                <a:moveTo>
                  <a:pt x="0" y="0"/>
                </a:moveTo>
                <a:lnTo>
                  <a:pt x="118237" y="11684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63"/>
          <p:cNvSpPr/>
          <p:nvPr/>
        </p:nvSpPr>
        <p:spPr>
          <a:xfrm>
            <a:off x="6591554" y="4064253"/>
            <a:ext cx="118745" cy="116839"/>
          </a:xfrm>
          <a:custGeom>
            <a:rect b="b" l="l" r="r" t="t"/>
            <a:pathLst>
              <a:path extrusionOk="0" h="116839" w="118745">
                <a:moveTo>
                  <a:pt x="0" y="116840"/>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63"/>
          <p:cNvSpPr/>
          <p:nvPr/>
        </p:nvSpPr>
        <p:spPr>
          <a:xfrm>
            <a:off x="6235827" y="4064253"/>
            <a:ext cx="118110" cy="116839"/>
          </a:xfrm>
          <a:custGeom>
            <a:rect b="b" l="l" r="r" t="t"/>
            <a:pathLst>
              <a:path extrusionOk="0" h="116839" w="118110">
                <a:moveTo>
                  <a:pt x="0" y="0"/>
                </a:moveTo>
                <a:lnTo>
                  <a:pt x="118110" y="11684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63"/>
          <p:cNvSpPr/>
          <p:nvPr/>
        </p:nvSpPr>
        <p:spPr>
          <a:xfrm>
            <a:off x="6235827" y="4064253"/>
            <a:ext cx="118110" cy="116839"/>
          </a:xfrm>
          <a:custGeom>
            <a:rect b="b" l="l" r="r" t="t"/>
            <a:pathLst>
              <a:path extrusionOk="0" h="116839" w="118110">
                <a:moveTo>
                  <a:pt x="0" y="116840"/>
                </a:moveTo>
                <a:lnTo>
                  <a:pt x="11811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63"/>
          <p:cNvSpPr/>
          <p:nvPr/>
        </p:nvSpPr>
        <p:spPr>
          <a:xfrm>
            <a:off x="5867400" y="4064253"/>
            <a:ext cx="118745" cy="116839"/>
          </a:xfrm>
          <a:custGeom>
            <a:rect b="b" l="l" r="r" t="t"/>
            <a:pathLst>
              <a:path extrusionOk="0" h="116839" w="118745">
                <a:moveTo>
                  <a:pt x="0" y="0"/>
                </a:moveTo>
                <a:lnTo>
                  <a:pt x="118237" y="11684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63"/>
          <p:cNvSpPr/>
          <p:nvPr/>
        </p:nvSpPr>
        <p:spPr>
          <a:xfrm>
            <a:off x="5867400" y="4064253"/>
            <a:ext cx="118745" cy="116839"/>
          </a:xfrm>
          <a:custGeom>
            <a:rect b="b" l="l" r="r" t="t"/>
            <a:pathLst>
              <a:path extrusionOk="0" h="116839" w="118745">
                <a:moveTo>
                  <a:pt x="0" y="116840"/>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63"/>
          <p:cNvSpPr/>
          <p:nvPr/>
        </p:nvSpPr>
        <p:spPr>
          <a:xfrm>
            <a:off x="6591554" y="4470019"/>
            <a:ext cx="118745" cy="116839"/>
          </a:xfrm>
          <a:custGeom>
            <a:rect b="b" l="l" r="r" t="t"/>
            <a:pathLst>
              <a:path extrusionOk="0" h="116839" w="118745">
                <a:moveTo>
                  <a:pt x="0" y="0"/>
                </a:moveTo>
                <a:lnTo>
                  <a:pt x="118237" y="1168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63"/>
          <p:cNvSpPr/>
          <p:nvPr/>
        </p:nvSpPr>
        <p:spPr>
          <a:xfrm>
            <a:off x="6591554" y="4470019"/>
            <a:ext cx="118745" cy="116839"/>
          </a:xfrm>
          <a:custGeom>
            <a:rect b="b" l="l" r="r" t="t"/>
            <a:pathLst>
              <a:path extrusionOk="0" h="116839" w="118745">
                <a:moveTo>
                  <a:pt x="0" y="116839"/>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63"/>
          <p:cNvSpPr/>
          <p:nvPr/>
        </p:nvSpPr>
        <p:spPr>
          <a:xfrm>
            <a:off x="6235827" y="4470019"/>
            <a:ext cx="118110" cy="116839"/>
          </a:xfrm>
          <a:custGeom>
            <a:rect b="b" l="l" r="r" t="t"/>
            <a:pathLst>
              <a:path extrusionOk="0" h="116839" w="118110">
                <a:moveTo>
                  <a:pt x="0" y="0"/>
                </a:moveTo>
                <a:lnTo>
                  <a:pt x="118110" y="1168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63"/>
          <p:cNvSpPr/>
          <p:nvPr/>
        </p:nvSpPr>
        <p:spPr>
          <a:xfrm>
            <a:off x="6235827" y="4470019"/>
            <a:ext cx="118110" cy="116839"/>
          </a:xfrm>
          <a:custGeom>
            <a:rect b="b" l="l" r="r" t="t"/>
            <a:pathLst>
              <a:path extrusionOk="0" h="116839" w="118110">
                <a:moveTo>
                  <a:pt x="0" y="116839"/>
                </a:moveTo>
                <a:lnTo>
                  <a:pt x="11811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63"/>
          <p:cNvSpPr/>
          <p:nvPr/>
        </p:nvSpPr>
        <p:spPr>
          <a:xfrm>
            <a:off x="5879972" y="4470019"/>
            <a:ext cx="118745" cy="116839"/>
          </a:xfrm>
          <a:custGeom>
            <a:rect b="b" l="l" r="r" t="t"/>
            <a:pathLst>
              <a:path extrusionOk="0" h="116839" w="118745">
                <a:moveTo>
                  <a:pt x="0" y="0"/>
                </a:moveTo>
                <a:lnTo>
                  <a:pt x="118237" y="1168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63"/>
          <p:cNvSpPr/>
          <p:nvPr/>
        </p:nvSpPr>
        <p:spPr>
          <a:xfrm>
            <a:off x="5879972" y="4470019"/>
            <a:ext cx="118745" cy="116839"/>
          </a:xfrm>
          <a:custGeom>
            <a:rect b="b" l="l" r="r" t="t"/>
            <a:pathLst>
              <a:path extrusionOk="0" h="116839" w="118745">
                <a:moveTo>
                  <a:pt x="0" y="116839"/>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63"/>
          <p:cNvSpPr/>
          <p:nvPr/>
        </p:nvSpPr>
        <p:spPr>
          <a:xfrm>
            <a:off x="6604127" y="4888610"/>
            <a:ext cx="118745" cy="115570"/>
          </a:xfrm>
          <a:custGeom>
            <a:rect b="b" l="l" r="r" t="t"/>
            <a:pathLst>
              <a:path extrusionOk="0" h="115570" w="118745">
                <a:moveTo>
                  <a:pt x="0" y="0"/>
                </a:moveTo>
                <a:lnTo>
                  <a:pt x="118237" y="11544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63"/>
          <p:cNvSpPr/>
          <p:nvPr/>
        </p:nvSpPr>
        <p:spPr>
          <a:xfrm>
            <a:off x="6604127" y="4888610"/>
            <a:ext cx="118745" cy="115570"/>
          </a:xfrm>
          <a:custGeom>
            <a:rect b="b" l="l" r="r" t="t"/>
            <a:pathLst>
              <a:path extrusionOk="0" h="115570" w="118745">
                <a:moveTo>
                  <a:pt x="0" y="115443"/>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63"/>
          <p:cNvSpPr/>
          <p:nvPr/>
        </p:nvSpPr>
        <p:spPr>
          <a:xfrm>
            <a:off x="6248400" y="4888610"/>
            <a:ext cx="118745" cy="115570"/>
          </a:xfrm>
          <a:custGeom>
            <a:rect b="b" l="l" r="r" t="t"/>
            <a:pathLst>
              <a:path extrusionOk="0" h="115570" w="118745">
                <a:moveTo>
                  <a:pt x="0" y="0"/>
                </a:moveTo>
                <a:lnTo>
                  <a:pt x="118237" y="11544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63"/>
          <p:cNvSpPr/>
          <p:nvPr/>
        </p:nvSpPr>
        <p:spPr>
          <a:xfrm>
            <a:off x="6248400" y="4888610"/>
            <a:ext cx="118745" cy="115570"/>
          </a:xfrm>
          <a:custGeom>
            <a:rect b="b" l="l" r="r" t="t"/>
            <a:pathLst>
              <a:path extrusionOk="0" h="115570" w="118745">
                <a:moveTo>
                  <a:pt x="0" y="115443"/>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63"/>
          <p:cNvSpPr/>
          <p:nvPr/>
        </p:nvSpPr>
        <p:spPr>
          <a:xfrm>
            <a:off x="5892672" y="4888610"/>
            <a:ext cx="118745" cy="115570"/>
          </a:xfrm>
          <a:custGeom>
            <a:rect b="b" l="l" r="r" t="t"/>
            <a:pathLst>
              <a:path extrusionOk="0" h="115570" w="118745">
                <a:moveTo>
                  <a:pt x="0" y="0"/>
                </a:moveTo>
                <a:lnTo>
                  <a:pt x="118237" y="11544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63"/>
          <p:cNvSpPr/>
          <p:nvPr/>
        </p:nvSpPr>
        <p:spPr>
          <a:xfrm>
            <a:off x="5892672" y="4888610"/>
            <a:ext cx="118745" cy="115570"/>
          </a:xfrm>
          <a:custGeom>
            <a:rect b="b" l="l" r="r" t="t"/>
            <a:pathLst>
              <a:path extrusionOk="0" h="115570" w="118745">
                <a:moveTo>
                  <a:pt x="0" y="115443"/>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63"/>
          <p:cNvSpPr/>
          <p:nvPr/>
        </p:nvSpPr>
        <p:spPr>
          <a:xfrm>
            <a:off x="6604127" y="5281421"/>
            <a:ext cx="118745" cy="115570"/>
          </a:xfrm>
          <a:custGeom>
            <a:rect b="b" l="l" r="r" t="t"/>
            <a:pathLst>
              <a:path extrusionOk="0" h="115570" w="118745">
                <a:moveTo>
                  <a:pt x="0" y="0"/>
                </a:moveTo>
                <a:lnTo>
                  <a:pt x="118237"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63"/>
          <p:cNvSpPr/>
          <p:nvPr/>
        </p:nvSpPr>
        <p:spPr>
          <a:xfrm>
            <a:off x="6604127" y="5281421"/>
            <a:ext cx="118745" cy="115570"/>
          </a:xfrm>
          <a:custGeom>
            <a:rect b="b" l="l" r="r" t="t"/>
            <a:pathLst>
              <a:path extrusionOk="0" h="115570" w="118745">
                <a:moveTo>
                  <a:pt x="0" y="115569"/>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63"/>
          <p:cNvSpPr/>
          <p:nvPr/>
        </p:nvSpPr>
        <p:spPr>
          <a:xfrm>
            <a:off x="6248400" y="5281421"/>
            <a:ext cx="118745" cy="115570"/>
          </a:xfrm>
          <a:custGeom>
            <a:rect b="b" l="l" r="r" t="t"/>
            <a:pathLst>
              <a:path extrusionOk="0" h="115570" w="118745">
                <a:moveTo>
                  <a:pt x="0" y="0"/>
                </a:moveTo>
                <a:lnTo>
                  <a:pt x="118237" y="11556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63"/>
          <p:cNvSpPr/>
          <p:nvPr/>
        </p:nvSpPr>
        <p:spPr>
          <a:xfrm>
            <a:off x="6248400" y="5281421"/>
            <a:ext cx="118745" cy="115570"/>
          </a:xfrm>
          <a:custGeom>
            <a:rect b="b" l="l" r="r" t="t"/>
            <a:pathLst>
              <a:path extrusionOk="0" h="115570" w="118745">
                <a:moveTo>
                  <a:pt x="0" y="115569"/>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63"/>
          <p:cNvSpPr/>
          <p:nvPr/>
        </p:nvSpPr>
        <p:spPr>
          <a:xfrm>
            <a:off x="5892672" y="5281421"/>
            <a:ext cx="118745" cy="115570"/>
          </a:xfrm>
          <a:custGeom>
            <a:rect b="b" l="l" r="r" t="t"/>
            <a:pathLst>
              <a:path extrusionOk="0" h="115570" w="118745">
                <a:moveTo>
                  <a:pt x="0" y="0"/>
                </a:moveTo>
                <a:lnTo>
                  <a:pt x="118237" y="115569"/>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63"/>
          <p:cNvSpPr/>
          <p:nvPr/>
        </p:nvSpPr>
        <p:spPr>
          <a:xfrm>
            <a:off x="5892672" y="5281421"/>
            <a:ext cx="118745" cy="115570"/>
          </a:xfrm>
          <a:custGeom>
            <a:rect b="b" l="l" r="r" t="t"/>
            <a:pathLst>
              <a:path extrusionOk="0" h="115570" w="118745">
                <a:moveTo>
                  <a:pt x="0" y="115569"/>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63"/>
          <p:cNvSpPr/>
          <p:nvPr/>
        </p:nvSpPr>
        <p:spPr>
          <a:xfrm>
            <a:off x="6616827" y="5687148"/>
            <a:ext cx="118110" cy="115570"/>
          </a:xfrm>
          <a:custGeom>
            <a:rect b="b" l="l" r="r" t="t"/>
            <a:pathLst>
              <a:path extrusionOk="0" h="115570" w="118109">
                <a:moveTo>
                  <a:pt x="0" y="0"/>
                </a:moveTo>
                <a:lnTo>
                  <a:pt x="118109" y="11555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63"/>
          <p:cNvSpPr/>
          <p:nvPr/>
        </p:nvSpPr>
        <p:spPr>
          <a:xfrm>
            <a:off x="6616827" y="5687148"/>
            <a:ext cx="118110" cy="115570"/>
          </a:xfrm>
          <a:custGeom>
            <a:rect b="b" l="l" r="r" t="t"/>
            <a:pathLst>
              <a:path extrusionOk="0" h="115570" w="118109">
                <a:moveTo>
                  <a:pt x="0" y="115557"/>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63"/>
          <p:cNvSpPr/>
          <p:nvPr/>
        </p:nvSpPr>
        <p:spPr>
          <a:xfrm>
            <a:off x="6260972" y="5687148"/>
            <a:ext cx="118745" cy="115570"/>
          </a:xfrm>
          <a:custGeom>
            <a:rect b="b" l="l" r="r" t="t"/>
            <a:pathLst>
              <a:path extrusionOk="0" h="115570" w="118745">
                <a:moveTo>
                  <a:pt x="0" y="0"/>
                </a:moveTo>
                <a:lnTo>
                  <a:pt x="118237" y="11555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63"/>
          <p:cNvSpPr/>
          <p:nvPr/>
        </p:nvSpPr>
        <p:spPr>
          <a:xfrm>
            <a:off x="6260972" y="5687148"/>
            <a:ext cx="118745" cy="115570"/>
          </a:xfrm>
          <a:custGeom>
            <a:rect b="b" l="l" r="r" t="t"/>
            <a:pathLst>
              <a:path extrusionOk="0" h="115570" w="118745">
                <a:moveTo>
                  <a:pt x="0" y="115557"/>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63"/>
          <p:cNvSpPr/>
          <p:nvPr/>
        </p:nvSpPr>
        <p:spPr>
          <a:xfrm>
            <a:off x="5892672" y="5687148"/>
            <a:ext cx="118745" cy="115570"/>
          </a:xfrm>
          <a:custGeom>
            <a:rect b="b" l="l" r="r" t="t"/>
            <a:pathLst>
              <a:path extrusionOk="0" h="115570" w="118745">
                <a:moveTo>
                  <a:pt x="0" y="0"/>
                </a:moveTo>
                <a:lnTo>
                  <a:pt x="118237" y="11555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63"/>
          <p:cNvSpPr/>
          <p:nvPr/>
        </p:nvSpPr>
        <p:spPr>
          <a:xfrm>
            <a:off x="5892672" y="5687148"/>
            <a:ext cx="118745" cy="115570"/>
          </a:xfrm>
          <a:custGeom>
            <a:rect b="b" l="l" r="r" t="t"/>
            <a:pathLst>
              <a:path extrusionOk="0" h="115570" w="118745">
                <a:moveTo>
                  <a:pt x="0" y="115557"/>
                </a:moveTo>
                <a:lnTo>
                  <a:pt x="118237"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63"/>
          <p:cNvSpPr/>
          <p:nvPr/>
        </p:nvSpPr>
        <p:spPr>
          <a:xfrm>
            <a:off x="6616827" y="6150648"/>
            <a:ext cx="118110" cy="115570"/>
          </a:xfrm>
          <a:custGeom>
            <a:rect b="b" l="l" r="r" t="t"/>
            <a:pathLst>
              <a:path extrusionOk="0" h="115570" w="118109">
                <a:moveTo>
                  <a:pt x="0" y="0"/>
                </a:moveTo>
                <a:lnTo>
                  <a:pt x="118109" y="11554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63"/>
          <p:cNvSpPr/>
          <p:nvPr/>
        </p:nvSpPr>
        <p:spPr>
          <a:xfrm>
            <a:off x="6616827" y="6150648"/>
            <a:ext cx="118110" cy="115570"/>
          </a:xfrm>
          <a:custGeom>
            <a:rect b="b" l="l" r="r" t="t"/>
            <a:pathLst>
              <a:path extrusionOk="0" h="115570" w="118109">
                <a:moveTo>
                  <a:pt x="0" y="115544"/>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63"/>
          <p:cNvSpPr/>
          <p:nvPr/>
        </p:nvSpPr>
        <p:spPr>
          <a:xfrm>
            <a:off x="6260972" y="6150648"/>
            <a:ext cx="118745" cy="115570"/>
          </a:xfrm>
          <a:custGeom>
            <a:rect b="b" l="l" r="r" t="t"/>
            <a:pathLst>
              <a:path extrusionOk="0" h="115570" w="118745">
                <a:moveTo>
                  <a:pt x="0" y="0"/>
                </a:moveTo>
                <a:lnTo>
                  <a:pt x="118237" y="115544"/>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63"/>
          <p:cNvSpPr/>
          <p:nvPr/>
        </p:nvSpPr>
        <p:spPr>
          <a:xfrm>
            <a:off x="6260972" y="6150648"/>
            <a:ext cx="118745" cy="115570"/>
          </a:xfrm>
          <a:custGeom>
            <a:rect b="b" l="l" r="r" t="t"/>
            <a:pathLst>
              <a:path extrusionOk="0" h="115570" w="118745">
                <a:moveTo>
                  <a:pt x="0" y="115544"/>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63"/>
          <p:cNvSpPr/>
          <p:nvPr/>
        </p:nvSpPr>
        <p:spPr>
          <a:xfrm>
            <a:off x="5892672" y="6150648"/>
            <a:ext cx="118745" cy="115570"/>
          </a:xfrm>
          <a:custGeom>
            <a:rect b="b" l="l" r="r" t="t"/>
            <a:pathLst>
              <a:path extrusionOk="0" h="115570" w="118745">
                <a:moveTo>
                  <a:pt x="0" y="0"/>
                </a:moveTo>
                <a:lnTo>
                  <a:pt x="118237" y="115544"/>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63"/>
          <p:cNvSpPr/>
          <p:nvPr/>
        </p:nvSpPr>
        <p:spPr>
          <a:xfrm>
            <a:off x="5892672" y="6150648"/>
            <a:ext cx="118745" cy="115570"/>
          </a:xfrm>
          <a:custGeom>
            <a:rect b="b" l="l" r="r" t="t"/>
            <a:pathLst>
              <a:path extrusionOk="0" h="115570" w="118745">
                <a:moveTo>
                  <a:pt x="0" y="115544"/>
                </a:moveTo>
                <a:lnTo>
                  <a:pt x="11823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63"/>
          <p:cNvSpPr/>
          <p:nvPr/>
        </p:nvSpPr>
        <p:spPr>
          <a:xfrm>
            <a:off x="8629650" y="3265678"/>
            <a:ext cx="118745" cy="115570"/>
          </a:xfrm>
          <a:custGeom>
            <a:rect b="b" l="l" r="r" t="t"/>
            <a:pathLst>
              <a:path extrusionOk="0" h="115570" w="118745">
                <a:moveTo>
                  <a:pt x="0" y="0"/>
                </a:moveTo>
                <a:lnTo>
                  <a:pt x="118236" y="11557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63"/>
          <p:cNvSpPr/>
          <p:nvPr/>
        </p:nvSpPr>
        <p:spPr>
          <a:xfrm>
            <a:off x="8629650" y="3265678"/>
            <a:ext cx="118745" cy="115570"/>
          </a:xfrm>
          <a:custGeom>
            <a:rect b="b" l="l" r="r" t="t"/>
            <a:pathLst>
              <a:path extrusionOk="0" h="115570" w="118745">
                <a:moveTo>
                  <a:pt x="0" y="115570"/>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63"/>
          <p:cNvSpPr/>
          <p:nvPr/>
        </p:nvSpPr>
        <p:spPr>
          <a:xfrm>
            <a:off x="8273922" y="3265678"/>
            <a:ext cx="118745" cy="115570"/>
          </a:xfrm>
          <a:custGeom>
            <a:rect b="b" l="l" r="r" t="t"/>
            <a:pathLst>
              <a:path extrusionOk="0" h="115570" w="118745">
                <a:moveTo>
                  <a:pt x="0" y="0"/>
                </a:moveTo>
                <a:lnTo>
                  <a:pt x="118236" y="11557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63"/>
          <p:cNvSpPr/>
          <p:nvPr/>
        </p:nvSpPr>
        <p:spPr>
          <a:xfrm>
            <a:off x="8273922" y="3265678"/>
            <a:ext cx="118745" cy="115570"/>
          </a:xfrm>
          <a:custGeom>
            <a:rect b="b" l="l" r="r" t="t"/>
            <a:pathLst>
              <a:path extrusionOk="0" h="115570" w="118745">
                <a:moveTo>
                  <a:pt x="0" y="115570"/>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63"/>
          <p:cNvSpPr/>
          <p:nvPr/>
        </p:nvSpPr>
        <p:spPr>
          <a:xfrm>
            <a:off x="7918195" y="3265678"/>
            <a:ext cx="118110" cy="115570"/>
          </a:xfrm>
          <a:custGeom>
            <a:rect b="b" l="l" r="r" t="t"/>
            <a:pathLst>
              <a:path extrusionOk="0" h="115570" w="118109">
                <a:moveTo>
                  <a:pt x="0" y="0"/>
                </a:moveTo>
                <a:lnTo>
                  <a:pt x="118109" y="11557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63"/>
          <p:cNvSpPr/>
          <p:nvPr/>
        </p:nvSpPr>
        <p:spPr>
          <a:xfrm>
            <a:off x="7918195" y="3265678"/>
            <a:ext cx="118110" cy="115570"/>
          </a:xfrm>
          <a:custGeom>
            <a:rect b="b" l="l" r="r" t="t"/>
            <a:pathLst>
              <a:path extrusionOk="0" h="115570" w="118109">
                <a:moveTo>
                  <a:pt x="0" y="115570"/>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63"/>
          <p:cNvSpPr/>
          <p:nvPr/>
        </p:nvSpPr>
        <p:spPr>
          <a:xfrm>
            <a:off x="8629650" y="3659885"/>
            <a:ext cx="118745" cy="115570"/>
          </a:xfrm>
          <a:custGeom>
            <a:rect b="b" l="l" r="r" t="t"/>
            <a:pathLst>
              <a:path extrusionOk="0" h="115570" w="118745">
                <a:moveTo>
                  <a:pt x="0" y="0"/>
                </a:moveTo>
                <a:lnTo>
                  <a:pt x="118236"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63"/>
          <p:cNvSpPr/>
          <p:nvPr/>
        </p:nvSpPr>
        <p:spPr>
          <a:xfrm>
            <a:off x="8629650" y="3659885"/>
            <a:ext cx="118745" cy="115570"/>
          </a:xfrm>
          <a:custGeom>
            <a:rect b="b" l="l" r="r" t="t"/>
            <a:pathLst>
              <a:path extrusionOk="0" h="115570" w="118745">
                <a:moveTo>
                  <a:pt x="0" y="115569"/>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63"/>
          <p:cNvSpPr/>
          <p:nvPr/>
        </p:nvSpPr>
        <p:spPr>
          <a:xfrm>
            <a:off x="8273922" y="3659885"/>
            <a:ext cx="118745" cy="115570"/>
          </a:xfrm>
          <a:custGeom>
            <a:rect b="b" l="l" r="r" t="t"/>
            <a:pathLst>
              <a:path extrusionOk="0" h="115570" w="118745">
                <a:moveTo>
                  <a:pt x="0" y="0"/>
                </a:moveTo>
                <a:lnTo>
                  <a:pt x="118236"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63"/>
          <p:cNvSpPr/>
          <p:nvPr/>
        </p:nvSpPr>
        <p:spPr>
          <a:xfrm>
            <a:off x="8273922" y="3659885"/>
            <a:ext cx="118745" cy="115570"/>
          </a:xfrm>
          <a:custGeom>
            <a:rect b="b" l="l" r="r" t="t"/>
            <a:pathLst>
              <a:path extrusionOk="0" h="115570" w="118745">
                <a:moveTo>
                  <a:pt x="0" y="115569"/>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63"/>
          <p:cNvSpPr/>
          <p:nvPr/>
        </p:nvSpPr>
        <p:spPr>
          <a:xfrm>
            <a:off x="7918195" y="3659885"/>
            <a:ext cx="118110" cy="115570"/>
          </a:xfrm>
          <a:custGeom>
            <a:rect b="b" l="l" r="r" t="t"/>
            <a:pathLst>
              <a:path extrusionOk="0" h="115570" w="118109">
                <a:moveTo>
                  <a:pt x="0" y="0"/>
                </a:moveTo>
                <a:lnTo>
                  <a:pt x="118109"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63"/>
          <p:cNvSpPr/>
          <p:nvPr/>
        </p:nvSpPr>
        <p:spPr>
          <a:xfrm>
            <a:off x="7918195" y="3659885"/>
            <a:ext cx="118110" cy="115570"/>
          </a:xfrm>
          <a:custGeom>
            <a:rect b="b" l="l" r="r" t="t"/>
            <a:pathLst>
              <a:path extrusionOk="0" h="115570" w="118109">
                <a:moveTo>
                  <a:pt x="0" y="115569"/>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63"/>
          <p:cNvSpPr/>
          <p:nvPr/>
        </p:nvSpPr>
        <p:spPr>
          <a:xfrm>
            <a:off x="8642222" y="4064253"/>
            <a:ext cx="118745" cy="116839"/>
          </a:xfrm>
          <a:custGeom>
            <a:rect b="b" l="l" r="r" t="t"/>
            <a:pathLst>
              <a:path extrusionOk="0" h="116839" w="118745">
                <a:moveTo>
                  <a:pt x="0" y="0"/>
                </a:moveTo>
                <a:lnTo>
                  <a:pt x="118236" y="11684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63"/>
          <p:cNvSpPr/>
          <p:nvPr/>
        </p:nvSpPr>
        <p:spPr>
          <a:xfrm>
            <a:off x="8642222" y="4064253"/>
            <a:ext cx="118745" cy="116839"/>
          </a:xfrm>
          <a:custGeom>
            <a:rect b="b" l="l" r="r" t="t"/>
            <a:pathLst>
              <a:path extrusionOk="0" h="116839" w="118745">
                <a:moveTo>
                  <a:pt x="0" y="116840"/>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63"/>
          <p:cNvSpPr/>
          <p:nvPr/>
        </p:nvSpPr>
        <p:spPr>
          <a:xfrm>
            <a:off x="8286495" y="4064253"/>
            <a:ext cx="118745" cy="116839"/>
          </a:xfrm>
          <a:custGeom>
            <a:rect b="b" l="l" r="r" t="t"/>
            <a:pathLst>
              <a:path extrusionOk="0" h="116839" w="118745">
                <a:moveTo>
                  <a:pt x="0" y="0"/>
                </a:moveTo>
                <a:lnTo>
                  <a:pt x="118236" y="11684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63"/>
          <p:cNvSpPr/>
          <p:nvPr/>
        </p:nvSpPr>
        <p:spPr>
          <a:xfrm>
            <a:off x="8286495" y="4064253"/>
            <a:ext cx="118745" cy="116839"/>
          </a:xfrm>
          <a:custGeom>
            <a:rect b="b" l="l" r="r" t="t"/>
            <a:pathLst>
              <a:path extrusionOk="0" h="116839" w="118745">
                <a:moveTo>
                  <a:pt x="0" y="116840"/>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63"/>
          <p:cNvSpPr/>
          <p:nvPr/>
        </p:nvSpPr>
        <p:spPr>
          <a:xfrm>
            <a:off x="7918195" y="4064253"/>
            <a:ext cx="118110" cy="116839"/>
          </a:xfrm>
          <a:custGeom>
            <a:rect b="b" l="l" r="r" t="t"/>
            <a:pathLst>
              <a:path extrusionOk="0" h="116839" w="118109">
                <a:moveTo>
                  <a:pt x="0" y="0"/>
                </a:moveTo>
                <a:lnTo>
                  <a:pt x="118109" y="11684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63"/>
          <p:cNvSpPr/>
          <p:nvPr/>
        </p:nvSpPr>
        <p:spPr>
          <a:xfrm>
            <a:off x="7918195" y="4064253"/>
            <a:ext cx="118110" cy="116839"/>
          </a:xfrm>
          <a:custGeom>
            <a:rect b="b" l="l" r="r" t="t"/>
            <a:pathLst>
              <a:path extrusionOk="0" h="116839" w="118109">
                <a:moveTo>
                  <a:pt x="0" y="116840"/>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63"/>
          <p:cNvSpPr/>
          <p:nvPr/>
        </p:nvSpPr>
        <p:spPr>
          <a:xfrm>
            <a:off x="8642222" y="4470019"/>
            <a:ext cx="118745" cy="116839"/>
          </a:xfrm>
          <a:custGeom>
            <a:rect b="b" l="l" r="r" t="t"/>
            <a:pathLst>
              <a:path extrusionOk="0" h="116839" w="118745">
                <a:moveTo>
                  <a:pt x="0" y="0"/>
                </a:moveTo>
                <a:lnTo>
                  <a:pt x="118236" y="1168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63"/>
          <p:cNvSpPr/>
          <p:nvPr/>
        </p:nvSpPr>
        <p:spPr>
          <a:xfrm>
            <a:off x="8642222" y="4470019"/>
            <a:ext cx="118745" cy="116839"/>
          </a:xfrm>
          <a:custGeom>
            <a:rect b="b" l="l" r="r" t="t"/>
            <a:pathLst>
              <a:path extrusionOk="0" h="116839" w="118745">
                <a:moveTo>
                  <a:pt x="0" y="116839"/>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63"/>
          <p:cNvSpPr/>
          <p:nvPr/>
        </p:nvSpPr>
        <p:spPr>
          <a:xfrm>
            <a:off x="8286495" y="4470019"/>
            <a:ext cx="118745" cy="116839"/>
          </a:xfrm>
          <a:custGeom>
            <a:rect b="b" l="l" r="r" t="t"/>
            <a:pathLst>
              <a:path extrusionOk="0" h="116839" w="118745">
                <a:moveTo>
                  <a:pt x="0" y="0"/>
                </a:moveTo>
                <a:lnTo>
                  <a:pt x="118236" y="1168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63"/>
          <p:cNvSpPr/>
          <p:nvPr/>
        </p:nvSpPr>
        <p:spPr>
          <a:xfrm>
            <a:off x="8286495" y="4470019"/>
            <a:ext cx="118745" cy="116839"/>
          </a:xfrm>
          <a:custGeom>
            <a:rect b="b" l="l" r="r" t="t"/>
            <a:pathLst>
              <a:path extrusionOk="0" h="116839" w="118745">
                <a:moveTo>
                  <a:pt x="0" y="116839"/>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63"/>
          <p:cNvSpPr/>
          <p:nvPr/>
        </p:nvSpPr>
        <p:spPr>
          <a:xfrm>
            <a:off x="7930768" y="4470019"/>
            <a:ext cx="118745" cy="116839"/>
          </a:xfrm>
          <a:custGeom>
            <a:rect b="b" l="l" r="r" t="t"/>
            <a:pathLst>
              <a:path extrusionOk="0" h="116839" w="118745">
                <a:moveTo>
                  <a:pt x="0" y="0"/>
                </a:moveTo>
                <a:lnTo>
                  <a:pt x="118236" y="1168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63"/>
          <p:cNvSpPr/>
          <p:nvPr/>
        </p:nvSpPr>
        <p:spPr>
          <a:xfrm>
            <a:off x="7930768" y="4470019"/>
            <a:ext cx="118745" cy="116839"/>
          </a:xfrm>
          <a:custGeom>
            <a:rect b="b" l="l" r="r" t="t"/>
            <a:pathLst>
              <a:path extrusionOk="0" h="116839" w="118745">
                <a:moveTo>
                  <a:pt x="0" y="116839"/>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63"/>
          <p:cNvSpPr/>
          <p:nvPr/>
        </p:nvSpPr>
        <p:spPr>
          <a:xfrm>
            <a:off x="8654922" y="4888610"/>
            <a:ext cx="118745" cy="115570"/>
          </a:xfrm>
          <a:custGeom>
            <a:rect b="b" l="l" r="r" t="t"/>
            <a:pathLst>
              <a:path extrusionOk="0" h="115570" w="118745">
                <a:moveTo>
                  <a:pt x="0" y="0"/>
                </a:moveTo>
                <a:lnTo>
                  <a:pt x="118236" y="11544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63"/>
          <p:cNvSpPr/>
          <p:nvPr/>
        </p:nvSpPr>
        <p:spPr>
          <a:xfrm>
            <a:off x="8654922" y="4888610"/>
            <a:ext cx="118745" cy="115570"/>
          </a:xfrm>
          <a:custGeom>
            <a:rect b="b" l="l" r="r" t="t"/>
            <a:pathLst>
              <a:path extrusionOk="0" h="115570" w="118745">
                <a:moveTo>
                  <a:pt x="0" y="115443"/>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63"/>
          <p:cNvSpPr/>
          <p:nvPr/>
        </p:nvSpPr>
        <p:spPr>
          <a:xfrm>
            <a:off x="8299195" y="4888610"/>
            <a:ext cx="118110" cy="115570"/>
          </a:xfrm>
          <a:custGeom>
            <a:rect b="b" l="l" r="r" t="t"/>
            <a:pathLst>
              <a:path extrusionOk="0" h="115570" w="118109">
                <a:moveTo>
                  <a:pt x="0" y="0"/>
                </a:moveTo>
                <a:lnTo>
                  <a:pt x="118109" y="11544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63"/>
          <p:cNvSpPr/>
          <p:nvPr/>
        </p:nvSpPr>
        <p:spPr>
          <a:xfrm>
            <a:off x="8299195" y="4888610"/>
            <a:ext cx="118110" cy="115570"/>
          </a:xfrm>
          <a:custGeom>
            <a:rect b="b" l="l" r="r" t="t"/>
            <a:pathLst>
              <a:path extrusionOk="0" h="115570" w="118109">
                <a:moveTo>
                  <a:pt x="0" y="115443"/>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63"/>
          <p:cNvSpPr/>
          <p:nvPr/>
        </p:nvSpPr>
        <p:spPr>
          <a:xfrm>
            <a:off x="7943342" y="4888610"/>
            <a:ext cx="118745" cy="115570"/>
          </a:xfrm>
          <a:custGeom>
            <a:rect b="b" l="l" r="r" t="t"/>
            <a:pathLst>
              <a:path extrusionOk="0" h="115570" w="118745">
                <a:moveTo>
                  <a:pt x="0" y="0"/>
                </a:moveTo>
                <a:lnTo>
                  <a:pt x="118236" y="11544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63"/>
          <p:cNvSpPr/>
          <p:nvPr/>
        </p:nvSpPr>
        <p:spPr>
          <a:xfrm>
            <a:off x="7943342" y="4888610"/>
            <a:ext cx="118745" cy="115570"/>
          </a:xfrm>
          <a:custGeom>
            <a:rect b="b" l="l" r="r" t="t"/>
            <a:pathLst>
              <a:path extrusionOk="0" h="115570" w="118745">
                <a:moveTo>
                  <a:pt x="0" y="115443"/>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63"/>
          <p:cNvSpPr/>
          <p:nvPr/>
        </p:nvSpPr>
        <p:spPr>
          <a:xfrm>
            <a:off x="8299195" y="5281421"/>
            <a:ext cx="118110" cy="115570"/>
          </a:xfrm>
          <a:custGeom>
            <a:rect b="b" l="l" r="r" t="t"/>
            <a:pathLst>
              <a:path extrusionOk="0" h="115570" w="118109">
                <a:moveTo>
                  <a:pt x="0" y="0"/>
                </a:moveTo>
                <a:lnTo>
                  <a:pt x="118109"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63"/>
          <p:cNvSpPr/>
          <p:nvPr/>
        </p:nvSpPr>
        <p:spPr>
          <a:xfrm>
            <a:off x="8299195" y="5281421"/>
            <a:ext cx="118110" cy="115570"/>
          </a:xfrm>
          <a:custGeom>
            <a:rect b="b" l="l" r="r" t="t"/>
            <a:pathLst>
              <a:path extrusionOk="0" h="115570" w="118109">
                <a:moveTo>
                  <a:pt x="0" y="115569"/>
                </a:moveTo>
                <a:lnTo>
                  <a:pt x="11810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63"/>
          <p:cNvSpPr/>
          <p:nvPr/>
        </p:nvSpPr>
        <p:spPr>
          <a:xfrm>
            <a:off x="7943342" y="5281421"/>
            <a:ext cx="118745" cy="115570"/>
          </a:xfrm>
          <a:custGeom>
            <a:rect b="b" l="l" r="r" t="t"/>
            <a:pathLst>
              <a:path extrusionOk="0" h="115570" w="118745">
                <a:moveTo>
                  <a:pt x="0" y="0"/>
                </a:moveTo>
                <a:lnTo>
                  <a:pt x="118236" y="11556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63"/>
          <p:cNvSpPr/>
          <p:nvPr/>
        </p:nvSpPr>
        <p:spPr>
          <a:xfrm>
            <a:off x="7943342" y="5281421"/>
            <a:ext cx="118745" cy="115570"/>
          </a:xfrm>
          <a:custGeom>
            <a:rect b="b" l="l" r="r" t="t"/>
            <a:pathLst>
              <a:path extrusionOk="0" h="115570" w="118745">
                <a:moveTo>
                  <a:pt x="0" y="115569"/>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63"/>
          <p:cNvSpPr/>
          <p:nvPr/>
        </p:nvSpPr>
        <p:spPr>
          <a:xfrm>
            <a:off x="8667495" y="5687148"/>
            <a:ext cx="118745" cy="115570"/>
          </a:xfrm>
          <a:custGeom>
            <a:rect b="b" l="l" r="r" t="t"/>
            <a:pathLst>
              <a:path extrusionOk="0" h="115570" w="118745">
                <a:moveTo>
                  <a:pt x="0" y="0"/>
                </a:moveTo>
                <a:lnTo>
                  <a:pt x="118236" y="11555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63"/>
          <p:cNvSpPr/>
          <p:nvPr/>
        </p:nvSpPr>
        <p:spPr>
          <a:xfrm>
            <a:off x="8667495" y="5687148"/>
            <a:ext cx="118745" cy="115570"/>
          </a:xfrm>
          <a:custGeom>
            <a:rect b="b" l="l" r="r" t="t"/>
            <a:pathLst>
              <a:path extrusionOk="0" h="115570" w="118745">
                <a:moveTo>
                  <a:pt x="0" y="115557"/>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63"/>
          <p:cNvSpPr/>
          <p:nvPr/>
        </p:nvSpPr>
        <p:spPr>
          <a:xfrm>
            <a:off x="8310626" y="5687148"/>
            <a:ext cx="119380" cy="115570"/>
          </a:xfrm>
          <a:custGeom>
            <a:rect b="b" l="l" r="r" t="t"/>
            <a:pathLst>
              <a:path extrusionOk="0" h="115570" w="119379">
                <a:moveTo>
                  <a:pt x="0" y="0"/>
                </a:moveTo>
                <a:lnTo>
                  <a:pt x="119379" y="11555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63"/>
          <p:cNvSpPr/>
          <p:nvPr/>
        </p:nvSpPr>
        <p:spPr>
          <a:xfrm>
            <a:off x="8310626" y="5687148"/>
            <a:ext cx="119380" cy="115570"/>
          </a:xfrm>
          <a:custGeom>
            <a:rect b="b" l="l" r="r" t="t"/>
            <a:pathLst>
              <a:path extrusionOk="0" h="115570" w="119379">
                <a:moveTo>
                  <a:pt x="0" y="115557"/>
                </a:moveTo>
                <a:lnTo>
                  <a:pt x="11937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63"/>
          <p:cNvSpPr/>
          <p:nvPr/>
        </p:nvSpPr>
        <p:spPr>
          <a:xfrm>
            <a:off x="7943342" y="5687148"/>
            <a:ext cx="118745" cy="115570"/>
          </a:xfrm>
          <a:custGeom>
            <a:rect b="b" l="l" r="r" t="t"/>
            <a:pathLst>
              <a:path extrusionOk="0" h="115570" w="118745">
                <a:moveTo>
                  <a:pt x="0" y="0"/>
                </a:moveTo>
                <a:lnTo>
                  <a:pt x="118236" y="11555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63"/>
          <p:cNvSpPr/>
          <p:nvPr/>
        </p:nvSpPr>
        <p:spPr>
          <a:xfrm>
            <a:off x="7943342" y="5687148"/>
            <a:ext cx="118745" cy="115570"/>
          </a:xfrm>
          <a:custGeom>
            <a:rect b="b" l="l" r="r" t="t"/>
            <a:pathLst>
              <a:path extrusionOk="0" h="115570" w="118745">
                <a:moveTo>
                  <a:pt x="0" y="115557"/>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63"/>
          <p:cNvSpPr/>
          <p:nvPr/>
        </p:nvSpPr>
        <p:spPr>
          <a:xfrm>
            <a:off x="8667495" y="6150648"/>
            <a:ext cx="118745" cy="115570"/>
          </a:xfrm>
          <a:custGeom>
            <a:rect b="b" l="l" r="r" t="t"/>
            <a:pathLst>
              <a:path extrusionOk="0" h="115570" w="118745">
                <a:moveTo>
                  <a:pt x="0" y="0"/>
                </a:moveTo>
                <a:lnTo>
                  <a:pt x="118236" y="11554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63"/>
          <p:cNvSpPr/>
          <p:nvPr/>
        </p:nvSpPr>
        <p:spPr>
          <a:xfrm>
            <a:off x="8667495" y="6150648"/>
            <a:ext cx="118745" cy="115570"/>
          </a:xfrm>
          <a:custGeom>
            <a:rect b="b" l="l" r="r" t="t"/>
            <a:pathLst>
              <a:path extrusionOk="0" h="115570" w="118745">
                <a:moveTo>
                  <a:pt x="0" y="115544"/>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63"/>
          <p:cNvSpPr/>
          <p:nvPr/>
        </p:nvSpPr>
        <p:spPr>
          <a:xfrm>
            <a:off x="8310626" y="6150648"/>
            <a:ext cx="119380" cy="115570"/>
          </a:xfrm>
          <a:custGeom>
            <a:rect b="b" l="l" r="r" t="t"/>
            <a:pathLst>
              <a:path extrusionOk="0" h="115570" w="119379">
                <a:moveTo>
                  <a:pt x="0" y="0"/>
                </a:moveTo>
                <a:lnTo>
                  <a:pt x="119379" y="11554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63"/>
          <p:cNvSpPr/>
          <p:nvPr/>
        </p:nvSpPr>
        <p:spPr>
          <a:xfrm>
            <a:off x="8310626" y="6150648"/>
            <a:ext cx="119380" cy="115570"/>
          </a:xfrm>
          <a:custGeom>
            <a:rect b="b" l="l" r="r" t="t"/>
            <a:pathLst>
              <a:path extrusionOk="0" h="115570" w="119379">
                <a:moveTo>
                  <a:pt x="0" y="115544"/>
                </a:moveTo>
                <a:lnTo>
                  <a:pt x="119379"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63"/>
          <p:cNvSpPr/>
          <p:nvPr/>
        </p:nvSpPr>
        <p:spPr>
          <a:xfrm>
            <a:off x="7943342" y="6150648"/>
            <a:ext cx="118745" cy="115570"/>
          </a:xfrm>
          <a:custGeom>
            <a:rect b="b" l="l" r="r" t="t"/>
            <a:pathLst>
              <a:path extrusionOk="0" h="115570" w="118745">
                <a:moveTo>
                  <a:pt x="0" y="0"/>
                </a:moveTo>
                <a:lnTo>
                  <a:pt x="118236" y="11554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63"/>
          <p:cNvSpPr/>
          <p:nvPr/>
        </p:nvSpPr>
        <p:spPr>
          <a:xfrm>
            <a:off x="7943342" y="6150648"/>
            <a:ext cx="118745" cy="115570"/>
          </a:xfrm>
          <a:custGeom>
            <a:rect b="b" l="l" r="r" t="t"/>
            <a:pathLst>
              <a:path extrusionOk="0" h="115570" w="118745">
                <a:moveTo>
                  <a:pt x="0" y="115544"/>
                </a:moveTo>
                <a:lnTo>
                  <a:pt x="11823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63"/>
          <p:cNvSpPr/>
          <p:nvPr/>
        </p:nvSpPr>
        <p:spPr>
          <a:xfrm>
            <a:off x="7801102" y="5134102"/>
            <a:ext cx="666115" cy="50800"/>
          </a:xfrm>
          <a:custGeom>
            <a:rect b="b" l="l" r="r" t="t"/>
            <a:pathLst>
              <a:path extrusionOk="0" h="50800" w="666115">
                <a:moveTo>
                  <a:pt x="589406" y="0"/>
                </a:moveTo>
                <a:lnTo>
                  <a:pt x="589406" y="50800"/>
                </a:lnTo>
                <a:lnTo>
                  <a:pt x="637031" y="34925"/>
                </a:lnTo>
                <a:lnTo>
                  <a:pt x="602106" y="34925"/>
                </a:lnTo>
                <a:lnTo>
                  <a:pt x="602106" y="15875"/>
                </a:lnTo>
                <a:lnTo>
                  <a:pt x="637031" y="15875"/>
                </a:lnTo>
                <a:lnTo>
                  <a:pt x="589406" y="0"/>
                </a:lnTo>
                <a:close/>
              </a:path>
              <a:path extrusionOk="0" h="50800" w="666115">
                <a:moveTo>
                  <a:pt x="589406" y="15875"/>
                </a:moveTo>
                <a:lnTo>
                  <a:pt x="0" y="15875"/>
                </a:lnTo>
                <a:lnTo>
                  <a:pt x="0" y="34925"/>
                </a:lnTo>
                <a:lnTo>
                  <a:pt x="589406" y="34925"/>
                </a:lnTo>
                <a:lnTo>
                  <a:pt x="589406" y="15875"/>
                </a:lnTo>
                <a:close/>
              </a:path>
              <a:path extrusionOk="0" h="50800" w="666115">
                <a:moveTo>
                  <a:pt x="637031" y="15875"/>
                </a:moveTo>
                <a:lnTo>
                  <a:pt x="602106" y="15875"/>
                </a:lnTo>
                <a:lnTo>
                  <a:pt x="602106" y="34925"/>
                </a:lnTo>
                <a:lnTo>
                  <a:pt x="637031" y="34925"/>
                </a:lnTo>
                <a:lnTo>
                  <a:pt x="665606" y="25400"/>
                </a:lnTo>
                <a:lnTo>
                  <a:pt x="637031" y="158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63"/>
          <p:cNvSpPr txBox="1"/>
          <p:nvPr/>
        </p:nvSpPr>
        <p:spPr>
          <a:xfrm>
            <a:off x="7164069" y="3288919"/>
            <a:ext cx="254000" cy="508000"/>
          </a:xfrm>
          <a:prstGeom prst="rect">
            <a:avLst/>
          </a:prstGeom>
          <a:noFill/>
          <a:ln>
            <a:noFill/>
          </a:ln>
        </p:spPr>
        <p:txBody>
          <a:bodyPr anchorCtr="0" anchor="t" bIns="0" lIns="0" spcFirstLastPara="1" rIns="0" wrap="square" tIns="12050">
            <a:noAutofit/>
          </a:bodyPr>
          <a:lstStyle/>
          <a:p>
            <a:pPr indent="0" lvl="0" marL="12700" marR="0" rtl="0" algn="l">
              <a:lnSpc>
                <a:spcPct val="118750"/>
              </a:lnSpc>
              <a:spcBef>
                <a:spcPts val="0"/>
              </a:spcBef>
              <a:spcAft>
                <a:spcPts val="0"/>
              </a:spcAft>
              <a:buNone/>
            </a:pP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26034" marR="0" rtl="0" algn="l">
              <a:lnSpc>
                <a:spcPct val="118750"/>
              </a:lnSpc>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702" name="Google Shape;702;p63"/>
          <p:cNvSpPr txBox="1"/>
          <p:nvPr/>
        </p:nvSpPr>
        <p:spPr>
          <a:xfrm>
            <a:off x="6389370" y="2912745"/>
            <a:ext cx="67500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B	</a:t>
            </a:r>
            <a:r>
              <a:rPr lang="en-US" sz="1800" u="sng">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703" name="Google Shape;703;p63"/>
          <p:cNvSpPr txBox="1"/>
          <p:nvPr/>
        </p:nvSpPr>
        <p:spPr>
          <a:xfrm>
            <a:off x="7548498" y="2912745"/>
            <a:ext cx="32448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u="sng">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704" name="Google Shape;704;p63"/>
          <p:cNvSpPr/>
          <p:nvPr/>
        </p:nvSpPr>
        <p:spPr>
          <a:xfrm>
            <a:off x="7561198" y="6323977"/>
            <a:ext cx="250190" cy="0"/>
          </a:xfrm>
          <a:custGeom>
            <a:rect b="b" l="l" r="r" t="t"/>
            <a:pathLst>
              <a:path extrusionOk="0" h="120000" w="250190">
                <a:moveTo>
                  <a:pt x="25019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63"/>
          <p:cNvSpPr/>
          <p:nvPr/>
        </p:nvSpPr>
        <p:spPr>
          <a:xfrm>
            <a:off x="7714995" y="3332479"/>
            <a:ext cx="0" cy="1217295"/>
          </a:xfrm>
          <a:custGeom>
            <a:rect b="b" l="l" r="r" t="t"/>
            <a:pathLst>
              <a:path extrusionOk="0" h="1217295" w="120000">
                <a:moveTo>
                  <a:pt x="0" y="0"/>
                </a:moveTo>
                <a:lnTo>
                  <a:pt x="0" y="12171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63"/>
          <p:cNvSpPr/>
          <p:nvPr/>
        </p:nvSpPr>
        <p:spPr>
          <a:xfrm>
            <a:off x="7714995" y="4934839"/>
            <a:ext cx="0" cy="1331595"/>
          </a:xfrm>
          <a:custGeom>
            <a:rect b="b" l="l" r="r" t="t"/>
            <a:pathLst>
              <a:path extrusionOk="0" h="1331595" w="120000">
                <a:moveTo>
                  <a:pt x="0" y="0"/>
                </a:moveTo>
                <a:lnTo>
                  <a:pt x="0" y="133135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63"/>
          <p:cNvSpPr/>
          <p:nvPr/>
        </p:nvSpPr>
        <p:spPr>
          <a:xfrm>
            <a:off x="6841743" y="3313176"/>
            <a:ext cx="59055" cy="2953385"/>
          </a:xfrm>
          <a:custGeom>
            <a:rect b="b" l="l" r="r" t="t"/>
            <a:pathLst>
              <a:path extrusionOk="0" h="2953385" w="59054">
                <a:moveTo>
                  <a:pt x="31461" y="2902227"/>
                </a:moveTo>
                <a:lnTo>
                  <a:pt x="7747" y="2902292"/>
                </a:lnTo>
                <a:lnTo>
                  <a:pt x="33274" y="2953016"/>
                </a:lnTo>
                <a:lnTo>
                  <a:pt x="52198" y="2914929"/>
                </a:lnTo>
                <a:lnTo>
                  <a:pt x="31496" y="2914929"/>
                </a:lnTo>
                <a:lnTo>
                  <a:pt x="31461" y="2902227"/>
                </a:lnTo>
                <a:close/>
              </a:path>
              <a:path extrusionOk="0" h="2953385" w="59054">
                <a:moveTo>
                  <a:pt x="34636" y="2902218"/>
                </a:moveTo>
                <a:lnTo>
                  <a:pt x="31461" y="2902227"/>
                </a:lnTo>
                <a:lnTo>
                  <a:pt x="31496" y="2914929"/>
                </a:lnTo>
                <a:lnTo>
                  <a:pt x="34671" y="2914916"/>
                </a:lnTo>
                <a:lnTo>
                  <a:pt x="34636" y="2902218"/>
                </a:lnTo>
                <a:close/>
              </a:path>
              <a:path extrusionOk="0" h="2953385" w="59054">
                <a:moveTo>
                  <a:pt x="58547" y="2902153"/>
                </a:moveTo>
                <a:lnTo>
                  <a:pt x="34636" y="2902218"/>
                </a:lnTo>
                <a:lnTo>
                  <a:pt x="34671" y="2914916"/>
                </a:lnTo>
                <a:lnTo>
                  <a:pt x="31496" y="2914929"/>
                </a:lnTo>
                <a:lnTo>
                  <a:pt x="52205" y="2914916"/>
                </a:lnTo>
                <a:lnTo>
                  <a:pt x="58547" y="2902153"/>
                </a:lnTo>
                <a:close/>
              </a:path>
              <a:path extrusionOk="0" h="2953385" w="59054">
                <a:moveTo>
                  <a:pt x="26958" y="50859"/>
                </a:moveTo>
                <a:lnTo>
                  <a:pt x="23783" y="50867"/>
                </a:lnTo>
                <a:lnTo>
                  <a:pt x="31461" y="2902227"/>
                </a:lnTo>
                <a:lnTo>
                  <a:pt x="34636" y="2902218"/>
                </a:lnTo>
                <a:lnTo>
                  <a:pt x="26958" y="50859"/>
                </a:lnTo>
                <a:close/>
              </a:path>
              <a:path extrusionOk="0" h="2953385" w="59054">
                <a:moveTo>
                  <a:pt x="25146" y="0"/>
                </a:moveTo>
                <a:lnTo>
                  <a:pt x="0" y="50926"/>
                </a:lnTo>
                <a:lnTo>
                  <a:pt x="23783" y="50867"/>
                </a:lnTo>
                <a:lnTo>
                  <a:pt x="23749" y="38100"/>
                </a:lnTo>
                <a:lnTo>
                  <a:pt x="44386" y="38100"/>
                </a:lnTo>
                <a:lnTo>
                  <a:pt x="25146" y="0"/>
                </a:lnTo>
                <a:close/>
              </a:path>
              <a:path extrusionOk="0" h="2953385" w="59054">
                <a:moveTo>
                  <a:pt x="26924" y="38100"/>
                </a:moveTo>
                <a:lnTo>
                  <a:pt x="23749" y="38100"/>
                </a:lnTo>
                <a:lnTo>
                  <a:pt x="23783" y="50867"/>
                </a:lnTo>
                <a:lnTo>
                  <a:pt x="26958" y="50859"/>
                </a:lnTo>
                <a:lnTo>
                  <a:pt x="26924" y="38100"/>
                </a:lnTo>
                <a:close/>
              </a:path>
              <a:path extrusionOk="0" h="2953385" w="59054">
                <a:moveTo>
                  <a:pt x="44386" y="38100"/>
                </a:moveTo>
                <a:lnTo>
                  <a:pt x="26924" y="38100"/>
                </a:lnTo>
                <a:lnTo>
                  <a:pt x="26958" y="50859"/>
                </a:lnTo>
                <a:lnTo>
                  <a:pt x="50800" y="50800"/>
                </a:lnTo>
                <a:lnTo>
                  <a:pt x="44386"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63"/>
          <p:cNvSpPr txBox="1"/>
          <p:nvPr/>
        </p:nvSpPr>
        <p:spPr>
          <a:xfrm>
            <a:off x="7674991" y="4531867"/>
            <a:ext cx="54610" cy="177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en-US" sz="1000">
                <a:solidFill>
                  <a:schemeClr val="dk1"/>
                </a:solidFill>
                <a:latin typeface="Trebuchet MS"/>
                <a:ea typeface="Trebuchet MS"/>
                <a:cs typeface="Trebuchet MS"/>
                <a:sym typeface="Trebuchet MS"/>
              </a:rPr>
              <a:t>l</a:t>
            </a:r>
            <a:endParaRPr sz="1000">
              <a:solidFill>
                <a:schemeClr val="dk1"/>
              </a:solidFill>
              <a:latin typeface="Trebuchet MS"/>
              <a:ea typeface="Trebuchet MS"/>
              <a:cs typeface="Trebuchet MS"/>
              <a:sym typeface="Trebuchet MS"/>
            </a:endParaRPr>
          </a:p>
        </p:txBody>
      </p:sp>
      <p:sp>
        <p:nvSpPr>
          <p:cNvPr id="709" name="Google Shape;709;p63"/>
          <p:cNvSpPr/>
          <p:nvPr/>
        </p:nvSpPr>
        <p:spPr>
          <a:xfrm>
            <a:off x="6786626" y="4586833"/>
            <a:ext cx="197485" cy="494665"/>
          </a:xfrm>
          <a:custGeom>
            <a:rect b="b" l="l" r="r" t="t"/>
            <a:pathLst>
              <a:path extrusionOk="0" h="494664" w="197484">
                <a:moveTo>
                  <a:pt x="0" y="494309"/>
                </a:moveTo>
                <a:lnTo>
                  <a:pt x="197383" y="494309"/>
                </a:lnTo>
                <a:lnTo>
                  <a:pt x="197383" y="0"/>
                </a:lnTo>
                <a:lnTo>
                  <a:pt x="0" y="0"/>
                </a:lnTo>
                <a:lnTo>
                  <a:pt x="0" y="49430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63"/>
          <p:cNvSpPr txBox="1"/>
          <p:nvPr/>
        </p:nvSpPr>
        <p:spPr>
          <a:xfrm>
            <a:off x="6774942" y="4562982"/>
            <a:ext cx="13462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rebuchet MS"/>
                <a:ea typeface="Trebuchet MS"/>
                <a:cs typeface="Trebuchet MS"/>
                <a:sym typeface="Trebuchet MS"/>
              </a:rPr>
              <a:t>e</a:t>
            </a:r>
            <a:endParaRPr sz="1800">
              <a:solidFill>
                <a:schemeClr val="dk1"/>
              </a:solidFill>
              <a:latin typeface="Trebuchet MS"/>
              <a:ea typeface="Trebuchet MS"/>
              <a:cs typeface="Trebuchet MS"/>
              <a:sym typeface="Trebuchet MS"/>
            </a:endParaRPr>
          </a:p>
        </p:txBody>
      </p:sp>
      <p:sp>
        <p:nvSpPr>
          <p:cNvPr id="711" name="Google Shape;711;p63"/>
          <p:cNvSpPr/>
          <p:nvPr/>
        </p:nvSpPr>
        <p:spPr>
          <a:xfrm>
            <a:off x="6769354" y="6304711"/>
            <a:ext cx="250190" cy="0"/>
          </a:xfrm>
          <a:custGeom>
            <a:rect b="b" l="l" r="r" t="t"/>
            <a:pathLst>
              <a:path extrusionOk="0" h="120000" w="250190">
                <a:moveTo>
                  <a:pt x="25019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63"/>
          <p:cNvSpPr/>
          <p:nvPr/>
        </p:nvSpPr>
        <p:spPr>
          <a:xfrm>
            <a:off x="7850378" y="3509594"/>
            <a:ext cx="563880" cy="426720"/>
          </a:xfrm>
          <a:custGeom>
            <a:rect b="b" l="l" r="r" t="t"/>
            <a:pathLst>
              <a:path extrusionOk="0" h="426720" w="563879">
                <a:moveTo>
                  <a:pt x="0" y="426262"/>
                </a:moveTo>
                <a:lnTo>
                  <a:pt x="563460" y="426262"/>
                </a:lnTo>
                <a:lnTo>
                  <a:pt x="563460" y="0"/>
                </a:lnTo>
                <a:lnTo>
                  <a:pt x="0" y="0"/>
                </a:lnTo>
                <a:lnTo>
                  <a:pt x="0" y="4262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63"/>
          <p:cNvSpPr txBox="1"/>
          <p:nvPr/>
        </p:nvSpPr>
        <p:spPr>
          <a:xfrm>
            <a:off x="7952613" y="3485515"/>
            <a:ext cx="36131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Trebuchet MS"/>
                <a:ea typeface="Trebuchet MS"/>
                <a:cs typeface="Trebuchet MS"/>
                <a:sym typeface="Trebuchet MS"/>
              </a:rPr>
              <a:t>v</a:t>
            </a:r>
            <a:r>
              <a:rPr lang="en-US" sz="1800">
                <a:solidFill>
                  <a:schemeClr val="dk1"/>
                </a:solidFill>
                <a:latin typeface="Arial"/>
                <a:ea typeface="Arial"/>
                <a:cs typeface="Arial"/>
                <a:sym typeface="Arial"/>
              </a:rPr>
              <a:t>x</a:t>
            </a:r>
            <a:r>
              <a:rPr b="1" lang="en-US" sz="1800">
                <a:solidFill>
                  <a:schemeClr val="dk1"/>
                </a:solidFill>
                <a:latin typeface="Trebuchet MS"/>
                <a:ea typeface="Trebuchet MS"/>
                <a:cs typeface="Trebuchet MS"/>
                <a:sym typeface="Trebuchet MS"/>
              </a:rPr>
              <a:t>B</a:t>
            </a:r>
            <a:endParaRPr sz="1800">
              <a:solidFill>
                <a:schemeClr val="dk1"/>
              </a:solidFill>
              <a:latin typeface="Trebuchet MS"/>
              <a:ea typeface="Trebuchet MS"/>
              <a:cs typeface="Trebuchet MS"/>
              <a:sym typeface="Trebuchet MS"/>
            </a:endParaRPr>
          </a:p>
        </p:txBody>
      </p:sp>
      <p:sp>
        <p:nvSpPr>
          <p:cNvPr id="714" name="Google Shape;714;p63"/>
          <p:cNvSpPr txBox="1"/>
          <p:nvPr/>
        </p:nvSpPr>
        <p:spPr>
          <a:xfrm>
            <a:off x="5988811" y="2896870"/>
            <a:ext cx="14986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B</a:t>
            </a:r>
            <a:endParaRPr sz="1800">
              <a:solidFill>
                <a:schemeClr val="dk1"/>
              </a:solidFill>
              <a:latin typeface="Arial"/>
              <a:ea typeface="Arial"/>
              <a:cs typeface="Arial"/>
              <a:sym typeface="Arial"/>
            </a:endParaRPr>
          </a:p>
        </p:txBody>
      </p:sp>
      <p:sp>
        <p:nvSpPr>
          <p:cNvPr id="715" name="Google Shape;715;p63"/>
          <p:cNvSpPr/>
          <p:nvPr/>
        </p:nvSpPr>
        <p:spPr>
          <a:xfrm>
            <a:off x="8499982" y="4817935"/>
            <a:ext cx="320675" cy="439420"/>
          </a:xfrm>
          <a:custGeom>
            <a:rect b="b" l="l" r="r" t="t"/>
            <a:pathLst>
              <a:path extrusionOk="0" h="439420" w="320675">
                <a:moveTo>
                  <a:pt x="0" y="439102"/>
                </a:moveTo>
                <a:lnTo>
                  <a:pt x="320179" y="439102"/>
                </a:lnTo>
                <a:lnTo>
                  <a:pt x="320179" y="0"/>
                </a:lnTo>
                <a:lnTo>
                  <a:pt x="0" y="0"/>
                </a:lnTo>
                <a:lnTo>
                  <a:pt x="0" y="43910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63"/>
          <p:cNvSpPr txBox="1"/>
          <p:nvPr/>
        </p:nvSpPr>
        <p:spPr>
          <a:xfrm>
            <a:off x="8597265" y="4887214"/>
            <a:ext cx="12890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v</a:t>
            </a:r>
            <a:endParaRPr sz="1800">
              <a:solidFill>
                <a:schemeClr val="dk1"/>
              </a:solidFill>
              <a:latin typeface="Arial"/>
              <a:ea typeface="Arial"/>
              <a:cs typeface="Arial"/>
              <a:sym typeface="Arial"/>
            </a:endParaRPr>
          </a:p>
        </p:txBody>
      </p:sp>
      <p:sp>
        <p:nvSpPr>
          <p:cNvPr id="717" name="Google Shape;717;p63"/>
          <p:cNvSpPr txBox="1"/>
          <p:nvPr/>
        </p:nvSpPr>
        <p:spPr>
          <a:xfrm>
            <a:off x="7196455" y="5394626"/>
            <a:ext cx="160020" cy="767080"/>
          </a:xfrm>
          <a:prstGeom prst="rect">
            <a:avLst/>
          </a:prstGeom>
          <a:noFill/>
          <a:ln>
            <a:noFill/>
          </a:ln>
        </p:spPr>
        <p:txBody>
          <a:bodyPr anchorCtr="0" anchor="t" bIns="0" lIns="0" spcFirstLastPara="1" rIns="0" wrap="square" tIns="139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94"/>
              </a:spcBef>
              <a:spcAft>
                <a:spcPts val="0"/>
              </a:spcAft>
              <a:buNone/>
            </a:pP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718" name="Google Shape;718;p63"/>
          <p:cNvSpPr/>
          <p:nvPr/>
        </p:nvSpPr>
        <p:spPr>
          <a:xfrm>
            <a:off x="8136001" y="3923029"/>
            <a:ext cx="50800" cy="601345"/>
          </a:xfrm>
          <a:custGeom>
            <a:rect b="b" l="l" r="r" t="t"/>
            <a:pathLst>
              <a:path extrusionOk="0" h="601345" w="50800">
                <a:moveTo>
                  <a:pt x="34925" y="63500"/>
                </a:moveTo>
                <a:lnTo>
                  <a:pt x="15875" y="63500"/>
                </a:lnTo>
                <a:lnTo>
                  <a:pt x="15875" y="600837"/>
                </a:lnTo>
                <a:lnTo>
                  <a:pt x="34925" y="600837"/>
                </a:lnTo>
                <a:lnTo>
                  <a:pt x="34925" y="63500"/>
                </a:lnTo>
                <a:close/>
              </a:path>
              <a:path extrusionOk="0" h="601345" w="50800">
                <a:moveTo>
                  <a:pt x="25400" y="0"/>
                </a:moveTo>
                <a:lnTo>
                  <a:pt x="0" y="76200"/>
                </a:lnTo>
                <a:lnTo>
                  <a:pt x="15875" y="76200"/>
                </a:lnTo>
                <a:lnTo>
                  <a:pt x="15875" y="63500"/>
                </a:lnTo>
                <a:lnTo>
                  <a:pt x="46566" y="63500"/>
                </a:lnTo>
                <a:lnTo>
                  <a:pt x="25400" y="0"/>
                </a:lnTo>
                <a:close/>
              </a:path>
              <a:path extrusionOk="0" h="601345" w="50800">
                <a:moveTo>
                  <a:pt x="46566" y="63500"/>
                </a:moveTo>
                <a:lnTo>
                  <a:pt x="34925" y="63500"/>
                </a:lnTo>
                <a:lnTo>
                  <a:pt x="34925" y="76200"/>
                </a:lnTo>
                <a:lnTo>
                  <a:pt x="50800" y="76200"/>
                </a:lnTo>
                <a:lnTo>
                  <a:pt x="46566"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63"/>
          <p:cNvSpPr txBox="1"/>
          <p:nvPr/>
        </p:nvSpPr>
        <p:spPr>
          <a:xfrm>
            <a:off x="8019033" y="2938017"/>
            <a:ext cx="53911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B	</a:t>
            </a:r>
            <a:r>
              <a:rPr baseline="30000" lang="en-US" sz="2700">
                <a:solidFill>
                  <a:schemeClr val="dk1"/>
                </a:solidFill>
                <a:latin typeface="Arial"/>
                <a:ea typeface="Arial"/>
                <a:cs typeface="Arial"/>
                <a:sym typeface="Arial"/>
              </a:rPr>
              <a:t>B</a:t>
            </a:r>
            <a:endParaRPr baseline="30000" sz="2700">
              <a:solidFill>
                <a:schemeClr val="dk1"/>
              </a:solidFill>
              <a:latin typeface="Arial"/>
              <a:ea typeface="Arial"/>
              <a:cs typeface="Arial"/>
              <a:sym typeface="Arial"/>
            </a:endParaRPr>
          </a:p>
        </p:txBody>
      </p:sp>
      <p:sp>
        <p:nvSpPr>
          <p:cNvPr id="720" name="Google Shape;720;p63"/>
          <p:cNvSpPr txBox="1"/>
          <p:nvPr/>
        </p:nvSpPr>
        <p:spPr>
          <a:xfrm>
            <a:off x="402742" y="5395671"/>
            <a:ext cx="4069079" cy="7569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lang="en-US" sz="1600">
                <a:solidFill>
                  <a:schemeClr val="dk1"/>
                </a:solidFill>
                <a:latin typeface="Trebuchet MS"/>
                <a:ea typeface="Trebuchet MS"/>
                <a:cs typeface="Trebuchet MS"/>
                <a:sym typeface="Trebuchet MS"/>
              </a:rPr>
              <a:t>v </a:t>
            </a:r>
            <a:r>
              <a:rPr lang="en-US" sz="1600">
                <a:solidFill>
                  <a:schemeClr val="dk1"/>
                </a:solidFill>
                <a:latin typeface="Arial"/>
                <a:ea typeface="Arial"/>
                <a:cs typeface="Arial"/>
                <a:sym typeface="Arial"/>
              </a:rPr>
              <a:t>iletkenin hızı,</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600">
                <a:solidFill>
                  <a:schemeClr val="dk1"/>
                </a:solidFill>
                <a:latin typeface="Trebuchet MS"/>
                <a:ea typeface="Trebuchet MS"/>
                <a:cs typeface="Trebuchet MS"/>
                <a:sym typeface="Trebuchet MS"/>
              </a:rPr>
              <a:t>B </a:t>
            </a:r>
            <a:r>
              <a:rPr lang="en-US" sz="1600">
                <a:solidFill>
                  <a:schemeClr val="dk1"/>
                </a:solidFill>
                <a:latin typeface="Arial"/>
                <a:ea typeface="Arial"/>
                <a:cs typeface="Arial"/>
                <a:sym typeface="Arial"/>
              </a:rPr>
              <a:t>manyetik akı yoğunluğu vektörü</a:t>
            </a:r>
            <a:endParaRPr sz="16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600">
                <a:solidFill>
                  <a:schemeClr val="dk1"/>
                </a:solidFill>
                <a:latin typeface="Trebuchet MS"/>
                <a:ea typeface="Trebuchet MS"/>
                <a:cs typeface="Trebuchet MS"/>
                <a:sym typeface="Trebuchet MS"/>
              </a:rPr>
              <a:t>I </a:t>
            </a:r>
            <a:r>
              <a:rPr lang="en-US" sz="1600">
                <a:solidFill>
                  <a:schemeClr val="dk1"/>
                </a:solidFill>
                <a:latin typeface="Arial"/>
                <a:ea typeface="Arial"/>
                <a:cs typeface="Arial"/>
                <a:sym typeface="Arial"/>
              </a:rPr>
              <a:t>manyetik alan içindeki iletkenin uzunluk vektörü</a:t>
            </a:r>
            <a:endParaRPr sz="1600">
              <a:solidFill>
                <a:schemeClr val="dk1"/>
              </a:solidFill>
              <a:latin typeface="Arial"/>
              <a:ea typeface="Arial"/>
              <a:cs typeface="Arial"/>
              <a:sym typeface="Arial"/>
            </a:endParaRPr>
          </a:p>
        </p:txBody>
      </p:sp>
      <p:sp>
        <p:nvSpPr>
          <p:cNvPr id="721" name="Google Shape;721;p63"/>
          <p:cNvSpPr/>
          <p:nvPr/>
        </p:nvSpPr>
        <p:spPr>
          <a:xfrm>
            <a:off x="539477" y="4693039"/>
            <a:ext cx="1945169" cy="3085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63"/>
          <p:cNvSpPr txBox="1"/>
          <p:nvPr/>
        </p:nvSpPr>
        <p:spPr>
          <a:xfrm>
            <a:off x="78739" y="2002916"/>
            <a:ext cx="5318125" cy="1854835"/>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400">
                <a:solidFill>
                  <a:schemeClr val="dk1"/>
                </a:solidFill>
                <a:latin typeface="Arial"/>
                <a:ea typeface="Arial"/>
                <a:cs typeface="Arial"/>
                <a:sym typeface="Arial"/>
              </a:rPr>
              <a:t>Manyetik alanın çevresi ile etkileşiminin  üçüncü bir yolu daha vardır. Eğer uygun  konumdaki bir iletken manyetik alan içinde  hareket ederse, üzerinde bir gerilim  endüklenir.</a:t>
            </a:r>
            <a:endParaRPr sz="2400">
              <a:solidFill>
                <a:schemeClr val="dk1"/>
              </a:solidFill>
              <a:latin typeface="Arial"/>
              <a:ea typeface="Arial"/>
              <a:cs typeface="Arial"/>
              <a:sym typeface="Arial"/>
            </a:endParaRPr>
          </a:p>
        </p:txBody>
      </p:sp>
      <p:sp>
        <p:nvSpPr>
          <p:cNvPr id="723" name="Google Shape;723;p63"/>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4"/>
          <p:cNvSpPr/>
          <p:nvPr/>
        </p:nvSpPr>
        <p:spPr>
          <a:xfrm>
            <a:off x="905777" y="6084343"/>
            <a:ext cx="2234782" cy="409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64"/>
          <p:cNvSpPr/>
          <p:nvPr/>
        </p:nvSpPr>
        <p:spPr>
          <a:xfrm>
            <a:off x="822325" y="6016625"/>
            <a:ext cx="2386330" cy="560705"/>
          </a:xfrm>
          <a:custGeom>
            <a:rect b="b" l="l" r="r" t="t"/>
            <a:pathLst>
              <a:path extrusionOk="0" h="560704" w="2386330">
                <a:moveTo>
                  <a:pt x="0" y="560387"/>
                </a:moveTo>
                <a:lnTo>
                  <a:pt x="2385949" y="560387"/>
                </a:lnTo>
                <a:lnTo>
                  <a:pt x="2385949" y="0"/>
                </a:lnTo>
                <a:lnTo>
                  <a:pt x="0" y="0"/>
                </a:lnTo>
                <a:lnTo>
                  <a:pt x="0" y="560387"/>
                </a:lnTo>
                <a:close/>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64"/>
          <p:cNvSpPr txBox="1"/>
          <p:nvPr/>
        </p:nvSpPr>
        <p:spPr>
          <a:xfrm>
            <a:off x="3564001" y="5876925"/>
            <a:ext cx="5257800" cy="835025"/>
          </a:xfrm>
          <a:prstGeom prst="rect">
            <a:avLst/>
          </a:prstGeom>
          <a:noFill/>
          <a:ln cap="flat" cmpd="sng" w="9525">
            <a:solidFill>
              <a:srgbClr val="3366FF"/>
            </a:solidFill>
            <a:prstDash val="solid"/>
            <a:round/>
            <a:headEnd len="sm" w="sm" type="none"/>
            <a:tailEnd len="sm" w="sm" type="none"/>
          </a:ln>
        </p:spPr>
        <p:txBody>
          <a:bodyPr anchorCtr="0" anchor="t" bIns="0" lIns="0" spcFirstLastPara="1" rIns="0" wrap="square" tIns="41900">
            <a:noAutofit/>
          </a:bodyPr>
          <a:lstStyle/>
          <a:p>
            <a:pPr indent="0" lvl="0" marL="92075" marR="337185" rtl="0" algn="l">
              <a:lnSpc>
                <a:spcPct val="100000"/>
              </a:lnSpc>
              <a:spcBef>
                <a:spcPts val="0"/>
              </a:spcBef>
              <a:spcAft>
                <a:spcPts val="0"/>
              </a:spcAft>
              <a:buNone/>
            </a:pPr>
            <a:r>
              <a:rPr i="1" lang="en-US" sz="1600">
                <a:solidFill>
                  <a:srgbClr val="0000FF"/>
                </a:solidFill>
                <a:latin typeface="Arial"/>
                <a:ea typeface="Arial"/>
                <a:cs typeface="Arial"/>
                <a:sym typeface="Arial"/>
              </a:rPr>
              <a:t>P</a:t>
            </a:r>
            <a:r>
              <a:rPr baseline="-25000" i="1" lang="en-US" sz="1575">
                <a:solidFill>
                  <a:srgbClr val="0000FF"/>
                </a:solidFill>
                <a:latin typeface="Arial"/>
                <a:ea typeface="Arial"/>
                <a:cs typeface="Arial"/>
                <a:sym typeface="Arial"/>
              </a:rPr>
              <a:t>h </a:t>
            </a:r>
            <a:r>
              <a:rPr lang="en-US" sz="1600">
                <a:solidFill>
                  <a:srgbClr val="0000FF"/>
                </a:solidFill>
                <a:latin typeface="Arial"/>
                <a:ea typeface="Arial"/>
                <a:cs typeface="Arial"/>
                <a:sym typeface="Arial"/>
              </a:rPr>
              <a:t>histerisis kayıplar (W), </a:t>
            </a:r>
            <a:r>
              <a:rPr i="1" lang="en-US" sz="1600">
                <a:solidFill>
                  <a:srgbClr val="0000FF"/>
                </a:solidFill>
                <a:latin typeface="Arial"/>
                <a:ea typeface="Arial"/>
                <a:cs typeface="Arial"/>
                <a:sym typeface="Arial"/>
              </a:rPr>
              <a:t>K</a:t>
            </a:r>
            <a:r>
              <a:rPr baseline="-25000" i="1" lang="en-US" sz="1575">
                <a:solidFill>
                  <a:srgbClr val="0000FF"/>
                </a:solidFill>
                <a:latin typeface="Arial"/>
                <a:ea typeface="Arial"/>
                <a:cs typeface="Arial"/>
                <a:sym typeface="Arial"/>
              </a:rPr>
              <a:t>h </a:t>
            </a:r>
            <a:r>
              <a:rPr lang="en-US" sz="1600">
                <a:solidFill>
                  <a:srgbClr val="0000FF"/>
                </a:solidFill>
                <a:latin typeface="Arial"/>
                <a:ea typeface="Arial"/>
                <a:cs typeface="Arial"/>
                <a:sym typeface="Arial"/>
              </a:rPr>
              <a:t>bir sabit olup manyetik  malzemeye bağlıdır, </a:t>
            </a:r>
            <a:r>
              <a:rPr i="1" lang="en-US" sz="1600">
                <a:solidFill>
                  <a:srgbClr val="0000FF"/>
                </a:solidFill>
                <a:latin typeface="Arial"/>
                <a:ea typeface="Arial"/>
                <a:cs typeface="Arial"/>
                <a:sym typeface="Arial"/>
              </a:rPr>
              <a:t>n </a:t>
            </a:r>
            <a:r>
              <a:rPr lang="en-US" sz="1600">
                <a:solidFill>
                  <a:srgbClr val="0000FF"/>
                </a:solidFill>
                <a:latin typeface="Arial"/>
                <a:ea typeface="Arial"/>
                <a:cs typeface="Arial"/>
                <a:sym typeface="Arial"/>
              </a:rPr>
              <a:t>değeri deneysel olarak bulunur  ve 1.5-2.5 arasında alınır, </a:t>
            </a:r>
            <a:r>
              <a:rPr i="1" lang="en-US" sz="1600">
                <a:solidFill>
                  <a:srgbClr val="0000FF"/>
                </a:solidFill>
                <a:latin typeface="Arial"/>
                <a:ea typeface="Arial"/>
                <a:cs typeface="Arial"/>
                <a:sym typeface="Arial"/>
              </a:rPr>
              <a:t>V </a:t>
            </a:r>
            <a:r>
              <a:rPr lang="en-US" sz="1600">
                <a:solidFill>
                  <a:srgbClr val="0000FF"/>
                </a:solidFill>
                <a:latin typeface="Arial"/>
                <a:ea typeface="Arial"/>
                <a:cs typeface="Arial"/>
                <a:sym typeface="Arial"/>
              </a:rPr>
              <a:t>nüvenin hacmidir (m</a:t>
            </a:r>
            <a:r>
              <a:rPr baseline="30000" lang="en-US" sz="1575">
                <a:solidFill>
                  <a:srgbClr val="0000FF"/>
                </a:solidFill>
                <a:latin typeface="Arial"/>
                <a:ea typeface="Arial"/>
                <a:cs typeface="Arial"/>
                <a:sym typeface="Arial"/>
              </a:rPr>
              <a:t>3</a:t>
            </a:r>
            <a:r>
              <a:rPr lang="en-US" sz="1600">
                <a:solidFill>
                  <a:srgbClr val="0000FF"/>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731" name="Google Shape;731;p64"/>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732" name="Google Shape;732;p64"/>
          <p:cNvSpPr txBox="1"/>
          <p:nvPr/>
        </p:nvSpPr>
        <p:spPr>
          <a:xfrm>
            <a:off x="402742" y="849833"/>
            <a:ext cx="8413115" cy="4671695"/>
          </a:xfrm>
          <a:prstGeom prst="rect">
            <a:avLst/>
          </a:prstGeom>
          <a:noFill/>
          <a:ln>
            <a:noFill/>
          </a:ln>
        </p:spPr>
        <p:txBody>
          <a:bodyPr anchorCtr="0" anchor="t" bIns="0" lIns="0" spcFirstLastPara="1" rIns="0" wrap="square" tIns="12700">
            <a:noAutofit/>
          </a:bodyPr>
          <a:lstStyle/>
          <a:p>
            <a:pPr indent="0" lvl="0" marL="29972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Ferromanyetik Nüvedeki Enerji Kayıpları</a:t>
            </a:r>
            <a:endParaRPr sz="2400">
              <a:solidFill>
                <a:schemeClr val="dk1"/>
              </a:solidFill>
              <a:latin typeface="Trebuchet MS"/>
              <a:ea typeface="Trebuchet MS"/>
              <a:cs typeface="Trebuchet MS"/>
              <a:sym typeface="Trebuchet MS"/>
            </a:endParaRPr>
          </a:p>
          <a:p>
            <a:pPr indent="0" lvl="0" marL="0" marR="0" rtl="0" algn="l">
              <a:lnSpc>
                <a:spcPct val="100000"/>
              </a:lnSpc>
              <a:spcBef>
                <a:spcPts val="35"/>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1.Histerisis Kayıpları:</a:t>
            </a:r>
            <a:endParaRPr sz="2400">
              <a:solidFill>
                <a:schemeClr val="dk1"/>
              </a:solidFill>
              <a:latin typeface="Trebuchet MS"/>
              <a:ea typeface="Trebuchet MS"/>
              <a:cs typeface="Trebuchet MS"/>
              <a:sym typeface="Trebuchet MS"/>
            </a:endParaRPr>
          </a:p>
          <a:p>
            <a:pPr indent="-320040" lvl="0" marL="332740" marR="5080"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Demir içinde domainlerin yönünü değiştirmek için gerçekte bir  enerjiye gerek duyulması, bütün  makinalarda ve  transformatorlarda ortak olan bir enerji kaybına neden olur.</a:t>
            </a:r>
            <a:endParaRPr sz="2400">
              <a:solidFill>
                <a:schemeClr val="dk1"/>
              </a:solidFill>
              <a:latin typeface="Arial"/>
              <a:ea typeface="Arial"/>
              <a:cs typeface="Arial"/>
              <a:sym typeface="Arial"/>
            </a:endParaRPr>
          </a:p>
          <a:p>
            <a:pPr indent="-320040" lvl="0" marL="332740" marR="5080" rtl="0" algn="just">
              <a:lnSpc>
                <a:spcPct val="100000"/>
              </a:lnSpc>
              <a:spcBef>
                <a:spcPts val="70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demir nüveye uygulanan alternatif akımın her bir saykılı  boyunca domainlerin yön değiştirmesi için harcanan enerjiye </a:t>
            </a:r>
            <a:r>
              <a:rPr lang="en-US" sz="2400">
                <a:solidFill>
                  <a:srgbClr val="FF0000"/>
                </a:solidFill>
                <a:latin typeface="Arial"/>
                <a:ea typeface="Arial"/>
                <a:cs typeface="Arial"/>
                <a:sym typeface="Arial"/>
              </a:rPr>
              <a:t> </a:t>
            </a:r>
            <a:r>
              <a:rPr i="1" lang="en-US" sz="2400">
                <a:solidFill>
                  <a:srgbClr val="FF0000"/>
                </a:solidFill>
                <a:latin typeface="Trebuchet MS"/>
                <a:ea typeface="Trebuchet MS"/>
                <a:cs typeface="Trebuchet MS"/>
                <a:sym typeface="Trebuchet MS"/>
              </a:rPr>
              <a:t>histerisis kayıpları </a:t>
            </a:r>
            <a:r>
              <a:rPr lang="en-US" sz="2400">
                <a:solidFill>
                  <a:schemeClr val="dk1"/>
                </a:solidFill>
                <a:latin typeface="Arial"/>
                <a:ea typeface="Arial"/>
                <a:cs typeface="Arial"/>
                <a:sym typeface="Arial"/>
              </a:rPr>
              <a:t>denir.</a:t>
            </a:r>
            <a:endParaRPr sz="2400">
              <a:solidFill>
                <a:schemeClr val="dk1"/>
              </a:solidFill>
              <a:latin typeface="Arial"/>
              <a:ea typeface="Arial"/>
              <a:cs typeface="Arial"/>
              <a:sym typeface="Arial"/>
            </a:endParaRPr>
          </a:p>
          <a:p>
            <a:pPr indent="-320040" lvl="0" marL="332740" marR="5080" rtl="0" algn="just">
              <a:lnSpc>
                <a:spcPct val="100000"/>
              </a:lnSpc>
              <a:spcBef>
                <a:spcPts val="69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Histerisis çevrimini, nüveye uygulanan alternatif akım  şekillendirir ve histerisis çevriminin alanı her bir saykıldaki enerji  kayıpları ile oranlıdır.</a:t>
            </a:r>
            <a:endParaRPr sz="24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5"/>
          <p:cNvSpPr txBox="1"/>
          <p:nvPr/>
        </p:nvSpPr>
        <p:spPr>
          <a:xfrm>
            <a:off x="444195" y="2084273"/>
            <a:ext cx="3975100" cy="37719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300">
                <a:solidFill>
                  <a:schemeClr val="dk1"/>
                </a:solidFill>
                <a:latin typeface="Arial"/>
                <a:ea typeface="Arial"/>
                <a:cs typeface="Arial"/>
                <a:sym typeface="Arial"/>
              </a:rPr>
              <a:t>Nüve	içinde	değişen	manyetik</a:t>
            </a:r>
            <a:endParaRPr sz="2300">
              <a:solidFill>
                <a:schemeClr val="dk1"/>
              </a:solidFill>
              <a:latin typeface="Arial"/>
              <a:ea typeface="Arial"/>
              <a:cs typeface="Arial"/>
              <a:sym typeface="Arial"/>
            </a:endParaRPr>
          </a:p>
        </p:txBody>
      </p:sp>
      <p:sp>
        <p:nvSpPr>
          <p:cNvPr id="738" name="Google Shape;738;p65"/>
          <p:cNvSpPr txBox="1"/>
          <p:nvPr/>
        </p:nvSpPr>
        <p:spPr>
          <a:xfrm>
            <a:off x="4594605" y="2084273"/>
            <a:ext cx="836930" cy="37719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300">
                <a:solidFill>
                  <a:schemeClr val="dk1"/>
                </a:solidFill>
                <a:latin typeface="Arial"/>
                <a:ea typeface="Arial"/>
                <a:cs typeface="Arial"/>
                <a:sym typeface="Arial"/>
              </a:rPr>
              <a:t>alanlar</a:t>
            </a:r>
            <a:endParaRPr sz="2300">
              <a:solidFill>
                <a:schemeClr val="dk1"/>
              </a:solidFill>
              <a:latin typeface="Arial"/>
              <a:ea typeface="Arial"/>
              <a:cs typeface="Arial"/>
              <a:sym typeface="Arial"/>
            </a:endParaRPr>
          </a:p>
        </p:txBody>
      </p:sp>
      <p:sp>
        <p:nvSpPr>
          <p:cNvPr id="739" name="Google Shape;739;p65"/>
          <p:cNvSpPr txBox="1"/>
          <p:nvPr>
            <p:ph idx="1" type="body"/>
          </p:nvPr>
        </p:nvSpPr>
        <p:spPr>
          <a:xfrm>
            <a:off x="444195" y="2435098"/>
            <a:ext cx="4986020" cy="1428750"/>
          </a:xfrm>
          <a:prstGeom prst="rect">
            <a:avLst/>
          </a:prstGeom>
          <a:noFill/>
          <a:ln>
            <a:noFill/>
          </a:ln>
        </p:spPr>
        <p:txBody>
          <a:bodyPr anchorCtr="0" anchor="t" bIns="0" lIns="0" spcFirstLastPara="1" rIns="0" wrap="square" tIns="13325">
            <a:noAutofit/>
          </a:bodyPr>
          <a:lstStyle/>
          <a:p>
            <a:pPr indent="0" lvl="0" marL="12700" marR="5080" rtl="0" algn="just">
              <a:lnSpc>
                <a:spcPct val="100000"/>
              </a:lnSpc>
              <a:spcBef>
                <a:spcPts val="0"/>
              </a:spcBef>
              <a:spcAft>
                <a:spcPts val="0"/>
              </a:spcAft>
              <a:buNone/>
            </a:pPr>
            <a:r>
              <a:rPr lang="en-US"/>
              <a:t>tarafından üretilir. Faraday kanununa  göre; zamanla değişen akı, nüve etrafına  sarılı sargılarda bir gerilim endüklediği  gibi manyetik bir nüve içersinde de bir</a:t>
            </a:r>
            <a:endParaRPr/>
          </a:p>
        </p:txBody>
      </p:sp>
      <p:sp>
        <p:nvSpPr>
          <p:cNvPr id="740" name="Google Shape;740;p65"/>
          <p:cNvSpPr txBox="1"/>
          <p:nvPr/>
        </p:nvSpPr>
        <p:spPr>
          <a:xfrm>
            <a:off x="444195" y="3837559"/>
            <a:ext cx="1094740" cy="7270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300">
                <a:solidFill>
                  <a:schemeClr val="dk1"/>
                </a:solidFill>
                <a:latin typeface="Arial"/>
                <a:ea typeface="Arial"/>
                <a:cs typeface="Arial"/>
                <a:sym typeface="Arial"/>
              </a:rPr>
              <a:t>gerilim</a:t>
            </a:r>
            <a:endParaRPr sz="23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2300">
                <a:solidFill>
                  <a:schemeClr val="dk1"/>
                </a:solidFill>
                <a:latin typeface="Arial"/>
                <a:ea typeface="Arial"/>
                <a:cs typeface="Arial"/>
                <a:sym typeface="Arial"/>
              </a:rPr>
              <a:t>içersinde</a:t>
            </a:r>
            <a:endParaRPr sz="2300">
              <a:solidFill>
                <a:schemeClr val="dk1"/>
              </a:solidFill>
              <a:latin typeface="Arial"/>
              <a:ea typeface="Arial"/>
              <a:cs typeface="Arial"/>
              <a:sym typeface="Arial"/>
            </a:endParaRPr>
          </a:p>
        </p:txBody>
      </p:sp>
      <p:sp>
        <p:nvSpPr>
          <p:cNvPr id="741" name="Google Shape;741;p65"/>
          <p:cNvSpPr txBox="1"/>
          <p:nvPr/>
        </p:nvSpPr>
        <p:spPr>
          <a:xfrm>
            <a:off x="1514094" y="3837559"/>
            <a:ext cx="1128395" cy="727075"/>
          </a:xfrm>
          <a:prstGeom prst="rect">
            <a:avLst/>
          </a:prstGeom>
          <a:noFill/>
          <a:ln>
            <a:noFill/>
          </a:ln>
        </p:spPr>
        <p:txBody>
          <a:bodyPr anchorCtr="0" anchor="t" bIns="0" lIns="0" spcFirstLastPara="1" rIns="0" wrap="square" tIns="12700">
            <a:noAutofit/>
          </a:bodyPr>
          <a:lstStyle/>
          <a:p>
            <a:pPr indent="-289560" lvl="0" marL="302260" marR="5080" rtl="0" algn="l">
              <a:lnSpc>
                <a:spcPct val="100000"/>
              </a:lnSpc>
              <a:spcBef>
                <a:spcPts val="0"/>
              </a:spcBef>
              <a:spcAft>
                <a:spcPts val="0"/>
              </a:spcAft>
              <a:buNone/>
            </a:pPr>
            <a:r>
              <a:rPr lang="en-US" sz="2300">
                <a:solidFill>
                  <a:schemeClr val="dk1"/>
                </a:solidFill>
                <a:latin typeface="Arial"/>
                <a:ea typeface="Arial"/>
                <a:cs typeface="Arial"/>
                <a:sym typeface="Arial"/>
              </a:rPr>
              <a:t>endükler.  akımın</a:t>
            </a:r>
            <a:endParaRPr sz="2300">
              <a:solidFill>
                <a:schemeClr val="dk1"/>
              </a:solidFill>
              <a:latin typeface="Arial"/>
              <a:ea typeface="Arial"/>
              <a:cs typeface="Arial"/>
              <a:sym typeface="Arial"/>
            </a:endParaRPr>
          </a:p>
        </p:txBody>
      </p:sp>
      <p:sp>
        <p:nvSpPr>
          <p:cNvPr id="742" name="Google Shape;742;p65"/>
          <p:cNvSpPr txBox="1"/>
          <p:nvPr/>
        </p:nvSpPr>
        <p:spPr>
          <a:xfrm>
            <a:off x="2869183" y="3837559"/>
            <a:ext cx="2560955" cy="727075"/>
          </a:xfrm>
          <a:prstGeom prst="rect">
            <a:avLst/>
          </a:prstGeom>
          <a:noFill/>
          <a:ln>
            <a:noFill/>
          </a:ln>
        </p:spPr>
        <p:txBody>
          <a:bodyPr anchorCtr="0" anchor="t" bIns="0" lIns="0" spcFirstLastPara="1" rIns="0" wrap="square" tIns="12700">
            <a:noAutofit/>
          </a:bodyPr>
          <a:lstStyle/>
          <a:p>
            <a:pPr indent="-18415" lvl="0" marL="30480" marR="5080" rtl="0" algn="l">
              <a:lnSpc>
                <a:spcPct val="100000"/>
              </a:lnSpc>
              <a:spcBef>
                <a:spcPts val="0"/>
              </a:spcBef>
              <a:spcAft>
                <a:spcPts val="0"/>
              </a:spcAft>
              <a:buNone/>
            </a:pPr>
            <a:r>
              <a:rPr lang="en-US" sz="2300">
                <a:solidFill>
                  <a:schemeClr val="dk1"/>
                </a:solidFill>
                <a:latin typeface="Arial"/>
                <a:ea typeface="Arial"/>
                <a:cs typeface="Arial"/>
                <a:sym typeface="Arial"/>
              </a:rPr>
              <a:t>Bu	gerilimler	nüve  bir		halka	şeklinde</a:t>
            </a:r>
            <a:endParaRPr sz="2300">
              <a:solidFill>
                <a:schemeClr val="dk1"/>
              </a:solidFill>
              <a:latin typeface="Arial"/>
              <a:ea typeface="Arial"/>
              <a:cs typeface="Arial"/>
              <a:sym typeface="Arial"/>
            </a:endParaRPr>
          </a:p>
        </p:txBody>
      </p:sp>
      <p:sp>
        <p:nvSpPr>
          <p:cNvPr id="743" name="Google Shape;743;p65"/>
          <p:cNvSpPr txBox="1"/>
          <p:nvPr/>
        </p:nvSpPr>
        <p:spPr>
          <a:xfrm>
            <a:off x="444195" y="4538598"/>
            <a:ext cx="4984750" cy="1078230"/>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300">
                <a:solidFill>
                  <a:schemeClr val="dk1"/>
                </a:solidFill>
                <a:latin typeface="Arial"/>
                <a:ea typeface="Arial"/>
                <a:cs typeface="Arial"/>
                <a:sym typeface="Arial"/>
              </a:rPr>
              <a:t>dolaşmasına neden olurlar. Bu olay su  akıntısındaki girdaplara da benzetilir ve  ismini de oradan almıştır.</a:t>
            </a:r>
            <a:endParaRPr sz="2300">
              <a:solidFill>
                <a:schemeClr val="dk1"/>
              </a:solidFill>
              <a:latin typeface="Arial"/>
              <a:ea typeface="Arial"/>
              <a:cs typeface="Arial"/>
              <a:sym typeface="Arial"/>
            </a:endParaRPr>
          </a:p>
        </p:txBody>
      </p:sp>
      <p:sp>
        <p:nvSpPr>
          <p:cNvPr id="744" name="Google Shape;744;p65"/>
          <p:cNvSpPr/>
          <p:nvPr/>
        </p:nvSpPr>
        <p:spPr>
          <a:xfrm>
            <a:off x="5921410" y="4535942"/>
            <a:ext cx="2866140" cy="20715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65"/>
          <p:cNvSpPr/>
          <p:nvPr/>
        </p:nvSpPr>
        <p:spPr>
          <a:xfrm>
            <a:off x="6031531" y="1783740"/>
            <a:ext cx="2995757" cy="208154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65"/>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747" name="Google Shape;747;p65"/>
          <p:cNvSpPr txBox="1"/>
          <p:nvPr/>
        </p:nvSpPr>
        <p:spPr>
          <a:xfrm>
            <a:off x="258267" y="849833"/>
            <a:ext cx="5525770" cy="1184275"/>
          </a:xfrm>
          <a:prstGeom prst="rect">
            <a:avLst/>
          </a:prstGeom>
          <a:noFill/>
          <a:ln>
            <a:noFill/>
          </a:ln>
        </p:spPr>
        <p:txBody>
          <a:bodyPr anchorCtr="0" anchor="t" bIns="0" lIns="0" spcFirstLastPara="1" rIns="0" wrap="square" tIns="12700">
            <a:noAutofit/>
          </a:bodyPr>
          <a:lstStyle/>
          <a:p>
            <a:pPr indent="0" lvl="0" marL="4445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Ferromanyetik Nüvedeki Enerji Kayıpları</a:t>
            </a:r>
            <a:endParaRPr sz="2400">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None/>
            </a:pPr>
            <a:r>
              <a:t/>
            </a:r>
            <a:endParaRPr sz="29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2.Eddy (girdap) Akımı Kayıpları:</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96" name="Google Shape;96;p12"/>
          <p:cNvSpPr/>
          <p:nvPr/>
        </p:nvSpPr>
        <p:spPr>
          <a:xfrm>
            <a:off x="612775" y="1600136"/>
            <a:ext cx="8153400" cy="4329430"/>
          </a:xfrm>
          <a:custGeom>
            <a:rect b="b" l="l" r="r" t="t"/>
            <a:pathLst>
              <a:path extrusionOk="0" h="4329430" w="8153400">
                <a:moveTo>
                  <a:pt x="0" y="4329176"/>
                </a:moveTo>
                <a:lnTo>
                  <a:pt x="8153400" y="4329176"/>
                </a:lnTo>
                <a:lnTo>
                  <a:pt x="8153400" y="0"/>
                </a:lnTo>
                <a:lnTo>
                  <a:pt x="0" y="0"/>
                </a:lnTo>
                <a:lnTo>
                  <a:pt x="0" y="4329176"/>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2"/>
          <p:cNvSpPr txBox="1"/>
          <p:nvPr/>
        </p:nvSpPr>
        <p:spPr>
          <a:xfrm>
            <a:off x="691692" y="1523364"/>
            <a:ext cx="7748270" cy="3731260"/>
          </a:xfrm>
          <a:prstGeom prst="rect">
            <a:avLst/>
          </a:prstGeom>
          <a:noFill/>
          <a:ln>
            <a:noFill/>
          </a:ln>
        </p:spPr>
        <p:txBody>
          <a:bodyPr anchorCtr="0" anchor="t" bIns="0" lIns="0" spcFirstLastPara="1" rIns="0" wrap="square" tIns="10285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1.1.3 Açısal Hızlanma (İvme) </a:t>
            </a:r>
            <a:r>
              <a:rPr b="1" i="1" lang="en-US" sz="2400">
                <a:solidFill>
                  <a:srgbClr val="FF0000"/>
                </a:solidFill>
                <a:latin typeface="Arial"/>
                <a:ea typeface="Arial"/>
                <a:cs typeface="Arial"/>
                <a:sym typeface="Arial"/>
              </a:rPr>
              <a:t>α</a:t>
            </a:r>
            <a:endParaRPr sz="2400">
              <a:solidFill>
                <a:schemeClr val="dk1"/>
              </a:solidFill>
              <a:latin typeface="Arial"/>
              <a:ea typeface="Arial"/>
              <a:cs typeface="Arial"/>
              <a:sym typeface="Arial"/>
            </a:endParaRPr>
          </a:p>
          <a:p>
            <a:pPr indent="-320040" lvl="0" marL="332740" marR="0" rtl="0" algn="l">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Açısal hızlanma, zamana göre açısal hızdaki değişim oranıdır.</a:t>
            </a:r>
            <a:endParaRPr sz="2400">
              <a:solidFill>
                <a:schemeClr val="dk1"/>
              </a:solidFill>
              <a:latin typeface="Arial"/>
              <a:ea typeface="Arial"/>
              <a:cs typeface="Arial"/>
              <a:sym typeface="Arial"/>
            </a:endParaRPr>
          </a:p>
          <a:p>
            <a:pPr indent="-320040" lvl="0" marL="332740" marR="34290" rtl="0" algn="l">
              <a:lnSpc>
                <a:spcPct val="100000"/>
              </a:lnSpc>
              <a:spcBef>
                <a:spcPts val="69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Açısal hızlanma sayısal olarak artıyorsa pozitif kabul edilir ve  bir hat üzerindeki hızlanmanın dairesel (döner) benzeridir.</a:t>
            </a:r>
            <a:endParaRPr sz="2400">
              <a:solidFill>
                <a:schemeClr val="dk1"/>
              </a:solidFill>
              <a:latin typeface="Arial"/>
              <a:ea typeface="Arial"/>
              <a:cs typeface="Arial"/>
              <a:sym typeface="Arial"/>
            </a:endParaRPr>
          </a:p>
          <a:p>
            <a:pPr indent="0" lvl="0" marL="0" marR="0" rtl="0" algn="l">
              <a:lnSpc>
                <a:spcPct val="100000"/>
              </a:lnSpc>
              <a:spcBef>
                <a:spcPts val="20"/>
              </a:spcBef>
              <a:spcAft>
                <a:spcPts val="0"/>
              </a:spcAft>
              <a:buClr>
                <a:srgbClr val="DD8046"/>
              </a:buClr>
              <a:buSzPts val="2250"/>
              <a:buFont typeface="Noto Sans Symbols"/>
              <a:buNone/>
            </a:pPr>
            <a:r>
              <a:t/>
            </a:r>
            <a:endParaRPr sz="225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Doğrusal hızlanma</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DD8046"/>
              </a:buClr>
              <a:buSzPts val="2250"/>
              <a:buFont typeface="Noto Sans Symbols"/>
              <a:buNone/>
            </a:pPr>
            <a:r>
              <a:t/>
            </a:r>
            <a:endParaRPr sz="225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Açısal hızlanma</a:t>
            </a:r>
            <a:endParaRPr sz="2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23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lang="en-US" sz="1600">
                <a:solidFill>
                  <a:schemeClr val="dk1"/>
                </a:solidFill>
                <a:latin typeface="Arial"/>
                <a:ea typeface="Arial"/>
                <a:cs typeface="Arial"/>
                <a:sym typeface="Arial"/>
              </a:rPr>
              <a:t>Açısal hızın birimi rad/s ise açısal hızlanmanın birimi rad/s</a:t>
            </a:r>
            <a:r>
              <a:rPr baseline="30000" lang="en-US" sz="1575">
                <a:solidFill>
                  <a:schemeClr val="dk1"/>
                </a:solidFill>
                <a:latin typeface="Arial"/>
                <a:ea typeface="Arial"/>
                <a:cs typeface="Arial"/>
                <a:sym typeface="Arial"/>
              </a:rPr>
              <a:t>2 </a:t>
            </a:r>
            <a:r>
              <a:rPr lang="en-US" sz="1600">
                <a:solidFill>
                  <a:schemeClr val="dk1"/>
                </a:solidFill>
                <a:latin typeface="Arial"/>
                <a:ea typeface="Arial"/>
                <a:cs typeface="Arial"/>
                <a:sym typeface="Arial"/>
              </a:rPr>
              <a:t>olur.</a:t>
            </a:r>
            <a:endParaRPr sz="1600">
              <a:solidFill>
                <a:schemeClr val="dk1"/>
              </a:solidFill>
              <a:latin typeface="Arial"/>
              <a:ea typeface="Arial"/>
              <a:cs typeface="Arial"/>
              <a:sym typeface="Arial"/>
            </a:endParaRPr>
          </a:p>
        </p:txBody>
      </p:sp>
      <p:sp>
        <p:nvSpPr>
          <p:cNvPr id="98" name="Google Shape;98;p12"/>
          <p:cNvSpPr/>
          <p:nvPr/>
        </p:nvSpPr>
        <p:spPr>
          <a:xfrm>
            <a:off x="3533851" y="3493477"/>
            <a:ext cx="742028" cy="6125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2"/>
          <p:cNvSpPr/>
          <p:nvPr/>
        </p:nvSpPr>
        <p:spPr>
          <a:xfrm>
            <a:off x="3596120" y="4214812"/>
            <a:ext cx="828723" cy="58871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6"/>
          <p:cNvSpPr/>
          <p:nvPr/>
        </p:nvSpPr>
        <p:spPr>
          <a:xfrm>
            <a:off x="5957986" y="4535942"/>
            <a:ext cx="2866140" cy="20715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66"/>
          <p:cNvSpPr/>
          <p:nvPr/>
        </p:nvSpPr>
        <p:spPr>
          <a:xfrm>
            <a:off x="6067980" y="1783740"/>
            <a:ext cx="2995757" cy="208154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66"/>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755" name="Google Shape;755;p66"/>
          <p:cNvSpPr txBox="1"/>
          <p:nvPr/>
        </p:nvSpPr>
        <p:spPr>
          <a:xfrm>
            <a:off x="258267" y="849833"/>
            <a:ext cx="5533390" cy="5314950"/>
          </a:xfrm>
          <a:prstGeom prst="rect">
            <a:avLst/>
          </a:prstGeom>
          <a:noFill/>
          <a:ln>
            <a:noFill/>
          </a:ln>
        </p:spPr>
        <p:txBody>
          <a:bodyPr anchorCtr="0" anchor="t" bIns="0" lIns="0" spcFirstLastPara="1" rIns="0" wrap="square" tIns="12700">
            <a:noAutofit/>
          </a:bodyPr>
          <a:lstStyle/>
          <a:p>
            <a:pPr indent="0" lvl="0" marL="4445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Ferromanyetik Nüvedeki Enerji Kayıpları</a:t>
            </a:r>
            <a:endParaRPr sz="2400">
              <a:solidFill>
                <a:schemeClr val="dk1"/>
              </a:solidFill>
              <a:latin typeface="Trebuchet MS"/>
              <a:ea typeface="Trebuchet MS"/>
              <a:cs typeface="Trebuchet MS"/>
              <a:sym typeface="Trebuchet MS"/>
            </a:endParaRPr>
          </a:p>
          <a:p>
            <a:pPr indent="0" lvl="0" marL="0" marR="0" rtl="0" algn="l">
              <a:lnSpc>
                <a:spcPct val="100000"/>
              </a:lnSpc>
              <a:spcBef>
                <a:spcPts val="35"/>
              </a:spcBef>
              <a:spcAft>
                <a:spcPts val="0"/>
              </a:spcAft>
              <a:buNone/>
            </a:pPr>
            <a:r>
              <a:t/>
            </a:r>
            <a:endParaRPr sz="2400">
              <a:solidFill>
                <a:schemeClr val="dk1"/>
              </a:solidFill>
              <a:latin typeface="Times New Roman"/>
              <a:ea typeface="Times New Roman"/>
              <a:cs typeface="Times New Roman"/>
              <a:sym typeface="Times New Roman"/>
            </a:endParaRPr>
          </a:p>
          <a:p>
            <a:pPr indent="-320040" lvl="0" marL="332740" marR="7620" rtl="0" algn="just">
              <a:lnSpc>
                <a:spcPct val="100000"/>
              </a:lnSpc>
              <a:spcBef>
                <a:spcPts val="0"/>
              </a:spcBef>
              <a:spcAft>
                <a:spcPts val="0"/>
              </a:spcAft>
              <a:buClr>
                <a:srgbClr val="DD8046"/>
              </a:buClr>
              <a:buSzPts val="1450"/>
              <a:buFont typeface="Noto Sans Symbols"/>
              <a:buChar char="◻"/>
            </a:pPr>
            <a:r>
              <a:rPr lang="en-US" sz="2400">
                <a:solidFill>
                  <a:srgbClr val="FF0000"/>
                </a:solidFill>
                <a:latin typeface="Arial"/>
                <a:ea typeface="Arial"/>
                <a:cs typeface="Arial"/>
                <a:sym typeface="Arial"/>
              </a:rPr>
              <a:t>Eddy akımları </a:t>
            </a:r>
            <a:r>
              <a:rPr lang="en-US" sz="2400">
                <a:solidFill>
                  <a:schemeClr val="dk1"/>
                </a:solidFill>
                <a:latin typeface="Arial"/>
                <a:ea typeface="Arial"/>
                <a:cs typeface="Arial"/>
                <a:sym typeface="Arial"/>
              </a:rPr>
              <a:t>demir nüve gibi rezistif  (omik) özelliği olan malzemeler içinden  akarlar ve enerji nüve içinde ısı şeklinde  harcanır.</a:t>
            </a:r>
            <a:endParaRPr sz="2400">
              <a:solidFill>
                <a:schemeClr val="dk1"/>
              </a:solidFill>
              <a:latin typeface="Arial"/>
              <a:ea typeface="Arial"/>
              <a:cs typeface="Arial"/>
              <a:sym typeface="Arial"/>
            </a:endParaRPr>
          </a:p>
          <a:p>
            <a:pPr indent="-320040" lvl="0" marL="332740" marR="6350" rtl="0" algn="just">
              <a:lnSpc>
                <a:spcPct val="100000"/>
              </a:lnSpc>
              <a:spcBef>
                <a:spcPts val="71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Eddy akımları yüzünden kaybolan enerji  miktarı eddy akımlarının nüve içersinde  izledikleri yolların boyutları ile orantılıdır.</a:t>
            </a:r>
            <a:endParaRPr sz="2400">
              <a:solidFill>
                <a:schemeClr val="dk1"/>
              </a:solidFill>
              <a:latin typeface="Arial"/>
              <a:ea typeface="Arial"/>
              <a:cs typeface="Arial"/>
              <a:sym typeface="Arial"/>
            </a:endParaRPr>
          </a:p>
          <a:p>
            <a:pPr indent="-320040" lvl="0" marL="332740" marR="5080" rtl="0" algn="just">
              <a:lnSpc>
                <a:spcPct val="100000"/>
              </a:lnSpc>
              <a:spcBef>
                <a:spcPts val="69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Bu sebepten dolayı değişen akıya maruz  kalan ferromanyetik nüvenin bir çok </a:t>
            </a:r>
            <a:r>
              <a:rPr lang="en-US" sz="2400">
                <a:solidFill>
                  <a:srgbClr val="FF0000"/>
                </a:solidFill>
                <a:latin typeface="Arial"/>
                <a:ea typeface="Arial"/>
                <a:cs typeface="Arial"/>
                <a:sym typeface="Arial"/>
              </a:rPr>
              <a:t>ince  levhalardan yapılması </a:t>
            </a:r>
            <a:r>
              <a:rPr lang="en-US" sz="2400">
                <a:solidFill>
                  <a:schemeClr val="dk1"/>
                </a:solidFill>
                <a:latin typeface="Arial"/>
                <a:ea typeface="Arial"/>
                <a:cs typeface="Arial"/>
                <a:sym typeface="Arial"/>
              </a:rPr>
              <a:t>ve levhaların bir  yüzünün </a:t>
            </a:r>
            <a:r>
              <a:rPr lang="en-US" sz="2400">
                <a:solidFill>
                  <a:srgbClr val="FF0000"/>
                </a:solidFill>
                <a:latin typeface="Arial"/>
                <a:ea typeface="Arial"/>
                <a:cs typeface="Arial"/>
                <a:sym typeface="Arial"/>
              </a:rPr>
              <a:t>silikon ile yalıtılması </a:t>
            </a:r>
            <a:r>
              <a:rPr lang="en-US" sz="2400">
                <a:solidFill>
                  <a:schemeClr val="dk1"/>
                </a:solidFill>
                <a:latin typeface="Arial"/>
                <a:ea typeface="Arial"/>
                <a:cs typeface="Arial"/>
                <a:sym typeface="Arial"/>
              </a:rPr>
              <a:t>artık klasik  bir tekniktir.</a:t>
            </a:r>
            <a:endParaRPr sz="24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7"/>
          <p:cNvSpPr txBox="1"/>
          <p:nvPr/>
        </p:nvSpPr>
        <p:spPr>
          <a:xfrm>
            <a:off x="6452742" y="1574037"/>
            <a:ext cx="2612390" cy="3606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2200">
                <a:solidFill>
                  <a:schemeClr val="dk1"/>
                </a:solidFill>
                <a:latin typeface="Arial"/>
                <a:ea typeface="Arial"/>
                <a:cs typeface="Arial"/>
                <a:sym typeface="Arial"/>
              </a:rPr>
              <a:t>için	akım	yolları	çok</a:t>
            </a:r>
            <a:endParaRPr sz="2200">
              <a:solidFill>
                <a:schemeClr val="dk1"/>
              </a:solidFill>
              <a:latin typeface="Arial"/>
              <a:ea typeface="Arial"/>
              <a:cs typeface="Arial"/>
              <a:sym typeface="Arial"/>
            </a:endParaRPr>
          </a:p>
        </p:txBody>
      </p:sp>
      <p:sp>
        <p:nvSpPr>
          <p:cNvPr id="761" name="Google Shape;761;p67"/>
          <p:cNvSpPr txBox="1"/>
          <p:nvPr/>
        </p:nvSpPr>
        <p:spPr>
          <a:xfrm>
            <a:off x="258267" y="1909317"/>
            <a:ext cx="8808085" cy="1119505"/>
          </a:xfrm>
          <a:prstGeom prst="rect">
            <a:avLst/>
          </a:prstGeom>
          <a:noFill/>
          <a:ln>
            <a:noFill/>
          </a:ln>
        </p:spPr>
        <p:txBody>
          <a:bodyPr anchorCtr="0" anchor="t" bIns="0" lIns="0" spcFirstLastPara="1" rIns="0" wrap="square" tIns="12050">
            <a:noAutofit/>
          </a:bodyPr>
          <a:lstStyle/>
          <a:p>
            <a:pPr indent="0" lvl="0" marL="332740" marR="5080" rtl="0" algn="l">
              <a:lnSpc>
                <a:spcPct val="100000"/>
              </a:lnSpc>
              <a:spcBef>
                <a:spcPts val="0"/>
              </a:spcBef>
              <a:spcAft>
                <a:spcPts val="0"/>
              </a:spcAft>
              <a:buNone/>
            </a:pPr>
            <a:r>
              <a:rPr lang="en-US" sz="2200">
                <a:solidFill>
                  <a:schemeClr val="dk1"/>
                </a:solidFill>
                <a:latin typeface="Arial"/>
                <a:ea typeface="Arial"/>
                <a:cs typeface="Arial"/>
                <a:sym typeface="Arial"/>
              </a:rPr>
              <a:t>kısaltılarak	yol	direnci	azaltılır	ve	böylece	eddy	akımı	ile	beraber	eddy  kayıpları da azaltılır.</a:t>
            </a:r>
            <a:endParaRPr sz="2200">
              <a:solidFill>
                <a:schemeClr val="dk1"/>
              </a:solidFill>
              <a:latin typeface="Arial"/>
              <a:ea typeface="Arial"/>
              <a:cs typeface="Arial"/>
              <a:sym typeface="Arial"/>
            </a:endParaRPr>
          </a:p>
          <a:p>
            <a:pPr indent="-320040" lvl="0" marL="332740" marR="0" rtl="0" algn="l">
              <a:lnSpc>
                <a:spcPct val="100000"/>
              </a:lnSpc>
              <a:spcBef>
                <a:spcPts val="700"/>
              </a:spcBef>
              <a:spcAft>
                <a:spcPts val="0"/>
              </a:spcAft>
              <a:buClr>
                <a:srgbClr val="DD8046"/>
              </a:buClr>
              <a:buSzPts val="1300"/>
              <a:buFont typeface="Noto Sans Symbols"/>
              <a:buChar char="◻"/>
            </a:pPr>
            <a:r>
              <a:rPr lang="en-US" sz="2200">
                <a:solidFill>
                  <a:schemeClr val="dk1"/>
                </a:solidFill>
                <a:latin typeface="Arial"/>
                <a:ea typeface="Arial"/>
                <a:cs typeface="Arial"/>
                <a:sym typeface="Arial"/>
              </a:rPr>
              <a:t>Birim hacim başına eddy akımı güç kayıpları:</a:t>
            </a:r>
            <a:endParaRPr sz="2200">
              <a:solidFill>
                <a:schemeClr val="dk1"/>
              </a:solidFill>
              <a:latin typeface="Arial"/>
              <a:ea typeface="Arial"/>
              <a:cs typeface="Arial"/>
              <a:sym typeface="Arial"/>
            </a:endParaRPr>
          </a:p>
        </p:txBody>
      </p:sp>
      <p:sp>
        <p:nvSpPr>
          <p:cNvPr id="762" name="Google Shape;762;p67"/>
          <p:cNvSpPr txBox="1"/>
          <p:nvPr/>
        </p:nvSpPr>
        <p:spPr>
          <a:xfrm>
            <a:off x="258267" y="3941140"/>
            <a:ext cx="5001895" cy="360680"/>
          </a:xfrm>
          <a:prstGeom prst="rect">
            <a:avLst/>
          </a:prstGeom>
          <a:noFill/>
          <a:ln>
            <a:noFill/>
          </a:ln>
        </p:spPr>
        <p:txBody>
          <a:bodyPr anchorCtr="0" anchor="t" bIns="0" lIns="0" spcFirstLastPara="1" rIns="0" wrap="square" tIns="12050">
            <a:noAutofit/>
          </a:bodyPr>
          <a:lstStyle/>
          <a:p>
            <a:pPr indent="-320040" lvl="0" marL="332740" marR="0" rtl="0" algn="l">
              <a:lnSpc>
                <a:spcPct val="100000"/>
              </a:lnSpc>
              <a:spcBef>
                <a:spcPts val="0"/>
              </a:spcBef>
              <a:spcAft>
                <a:spcPts val="0"/>
              </a:spcAft>
              <a:buClr>
                <a:srgbClr val="DD8046"/>
              </a:buClr>
              <a:buSzPts val="1300"/>
              <a:buFont typeface="Noto Sans Symbols"/>
              <a:buChar char="◻"/>
            </a:pPr>
            <a:r>
              <a:rPr lang="en-US" sz="2200">
                <a:solidFill>
                  <a:schemeClr val="dk1"/>
                </a:solidFill>
                <a:latin typeface="Arial"/>
                <a:ea typeface="Arial"/>
                <a:cs typeface="Arial"/>
                <a:sym typeface="Arial"/>
              </a:rPr>
              <a:t>Nüvenin toplam eddy akımı güç kayıpları:</a:t>
            </a:r>
            <a:endParaRPr sz="2200">
              <a:solidFill>
                <a:schemeClr val="dk1"/>
              </a:solidFill>
              <a:latin typeface="Arial"/>
              <a:ea typeface="Arial"/>
              <a:cs typeface="Arial"/>
              <a:sym typeface="Arial"/>
            </a:endParaRPr>
          </a:p>
        </p:txBody>
      </p:sp>
      <p:sp>
        <p:nvSpPr>
          <p:cNvPr id="763" name="Google Shape;763;p67"/>
          <p:cNvSpPr txBox="1"/>
          <p:nvPr/>
        </p:nvSpPr>
        <p:spPr>
          <a:xfrm>
            <a:off x="258267" y="5245218"/>
            <a:ext cx="8808085" cy="1423670"/>
          </a:xfrm>
          <a:prstGeom prst="rect">
            <a:avLst/>
          </a:prstGeom>
          <a:noFill/>
          <a:ln>
            <a:noFill/>
          </a:ln>
        </p:spPr>
        <p:txBody>
          <a:bodyPr anchorCtr="0" anchor="t" bIns="0" lIns="0" spcFirstLastPara="1" rIns="0" wrap="square" tIns="82550">
            <a:noAutofit/>
          </a:bodyPr>
          <a:lstStyle/>
          <a:p>
            <a:pPr indent="0" lvl="0" marL="332740" marR="0" rtl="0" algn="l">
              <a:lnSpc>
                <a:spcPct val="100000"/>
              </a:lnSpc>
              <a:spcBef>
                <a:spcPts val="0"/>
              </a:spcBef>
              <a:spcAft>
                <a:spcPts val="0"/>
              </a:spcAft>
              <a:buNone/>
            </a:pPr>
            <a:r>
              <a:rPr i="1" lang="en-US" sz="1400">
                <a:solidFill>
                  <a:schemeClr val="dk1"/>
                </a:solidFill>
                <a:latin typeface="Trebuchet MS"/>
                <a:ea typeface="Trebuchet MS"/>
                <a:cs typeface="Trebuchet MS"/>
                <a:sym typeface="Trebuchet MS"/>
              </a:rPr>
              <a:t>t</a:t>
            </a:r>
            <a:r>
              <a:rPr baseline="-25000" i="1" lang="en-US" sz="1350">
                <a:solidFill>
                  <a:schemeClr val="dk1"/>
                </a:solidFill>
                <a:latin typeface="Trebuchet MS"/>
                <a:ea typeface="Trebuchet MS"/>
                <a:cs typeface="Trebuchet MS"/>
                <a:sym typeface="Trebuchet MS"/>
              </a:rPr>
              <a:t>1 </a:t>
            </a:r>
            <a:r>
              <a:rPr lang="en-US" sz="1400">
                <a:solidFill>
                  <a:schemeClr val="dk1"/>
                </a:solidFill>
                <a:latin typeface="Arial"/>
                <a:ea typeface="Arial"/>
                <a:cs typeface="Arial"/>
                <a:sym typeface="Arial"/>
              </a:rPr>
              <a:t>sac levha kalınlığı, </a:t>
            </a:r>
            <a:r>
              <a:rPr i="1" lang="en-US" sz="1400">
                <a:solidFill>
                  <a:schemeClr val="dk1"/>
                </a:solidFill>
                <a:latin typeface="Trebuchet MS"/>
                <a:ea typeface="Trebuchet MS"/>
                <a:cs typeface="Trebuchet MS"/>
                <a:sym typeface="Trebuchet MS"/>
              </a:rPr>
              <a:t>K</a:t>
            </a:r>
            <a:r>
              <a:rPr baseline="-25000" i="1" lang="en-US" sz="1350">
                <a:solidFill>
                  <a:schemeClr val="dk1"/>
                </a:solidFill>
                <a:latin typeface="Trebuchet MS"/>
                <a:ea typeface="Trebuchet MS"/>
                <a:cs typeface="Trebuchet MS"/>
                <a:sym typeface="Trebuchet MS"/>
              </a:rPr>
              <a:t>e </a:t>
            </a:r>
            <a:r>
              <a:rPr lang="en-US" sz="1400">
                <a:solidFill>
                  <a:schemeClr val="dk1"/>
                </a:solidFill>
                <a:latin typeface="Arial"/>
                <a:ea typeface="Arial"/>
                <a:cs typeface="Arial"/>
                <a:sym typeface="Arial"/>
              </a:rPr>
              <a:t>manyetik malzemenin iletkenliğine bağlı sabit. </a:t>
            </a:r>
            <a:r>
              <a:rPr i="1" lang="en-US" sz="1400">
                <a:solidFill>
                  <a:schemeClr val="dk1"/>
                </a:solidFill>
                <a:latin typeface="Trebuchet MS"/>
                <a:ea typeface="Trebuchet MS"/>
                <a:cs typeface="Trebuchet MS"/>
                <a:sym typeface="Trebuchet MS"/>
              </a:rPr>
              <a:t>V </a:t>
            </a:r>
            <a:r>
              <a:rPr lang="en-US" sz="1400">
                <a:solidFill>
                  <a:schemeClr val="dk1"/>
                </a:solidFill>
                <a:latin typeface="Arial"/>
                <a:ea typeface="Arial"/>
                <a:cs typeface="Arial"/>
                <a:sym typeface="Arial"/>
              </a:rPr>
              <a:t>manyetik nüvenin hacmidir (m</a:t>
            </a:r>
            <a:r>
              <a:rPr baseline="30000" lang="en-US" sz="1350">
                <a:solidFill>
                  <a:schemeClr val="dk1"/>
                </a:solidFill>
                <a:latin typeface="Arial"/>
                <a:ea typeface="Arial"/>
                <a:cs typeface="Arial"/>
                <a:sym typeface="Arial"/>
              </a:rPr>
              <a:t>3</a:t>
            </a: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indent="-320040" lvl="0" marL="332740" marR="5080" rtl="0" algn="just">
              <a:lnSpc>
                <a:spcPct val="100000"/>
              </a:lnSpc>
              <a:spcBef>
                <a:spcPts val="855"/>
              </a:spcBef>
              <a:spcAft>
                <a:spcPts val="0"/>
              </a:spcAft>
              <a:buClr>
                <a:srgbClr val="DD8046"/>
              </a:buClr>
              <a:buSzPts val="1300"/>
              <a:buFont typeface="Noto Sans Symbols"/>
              <a:buChar char="◻"/>
            </a:pPr>
            <a:r>
              <a:rPr lang="en-US" sz="2200">
                <a:solidFill>
                  <a:srgbClr val="FF0000"/>
                </a:solidFill>
                <a:latin typeface="Arial"/>
                <a:ea typeface="Arial"/>
                <a:cs typeface="Arial"/>
                <a:sym typeface="Arial"/>
              </a:rPr>
              <a:t>Hem histerisis hem de eddy akımı kayıpları nüvenin ısınmasına neden  olduklarından makina ve transformator tasarımında özellikle dikkate  alınmalıdırlar.</a:t>
            </a:r>
            <a:endParaRPr sz="2200">
              <a:solidFill>
                <a:schemeClr val="dk1"/>
              </a:solidFill>
              <a:latin typeface="Arial"/>
              <a:ea typeface="Arial"/>
              <a:cs typeface="Arial"/>
              <a:sym typeface="Arial"/>
            </a:endParaRPr>
          </a:p>
        </p:txBody>
      </p:sp>
      <p:sp>
        <p:nvSpPr>
          <p:cNvPr id="764" name="Google Shape;764;p67"/>
          <p:cNvSpPr txBox="1"/>
          <p:nvPr/>
        </p:nvSpPr>
        <p:spPr>
          <a:xfrm>
            <a:off x="3806492" y="3263568"/>
            <a:ext cx="925194" cy="48323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3000">
                <a:solidFill>
                  <a:schemeClr val="dk1"/>
                </a:solidFill>
                <a:latin typeface="Times New Roman"/>
                <a:ea typeface="Times New Roman"/>
                <a:cs typeface="Times New Roman"/>
                <a:sym typeface="Times New Roman"/>
              </a:rPr>
              <a:t>W/m</a:t>
            </a:r>
            <a:r>
              <a:rPr baseline="30000" lang="en-US" sz="2625">
                <a:solidFill>
                  <a:schemeClr val="dk1"/>
                </a:solidFill>
                <a:latin typeface="Times New Roman"/>
                <a:ea typeface="Times New Roman"/>
                <a:cs typeface="Times New Roman"/>
                <a:sym typeface="Times New Roman"/>
              </a:rPr>
              <a:t>3</a:t>
            </a:r>
            <a:endParaRPr baseline="30000" sz="2625">
              <a:solidFill>
                <a:schemeClr val="dk1"/>
              </a:solidFill>
              <a:latin typeface="Times New Roman"/>
              <a:ea typeface="Times New Roman"/>
              <a:cs typeface="Times New Roman"/>
              <a:sym typeface="Times New Roman"/>
            </a:endParaRPr>
          </a:p>
        </p:txBody>
      </p:sp>
      <p:sp>
        <p:nvSpPr>
          <p:cNvPr id="765" name="Google Shape;765;p67"/>
          <p:cNvSpPr txBox="1"/>
          <p:nvPr/>
        </p:nvSpPr>
        <p:spPr>
          <a:xfrm>
            <a:off x="3282777" y="3223896"/>
            <a:ext cx="139065" cy="2927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750">
                <a:solidFill>
                  <a:schemeClr val="dk1"/>
                </a:solidFill>
                <a:latin typeface="Times New Roman"/>
                <a:ea typeface="Times New Roman"/>
                <a:cs typeface="Times New Roman"/>
                <a:sym typeface="Times New Roman"/>
              </a:rPr>
              <a:t>2</a:t>
            </a:r>
            <a:endParaRPr sz="1750">
              <a:solidFill>
                <a:schemeClr val="dk1"/>
              </a:solidFill>
              <a:latin typeface="Times New Roman"/>
              <a:ea typeface="Times New Roman"/>
              <a:cs typeface="Times New Roman"/>
              <a:sym typeface="Times New Roman"/>
            </a:endParaRPr>
          </a:p>
        </p:txBody>
      </p:sp>
      <p:sp>
        <p:nvSpPr>
          <p:cNvPr id="766" name="Google Shape;766;p67"/>
          <p:cNvSpPr txBox="1"/>
          <p:nvPr/>
        </p:nvSpPr>
        <p:spPr>
          <a:xfrm>
            <a:off x="990375" y="3518187"/>
            <a:ext cx="2165350" cy="2927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750">
                <a:solidFill>
                  <a:schemeClr val="dk1"/>
                </a:solidFill>
                <a:latin typeface="Times New Roman"/>
                <a:ea typeface="Times New Roman"/>
                <a:cs typeface="Times New Roman"/>
                <a:sym typeface="Times New Roman"/>
              </a:rPr>
              <a:t>e	e	m	</a:t>
            </a:r>
            <a:r>
              <a:rPr lang="en-US" sz="1750">
                <a:solidFill>
                  <a:schemeClr val="dk1"/>
                </a:solidFill>
                <a:latin typeface="Times New Roman"/>
                <a:ea typeface="Times New Roman"/>
                <a:cs typeface="Times New Roman"/>
                <a:sym typeface="Times New Roman"/>
              </a:rPr>
              <a:t>1</a:t>
            </a:r>
            <a:endParaRPr sz="1750">
              <a:solidFill>
                <a:schemeClr val="dk1"/>
              </a:solidFill>
              <a:latin typeface="Times New Roman"/>
              <a:ea typeface="Times New Roman"/>
              <a:cs typeface="Times New Roman"/>
              <a:sym typeface="Times New Roman"/>
            </a:endParaRPr>
          </a:p>
        </p:txBody>
      </p:sp>
      <p:sp>
        <p:nvSpPr>
          <p:cNvPr id="767" name="Google Shape;767;p67"/>
          <p:cNvSpPr txBox="1"/>
          <p:nvPr/>
        </p:nvSpPr>
        <p:spPr>
          <a:xfrm>
            <a:off x="813195" y="3140786"/>
            <a:ext cx="2506980" cy="63055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en-US" sz="3000">
                <a:solidFill>
                  <a:schemeClr val="dk1"/>
                </a:solidFill>
                <a:latin typeface="Times New Roman"/>
                <a:ea typeface="Times New Roman"/>
                <a:cs typeface="Times New Roman"/>
                <a:sym typeface="Times New Roman"/>
              </a:rPr>
              <a:t>P	</a:t>
            </a:r>
            <a:r>
              <a:rPr lang="en-US" sz="3000">
                <a:solidFill>
                  <a:schemeClr val="dk1"/>
                </a:solidFill>
                <a:latin typeface="Noto Sans Symbols"/>
                <a:ea typeface="Noto Sans Symbols"/>
                <a:cs typeface="Noto Sans Symbols"/>
                <a:sym typeface="Noto Sans Symbols"/>
              </a:rPr>
              <a:t>=</a:t>
            </a:r>
            <a:r>
              <a:rPr lang="en-US" sz="3000">
                <a:solidFill>
                  <a:schemeClr val="dk1"/>
                </a:solidFill>
                <a:latin typeface="Times New Roman"/>
                <a:ea typeface="Times New Roman"/>
                <a:cs typeface="Times New Roman"/>
                <a:sym typeface="Times New Roman"/>
              </a:rPr>
              <a:t> </a:t>
            </a:r>
            <a:r>
              <a:rPr i="1" lang="en-US" sz="3000">
                <a:solidFill>
                  <a:schemeClr val="dk1"/>
                </a:solidFill>
                <a:latin typeface="Times New Roman"/>
                <a:ea typeface="Times New Roman"/>
                <a:cs typeface="Times New Roman"/>
                <a:sym typeface="Times New Roman"/>
              </a:rPr>
              <a:t>K	</a:t>
            </a:r>
            <a:r>
              <a:rPr lang="en-US" sz="3950">
                <a:solidFill>
                  <a:schemeClr val="dk1"/>
                </a:solidFill>
                <a:latin typeface="Noto Sans Symbols"/>
                <a:ea typeface="Noto Sans Symbols"/>
                <a:cs typeface="Noto Sans Symbols"/>
                <a:sym typeface="Noto Sans Symbols"/>
              </a:rPr>
              <a:t>(</a:t>
            </a:r>
            <a:r>
              <a:rPr lang="en-US" sz="3950">
                <a:solidFill>
                  <a:schemeClr val="dk1"/>
                </a:solidFill>
                <a:latin typeface="Times New Roman"/>
                <a:ea typeface="Times New Roman"/>
                <a:cs typeface="Times New Roman"/>
                <a:sym typeface="Times New Roman"/>
              </a:rPr>
              <a:t> </a:t>
            </a:r>
            <a:r>
              <a:rPr i="1" lang="en-US" sz="3000">
                <a:solidFill>
                  <a:schemeClr val="dk1"/>
                </a:solidFill>
                <a:latin typeface="Times New Roman"/>
                <a:ea typeface="Times New Roman"/>
                <a:cs typeface="Times New Roman"/>
                <a:sym typeface="Times New Roman"/>
              </a:rPr>
              <a:t>f </a:t>
            </a:r>
            <a:r>
              <a:rPr lang="en-US" sz="3000">
                <a:solidFill>
                  <a:schemeClr val="dk1"/>
                </a:solidFill>
                <a:latin typeface="Times New Roman"/>
                <a:ea typeface="Times New Roman"/>
                <a:cs typeface="Times New Roman"/>
                <a:sym typeface="Times New Roman"/>
              </a:rPr>
              <a:t>.</a:t>
            </a:r>
            <a:r>
              <a:rPr i="1" lang="en-US" sz="3000">
                <a:solidFill>
                  <a:schemeClr val="dk1"/>
                </a:solidFill>
                <a:latin typeface="Times New Roman"/>
                <a:ea typeface="Times New Roman"/>
                <a:cs typeface="Times New Roman"/>
                <a:sym typeface="Times New Roman"/>
              </a:rPr>
              <a:t>B	</a:t>
            </a:r>
            <a:r>
              <a:rPr lang="en-US" sz="3000">
                <a:solidFill>
                  <a:schemeClr val="dk1"/>
                </a:solidFill>
                <a:latin typeface="Times New Roman"/>
                <a:ea typeface="Times New Roman"/>
                <a:cs typeface="Times New Roman"/>
                <a:sym typeface="Times New Roman"/>
              </a:rPr>
              <a:t>.</a:t>
            </a:r>
            <a:r>
              <a:rPr i="1" lang="en-US" sz="3000">
                <a:solidFill>
                  <a:schemeClr val="dk1"/>
                </a:solidFill>
                <a:latin typeface="Times New Roman"/>
                <a:ea typeface="Times New Roman"/>
                <a:cs typeface="Times New Roman"/>
                <a:sym typeface="Times New Roman"/>
              </a:rPr>
              <a:t>t </a:t>
            </a:r>
            <a:r>
              <a:rPr lang="en-US" sz="3950">
                <a:solidFill>
                  <a:schemeClr val="dk1"/>
                </a:solidFill>
                <a:latin typeface="Noto Sans Symbols"/>
                <a:ea typeface="Noto Sans Symbols"/>
                <a:cs typeface="Noto Sans Symbols"/>
                <a:sym typeface="Noto Sans Symbols"/>
              </a:rPr>
              <a:t>)</a:t>
            </a:r>
            <a:endParaRPr sz="3950">
              <a:solidFill>
                <a:schemeClr val="dk1"/>
              </a:solidFill>
              <a:latin typeface="Noto Sans Symbols"/>
              <a:ea typeface="Noto Sans Symbols"/>
              <a:cs typeface="Noto Sans Symbols"/>
              <a:sym typeface="Noto Sans Symbols"/>
            </a:endParaRPr>
          </a:p>
        </p:txBody>
      </p:sp>
      <p:sp>
        <p:nvSpPr>
          <p:cNvPr id="768" name="Google Shape;768;p67"/>
          <p:cNvSpPr txBox="1"/>
          <p:nvPr/>
        </p:nvSpPr>
        <p:spPr>
          <a:xfrm>
            <a:off x="4474830" y="4446370"/>
            <a:ext cx="655320" cy="49720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3100">
                <a:solidFill>
                  <a:schemeClr val="dk1"/>
                </a:solidFill>
                <a:latin typeface="Times New Roman"/>
                <a:ea typeface="Times New Roman"/>
                <a:cs typeface="Times New Roman"/>
                <a:sym typeface="Times New Roman"/>
              </a:rPr>
              <a:t>(W)</a:t>
            </a:r>
            <a:endParaRPr sz="3100">
              <a:solidFill>
                <a:schemeClr val="dk1"/>
              </a:solidFill>
              <a:latin typeface="Times New Roman"/>
              <a:ea typeface="Times New Roman"/>
              <a:cs typeface="Times New Roman"/>
              <a:sym typeface="Times New Roman"/>
            </a:endParaRPr>
          </a:p>
        </p:txBody>
      </p:sp>
      <p:sp>
        <p:nvSpPr>
          <p:cNvPr id="769" name="Google Shape;769;p67"/>
          <p:cNvSpPr txBox="1"/>
          <p:nvPr/>
        </p:nvSpPr>
        <p:spPr>
          <a:xfrm>
            <a:off x="3475827" y="4381451"/>
            <a:ext cx="163195" cy="3397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en-US" sz="2050">
                <a:solidFill>
                  <a:schemeClr val="dk1"/>
                </a:solidFill>
                <a:latin typeface="Times New Roman"/>
                <a:ea typeface="Times New Roman"/>
                <a:cs typeface="Times New Roman"/>
                <a:sym typeface="Times New Roman"/>
              </a:rPr>
              <a:t>2</a:t>
            </a:r>
            <a:endParaRPr sz="2050">
              <a:solidFill>
                <a:schemeClr val="dk1"/>
              </a:solidFill>
              <a:latin typeface="Times New Roman"/>
              <a:ea typeface="Times New Roman"/>
              <a:cs typeface="Times New Roman"/>
              <a:sym typeface="Times New Roman"/>
            </a:endParaRPr>
          </a:p>
        </p:txBody>
      </p:sp>
      <p:sp>
        <p:nvSpPr>
          <p:cNvPr id="770" name="Google Shape;770;p67"/>
          <p:cNvSpPr txBox="1"/>
          <p:nvPr/>
        </p:nvSpPr>
        <p:spPr>
          <a:xfrm>
            <a:off x="1010720" y="4675649"/>
            <a:ext cx="2328545" cy="3397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en-US" sz="2050">
                <a:solidFill>
                  <a:schemeClr val="dk1"/>
                </a:solidFill>
                <a:latin typeface="Times New Roman"/>
                <a:ea typeface="Times New Roman"/>
                <a:cs typeface="Times New Roman"/>
                <a:sym typeface="Times New Roman"/>
              </a:rPr>
              <a:t>e	e	m	</a:t>
            </a:r>
            <a:r>
              <a:rPr lang="en-US" sz="2050">
                <a:solidFill>
                  <a:schemeClr val="dk1"/>
                </a:solidFill>
                <a:latin typeface="Times New Roman"/>
                <a:ea typeface="Times New Roman"/>
                <a:cs typeface="Times New Roman"/>
                <a:sym typeface="Times New Roman"/>
              </a:rPr>
              <a:t>1</a:t>
            </a:r>
            <a:endParaRPr sz="2050">
              <a:solidFill>
                <a:schemeClr val="dk1"/>
              </a:solidFill>
              <a:latin typeface="Times New Roman"/>
              <a:ea typeface="Times New Roman"/>
              <a:cs typeface="Times New Roman"/>
              <a:sym typeface="Times New Roman"/>
            </a:endParaRPr>
          </a:p>
        </p:txBody>
      </p:sp>
      <p:sp>
        <p:nvSpPr>
          <p:cNvPr id="771" name="Google Shape;771;p67"/>
          <p:cNvSpPr txBox="1"/>
          <p:nvPr/>
        </p:nvSpPr>
        <p:spPr>
          <a:xfrm>
            <a:off x="822126" y="4309248"/>
            <a:ext cx="3084830" cy="6616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en-US" sz="3100">
                <a:solidFill>
                  <a:schemeClr val="dk1"/>
                </a:solidFill>
                <a:latin typeface="Times New Roman"/>
                <a:ea typeface="Times New Roman"/>
                <a:cs typeface="Times New Roman"/>
                <a:sym typeface="Times New Roman"/>
              </a:rPr>
              <a:t>P	</a:t>
            </a:r>
            <a:r>
              <a:rPr lang="en-US" sz="3100">
                <a:solidFill>
                  <a:schemeClr val="dk1"/>
                </a:solidFill>
                <a:latin typeface="Noto Sans Symbols"/>
                <a:ea typeface="Noto Sans Symbols"/>
                <a:cs typeface="Noto Sans Symbols"/>
                <a:sym typeface="Noto Sans Symbols"/>
              </a:rPr>
              <a:t>=</a:t>
            </a:r>
            <a:r>
              <a:rPr lang="en-US" sz="310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K	</a:t>
            </a:r>
            <a:r>
              <a:rPr lang="en-US" sz="4150">
                <a:solidFill>
                  <a:schemeClr val="dk1"/>
                </a:solidFill>
                <a:latin typeface="Noto Sans Symbols"/>
                <a:ea typeface="Noto Sans Symbols"/>
                <a:cs typeface="Noto Sans Symbols"/>
                <a:sym typeface="Noto Sans Symbols"/>
              </a:rPr>
              <a:t>(</a:t>
            </a:r>
            <a:r>
              <a:rPr i="1" lang="en-US" sz="3100">
                <a:solidFill>
                  <a:schemeClr val="dk1"/>
                </a:solidFill>
                <a:latin typeface="Times New Roman"/>
                <a:ea typeface="Times New Roman"/>
                <a:cs typeface="Times New Roman"/>
                <a:sym typeface="Times New Roman"/>
              </a:rPr>
              <a:t>f </a:t>
            </a:r>
            <a:r>
              <a:rPr lang="en-US" sz="3100">
                <a:solidFill>
                  <a:schemeClr val="dk1"/>
                </a:solidFill>
                <a:latin typeface="Times New Roman"/>
                <a:ea typeface="Times New Roman"/>
                <a:cs typeface="Times New Roman"/>
                <a:sym typeface="Times New Roman"/>
              </a:rPr>
              <a:t>.</a:t>
            </a:r>
            <a:r>
              <a:rPr i="1" lang="en-US" sz="3100">
                <a:solidFill>
                  <a:schemeClr val="dk1"/>
                </a:solidFill>
                <a:latin typeface="Times New Roman"/>
                <a:ea typeface="Times New Roman"/>
                <a:cs typeface="Times New Roman"/>
                <a:sym typeface="Times New Roman"/>
              </a:rPr>
              <a:t>B	</a:t>
            </a:r>
            <a:r>
              <a:rPr lang="en-US" sz="3100">
                <a:solidFill>
                  <a:schemeClr val="dk1"/>
                </a:solidFill>
                <a:latin typeface="Times New Roman"/>
                <a:ea typeface="Times New Roman"/>
                <a:cs typeface="Times New Roman"/>
                <a:sym typeface="Times New Roman"/>
              </a:rPr>
              <a:t>.</a:t>
            </a:r>
            <a:r>
              <a:rPr i="1" lang="en-US" sz="3100">
                <a:solidFill>
                  <a:schemeClr val="dk1"/>
                </a:solidFill>
                <a:latin typeface="Times New Roman"/>
                <a:ea typeface="Times New Roman"/>
                <a:cs typeface="Times New Roman"/>
                <a:sym typeface="Times New Roman"/>
              </a:rPr>
              <a:t>t	</a:t>
            </a:r>
            <a:r>
              <a:rPr lang="en-US" sz="4150">
                <a:solidFill>
                  <a:schemeClr val="dk1"/>
                </a:solidFill>
                <a:latin typeface="Noto Sans Symbols"/>
                <a:ea typeface="Noto Sans Symbols"/>
                <a:cs typeface="Noto Sans Symbols"/>
                <a:sym typeface="Noto Sans Symbols"/>
              </a:rPr>
              <a:t>)</a:t>
            </a:r>
            <a:r>
              <a:rPr lang="en-US" sz="4150">
                <a:solidFill>
                  <a:schemeClr val="dk1"/>
                </a:solidFill>
                <a:latin typeface="Times New Roman"/>
                <a:ea typeface="Times New Roman"/>
                <a:cs typeface="Times New Roman"/>
                <a:sym typeface="Times New Roman"/>
              </a:rPr>
              <a:t> </a:t>
            </a:r>
            <a:r>
              <a:rPr i="1" lang="en-US" sz="3100">
                <a:solidFill>
                  <a:schemeClr val="dk1"/>
                </a:solidFill>
                <a:latin typeface="Times New Roman"/>
                <a:ea typeface="Times New Roman"/>
                <a:cs typeface="Times New Roman"/>
                <a:sym typeface="Times New Roman"/>
              </a:rPr>
              <a:t>V</a:t>
            </a:r>
            <a:endParaRPr sz="3100">
              <a:solidFill>
                <a:schemeClr val="dk1"/>
              </a:solidFill>
              <a:latin typeface="Times New Roman"/>
              <a:ea typeface="Times New Roman"/>
              <a:cs typeface="Times New Roman"/>
              <a:sym typeface="Times New Roman"/>
            </a:endParaRPr>
          </a:p>
        </p:txBody>
      </p:sp>
      <p:sp>
        <p:nvSpPr>
          <p:cNvPr id="772" name="Google Shape;772;p67"/>
          <p:cNvSpPr txBox="1"/>
          <p:nvPr/>
        </p:nvSpPr>
        <p:spPr>
          <a:xfrm>
            <a:off x="258267" y="14546"/>
            <a:ext cx="6031865" cy="1949892"/>
          </a:xfrm>
          <a:prstGeom prst="rect">
            <a:avLst/>
          </a:prstGeom>
          <a:noFill/>
          <a:ln>
            <a:noFill/>
          </a:ln>
        </p:spPr>
        <p:txBody>
          <a:bodyPr anchorCtr="0" anchor="t" bIns="0" lIns="0" spcFirstLastPara="1" rIns="0" wrap="square" tIns="211450">
            <a:noAutofit/>
          </a:bodyPr>
          <a:lstStyle/>
          <a:p>
            <a:pPr indent="0" lvl="0" marL="444500" marR="0" rtl="0" algn="l">
              <a:lnSpc>
                <a:spcPct val="100000"/>
              </a:lnSpc>
              <a:spcBef>
                <a:spcPts val="0"/>
              </a:spcBef>
              <a:spcAft>
                <a:spcPts val="0"/>
              </a:spcAft>
              <a:buNone/>
            </a:pPr>
            <a:r>
              <a:rPr lang="en-US" sz="3200">
                <a:solidFill>
                  <a:srgbClr val="775F54"/>
                </a:solidFill>
                <a:latin typeface="Arial"/>
                <a:ea typeface="Arial"/>
                <a:cs typeface="Arial"/>
                <a:sym typeface="Arial"/>
              </a:rPr>
              <a:t>  Makina İlkelerine Giriş</a:t>
            </a:r>
            <a:endParaRPr sz="3200">
              <a:solidFill>
                <a:schemeClr val="dk1"/>
              </a:solidFill>
              <a:latin typeface="Arial"/>
              <a:ea typeface="Arial"/>
              <a:cs typeface="Arial"/>
              <a:sym typeface="Arial"/>
            </a:endParaRPr>
          </a:p>
          <a:p>
            <a:pPr indent="0" lvl="0" marL="444500" marR="0" rtl="0" algn="l">
              <a:lnSpc>
                <a:spcPct val="100000"/>
              </a:lnSpc>
              <a:spcBef>
                <a:spcPts val="1175"/>
              </a:spcBef>
              <a:spcAft>
                <a:spcPts val="0"/>
              </a:spcAft>
              <a:buNone/>
            </a:pPr>
            <a:r>
              <a:rPr b="1" lang="en-US" sz="2400">
                <a:solidFill>
                  <a:srgbClr val="FF0000"/>
                </a:solidFill>
                <a:latin typeface="Trebuchet MS"/>
                <a:ea typeface="Trebuchet MS"/>
                <a:cs typeface="Trebuchet MS"/>
                <a:sym typeface="Trebuchet MS"/>
              </a:rPr>
              <a:t>Ferromanyetik Nüvedeki Enerji Kayıpları</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5"/>
              </a:spcBef>
              <a:spcAft>
                <a:spcPts val="0"/>
              </a:spcAft>
              <a:buNone/>
            </a:pPr>
            <a:r>
              <a:t/>
            </a:r>
            <a:endParaRPr sz="2400">
              <a:solidFill>
                <a:schemeClr val="dk1"/>
              </a:solidFill>
              <a:latin typeface="Times New Roman"/>
              <a:ea typeface="Times New Roman"/>
              <a:cs typeface="Times New Roman"/>
              <a:sym typeface="Times New Roman"/>
            </a:endParaRPr>
          </a:p>
          <a:p>
            <a:pPr indent="-320040" lvl="0" marL="332740" marR="0" rtl="0" algn="l">
              <a:lnSpc>
                <a:spcPct val="100000"/>
              </a:lnSpc>
              <a:spcBef>
                <a:spcPts val="0"/>
              </a:spcBef>
              <a:spcAft>
                <a:spcPts val="0"/>
              </a:spcAft>
              <a:buClr>
                <a:srgbClr val="DD8046"/>
              </a:buClr>
              <a:buSzPts val="1300"/>
              <a:buFont typeface="Noto Sans Symbols"/>
              <a:buChar char="◻"/>
            </a:pPr>
            <a:r>
              <a:rPr lang="en-US" sz="2200">
                <a:solidFill>
                  <a:srgbClr val="FF0000"/>
                </a:solidFill>
                <a:latin typeface="Arial"/>
                <a:ea typeface="Arial"/>
                <a:cs typeface="Arial"/>
                <a:sym typeface="Arial"/>
              </a:rPr>
              <a:t>Silisli	saclardan	</a:t>
            </a:r>
            <a:r>
              <a:rPr lang="en-US" sz="2200">
                <a:solidFill>
                  <a:schemeClr val="dk1"/>
                </a:solidFill>
                <a:latin typeface="Arial"/>
                <a:ea typeface="Arial"/>
                <a:cs typeface="Arial"/>
                <a:sym typeface="Arial"/>
              </a:rPr>
              <a:t>yapılan	nüvede	eddy	akımları</a:t>
            </a:r>
            <a:endParaRPr sz="2200">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8"/>
          <p:cNvSpPr txBox="1"/>
          <p:nvPr/>
        </p:nvSpPr>
        <p:spPr>
          <a:xfrm>
            <a:off x="352755" y="1574037"/>
            <a:ext cx="5436870" cy="1701800"/>
          </a:xfrm>
          <a:prstGeom prst="rect">
            <a:avLst/>
          </a:prstGeom>
          <a:noFill/>
          <a:ln>
            <a:noFill/>
          </a:ln>
        </p:spPr>
        <p:txBody>
          <a:bodyPr anchorCtr="0" anchor="t" bIns="0" lIns="0" spcFirstLastPara="1" rIns="0" wrap="square" tIns="12050">
            <a:noAutofit/>
          </a:bodyPr>
          <a:lstStyle/>
          <a:p>
            <a:pPr indent="-91440" lvl="0" marL="104139" marR="5080" rtl="0" algn="just">
              <a:lnSpc>
                <a:spcPct val="100000"/>
              </a:lnSpc>
              <a:spcBef>
                <a:spcPts val="0"/>
              </a:spcBef>
              <a:spcAft>
                <a:spcPts val="0"/>
              </a:spcAft>
              <a:buClr>
                <a:srgbClr val="DD8046"/>
              </a:buClr>
              <a:buSzPts val="1300"/>
              <a:buFont typeface="Noto Sans Symbols"/>
              <a:buChar char="◻"/>
            </a:pPr>
            <a:r>
              <a:rPr lang="en-US" sz="2200">
                <a:solidFill>
                  <a:schemeClr val="dk1"/>
                </a:solidFill>
                <a:latin typeface="Arial"/>
                <a:ea typeface="Arial"/>
                <a:cs typeface="Arial"/>
                <a:sym typeface="Arial"/>
              </a:rPr>
              <a:t>Kalıcı mıknatıs, üzerinde herhangi bir uyartım  mmk’i yok iken bir manyetik alanı muhafaza  etme özelliği olan malzemedir. Kalıcı  mıknatıslar normal olarak demir, nikel ve  kobalt alaşımlarıdır.</a:t>
            </a:r>
            <a:endParaRPr sz="2200">
              <a:solidFill>
                <a:schemeClr val="dk1"/>
              </a:solidFill>
              <a:latin typeface="Arial"/>
              <a:ea typeface="Arial"/>
              <a:cs typeface="Arial"/>
              <a:sym typeface="Arial"/>
            </a:endParaRPr>
          </a:p>
        </p:txBody>
      </p:sp>
      <p:sp>
        <p:nvSpPr>
          <p:cNvPr id="778" name="Google Shape;778;p68"/>
          <p:cNvSpPr/>
          <p:nvPr/>
        </p:nvSpPr>
        <p:spPr>
          <a:xfrm>
            <a:off x="8639302" y="2059813"/>
            <a:ext cx="50800" cy="4135120"/>
          </a:xfrm>
          <a:custGeom>
            <a:rect b="b" l="l" r="r" t="t"/>
            <a:pathLst>
              <a:path extrusionOk="0" h="4135120" w="50800">
                <a:moveTo>
                  <a:pt x="30225" y="63500"/>
                </a:moveTo>
                <a:lnTo>
                  <a:pt x="20700" y="63500"/>
                </a:lnTo>
                <a:lnTo>
                  <a:pt x="20700" y="4134815"/>
                </a:lnTo>
                <a:lnTo>
                  <a:pt x="30225" y="4134815"/>
                </a:lnTo>
                <a:lnTo>
                  <a:pt x="30225" y="63500"/>
                </a:lnTo>
                <a:close/>
              </a:path>
              <a:path extrusionOk="0" h="4135120" w="50800">
                <a:moveTo>
                  <a:pt x="25400" y="0"/>
                </a:moveTo>
                <a:lnTo>
                  <a:pt x="0" y="76200"/>
                </a:lnTo>
                <a:lnTo>
                  <a:pt x="20700" y="76200"/>
                </a:lnTo>
                <a:lnTo>
                  <a:pt x="20700" y="63500"/>
                </a:lnTo>
                <a:lnTo>
                  <a:pt x="46566" y="63500"/>
                </a:lnTo>
                <a:lnTo>
                  <a:pt x="25400" y="0"/>
                </a:lnTo>
                <a:close/>
              </a:path>
              <a:path extrusionOk="0" h="4135120" w="50800">
                <a:moveTo>
                  <a:pt x="46566" y="63500"/>
                </a:moveTo>
                <a:lnTo>
                  <a:pt x="30225" y="63500"/>
                </a:lnTo>
                <a:lnTo>
                  <a:pt x="30225" y="76200"/>
                </a:lnTo>
                <a:lnTo>
                  <a:pt x="50800" y="76200"/>
                </a:lnTo>
                <a:lnTo>
                  <a:pt x="46566"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68"/>
          <p:cNvSpPr/>
          <p:nvPr/>
        </p:nvSpPr>
        <p:spPr>
          <a:xfrm>
            <a:off x="3870705" y="6171844"/>
            <a:ext cx="4785360" cy="50800"/>
          </a:xfrm>
          <a:custGeom>
            <a:rect b="b" l="l" r="r" t="t"/>
            <a:pathLst>
              <a:path extrusionOk="0" h="50800" w="4785359">
                <a:moveTo>
                  <a:pt x="76200" y="0"/>
                </a:moveTo>
                <a:lnTo>
                  <a:pt x="0" y="25400"/>
                </a:lnTo>
                <a:lnTo>
                  <a:pt x="76200" y="50800"/>
                </a:lnTo>
                <a:lnTo>
                  <a:pt x="76200" y="30162"/>
                </a:lnTo>
                <a:lnTo>
                  <a:pt x="63500" y="30162"/>
                </a:lnTo>
                <a:lnTo>
                  <a:pt x="63500" y="20637"/>
                </a:lnTo>
                <a:lnTo>
                  <a:pt x="76200" y="20637"/>
                </a:lnTo>
                <a:lnTo>
                  <a:pt x="76200" y="0"/>
                </a:lnTo>
                <a:close/>
              </a:path>
              <a:path extrusionOk="0" h="50800" w="4785359">
                <a:moveTo>
                  <a:pt x="76200" y="20637"/>
                </a:moveTo>
                <a:lnTo>
                  <a:pt x="63500" y="20637"/>
                </a:lnTo>
                <a:lnTo>
                  <a:pt x="63500" y="30162"/>
                </a:lnTo>
                <a:lnTo>
                  <a:pt x="76200" y="30162"/>
                </a:lnTo>
                <a:lnTo>
                  <a:pt x="76200" y="20637"/>
                </a:lnTo>
                <a:close/>
              </a:path>
              <a:path extrusionOk="0" h="50800" w="4785359">
                <a:moveTo>
                  <a:pt x="4785233" y="20637"/>
                </a:moveTo>
                <a:lnTo>
                  <a:pt x="76200" y="20637"/>
                </a:lnTo>
                <a:lnTo>
                  <a:pt x="76200" y="30162"/>
                </a:lnTo>
                <a:lnTo>
                  <a:pt x="4785233" y="30162"/>
                </a:lnTo>
                <a:lnTo>
                  <a:pt x="4785233" y="2063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68"/>
          <p:cNvSpPr/>
          <p:nvPr/>
        </p:nvSpPr>
        <p:spPr>
          <a:xfrm>
            <a:off x="8628633" y="2078101"/>
            <a:ext cx="69215" cy="0"/>
          </a:xfrm>
          <a:custGeom>
            <a:rect b="b" l="l" r="r" t="t"/>
            <a:pathLst>
              <a:path extrusionOk="0" h="120000" w="69215">
                <a:moveTo>
                  <a:pt x="0" y="0"/>
                </a:moveTo>
                <a:lnTo>
                  <a:pt x="6883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68"/>
          <p:cNvSpPr/>
          <p:nvPr/>
        </p:nvSpPr>
        <p:spPr>
          <a:xfrm>
            <a:off x="8618855" y="5171440"/>
            <a:ext cx="69215" cy="0"/>
          </a:xfrm>
          <a:custGeom>
            <a:rect b="b" l="l" r="r" t="t"/>
            <a:pathLst>
              <a:path extrusionOk="0" h="120000" w="69215">
                <a:moveTo>
                  <a:pt x="0" y="0"/>
                </a:moveTo>
                <a:lnTo>
                  <a:pt x="6883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68"/>
          <p:cNvSpPr/>
          <p:nvPr/>
        </p:nvSpPr>
        <p:spPr>
          <a:xfrm>
            <a:off x="8628633" y="4125848"/>
            <a:ext cx="69215" cy="0"/>
          </a:xfrm>
          <a:custGeom>
            <a:rect b="b" l="l" r="r" t="t"/>
            <a:pathLst>
              <a:path extrusionOk="0" h="120000" w="69215">
                <a:moveTo>
                  <a:pt x="0" y="0"/>
                </a:moveTo>
                <a:lnTo>
                  <a:pt x="6883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68"/>
          <p:cNvSpPr/>
          <p:nvPr/>
        </p:nvSpPr>
        <p:spPr>
          <a:xfrm>
            <a:off x="8618855" y="3113151"/>
            <a:ext cx="69215" cy="0"/>
          </a:xfrm>
          <a:custGeom>
            <a:rect b="b" l="l" r="r" t="t"/>
            <a:pathLst>
              <a:path extrusionOk="0" h="120000" w="69215">
                <a:moveTo>
                  <a:pt x="0" y="0"/>
                </a:moveTo>
                <a:lnTo>
                  <a:pt x="6883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68"/>
          <p:cNvSpPr txBox="1"/>
          <p:nvPr/>
        </p:nvSpPr>
        <p:spPr>
          <a:xfrm>
            <a:off x="8064754" y="1775841"/>
            <a:ext cx="182245" cy="14795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i="1" lang="en-US" sz="800">
                <a:solidFill>
                  <a:schemeClr val="dk1"/>
                </a:solidFill>
                <a:latin typeface="Trebuchet MS"/>
                <a:ea typeface="Trebuchet MS"/>
                <a:cs typeface="Trebuchet MS"/>
                <a:sym typeface="Trebuchet MS"/>
              </a:rPr>
              <a:t>B</a:t>
            </a:r>
            <a:r>
              <a:rPr b="1" lang="en-US" sz="800">
                <a:solidFill>
                  <a:schemeClr val="dk1"/>
                </a:solidFill>
                <a:latin typeface="Trebuchet MS"/>
                <a:ea typeface="Trebuchet MS"/>
                <a:cs typeface="Trebuchet MS"/>
                <a:sym typeface="Trebuchet MS"/>
              </a:rPr>
              <a:t>, </a:t>
            </a:r>
            <a:r>
              <a:rPr lang="en-US" sz="800">
                <a:solidFill>
                  <a:schemeClr val="dk1"/>
                </a:solidFill>
                <a:latin typeface="Arial"/>
                <a:ea typeface="Arial"/>
                <a:cs typeface="Arial"/>
                <a:sym typeface="Arial"/>
              </a:rPr>
              <a:t>T</a:t>
            </a:r>
            <a:endParaRPr sz="800">
              <a:solidFill>
                <a:schemeClr val="dk1"/>
              </a:solidFill>
              <a:latin typeface="Arial"/>
              <a:ea typeface="Arial"/>
              <a:cs typeface="Arial"/>
              <a:sym typeface="Arial"/>
            </a:endParaRPr>
          </a:p>
        </p:txBody>
      </p:sp>
      <p:sp>
        <p:nvSpPr>
          <p:cNvPr id="785" name="Google Shape;785;p68"/>
          <p:cNvSpPr txBox="1"/>
          <p:nvPr/>
        </p:nvSpPr>
        <p:spPr>
          <a:xfrm>
            <a:off x="4168902" y="6310680"/>
            <a:ext cx="264795"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-1000</a:t>
            </a:r>
            <a:endParaRPr sz="800">
              <a:solidFill>
                <a:schemeClr val="dk1"/>
              </a:solidFill>
              <a:latin typeface="Arial"/>
              <a:ea typeface="Arial"/>
              <a:cs typeface="Arial"/>
              <a:sym typeface="Arial"/>
            </a:endParaRPr>
          </a:p>
        </p:txBody>
      </p:sp>
      <p:sp>
        <p:nvSpPr>
          <p:cNvPr id="786" name="Google Shape;786;p68"/>
          <p:cNvSpPr txBox="1"/>
          <p:nvPr/>
        </p:nvSpPr>
        <p:spPr>
          <a:xfrm>
            <a:off x="8725661" y="3986276"/>
            <a:ext cx="15494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0.8</a:t>
            </a:r>
            <a:endParaRPr sz="800">
              <a:solidFill>
                <a:schemeClr val="dk1"/>
              </a:solidFill>
              <a:latin typeface="Arial"/>
              <a:ea typeface="Arial"/>
              <a:cs typeface="Arial"/>
              <a:sym typeface="Arial"/>
            </a:endParaRPr>
          </a:p>
        </p:txBody>
      </p:sp>
      <p:sp>
        <p:nvSpPr>
          <p:cNvPr id="787" name="Google Shape;787;p68"/>
          <p:cNvSpPr txBox="1"/>
          <p:nvPr/>
        </p:nvSpPr>
        <p:spPr>
          <a:xfrm>
            <a:off x="8743950" y="2978657"/>
            <a:ext cx="154940" cy="14795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1.2</a:t>
            </a:r>
            <a:endParaRPr sz="800">
              <a:solidFill>
                <a:schemeClr val="dk1"/>
              </a:solidFill>
              <a:latin typeface="Arial"/>
              <a:ea typeface="Arial"/>
              <a:cs typeface="Arial"/>
              <a:sym typeface="Arial"/>
            </a:endParaRPr>
          </a:p>
        </p:txBody>
      </p:sp>
      <p:sp>
        <p:nvSpPr>
          <p:cNvPr id="788" name="Google Shape;788;p68"/>
          <p:cNvSpPr txBox="1"/>
          <p:nvPr/>
        </p:nvSpPr>
        <p:spPr>
          <a:xfrm>
            <a:off x="8576818" y="1754886"/>
            <a:ext cx="154940" cy="14795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1.6</a:t>
            </a:r>
            <a:endParaRPr sz="800">
              <a:solidFill>
                <a:schemeClr val="dk1"/>
              </a:solidFill>
              <a:latin typeface="Arial"/>
              <a:ea typeface="Arial"/>
              <a:cs typeface="Arial"/>
              <a:sym typeface="Arial"/>
            </a:endParaRPr>
          </a:p>
        </p:txBody>
      </p:sp>
      <p:sp>
        <p:nvSpPr>
          <p:cNvPr id="789" name="Google Shape;789;p68"/>
          <p:cNvSpPr txBox="1"/>
          <p:nvPr/>
        </p:nvSpPr>
        <p:spPr>
          <a:xfrm>
            <a:off x="8726551" y="5013705"/>
            <a:ext cx="15494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0.4</a:t>
            </a:r>
            <a:endParaRPr sz="800">
              <a:solidFill>
                <a:schemeClr val="dk1"/>
              </a:solidFill>
              <a:latin typeface="Arial"/>
              <a:ea typeface="Arial"/>
              <a:cs typeface="Arial"/>
              <a:sym typeface="Arial"/>
            </a:endParaRPr>
          </a:p>
        </p:txBody>
      </p:sp>
      <p:sp>
        <p:nvSpPr>
          <p:cNvPr id="790" name="Google Shape;790;p68"/>
          <p:cNvSpPr/>
          <p:nvPr/>
        </p:nvSpPr>
        <p:spPr>
          <a:xfrm>
            <a:off x="7807706" y="6129210"/>
            <a:ext cx="2540" cy="67310"/>
          </a:xfrm>
          <a:custGeom>
            <a:rect b="b" l="l" r="r" t="t"/>
            <a:pathLst>
              <a:path extrusionOk="0" h="67310" w="2540">
                <a:moveTo>
                  <a:pt x="0" y="0"/>
                </a:moveTo>
                <a:lnTo>
                  <a:pt x="2159" y="6673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68"/>
          <p:cNvSpPr/>
          <p:nvPr/>
        </p:nvSpPr>
        <p:spPr>
          <a:xfrm>
            <a:off x="6953884" y="6137059"/>
            <a:ext cx="0" cy="60325"/>
          </a:xfrm>
          <a:custGeom>
            <a:rect b="b" l="l" r="r" t="t"/>
            <a:pathLst>
              <a:path extrusionOk="0" h="60325" w="120000">
                <a:moveTo>
                  <a:pt x="0" y="0"/>
                </a:moveTo>
                <a:lnTo>
                  <a:pt x="0" y="6019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68"/>
          <p:cNvSpPr/>
          <p:nvPr/>
        </p:nvSpPr>
        <p:spPr>
          <a:xfrm>
            <a:off x="6092444" y="6137059"/>
            <a:ext cx="0" cy="60325"/>
          </a:xfrm>
          <a:custGeom>
            <a:rect b="b" l="l" r="r" t="t"/>
            <a:pathLst>
              <a:path extrusionOk="0" h="60325" w="120000">
                <a:moveTo>
                  <a:pt x="0" y="0"/>
                </a:moveTo>
                <a:lnTo>
                  <a:pt x="0" y="6019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68"/>
          <p:cNvSpPr/>
          <p:nvPr/>
        </p:nvSpPr>
        <p:spPr>
          <a:xfrm>
            <a:off x="5234304" y="6147523"/>
            <a:ext cx="0" cy="66040"/>
          </a:xfrm>
          <a:custGeom>
            <a:rect b="b" l="l" r="r" t="t"/>
            <a:pathLst>
              <a:path extrusionOk="0" h="66039" w="120000">
                <a:moveTo>
                  <a:pt x="0" y="0"/>
                </a:moveTo>
                <a:lnTo>
                  <a:pt x="0" y="654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68"/>
          <p:cNvSpPr/>
          <p:nvPr/>
        </p:nvSpPr>
        <p:spPr>
          <a:xfrm>
            <a:off x="4366386" y="6146215"/>
            <a:ext cx="1270" cy="66040"/>
          </a:xfrm>
          <a:custGeom>
            <a:rect b="b" l="l" r="r" t="t"/>
            <a:pathLst>
              <a:path extrusionOk="0" h="66039" w="1270">
                <a:moveTo>
                  <a:pt x="0" y="0"/>
                </a:moveTo>
                <a:lnTo>
                  <a:pt x="1015" y="654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68"/>
          <p:cNvSpPr txBox="1"/>
          <p:nvPr/>
        </p:nvSpPr>
        <p:spPr>
          <a:xfrm>
            <a:off x="8747252" y="6172301"/>
            <a:ext cx="76835"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Times New Roman"/>
                <a:ea typeface="Times New Roman"/>
                <a:cs typeface="Times New Roman"/>
                <a:sym typeface="Times New Roman"/>
              </a:rPr>
              <a:t>0</a:t>
            </a:r>
            <a:endParaRPr sz="800">
              <a:solidFill>
                <a:schemeClr val="dk1"/>
              </a:solidFill>
              <a:latin typeface="Times New Roman"/>
              <a:ea typeface="Times New Roman"/>
              <a:cs typeface="Times New Roman"/>
              <a:sym typeface="Times New Roman"/>
            </a:endParaRPr>
          </a:p>
        </p:txBody>
      </p:sp>
      <p:sp>
        <p:nvSpPr>
          <p:cNvPr id="796" name="Google Shape;796;p68"/>
          <p:cNvSpPr txBox="1"/>
          <p:nvPr/>
        </p:nvSpPr>
        <p:spPr>
          <a:xfrm>
            <a:off x="7639050" y="6271361"/>
            <a:ext cx="213360" cy="14859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-200</a:t>
            </a:r>
            <a:endParaRPr sz="800">
              <a:solidFill>
                <a:schemeClr val="dk1"/>
              </a:solidFill>
              <a:latin typeface="Arial"/>
              <a:ea typeface="Arial"/>
              <a:cs typeface="Arial"/>
              <a:sym typeface="Arial"/>
            </a:endParaRPr>
          </a:p>
        </p:txBody>
      </p:sp>
      <p:sp>
        <p:nvSpPr>
          <p:cNvPr id="797" name="Google Shape;797;p68"/>
          <p:cNvSpPr txBox="1"/>
          <p:nvPr/>
        </p:nvSpPr>
        <p:spPr>
          <a:xfrm>
            <a:off x="6784975" y="6305499"/>
            <a:ext cx="21336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-400</a:t>
            </a:r>
            <a:endParaRPr sz="800">
              <a:solidFill>
                <a:schemeClr val="dk1"/>
              </a:solidFill>
              <a:latin typeface="Arial"/>
              <a:ea typeface="Arial"/>
              <a:cs typeface="Arial"/>
              <a:sym typeface="Arial"/>
            </a:endParaRPr>
          </a:p>
        </p:txBody>
      </p:sp>
      <p:sp>
        <p:nvSpPr>
          <p:cNvPr id="798" name="Google Shape;798;p68"/>
          <p:cNvSpPr txBox="1"/>
          <p:nvPr/>
        </p:nvSpPr>
        <p:spPr>
          <a:xfrm>
            <a:off x="5937630" y="6289954"/>
            <a:ext cx="21336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-600</a:t>
            </a:r>
            <a:endParaRPr sz="800">
              <a:solidFill>
                <a:schemeClr val="dk1"/>
              </a:solidFill>
              <a:latin typeface="Arial"/>
              <a:ea typeface="Arial"/>
              <a:cs typeface="Arial"/>
              <a:sym typeface="Arial"/>
            </a:endParaRPr>
          </a:p>
        </p:txBody>
      </p:sp>
      <p:sp>
        <p:nvSpPr>
          <p:cNvPr id="799" name="Google Shape;799;p68"/>
          <p:cNvSpPr txBox="1"/>
          <p:nvPr/>
        </p:nvSpPr>
        <p:spPr>
          <a:xfrm>
            <a:off x="3191382" y="6038494"/>
            <a:ext cx="36322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800">
                <a:solidFill>
                  <a:schemeClr val="dk1"/>
                </a:solidFill>
                <a:latin typeface="Trebuchet MS"/>
                <a:ea typeface="Trebuchet MS"/>
                <a:cs typeface="Trebuchet MS"/>
                <a:sym typeface="Trebuchet MS"/>
              </a:rPr>
              <a:t>H</a:t>
            </a:r>
            <a:r>
              <a:rPr lang="en-US" sz="800">
                <a:solidFill>
                  <a:schemeClr val="dk1"/>
                </a:solidFill>
                <a:latin typeface="Arial"/>
                <a:ea typeface="Arial"/>
                <a:cs typeface="Arial"/>
                <a:sym typeface="Arial"/>
              </a:rPr>
              <a:t>, kA/m</a:t>
            </a:r>
            <a:endParaRPr sz="800">
              <a:solidFill>
                <a:schemeClr val="dk1"/>
              </a:solidFill>
              <a:latin typeface="Arial"/>
              <a:ea typeface="Arial"/>
              <a:cs typeface="Arial"/>
              <a:sym typeface="Arial"/>
            </a:endParaRPr>
          </a:p>
        </p:txBody>
      </p:sp>
      <p:sp>
        <p:nvSpPr>
          <p:cNvPr id="800" name="Google Shape;800;p68"/>
          <p:cNvSpPr txBox="1"/>
          <p:nvPr/>
        </p:nvSpPr>
        <p:spPr>
          <a:xfrm>
            <a:off x="5070728" y="6288430"/>
            <a:ext cx="21336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-800</a:t>
            </a:r>
            <a:endParaRPr sz="800">
              <a:solidFill>
                <a:schemeClr val="dk1"/>
              </a:solidFill>
              <a:latin typeface="Arial"/>
              <a:ea typeface="Arial"/>
              <a:cs typeface="Arial"/>
              <a:sym typeface="Arial"/>
            </a:endParaRPr>
          </a:p>
        </p:txBody>
      </p:sp>
      <p:sp>
        <p:nvSpPr>
          <p:cNvPr id="801" name="Google Shape;801;p68"/>
          <p:cNvSpPr/>
          <p:nvPr/>
        </p:nvSpPr>
        <p:spPr>
          <a:xfrm>
            <a:off x="7176643" y="5248655"/>
            <a:ext cx="1488440" cy="869315"/>
          </a:xfrm>
          <a:custGeom>
            <a:rect b="b" l="l" r="r" t="t"/>
            <a:pathLst>
              <a:path extrusionOk="0" h="869314" w="1488440">
                <a:moveTo>
                  <a:pt x="1488058" y="0"/>
                </a:moveTo>
                <a:lnTo>
                  <a:pt x="0" y="868781"/>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68"/>
          <p:cNvSpPr/>
          <p:nvPr/>
        </p:nvSpPr>
        <p:spPr>
          <a:xfrm>
            <a:off x="8416925" y="3739896"/>
            <a:ext cx="0" cy="2456180"/>
          </a:xfrm>
          <a:custGeom>
            <a:rect b="b" l="l" r="r" t="t"/>
            <a:pathLst>
              <a:path extrusionOk="0" h="2456179" w="120000">
                <a:moveTo>
                  <a:pt x="0" y="2456053"/>
                </a:moveTo>
                <a:lnTo>
                  <a:pt x="0"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68"/>
          <p:cNvSpPr/>
          <p:nvPr/>
        </p:nvSpPr>
        <p:spPr>
          <a:xfrm>
            <a:off x="5771515" y="3619500"/>
            <a:ext cx="2893695" cy="2421255"/>
          </a:xfrm>
          <a:custGeom>
            <a:rect b="b" l="l" r="r" t="t"/>
            <a:pathLst>
              <a:path extrusionOk="0" h="2421254" w="2893695">
                <a:moveTo>
                  <a:pt x="2893187" y="0"/>
                </a:moveTo>
                <a:lnTo>
                  <a:pt x="0" y="242073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68"/>
          <p:cNvSpPr/>
          <p:nvPr/>
        </p:nvSpPr>
        <p:spPr>
          <a:xfrm>
            <a:off x="4632705" y="2816098"/>
            <a:ext cx="4032250" cy="3380104"/>
          </a:xfrm>
          <a:custGeom>
            <a:rect b="b" l="l" r="r" t="t"/>
            <a:pathLst>
              <a:path extrusionOk="0" h="3380104" w="4032250">
                <a:moveTo>
                  <a:pt x="4031996" y="0"/>
                </a:moveTo>
                <a:lnTo>
                  <a:pt x="0" y="3379838"/>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68"/>
          <p:cNvSpPr/>
          <p:nvPr/>
        </p:nvSpPr>
        <p:spPr>
          <a:xfrm>
            <a:off x="5737605" y="6032385"/>
            <a:ext cx="43815" cy="69850"/>
          </a:xfrm>
          <a:custGeom>
            <a:rect b="b" l="l" r="r" t="t"/>
            <a:pathLst>
              <a:path extrusionOk="0" h="69850" w="43814">
                <a:moveTo>
                  <a:pt x="43688" y="0"/>
                </a:moveTo>
                <a:lnTo>
                  <a:pt x="0" y="69342"/>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68"/>
          <p:cNvSpPr/>
          <p:nvPr/>
        </p:nvSpPr>
        <p:spPr>
          <a:xfrm>
            <a:off x="5701538" y="6097803"/>
            <a:ext cx="41910" cy="97155"/>
          </a:xfrm>
          <a:custGeom>
            <a:rect b="b" l="l" r="r" t="t"/>
            <a:pathLst>
              <a:path extrusionOk="0" h="97154" w="41910">
                <a:moveTo>
                  <a:pt x="41528" y="0"/>
                </a:moveTo>
                <a:lnTo>
                  <a:pt x="0" y="96824"/>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68"/>
          <p:cNvSpPr/>
          <p:nvPr/>
        </p:nvSpPr>
        <p:spPr>
          <a:xfrm>
            <a:off x="7158101" y="6118745"/>
            <a:ext cx="25400" cy="36830"/>
          </a:xfrm>
          <a:custGeom>
            <a:rect b="b" l="l" r="r" t="t"/>
            <a:pathLst>
              <a:path extrusionOk="0" h="36829" w="25400">
                <a:moveTo>
                  <a:pt x="25019" y="0"/>
                </a:moveTo>
                <a:lnTo>
                  <a:pt x="0" y="36639"/>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68"/>
          <p:cNvSpPr/>
          <p:nvPr/>
        </p:nvSpPr>
        <p:spPr>
          <a:xfrm>
            <a:off x="7133970" y="6150140"/>
            <a:ext cx="27305" cy="45085"/>
          </a:xfrm>
          <a:custGeom>
            <a:rect b="b" l="l" r="r" t="t"/>
            <a:pathLst>
              <a:path extrusionOk="0" h="45085" w="27304">
                <a:moveTo>
                  <a:pt x="27304" y="0"/>
                </a:moveTo>
                <a:lnTo>
                  <a:pt x="0" y="4450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68"/>
          <p:cNvSpPr/>
          <p:nvPr/>
        </p:nvSpPr>
        <p:spPr>
          <a:xfrm>
            <a:off x="8416925" y="2882900"/>
            <a:ext cx="248285" cy="874394"/>
          </a:xfrm>
          <a:custGeom>
            <a:rect b="b" l="l" r="r" t="t"/>
            <a:pathLst>
              <a:path extrusionOk="0" h="874395" w="248284">
                <a:moveTo>
                  <a:pt x="247776" y="0"/>
                </a:moveTo>
                <a:lnTo>
                  <a:pt x="207571" y="11438"/>
                </a:lnTo>
                <a:lnTo>
                  <a:pt x="169436" y="44555"/>
                </a:lnTo>
                <a:lnTo>
                  <a:pt x="133881" y="97551"/>
                </a:lnTo>
                <a:lnTo>
                  <a:pt x="101416" y="168627"/>
                </a:lnTo>
                <a:lnTo>
                  <a:pt x="86500" y="210383"/>
                </a:lnTo>
                <a:lnTo>
                  <a:pt x="72548" y="255984"/>
                </a:lnTo>
                <a:lnTo>
                  <a:pt x="59623" y="305205"/>
                </a:lnTo>
                <a:lnTo>
                  <a:pt x="47788" y="357823"/>
                </a:lnTo>
                <a:lnTo>
                  <a:pt x="37107" y="413610"/>
                </a:lnTo>
                <a:lnTo>
                  <a:pt x="27644" y="472344"/>
                </a:lnTo>
                <a:lnTo>
                  <a:pt x="19462" y="533798"/>
                </a:lnTo>
                <a:lnTo>
                  <a:pt x="12625" y="597749"/>
                </a:lnTo>
                <a:lnTo>
                  <a:pt x="7197" y="663971"/>
                </a:lnTo>
                <a:lnTo>
                  <a:pt x="3241" y="732238"/>
                </a:lnTo>
                <a:lnTo>
                  <a:pt x="820" y="802328"/>
                </a:lnTo>
                <a:lnTo>
                  <a:pt x="0" y="874013"/>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68"/>
          <p:cNvSpPr/>
          <p:nvPr/>
        </p:nvSpPr>
        <p:spPr>
          <a:xfrm>
            <a:off x="8073008" y="4001642"/>
            <a:ext cx="619125" cy="2183765"/>
          </a:xfrm>
          <a:custGeom>
            <a:rect b="b" l="l" r="r" t="t"/>
            <a:pathLst>
              <a:path extrusionOk="0" h="2183765" w="619125">
                <a:moveTo>
                  <a:pt x="618998" y="0"/>
                </a:moveTo>
                <a:lnTo>
                  <a:pt x="578445" y="4635"/>
                </a:lnTo>
                <a:lnTo>
                  <a:pt x="538587" y="18353"/>
                </a:lnTo>
                <a:lnTo>
                  <a:pt x="499506" y="40867"/>
                </a:lnTo>
                <a:lnTo>
                  <a:pt x="461282" y="71891"/>
                </a:lnTo>
                <a:lnTo>
                  <a:pt x="423997" y="111140"/>
                </a:lnTo>
                <a:lnTo>
                  <a:pt x="387730" y="158329"/>
                </a:lnTo>
                <a:lnTo>
                  <a:pt x="352564" y="213172"/>
                </a:lnTo>
                <a:lnTo>
                  <a:pt x="318579" y="275384"/>
                </a:lnTo>
                <a:lnTo>
                  <a:pt x="285857" y="344678"/>
                </a:lnTo>
                <a:lnTo>
                  <a:pt x="269994" y="381893"/>
                </a:lnTo>
                <a:lnTo>
                  <a:pt x="254477" y="420771"/>
                </a:lnTo>
                <a:lnTo>
                  <a:pt x="239316" y="461277"/>
                </a:lnTo>
                <a:lnTo>
                  <a:pt x="224521" y="503375"/>
                </a:lnTo>
                <a:lnTo>
                  <a:pt x="210103" y="547030"/>
                </a:lnTo>
                <a:lnTo>
                  <a:pt x="196071" y="592206"/>
                </a:lnTo>
                <a:lnTo>
                  <a:pt x="182435" y="638867"/>
                </a:lnTo>
                <a:lnTo>
                  <a:pt x="169206" y="686977"/>
                </a:lnTo>
                <a:lnTo>
                  <a:pt x="156394" y="736502"/>
                </a:lnTo>
                <a:lnTo>
                  <a:pt x="144008" y="787405"/>
                </a:lnTo>
                <a:lnTo>
                  <a:pt x="132060" y="839650"/>
                </a:lnTo>
                <a:lnTo>
                  <a:pt x="120558" y="893202"/>
                </a:lnTo>
                <a:lnTo>
                  <a:pt x="109514" y="948025"/>
                </a:lnTo>
                <a:lnTo>
                  <a:pt x="98937" y="1004084"/>
                </a:lnTo>
                <a:lnTo>
                  <a:pt x="88837" y="1061342"/>
                </a:lnTo>
                <a:lnTo>
                  <a:pt x="79225" y="1119764"/>
                </a:lnTo>
                <a:lnTo>
                  <a:pt x="70111" y="1179315"/>
                </a:lnTo>
                <a:lnTo>
                  <a:pt x="61505" y="1239959"/>
                </a:lnTo>
                <a:lnTo>
                  <a:pt x="53416" y="1301659"/>
                </a:lnTo>
                <a:lnTo>
                  <a:pt x="45856" y="1364381"/>
                </a:lnTo>
                <a:lnTo>
                  <a:pt x="38833" y="1428088"/>
                </a:lnTo>
                <a:lnTo>
                  <a:pt x="32359" y="1492746"/>
                </a:lnTo>
                <a:lnTo>
                  <a:pt x="26443" y="1558317"/>
                </a:lnTo>
                <a:lnTo>
                  <a:pt x="21096" y="1624767"/>
                </a:lnTo>
                <a:lnTo>
                  <a:pt x="16328" y="1692060"/>
                </a:lnTo>
                <a:lnTo>
                  <a:pt x="12148" y="1760161"/>
                </a:lnTo>
                <a:lnTo>
                  <a:pt x="8567" y="1829032"/>
                </a:lnTo>
                <a:lnTo>
                  <a:pt x="5595" y="1898640"/>
                </a:lnTo>
                <a:lnTo>
                  <a:pt x="3242" y="1968947"/>
                </a:lnTo>
                <a:lnTo>
                  <a:pt x="1519" y="2039919"/>
                </a:lnTo>
                <a:lnTo>
                  <a:pt x="434" y="2111520"/>
                </a:lnTo>
                <a:lnTo>
                  <a:pt x="0" y="2183714"/>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68"/>
          <p:cNvSpPr txBox="1"/>
          <p:nvPr/>
        </p:nvSpPr>
        <p:spPr>
          <a:xfrm>
            <a:off x="5480050" y="3661664"/>
            <a:ext cx="95631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Neodinyum-demir-bor</a:t>
            </a:r>
            <a:endParaRPr sz="800">
              <a:solidFill>
                <a:schemeClr val="dk1"/>
              </a:solidFill>
              <a:latin typeface="Arial"/>
              <a:ea typeface="Arial"/>
              <a:cs typeface="Arial"/>
              <a:sym typeface="Arial"/>
            </a:endParaRPr>
          </a:p>
        </p:txBody>
      </p:sp>
      <p:sp>
        <p:nvSpPr>
          <p:cNvPr id="812" name="Google Shape;812;p68"/>
          <p:cNvSpPr txBox="1"/>
          <p:nvPr/>
        </p:nvSpPr>
        <p:spPr>
          <a:xfrm>
            <a:off x="7063485" y="2820162"/>
            <a:ext cx="356235" cy="14795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Alnico 5</a:t>
            </a:r>
            <a:endParaRPr sz="800">
              <a:solidFill>
                <a:schemeClr val="dk1"/>
              </a:solidFill>
              <a:latin typeface="Arial"/>
              <a:ea typeface="Arial"/>
              <a:cs typeface="Arial"/>
              <a:sym typeface="Arial"/>
            </a:endParaRPr>
          </a:p>
        </p:txBody>
      </p:sp>
      <p:sp>
        <p:nvSpPr>
          <p:cNvPr id="813" name="Google Shape;813;p68"/>
          <p:cNvSpPr/>
          <p:nvPr/>
        </p:nvSpPr>
        <p:spPr>
          <a:xfrm>
            <a:off x="6378066" y="3954398"/>
            <a:ext cx="471170" cy="316865"/>
          </a:xfrm>
          <a:custGeom>
            <a:rect b="b" l="l" r="r" t="t"/>
            <a:pathLst>
              <a:path extrusionOk="0" h="316864" w="471170">
                <a:moveTo>
                  <a:pt x="403860" y="305181"/>
                </a:moveTo>
                <a:lnTo>
                  <a:pt x="401192" y="305181"/>
                </a:lnTo>
                <a:lnTo>
                  <a:pt x="399034" y="307213"/>
                </a:lnTo>
                <a:lnTo>
                  <a:pt x="398780" y="312419"/>
                </a:lnTo>
                <a:lnTo>
                  <a:pt x="400938" y="314706"/>
                </a:lnTo>
                <a:lnTo>
                  <a:pt x="403479" y="314706"/>
                </a:lnTo>
                <a:lnTo>
                  <a:pt x="471042" y="316738"/>
                </a:lnTo>
                <a:lnTo>
                  <a:pt x="470583" y="315721"/>
                </a:lnTo>
                <a:lnTo>
                  <a:pt x="460883" y="315721"/>
                </a:lnTo>
                <a:lnTo>
                  <a:pt x="447016" y="306463"/>
                </a:lnTo>
                <a:lnTo>
                  <a:pt x="403860" y="305181"/>
                </a:lnTo>
                <a:close/>
              </a:path>
              <a:path extrusionOk="0" h="316864" w="471170">
                <a:moveTo>
                  <a:pt x="447016" y="306463"/>
                </a:moveTo>
                <a:lnTo>
                  <a:pt x="460883" y="315721"/>
                </a:lnTo>
                <a:lnTo>
                  <a:pt x="462259" y="313689"/>
                </a:lnTo>
                <a:lnTo>
                  <a:pt x="459232" y="313689"/>
                </a:lnTo>
                <a:lnTo>
                  <a:pt x="456093" y="306733"/>
                </a:lnTo>
                <a:lnTo>
                  <a:pt x="447016" y="306463"/>
                </a:lnTo>
                <a:close/>
              </a:path>
              <a:path extrusionOk="0" h="316864" w="471170">
                <a:moveTo>
                  <a:pt x="439419" y="251713"/>
                </a:moveTo>
                <a:lnTo>
                  <a:pt x="437007" y="252856"/>
                </a:lnTo>
                <a:lnTo>
                  <a:pt x="434593" y="253873"/>
                </a:lnTo>
                <a:lnTo>
                  <a:pt x="433451" y="256667"/>
                </a:lnTo>
                <a:lnTo>
                  <a:pt x="434593" y="259080"/>
                </a:lnTo>
                <a:lnTo>
                  <a:pt x="452448" y="298653"/>
                </a:lnTo>
                <a:lnTo>
                  <a:pt x="466216" y="307848"/>
                </a:lnTo>
                <a:lnTo>
                  <a:pt x="460883" y="315721"/>
                </a:lnTo>
                <a:lnTo>
                  <a:pt x="470583" y="315721"/>
                </a:lnTo>
                <a:lnTo>
                  <a:pt x="443230" y="255269"/>
                </a:lnTo>
                <a:lnTo>
                  <a:pt x="442213" y="252856"/>
                </a:lnTo>
                <a:lnTo>
                  <a:pt x="439419" y="251713"/>
                </a:lnTo>
                <a:close/>
              </a:path>
              <a:path extrusionOk="0" h="316864" w="471170">
                <a:moveTo>
                  <a:pt x="456093" y="306733"/>
                </a:moveTo>
                <a:lnTo>
                  <a:pt x="459232" y="313689"/>
                </a:lnTo>
                <a:lnTo>
                  <a:pt x="463677" y="306958"/>
                </a:lnTo>
                <a:lnTo>
                  <a:pt x="456093" y="306733"/>
                </a:lnTo>
                <a:close/>
              </a:path>
              <a:path extrusionOk="0" h="316864" w="471170">
                <a:moveTo>
                  <a:pt x="452448" y="298653"/>
                </a:moveTo>
                <a:lnTo>
                  <a:pt x="456093" y="306733"/>
                </a:lnTo>
                <a:lnTo>
                  <a:pt x="463677" y="306958"/>
                </a:lnTo>
                <a:lnTo>
                  <a:pt x="459232" y="313689"/>
                </a:lnTo>
                <a:lnTo>
                  <a:pt x="462259" y="313689"/>
                </a:lnTo>
                <a:lnTo>
                  <a:pt x="466216" y="307848"/>
                </a:lnTo>
                <a:lnTo>
                  <a:pt x="452448" y="298653"/>
                </a:lnTo>
                <a:close/>
              </a:path>
              <a:path extrusionOk="0" h="316864" w="471170">
                <a:moveTo>
                  <a:pt x="5207" y="0"/>
                </a:moveTo>
                <a:lnTo>
                  <a:pt x="0" y="8000"/>
                </a:lnTo>
                <a:lnTo>
                  <a:pt x="447016" y="306463"/>
                </a:lnTo>
                <a:lnTo>
                  <a:pt x="456093" y="306733"/>
                </a:lnTo>
                <a:lnTo>
                  <a:pt x="452448" y="298653"/>
                </a:lnTo>
                <a:lnTo>
                  <a:pt x="52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68"/>
          <p:cNvSpPr/>
          <p:nvPr/>
        </p:nvSpPr>
        <p:spPr>
          <a:xfrm>
            <a:off x="5580126" y="5011165"/>
            <a:ext cx="993775" cy="335280"/>
          </a:xfrm>
          <a:custGeom>
            <a:rect b="b" l="l" r="r" t="t"/>
            <a:pathLst>
              <a:path extrusionOk="0" h="335279" w="993775">
                <a:moveTo>
                  <a:pt x="968037" y="314160"/>
                </a:moveTo>
                <a:lnTo>
                  <a:pt x="923544" y="325627"/>
                </a:lnTo>
                <a:lnTo>
                  <a:pt x="922020" y="328167"/>
                </a:lnTo>
                <a:lnTo>
                  <a:pt x="923290" y="333247"/>
                </a:lnTo>
                <a:lnTo>
                  <a:pt x="925956" y="334898"/>
                </a:lnTo>
                <a:lnTo>
                  <a:pt x="928497" y="334136"/>
                </a:lnTo>
                <a:lnTo>
                  <a:pt x="986412" y="319150"/>
                </a:lnTo>
                <a:lnTo>
                  <a:pt x="983869" y="319150"/>
                </a:lnTo>
                <a:lnTo>
                  <a:pt x="968037" y="314160"/>
                </a:lnTo>
                <a:close/>
              </a:path>
              <a:path extrusionOk="0" h="335279" w="993775">
                <a:moveTo>
                  <a:pt x="976797" y="311898"/>
                </a:moveTo>
                <a:lnTo>
                  <a:pt x="968037" y="314160"/>
                </a:lnTo>
                <a:lnTo>
                  <a:pt x="983869" y="319150"/>
                </a:lnTo>
                <a:lnTo>
                  <a:pt x="984334" y="317626"/>
                </a:lnTo>
                <a:lnTo>
                  <a:pt x="981709" y="317626"/>
                </a:lnTo>
                <a:lnTo>
                  <a:pt x="976797" y="311898"/>
                </a:lnTo>
                <a:close/>
              </a:path>
              <a:path extrusionOk="0" h="335279" w="993775">
                <a:moveTo>
                  <a:pt x="945260" y="263651"/>
                </a:moveTo>
                <a:lnTo>
                  <a:pt x="941324" y="267080"/>
                </a:lnTo>
                <a:lnTo>
                  <a:pt x="941070" y="270128"/>
                </a:lnTo>
                <a:lnTo>
                  <a:pt x="942721" y="272160"/>
                </a:lnTo>
                <a:lnTo>
                  <a:pt x="970922" y="305047"/>
                </a:lnTo>
                <a:lnTo>
                  <a:pt x="986663" y="310006"/>
                </a:lnTo>
                <a:lnTo>
                  <a:pt x="983869" y="319150"/>
                </a:lnTo>
                <a:lnTo>
                  <a:pt x="986412" y="319150"/>
                </a:lnTo>
                <a:lnTo>
                  <a:pt x="993775" y="317245"/>
                </a:lnTo>
                <a:lnTo>
                  <a:pt x="949959" y="265937"/>
                </a:lnTo>
                <a:lnTo>
                  <a:pt x="948308" y="263905"/>
                </a:lnTo>
                <a:lnTo>
                  <a:pt x="945260" y="263651"/>
                </a:lnTo>
                <a:close/>
              </a:path>
              <a:path extrusionOk="0" h="335279" w="993775">
                <a:moveTo>
                  <a:pt x="984123" y="310006"/>
                </a:moveTo>
                <a:lnTo>
                  <a:pt x="976797" y="311898"/>
                </a:lnTo>
                <a:lnTo>
                  <a:pt x="981709" y="317626"/>
                </a:lnTo>
                <a:lnTo>
                  <a:pt x="984123" y="310006"/>
                </a:lnTo>
                <a:close/>
              </a:path>
              <a:path extrusionOk="0" h="335279" w="993775">
                <a:moveTo>
                  <a:pt x="986663" y="310006"/>
                </a:moveTo>
                <a:lnTo>
                  <a:pt x="984123" y="310006"/>
                </a:lnTo>
                <a:lnTo>
                  <a:pt x="981709" y="317626"/>
                </a:lnTo>
                <a:lnTo>
                  <a:pt x="984334" y="317626"/>
                </a:lnTo>
                <a:lnTo>
                  <a:pt x="986663" y="310006"/>
                </a:lnTo>
                <a:close/>
              </a:path>
              <a:path extrusionOk="0" h="335279" w="993775">
                <a:moveTo>
                  <a:pt x="2794" y="0"/>
                </a:moveTo>
                <a:lnTo>
                  <a:pt x="0" y="9016"/>
                </a:lnTo>
                <a:lnTo>
                  <a:pt x="968037" y="314160"/>
                </a:lnTo>
                <a:lnTo>
                  <a:pt x="976797" y="311898"/>
                </a:lnTo>
                <a:lnTo>
                  <a:pt x="970922" y="305047"/>
                </a:lnTo>
                <a:lnTo>
                  <a:pt x="2794" y="0"/>
                </a:lnTo>
                <a:close/>
              </a:path>
              <a:path extrusionOk="0" h="335279" w="993775">
                <a:moveTo>
                  <a:pt x="970922" y="305047"/>
                </a:moveTo>
                <a:lnTo>
                  <a:pt x="976797" y="311898"/>
                </a:lnTo>
                <a:lnTo>
                  <a:pt x="984123" y="310006"/>
                </a:lnTo>
                <a:lnTo>
                  <a:pt x="986663" y="310006"/>
                </a:lnTo>
                <a:lnTo>
                  <a:pt x="970922" y="30504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68"/>
          <p:cNvSpPr/>
          <p:nvPr/>
        </p:nvSpPr>
        <p:spPr>
          <a:xfrm>
            <a:off x="7577581" y="3094354"/>
            <a:ext cx="787400" cy="346710"/>
          </a:xfrm>
          <a:custGeom>
            <a:rect b="b" l="l" r="r" t="t"/>
            <a:pathLst>
              <a:path extrusionOk="0" h="346710" w="787400">
                <a:moveTo>
                  <a:pt x="761661" y="329888"/>
                </a:moveTo>
                <a:lnTo>
                  <a:pt x="718693" y="336804"/>
                </a:lnTo>
                <a:lnTo>
                  <a:pt x="716152" y="337185"/>
                </a:lnTo>
                <a:lnTo>
                  <a:pt x="714375" y="339598"/>
                </a:lnTo>
                <a:lnTo>
                  <a:pt x="714756" y="342265"/>
                </a:lnTo>
                <a:lnTo>
                  <a:pt x="715264" y="344805"/>
                </a:lnTo>
                <a:lnTo>
                  <a:pt x="717676" y="346583"/>
                </a:lnTo>
                <a:lnTo>
                  <a:pt x="720217" y="346202"/>
                </a:lnTo>
                <a:lnTo>
                  <a:pt x="781401" y="336296"/>
                </a:lnTo>
                <a:lnTo>
                  <a:pt x="776859" y="336296"/>
                </a:lnTo>
                <a:lnTo>
                  <a:pt x="761661" y="329888"/>
                </a:lnTo>
                <a:close/>
              </a:path>
              <a:path extrusionOk="0" h="346710" w="787400">
                <a:moveTo>
                  <a:pt x="770365" y="328487"/>
                </a:moveTo>
                <a:lnTo>
                  <a:pt x="761661" y="329888"/>
                </a:lnTo>
                <a:lnTo>
                  <a:pt x="776859" y="336296"/>
                </a:lnTo>
                <a:lnTo>
                  <a:pt x="777552" y="334645"/>
                </a:lnTo>
                <a:lnTo>
                  <a:pt x="774700" y="334645"/>
                </a:lnTo>
                <a:lnTo>
                  <a:pt x="770365" y="328487"/>
                </a:lnTo>
                <a:close/>
              </a:path>
              <a:path extrusionOk="0" h="346710" w="787400">
                <a:moveTo>
                  <a:pt x="743585" y="277495"/>
                </a:moveTo>
                <a:lnTo>
                  <a:pt x="739267" y="280543"/>
                </a:lnTo>
                <a:lnTo>
                  <a:pt x="738759" y="283591"/>
                </a:lnTo>
                <a:lnTo>
                  <a:pt x="765114" y="321028"/>
                </a:lnTo>
                <a:lnTo>
                  <a:pt x="780542" y="327533"/>
                </a:lnTo>
                <a:lnTo>
                  <a:pt x="776859" y="336296"/>
                </a:lnTo>
                <a:lnTo>
                  <a:pt x="781401" y="336296"/>
                </a:lnTo>
                <a:lnTo>
                  <a:pt x="786892" y="335407"/>
                </a:lnTo>
                <a:lnTo>
                  <a:pt x="748029" y="280162"/>
                </a:lnTo>
                <a:lnTo>
                  <a:pt x="746506" y="278130"/>
                </a:lnTo>
                <a:lnTo>
                  <a:pt x="743585" y="277495"/>
                </a:lnTo>
                <a:close/>
              </a:path>
              <a:path extrusionOk="0" h="346710" w="787400">
                <a:moveTo>
                  <a:pt x="777875" y="327279"/>
                </a:moveTo>
                <a:lnTo>
                  <a:pt x="770365" y="328487"/>
                </a:lnTo>
                <a:lnTo>
                  <a:pt x="774700" y="334645"/>
                </a:lnTo>
                <a:lnTo>
                  <a:pt x="777875" y="327279"/>
                </a:lnTo>
                <a:close/>
              </a:path>
              <a:path extrusionOk="0" h="346710" w="787400">
                <a:moveTo>
                  <a:pt x="779939" y="327279"/>
                </a:moveTo>
                <a:lnTo>
                  <a:pt x="777875" y="327279"/>
                </a:lnTo>
                <a:lnTo>
                  <a:pt x="774700" y="334645"/>
                </a:lnTo>
                <a:lnTo>
                  <a:pt x="777552" y="334645"/>
                </a:lnTo>
                <a:lnTo>
                  <a:pt x="780542" y="327533"/>
                </a:lnTo>
                <a:lnTo>
                  <a:pt x="779939" y="327279"/>
                </a:lnTo>
                <a:close/>
              </a:path>
              <a:path extrusionOk="0" h="346710" w="787400">
                <a:moveTo>
                  <a:pt x="3683" y="0"/>
                </a:moveTo>
                <a:lnTo>
                  <a:pt x="0" y="8762"/>
                </a:lnTo>
                <a:lnTo>
                  <a:pt x="761661" y="329888"/>
                </a:lnTo>
                <a:lnTo>
                  <a:pt x="770365" y="328487"/>
                </a:lnTo>
                <a:lnTo>
                  <a:pt x="765114" y="321028"/>
                </a:lnTo>
                <a:lnTo>
                  <a:pt x="3683" y="0"/>
                </a:lnTo>
                <a:close/>
              </a:path>
              <a:path extrusionOk="0" h="346710" w="787400">
                <a:moveTo>
                  <a:pt x="765114" y="321028"/>
                </a:moveTo>
                <a:lnTo>
                  <a:pt x="770365" y="328487"/>
                </a:lnTo>
                <a:lnTo>
                  <a:pt x="777875" y="327279"/>
                </a:lnTo>
                <a:lnTo>
                  <a:pt x="779939" y="327279"/>
                </a:lnTo>
                <a:lnTo>
                  <a:pt x="765114" y="32102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68"/>
          <p:cNvSpPr txBox="1"/>
          <p:nvPr/>
        </p:nvSpPr>
        <p:spPr>
          <a:xfrm>
            <a:off x="4540122" y="4706239"/>
            <a:ext cx="751205"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Somaryum kobalt</a:t>
            </a:r>
            <a:endParaRPr sz="800">
              <a:solidFill>
                <a:schemeClr val="dk1"/>
              </a:solidFill>
              <a:latin typeface="Arial"/>
              <a:ea typeface="Arial"/>
              <a:cs typeface="Arial"/>
              <a:sym typeface="Arial"/>
            </a:endParaRPr>
          </a:p>
        </p:txBody>
      </p:sp>
      <p:sp>
        <p:nvSpPr>
          <p:cNvPr id="817" name="Google Shape;817;p68"/>
          <p:cNvSpPr txBox="1"/>
          <p:nvPr/>
        </p:nvSpPr>
        <p:spPr>
          <a:xfrm>
            <a:off x="6568820" y="5418201"/>
            <a:ext cx="431165"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Seramik 7</a:t>
            </a:r>
            <a:endParaRPr sz="800">
              <a:solidFill>
                <a:schemeClr val="dk1"/>
              </a:solidFill>
              <a:latin typeface="Arial"/>
              <a:ea typeface="Arial"/>
              <a:cs typeface="Arial"/>
              <a:sym typeface="Arial"/>
            </a:endParaRPr>
          </a:p>
        </p:txBody>
      </p:sp>
      <p:sp>
        <p:nvSpPr>
          <p:cNvPr id="818" name="Google Shape;818;p68"/>
          <p:cNvSpPr/>
          <p:nvPr/>
        </p:nvSpPr>
        <p:spPr>
          <a:xfrm>
            <a:off x="7165085" y="5753125"/>
            <a:ext cx="318770" cy="134620"/>
          </a:xfrm>
          <a:custGeom>
            <a:rect b="b" l="l" r="r" t="t"/>
            <a:pathLst>
              <a:path extrusionOk="0" h="134620" w="318770">
                <a:moveTo>
                  <a:pt x="292629" y="115357"/>
                </a:moveTo>
                <a:lnTo>
                  <a:pt x="247777" y="124929"/>
                </a:lnTo>
                <a:lnTo>
                  <a:pt x="246125" y="127457"/>
                </a:lnTo>
                <a:lnTo>
                  <a:pt x="247142" y="132600"/>
                </a:lnTo>
                <a:lnTo>
                  <a:pt x="249682" y="134238"/>
                </a:lnTo>
                <a:lnTo>
                  <a:pt x="311826" y="121030"/>
                </a:lnTo>
                <a:lnTo>
                  <a:pt x="308229" y="121030"/>
                </a:lnTo>
                <a:lnTo>
                  <a:pt x="292629" y="115357"/>
                </a:lnTo>
                <a:close/>
              </a:path>
              <a:path extrusionOk="0" h="134620" w="318770">
                <a:moveTo>
                  <a:pt x="301482" y="113472"/>
                </a:moveTo>
                <a:lnTo>
                  <a:pt x="292629" y="115357"/>
                </a:lnTo>
                <a:lnTo>
                  <a:pt x="308229" y="121030"/>
                </a:lnTo>
                <a:lnTo>
                  <a:pt x="308795" y="119494"/>
                </a:lnTo>
                <a:lnTo>
                  <a:pt x="306197" y="119494"/>
                </a:lnTo>
                <a:lnTo>
                  <a:pt x="301482" y="113472"/>
                </a:lnTo>
                <a:close/>
              </a:path>
              <a:path extrusionOk="0" h="134620" w="318770">
                <a:moveTo>
                  <a:pt x="272161" y="63982"/>
                </a:moveTo>
                <a:lnTo>
                  <a:pt x="270129" y="65608"/>
                </a:lnTo>
                <a:lnTo>
                  <a:pt x="267970" y="67221"/>
                </a:lnTo>
                <a:lnTo>
                  <a:pt x="267589" y="70218"/>
                </a:lnTo>
                <a:lnTo>
                  <a:pt x="269240" y="72288"/>
                </a:lnTo>
                <a:lnTo>
                  <a:pt x="295956" y="106414"/>
                </a:lnTo>
                <a:lnTo>
                  <a:pt x="311531" y="112077"/>
                </a:lnTo>
                <a:lnTo>
                  <a:pt x="308229" y="121030"/>
                </a:lnTo>
                <a:lnTo>
                  <a:pt x="311826" y="121030"/>
                </a:lnTo>
                <a:lnTo>
                  <a:pt x="318389" y="119633"/>
                </a:lnTo>
                <a:lnTo>
                  <a:pt x="276733" y="66420"/>
                </a:lnTo>
                <a:lnTo>
                  <a:pt x="275082" y="64350"/>
                </a:lnTo>
                <a:lnTo>
                  <a:pt x="272161" y="63982"/>
                </a:lnTo>
                <a:close/>
              </a:path>
              <a:path extrusionOk="0" h="134620" w="318770">
                <a:moveTo>
                  <a:pt x="308864" y="111899"/>
                </a:moveTo>
                <a:lnTo>
                  <a:pt x="301482" y="113472"/>
                </a:lnTo>
                <a:lnTo>
                  <a:pt x="306197" y="119494"/>
                </a:lnTo>
                <a:lnTo>
                  <a:pt x="308864" y="111899"/>
                </a:lnTo>
                <a:close/>
              </a:path>
              <a:path extrusionOk="0" h="134620" w="318770">
                <a:moveTo>
                  <a:pt x="311042" y="111899"/>
                </a:moveTo>
                <a:lnTo>
                  <a:pt x="308864" y="111899"/>
                </a:lnTo>
                <a:lnTo>
                  <a:pt x="306197" y="119494"/>
                </a:lnTo>
                <a:lnTo>
                  <a:pt x="308795" y="119494"/>
                </a:lnTo>
                <a:lnTo>
                  <a:pt x="311531" y="112077"/>
                </a:lnTo>
                <a:lnTo>
                  <a:pt x="311042" y="111899"/>
                </a:lnTo>
                <a:close/>
              </a:path>
              <a:path extrusionOk="0" h="134620" w="318770">
                <a:moveTo>
                  <a:pt x="3302" y="0"/>
                </a:moveTo>
                <a:lnTo>
                  <a:pt x="0" y="8940"/>
                </a:lnTo>
                <a:lnTo>
                  <a:pt x="292629" y="115357"/>
                </a:lnTo>
                <a:lnTo>
                  <a:pt x="301482" y="113472"/>
                </a:lnTo>
                <a:lnTo>
                  <a:pt x="295956" y="106414"/>
                </a:lnTo>
                <a:lnTo>
                  <a:pt x="3302" y="0"/>
                </a:lnTo>
                <a:close/>
              </a:path>
              <a:path extrusionOk="0" h="134620" w="318770">
                <a:moveTo>
                  <a:pt x="295956" y="106414"/>
                </a:moveTo>
                <a:lnTo>
                  <a:pt x="301482" y="113472"/>
                </a:lnTo>
                <a:lnTo>
                  <a:pt x="308864" y="111899"/>
                </a:lnTo>
                <a:lnTo>
                  <a:pt x="311042" y="111899"/>
                </a:lnTo>
                <a:lnTo>
                  <a:pt x="295956" y="10641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68"/>
          <p:cNvSpPr/>
          <p:nvPr/>
        </p:nvSpPr>
        <p:spPr>
          <a:xfrm>
            <a:off x="7728457" y="5011165"/>
            <a:ext cx="401320" cy="167005"/>
          </a:xfrm>
          <a:custGeom>
            <a:rect b="b" l="l" r="r" t="t"/>
            <a:pathLst>
              <a:path extrusionOk="0" h="167004" w="401320">
                <a:moveTo>
                  <a:pt x="375628" y="148003"/>
                </a:moveTo>
                <a:lnTo>
                  <a:pt x="330708" y="157225"/>
                </a:lnTo>
                <a:lnTo>
                  <a:pt x="329057" y="159765"/>
                </a:lnTo>
                <a:lnTo>
                  <a:pt x="330073" y="164972"/>
                </a:lnTo>
                <a:lnTo>
                  <a:pt x="332613" y="166623"/>
                </a:lnTo>
                <a:lnTo>
                  <a:pt x="394580" y="153796"/>
                </a:lnTo>
                <a:lnTo>
                  <a:pt x="391287" y="153796"/>
                </a:lnTo>
                <a:lnTo>
                  <a:pt x="375628" y="148003"/>
                </a:lnTo>
                <a:close/>
              </a:path>
              <a:path extrusionOk="0" h="167004" w="401320">
                <a:moveTo>
                  <a:pt x="384504" y="146178"/>
                </a:moveTo>
                <a:lnTo>
                  <a:pt x="375628" y="148003"/>
                </a:lnTo>
                <a:lnTo>
                  <a:pt x="391287" y="153796"/>
                </a:lnTo>
                <a:lnTo>
                  <a:pt x="391891" y="152145"/>
                </a:lnTo>
                <a:lnTo>
                  <a:pt x="389127" y="152145"/>
                </a:lnTo>
                <a:lnTo>
                  <a:pt x="384504" y="146178"/>
                </a:lnTo>
                <a:close/>
              </a:path>
              <a:path extrusionOk="0" h="167004" w="401320">
                <a:moveTo>
                  <a:pt x="355473" y="96519"/>
                </a:moveTo>
                <a:lnTo>
                  <a:pt x="353314" y="98043"/>
                </a:lnTo>
                <a:lnTo>
                  <a:pt x="351282" y="99694"/>
                </a:lnTo>
                <a:lnTo>
                  <a:pt x="350900" y="102742"/>
                </a:lnTo>
                <a:lnTo>
                  <a:pt x="352425" y="104774"/>
                </a:lnTo>
                <a:lnTo>
                  <a:pt x="378932" y="138986"/>
                </a:lnTo>
                <a:lnTo>
                  <a:pt x="394589" y="144779"/>
                </a:lnTo>
                <a:lnTo>
                  <a:pt x="391287" y="153796"/>
                </a:lnTo>
                <a:lnTo>
                  <a:pt x="394580" y="153796"/>
                </a:lnTo>
                <a:lnTo>
                  <a:pt x="401320" y="152399"/>
                </a:lnTo>
                <a:lnTo>
                  <a:pt x="360045" y="98932"/>
                </a:lnTo>
                <a:lnTo>
                  <a:pt x="358394" y="96900"/>
                </a:lnTo>
                <a:lnTo>
                  <a:pt x="355473" y="96519"/>
                </a:lnTo>
                <a:close/>
              </a:path>
              <a:path extrusionOk="0" h="167004" w="401320">
                <a:moveTo>
                  <a:pt x="391922" y="144652"/>
                </a:moveTo>
                <a:lnTo>
                  <a:pt x="384504" y="146178"/>
                </a:lnTo>
                <a:lnTo>
                  <a:pt x="389127" y="152145"/>
                </a:lnTo>
                <a:lnTo>
                  <a:pt x="391922" y="144652"/>
                </a:lnTo>
                <a:close/>
              </a:path>
              <a:path extrusionOk="0" h="167004" w="401320">
                <a:moveTo>
                  <a:pt x="394245" y="144652"/>
                </a:moveTo>
                <a:lnTo>
                  <a:pt x="391922" y="144652"/>
                </a:lnTo>
                <a:lnTo>
                  <a:pt x="389127" y="152145"/>
                </a:lnTo>
                <a:lnTo>
                  <a:pt x="391891" y="152145"/>
                </a:lnTo>
                <a:lnTo>
                  <a:pt x="394589" y="144779"/>
                </a:lnTo>
                <a:lnTo>
                  <a:pt x="394245" y="144652"/>
                </a:lnTo>
                <a:close/>
              </a:path>
              <a:path extrusionOk="0" h="167004" w="401320">
                <a:moveTo>
                  <a:pt x="3301" y="0"/>
                </a:moveTo>
                <a:lnTo>
                  <a:pt x="0" y="9016"/>
                </a:lnTo>
                <a:lnTo>
                  <a:pt x="375628" y="148003"/>
                </a:lnTo>
                <a:lnTo>
                  <a:pt x="384504" y="146178"/>
                </a:lnTo>
                <a:lnTo>
                  <a:pt x="378932" y="138986"/>
                </a:lnTo>
                <a:lnTo>
                  <a:pt x="3301" y="0"/>
                </a:lnTo>
                <a:close/>
              </a:path>
              <a:path extrusionOk="0" h="167004" w="401320">
                <a:moveTo>
                  <a:pt x="378932" y="138986"/>
                </a:moveTo>
                <a:lnTo>
                  <a:pt x="384504" y="146178"/>
                </a:lnTo>
                <a:lnTo>
                  <a:pt x="391922" y="144652"/>
                </a:lnTo>
                <a:lnTo>
                  <a:pt x="394245" y="144652"/>
                </a:lnTo>
                <a:lnTo>
                  <a:pt x="378932" y="13898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68"/>
          <p:cNvSpPr txBox="1"/>
          <p:nvPr/>
        </p:nvSpPr>
        <p:spPr>
          <a:xfrm>
            <a:off x="7229347" y="4734814"/>
            <a:ext cx="356235"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Alnico 8</a:t>
            </a:r>
            <a:endParaRPr sz="800">
              <a:solidFill>
                <a:schemeClr val="dk1"/>
              </a:solidFill>
              <a:latin typeface="Arial"/>
              <a:ea typeface="Arial"/>
              <a:cs typeface="Arial"/>
              <a:sym typeface="Arial"/>
            </a:endParaRPr>
          </a:p>
        </p:txBody>
      </p:sp>
      <p:sp>
        <p:nvSpPr>
          <p:cNvPr id="821" name="Google Shape;821;p68"/>
          <p:cNvSpPr txBox="1"/>
          <p:nvPr/>
        </p:nvSpPr>
        <p:spPr>
          <a:xfrm>
            <a:off x="352755" y="3489602"/>
            <a:ext cx="3709670" cy="2037714"/>
          </a:xfrm>
          <a:prstGeom prst="rect">
            <a:avLst/>
          </a:prstGeom>
          <a:noFill/>
          <a:ln>
            <a:noFill/>
          </a:ln>
        </p:spPr>
        <p:txBody>
          <a:bodyPr anchorCtr="0" anchor="t" bIns="0" lIns="0" spcFirstLastPara="1" rIns="0" wrap="square" tIns="12700">
            <a:noAutofit/>
          </a:bodyPr>
          <a:lstStyle/>
          <a:p>
            <a:pPr indent="-91440" lvl="0" marL="104139" marR="5080" rtl="0" algn="just">
              <a:lnSpc>
                <a:spcPct val="120000"/>
              </a:lnSpc>
              <a:spcBef>
                <a:spcPts val="0"/>
              </a:spcBef>
              <a:spcAft>
                <a:spcPts val="0"/>
              </a:spcAft>
              <a:buClr>
                <a:srgbClr val="DD8046"/>
              </a:buClr>
              <a:buSzPts val="1300"/>
              <a:buFont typeface="Noto Sans Symbols"/>
              <a:buChar char="◻"/>
            </a:pPr>
            <a:r>
              <a:rPr lang="en-US" sz="2200">
                <a:solidFill>
                  <a:schemeClr val="dk1"/>
                </a:solidFill>
                <a:latin typeface="Arial"/>
                <a:ea typeface="Arial"/>
                <a:cs typeface="Arial"/>
                <a:sym typeface="Arial"/>
              </a:rPr>
              <a:t>Yeni kalıcı malzemelerdeki hızlı  gelişmeler ve bunların piyasada  yerlerini almaları sonucu DA ve  senkron makinalarda kalıcı  mıknatıs kullanımı artmaktadır.</a:t>
            </a:r>
            <a:endParaRPr sz="2200">
              <a:solidFill>
                <a:schemeClr val="dk1"/>
              </a:solidFill>
              <a:latin typeface="Arial"/>
              <a:ea typeface="Arial"/>
              <a:cs typeface="Arial"/>
              <a:sym typeface="Arial"/>
            </a:endParaRPr>
          </a:p>
        </p:txBody>
      </p:sp>
      <p:sp>
        <p:nvSpPr>
          <p:cNvPr id="822" name="Google Shape;822;p68"/>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823" name="Google Shape;823;p68"/>
          <p:cNvSpPr txBox="1"/>
          <p:nvPr/>
        </p:nvSpPr>
        <p:spPr>
          <a:xfrm>
            <a:off x="690168" y="859663"/>
            <a:ext cx="219265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Kalıcı Mıknatıslar</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9"/>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829" name="Google Shape;829;p69"/>
          <p:cNvSpPr txBox="1"/>
          <p:nvPr/>
        </p:nvSpPr>
        <p:spPr>
          <a:xfrm>
            <a:off x="532587" y="897763"/>
            <a:ext cx="8284845" cy="4258310"/>
          </a:xfrm>
          <a:prstGeom prst="rect">
            <a:avLst/>
          </a:prstGeom>
          <a:noFill/>
          <a:ln>
            <a:noFill/>
          </a:ln>
        </p:spPr>
        <p:txBody>
          <a:bodyPr anchorCtr="0" anchor="t" bIns="0" lIns="0" spcFirstLastPara="1" rIns="0" wrap="square" tIns="12700">
            <a:noAutofit/>
          </a:bodyPr>
          <a:lstStyle/>
          <a:p>
            <a:pPr indent="0" lvl="0" marL="17018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Kalıcı Mıknatıs Malzemelerin Özellikleri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2100">
              <a:solidFill>
                <a:schemeClr val="dk1"/>
              </a:solidFill>
              <a:latin typeface="Times New Roman"/>
              <a:ea typeface="Times New Roman"/>
              <a:cs typeface="Times New Roman"/>
              <a:sym typeface="Times New Roman"/>
            </a:endParaRPr>
          </a:p>
          <a:p>
            <a:pPr indent="-400685" lvl="0" marL="413384" marR="8255"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Gerekli olan manyetik akısı kalıcı mıknatıs ile sağlanan bütün  makinalarda, kullanılan kalıcı mıknatıs malzemede iki önemli  özelliğin bulunması gerekir.</a:t>
            </a:r>
            <a:endParaRPr sz="2400">
              <a:solidFill>
                <a:schemeClr val="dk1"/>
              </a:solidFill>
              <a:latin typeface="Arial"/>
              <a:ea typeface="Arial"/>
              <a:cs typeface="Arial"/>
              <a:sym typeface="Arial"/>
            </a:endParaRPr>
          </a:p>
          <a:p>
            <a:pPr indent="-400685" lvl="0" marL="413384" marR="0" rtl="0" algn="l">
              <a:lnSpc>
                <a:spcPct val="100000"/>
              </a:lnSpc>
              <a:spcBef>
                <a:spcPts val="710"/>
              </a:spcBef>
              <a:spcAft>
                <a:spcPts val="0"/>
              </a:spcAft>
              <a:buClr>
                <a:srgbClr val="DD8046"/>
              </a:buClr>
              <a:buSzPts val="1450"/>
              <a:buFont typeface="Noto Sans Symbols"/>
              <a:buChar char="◻"/>
            </a:pPr>
            <a:r>
              <a:rPr lang="en-US" sz="2400">
                <a:solidFill>
                  <a:srgbClr val="0000FF"/>
                </a:solidFill>
                <a:latin typeface="Arial"/>
                <a:ea typeface="Arial"/>
                <a:cs typeface="Arial"/>
                <a:sym typeface="Arial"/>
              </a:rPr>
              <a:t>Bunlar:</a:t>
            </a:r>
            <a:endParaRPr sz="2400">
              <a:solidFill>
                <a:schemeClr val="dk1"/>
              </a:solidFill>
              <a:latin typeface="Arial"/>
              <a:ea typeface="Arial"/>
              <a:cs typeface="Arial"/>
              <a:sym typeface="Arial"/>
            </a:endParaRPr>
          </a:p>
          <a:p>
            <a:pPr indent="-400685" lvl="0" marL="413384" marR="5080" rtl="0" algn="just">
              <a:lnSpc>
                <a:spcPct val="100000"/>
              </a:lnSpc>
              <a:spcBef>
                <a:spcPts val="695"/>
              </a:spcBef>
              <a:spcAft>
                <a:spcPts val="0"/>
              </a:spcAft>
              <a:buClr>
                <a:srgbClr val="FF0000"/>
              </a:buClr>
              <a:buSzPts val="2400"/>
              <a:buFont typeface="Arial"/>
              <a:buAutoNum type="arabicPeriod"/>
            </a:pPr>
            <a:r>
              <a:rPr lang="en-US" sz="2400">
                <a:solidFill>
                  <a:schemeClr val="dk1"/>
                </a:solidFill>
                <a:latin typeface="Arial"/>
                <a:ea typeface="Arial"/>
                <a:cs typeface="Arial"/>
                <a:sym typeface="Arial"/>
              </a:rPr>
              <a:t>Yüksek bir </a:t>
            </a:r>
            <a:r>
              <a:rPr lang="en-US" sz="2400">
                <a:solidFill>
                  <a:srgbClr val="FF0000"/>
                </a:solidFill>
                <a:latin typeface="Arial"/>
                <a:ea typeface="Arial"/>
                <a:cs typeface="Arial"/>
                <a:sym typeface="Arial"/>
              </a:rPr>
              <a:t>kalıcı (artık) mınatısiyet yoğunluğuna </a:t>
            </a:r>
            <a:r>
              <a:rPr lang="en-US" sz="2400">
                <a:solidFill>
                  <a:schemeClr val="dk1"/>
                </a:solidFill>
                <a:latin typeface="Arial"/>
                <a:ea typeface="Arial"/>
                <a:cs typeface="Arial"/>
                <a:sym typeface="Arial"/>
              </a:rPr>
              <a:t>sahip olmalıdır.  Böylece mıknatıs “</a:t>
            </a:r>
            <a:r>
              <a:rPr lang="en-US" sz="2400">
                <a:solidFill>
                  <a:srgbClr val="FF0000"/>
                </a:solidFill>
                <a:latin typeface="Arial"/>
                <a:ea typeface="Arial"/>
                <a:cs typeface="Arial"/>
                <a:sym typeface="Arial"/>
              </a:rPr>
              <a:t>kuvvetli</a:t>
            </a:r>
            <a:r>
              <a:rPr lang="en-US" sz="2400">
                <a:solidFill>
                  <a:schemeClr val="dk1"/>
                </a:solidFill>
                <a:latin typeface="Arial"/>
                <a:ea typeface="Arial"/>
                <a:cs typeface="Arial"/>
                <a:sym typeface="Arial"/>
              </a:rPr>
              <a:t>” olur ve istenen akıyı sağlar.</a:t>
            </a:r>
            <a:endParaRPr sz="2400">
              <a:solidFill>
                <a:schemeClr val="dk1"/>
              </a:solidFill>
              <a:latin typeface="Arial"/>
              <a:ea typeface="Arial"/>
              <a:cs typeface="Arial"/>
              <a:sym typeface="Arial"/>
            </a:endParaRPr>
          </a:p>
          <a:p>
            <a:pPr indent="-400685" lvl="0" marL="413384" marR="5715" rtl="0" algn="just">
              <a:lnSpc>
                <a:spcPct val="100000"/>
              </a:lnSpc>
              <a:spcBef>
                <a:spcPts val="700"/>
              </a:spcBef>
              <a:spcAft>
                <a:spcPts val="0"/>
              </a:spcAft>
              <a:buClr>
                <a:srgbClr val="FF0000"/>
              </a:buClr>
              <a:buSzPts val="2400"/>
              <a:buFont typeface="Arial"/>
              <a:buAutoNum type="arabicPeriod"/>
            </a:pPr>
            <a:r>
              <a:rPr lang="en-US" sz="2400">
                <a:solidFill>
                  <a:schemeClr val="dk1"/>
                </a:solidFill>
                <a:latin typeface="Arial"/>
                <a:ea typeface="Arial"/>
                <a:cs typeface="Arial"/>
                <a:sym typeface="Arial"/>
              </a:rPr>
              <a:t>Büyük bir </a:t>
            </a:r>
            <a:r>
              <a:rPr lang="en-US" sz="2400">
                <a:solidFill>
                  <a:srgbClr val="FF0000"/>
                </a:solidFill>
                <a:latin typeface="Arial"/>
                <a:ea typeface="Arial"/>
                <a:cs typeface="Arial"/>
                <a:sym typeface="Arial"/>
              </a:rPr>
              <a:t>giderici  kuvvete </a:t>
            </a:r>
            <a:r>
              <a:rPr lang="en-US" sz="2400">
                <a:solidFill>
                  <a:schemeClr val="dk1"/>
                </a:solidFill>
                <a:latin typeface="Arial"/>
                <a:ea typeface="Arial"/>
                <a:cs typeface="Arial"/>
                <a:sym typeface="Arial"/>
              </a:rPr>
              <a:t>(kalıcı mıknatısiyeti yok edici  kuvvete) sahip olmalıdır. Böylece, dış etkiler tarafından  kolaylıkla mıknatısiyeti yok edilemez.</a:t>
            </a:r>
            <a:endParaRPr sz="24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70"/>
          <p:cNvSpPr txBox="1"/>
          <p:nvPr/>
        </p:nvSpPr>
        <p:spPr>
          <a:xfrm>
            <a:off x="258267" y="2218690"/>
            <a:ext cx="8557895" cy="757555"/>
          </a:xfrm>
          <a:prstGeom prst="rect">
            <a:avLst/>
          </a:prstGeom>
          <a:noFill/>
          <a:ln>
            <a:noFill/>
          </a:ln>
        </p:spPr>
        <p:txBody>
          <a:bodyPr anchorCtr="0" anchor="t" bIns="0" lIns="0" spcFirstLastPara="1" rIns="0" wrap="square" tIns="12700">
            <a:noAutofit/>
          </a:bodyPr>
          <a:lstStyle/>
          <a:p>
            <a:pPr indent="-320040" lvl="0" marL="332740" marR="508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İdeal bir kalıcı mıknatıs malzemeden dikdörtgene yakın ve </a:t>
            </a:r>
            <a:r>
              <a:rPr lang="en-US" sz="2400">
                <a:solidFill>
                  <a:srgbClr val="FF0000"/>
                </a:solidFill>
                <a:latin typeface="Arial"/>
                <a:ea typeface="Arial"/>
                <a:cs typeface="Arial"/>
                <a:sym typeface="Arial"/>
              </a:rPr>
              <a:t>şişman  bir histerisis </a:t>
            </a:r>
            <a:r>
              <a:rPr lang="en-US" sz="2400">
                <a:solidFill>
                  <a:schemeClr val="dk1"/>
                </a:solidFill>
                <a:latin typeface="Arial"/>
                <a:ea typeface="Arial"/>
                <a:cs typeface="Arial"/>
                <a:sym typeface="Arial"/>
              </a:rPr>
              <a:t>eğrisine sahip olması beklenir.</a:t>
            </a:r>
            <a:endParaRPr sz="2400">
              <a:solidFill>
                <a:schemeClr val="dk1"/>
              </a:solidFill>
              <a:latin typeface="Arial"/>
              <a:ea typeface="Arial"/>
              <a:cs typeface="Arial"/>
              <a:sym typeface="Arial"/>
            </a:endParaRPr>
          </a:p>
        </p:txBody>
      </p:sp>
      <p:sp>
        <p:nvSpPr>
          <p:cNvPr id="835" name="Google Shape;835;p70"/>
          <p:cNvSpPr txBox="1"/>
          <p:nvPr/>
        </p:nvSpPr>
        <p:spPr>
          <a:xfrm>
            <a:off x="258267" y="3040507"/>
            <a:ext cx="3010535" cy="756920"/>
          </a:xfrm>
          <a:prstGeom prst="rect">
            <a:avLst/>
          </a:prstGeom>
          <a:noFill/>
          <a:ln>
            <a:noFill/>
          </a:ln>
        </p:spPr>
        <p:txBody>
          <a:bodyPr anchorCtr="0" anchor="t" bIns="0" lIns="0" spcFirstLastPara="1" rIns="0" wrap="square" tIns="12700">
            <a:noAutofit/>
          </a:bodyPr>
          <a:lstStyle/>
          <a:p>
            <a:pPr indent="-320040" lvl="0" marL="332740" marR="508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Böylece,		uygulanan  yüksek	bir	seviyede</a:t>
            </a:r>
            <a:endParaRPr sz="2400">
              <a:solidFill>
                <a:schemeClr val="dk1"/>
              </a:solidFill>
              <a:latin typeface="Arial"/>
              <a:ea typeface="Arial"/>
              <a:cs typeface="Arial"/>
              <a:sym typeface="Arial"/>
            </a:endParaRPr>
          </a:p>
        </p:txBody>
      </p:sp>
      <p:sp>
        <p:nvSpPr>
          <p:cNvPr id="836" name="Google Shape;836;p70"/>
          <p:cNvSpPr txBox="1"/>
          <p:nvPr/>
        </p:nvSpPr>
        <p:spPr>
          <a:xfrm>
            <a:off x="3289808" y="3040507"/>
            <a:ext cx="5527040" cy="756920"/>
          </a:xfrm>
          <a:prstGeom prst="rect">
            <a:avLst/>
          </a:prstGeom>
          <a:noFill/>
          <a:ln>
            <a:noFill/>
          </a:ln>
        </p:spPr>
        <p:txBody>
          <a:bodyPr anchorCtr="0" anchor="t" bIns="0" lIns="0" spcFirstLastPara="1" rIns="0" wrap="square" tIns="12700">
            <a:noAutofit/>
          </a:bodyPr>
          <a:lstStyle/>
          <a:p>
            <a:pPr indent="-157480" lvl="0" marL="169545" marR="5080" rtl="0" algn="l">
              <a:lnSpc>
                <a:spcPct val="100000"/>
              </a:lnSpc>
              <a:spcBef>
                <a:spcPts val="0"/>
              </a:spcBef>
              <a:spcAft>
                <a:spcPts val="0"/>
              </a:spcAft>
              <a:buNone/>
            </a:pPr>
            <a:r>
              <a:rPr lang="en-US" sz="2400">
                <a:solidFill>
                  <a:schemeClr val="dk1"/>
                </a:solidFill>
                <a:latin typeface="Arial"/>
                <a:ea typeface="Arial"/>
                <a:cs typeface="Arial"/>
                <a:sym typeface="Arial"/>
              </a:rPr>
              <a:t>alan	kaldırıldığı	zaman	kalıcı	mıknatısiyet  olur.		Diğer	bir		ifadeyle,	histerisis	eğrisi</a:t>
            </a:r>
            <a:endParaRPr sz="2400">
              <a:solidFill>
                <a:schemeClr val="dk1"/>
              </a:solidFill>
              <a:latin typeface="Arial"/>
              <a:ea typeface="Arial"/>
              <a:cs typeface="Arial"/>
              <a:sym typeface="Arial"/>
            </a:endParaRPr>
          </a:p>
        </p:txBody>
      </p:sp>
      <p:sp>
        <p:nvSpPr>
          <p:cNvPr id="837" name="Google Shape;837;p70"/>
          <p:cNvSpPr txBox="1"/>
          <p:nvPr/>
        </p:nvSpPr>
        <p:spPr>
          <a:xfrm>
            <a:off x="258267" y="3772027"/>
            <a:ext cx="8558530" cy="1943735"/>
          </a:xfrm>
          <a:prstGeom prst="rect">
            <a:avLst/>
          </a:prstGeom>
          <a:noFill/>
          <a:ln>
            <a:noFill/>
          </a:ln>
        </p:spPr>
        <p:txBody>
          <a:bodyPr anchorCtr="0" anchor="t" bIns="0" lIns="0" spcFirstLastPara="1" rIns="0" wrap="square" tIns="12700">
            <a:noAutofit/>
          </a:bodyPr>
          <a:lstStyle/>
          <a:p>
            <a:pPr indent="0" lvl="0" marL="332740" marR="5080" rtl="0" algn="l">
              <a:lnSpc>
                <a:spcPct val="100000"/>
              </a:lnSpc>
              <a:spcBef>
                <a:spcPts val="0"/>
              </a:spcBef>
              <a:spcAft>
                <a:spcPts val="0"/>
              </a:spcAft>
              <a:buNone/>
            </a:pPr>
            <a:r>
              <a:rPr lang="en-US" sz="2400">
                <a:solidFill>
                  <a:schemeClr val="dk1"/>
                </a:solidFill>
                <a:latin typeface="Arial"/>
                <a:ea typeface="Arial"/>
                <a:cs typeface="Arial"/>
                <a:sym typeface="Arial"/>
              </a:rPr>
              <a:t>tarafından çevrelenen alan çok geniş olur. Pratikte çok az manyetik  malzeme bu bahsedilen gerekleri karşılar.</a:t>
            </a:r>
            <a:endParaRPr sz="2400">
              <a:solidFill>
                <a:schemeClr val="dk1"/>
              </a:solidFill>
              <a:latin typeface="Arial"/>
              <a:ea typeface="Arial"/>
              <a:cs typeface="Arial"/>
              <a:sym typeface="Arial"/>
            </a:endParaRPr>
          </a:p>
          <a:p>
            <a:pPr indent="-320040" lvl="0" marL="332740" marR="6350" rtl="0" algn="just">
              <a:lnSpc>
                <a:spcPct val="100000"/>
              </a:lnSpc>
              <a:spcBef>
                <a:spcPts val="69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kalıcı mıknatıs malzemenin uygun </a:t>
            </a:r>
            <a:r>
              <a:rPr lang="en-US" sz="2400">
                <a:solidFill>
                  <a:srgbClr val="FF0000"/>
                </a:solidFill>
                <a:latin typeface="Arial"/>
                <a:ea typeface="Arial"/>
                <a:cs typeface="Arial"/>
                <a:sym typeface="Arial"/>
              </a:rPr>
              <a:t>seçimi </a:t>
            </a:r>
            <a:r>
              <a:rPr lang="en-US" sz="2400">
                <a:solidFill>
                  <a:schemeClr val="dk1"/>
                </a:solidFill>
                <a:latin typeface="Arial"/>
                <a:ea typeface="Arial"/>
                <a:cs typeface="Arial"/>
                <a:sym typeface="Arial"/>
              </a:rPr>
              <a:t>için malzemenin  histerisis eğrisinde ikinci bölge ile temsil edilen </a:t>
            </a:r>
            <a:r>
              <a:rPr lang="en-US" sz="2400">
                <a:solidFill>
                  <a:srgbClr val="FF0000"/>
                </a:solidFill>
                <a:latin typeface="Arial"/>
                <a:ea typeface="Arial"/>
                <a:cs typeface="Arial"/>
                <a:sym typeface="Arial"/>
              </a:rPr>
              <a:t>giderici kuvvet </a:t>
            </a:r>
            <a:r>
              <a:rPr lang="en-US" sz="2400">
                <a:solidFill>
                  <a:schemeClr val="dk1"/>
                </a:solidFill>
                <a:latin typeface="Arial"/>
                <a:ea typeface="Arial"/>
                <a:cs typeface="Arial"/>
                <a:sym typeface="Arial"/>
              </a:rPr>
              <a:t>ve </a:t>
            </a:r>
            <a:r>
              <a:rPr lang="en-US" sz="2400">
                <a:solidFill>
                  <a:srgbClr val="FF0000"/>
                </a:solidFill>
                <a:latin typeface="Arial"/>
                <a:ea typeface="Arial"/>
                <a:cs typeface="Arial"/>
                <a:sym typeface="Arial"/>
              </a:rPr>
              <a:t> artık mıknatısiyet </a:t>
            </a:r>
            <a:r>
              <a:rPr lang="en-US" sz="2400">
                <a:solidFill>
                  <a:schemeClr val="dk1"/>
                </a:solidFill>
                <a:latin typeface="Arial"/>
                <a:ea typeface="Arial"/>
                <a:cs typeface="Arial"/>
                <a:sym typeface="Arial"/>
              </a:rPr>
              <a:t>eksenleri arasında kalan bölge kullanılır.</a:t>
            </a:r>
            <a:endParaRPr sz="2400">
              <a:solidFill>
                <a:schemeClr val="dk1"/>
              </a:solidFill>
              <a:latin typeface="Arial"/>
              <a:ea typeface="Arial"/>
              <a:cs typeface="Arial"/>
              <a:sym typeface="Arial"/>
            </a:endParaRPr>
          </a:p>
        </p:txBody>
      </p:sp>
      <p:sp>
        <p:nvSpPr>
          <p:cNvPr id="838" name="Google Shape;838;p70"/>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839" name="Google Shape;839;p70"/>
          <p:cNvSpPr txBox="1"/>
          <p:nvPr/>
        </p:nvSpPr>
        <p:spPr>
          <a:xfrm>
            <a:off x="690168" y="897763"/>
            <a:ext cx="49879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Kalıcı Mıknatıs Malzemelerin Özellikleri</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1"/>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845" name="Google Shape;845;p71"/>
          <p:cNvSpPr txBox="1"/>
          <p:nvPr/>
        </p:nvSpPr>
        <p:spPr>
          <a:xfrm>
            <a:off x="258267" y="5248097"/>
            <a:ext cx="8557895" cy="1366520"/>
          </a:xfrm>
          <a:prstGeom prst="rect">
            <a:avLst/>
          </a:prstGeom>
          <a:noFill/>
          <a:ln>
            <a:noFill/>
          </a:ln>
        </p:spPr>
        <p:txBody>
          <a:bodyPr anchorCtr="0" anchor="t" bIns="0" lIns="0" spcFirstLastPara="1" rIns="0" wrap="square" tIns="12050">
            <a:noAutofit/>
          </a:bodyPr>
          <a:lstStyle/>
          <a:p>
            <a:pPr indent="0" lvl="0" marL="12700" marR="5080" rtl="0" algn="just">
              <a:lnSpc>
                <a:spcPct val="100000"/>
              </a:lnSpc>
              <a:spcBef>
                <a:spcPts val="0"/>
              </a:spcBef>
              <a:spcAft>
                <a:spcPts val="0"/>
              </a:spcAft>
              <a:buNone/>
            </a:pPr>
            <a:r>
              <a:rPr lang="en-US" sz="2200">
                <a:solidFill>
                  <a:schemeClr val="dk1"/>
                </a:solidFill>
                <a:latin typeface="Arial"/>
                <a:ea typeface="Arial"/>
                <a:cs typeface="Arial"/>
                <a:sym typeface="Arial"/>
              </a:rPr>
              <a:t>Şekil ’de sert (Alnico-5) ve yumuşak (M-5) çelik malzemeler için histerisis  eğrisinin ikinci çeyreği gösterilmiştir. Her iki malzeme yüksek </a:t>
            </a:r>
            <a:r>
              <a:rPr i="1" lang="en-US" sz="2200">
                <a:solidFill>
                  <a:schemeClr val="dk1"/>
                </a:solidFill>
                <a:latin typeface="Trebuchet MS"/>
                <a:ea typeface="Trebuchet MS"/>
                <a:cs typeface="Trebuchet MS"/>
                <a:sym typeface="Trebuchet MS"/>
              </a:rPr>
              <a:t>B</a:t>
            </a:r>
            <a:r>
              <a:rPr baseline="-25000" lang="en-US" sz="2175">
                <a:solidFill>
                  <a:schemeClr val="dk1"/>
                </a:solidFill>
                <a:latin typeface="Arial"/>
                <a:ea typeface="Arial"/>
                <a:cs typeface="Arial"/>
                <a:sym typeface="Arial"/>
              </a:rPr>
              <a:t>r </a:t>
            </a:r>
            <a:r>
              <a:rPr lang="en-US" sz="2200">
                <a:solidFill>
                  <a:schemeClr val="dk1"/>
                </a:solidFill>
                <a:latin typeface="Arial"/>
                <a:ea typeface="Arial"/>
                <a:cs typeface="Arial"/>
                <a:sym typeface="Arial"/>
              </a:rPr>
              <a:t>(kalıcı  mıknatısiyet) değerlerine sahiptir. Alnico-5 için </a:t>
            </a:r>
            <a:r>
              <a:rPr i="1" lang="en-US" sz="2200">
                <a:solidFill>
                  <a:schemeClr val="dk1"/>
                </a:solidFill>
                <a:latin typeface="Trebuchet MS"/>
                <a:ea typeface="Trebuchet MS"/>
                <a:cs typeface="Trebuchet MS"/>
                <a:sym typeface="Trebuchet MS"/>
              </a:rPr>
              <a:t>B</a:t>
            </a:r>
            <a:r>
              <a:rPr baseline="-25000" lang="en-US" sz="2175">
                <a:solidFill>
                  <a:schemeClr val="dk1"/>
                </a:solidFill>
                <a:latin typeface="Arial"/>
                <a:ea typeface="Arial"/>
                <a:cs typeface="Arial"/>
                <a:sym typeface="Arial"/>
              </a:rPr>
              <a:t>r</a:t>
            </a:r>
            <a:r>
              <a:rPr lang="en-US" sz="2200">
                <a:solidFill>
                  <a:schemeClr val="dk1"/>
                </a:solidFill>
                <a:latin typeface="Arial"/>
                <a:ea typeface="Arial"/>
                <a:cs typeface="Arial"/>
                <a:sym typeface="Arial"/>
              </a:rPr>
              <a:t>=1.22 Wb/m</a:t>
            </a:r>
            <a:r>
              <a:rPr baseline="30000" lang="en-US" sz="2175">
                <a:solidFill>
                  <a:schemeClr val="dk1"/>
                </a:solidFill>
                <a:latin typeface="Arial"/>
                <a:ea typeface="Arial"/>
                <a:cs typeface="Arial"/>
                <a:sym typeface="Arial"/>
              </a:rPr>
              <a:t>2</a:t>
            </a:r>
            <a:r>
              <a:rPr lang="en-US" sz="2200">
                <a:solidFill>
                  <a:schemeClr val="dk1"/>
                </a:solidFill>
                <a:latin typeface="Arial"/>
                <a:ea typeface="Arial"/>
                <a:cs typeface="Arial"/>
                <a:sym typeface="Arial"/>
              </a:rPr>
              <a:t>, </a:t>
            </a:r>
            <a:r>
              <a:rPr i="1" lang="en-US" sz="2200">
                <a:solidFill>
                  <a:schemeClr val="dk1"/>
                </a:solidFill>
                <a:latin typeface="Trebuchet MS"/>
                <a:ea typeface="Trebuchet MS"/>
                <a:cs typeface="Trebuchet MS"/>
                <a:sym typeface="Trebuchet MS"/>
              </a:rPr>
              <a:t>H</a:t>
            </a:r>
            <a:r>
              <a:rPr baseline="-25000" lang="en-US" sz="2175">
                <a:solidFill>
                  <a:schemeClr val="dk1"/>
                </a:solidFill>
                <a:latin typeface="Arial"/>
                <a:ea typeface="Arial"/>
                <a:cs typeface="Arial"/>
                <a:sym typeface="Arial"/>
              </a:rPr>
              <a:t>c</a:t>
            </a:r>
            <a:r>
              <a:rPr lang="en-US" sz="2200">
                <a:solidFill>
                  <a:schemeClr val="dk1"/>
                </a:solidFill>
                <a:latin typeface="Arial"/>
                <a:ea typeface="Arial"/>
                <a:cs typeface="Arial"/>
                <a:sym typeface="Arial"/>
              </a:rPr>
              <a:t>=-  49kA/m ve M-5 çelik için </a:t>
            </a:r>
            <a:r>
              <a:rPr i="1" lang="en-US" sz="2200">
                <a:solidFill>
                  <a:schemeClr val="dk1"/>
                </a:solidFill>
                <a:latin typeface="Trebuchet MS"/>
                <a:ea typeface="Trebuchet MS"/>
                <a:cs typeface="Trebuchet MS"/>
                <a:sym typeface="Trebuchet MS"/>
              </a:rPr>
              <a:t>B</a:t>
            </a:r>
            <a:r>
              <a:rPr baseline="-25000" lang="en-US" sz="2175">
                <a:solidFill>
                  <a:schemeClr val="dk1"/>
                </a:solidFill>
                <a:latin typeface="Arial"/>
                <a:ea typeface="Arial"/>
                <a:cs typeface="Arial"/>
                <a:sym typeface="Arial"/>
              </a:rPr>
              <a:t>r</a:t>
            </a:r>
            <a:r>
              <a:rPr lang="en-US" sz="2200">
                <a:solidFill>
                  <a:schemeClr val="dk1"/>
                </a:solidFill>
                <a:latin typeface="Arial"/>
                <a:ea typeface="Arial"/>
                <a:cs typeface="Arial"/>
                <a:sym typeface="Arial"/>
              </a:rPr>
              <a:t>=1.4Wb/m</a:t>
            </a:r>
            <a:r>
              <a:rPr baseline="30000" lang="en-US" sz="2175">
                <a:solidFill>
                  <a:schemeClr val="dk1"/>
                </a:solidFill>
                <a:latin typeface="Arial"/>
                <a:ea typeface="Arial"/>
                <a:cs typeface="Arial"/>
                <a:sym typeface="Arial"/>
              </a:rPr>
              <a:t>2</a:t>
            </a:r>
            <a:r>
              <a:rPr lang="en-US" sz="2200">
                <a:solidFill>
                  <a:schemeClr val="dk1"/>
                </a:solidFill>
                <a:latin typeface="Arial"/>
                <a:ea typeface="Arial"/>
                <a:cs typeface="Arial"/>
                <a:sym typeface="Arial"/>
              </a:rPr>
              <a:t>, </a:t>
            </a:r>
            <a:r>
              <a:rPr i="1" lang="en-US" sz="2200">
                <a:solidFill>
                  <a:schemeClr val="dk1"/>
                </a:solidFill>
                <a:latin typeface="Trebuchet MS"/>
                <a:ea typeface="Trebuchet MS"/>
                <a:cs typeface="Trebuchet MS"/>
                <a:sym typeface="Trebuchet MS"/>
              </a:rPr>
              <a:t>H</a:t>
            </a:r>
            <a:r>
              <a:rPr baseline="-25000" lang="en-US" sz="2175">
                <a:solidFill>
                  <a:schemeClr val="dk1"/>
                </a:solidFill>
                <a:latin typeface="Arial"/>
                <a:ea typeface="Arial"/>
                <a:cs typeface="Arial"/>
                <a:sym typeface="Arial"/>
              </a:rPr>
              <a:t>c</a:t>
            </a:r>
            <a:r>
              <a:rPr lang="en-US" sz="2200">
                <a:solidFill>
                  <a:schemeClr val="dk1"/>
                </a:solidFill>
                <a:latin typeface="Arial"/>
                <a:ea typeface="Arial"/>
                <a:cs typeface="Arial"/>
                <a:sym typeface="Arial"/>
              </a:rPr>
              <a:t>=-6 A/m.</a:t>
            </a:r>
            <a:endParaRPr sz="2200">
              <a:solidFill>
                <a:schemeClr val="dk1"/>
              </a:solidFill>
              <a:latin typeface="Arial"/>
              <a:ea typeface="Arial"/>
              <a:cs typeface="Arial"/>
              <a:sym typeface="Arial"/>
            </a:endParaRPr>
          </a:p>
        </p:txBody>
      </p:sp>
      <p:sp>
        <p:nvSpPr>
          <p:cNvPr id="846" name="Google Shape;846;p71"/>
          <p:cNvSpPr txBox="1"/>
          <p:nvPr/>
        </p:nvSpPr>
        <p:spPr>
          <a:xfrm>
            <a:off x="5018659" y="4573270"/>
            <a:ext cx="579755" cy="193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1100">
                <a:solidFill>
                  <a:schemeClr val="dk1"/>
                </a:solidFill>
                <a:latin typeface="Trebuchet MS"/>
                <a:ea typeface="Trebuchet MS"/>
                <a:cs typeface="Trebuchet MS"/>
                <a:sym typeface="Trebuchet MS"/>
              </a:rPr>
              <a:t>BxH</a:t>
            </a:r>
            <a:r>
              <a:rPr lang="en-US" sz="900">
                <a:solidFill>
                  <a:schemeClr val="dk1"/>
                </a:solidFill>
                <a:latin typeface="Arial"/>
                <a:ea typeface="Arial"/>
                <a:cs typeface="Arial"/>
                <a:sym typeface="Arial"/>
              </a:rPr>
              <a:t>(kj/m</a:t>
            </a:r>
            <a:r>
              <a:rPr baseline="30000" lang="en-US" sz="900">
                <a:solidFill>
                  <a:schemeClr val="dk1"/>
                </a:solidFill>
                <a:latin typeface="Arial"/>
                <a:ea typeface="Arial"/>
                <a:cs typeface="Arial"/>
                <a:sym typeface="Arial"/>
              </a:rPr>
              <a:t>3</a:t>
            </a:r>
            <a:r>
              <a:rPr lang="en-US" sz="900">
                <a:solidFill>
                  <a:schemeClr val="dk1"/>
                </a:solidFill>
                <a:latin typeface="Arial"/>
                <a:ea typeface="Arial"/>
                <a:cs typeface="Arial"/>
                <a:sym typeface="Arial"/>
              </a:rPr>
              <a:t>)</a:t>
            </a:r>
            <a:endParaRPr sz="900">
              <a:solidFill>
                <a:schemeClr val="dk1"/>
              </a:solidFill>
              <a:latin typeface="Arial"/>
              <a:ea typeface="Arial"/>
              <a:cs typeface="Arial"/>
              <a:sym typeface="Arial"/>
            </a:endParaRPr>
          </a:p>
        </p:txBody>
      </p:sp>
      <p:sp>
        <p:nvSpPr>
          <p:cNvPr id="847" name="Google Shape;847;p71"/>
          <p:cNvSpPr txBox="1"/>
          <p:nvPr/>
        </p:nvSpPr>
        <p:spPr>
          <a:xfrm>
            <a:off x="455777" y="4791583"/>
            <a:ext cx="384810" cy="19367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1100">
                <a:solidFill>
                  <a:schemeClr val="dk1"/>
                </a:solidFill>
                <a:latin typeface="Trebuchet MS"/>
                <a:ea typeface="Trebuchet MS"/>
                <a:cs typeface="Trebuchet MS"/>
                <a:sym typeface="Trebuchet MS"/>
              </a:rPr>
              <a:t>H</a:t>
            </a:r>
            <a:r>
              <a:rPr lang="en-US" sz="900">
                <a:solidFill>
                  <a:schemeClr val="dk1"/>
                </a:solidFill>
                <a:latin typeface="Arial"/>
                <a:ea typeface="Arial"/>
                <a:cs typeface="Arial"/>
                <a:sym typeface="Arial"/>
              </a:rPr>
              <a:t>(A/m)</a:t>
            </a:r>
            <a:endParaRPr sz="900">
              <a:solidFill>
                <a:schemeClr val="dk1"/>
              </a:solidFill>
              <a:latin typeface="Arial"/>
              <a:ea typeface="Arial"/>
              <a:cs typeface="Arial"/>
              <a:sym typeface="Arial"/>
            </a:endParaRPr>
          </a:p>
        </p:txBody>
      </p:sp>
      <p:sp>
        <p:nvSpPr>
          <p:cNvPr id="848" name="Google Shape;848;p71"/>
          <p:cNvSpPr/>
          <p:nvPr/>
        </p:nvSpPr>
        <p:spPr>
          <a:xfrm>
            <a:off x="743597" y="4759071"/>
            <a:ext cx="4240530" cy="50800"/>
          </a:xfrm>
          <a:custGeom>
            <a:rect b="b" l="l" r="r" t="t"/>
            <a:pathLst>
              <a:path extrusionOk="0" h="50800" w="4240530">
                <a:moveTo>
                  <a:pt x="76200" y="0"/>
                </a:moveTo>
                <a:lnTo>
                  <a:pt x="0" y="25399"/>
                </a:lnTo>
                <a:lnTo>
                  <a:pt x="76200" y="50799"/>
                </a:lnTo>
                <a:lnTo>
                  <a:pt x="76200" y="28574"/>
                </a:lnTo>
                <a:lnTo>
                  <a:pt x="63500" y="28574"/>
                </a:lnTo>
                <a:lnTo>
                  <a:pt x="63500" y="22224"/>
                </a:lnTo>
                <a:lnTo>
                  <a:pt x="76200" y="22224"/>
                </a:lnTo>
                <a:lnTo>
                  <a:pt x="76200" y="0"/>
                </a:lnTo>
                <a:close/>
              </a:path>
              <a:path extrusionOk="0" h="50800" w="4240530">
                <a:moveTo>
                  <a:pt x="4163936" y="0"/>
                </a:moveTo>
                <a:lnTo>
                  <a:pt x="4163936" y="50799"/>
                </a:lnTo>
                <a:lnTo>
                  <a:pt x="4230611" y="28574"/>
                </a:lnTo>
                <a:lnTo>
                  <a:pt x="4176636" y="28574"/>
                </a:lnTo>
                <a:lnTo>
                  <a:pt x="4176636" y="22224"/>
                </a:lnTo>
                <a:lnTo>
                  <a:pt x="4230611" y="22224"/>
                </a:lnTo>
                <a:lnTo>
                  <a:pt x="4163936" y="0"/>
                </a:lnTo>
                <a:close/>
              </a:path>
              <a:path extrusionOk="0" h="50800" w="4240530">
                <a:moveTo>
                  <a:pt x="76200" y="22224"/>
                </a:moveTo>
                <a:lnTo>
                  <a:pt x="63500" y="22224"/>
                </a:lnTo>
                <a:lnTo>
                  <a:pt x="63500" y="28574"/>
                </a:lnTo>
                <a:lnTo>
                  <a:pt x="76200" y="28574"/>
                </a:lnTo>
                <a:lnTo>
                  <a:pt x="76200" y="22224"/>
                </a:lnTo>
                <a:close/>
              </a:path>
              <a:path extrusionOk="0" h="50800" w="4240530">
                <a:moveTo>
                  <a:pt x="4163936" y="22224"/>
                </a:moveTo>
                <a:lnTo>
                  <a:pt x="76200" y="22224"/>
                </a:lnTo>
                <a:lnTo>
                  <a:pt x="76200" y="28574"/>
                </a:lnTo>
                <a:lnTo>
                  <a:pt x="4163936" y="28574"/>
                </a:lnTo>
                <a:lnTo>
                  <a:pt x="4163936" y="22224"/>
                </a:lnTo>
                <a:close/>
              </a:path>
              <a:path extrusionOk="0" h="50800" w="4240530">
                <a:moveTo>
                  <a:pt x="4230611" y="22224"/>
                </a:moveTo>
                <a:lnTo>
                  <a:pt x="4176636" y="22224"/>
                </a:lnTo>
                <a:lnTo>
                  <a:pt x="4176636" y="28574"/>
                </a:lnTo>
                <a:lnTo>
                  <a:pt x="4230611" y="28574"/>
                </a:lnTo>
                <a:lnTo>
                  <a:pt x="4240136" y="25399"/>
                </a:lnTo>
                <a:lnTo>
                  <a:pt x="4230611" y="222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71"/>
          <p:cNvSpPr/>
          <p:nvPr/>
        </p:nvSpPr>
        <p:spPr>
          <a:xfrm>
            <a:off x="4340733" y="46517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71"/>
          <p:cNvSpPr/>
          <p:nvPr/>
        </p:nvSpPr>
        <p:spPr>
          <a:xfrm>
            <a:off x="3798315" y="46517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71"/>
          <p:cNvSpPr/>
          <p:nvPr/>
        </p:nvSpPr>
        <p:spPr>
          <a:xfrm>
            <a:off x="4626355" y="46517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71"/>
          <p:cNvSpPr/>
          <p:nvPr/>
        </p:nvSpPr>
        <p:spPr>
          <a:xfrm>
            <a:off x="1593088" y="2508504"/>
            <a:ext cx="3021965" cy="0"/>
          </a:xfrm>
          <a:custGeom>
            <a:rect b="b" l="l" r="r" t="t"/>
            <a:pathLst>
              <a:path extrusionOk="0" h="120000" w="3021965">
                <a:moveTo>
                  <a:pt x="3021457" y="0"/>
                </a:moveTo>
                <a:lnTo>
                  <a:pt x="0" y="0"/>
                </a:lnTo>
              </a:path>
            </a:pathLst>
          </a:custGeom>
          <a:noFill/>
          <a:ln cap="flat" cmpd="sng" w="9525">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71"/>
          <p:cNvSpPr/>
          <p:nvPr/>
        </p:nvSpPr>
        <p:spPr>
          <a:xfrm>
            <a:off x="4015866" y="3628263"/>
            <a:ext cx="186055" cy="365760"/>
          </a:xfrm>
          <a:custGeom>
            <a:rect b="b" l="l" r="r" t="t"/>
            <a:pathLst>
              <a:path extrusionOk="0" h="365760" w="186054">
                <a:moveTo>
                  <a:pt x="0" y="365379"/>
                </a:moveTo>
                <a:lnTo>
                  <a:pt x="18580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71"/>
          <p:cNvSpPr/>
          <p:nvPr/>
        </p:nvSpPr>
        <p:spPr>
          <a:xfrm>
            <a:off x="4291203" y="3112389"/>
            <a:ext cx="128270" cy="310515"/>
          </a:xfrm>
          <a:custGeom>
            <a:rect b="b" l="l" r="r" t="t"/>
            <a:pathLst>
              <a:path extrusionOk="0" h="310514" w="128270">
                <a:moveTo>
                  <a:pt x="0" y="310388"/>
                </a:moveTo>
                <a:lnTo>
                  <a:pt x="12801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71"/>
          <p:cNvSpPr/>
          <p:nvPr/>
        </p:nvSpPr>
        <p:spPr>
          <a:xfrm>
            <a:off x="4194175" y="3426967"/>
            <a:ext cx="99695" cy="197485"/>
          </a:xfrm>
          <a:custGeom>
            <a:rect b="b" l="l" r="r" t="t"/>
            <a:pathLst>
              <a:path extrusionOk="0" h="197485" w="99695">
                <a:moveTo>
                  <a:pt x="0" y="197104"/>
                </a:moveTo>
                <a:lnTo>
                  <a:pt x="9918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71"/>
          <p:cNvSpPr/>
          <p:nvPr/>
        </p:nvSpPr>
        <p:spPr>
          <a:xfrm>
            <a:off x="4551679" y="2664079"/>
            <a:ext cx="44450" cy="115570"/>
          </a:xfrm>
          <a:custGeom>
            <a:rect b="b" l="l" r="r" t="t"/>
            <a:pathLst>
              <a:path extrusionOk="0" h="115569" w="44450">
                <a:moveTo>
                  <a:pt x="44323" y="0"/>
                </a:moveTo>
                <a:lnTo>
                  <a:pt x="0" y="11506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71"/>
          <p:cNvSpPr/>
          <p:nvPr/>
        </p:nvSpPr>
        <p:spPr>
          <a:xfrm>
            <a:off x="4497578" y="2782570"/>
            <a:ext cx="56515" cy="146685"/>
          </a:xfrm>
          <a:custGeom>
            <a:rect b="b" l="l" r="r" t="t"/>
            <a:pathLst>
              <a:path extrusionOk="0" h="146685" w="56514">
                <a:moveTo>
                  <a:pt x="56261" y="0"/>
                </a:moveTo>
                <a:lnTo>
                  <a:pt x="0" y="14630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71"/>
          <p:cNvSpPr/>
          <p:nvPr/>
        </p:nvSpPr>
        <p:spPr>
          <a:xfrm>
            <a:off x="4618990" y="2517013"/>
            <a:ext cx="8255" cy="47625"/>
          </a:xfrm>
          <a:custGeom>
            <a:rect b="b" l="l" r="r" t="t"/>
            <a:pathLst>
              <a:path extrusionOk="0" h="47625" w="8254">
                <a:moveTo>
                  <a:pt x="8127" y="0"/>
                </a:moveTo>
                <a:lnTo>
                  <a:pt x="0" y="473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71"/>
          <p:cNvSpPr/>
          <p:nvPr/>
        </p:nvSpPr>
        <p:spPr>
          <a:xfrm>
            <a:off x="4428109" y="2897504"/>
            <a:ext cx="73025" cy="200025"/>
          </a:xfrm>
          <a:custGeom>
            <a:rect b="b" l="l" r="r" t="t"/>
            <a:pathLst>
              <a:path extrusionOk="0" h="200025" w="73025">
                <a:moveTo>
                  <a:pt x="72516" y="0"/>
                </a:moveTo>
                <a:lnTo>
                  <a:pt x="0" y="19964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71"/>
          <p:cNvSpPr/>
          <p:nvPr/>
        </p:nvSpPr>
        <p:spPr>
          <a:xfrm>
            <a:off x="3526028" y="2099945"/>
            <a:ext cx="374015" cy="72390"/>
          </a:xfrm>
          <a:custGeom>
            <a:rect b="b" l="l" r="r" t="t"/>
            <a:pathLst>
              <a:path extrusionOk="0" h="72389" w="374014">
                <a:moveTo>
                  <a:pt x="0" y="0"/>
                </a:moveTo>
                <a:lnTo>
                  <a:pt x="373634" y="7188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71"/>
          <p:cNvSpPr/>
          <p:nvPr/>
        </p:nvSpPr>
        <p:spPr>
          <a:xfrm>
            <a:off x="3895216" y="2170176"/>
            <a:ext cx="325120" cy="95885"/>
          </a:xfrm>
          <a:custGeom>
            <a:rect b="b" l="l" r="r" t="t"/>
            <a:pathLst>
              <a:path extrusionOk="0" h="95885" w="325120">
                <a:moveTo>
                  <a:pt x="0" y="0"/>
                </a:moveTo>
                <a:lnTo>
                  <a:pt x="324866" y="9563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71"/>
          <p:cNvSpPr/>
          <p:nvPr/>
        </p:nvSpPr>
        <p:spPr>
          <a:xfrm>
            <a:off x="4219321" y="2264029"/>
            <a:ext cx="163195" cy="59690"/>
          </a:xfrm>
          <a:custGeom>
            <a:rect b="b" l="l" r="r" t="t"/>
            <a:pathLst>
              <a:path extrusionOk="0" h="59689" w="163195">
                <a:moveTo>
                  <a:pt x="0" y="0"/>
                </a:moveTo>
                <a:lnTo>
                  <a:pt x="162813" y="5930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71"/>
          <p:cNvSpPr/>
          <p:nvPr/>
        </p:nvSpPr>
        <p:spPr>
          <a:xfrm>
            <a:off x="4555363" y="2427351"/>
            <a:ext cx="53975" cy="45085"/>
          </a:xfrm>
          <a:custGeom>
            <a:rect b="b" l="l" r="r" t="t"/>
            <a:pathLst>
              <a:path extrusionOk="0" h="45085" w="53975">
                <a:moveTo>
                  <a:pt x="53975" y="4483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71"/>
          <p:cNvSpPr/>
          <p:nvPr/>
        </p:nvSpPr>
        <p:spPr>
          <a:xfrm>
            <a:off x="4487290" y="2366391"/>
            <a:ext cx="76200" cy="57785"/>
          </a:xfrm>
          <a:custGeom>
            <a:rect b="b" l="l" r="r" t="t"/>
            <a:pathLst>
              <a:path extrusionOk="0" h="57785" w="76200">
                <a:moveTo>
                  <a:pt x="76200" y="5753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71"/>
          <p:cNvSpPr/>
          <p:nvPr/>
        </p:nvSpPr>
        <p:spPr>
          <a:xfrm>
            <a:off x="4382896" y="2323338"/>
            <a:ext cx="106045" cy="53340"/>
          </a:xfrm>
          <a:custGeom>
            <a:rect b="b" l="l" r="r" t="t"/>
            <a:pathLst>
              <a:path extrusionOk="0" h="53339" w="106045">
                <a:moveTo>
                  <a:pt x="105790" y="53212"/>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71"/>
          <p:cNvSpPr/>
          <p:nvPr/>
        </p:nvSpPr>
        <p:spPr>
          <a:xfrm>
            <a:off x="4597527" y="2576195"/>
            <a:ext cx="21590" cy="82550"/>
          </a:xfrm>
          <a:custGeom>
            <a:rect b="b" l="l" r="r" t="t"/>
            <a:pathLst>
              <a:path extrusionOk="0" h="82550" w="21589">
                <a:moveTo>
                  <a:pt x="0" y="82041"/>
                </a:moveTo>
                <a:lnTo>
                  <a:pt x="2146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71"/>
          <p:cNvSpPr txBox="1"/>
          <p:nvPr/>
        </p:nvSpPr>
        <p:spPr>
          <a:xfrm>
            <a:off x="4018026" y="4787900"/>
            <a:ext cx="11430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20</a:t>
            </a:r>
            <a:endParaRPr sz="700">
              <a:solidFill>
                <a:schemeClr val="dk1"/>
              </a:solidFill>
              <a:latin typeface="Arial"/>
              <a:ea typeface="Arial"/>
              <a:cs typeface="Arial"/>
              <a:sym typeface="Arial"/>
            </a:endParaRPr>
          </a:p>
        </p:txBody>
      </p:sp>
      <p:sp>
        <p:nvSpPr>
          <p:cNvPr id="868" name="Google Shape;868;p71"/>
          <p:cNvSpPr txBox="1"/>
          <p:nvPr/>
        </p:nvSpPr>
        <p:spPr>
          <a:xfrm>
            <a:off x="3484245" y="4789423"/>
            <a:ext cx="6985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0</a:t>
            </a:r>
            <a:endParaRPr sz="700">
              <a:solidFill>
                <a:schemeClr val="dk1"/>
              </a:solidFill>
              <a:latin typeface="Times New Roman"/>
              <a:ea typeface="Times New Roman"/>
              <a:cs typeface="Times New Roman"/>
              <a:sym typeface="Times New Roman"/>
            </a:endParaRPr>
          </a:p>
        </p:txBody>
      </p:sp>
      <p:sp>
        <p:nvSpPr>
          <p:cNvPr id="869" name="Google Shape;869;p71"/>
          <p:cNvSpPr txBox="1"/>
          <p:nvPr/>
        </p:nvSpPr>
        <p:spPr>
          <a:xfrm>
            <a:off x="3425952" y="1868169"/>
            <a:ext cx="34607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u="sng">
                <a:solidFill>
                  <a:schemeClr val="dk1"/>
                </a:solidFill>
                <a:latin typeface="Arial"/>
                <a:ea typeface="Arial"/>
                <a:cs typeface="Arial"/>
                <a:sym typeface="Arial"/>
              </a:rPr>
              <a:t> 	</a:t>
            </a:r>
            <a:r>
              <a:rPr lang="en-US" sz="700">
                <a:solidFill>
                  <a:schemeClr val="dk1"/>
                </a:solidFill>
                <a:latin typeface="Arial"/>
                <a:ea typeface="Arial"/>
                <a:cs typeface="Arial"/>
                <a:sym typeface="Arial"/>
              </a:rPr>
              <a:t> 1.25</a:t>
            </a:r>
            <a:endParaRPr sz="700">
              <a:solidFill>
                <a:schemeClr val="dk1"/>
              </a:solidFill>
              <a:latin typeface="Arial"/>
              <a:ea typeface="Arial"/>
              <a:cs typeface="Arial"/>
              <a:sym typeface="Arial"/>
            </a:endParaRPr>
          </a:p>
        </p:txBody>
      </p:sp>
      <p:sp>
        <p:nvSpPr>
          <p:cNvPr id="870" name="Google Shape;870;p71"/>
          <p:cNvSpPr/>
          <p:nvPr/>
        </p:nvSpPr>
        <p:spPr>
          <a:xfrm>
            <a:off x="4317746" y="3791584"/>
            <a:ext cx="233806" cy="1122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71"/>
          <p:cNvSpPr txBox="1"/>
          <p:nvPr/>
        </p:nvSpPr>
        <p:spPr>
          <a:xfrm>
            <a:off x="3354070" y="1310386"/>
            <a:ext cx="259079" cy="19367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i="1" lang="en-US" sz="1100">
                <a:solidFill>
                  <a:schemeClr val="dk1"/>
                </a:solidFill>
                <a:latin typeface="Trebuchet MS"/>
                <a:ea typeface="Trebuchet MS"/>
                <a:cs typeface="Trebuchet MS"/>
                <a:sym typeface="Trebuchet MS"/>
              </a:rPr>
              <a:t>B</a:t>
            </a:r>
            <a:r>
              <a:rPr lang="en-US" sz="1100">
                <a:solidFill>
                  <a:schemeClr val="dk1"/>
                </a:solidFill>
                <a:latin typeface="Arial"/>
                <a:ea typeface="Arial"/>
                <a:cs typeface="Arial"/>
                <a:sym typeface="Arial"/>
              </a:rPr>
              <a:t>(T)</a:t>
            </a:r>
            <a:endParaRPr sz="1100">
              <a:solidFill>
                <a:schemeClr val="dk1"/>
              </a:solidFill>
              <a:latin typeface="Arial"/>
              <a:ea typeface="Arial"/>
              <a:cs typeface="Arial"/>
              <a:sym typeface="Arial"/>
            </a:endParaRPr>
          </a:p>
        </p:txBody>
      </p:sp>
      <p:sp>
        <p:nvSpPr>
          <p:cNvPr id="872" name="Google Shape;872;p71"/>
          <p:cNvSpPr txBox="1"/>
          <p:nvPr/>
        </p:nvSpPr>
        <p:spPr>
          <a:xfrm>
            <a:off x="788009" y="2215388"/>
            <a:ext cx="746760" cy="271780"/>
          </a:xfrm>
          <a:prstGeom prst="rect">
            <a:avLst/>
          </a:prstGeom>
          <a:noFill/>
          <a:ln>
            <a:noFill/>
          </a:ln>
        </p:spPr>
        <p:txBody>
          <a:bodyPr anchorCtr="0" anchor="t" bIns="0" lIns="0" spcFirstLastPara="1" rIns="0" wrap="square" tIns="11425">
            <a:noAutofit/>
          </a:bodyPr>
          <a:lstStyle/>
          <a:p>
            <a:pPr indent="0" lvl="0" marL="12700" marR="5080" rtl="0" algn="l">
              <a:lnSpc>
                <a:spcPct val="101499"/>
              </a:lnSpc>
              <a:spcBef>
                <a:spcPts val="0"/>
              </a:spcBef>
              <a:spcAft>
                <a:spcPts val="0"/>
              </a:spcAft>
              <a:buNone/>
            </a:pPr>
            <a:r>
              <a:rPr lang="en-US" sz="800">
                <a:solidFill>
                  <a:schemeClr val="dk1"/>
                </a:solidFill>
                <a:latin typeface="Arial"/>
                <a:ea typeface="Arial"/>
                <a:cs typeface="Arial"/>
                <a:sym typeface="Arial"/>
              </a:rPr>
              <a:t>Maksimum enerji  üretim noktası</a:t>
            </a:r>
            <a:endParaRPr sz="800">
              <a:solidFill>
                <a:schemeClr val="dk1"/>
              </a:solidFill>
              <a:latin typeface="Arial"/>
              <a:ea typeface="Arial"/>
              <a:cs typeface="Arial"/>
              <a:sym typeface="Arial"/>
            </a:endParaRPr>
          </a:p>
        </p:txBody>
      </p:sp>
      <p:sp>
        <p:nvSpPr>
          <p:cNvPr id="873" name="Google Shape;873;p71"/>
          <p:cNvSpPr/>
          <p:nvPr/>
        </p:nvSpPr>
        <p:spPr>
          <a:xfrm>
            <a:off x="3468623" y="1588261"/>
            <a:ext cx="76200" cy="3186430"/>
          </a:xfrm>
          <a:custGeom>
            <a:rect b="b" l="l" r="r" t="t"/>
            <a:pathLst>
              <a:path extrusionOk="0" h="3186429" w="76200">
                <a:moveTo>
                  <a:pt x="41275" y="63500"/>
                </a:moveTo>
                <a:lnTo>
                  <a:pt x="34925" y="63500"/>
                </a:lnTo>
                <a:lnTo>
                  <a:pt x="34925" y="3186049"/>
                </a:lnTo>
                <a:lnTo>
                  <a:pt x="41275" y="3186049"/>
                </a:lnTo>
                <a:lnTo>
                  <a:pt x="41275" y="63500"/>
                </a:lnTo>
                <a:close/>
              </a:path>
              <a:path extrusionOk="0" h="3186429" w="76200">
                <a:moveTo>
                  <a:pt x="38100" y="0"/>
                </a:moveTo>
                <a:lnTo>
                  <a:pt x="0" y="76200"/>
                </a:lnTo>
                <a:lnTo>
                  <a:pt x="34925" y="76200"/>
                </a:lnTo>
                <a:lnTo>
                  <a:pt x="34925" y="63500"/>
                </a:lnTo>
                <a:lnTo>
                  <a:pt x="69850" y="63500"/>
                </a:lnTo>
                <a:lnTo>
                  <a:pt x="38100" y="0"/>
                </a:lnTo>
                <a:close/>
              </a:path>
              <a:path extrusionOk="0" h="3186429" w="76200">
                <a:moveTo>
                  <a:pt x="69850" y="63500"/>
                </a:moveTo>
                <a:lnTo>
                  <a:pt x="41275" y="63500"/>
                </a:lnTo>
                <a:lnTo>
                  <a:pt x="41275"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71"/>
          <p:cNvSpPr/>
          <p:nvPr/>
        </p:nvSpPr>
        <p:spPr>
          <a:xfrm>
            <a:off x="3427603" y="4281296"/>
            <a:ext cx="135890" cy="0"/>
          </a:xfrm>
          <a:custGeom>
            <a:rect b="b" l="l" r="r" t="t"/>
            <a:pathLst>
              <a:path extrusionOk="0" h="120000" w="135889">
                <a:moveTo>
                  <a:pt x="0" y="0"/>
                </a:moveTo>
                <a:lnTo>
                  <a:pt x="1353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71"/>
          <p:cNvSpPr/>
          <p:nvPr/>
        </p:nvSpPr>
        <p:spPr>
          <a:xfrm>
            <a:off x="3449828" y="3639311"/>
            <a:ext cx="135890" cy="0"/>
          </a:xfrm>
          <a:custGeom>
            <a:rect b="b" l="l" r="r" t="t"/>
            <a:pathLst>
              <a:path extrusionOk="0" h="120000" w="135889">
                <a:moveTo>
                  <a:pt x="0" y="0"/>
                </a:moveTo>
                <a:lnTo>
                  <a:pt x="1353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71"/>
          <p:cNvSpPr/>
          <p:nvPr/>
        </p:nvSpPr>
        <p:spPr>
          <a:xfrm>
            <a:off x="3033141" y="46644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71"/>
          <p:cNvSpPr/>
          <p:nvPr/>
        </p:nvSpPr>
        <p:spPr>
          <a:xfrm>
            <a:off x="2559557" y="46644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71"/>
          <p:cNvSpPr/>
          <p:nvPr/>
        </p:nvSpPr>
        <p:spPr>
          <a:xfrm>
            <a:off x="2085975" y="46644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71"/>
          <p:cNvSpPr/>
          <p:nvPr/>
        </p:nvSpPr>
        <p:spPr>
          <a:xfrm>
            <a:off x="1612391" y="46644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71"/>
          <p:cNvSpPr/>
          <p:nvPr/>
        </p:nvSpPr>
        <p:spPr>
          <a:xfrm>
            <a:off x="3506723" y="46644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71"/>
          <p:cNvSpPr/>
          <p:nvPr/>
        </p:nvSpPr>
        <p:spPr>
          <a:xfrm>
            <a:off x="1713738" y="2095754"/>
            <a:ext cx="1771014" cy="356870"/>
          </a:xfrm>
          <a:custGeom>
            <a:rect b="b" l="l" r="r" t="t"/>
            <a:pathLst>
              <a:path extrusionOk="0" h="356869" w="1771014">
                <a:moveTo>
                  <a:pt x="1770761" y="0"/>
                </a:moveTo>
                <a:lnTo>
                  <a:pt x="0" y="35687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71"/>
          <p:cNvSpPr/>
          <p:nvPr/>
        </p:nvSpPr>
        <p:spPr>
          <a:xfrm>
            <a:off x="1138758" y="46644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71"/>
          <p:cNvSpPr txBox="1"/>
          <p:nvPr/>
        </p:nvSpPr>
        <p:spPr>
          <a:xfrm>
            <a:off x="2548889" y="4353814"/>
            <a:ext cx="33845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yük hattı</a:t>
            </a:r>
            <a:endParaRPr sz="700">
              <a:solidFill>
                <a:schemeClr val="dk1"/>
              </a:solidFill>
              <a:latin typeface="Arial"/>
              <a:ea typeface="Arial"/>
              <a:cs typeface="Arial"/>
              <a:sym typeface="Arial"/>
            </a:endParaRPr>
          </a:p>
        </p:txBody>
      </p:sp>
      <p:sp>
        <p:nvSpPr>
          <p:cNvPr id="884" name="Google Shape;884;p71"/>
          <p:cNvSpPr/>
          <p:nvPr/>
        </p:nvSpPr>
        <p:spPr>
          <a:xfrm>
            <a:off x="1583436" y="2492375"/>
            <a:ext cx="41910" cy="47625"/>
          </a:xfrm>
          <a:custGeom>
            <a:rect b="b" l="l" r="r" t="t"/>
            <a:pathLst>
              <a:path extrusionOk="0" h="47625" w="41909">
                <a:moveTo>
                  <a:pt x="20827" y="0"/>
                </a:moveTo>
                <a:lnTo>
                  <a:pt x="12698" y="1871"/>
                </a:lnTo>
                <a:lnTo>
                  <a:pt x="6080" y="6969"/>
                </a:lnTo>
                <a:lnTo>
                  <a:pt x="1629" y="14519"/>
                </a:lnTo>
                <a:lnTo>
                  <a:pt x="0" y="23749"/>
                </a:lnTo>
                <a:lnTo>
                  <a:pt x="1629" y="32958"/>
                </a:lnTo>
                <a:lnTo>
                  <a:pt x="6080" y="40465"/>
                </a:lnTo>
                <a:lnTo>
                  <a:pt x="12698" y="45519"/>
                </a:lnTo>
                <a:lnTo>
                  <a:pt x="20827" y="47371"/>
                </a:lnTo>
                <a:lnTo>
                  <a:pt x="28884" y="45519"/>
                </a:lnTo>
                <a:lnTo>
                  <a:pt x="35464" y="40465"/>
                </a:lnTo>
                <a:lnTo>
                  <a:pt x="39901" y="32958"/>
                </a:lnTo>
                <a:lnTo>
                  <a:pt x="41528" y="23749"/>
                </a:lnTo>
                <a:lnTo>
                  <a:pt x="39901" y="14519"/>
                </a:lnTo>
                <a:lnTo>
                  <a:pt x="35464" y="6969"/>
                </a:lnTo>
                <a:lnTo>
                  <a:pt x="28884" y="1871"/>
                </a:lnTo>
                <a:lnTo>
                  <a:pt x="20827"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71"/>
          <p:cNvSpPr/>
          <p:nvPr/>
        </p:nvSpPr>
        <p:spPr>
          <a:xfrm>
            <a:off x="1583436" y="2492375"/>
            <a:ext cx="41910" cy="47625"/>
          </a:xfrm>
          <a:custGeom>
            <a:rect b="b" l="l" r="r" t="t"/>
            <a:pathLst>
              <a:path extrusionOk="0" h="47625" w="41909">
                <a:moveTo>
                  <a:pt x="0" y="23749"/>
                </a:moveTo>
                <a:lnTo>
                  <a:pt x="1629" y="14519"/>
                </a:lnTo>
                <a:lnTo>
                  <a:pt x="6080" y="6969"/>
                </a:lnTo>
                <a:lnTo>
                  <a:pt x="12698" y="1871"/>
                </a:lnTo>
                <a:lnTo>
                  <a:pt x="20827" y="0"/>
                </a:lnTo>
                <a:lnTo>
                  <a:pt x="28884" y="1871"/>
                </a:lnTo>
                <a:lnTo>
                  <a:pt x="35464" y="6969"/>
                </a:lnTo>
                <a:lnTo>
                  <a:pt x="39901" y="14519"/>
                </a:lnTo>
                <a:lnTo>
                  <a:pt x="41528" y="23749"/>
                </a:lnTo>
                <a:lnTo>
                  <a:pt x="39901" y="32958"/>
                </a:lnTo>
                <a:lnTo>
                  <a:pt x="35464" y="40465"/>
                </a:lnTo>
                <a:lnTo>
                  <a:pt x="28884" y="45519"/>
                </a:lnTo>
                <a:lnTo>
                  <a:pt x="20827" y="47371"/>
                </a:lnTo>
                <a:lnTo>
                  <a:pt x="12698" y="45519"/>
                </a:lnTo>
                <a:lnTo>
                  <a:pt x="6080" y="40465"/>
                </a:lnTo>
                <a:lnTo>
                  <a:pt x="1629" y="32958"/>
                </a:lnTo>
                <a:lnTo>
                  <a:pt x="0" y="2374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71"/>
          <p:cNvSpPr/>
          <p:nvPr/>
        </p:nvSpPr>
        <p:spPr>
          <a:xfrm>
            <a:off x="3277361" y="1980945"/>
            <a:ext cx="185674" cy="9728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71"/>
          <p:cNvSpPr txBox="1"/>
          <p:nvPr/>
        </p:nvSpPr>
        <p:spPr>
          <a:xfrm>
            <a:off x="1999614" y="4767453"/>
            <a:ext cx="1416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-30</a:t>
            </a:r>
            <a:endParaRPr sz="700">
              <a:solidFill>
                <a:schemeClr val="dk1"/>
              </a:solidFill>
              <a:latin typeface="Arial"/>
              <a:ea typeface="Arial"/>
              <a:cs typeface="Arial"/>
              <a:sym typeface="Arial"/>
            </a:endParaRPr>
          </a:p>
        </p:txBody>
      </p:sp>
      <p:sp>
        <p:nvSpPr>
          <p:cNvPr id="888" name="Google Shape;888;p71"/>
          <p:cNvSpPr txBox="1"/>
          <p:nvPr/>
        </p:nvSpPr>
        <p:spPr>
          <a:xfrm>
            <a:off x="3496183" y="2323592"/>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1.0</a:t>
            </a:r>
            <a:endParaRPr sz="700">
              <a:solidFill>
                <a:schemeClr val="dk1"/>
              </a:solidFill>
              <a:latin typeface="Arial"/>
              <a:ea typeface="Arial"/>
              <a:cs typeface="Arial"/>
              <a:sym typeface="Arial"/>
            </a:endParaRPr>
          </a:p>
        </p:txBody>
      </p:sp>
      <p:sp>
        <p:nvSpPr>
          <p:cNvPr id="889" name="Google Shape;889;p71"/>
          <p:cNvSpPr/>
          <p:nvPr/>
        </p:nvSpPr>
        <p:spPr>
          <a:xfrm>
            <a:off x="1143927" y="2605658"/>
            <a:ext cx="398145" cy="2166620"/>
          </a:xfrm>
          <a:custGeom>
            <a:rect b="b" l="l" r="r" t="t"/>
            <a:pathLst>
              <a:path extrusionOk="0" h="2166620" w="398144">
                <a:moveTo>
                  <a:pt x="397725" y="0"/>
                </a:moveTo>
                <a:lnTo>
                  <a:pt x="365417" y="52474"/>
                </a:lnTo>
                <a:lnTo>
                  <a:pt x="334189" y="110826"/>
                </a:lnTo>
                <a:lnTo>
                  <a:pt x="304083" y="174831"/>
                </a:lnTo>
                <a:lnTo>
                  <a:pt x="275140" y="244264"/>
                </a:lnTo>
                <a:lnTo>
                  <a:pt x="261118" y="280946"/>
                </a:lnTo>
                <a:lnTo>
                  <a:pt x="247401" y="318900"/>
                </a:lnTo>
                <a:lnTo>
                  <a:pt x="233997" y="358100"/>
                </a:lnTo>
                <a:lnTo>
                  <a:pt x="220908" y="398516"/>
                </a:lnTo>
                <a:lnTo>
                  <a:pt x="208142" y="440120"/>
                </a:lnTo>
                <a:lnTo>
                  <a:pt x="195702" y="482885"/>
                </a:lnTo>
                <a:lnTo>
                  <a:pt x="183594" y="526782"/>
                </a:lnTo>
                <a:lnTo>
                  <a:pt x="171823" y="571784"/>
                </a:lnTo>
                <a:lnTo>
                  <a:pt x="160394" y="617861"/>
                </a:lnTo>
                <a:lnTo>
                  <a:pt x="149313" y="664987"/>
                </a:lnTo>
                <a:lnTo>
                  <a:pt x="138585" y="713133"/>
                </a:lnTo>
                <a:lnTo>
                  <a:pt x="128214" y="762270"/>
                </a:lnTo>
                <a:lnTo>
                  <a:pt x="118206" y="812372"/>
                </a:lnTo>
                <a:lnTo>
                  <a:pt x="108565" y="863409"/>
                </a:lnTo>
                <a:lnTo>
                  <a:pt x="99298" y="915354"/>
                </a:lnTo>
                <a:lnTo>
                  <a:pt x="90410" y="968178"/>
                </a:lnTo>
                <a:lnTo>
                  <a:pt x="81904" y="1021854"/>
                </a:lnTo>
                <a:lnTo>
                  <a:pt x="73788" y="1076353"/>
                </a:lnTo>
                <a:lnTo>
                  <a:pt x="66065" y="1131647"/>
                </a:lnTo>
                <a:lnTo>
                  <a:pt x="58740" y="1187709"/>
                </a:lnTo>
                <a:lnTo>
                  <a:pt x="51820" y="1244510"/>
                </a:lnTo>
                <a:lnTo>
                  <a:pt x="45309" y="1302021"/>
                </a:lnTo>
                <a:lnTo>
                  <a:pt x="39213" y="1360216"/>
                </a:lnTo>
                <a:lnTo>
                  <a:pt x="33535" y="1419065"/>
                </a:lnTo>
                <a:lnTo>
                  <a:pt x="28283" y="1478541"/>
                </a:lnTo>
                <a:lnTo>
                  <a:pt x="23460" y="1538616"/>
                </a:lnTo>
                <a:lnTo>
                  <a:pt x="19072" y="1599262"/>
                </a:lnTo>
                <a:lnTo>
                  <a:pt x="15124" y="1660450"/>
                </a:lnTo>
                <a:lnTo>
                  <a:pt x="11621" y="1722152"/>
                </a:lnTo>
                <a:lnTo>
                  <a:pt x="8569" y="1784340"/>
                </a:lnTo>
                <a:lnTo>
                  <a:pt x="5972" y="1846987"/>
                </a:lnTo>
                <a:lnTo>
                  <a:pt x="3836" y="1910064"/>
                </a:lnTo>
                <a:lnTo>
                  <a:pt x="2165" y="1973543"/>
                </a:lnTo>
                <a:lnTo>
                  <a:pt x="965" y="2037396"/>
                </a:lnTo>
                <a:lnTo>
                  <a:pt x="242" y="2101595"/>
                </a:lnTo>
                <a:lnTo>
                  <a:pt x="0" y="216611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0" name="Google Shape;890;p71"/>
          <p:cNvSpPr txBox="1"/>
          <p:nvPr/>
        </p:nvSpPr>
        <p:spPr>
          <a:xfrm>
            <a:off x="3014852" y="1739264"/>
            <a:ext cx="133985" cy="19367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en-US" sz="1100">
                <a:solidFill>
                  <a:schemeClr val="dk1"/>
                </a:solidFill>
                <a:latin typeface="Trebuchet MS"/>
                <a:ea typeface="Trebuchet MS"/>
                <a:cs typeface="Trebuchet MS"/>
                <a:sym typeface="Trebuchet MS"/>
              </a:rPr>
              <a:t>B</a:t>
            </a:r>
            <a:r>
              <a:rPr baseline="-25000" i="1" lang="en-US" sz="1050">
                <a:solidFill>
                  <a:schemeClr val="dk1"/>
                </a:solidFill>
                <a:latin typeface="Trebuchet MS"/>
                <a:ea typeface="Trebuchet MS"/>
                <a:cs typeface="Trebuchet MS"/>
                <a:sym typeface="Trebuchet MS"/>
              </a:rPr>
              <a:t>r</a:t>
            </a:r>
            <a:endParaRPr baseline="-25000" sz="1050">
              <a:solidFill>
                <a:schemeClr val="dk1"/>
              </a:solidFill>
              <a:latin typeface="Trebuchet MS"/>
              <a:ea typeface="Trebuchet MS"/>
              <a:cs typeface="Trebuchet MS"/>
              <a:sym typeface="Trebuchet MS"/>
            </a:endParaRPr>
          </a:p>
        </p:txBody>
      </p:sp>
      <p:sp>
        <p:nvSpPr>
          <p:cNvPr id="891" name="Google Shape;891;p71"/>
          <p:cNvSpPr txBox="1"/>
          <p:nvPr/>
        </p:nvSpPr>
        <p:spPr>
          <a:xfrm>
            <a:off x="2949955" y="4777485"/>
            <a:ext cx="1416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-10</a:t>
            </a:r>
            <a:endParaRPr sz="700">
              <a:solidFill>
                <a:schemeClr val="dk1"/>
              </a:solidFill>
              <a:latin typeface="Arial"/>
              <a:ea typeface="Arial"/>
              <a:cs typeface="Arial"/>
              <a:sym typeface="Arial"/>
            </a:endParaRPr>
          </a:p>
        </p:txBody>
      </p:sp>
      <p:sp>
        <p:nvSpPr>
          <p:cNvPr id="892" name="Google Shape;892;p71"/>
          <p:cNvSpPr txBox="1"/>
          <p:nvPr/>
        </p:nvSpPr>
        <p:spPr>
          <a:xfrm>
            <a:off x="1045565" y="4797044"/>
            <a:ext cx="1416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-50</a:t>
            </a:r>
            <a:endParaRPr sz="700">
              <a:solidFill>
                <a:schemeClr val="dk1"/>
              </a:solidFill>
              <a:latin typeface="Arial"/>
              <a:ea typeface="Arial"/>
              <a:cs typeface="Arial"/>
              <a:sym typeface="Arial"/>
            </a:endParaRPr>
          </a:p>
        </p:txBody>
      </p:sp>
      <p:sp>
        <p:nvSpPr>
          <p:cNvPr id="893" name="Google Shape;893;p71"/>
          <p:cNvSpPr txBox="1"/>
          <p:nvPr/>
        </p:nvSpPr>
        <p:spPr>
          <a:xfrm>
            <a:off x="1513458" y="4776978"/>
            <a:ext cx="1416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-40</a:t>
            </a:r>
            <a:endParaRPr sz="700">
              <a:solidFill>
                <a:schemeClr val="dk1"/>
              </a:solidFill>
              <a:latin typeface="Arial"/>
              <a:ea typeface="Arial"/>
              <a:cs typeface="Arial"/>
              <a:sym typeface="Arial"/>
            </a:endParaRPr>
          </a:p>
        </p:txBody>
      </p:sp>
      <p:sp>
        <p:nvSpPr>
          <p:cNvPr id="894" name="Google Shape;894;p71"/>
          <p:cNvSpPr/>
          <p:nvPr/>
        </p:nvSpPr>
        <p:spPr>
          <a:xfrm>
            <a:off x="1155026" y="4276978"/>
            <a:ext cx="11430" cy="508000"/>
          </a:xfrm>
          <a:custGeom>
            <a:rect b="b" l="l" r="r" t="t"/>
            <a:pathLst>
              <a:path extrusionOk="0" h="508000" w="11430">
                <a:moveTo>
                  <a:pt x="11099" y="507492"/>
                </a:moveTo>
                <a:lnTo>
                  <a:pt x="0" y="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71"/>
          <p:cNvSpPr/>
          <p:nvPr/>
        </p:nvSpPr>
        <p:spPr>
          <a:xfrm>
            <a:off x="1530222" y="2551683"/>
            <a:ext cx="44450" cy="68580"/>
          </a:xfrm>
          <a:custGeom>
            <a:rect b="b" l="l" r="r" t="t"/>
            <a:pathLst>
              <a:path extrusionOk="0" h="68580" w="44450">
                <a:moveTo>
                  <a:pt x="44450" y="0"/>
                </a:moveTo>
                <a:lnTo>
                  <a:pt x="0" y="6845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71"/>
          <p:cNvSpPr/>
          <p:nvPr/>
        </p:nvSpPr>
        <p:spPr>
          <a:xfrm>
            <a:off x="1574672" y="2511044"/>
            <a:ext cx="33655" cy="43180"/>
          </a:xfrm>
          <a:custGeom>
            <a:rect b="b" l="l" r="r" t="t"/>
            <a:pathLst>
              <a:path extrusionOk="0" h="43180" w="33655">
                <a:moveTo>
                  <a:pt x="0" y="43179"/>
                </a:moveTo>
                <a:lnTo>
                  <a:pt x="3327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71"/>
          <p:cNvSpPr/>
          <p:nvPr/>
        </p:nvSpPr>
        <p:spPr>
          <a:xfrm>
            <a:off x="1607947" y="2483104"/>
            <a:ext cx="40005" cy="27940"/>
          </a:xfrm>
          <a:custGeom>
            <a:rect b="b" l="l" r="r" t="t"/>
            <a:pathLst>
              <a:path extrusionOk="0" h="27939" w="40005">
                <a:moveTo>
                  <a:pt x="0" y="27940"/>
                </a:moveTo>
                <a:lnTo>
                  <a:pt x="3987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71"/>
          <p:cNvSpPr/>
          <p:nvPr/>
        </p:nvSpPr>
        <p:spPr>
          <a:xfrm>
            <a:off x="1654555" y="2460244"/>
            <a:ext cx="42545" cy="20320"/>
          </a:xfrm>
          <a:custGeom>
            <a:rect b="b" l="l" r="r" t="t"/>
            <a:pathLst>
              <a:path extrusionOk="0" h="20319" w="42544">
                <a:moveTo>
                  <a:pt x="0" y="20319"/>
                </a:moveTo>
                <a:lnTo>
                  <a:pt x="4216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71"/>
          <p:cNvSpPr/>
          <p:nvPr/>
        </p:nvSpPr>
        <p:spPr>
          <a:xfrm>
            <a:off x="1696720" y="2452623"/>
            <a:ext cx="22225" cy="7620"/>
          </a:xfrm>
          <a:custGeom>
            <a:rect b="b" l="l" r="r" t="t"/>
            <a:pathLst>
              <a:path extrusionOk="0" h="7619" w="22225">
                <a:moveTo>
                  <a:pt x="0" y="7620"/>
                </a:moveTo>
                <a:lnTo>
                  <a:pt x="2222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0" name="Google Shape;900;p71"/>
          <p:cNvSpPr txBox="1"/>
          <p:nvPr/>
        </p:nvSpPr>
        <p:spPr>
          <a:xfrm>
            <a:off x="4555997" y="3877183"/>
            <a:ext cx="188595"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BxH</a:t>
            </a:r>
            <a:endParaRPr sz="800">
              <a:solidFill>
                <a:schemeClr val="dk1"/>
              </a:solidFill>
              <a:latin typeface="Arial"/>
              <a:ea typeface="Arial"/>
              <a:cs typeface="Arial"/>
              <a:sym typeface="Arial"/>
            </a:endParaRPr>
          </a:p>
        </p:txBody>
      </p:sp>
      <p:sp>
        <p:nvSpPr>
          <p:cNvPr id="901" name="Google Shape;901;p71"/>
          <p:cNvSpPr txBox="1"/>
          <p:nvPr/>
        </p:nvSpPr>
        <p:spPr>
          <a:xfrm>
            <a:off x="4555997" y="4127119"/>
            <a:ext cx="585470" cy="1479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Enerji üretimi</a:t>
            </a:r>
            <a:endParaRPr sz="800">
              <a:solidFill>
                <a:schemeClr val="dk1"/>
              </a:solidFill>
              <a:latin typeface="Arial"/>
              <a:ea typeface="Arial"/>
              <a:cs typeface="Arial"/>
              <a:sym typeface="Arial"/>
            </a:endParaRPr>
          </a:p>
        </p:txBody>
      </p:sp>
      <p:sp>
        <p:nvSpPr>
          <p:cNvPr id="902" name="Google Shape;902;p71"/>
          <p:cNvSpPr/>
          <p:nvPr/>
        </p:nvSpPr>
        <p:spPr>
          <a:xfrm>
            <a:off x="3492627" y="2086482"/>
            <a:ext cx="41910" cy="47625"/>
          </a:xfrm>
          <a:custGeom>
            <a:rect b="b" l="l" r="r" t="t"/>
            <a:pathLst>
              <a:path extrusionOk="0" h="47625" w="41910">
                <a:moveTo>
                  <a:pt x="20827" y="0"/>
                </a:moveTo>
                <a:lnTo>
                  <a:pt x="12751" y="1851"/>
                </a:lnTo>
                <a:lnTo>
                  <a:pt x="6127" y="6905"/>
                </a:lnTo>
                <a:lnTo>
                  <a:pt x="1647" y="14412"/>
                </a:lnTo>
                <a:lnTo>
                  <a:pt x="0" y="23621"/>
                </a:lnTo>
                <a:lnTo>
                  <a:pt x="1647" y="32851"/>
                </a:lnTo>
                <a:lnTo>
                  <a:pt x="6127" y="40401"/>
                </a:lnTo>
                <a:lnTo>
                  <a:pt x="12751" y="45499"/>
                </a:lnTo>
                <a:lnTo>
                  <a:pt x="20827" y="47370"/>
                </a:lnTo>
                <a:lnTo>
                  <a:pt x="28884" y="45499"/>
                </a:lnTo>
                <a:lnTo>
                  <a:pt x="35464" y="40401"/>
                </a:lnTo>
                <a:lnTo>
                  <a:pt x="39901" y="32851"/>
                </a:lnTo>
                <a:lnTo>
                  <a:pt x="41528" y="23621"/>
                </a:lnTo>
                <a:lnTo>
                  <a:pt x="39901" y="14412"/>
                </a:lnTo>
                <a:lnTo>
                  <a:pt x="35464" y="6905"/>
                </a:lnTo>
                <a:lnTo>
                  <a:pt x="28884" y="1851"/>
                </a:lnTo>
                <a:lnTo>
                  <a:pt x="20827"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71"/>
          <p:cNvSpPr/>
          <p:nvPr/>
        </p:nvSpPr>
        <p:spPr>
          <a:xfrm>
            <a:off x="3492627" y="2086482"/>
            <a:ext cx="41910" cy="47625"/>
          </a:xfrm>
          <a:custGeom>
            <a:rect b="b" l="l" r="r" t="t"/>
            <a:pathLst>
              <a:path extrusionOk="0" h="47625" w="41910">
                <a:moveTo>
                  <a:pt x="0" y="23621"/>
                </a:moveTo>
                <a:lnTo>
                  <a:pt x="1647" y="14412"/>
                </a:lnTo>
                <a:lnTo>
                  <a:pt x="6127" y="6905"/>
                </a:lnTo>
                <a:lnTo>
                  <a:pt x="12751" y="1851"/>
                </a:lnTo>
                <a:lnTo>
                  <a:pt x="20827" y="0"/>
                </a:lnTo>
                <a:lnTo>
                  <a:pt x="28884" y="1851"/>
                </a:lnTo>
                <a:lnTo>
                  <a:pt x="35464" y="6905"/>
                </a:lnTo>
                <a:lnTo>
                  <a:pt x="39901" y="14412"/>
                </a:lnTo>
                <a:lnTo>
                  <a:pt x="41528" y="23621"/>
                </a:lnTo>
                <a:lnTo>
                  <a:pt x="39901" y="32851"/>
                </a:lnTo>
                <a:lnTo>
                  <a:pt x="35464" y="40401"/>
                </a:lnTo>
                <a:lnTo>
                  <a:pt x="28884" y="45499"/>
                </a:lnTo>
                <a:lnTo>
                  <a:pt x="20827" y="47370"/>
                </a:lnTo>
                <a:lnTo>
                  <a:pt x="12751" y="45499"/>
                </a:lnTo>
                <a:lnTo>
                  <a:pt x="6127" y="40401"/>
                </a:lnTo>
                <a:lnTo>
                  <a:pt x="1647" y="32851"/>
                </a:lnTo>
                <a:lnTo>
                  <a:pt x="0" y="2362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71"/>
          <p:cNvSpPr txBox="1"/>
          <p:nvPr/>
        </p:nvSpPr>
        <p:spPr>
          <a:xfrm>
            <a:off x="3504946" y="3450463"/>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0.5</a:t>
            </a:r>
            <a:endParaRPr sz="700">
              <a:solidFill>
                <a:schemeClr val="dk1"/>
              </a:solidFill>
              <a:latin typeface="Arial"/>
              <a:ea typeface="Arial"/>
              <a:cs typeface="Arial"/>
              <a:sym typeface="Arial"/>
            </a:endParaRPr>
          </a:p>
        </p:txBody>
      </p:sp>
      <p:sp>
        <p:nvSpPr>
          <p:cNvPr id="905" name="Google Shape;905;p71"/>
          <p:cNvSpPr txBox="1"/>
          <p:nvPr/>
        </p:nvSpPr>
        <p:spPr>
          <a:xfrm>
            <a:off x="3486403" y="4241419"/>
            <a:ext cx="18161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0.25</a:t>
            </a:r>
            <a:endParaRPr sz="700">
              <a:solidFill>
                <a:schemeClr val="dk1"/>
              </a:solidFill>
              <a:latin typeface="Arial"/>
              <a:ea typeface="Arial"/>
              <a:cs typeface="Arial"/>
              <a:sym typeface="Arial"/>
            </a:endParaRPr>
          </a:p>
        </p:txBody>
      </p:sp>
      <p:sp>
        <p:nvSpPr>
          <p:cNvPr id="906" name="Google Shape;906;p71"/>
          <p:cNvSpPr/>
          <p:nvPr/>
        </p:nvSpPr>
        <p:spPr>
          <a:xfrm>
            <a:off x="910831" y="4162805"/>
            <a:ext cx="2586355" cy="608965"/>
          </a:xfrm>
          <a:custGeom>
            <a:rect b="b" l="l" r="r" t="t"/>
            <a:pathLst>
              <a:path extrusionOk="0" h="608964" w="2586354">
                <a:moveTo>
                  <a:pt x="2586240" y="608965"/>
                </a:moveTo>
                <a:lnTo>
                  <a:pt x="0" y="0"/>
                </a:lnTo>
              </a:path>
            </a:pathLst>
          </a:custGeom>
          <a:noFill/>
          <a:ln cap="flat" cmpd="sng" w="1587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71"/>
          <p:cNvSpPr txBox="1"/>
          <p:nvPr/>
        </p:nvSpPr>
        <p:spPr>
          <a:xfrm>
            <a:off x="3870452" y="4211828"/>
            <a:ext cx="56324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-49x2.5=-12.25</a:t>
            </a:r>
            <a:endParaRPr sz="700">
              <a:solidFill>
                <a:schemeClr val="dk1"/>
              </a:solidFill>
              <a:latin typeface="Arial"/>
              <a:ea typeface="Arial"/>
              <a:cs typeface="Arial"/>
              <a:sym typeface="Arial"/>
            </a:endParaRPr>
          </a:p>
        </p:txBody>
      </p:sp>
      <p:sp>
        <p:nvSpPr>
          <p:cNvPr id="908" name="Google Shape;908;p71"/>
          <p:cNvSpPr txBox="1"/>
          <p:nvPr/>
        </p:nvSpPr>
        <p:spPr>
          <a:xfrm>
            <a:off x="3732021" y="4776978"/>
            <a:ext cx="11430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10</a:t>
            </a:r>
            <a:endParaRPr sz="700">
              <a:solidFill>
                <a:schemeClr val="dk1"/>
              </a:solidFill>
              <a:latin typeface="Arial"/>
              <a:ea typeface="Arial"/>
              <a:cs typeface="Arial"/>
              <a:sym typeface="Arial"/>
            </a:endParaRPr>
          </a:p>
        </p:txBody>
      </p:sp>
      <p:sp>
        <p:nvSpPr>
          <p:cNvPr id="909" name="Google Shape;909;p71"/>
          <p:cNvSpPr/>
          <p:nvPr/>
        </p:nvSpPr>
        <p:spPr>
          <a:xfrm>
            <a:off x="4611623" y="2472944"/>
            <a:ext cx="15875" cy="39370"/>
          </a:xfrm>
          <a:custGeom>
            <a:rect b="b" l="l" r="r" t="t"/>
            <a:pathLst>
              <a:path extrusionOk="0" h="39369" w="15875">
                <a:moveTo>
                  <a:pt x="0" y="0"/>
                </a:moveTo>
                <a:lnTo>
                  <a:pt x="15493" y="3898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71"/>
          <p:cNvSpPr/>
          <p:nvPr/>
        </p:nvSpPr>
        <p:spPr>
          <a:xfrm>
            <a:off x="3503040" y="4233036"/>
            <a:ext cx="372745" cy="539750"/>
          </a:xfrm>
          <a:custGeom>
            <a:rect b="b" l="l" r="r" t="t"/>
            <a:pathLst>
              <a:path extrusionOk="0" h="539750" w="372745">
                <a:moveTo>
                  <a:pt x="0" y="539623"/>
                </a:moveTo>
                <a:lnTo>
                  <a:pt x="37223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71"/>
          <p:cNvSpPr/>
          <p:nvPr/>
        </p:nvSpPr>
        <p:spPr>
          <a:xfrm>
            <a:off x="4071365" y="4651755"/>
            <a:ext cx="0" cy="139065"/>
          </a:xfrm>
          <a:custGeom>
            <a:rect b="b" l="l" r="r" t="t"/>
            <a:pathLst>
              <a:path extrusionOk="0" h="139064" w="120000">
                <a:moveTo>
                  <a:pt x="0" y="0"/>
                </a:moveTo>
                <a:lnTo>
                  <a:pt x="0" y="13868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71"/>
          <p:cNvSpPr txBox="1"/>
          <p:nvPr/>
        </p:nvSpPr>
        <p:spPr>
          <a:xfrm>
            <a:off x="4277614" y="4787010"/>
            <a:ext cx="11430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30</a:t>
            </a:r>
            <a:endParaRPr sz="700">
              <a:solidFill>
                <a:schemeClr val="dk1"/>
              </a:solidFill>
              <a:latin typeface="Arial"/>
              <a:ea typeface="Arial"/>
              <a:cs typeface="Arial"/>
              <a:sym typeface="Arial"/>
            </a:endParaRPr>
          </a:p>
        </p:txBody>
      </p:sp>
      <p:sp>
        <p:nvSpPr>
          <p:cNvPr id="913" name="Google Shape;913;p71"/>
          <p:cNvSpPr txBox="1"/>
          <p:nvPr/>
        </p:nvSpPr>
        <p:spPr>
          <a:xfrm>
            <a:off x="4565650" y="4791202"/>
            <a:ext cx="11430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40</a:t>
            </a:r>
            <a:endParaRPr sz="700">
              <a:solidFill>
                <a:schemeClr val="dk1"/>
              </a:solidFill>
              <a:latin typeface="Arial"/>
              <a:ea typeface="Arial"/>
              <a:cs typeface="Arial"/>
              <a:sym typeface="Arial"/>
            </a:endParaRPr>
          </a:p>
        </p:txBody>
      </p:sp>
      <p:sp>
        <p:nvSpPr>
          <p:cNvPr id="914" name="Google Shape;914;p71"/>
          <p:cNvSpPr/>
          <p:nvPr/>
        </p:nvSpPr>
        <p:spPr>
          <a:xfrm>
            <a:off x="1341500" y="3109848"/>
            <a:ext cx="3030855" cy="0"/>
          </a:xfrm>
          <a:custGeom>
            <a:rect b="b" l="l" r="r" t="t"/>
            <a:pathLst>
              <a:path extrusionOk="0" h="120000" w="3030854">
                <a:moveTo>
                  <a:pt x="3030347" y="0"/>
                </a:moveTo>
                <a:lnTo>
                  <a:pt x="0" y="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71"/>
          <p:cNvSpPr txBox="1"/>
          <p:nvPr/>
        </p:nvSpPr>
        <p:spPr>
          <a:xfrm>
            <a:off x="4643373" y="2430906"/>
            <a:ext cx="38354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-40x1=-40</a:t>
            </a:r>
            <a:endParaRPr sz="700">
              <a:solidFill>
                <a:schemeClr val="dk1"/>
              </a:solidFill>
              <a:latin typeface="Arial"/>
              <a:ea typeface="Arial"/>
              <a:cs typeface="Arial"/>
              <a:sym typeface="Arial"/>
            </a:endParaRPr>
          </a:p>
        </p:txBody>
      </p:sp>
      <p:sp>
        <p:nvSpPr>
          <p:cNvPr id="916" name="Google Shape;916;p71"/>
          <p:cNvSpPr/>
          <p:nvPr/>
        </p:nvSpPr>
        <p:spPr>
          <a:xfrm>
            <a:off x="1163916" y="4276978"/>
            <a:ext cx="2642235" cy="0"/>
          </a:xfrm>
          <a:custGeom>
            <a:rect b="b" l="l" r="r" t="t"/>
            <a:pathLst>
              <a:path extrusionOk="0" h="120000" w="2642235">
                <a:moveTo>
                  <a:pt x="2641765" y="0"/>
                </a:moveTo>
                <a:lnTo>
                  <a:pt x="0" y="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71"/>
          <p:cNvSpPr/>
          <p:nvPr/>
        </p:nvSpPr>
        <p:spPr>
          <a:xfrm>
            <a:off x="1610105" y="2500883"/>
            <a:ext cx="0" cy="2284095"/>
          </a:xfrm>
          <a:custGeom>
            <a:rect b="b" l="l" r="r" t="t"/>
            <a:pathLst>
              <a:path extrusionOk="0" h="2284095" w="120000">
                <a:moveTo>
                  <a:pt x="0" y="0"/>
                </a:moveTo>
                <a:lnTo>
                  <a:pt x="0" y="2283586"/>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71"/>
          <p:cNvSpPr/>
          <p:nvPr/>
        </p:nvSpPr>
        <p:spPr>
          <a:xfrm>
            <a:off x="1243838" y="3655440"/>
            <a:ext cx="0" cy="1116330"/>
          </a:xfrm>
          <a:custGeom>
            <a:rect b="b" l="l" r="r" t="t"/>
            <a:pathLst>
              <a:path extrusionOk="0" h="1116329" w="120000">
                <a:moveTo>
                  <a:pt x="0" y="0"/>
                </a:moveTo>
                <a:lnTo>
                  <a:pt x="0" y="1116329"/>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71"/>
          <p:cNvSpPr txBox="1"/>
          <p:nvPr/>
        </p:nvSpPr>
        <p:spPr>
          <a:xfrm>
            <a:off x="4220717" y="3566286"/>
            <a:ext cx="518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-47x0.5=-23.5</a:t>
            </a:r>
            <a:endParaRPr sz="700">
              <a:solidFill>
                <a:schemeClr val="dk1"/>
              </a:solidFill>
              <a:latin typeface="Arial"/>
              <a:ea typeface="Arial"/>
              <a:cs typeface="Arial"/>
              <a:sym typeface="Arial"/>
            </a:endParaRPr>
          </a:p>
        </p:txBody>
      </p:sp>
      <p:sp>
        <p:nvSpPr>
          <p:cNvPr id="920" name="Google Shape;920;p71"/>
          <p:cNvSpPr/>
          <p:nvPr/>
        </p:nvSpPr>
        <p:spPr>
          <a:xfrm>
            <a:off x="1206093" y="3642740"/>
            <a:ext cx="2941955" cy="0"/>
          </a:xfrm>
          <a:custGeom>
            <a:rect b="b" l="l" r="r" t="t"/>
            <a:pathLst>
              <a:path extrusionOk="0" h="120000" w="2941954">
                <a:moveTo>
                  <a:pt x="2941472" y="0"/>
                </a:moveTo>
                <a:lnTo>
                  <a:pt x="0" y="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p71"/>
          <p:cNvSpPr/>
          <p:nvPr/>
        </p:nvSpPr>
        <p:spPr>
          <a:xfrm>
            <a:off x="1354836" y="3122548"/>
            <a:ext cx="0" cy="1687830"/>
          </a:xfrm>
          <a:custGeom>
            <a:rect b="b" l="l" r="r" t="t"/>
            <a:pathLst>
              <a:path extrusionOk="0" h="1687829" w="120000">
                <a:moveTo>
                  <a:pt x="0" y="0"/>
                </a:moveTo>
                <a:lnTo>
                  <a:pt x="0" y="1687321"/>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71"/>
          <p:cNvSpPr txBox="1"/>
          <p:nvPr/>
        </p:nvSpPr>
        <p:spPr>
          <a:xfrm>
            <a:off x="3414903" y="2941777"/>
            <a:ext cx="280670" cy="201295"/>
          </a:xfrm>
          <a:prstGeom prst="rect">
            <a:avLst/>
          </a:prstGeom>
          <a:noFill/>
          <a:ln>
            <a:noFill/>
          </a:ln>
        </p:spPr>
        <p:txBody>
          <a:bodyPr anchorCtr="0" anchor="t" bIns="0" lIns="0" spcFirstLastPara="1" rIns="0" wrap="square" tIns="12050">
            <a:noAutofit/>
          </a:bodyPr>
          <a:lstStyle/>
          <a:p>
            <a:pPr indent="0" lvl="0" marL="111125" marR="0" rtl="0" algn="l">
              <a:lnSpc>
                <a:spcPct val="98571"/>
              </a:lnSpc>
              <a:spcBef>
                <a:spcPts val="0"/>
              </a:spcBef>
              <a:spcAft>
                <a:spcPts val="0"/>
              </a:spcAft>
              <a:buNone/>
            </a:pPr>
            <a:r>
              <a:rPr lang="en-US" sz="700">
                <a:solidFill>
                  <a:schemeClr val="dk1"/>
                </a:solidFill>
                <a:latin typeface="Arial"/>
                <a:ea typeface="Arial"/>
                <a:cs typeface="Arial"/>
                <a:sym typeface="Arial"/>
              </a:rPr>
              <a:t>0.75</a:t>
            </a:r>
            <a:endParaRPr sz="700">
              <a:solidFill>
                <a:schemeClr val="dk1"/>
              </a:solidFill>
              <a:latin typeface="Arial"/>
              <a:ea typeface="Arial"/>
              <a:cs typeface="Arial"/>
              <a:sym typeface="Arial"/>
            </a:endParaRPr>
          </a:p>
          <a:p>
            <a:pPr indent="0" lvl="0" marL="12700" marR="0" rtl="0" algn="l">
              <a:lnSpc>
                <a:spcPct val="98571"/>
              </a:lnSpc>
              <a:spcBef>
                <a:spcPts val="0"/>
              </a:spcBef>
              <a:spcAft>
                <a:spcPts val="0"/>
              </a:spcAft>
              <a:buNone/>
            </a:pPr>
            <a:r>
              <a:rPr lang="en-US" sz="700" u="sng">
                <a:solidFill>
                  <a:schemeClr val="dk1"/>
                </a:solidFill>
                <a:latin typeface="Arial"/>
                <a:ea typeface="Arial"/>
                <a:cs typeface="Arial"/>
                <a:sym typeface="Arial"/>
              </a:rPr>
              <a:t> 	</a:t>
            </a:r>
            <a:endParaRPr sz="700">
              <a:solidFill>
                <a:schemeClr val="dk1"/>
              </a:solidFill>
              <a:latin typeface="Arial"/>
              <a:ea typeface="Arial"/>
              <a:cs typeface="Arial"/>
              <a:sym typeface="Arial"/>
            </a:endParaRPr>
          </a:p>
        </p:txBody>
      </p:sp>
      <p:sp>
        <p:nvSpPr>
          <p:cNvPr id="923" name="Google Shape;923;p71"/>
          <p:cNvSpPr txBox="1"/>
          <p:nvPr/>
        </p:nvSpPr>
        <p:spPr>
          <a:xfrm>
            <a:off x="4471542" y="3011169"/>
            <a:ext cx="60706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-45x0.75=-33.75</a:t>
            </a:r>
            <a:endParaRPr sz="700">
              <a:solidFill>
                <a:schemeClr val="dk1"/>
              </a:solidFill>
              <a:latin typeface="Arial"/>
              <a:ea typeface="Arial"/>
              <a:cs typeface="Arial"/>
              <a:sym typeface="Arial"/>
            </a:endParaRPr>
          </a:p>
        </p:txBody>
      </p:sp>
      <p:sp>
        <p:nvSpPr>
          <p:cNvPr id="924" name="Google Shape;924;p71"/>
          <p:cNvSpPr/>
          <p:nvPr/>
        </p:nvSpPr>
        <p:spPr>
          <a:xfrm>
            <a:off x="3869309" y="4068190"/>
            <a:ext cx="105410" cy="170815"/>
          </a:xfrm>
          <a:custGeom>
            <a:rect b="b" l="l" r="r" t="t"/>
            <a:pathLst>
              <a:path extrusionOk="0" h="170814" w="105410">
                <a:moveTo>
                  <a:pt x="0" y="170814"/>
                </a:moveTo>
                <a:lnTo>
                  <a:pt x="10515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71"/>
          <p:cNvSpPr/>
          <p:nvPr/>
        </p:nvSpPr>
        <p:spPr>
          <a:xfrm>
            <a:off x="3963289" y="3979290"/>
            <a:ext cx="55880" cy="101600"/>
          </a:xfrm>
          <a:custGeom>
            <a:rect b="b" l="l" r="r" t="t"/>
            <a:pathLst>
              <a:path extrusionOk="0" h="101600" w="55879">
                <a:moveTo>
                  <a:pt x="0" y="101472"/>
                </a:moveTo>
                <a:lnTo>
                  <a:pt x="554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71"/>
          <p:cNvSpPr/>
          <p:nvPr/>
        </p:nvSpPr>
        <p:spPr>
          <a:xfrm>
            <a:off x="4602734" y="2485644"/>
            <a:ext cx="41910" cy="47625"/>
          </a:xfrm>
          <a:custGeom>
            <a:rect b="b" l="l" r="r" t="t"/>
            <a:pathLst>
              <a:path extrusionOk="0" h="47625" w="41910">
                <a:moveTo>
                  <a:pt x="20700" y="0"/>
                </a:moveTo>
                <a:lnTo>
                  <a:pt x="12644" y="1871"/>
                </a:lnTo>
                <a:lnTo>
                  <a:pt x="6064" y="6969"/>
                </a:lnTo>
                <a:lnTo>
                  <a:pt x="1627" y="14519"/>
                </a:lnTo>
                <a:lnTo>
                  <a:pt x="0" y="23748"/>
                </a:lnTo>
                <a:lnTo>
                  <a:pt x="1627" y="32958"/>
                </a:lnTo>
                <a:lnTo>
                  <a:pt x="6064" y="40465"/>
                </a:lnTo>
                <a:lnTo>
                  <a:pt x="12644" y="45519"/>
                </a:lnTo>
                <a:lnTo>
                  <a:pt x="20700" y="47370"/>
                </a:lnTo>
                <a:lnTo>
                  <a:pt x="28757" y="45519"/>
                </a:lnTo>
                <a:lnTo>
                  <a:pt x="35337" y="40465"/>
                </a:lnTo>
                <a:lnTo>
                  <a:pt x="39774" y="32958"/>
                </a:lnTo>
                <a:lnTo>
                  <a:pt x="41401" y="23748"/>
                </a:lnTo>
                <a:lnTo>
                  <a:pt x="39774" y="14519"/>
                </a:lnTo>
                <a:lnTo>
                  <a:pt x="35337" y="6969"/>
                </a:lnTo>
                <a:lnTo>
                  <a:pt x="28757" y="1871"/>
                </a:lnTo>
                <a:lnTo>
                  <a:pt x="20700"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71"/>
          <p:cNvSpPr/>
          <p:nvPr/>
        </p:nvSpPr>
        <p:spPr>
          <a:xfrm>
            <a:off x="4602734" y="2485644"/>
            <a:ext cx="41910" cy="47625"/>
          </a:xfrm>
          <a:custGeom>
            <a:rect b="b" l="l" r="r" t="t"/>
            <a:pathLst>
              <a:path extrusionOk="0" h="47625" w="41910">
                <a:moveTo>
                  <a:pt x="0" y="23748"/>
                </a:moveTo>
                <a:lnTo>
                  <a:pt x="1627" y="14519"/>
                </a:lnTo>
                <a:lnTo>
                  <a:pt x="6064" y="6969"/>
                </a:lnTo>
                <a:lnTo>
                  <a:pt x="12644" y="1871"/>
                </a:lnTo>
                <a:lnTo>
                  <a:pt x="20700" y="0"/>
                </a:lnTo>
                <a:lnTo>
                  <a:pt x="28757" y="1871"/>
                </a:lnTo>
                <a:lnTo>
                  <a:pt x="35337" y="6969"/>
                </a:lnTo>
                <a:lnTo>
                  <a:pt x="39774" y="14519"/>
                </a:lnTo>
                <a:lnTo>
                  <a:pt x="41401" y="23748"/>
                </a:lnTo>
                <a:lnTo>
                  <a:pt x="39774" y="32958"/>
                </a:lnTo>
                <a:lnTo>
                  <a:pt x="35337" y="40465"/>
                </a:lnTo>
                <a:lnTo>
                  <a:pt x="28757" y="45519"/>
                </a:lnTo>
                <a:lnTo>
                  <a:pt x="20700" y="47370"/>
                </a:lnTo>
                <a:lnTo>
                  <a:pt x="12644" y="45519"/>
                </a:lnTo>
                <a:lnTo>
                  <a:pt x="6064" y="40465"/>
                </a:lnTo>
                <a:lnTo>
                  <a:pt x="1627" y="32958"/>
                </a:lnTo>
                <a:lnTo>
                  <a:pt x="0" y="2374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71"/>
          <p:cNvSpPr/>
          <p:nvPr/>
        </p:nvSpPr>
        <p:spPr>
          <a:xfrm>
            <a:off x="4408042" y="3082798"/>
            <a:ext cx="41910" cy="47625"/>
          </a:xfrm>
          <a:custGeom>
            <a:rect b="b" l="l" r="r" t="t"/>
            <a:pathLst>
              <a:path extrusionOk="0" h="47625" w="41910">
                <a:moveTo>
                  <a:pt x="20701" y="0"/>
                </a:moveTo>
                <a:lnTo>
                  <a:pt x="12644" y="1851"/>
                </a:lnTo>
                <a:lnTo>
                  <a:pt x="6064" y="6905"/>
                </a:lnTo>
                <a:lnTo>
                  <a:pt x="1627" y="14412"/>
                </a:lnTo>
                <a:lnTo>
                  <a:pt x="0" y="23622"/>
                </a:lnTo>
                <a:lnTo>
                  <a:pt x="1627" y="32851"/>
                </a:lnTo>
                <a:lnTo>
                  <a:pt x="6064" y="40401"/>
                </a:lnTo>
                <a:lnTo>
                  <a:pt x="12644" y="45499"/>
                </a:lnTo>
                <a:lnTo>
                  <a:pt x="20701" y="47371"/>
                </a:lnTo>
                <a:lnTo>
                  <a:pt x="28757" y="45499"/>
                </a:lnTo>
                <a:lnTo>
                  <a:pt x="35337" y="40401"/>
                </a:lnTo>
                <a:lnTo>
                  <a:pt x="39774" y="32851"/>
                </a:lnTo>
                <a:lnTo>
                  <a:pt x="41402" y="23622"/>
                </a:lnTo>
                <a:lnTo>
                  <a:pt x="39774" y="14412"/>
                </a:lnTo>
                <a:lnTo>
                  <a:pt x="35337" y="6905"/>
                </a:lnTo>
                <a:lnTo>
                  <a:pt x="28757" y="1851"/>
                </a:lnTo>
                <a:lnTo>
                  <a:pt x="20701"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71"/>
          <p:cNvSpPr/>
          <p:nvPr/>
        </p:nvSpPr>
        <p:spPr>
          <a:xfrm>
            <a:off x="4408042" y="3082798"/>
            <a:ext cx="41910" cy="47625"/>
          </a:xfrm>
          <a:custGeom>
            <a:rect b="b" l="l" r="r" t="t"/>
            <a:pathLst>
              <a:path extrusionOk="0" h="47625" w="41910">
                <a:moveTo>
                  <a:pt x="0" y="23622"/>
                </a:moveTo>
                <a:lnTo>
                  <a:pt x="1627" y="14412"/>
                </a:lnTo>
                <a:lnTo>
                  <a:pt x="6064" y="6905"/>
                </a:lnTo>
                <a:lnTo>
                  <a:pt x="12644" y="1851"/>
                </a:lnTo>
                <a:lnTo>
                  <a:pt x="20701" y="0"/>
                </a:lnTo>
                <a:lnTo>
                  <a:pt x="28757" y="1851"/>
                </a:lnTo>
                <a:lnTo>
                  <a:pt x="35337" y="6905"/>
                </a:lnTo>
                <a:lnTo>
                  <a:pt x="39774" y="14412"/>
                </a:lnTo>
                <a:lnTo>
                  <a:pt x="41402" y="23622"/>
                </a:lnTo>
                <a:lnTo>
                  <a:pt x="39774" y="32851"/>
                </a:lnTo>
                <a:lnTo>
                  <a:pt x="35337" y="40401"/>
                </a:lnTo>
                <a:lnTo>
                  <a:pt x="28757" y="45499"/>
                </a:lnTo>
                <a:lnTo>
                  <a:pt x="20701" y="47371"/>
                </a:lnTo>
                <a:lnTo>
                  <a:pt x="12644" y="45499"/>
                </a:lnTo>
                <a:lnTo>
                  <a:pt x="6064" y="40401"/>
                </a:lnTo>
                <a:lnTo>
                  <a:pt x="1627" y="32851"/>
                </a:lnTo>
                <a:lnTo>
                  <a:pt x="0" y="236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71"/>
          <p:cNvSpPr/>
          <p:nvPr/>
        </p:nvSpPr>
        <p:spPr>
          <a:xfrm>
            <a:off x="4175759" y="3627501"/>
            <a:ext cx="41910" cy="47625"/>
          </a:xfrm>
          <a:custGeom>
            <a:rect b="b" l="l" r="r" t="t"/>
            <a:pathLst>
              <a:path extrusionOk="0" h="47625" w="41910">
                <a:moveTo>
                  <a:pt x="20700" y="0"/>
                </a:moveTo>
                <a:lnTo>
                  <a:pt x="12644" y="1851"/>
                </a:lnTo>
                <a:lnTo>
                  <a:pt x="6064" y="6905"/>
                </a:lnTo>
                <a:lnTo>
                  <a:pt x="1627" y="14412"/>
                </a:lnTo>
                <a:lnTo>
                  <a:pt x="0" y="23622"/>
                </a:lnTo>
                <a:lnTo>
                  <a:pt x="1627" y="32851"/>
                </a:lnTo>
                <a:lnTo>
                  <a:pt x="6064" y="40401"/>
                </a:lnTo>
                <a:lnTo>
                  <a:pt x="12644" y="45499"/>
                </a:lnTo>
                <a:lnTo>
                  <a:pt x="20700" y="47371"/>
                </a:lnTo>
                <a:lnTo>
                  <a:pt x="28757" y="45499"/>
                </a:lnTo>
                <a:lnTo>
                  <a:pt x="35337" y="40401"/>
                </a:lnTo>
                <a:lnTo>
                  <a:pt x="39774" y="32851"/>
                </a:lnTo>
                <a:lnTo>
                  <a:pt x="41401" y="23622"/>
                </a:lnTo>
                <a:lnTo>
                  <a:pt x="39774" y="14412"/>
                </a:lnTo>
                <a:lnTo>
                  <a:pt x="35337" y="6905"/>
                </a:lnTo>
                <a:lnTo>
                  <a:pt x="28757" y="1851"/>
                </a:lnTo>
                <a:lnTo>
                  <a:pt x="20700"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71"/>
          <p:cNvSpPr/>
          <p:nvPr/>
        </p:nvSpPr>
        <p:spPr>
          <a:xfrm>
            <a:off x="4175759" y="3627501"/>
            <a:ext cx="41910" cy="47625"/>
          </a:xfrm>
          <a:custGeom>
            <a:rect b="b" l="l" r="r" t="t"/>
            <a:pathLst>
              <a:path extrusionOk="0" h="47625" w="41910">
                <a:moveTo>
                  <a:pt x="0" y="23622"/>
                </a:moveTo>
                <a:lnTo>
                  <a:pt x="1627" y="14412"/>
                </a:lnTo>
                <a:lnTo>
                  <a:pt x="6064" y="6905"/>
                </a:lnTo>
                <a:lnTo>
                  <a:pt x="12644" y="1851"/>
                </a:lnTo>
                <a:lnTo>
                  <a:pt x="20700" y="0"/>
                </a:lnTo>
                <a:lnTo>
                  <a:pt x="28757" y="1851"/>
                </a:lnTo>
                <a:lnTo>
                  <a:pt x="35337" y="6905"/>
                </a:lnTo>
                <a:lnTo>
                  <a:pt x="39774" y="14412"/>
                </a:lnTo>
                <a:lnTo>
                  <a:pt x="41401" y="23622"/>
                </a:lnTo>
                <a:lnTo>
                  <a:pt x="39774" y="32851"/>
                </a:lnTo>
                <a:lnTo>
                  <a:pt x="35337" y="40401"/>
                </a:lnTo>
                <a:lnTo>
                  <a:pt x="28757" y="45499"/>
                </a:lnTo>
                <a:lnTo>
                  <a:pt x="20700" y="47371"/>
                </a:lnTo>
                <a:lnTo>
                  <a:pt x="12644" y="45499"/>
                </a:lnTo>
                <a:lnTo>
                  <a:pt x="6064" y="40401"/>
                </a:lnTo>
                <a:lnTo>
                  <a:pt x="1627" y="32851"/>
                </a:lnTo>
                <a:lnTo>
                  <a:pt x="0" y="2362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71"/>
          <p:cNvSpPr/>
          <p:nvPr/>
        </p:nvSpPr>
        <p:spPr>
          <a:xfrm>
            <a:off x="3821303" y="4261865"/>
            <a:ext cx="41910" cy="47625"/>
          </a:xfrm>
          <a:custGeom>
            <a:rect b="b" l="l" r="r" t="t"/>
            <a:pathLst>
              <a:path extrusionOk="0" h="47625" w="41910">
                <a:moveTo>
                  <a:pt x="20700" y="0"/>
                </a:moveTo>
                <a:lnTo>
                  <a:pt x="12644" y="1851"/>
                </a:lnTo>
                <a:lnTo>
                  <a:pt x="6064" y="6905"/>
                </a:lnTo>
                <a:lnTo>
                  <a:pt x="1627" y="14412"/>
                </a:lnTo>
                <a:lnTo>
                  <a:pt x="0" y="23621"/>
                </a:lnTo>
                <a:lnTo>
                  <a:pt x="1627" y="32851"/>
                </a:lnTo>
                <a:lnTo>
                  <a:pt x="6064" y="40401"/>
                </a:lnTo>
                <a:lnTo>
                  <a:pt x="12644" y="45499"/>
                </a:lnTo>
                <a:lnTo>
                  <a:pt x="20700" y="47370"/>
                </a:lnTo>
                <a:lnTo>
                  <a:pt x="28757" y="45499"/>
                </a:lnTo>
                <a:lnTo>
                  <a:pt x="35337" y="40401"/>
                </a:lnTo>
                <a:lnTo>
                  <a:pt x="39774" y="32851"/>
                </a:lnTo>
                <a:lnTo>
                  <a:pt x="41401" y="23621"/>
                </a:lnTo>
                <a:lnTo>
                  <a:pt x="39774" y="14412"/>
                </a:lnTo>
                <a:lnTo>
                  <a:pt x="35337" y="6905"/>
                </a:lnTo>
                <a:lnTo>
                  <a:pt x="28757" y="1851"/>
                </a:lnTo>
                <a:lnTo>
                  <a:pt x="20700"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71"/>
          <p:cNvSpPr/>
          <p:nvPr/>
        </p:nvSpPr>
        <p:spPr>
          <a:xfrm>
            <a:off x="3821303" y="4261865"/>
            <a:ext cx="41910" cy="47625"/>
          </a:xfrm>
          <a:custGeom>
            <a:rect b="b" l="l" r="r" t="t"/>
            <a:pathLst>
              <a:path extrusionOk="0" h="47625" w="41910">
                <a:moveTo>
                  <a:pt x="0" y="23621"/>
                </a:moveTo>
                <a:lnTo>
                  <a:pt x="1627" y="14412"/>
                </a:lnTo>
                <a:lnTo>
                  <a:pt x="6064" y="6905"/>
                </a:lnTo>
                <a:lnTo>
                  <a:pt x="12644" y="1851"/>
                </a:lnTo>
                <a:lnTo>
                  <a:pt x="20700" y="0"/>
                </a:lnTo>
                <a:lnTo>
                  <a:pt x="28757" y="1851"/>
                </a:lnTo>
                <a:lnTo>
                  <a:pt x="35337" y="6905"/>
                </a:lnTo>
                <a:lnTo>
                  <a:pt x="39774" y="14412"/>
                </a:lnTo>
                <a:lnTo>
                  <a:pt x="41401" y="23621"/>
                </a:lnTo>
                <a:lnTo>
                  <a:pt x="39774" y="32851"/>
                </a:lnTo>
                <a:lnTo>
                  <a:pt x="35337" y="40401"/>
                </a:lnTo>
                <a:lnTo>
                  <a:pt x="28757" y="45499"/>
                </a:lnTo>
                <a:lnTo>
                  <a:pt x="20700" y="47370"/>
                </a:lnTo>
                <a:lnTo>
                  <a:pt x="12644" y="45499"/>
                </a:lnTo>
                <a:lnTo>
                  <a:pt x="6064" y="40401"/>
                </a:lnTo>
                <a:lnTo>
                  <a:pt x="1627" y="32851"/>
                </a:lnTo>
                <a:lnTo>
                  <a:pt x="0" y="2362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71"/>
          <p:cNvSpPr txBox="1"/>
          <p:nvPr/>
        </p:nvSpPr>
        <p:spPr>
          <a:xfrm>
            <a:off x="4089019" y="1861820"/>
            <a:ext cx="746760" cy="14795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Maksimum enerji</a:t>
            </a:r>
            <a:endParaRPr sz="800">
              <a:solidFill>
                <a:schemeClr val="dk1"/>
              </a:solidFill>
              <a:latin typeface="Arial"/>
              <a:ea typeface="Arial"/>
              <a:cs typeface="Arial"/>
              <a:sym typeface="Arial"/>
            </a:endParaRPr>
          </a:p>
        </p:txBody>
      </p:sp>
      <p:sp>
        <p:nvSpPr>
          <p:cNvPr id="935" name="Google Shape;935;p71"/>
          <p:cNvSpPr txBox="1"/>
          <p:nvPr/>
        </p:nvSpPr>
        <p:spPr>
          <a:xfrm>
            <a:off x="4089019" y="1985263"/>
            <a:ext cx="623570" cy="14795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800">
                <a:solidFill>
                  <a:schemeClr val="dk1"/>
                </a:solidFill>
                <a:latin typeface="Arial"/>
                <a:ea typeface="Arial"/>
                <a:cs typeface="Arial"/>
                <a:sym typeface="Arial"/>
              </a:rPr>
              <a:t>üretim noktası</a:t>
            </a:r>
            <a:endParaRPr sz="800">
              <a:solidFill>
                <a:schemeClr val="dk1"/>
              </a:solidFill>
              <a:latin typeface="Arial"/>
              <a:ea typeface="Arial"/>
              <a:cs typeface="Arial"/>
              <a:sym typeface="Arial"/>
            </a:endParaRPr>
          </a:p>
        </p:txBody>
      </p:sp>
      <p:sp>
        <p:nvSpPr>
          <p:cNvPr id="936" name="Google Shape;936;p71"/>
          <p:cNvSpPr txBox="1"/>
          <p:nvPr/>
        </p:nvSpPr>
        <p:spPr>
          <a:xfrm>
            <a:off x="2473832" y="4765040"/>
            <a:ext cx="1416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-20</a:t>
            </a:r>
            <a:endParaRPr sz="700">
              <a:solidFill>
                <a:schemeClr val="dk1"/>
              </a:solidFill>
              <a:latin typeface="Arial"/>
              <a:ea typeface="Arial"/>
              <a:cs typeface="Arial"/>
              <a:sym typeface="Arial"/>
            </a:endParaRPr>
          </a:p>
        </p:txBody>
      </p:sp>
      <p:sp>
        <p:nvSpPr>
          <p:cNvPr id="937" name="Google Shape;937;p71"/>
          <p:cNvSpPr/>
          <p:nvPr/>
        </p:nvSpPr>
        <p:spPr>
          <a:xfrm>
            <a:off x="945921" y="4594859"/>
            <a:ext cx="163982" cy="1786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71"/>
          <p:cNvSpPr txBox="1"/>
          <p:nvPr/>
        </p:nvSpPr>
        <p:spPr>
          <a:xfrm>
            <a:off x="822756" y="4310888"/>
            <a:ext cx="133350" cy="1625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900">
                <a:solidFill>
                  <a:schemeClr val="dk1"/>
                </a:solidFill>
                <a:latin typeface="Trebuchet MS"/>
                <a:ea typeface="Trebuchet MS"/>
                <a:cs typeface="Trebuchet MS"/>
                <a:sym typeface="Trebuchet MS"/>
              </a:rPr>
              <a:t>H</a:t>
            </a:r>
            <a:r>
              <a:rPr baseline="-25000" lang="en-US" sz="975">
                <a:solidFill>
                  <a:schemeClr val="dk1"/>
                </a:solidFill>
                <a:latin typeface="Arial"/>
                <a:ea typeface="Arial"/>
                <a:cs typeface="Arial"/>
                <a:sym typeface="Arial"/>
              </a:rPr>
              <a:t>c</a:t>
            </a:r>
            <a:endParaRPr baseline="-25000" sz="975">
              <a:solidFill>
                <a:schemeClr val="dk1"/>
              </a:solidFill>
              <a:latin typeface="Arial"/>
              <a:ea typeface="Arial"/>
              <a:cs typeface="Arial"/>
              <a:sym typeface="Arial"/>
            </a:endParaRPr>
          </a:p>
        </p:txBody>
      </p:sp>
      <p:sp>
        <p:nvSpPr>
          <p:cNvPr id="939" name="Google Shape;939;p71"/>
          <p:cNvSpPr txBox="1"/>
          <p:nvPr/>
        </p:nvSpPr>
        <p:spPr>
          <a:xfrm>
            <a:off x="7365618" y="4251452"/>
            <a:ext cx="97155" cy="1625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900">
                <a:solidFill>
                  <a:schemeClr val="dk1"/>
                </a:solidFill>
                <a:latin typeface="Trebuchet MS"/>
                <a:ea typeface="Trebuchet MS"/>
                <a:cs typeface="Trebuchet MS"/>
                <a:sym typeface="Trebuchet MS"/>
              </a:rPr>
              <a:t>H</a:t>
            </a:r>
            <a:endParaRPr sz="900">
              <a:solidFill>
                <a:schemeClr val="dk1"/>
              </a:solidFill>
              <a:latin typeface="Trebuchet MS"/>
              <a:ea typeface="Trebuchet MS"/>
              <a:cs typeface="Trebuchet MS"/>
              <a:sym typeface="Trebuchet MS"/>
            </a:endParaRPr>
          </a:p>
        </p:txBody>
      </p:sp>
      <p:sp>
        <p:nvSpPr>
          <p:cNvPr id="940" name="Google Shape;940;p71"/>
          <p:cNvSpPr txBox="1"/>
          <p:nvPr/>
        </p:nvSpPr>
        <p:spPr>
          <a:xfrm>
            <a:off x="7437246" y="4310888"/>
            <a:ext cx="61594" cy="1282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en-US" sz="650">
                <a:solidFill>
                  <a:schemeClr val="dk1"/>
                </a:solidFill>
                <a:latin typeface="Arial"/>
                <a:ea typeface="Arial"/>
                <a:cs typeface="Arial"/>
                <a:sym typeface="Arial"/>
              </a:rPr>
              <a:t>c</a:t>
            </a:r>
            <a:endParaRPr sz="650">
              <a:solidFill>
                <a:schemeClr val="dk1"/>
              </a:solidFill>
              <a:latin typeface="Arial"/>
              <a:ea typeface="Arial"/>
              <a:cs typeface="Arial"/>
              <a:sym typeface="Arial"/>
            </a:endParaRPr>
          </a:p>
        </p:txBody>
      </p:sp>
      <p:sp>
        <p:nvSpPr>
          <p:cNvPr id="941" name="Google Shape;941;p71"/>
          <p:cNvSpPr/>
          <p:nvPr/>
        </p:nvSpPr>
        <p:spPr>
          <a:xfrm>
            <a:off x="6687693" y="4614798"/>
            <a:ext cx="1765935" cy="50800"/>
          </a:xfrm>
          <a:custGeom>
            <a:rect b="b" l="l" r="r" t="t"/>
            <a:pathLst>
              <a:path extrusionOk="0" h="50800" w="1765934">
                <a:moveTo>
                  <a:pt x="76200" y="0"/>
                </a:moveTo>
                <a:lnTo>
                  <a:pt x="0" y="25400"/>
                </a:lnTo>
                <a:lnTo>
                  <a:pt x="76200" y="50800"/>
                </a:lnTo>
                <a:lnTo>
                  <a:pt x="76200" y="28575"/>
                </a:lnTo>
                <a:lnTo>
                  <a:pt x="63500" y="28575"/>
                </a:lnTo>
                <a:lnTo>
                  <a:pt x="63500" y="22225"/>
                </a:lnTo>
                <a:lnTo>
                  <a:pt x="76200" y="22225"/>
                </a:lnTo>
                <a:lnTo>
                  <a:pt x="76200" y="0"/>
                </a:lnTo>
                <a:close/>
              </a:path>
              <a:path extrusionOk="0" h="50800" w="1765934">
                <a:moveTo>
                  <a:pt x="76200" y="22225"/>
                </a:moveTo>
                <a:lnTo>
                  <a:pt x="63500" y="22225"/>
                </a:lnTo>
                <a:lnTo>
                  <a:pt x="63500" y="28575"/>
                </a:lnTo>
                <a:lnTo>
                  <a:pt x="76200" y="28575"/>
                </a:lnTo>
                <a:lnTo>
                  <a:pt x="76200" y="22225"/>
                </a:lnTo>
                <a:close/>
              </a:path>
              <a:path extrusionOk="0" h="50800" w="1765934">
                <a:moveTo>
                  <a:pt x="1765807" y="22225"/>
                </a:moveTo>
                <a:lnTo>
                  <a:pt x="76200" y="22225"/>
                </a:lnTo>
                <a:lnTo>
                  <a:pt x="76200" y="28575"/>
                </a:lnTo>
                <a:lnTo>
                  <a:pt x="1765807" y="28575"/>
                </a:lnTo>
                <a:lnTo>
                  <a:pt x="1765807" y="2222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71"/>
          <p:cNvSpPr/>
          <p:nvPr/>
        </p:nvSpPr>
        <p:spPr>
          <a:xfrm>
            <a:off x="8425433" y="1886204"/>
            <a:ext cx="50800" cy="2750820"/>
          </a:xfrm>
          <a:custGeom>
            <a:rect b="b" l="l" r="r" t="t"/>
            <a:pathLst>
              <a:path extrusionOk="0" h="2750820" w="50800">
                <a:moveTo>
                  <a:pt x="28575" y="63500"/>
                </a:moveTo>
                <a:lnTo>
                  <a:pt x="22225" y="63500"/>
                </a:lnTo>
                <a:lnTo>
                  <a:pt x="22225" y="2750820"/>
                </a:lnTo>
                <a:lnTo>
                  <a:pt x="28575" y="2750820"/>
                </a:lnTo>
                <a:lnTo>
                  <a:pt x="28575" y="63500"/>
                </a:lnTo>
                <a:close/>
              </a:path>
              <a:path extrusionOk="0" h="2750820" w="50800">
                <a:moveTo>
                  <a:pt x="25400" y="0"/>
                </a:moveTo>
                <a:lnTo>
                  <a:pt x="0" y="76200"/>
                </a:lnTo>
                <a:lnTo>
                  <a:pt x="22225" y="76200"/>
                </a:lnTo>
                <a:lnTo>
                  <a:pt x="22225" y="63500"/>
                </a:lnTo>
                <a:lnTo>
                  <a:pt x="46566" y="63500"/>
                </a:lnTo>
                <a:lnTo>
                  <a:pt x="25400" y="0"/>
                </a:lnTo>
                <a:close/>
              </a:path>
              <a:path extrusionOk="0" h="2750820" w="50800">
                <a:moveTo>
                  <a:pt x="46566" y="63500"/>
                </a:moveTo>
                <a:lnTo>
                  <a:pt x="28575" y="63500"/>
                </a:lnTo>
                <a:lnTo>
                  <a:pt x="28575" y="76200"/>
                </a:lnTo>
                <a:lnTo>
                  <a:pt x="50800" y="76200"/>
                </a:lnTo>
                <a:lnTo>
                  <a:pt x="46566"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71"/>
          <p:cNvSpPr txBox="1"/>
          <p:nvPr/>
        </p:nvSpPr>
        <p:spPr>
          <a:xfrm>
            <a:off x="8518017" y="2883535"/>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1.0</a:t>
            </a:r>
            <a:endParaRPr sz="700">
              <a:solidFill>
                <a:schemeClr val="dk1"/>
              </a:solidFill>
              <a:latin typeface="Arial"/>
              <a:ea typeface="Arial"/>
              <a:cs typeface="Arial"/>
              <a:sym typeface="Arial"/>
            </a:endParaRPr>
          </a:p>
        </p:txBody>
      </p:sp>
      <p:sp>
        <p:nvSpPr>
          <p:cNvPr id="944" name="Google Shape;944;p71"/>
          <p:cNvSpPr/>
          <p:nvPr/>
        </p:nvSpPr>
        <p:spPr>
          <a:xfrm>
            <a:off x="8426704" y="3814953"/>
            <a:ext cx="67310" cy="0"/>
          </a:xfrm>
          <a:custGeom>
            <a:rect b="b" l="l" r="r" t="t"/>
            <a:pathLst>
              <a:path extrusionOk="0" h="120000" w="67309">
                <a:moveTo>
                  <a:pt x="0" y="0"/>
                </a:moveTo>
                <a:lnTo>
                  <a:pt x="6692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71"/>
          <p:cNvSpPr/>
          <p:nvPr/>
        </p:nvSpPr>
        <p:spPr>
          <a:xfrm>
            <a:off x="8426704" y="2992882"/>
            <a:ext cx="67310" cy="0"/>
          </a:xfrm>
          <a:custGeom>
            <a:rect b="b" l="l" r="r" t="t"/>
            <a:pathLst>
              <a:path extrusionOk="0" h="120000" w="67309">
                <a:moveTo>
                  <a:pt x="0" y="0"/>
                </a:moveTo>
                <a:lnTo>
                  <a:pt x="6692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71"/>
          <p:cNvSpPr/>
          <p:nvPr/>
        </p:nvSpPr>
        <p:spPr>
          <a:xfrm>
            <a:off x="8426704" y="2154935"/>
            <a:ext cx="67310" cy="0"/>
          </a:xfrm>
          <a:custGeom>
            <a:rect b="b" l="l" r="r" t="t"/>
            <a:pathLst>
              <a:path extrusionOk="0" h="120000" w="67309">
                <a:moveTo>
                  <a:pt x="0" y="0"/>
                </a:moveTo>
                <a:lnTo>
                  <a:pt x="6692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71"/>
          <p:cNvSpPr txBox="1"/>
          <p:nvPr/>
        </p:nvSpPr>
        <p:spPr>
          <a:xfrm>
            <a:off x="8518906" y="2054732"/>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1.5</a:t>
            </a:r>
            <a:endParaRPr sz="700">
              <a:solidFill>
                <a:schemeClr val="dk1"/>
              </a:solidFill>
              <a:latin typeface="Arial"/>
              <a:ea typeface="Arial"/>
              <a:cs typeface="Arial"/>
              <a:sym typeface="Arial"/>
            </a:endParaRPr>
          </a:p>
        </p:txBody>
      </p:sp>
      <p:sp>
        <p:nvSpPr>
          <p:cNvPr id="948" name="Google Shape;948;p71"/>
          <p:cNvSpPr txBox="1"/>
          <p:nvPr/>
        </p:nvSpPr>
        <p:spPr>
          <a:xfrm>
            <a:off x="7379969" y="4680965"/>
            <a:ext cx="1416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-10</a:t>
            </a:r>
            <a:endParaRPr sz="700">
              <a:solidFill>
                <a:schemeClr val="dk1"/>
              </a:solidFill>
              <a:latin typeface="Arial"/>
              <a:ea typeface="Arial"/>
              <a:cs typeface="Arial"/>
              <a:sym typeface="Arial"/>
            </a:endParaRPr>
          </a:p>
        </p:txBody>
      </p:sp>
      <p:sp>
        <p:nvSpPr>
          <p:cNvPr id="949" name="Google Shape;949;p71"/>
          <p:cNvSpPr/>
          <p:nvPr/>
        </p:nvSpPr>
        <p:spPr>
          <a:xfrm>
            <a:off x="7463535" y="4573778"/>
            <a:ext cx="0" cy="63500"/>
          </a:xfrm>
          <a:custGeom>
            <a:rect b="b" l="l" r="r" t="t"/>
            <a:pathLst>
              <a:path extrusionOk="0" h="63500" w="120000">
                <a:moveTo>
                  <a:pt x="0" y="0"/>
                </a:moveTo>
                <a:lnTo>
                  <a:pt x="0" y="632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p71"/>
          <p:cNvSpPr/>
          <p:nvPr/>
        </p:nvSpPr>
        <p:spPr>
          <a:xfrm>
            <a:off x="7931784" y="4573778"/>
            <a:ext cx="0" cy="63500"/>
          </a:xfrm>
          <a:custGeom>
            <a:rect b="b" l="l" r="r" t="t"/>
            <a:pathLst>
              <a:path extrusionOk="0" h="63500" w="120000">
                <a:moveTo>
                  <a:pt x="0" y="0"/>
                </a:moveTo>
                <a:lnTo>
                  <a:pt x="0" y="632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71"/>
          <p:cNvSpPr txBox="1"/>
          <p:nvPr/>
        </p:nvSpPr>
        <p:spPr>
          <a:xfrm>
            <a:off x="8506459" y="3729990"/>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0.5</a:t>
            </a:r>
            <a:endParaRPr sz="700">
              <a:solidFill>
                <a:schemeClr val="dk1"/>
              </a:solidFill>
              <a:latin typeface="Arial"/>
              <a:ea typeface="Arial"/>
              <a:cs typeface="Arial"/>
              <a:sym typeface="Arial"/>
            </a:endParaRPr>
          </a:p>
        </p:txBody>
      </p:sp>
      <p:sp>
        <p:nvSpPr>
          <p:cNvPr id="952" name="Google Shape;952;p71"/>
          <p:cNvSpPr txBox="1"/>
          <p:nvPr/>
        </p:nvSpPr>
        <p:spPr>
          <a:xfrm>
            <a:off x="8470772" y="4642180"/>
            <a:ext cx="6985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Times New Roman"/>
                <a:ea typeface="Times New Roman"/>
                <a:cs typeface="Times New Roman"/>
                <a:sym typeface="Times New Roman"/>
              </a:rPr>
              <a:t>0</a:t>
            </a:r>
            <a:endParaRPr sz="700">
              <a:solidFill>
                <a:schemeClr val="dk1"/>
              </a:solidFill>
              <a:latin typeface="Times New Roman"/>
              <a:ea typeface="Times New Roman"/>
              <a:cs typeface="Times New Roman"/>
              <a:sym typeface="Times New Roman"/>
            </a:endParaRPr>
          </a:p>
        </p:txBody>
      </p:sp>
      <p:sp>
        <p:nvSpPr>
          <p:cNvPr id="953" name="Google Shape;953;p71"/>
          <p:cNvSpPr txBox="1"/>
          <p:nvPr/>
        </p:nvSpPr>
        <p:spPr>
          <a:xfrm>
            <a:off x="7862443" y="4667250"/>
            <a:ext cx="9779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-5</a:t>
            </a:r>
            <a:endParaRPr sz="700">
              <a:solidFill>
                <a:schemeClr val="dk1"/>
              </a:solidFill>
              <a:latin typeface="Arial"/>
              <a:ea typeface="Arial"/>
              <a:cs typeface="Arial"/>
              <a:sym typeface="Arial"/>
            </a:endParaRPr>
          </a:p>
        </p:txBody>
      </p:sp>
      <p:sp>
        <p:nvSpPr>
          <p:cNvPr id="954" name="Google Shape;954;p71"/>
          <p:cNvSpPr txBox="1"/>
          <p:nvPr/>
        </p:nvSpPr>
        <p:spPr>
          <a:xfrm>
            <a:off x="6160389" y="4436745"/>
            <a:ext cx="403860" cy="177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i="1" lang="en-US" sz="1000">
                <a:solidFill>
                  <a:schemeClr val="dk1"/>
                </a:solidFill>
                <a:latin typeface="Trebuchet MS"/>
                <a:ea typeface="Trebuchet MS"/>
                <a:cs typeface="Trebuchet MS"/>
                <a:sym typeface="Trebuchet MS"/>
              </a:rPr>
              <a:t>H</a:t>
            </a:r>
            <a:r>
              <a:rPr lang="en-US" sz="1000">
                <a:solidFill>
                  <a:schemeClr val="dk1"/>
                </a:solidFill>
                <a:latin typeface="Arial"/>
                <a:ea typeface="Arial"/>
                <a:cs typeface="Arial"/>
                <a:sym typeface="Arial"/>
              </a:rPr>
              <a:t>(A/m)</a:t>
            </a:r>
            <a:endParaRPr sz="1000">
              <a:solidFill>
                <a:schemeClr val="dk1"/>
              </a:solidFill>
              <a:latin typeface="Arial"/>
              <a:ea typeface="Arial"/>
              <a:cs typeface="Arial"/>
              <a:sym typeface="Arial"/>
            </a:endParaRPr>
          </a:p>
        </p:txBody>
      </p:sp>
      <p:sp>
        <p:nvSpPr>
          <p:cNvPr id="955" name="Google Shape;955;p71"/>
          <p:cNvSpPr txBox="1"/>
          <p:nvPr/>
        </p:nvSpPr>
        <p:spPr>
          <a:xfrm>
            <a:off x="8340597" y="1538986"/>
            <a:ext cx="234950" cy="177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i="1" lang="en-US" sz="1000">
                <a:solidFill>
                  <a:schemeClr val="dk1"/>
                </a:solidFill>
                <a:latin typeface="Trebuchet MS"/>
                <a:ea typeface="Trebuchet MS"/>
                <a:cs typeface="Trebuchet MS"/>
                <a:sym typeface="Trebuchet MS"/>
              </a:rPr>
              <a:t>B</a:t>
            </a:r>
            <a:r>
              <a:rPr lang="en-US" sz="1000">
                <a:solidFill>
                  <a:schemeClr val="dk1"/>
                </a:solidFill>
                <a:latin typeface="Arial"/>
                <a:ea typeface="Arial"/>
                <a:cs typeface="Arial"/>
                <a:sym typeface="Arial"/>
              </a:rPr>
              <a:t>(T)</a:t>
            </a:r>
            <a:endParaRPr sz="1000">
              <a:solidFill>
                <a:schemeClr val="dk1"/>
              </a:solidFill>
              <a:latin typeface="Arial"/>
              <a:ea typeface="Arial"/>
              <a:cs typeface="Arial"/>
              <a:sym typeface="Arial"/>
            </a:endParaRPr>
          </a:p>
        </p:txBody>
      </p:sp>
      <p:sp>
        <p:nvSpPr>
          <p:cNvPr id="956" name="Google Shape;956;p71"/>
          <p:cNvSpPr/>
          <p:nvPr/>
        </p:nvSpPr>
        <p:spPr>
          <a:xfrm>
            <a:off x="7864856" y="2344673"/>
            <a:ext cx="588645" cy="2292350"/>
          </a:xfrm>
          <a:custGeom>
            <a:rect b="b" l="l" r="r" t="t"/>
            <a:pathLst>
              <a:path extrusionOk="0" h="2292350" w="588645">
                <a:moveTo>
                  <a:pt x="588645" y="0"/>
                </a:moveTo>
                <a:lnTo>
                  <a:pt x="533047" y="10095"/>
                </a:lnTo>
                <a:lnTo>
                  <a:pt x="496778" y="27763"/>
                </a:lnTo>
                <a:lnTo>
                  <a:pt x="461226" y="53868"/>
                </a:lnTo>
                <a:lnTo>
                  <a:pt x="426460" y="88141"/>
                </a:lnTo>
                <a:lnTo>
                  <a:pt x="392549" y="130315"/>
                </a:lnTo>
                <a:lnTo>
                  <a:pt x="359562" y="180121"/>
                </a:lnTo>
                <a:lnTo>
                  <a:pt x="327569" y="237291"/>
                </a:lnTo>
                <a:lnTo>
                  <a:pt x="296638" y="301555"/>
                </a:lnTo>
                <a:lnTo>
                  <a:pt x="266839" y="372647"/>
                </a:lnTo>
                <a:lnTo>
                  <a:pt x="252386" y="410668"/>
                </a:lnTo>
                <a:lnTo>
                  <a:pt x="238241" y="450296"/>
                </a:lnTo>
                <a:lnTo>
                  <a:pt x="224413" y="491497"/>
                </a:lnTo>
                <a:lnTo>
                  <a:pt x="210912" y="534236"/>
                </a:lnTo>
                <a:lnTo>
                  <a:pt x="197745" y="578481"/>
                </a:lnTo>
                <a:lnTo>
                  <a:pt x="184921" y="624198"/>
                </a:lnTo>
                <a:lnTo>
                  <a:pt x="172450" y="671353"/>
                </a:lnTo>
                <a:lnTo>
                  <a:pt x="160339" y="719913"/>
                </a:lnTo>
                <a:lnTo>
                  <a:pt x="148597" y="769844"/>
                </a:lnTo>
                <a:lnTo>
                  <a:pt x="137233" y="821113"/>
                </a:lnTo>
                <a:lnTo>
                  <a:pt x="126255" y="873686"/>
                </a:lnTo>
                <a:lnTo>
                  <a:pt x="115673" y="927530"/>
                </a:lnTo>
                <a:lnTo>
                  <a:pt x="105494" y="982611"/>
                </a:lnTo>
                <a:lnTo>
                  <a:pt x="95728" y="1038895"/>
                </a:lnTo>
                <a:lnTo>
                  <a:pt x="86383" y="1096349"/>
                </a:lnTo>
                <a:lnTo>
                  <a:pt x="77467" y="1154940"/>
                </a:lnTo>
                <a:lnTo>
                  <a:pt x="68989" y="1214633"/>
                </a:lnTo>
                <a:lnTo>
                  <a:pt x="60959" y="1275396"/>
                </a:lnTo>
                <a:lnTo>
                  <a:pt x="53384" y="1337195"/>
                </a:lnTo>
                <a:lnTo>
                  <a:pt x="46273" y="1399996"/>
                </a:lnTo>
                <a:lnTo>
                  <a:pt x="39635" y="1463766"/>
                </a:lnTo>
                <a:lnTo>
                  <a:pt x="33479" y="1528470"/>
                </a:lnTo>
                <a:lnTo>
                  <a:pt x="27812" y="1594077"/>
                </a:lnTo>
                <a:lnTo>
                  <a:pt x="22644" y="1660551"/>
                </a:lnTo>
                <a:lnTo>
                  <a:pt x="17984" y="1727860"/>
                </a:lnTo>
                <a:lnTo>
                  <a:pt x="13839" y="1795970"/>
                </a:lnTo>
                <a:lnTo>
                  <a:pt x="10219" y="1864848"/>
                </a:lnTo>
                <a:lnTo>
                  <a:pt x="7132" y="1934459"/>
                </a:lnTo>
                <a:lnTo>
                  <a:pt x="4588" y="2004771"/>
                </a:lnTo>
                <a:lnTo>
                  <a:pt x="2593" y="2075749"/>
                </a:lnTo>
                <a:lnTo>
                  <a:pt x="1158" y="2147361"/>
                </a:lnTo>
                <a:lnTo>
                  <a:pt x="291" y="2219572"/>
                </a:lnTo>
                <a:lnTo>
                  <a:pt x="0" y="229235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71"/>
          <p:cNvSpPr txBox="1"/>
          <p:nvPr/>
        </p:nvSpPr>
        <p:spPr>
          <a:xfrm>
            <a:off x="8505570" y="2254758"/>
            <a:ext cx="115570" cy="1625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900">
                <a:solidFill>
                  <a:schemeClr val="dk1"/>
                </a:solidFill>
                <a:latin typeface="Trebuchet MS"/>
                <a:ea typeface="Trebuchet MS"/>
                <a:cs typeface="Trebuchet MS"/>
                <a:sym typeface="Trebuchet MS"/>
              </a:rPr>
              <a:t>B</a:t>
            </a:r>
            <a:r>
              <a:rPr baseline="-25000" i="1" lang="en-US" sz="900">
                <a:solidFill>
                  <a:schemeClr val="dk1"/>
                </a:solidFill>
                <a:latin typeface="Trebuchet MS"/>
                <a:ea typeface="Trebuchet MS"/>
                <a:cs typeface="Trebuchet MS"/>
                <a:sym typeface="Trebuchet MS"/>
              </a:rPr>
              <a:t>r</a:t>
            </a:r>
            <a:endParaRPr baseline="-25000" sz="900">
              <a:solidFill>
                <a:schemeClr val="dk1"/>
              </a:solidFill>
              <a:latin typeface="Trebuchet MS"/>
              <a:ea typeface="Trebuchet MS"/>
              <a:cs typeface="Trebuchet MS"/>
              <a:sym typeface="Trebuchet MS"/>
            </a:endParaRPr>
          </a:p>
        </p:txBody>
      </p:sp>
      <p:sp>
        <p:nvSpPr>
          <p:cNvPr id="958" name="Google Shape;958;p71"/>
          <p:cNvSpPr txBox="1"/>
          <p:nvPr/>
        </p:nvSpPr>
        <p:spPr>
          <a:xfrm>
            <a:off x="763016" y="861186"/>
            <a:ext cx="49879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Kalıcı Mıknatıs Malzemelerin Özellikleri</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2"/>
          <p:cNvSpPr txBox="1"/>
          <p:nvPr/>
        </p:nvSpPr>
        <p:spPr>
          <a:xfrm>
            <a:off x="173228" y="5011064"/>
            <a:ext cx="8714740" cy="1671955"/>
          </a:xfrm>
          <a:prstGeom prst="rect">
            <a:avLst/>
          </a:prstGeom>
          <a:noFill/>
          <a:ln>
            <a:noFill/>
          </a:ln>
        </p:spPr>
        <p:txBody>
          <a:bodyPr anchorCtr="0" anchor="t" bIns="0" lIns="0" spcFirstLastPara="1" rIns="0" wrap="square" tIns="12700">
            <a:noAutofit/>
          </a:bodyPr>
          <a:lstStyle/>
          <a:p>
            <a:pPr indent="0" lvl="0" marL="12700" marR="5080" rtl="0" algn="just">
              <a:lnSpc>
                <a:spcPct val="120000"/>
              </a:lnSpc>
              <a:spcBef>
                <a:spcPts val="0"/>
              </a:spcBef>
              <a:spcAft>
                <a:spcPts val="0"/>
              </a:spcAft>
              <a:buNone/>
            </a:pPr>
            <a:r>
              <a:rPr lang="en-US" sz="1800">
                <a:solidFill>
                  <a:schemeClr val="dk1"/>
                </a:solidFill>
                <a:latin typeface="Arial"/>
                <a:ea typeface="Arial"/>
                <a:cs typeface="Arial"/>
                <a:sym typeface="Arial"/>
              </a:rPr>
              <a:t>Bir kalıcı mıknatısın </a:t>
            </a:r>
            <a:r>
              <a:rPr lang="en-US" sz="1800">
                <a:solidFill>
                  <a:srgbClr val="FF0000"/>
                </a:solidFill>
                <a:latin typeface="Arial"/>
                <a:ea typeface="Arial"/>
                <a:cs typeface="Arial"/>
                <a:sym typeface="Arial"/>
              </a:rPr>
              <a:t>akı üretme yeteneği </a:t>
            </a:r>
            <a:r>
              <a:rPr lang="en-US" sz="1800">
                <a:solidFill>
                  <a:schemeClr val="dk1"/>
                </a:solidFill>
                <a:latin typeface="Arial"/>
                <a:ea typeface="Arial"/>
                <a:cs typeface="Arial"/>
                <a:sym typeface="Arial"/>
              </a:rPr>
              <a:t>için kullanışlı bir ölçü, mıknatısın </a:t>
            </a:r>
            <a:r>
              <a:rPr b="1" i="1" lang="en-US" sz="1800">
                <a:solidFill>
                  <a:srgbClr val="FF0000"/>
                </a:solidFill>
                <a:latin typeface="Trebuchet MS"/>
                <a:ea typeface="Trebuchet MS"/>
                <a:cs typeface="Trebuchet MS"/>
                <a:sym typeface="Trebuchet MS"/>
              </a:rPr>
              <a:t>maksimum enerji  üretim </a:t>
            </a:r>
            <a:r>
              <a:rPr lang="en-US" sz="1800">
                <a:solidFill>
                  <a:schemeClr val="dk1"/>
                </a:solidFill>
                <a:latin typeface="Arial"/>
                <a:ea typeface="Arial"/>
                <a:cs typeface="Arial"/>
                <a:sym typeface="Arial"/>
              </a:rPr>
              <a:t>noktasıdır. Bu nokta histerisis çevriminin ikinci çeyreğinde </a:t>
            </a:r>
            <a:r>
              <a:rPr i="1" lang="en-US" sz="1800">
                <a:solidFill>
                  <a:schemeClr val="dk1"/>
                </a:solidFill>
                <a:latin typeface="Trebuchet MS"/>
                <a:ea typeface="Trebuchet MS"/>
                <a:cs typeface="Trebuchet MS"/>
                <a:sym typeface="Trebuchet MS"/>
              </a:rPr>
              <a:t>BH </a:t>
            </a:r>
            <a:r>
              <a:rPr lang="en-US" sz="1800">
                <a:solidFill>
                  <a:schemeClr val="dk1"/>
                </a:solidFill>
                <a:latin typeface="Arial"/>
                <a:ea typeface="Arial"/>
                <a:cs typeface="Arial"/>
                <a:sym typeface="Arial"/>
              </a:rPr>
              <a:t>çarpımının </a:t>
            </a:r>
            <a:r>
              <a:rPr i="1" lang="en-US" sz="1800">
                <a:solidFill>
                  <a:schemeClr val="dk1"/>
                </a:solidFill>
                <a:latin typeface="Trebuchet MS"/>
                <a:ea typeface="Trebuchet MS"/>
                <a:cs typeface="Trebuchet MS"/>
                <a:sym typeface="Trebuchet MS"/>
              </a:rPr>
              <a:t>(BH)</a:t>
            </a:r>
            <a:r>
              <a:rPr baseline="-25000" i="1" lang="en-US" sz="1800">
                <a:solidFill>
                  <a:schemeClr val="dk1"/>
                </a:solidFill>
                <a:latin typeface="Trebuchet MS"/>
                <a:ea typeface="Trebuchet MS"/>
                <a:cs typeface="Trebuchet MS"/>
                <a:sym typeface="Trebuchet MS"/>
              </a:rPr>
              <a:t>max </a:t>
            </a:r>
            <a:r>
              <a:rPr lang="en-US" sz="1800">
                <a:solidFill>
                  <a:schemeClr val="dk1"/>
                </a:solidFill>
                <a:latin typeface="Arial"/>
                <a:ea typeface="Arial"/>
                <a:cs typeface="Arial"/>
                <a:sym typeface="Arial"/>
              </a:rPr>
              <a:t>en  büyük olduğu noktaya karşılık gelir. </a:t>
            </a:r>
            <a:r>
              <a:rPr i="1" lang="en-US" sz="1800">
                <a:solidFill>
                  <a:schemeClr val="dk1"/>
                </a:solidFill>
                <a:latin typeface="Trebuchet MS"/>
                <a:ea typeface="Trebuchet MS"/>
                <a:cs typeface="Trebuchet MS"/>
                <a:sym typeface="Trebuchet MS"/>
              </a:rPr>
              <a:t>BH </a:t>
            </a:r>
            <a:r>
              <a:rPr lang="en-US" sz="1800">
                <a:solidFill>
                  <a:schemeClr val="dk1"/>
                </a:solidFill>
                <a:latin typeface="Arial"/>
                <a:ea typeface="Arial"/>
                <a:cs typeface="Arial"/>
                <a:sym typeface="Arial"/>
              </a:rPr>
              <a:t>çarpımının birimi joule/m</a:t>
            </a:r>
            <a:r>
              <a:rPr baseline="30000" lang="en-US" sz="1800">
                <a:solidFill>
                  <a:schemeClr val="dk1"/>
                </a:solidFill>
                <a:latin typeface="Arial"/>
                <a:ea typeface="Arial"/>
                <a:cs typeface="Arial"/>
                <a:sym typeface="Arial"/>
              </a:rPr>
              <a:t>3</a:t>
            </a:r>
            <a:r>
              <a:rPr lang="en-US" sz="1800">
                <a:solidFill>
                  <a:schemeClr val="dk1"/>
                </a:solidFill>
                <a:latin typeface="Arial"/>
                <a:ea typeface="Arial"/>
                <a:cs typeface="Arial"/>
                <a:sym typeface="Arial"/>
              </a:rPr>
              <a:t>’dür. Maksimum enerji  üretme noktasında çalışma, hava aralığında istenen akıyı üretmek için gerekli en küçük  malzeme hacmini sağlar.</a:t>
            </a:r>
            <a:endParaRPr sz="1800">
              <a:solidFill>
                <a:schemeClr val="dk1"/>
              </a:solidFill>
              <a:latin typeface="Arial"/>
              <a:ea typeface="Arial"/>
              <a:cs typeface="Arial"/>
              <a:sym typeface="Arial"/>
            </a:endParaRPr>
          </a:p>
        </p:txBody>
      </p:sp>
      <p:sp>
        <p:nvSpPr>
          <p:cNvPr id="964" name="Google Shape;964;p72"/>
          <p:cNvSpPr txBox="1"/>
          <p:nvPr/>
        </p:nvSpPr>
        <p:spPr>
          <a:xfrm>
            <a:off x="8422640" y="4575175"/>
            <a:ext cx="535940" cy="1625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900">
                <a:solidFill>
                  <a:schemeClr val="dk1"/>
                </a:solidFill>
                <a:latin typeface="Trebuchet MS"/>
                <a:ea typeface="Trebuchet MS"/>
                <a:cs typeface="Trebuchet MS"/>
                <a:sym typeface="Trebuchet MS"/>
              </a:rPr>
              <a:t>BxH</a:t>
            </a:r>
            <a:r>
              <a:rPr lang="en-US" sz="900">
                <a:solidFill>
                  <a:schemeClr val="dk1"/>
                </a:solidFill>
                <a:latin typeface="Arial"/>
                <a:ea typeface="Arial"/>
                <a:cs typeface="Arial"/>
                <a:sym typeface="Arial"/>
              </a:rPr>
              <a:t>(kj/m</a:t>
            </a:r>
            <a:r>
              <a:rPr baseline="30000" lang="en-US" sz="900">
                <a:solidFill>
                  <a:schemeClr val="dk1"/>
                </a:solidFill>
                <a:latin typeface="Arial"/>
                <a:ea typeface="Arial"/>
                <a:cs typeface="Arial"/>
                <a:sym typeface="Arial"/>
              </a:rPr>
              <a:t>3</a:t>
            </a:r>
            <a:r>
              <a:rPr lang="en-US" sz="900">
                <a:solidFill>
                  <a:schemeClr val="dk1"/>
                </a:solidFill>
                <a:latin typeface="Arial"/>
                <a:ea typeface="Arial"/>
                <a:cs typeface="Arial"/>
                <a:sym typeface="Arial"/>
              </a:rPr>
              <a:t>)</a:t>
            </a:r>
            <a:endParaRPr sz="900">
              <a:solidFill>
                <a:schemeClr val="dk1"/>
              </a:solidFill>
              <a:latin typeface="Arial"/>
              <a:ea typeface="Arial"/>
              <a:cs typeface="Arial"/>
              <a:sym typeface="Arial"/>
            </a:endParaRPr>
          </a:p>
        </p:txBody>
      </p:sp>
      <p:sp>
        <p:nvSpPr>
          <p:cNvPr id="965" name="Google Shape;965;p72"/>
          <p:cNvSpPr txBox="1"/>
          <p:nvPr/>
        </p:nvSpPr>
        <p:spPr>
          <a:xfrm>
            <a:off x="4283709" y="4372432"/>
            <a:ext cx="468630" cy="1631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900">
                <a:solidFill>
                  <a:schemeClr val="dk1"/>
                </a:solidFill>
                <a:latin typeface="Trebuchet MS"/>
                <a:ea typeface="Trebuchet MS"/>
                <a:cs typeface="Trebuchet MS"/>
                <a:sym typeface="Trebuchet MS"/>
              </a:rPr>
              <a:t>H</a:t>
            </a:r>
            <a:r>
              <a:rPr lang="en-US" sz="900">
                <a:solidFill>
                  <a:schemeClr val="dk1"/>
                </a:solidFill>
                <a:latin typeface="Arial"/>
                <a:ea typeface="Arial"/>
                <a:cs typeface="Arial"/>
                <a:sym typeface="Arial"/>
              </a:rPr>
              <a:t>x(kA/m)</a:t>
            </a:r>
            <a:endParaRPr sz="900">
              <a:solidFill>
                <a:schemeClr val="dk1"/>
              </a:solidFill>
              <a:latin typeface="Arial"/>
              <a:ea typeface="Arial"/>
              <a:cs typeface="Arial"/>
              <a:sym typeface="Arial"/>
            </a:endParaRPr>
          </a:p>
        </p:txBody>
      </p:sp>
      <p:sp>
        <p:nvSpPr>
          <p:cNvPr id="966" name="Google Shape;966;p72"/>
          <p:cNvSpPr/>
          <p:nvPr/>
        </p:nvSpPr>
        <p:spPr>
          <a:xfrm>
            <a:off x="4724019" y="4669409"/>
            <a:ext cx="3698240" cy="50800"/>
          </a:xfrm>
          <a:custGeom>
            <a:rect b="b" l="l" r="r" t="t"/>
            <a:pathLst>
              <a:path extrusionOk="0" h="50800" w="3698240">
                <a:moveTo>
                  <a:pt x="76200" y="0"/>
                </a:moveTo>
                <a:lnTo>
                  <a:pt x="0" y="25400"/>
                </a:lnTo>
                <a:lnTo>
                  <a:pt x="76200" y="50800"/>
                </a:lnTo>
                <a:lnTo>
                  <a:pt x="76200" y="30226"/>
                </a:lnTo>
                <a:lnTo>
                  <a:pt x="63500" y="30226"/>
                </a:lnTo>
                <a:lnTo>
                  <a:pt x="63500" y="20701"/>
                </a:lnTo>
                <a:lnTo>
                  <a:pt x="76200" y="20701"/>
                </a:lnTo>
                <a:lnTo>
                  <a:pt x="76200" y="0"/>
                </a:lnTo>
                <a:close/>
              </a:path>
              <a:path extrusionOk="0" h="50800" w="3698240">
                <a:moveTo>
                  <a:pt x="3622039" y="0"/>
                </a:moveTo>
                <a:lnTo>
                  <a:pt x="3622039" y="50800"/>
                </a:lnTo>
                <a:lnTo>
                  <a:pt x="3683761" y="30226"/>
                </a:lnTo>
                <a:lnTo>
                  <a:pt x="3634739" y="30226"/>
                </a:lnTo>
                <a:lnTo>
                  <a:pt x="3634739" y="20701"/>
                </a:lnTo>
                <a:lnTo>
                  <a:pt x="3684143" y="20701"/>
                </a:lnTo>
                <a:lnTo>
                  <a:pt x="3622039" y="0"/>
                </a:lnTo>
                <a:close/>
              </a:path>
              <a:path extrusionOk="0" h="50800" w="3698240">
                <a:moveTo>
                  <a:pt x="76200" y="20701"/>
                </a:moveTo>
                <a:lnTo>
                  <a:pt x="63500" y="20701"/>
                </a:lnTo>
                <a:lnTo>
                  <a:pt x="63500" y="30226"/>
                </a:lnTo>
                <a:lnTo>
                  <a:pt x="76200" y="30226"/>
                </a:lnTo>
                <a:lnTo>
                  <a:pt x="76200" y="20701"/>
                </a:lnTo>
                <a:close/>
              </a:path>
              <a:path extrusionOk="0" h="50800" w="3698240">
                <a:moveTo>
                  <a:pt x="3622039" y="20701"/>
                </a:moveTo>
                <a:lnTo>
                  <a:pt x="76200" y="20701"/>
                </a:lnTo>
                <a:lnTo>
                  <a:pt x="76200" y="30226"/>
                </a:lnTo>
                <a:lnTo>
                  <a:pt x="3622039" y="30226"/>
                </a:lnTo>
                <a:lnTo>
                  <a:pt x="3622039" y="20701"/>
                </a:lnTo>
                <a:close/>
              </a:path>
              <a:path extrusionOk="0" h="50800" w="3698240">
                <a:moveTo>
                  <a:pt x="3684143" y="20701"/>
                </a:moveTo>
                <a:lnTo>
                  <a:pt x="3634739" y="20701"/>
                </a:lnTo>
                <a:lnTo>
                  <a:pt x="3634739" y="30226"/>
                </a:lnTo>
                <a:lnTo>
                  <a:pt x="3683761" y="30226"/>
                </a:lnTo>
                <a:lnTo>
                  <a:pt x="3698239" y="25400"/>
                </a:lnTo>
                <a:lnTo>
                  <a:pt x="3684143" y="2070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72"/>
          <p:cNvSpPr/>
          <p:nvPr/>
        </p:nvSpPr>
        <p:spPr>
          <a:xfrm>
            <a:off x="7269353" y="1785492"/>
            <a:ext cx="76200" cy="2909570"/>
          </a:xfrm>
          <a:custGeom>
            <a:rect b="b" l="l" r="r" t="t"/>
            <a:pathLst>
              <a:path extrusionOk="0" h="2909570" w="76200">
                <a:moveTo>
                  <a:pt x="42925" y="63500"/>
                </a:moveTo>
                <a:lnTo>
                  <a:pt x="33400" y="63500"/>
                </a:lnTo>
                <a:lnTo>
                  <a:pt x="33400" y="2909316"/>
                </a:lnTo>
                <a:lnTo>
                  <a:pt x="42925" y="2909316"/>
                </a:lnTo>
                <a:lnTo>
                  <a:pt x="42925" y="63500"/>
                </a:lnTo>
                <a:close/>
              </a:path>
              <a:path extrusionOk="0" h="2909570" w="76200">
                <a:moveTo>
                  <a:pt x="38100" y="0"/>
                </a:moveTo>
                <a:lnTo>
                  <a:pt x="0" y="76200"/>
                </a:lnTo>
                <a:lnTo>
                  <a:pt x="33400" y="76200"/>
                </a:lnTo>
                <a:lnTo>
                  <a:pt x="33400" y="63500"/>
                </a:lnTo>
                <a:lnTo>
                  <a:pt x="69850" y="63500"/>
                </a:lnTo>
                <a:lnTo>
                  <a:pt x="38100" y="0"/>
                </a:lnTo>
                <a:close/>
              </a:path>
              <a:path extrusionOk="0" h="2909570" w="76200">
                <a:moveTo>
                  <a:pt x="69850" y="63500"/>
                </a:moveTo>
                <a:lnTo>
                  <a:pt x="42925" y="63500"/>
                </a:lnTo>
                <a:lnTo>
                  <a:pt x="42925" y="76200"/>
                </a:lnTo>
                <a:lnTo>
                  <a:pt x="76200" y="76200"/>
                </a:lnTo>
                <a:lnTo>
                  <a:pt x="69850" y="635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72"/>
          <p:cNvSpPr/>
          <p:nvPr/>
        </p:nvSpPr>
        <p:spPr>
          <a:xfrm>
            <a:off x="7250430" y="4188840"/>
            <a:ext cx="113664" cy="0"/>
          </a:xfrm>
          <a:custGeom>
            <a:rect b="b" l="l" r="r" t="t"/>
            <a:pathLst>
              <a:path extrusionOk="0" h="120000" w="113665">
                <a:moveTo>
                  <a:pt x="0" y="0"/>
                </a:moveTo>
                <a:lnTo>
                  <a:pt x="11341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72"/>
          <p:cNvSpPr/>
          <p:nvPr/>
        </p:nvSpPr>
        <p:spPr>
          <a:xfrm>
            <a:off x="7250430" y="2923667"/>
            <a:ext cx="113664" cy="0"/>
          </a:xfrm>
          <a:custGeom>
            <a:rect b="b" l="l" r="r" t="t"/>
            <a:pathLst>
              <a:path extrusionOk="0" h="120000" w="113665">
                <a:moveTo>
                  <a:pt x="0" y="0"/>
                </a:moveTo>
                <a:lnTo>
                  <a:pt x="11341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72"/>
          <p:cNvSpPr/>
          <p:nvPr/>
        </p:nvSpPr>
        <p:spPr>
          <a:xfrm>
            <a:off x="7250430" y="2291588"/>
            <a:ext cx="113664" cy="0"/>
          </a:xfrm>
          <a:custGeom>
            <a:rect b="b" l="l" r="r" t="t"/>
            <a:pathLst>
              <a:path extrusionOk="0" h="120000" w="113665">
                <a:moveTo>
                  <a:pt x="0" y="0"/>
                </a:moveTo>
                <a:lnTo>
                  <a:pt x="11341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72"/>
          <p:cNvSpPr/>
          <p:nvPr/>
        </p:nvSpPr>
        <p:spPr>
          <a:xfrm>
            <a:off x="7250430" y="3556634"/>
            <a:ext cx="113664" cy="0"/>
          </a:xfrm>
          <a:custGeom>
            <a:rect b="b" l="l" r="r" t="t"/>
            <a:pathLst>
              <a:path extrusionOk="0" h="120000" w="113665">
                <a:moveTo>
                  <a:pt x="0" y="0"/>
                </a:moveTo>
                <a:lnTo>
                  <a:pt x="11341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2" name="Google Shape;972;p72"/>
          <p:cNvSpPr/>
          <p:nvPr/>
        </p:nvSpPr>
        <p:spPr>
          <a:xfrm>
            <a:off x="6911593"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p72"/>
          <p:cNvSpPr/>
          <p:nvPr/>
        </p:nvSpPr>
        <p:spPr>
          <a:xfrm>
            <a:off x="6515100"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72"/>
          <p:cNvSpPr/>
          <p:nvPr/>
        </p:nvSpPr>
        <p:spPr>
          <a:xfrm>
            <a:off x="6119114"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72"/>
          <p:cNvSpPr/>
          <p:nvPr/>
        </p:nvSpPr>
        <p:spPr>
          <a:xfrm>
            <a:off x="5723254"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72"/>
          <p:cNvSpPr/>
          <p:nvPr/>
        </p:nvSpPr>
        <p:spPr>
          <a:xfrm>
            <a:off x="7985886"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72"/>
          <p:cNvSpPr/>
          <p:nvPr/>
        </p:nvSpPr>
        <p:spPr>
          <a:xfrm>
            <a:off x="7646289"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72"/>
          <p:cNvSpPr/>
          <p:nvPr/>
        </p:nvSpPr>
        <p:spPr>
          <a:xfrm>
            <a:off x="7476617"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72"/>
          <p:cNvSpPr/>
          <p:nvPr/>
        </p:nvSpPr>
        <p:spPr>
          <a:xfrm>
            <a:off x="7816850"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0" name="Google Shape;980;p72"/>
          <p:cNvSpPr/>
          <p:nvPr/>
        </p:nvSpPr>
        <p:spPr>
          <a:xfrm>
            <a:off x="7307453"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72"/>
          <p:cNvSpPr/>
          <p:nvPr/>
        </p:nvSpPr>
        <p:spPr>
          <a:xfrm>
            <a:off x="5893053" y="3429761"/>
            <a:ext cx="2131695" cy="0"/>
          </a:xfrm>
          <a:custGeom>
            <a:rect b="b" l="l" r="r" t="t"/>
            <a:pathLst>
              <a:path extrusionOk="0" h="120000" w="2131695">
                <a:moveTo>
                  <a:pt x="2131314" y="0"/>
                </a:moveTo>
                <a:lnTo>
                  <a:pt x="0" y="0"/>
                </a:lnTo>
              </a:path>
            </a:pathLst>
          </a:custGeom>
          <a:noFill/>
          <a:ln cap="flat" cmpd="sng" w="9525">
            <a:solidFill>
              <a:srgbClr val="000000"/>
            </a:solidFill>
            <a:prstDash val="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72"/>
          <p:cNvSpPr/>
          <p:nvPr/>
        </p:nvSpPr>
        <p:spPr>
          <a:xfrm>
            <a:off x="5372100" y="2228088"/>
            <a:ext cx="1935480" cy="1635125"/>
          </a:xfrm>
          <a:custGeom>
            <a:rect b="b" l="l" r="r" t="t"/>
            <a:pathLst>
              <a:path extrusionOk="0" h="1635125" w="1935479">
                <a:moveTo>
                  <a:pt x="1935352" y="0"/>
                </a:moveTo>
                <a:lnTo>
                  <a:pt x="0" y="163474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72"/>
          <p:cNvSpPr/>
          <p:nvPr/>
        </p:nvSpPr>
        <p:spPr>
          <a:xfrm>
            <a:off x="7315707" y="4519040"/>
            <a:ext cx="191770" cy="160020"/>
          </a:xfrm>
          <a:custGeom>
            <a:rect b="b" l="l" r="r" t="t"/>
            <a:pathLst>
              <a:path extrusionOk="0" h="160020" w="191770">
                <a:moveTo>
                  <a:pt x="0" y="159511"/>
                </a:moveTo>
                <a:lnTo>
                  <a:pt x="19177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72"/>
          <p:cNvSpPr/>
          <p:nvPr/>
        </p:nvSpPr>
        <p:spPr>
          <a:xfrm>
            <a:off x="7506843" y="4388611"/>
            <a:ext cx="145415" cy="136525"/>
          </a:xfrm>
          <a:custGeom>
            <a:rect b="b" l="l" r="r" t="t"/>
            <a:pathLst>
              <a:path extrusionOk="0" h="136525" w="145415">
                <a:moveTo>
                  <a:pt x="0" y="136398"/>
                </a:moveTo>
                <a:lnTo>
                  <a:pt x="14503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72"/>
          <p:cNvSpPr/>
          <p:nvPr/>
        </p:nvSpPr>
        <p:spPr>
          <a:xfrm>
            <a:off x="7643621" y="4269485"/>
            <a:ext cx="111125" cy="133350"/>
          </a:xfrm>
          <a:custGeom>
            <a:rect b="b" l="l" r="r" t="t"/>
            <a:pathLst>
              <a:path extrusionOk="0" h="133350" w="111125">
                <a:moveTo>
                  <a:pt x="0" y="132841"/>
                </a:moveTo>
                <a:lnTo>
                  <a:pt x="11061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72"/>
          <p:cNvSpPr/>
          <p:nvPr/>
        </p:nvSpPr>
        <p:spPr>
          <a:xfrm>
            <a:off x="8027161" y="3384296"/>
            <a:ext cx="5080" cy="53340"/>
          </a:xfrm>
          <a:custGeom>
            <a:rect b="b" l="l" r="r" t="t"/>
            <a:pathLst>
              <a:path extrusionOk="0" h="53339" w="5079">
                <a:moveTo>
                  <a:pt x="0" y="0"/>
                </a:moveTo>
                <a:lnTo>
                  <a:pt x="4699" y="5321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72"/>
          <p:cNvSpPr/>
          <p:nvPr/>
        </p:nvSpPr>
        <p:spPr>
          <a:xfrm>
            <a:off x="8011921" y="3523234"/>
            <a:ext cx="16510" cy="133350"/>
          </a:xfrm>
          <a:custGeom>
            <a:rect b="b" l="l" r="r" t="t"/>
            <a:pathLst>
              <a:path extrusionOk="0" h="133350" w="16509">
                <a:moveTo>
                  <a:pt x="16509" y="0"/>
                </a:moveTo>
                <a:lnTo>
                  <a:pt x="0" y="13296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72"/>
          <p:cNvSpPr/>
          <p:nvPr/>
        </p:nvSpPr>
        <p:spPr>
          <a:xfrm>
            <a:off x="7960486" y="3777107"/>
            <a:ext cx="29209" cy="104139"/>
          </a:xfrm>
          <a:custGeom>
            <a:rect b="b" l="l" r="r" t="t"/>
            <a:pathLst>
              <a:path extrusionOk="0" h="104139" w="29209">
                <a:moveTo>
                  <a:pt x="28829" y="0"/>
                </a:moveTo>
                <a:lnTo>
                  <a:pt x="0" y="10375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72"/>
          <p:cNvSpPr/>
          <p:nvPr/>
        </p:nvSpPr>
        <p:spPr>
          <a:xfrm>
            <a:off x="7912989" y="3881754"/>
            <a:ext cx="47625" cy="116839"/>
          </a:xfrm>
          <a:custGeom>
            <a:rect b="b" l="l" r="r" t="t"/>
            <a:pathLst>
              <a:path extrusionOk="0" h="116839" w="47625">
                <a:moveTo>
                  <a:pt x="47497" y="0"/>
                </a:moveTo>
                <a:lnTo>
                  <a:pt x="0" y="1165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72"/>
          <p:cNvSpPr/>
          <p:nvPr/>
        </p:nvSpPr>
        <p:spPr>
          <a:xfrm>
            <a:off x="7836661" y="3988942"/>
            <a:ext cx="83185" cy="156210"/>
          </a:xfrm>
          <a:custGeom>
            <a:rect b="b" l="l" r="r" t="t"/>
            <a:pathLst>
              <a:path extrusionOk="0" h="156210" w="83184">
                <a:moveTo>
                  <a:pt x="83185" y="0"/>
                </a:moveTo>
                <a:lnTo>
                  <a:pt x="0" y="15608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72"/>
          <p:cNvSpPr/>
          <p:nvPr/>
        </p:nvSpPr>
        <p:spPr>
          <a:xfrm>
            <a:off x="7754239" y="4148454"/>
            <a:ext cx="80010" cy="123825"/>
          </a:xfrm>
          <a:custGeom>
            <a:rect b="b" l="l" r="r" t="t"/>
            <a:pathLst>
              <a:path extrusionOk="0" h="123825" w="80009">
                <a:moveTo>
                  <a:pt x="79755" y="0"/>
                </a:moveTo>
                <a:lnTo>
                  <a:pt x="0" y="1235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72"/>
          <p:cNvSpPr/>
          <p:nvPr/>
        </p:nvSpPr>
        <p:spPr>
          <a:xfrm>
            <a:off x="7989316" y="3656965"/>
            <a:ext cx="22225" cy="120650"/>
          </a:xfrm>
          <a:custGeom>
            <a:rect b="b" l="l" r="r" t="t"/>
            <a:pathLst>
              <a:path extrusionOk="0" h="120650" w="22225">
                <a:moveTo>
                  <a:pt x="0" y="120142"/>
                </a:moveTo>
                <a:lnTo>
                  <a:pt x="2197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72"/>
          <p:cNvSpPr/>
          <p:nvPr/>
        </p:nvSpPr>
        <p:spPr>
          <a:xfrm>
            <a:off x="7308850" y="2232405"/>
            <a:ext cx="172085" cy="161290"/>
          </a:xfrm>
          <a:custGeom>
            <a:rect b="b" l="l" r="r" t="t"/>
            <a:pathLst>
              <a:path extrusionOk="0" h="161289" w="172084">
                <a:moveTo>
                  <a:pt x="0" y="0"/>
                </a:moveTo>
                <a:lnTo>
                  <a:pt x="171830" y="16116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72"/>
          <p:cNvSpPr/>
          <p:nvPr/>
        </p:nvSpPr>
        <p:spPr>
          <a:xfrm>
            <a:off x="7479283" y="2390139"/>
            <a:ext cx="128270" cy="145415"/>
          </a:xfrm>
          <a:custGeom>
            <a:rect b="b" l="l" r="r" t="t"/>
            <a:pathLst>
              <a:path extrusionOk="0" h="145414" w="128270">
                <a:moveTo>
                  <a:pt x="0" y="0"/>
                </a:moveTo>
                <a:lnTo>
                  <a:pt x="127889" y="14503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72"/>
          <p:cNvSpPr/>
          <p:nvPr/>
        </p:nvSpPr>
        <p:spPr>
          <a:xfrm>
            <a:off x="7600950" y="2529967"/>
            <a:ext cx="104775" cy="153035"/>
          </a:xfrm>
          <a:custGeom>
            <a:rect b="b" l="l" r="r" t="t"/>
            <a:pathLst>
              <a:path extrusionOk="0" h="153035" w="104775">
                <a:moveTo>
                  <a:pt x="0" y="0"/>
                </a:moveTo>
                <a:lnTo>
                  <a:pt x="104521" y="15265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72"/>
          <p:cNvSpPr/>
          <p:nvPr/>
        </p:nvSpPr>
        <p:spPr>
          <a:xfrm>
            <a:off x="7932293" y="3109848"/>
            <a:ext cx="74295" cy="202565"/>
          </a:xfrm>
          <a:custGeom>
            <a:rect b="b" l="l" r="r" t="t"/>
            <a:pathLst>
              <a:path extrusionOk="0" h="202564" w="74295">
                <a:moveTo>
                  <a:pt x="74167" y="20243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72"/>
          <p:cNvSpPr/>
          <p:nvPr/>
        </p:nvSpPr>
        <p:spPr>
          <a:xfrm>
            <a:off x="7803768" y="2854198"/>
            <a:ext cx="95885" cy="186690"/>
          </a:xfrm>
          <a:custGeom>
            <a:rect b="b" l="l" r="r" t="t"/>
            <a:pathLst>
              <a:path extrusionOk="0" h="186689" w="95884">
                <a:moveTo>
                  <a:pt x="95503" y="18618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72"/>
          <p:cNvSpPr/>
          <p:nvPr/>
        </p:nvSpPr>
        <p:spPr>
          <a:xfrm>
            <a:off x="7703439" y="2677541"/>
            <a:ext cx="102870" cy="175260"/>
          </a:xfrm>
          <a:custGeom>
            <a:rect b="b" l="l" r="r" t="t"/>
            <a:pathLst>
              <a:path extrusionOk="0" h="175260" w="102870">
                <a:moveTo>
                  <a:pt x="102361" y="175006"/>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72"/>
          <p:cNvSpPr/>
          <p:nvPr/>
        </p:nvSpPr>
        <p:spPr>
          <a:xfrm>
            <a:off x="8028431" y="3470021"/>
            <a:ext cx="6350" cy="50800"/>
          </a:xfrm>
          <a:custGeom>
            <a:rect b="b" l="l" r="r" t="t"/>
            <a:pathLst>
              <a:path extrusionOk="0" h="50800" w="6350">
                <a:moveTo>
                  <a:pt x="6223" y="0"/>
                </a:moveTo>
                <a:lnTo>
                  <a:pt x="0" y="5067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p72"/>
          <p:cNvSpPr/>
          <p:nvPr/>
        </p:nvSpPr>
        <p:spPr>
          <a:xfrm>
            <a:off x="7999603" y="3296792"/>
            <a:ext cx="21590" cy="50800"/>
          </a:xfrm>
          <a:custGeom>
            <a:rect b="b" l="l" r="r" t="t"/>
            <a:pathLst>
              <a:path extrusionOk="0" h="50800" w="21590">
                <a:moveTo>
                  <a:pt x="0" y="0"/>
                </a:moveTo>
                <a:lnTo>
                  <a:pt x="21336" y="505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72"/>
          <p:cNvSpPr/>
          <p:nvPr/>
        </p:nvSpPr>
        <p:spPr>
          <a:xfrm>
            <a:off x="7899272" y="3043808"/>
            <a:ext cx="33020" cy="70485"/>
          </a:xfrm>
          <a:custGeom>
            <a:rect b="b" l="l" r="r" t="t"/>
            <a:pathLst>
              <a:path extrusionOk="0" h="70485" w="33020">
                <a:moveTo>
                  <a:pt x="0" y="0"/>
                </a:moveTo>
                <a:lnTo>
                  <a:pt x="33020" y="702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72"/>
          <p:cNvSpPr/>
          <p:nvPr/>
        </p:nvSpPr>
        <p:spPr>
          <a:xfrm>
            <a:off x="5327396"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72"/>
          <p:cNvSpPr/>
          <p:nvPr/>
        </p:nvSpPr>
        <p:spPr>
          <a:xfrm>
            <a:off x="4931536" y="4631435"/>
            <a:ext cx="0" cy="126364"/>
          </a:xfrm>
          <a:custGeom>
            <a:rect b="b" l="l" r="r" t="t"/>
            <a:pathLst>
              <a:path extrusionOk="0" h="126364" w="120000">
                <a:moveTo>
                  <a:pt x="0" y="0"/>
                </a:moveTo>
                <a:lnTo>
                  <a:pt x="0" y="12598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72"/>
          <p:cNvSpPr/>
          <p:nvPr/>
        </p:nvSpPr>
        <p:spPr>
          <a:xfrm>
            <a:off x="5312917" y="3862832"/>
            <a:ext cx="59690" cy="66040"/>
          </a:xfrm>
          <a:custGeom>
            <a:rect b="b" l="l" r="r" t="t"/>
            <a:pathLst>
              <a:path extrusionOk="0" h="66039" w="59689">
                <a:moveTo>
                  <a:pt x="59182" y="0"/>
                </a:moveTo>
                <a:lnTo>
                  <a:pt x="0" y="6604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72"/>
          <p:cNvSpPr/>
          <p:nvPr/>
        </p:nvSpPr>
        <p:spPr>
          <a:xfrm>
            <a:off x="5117719" y="4471034"/>
            <a:ext cx="19050" cy="219710"/>
          </a:xfrm>
          <a:custGeom>
            <a:rect b="b" l="l" r="r" t="t"/>
            <a:pathLst>
              <a:path extrusionOk="0" h="219710" w="19050">
                <a:moveTo>
                  <a:pt x="0" y="219582"/>
                </a:moveTo>
                <a:lnTo>
                  <a:pt x="1866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72"/>
          <p:cNvSpPr/>
          <p:nvPr/>
        </p:nvSpPr>
        <p:spPr>
          <a:xfrm>
            <a:off x="5136388" y="4284853"/>
            <a:ext cx="37465" cy="186690"/>
          </a:xfrm>
          <a:custGeom>
            <a:rect b="b" l="l" r="r" t="t"/>
            <a:pathLst>
              <a:path extrusionOk="0" h="186689" w="37464">
                <a:moveTo>
                  <a:pt x="0" y="186182"/>
                </a:moveTo>
                <a:lnTo>
                  <a:pt x="3708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p72"/>
          <p:cNvSpPr/>
          <p:nvPr/>
        </p:nvSpPr>
        <p:spPr>
          <a:xfrm>
            <a:off x="5173471" y="4134739"/>
            <a:ext cx="46355" cy="150495"/>
          </a:xfrm>
          <a:custGeom>
            <a:rect b="b" l="l" r="r" t="t"/>
            <a:pathLst>
              <a:path extrusionOk="0" h="150495" w="46354">
                <a:moveTo>
                  <a:pt x="0" y="150113"/>
                </a:moveTo>
                <a:lnTo>
                  <a:pt x="4597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72"/>
          <p:cNvSpPr/>
          <p:nvPr/>
        </p:nvSpPr>
        <p:spPr>
          <a:xfrm>
            <a:off x="5219446" y="3988942"/>
            <a:ext cx="55880" cy="146050"/>
          </a:xfrm>
          <a:custGeom>
            <a:rect b="b" l="l" r="r" t="t"/>
            <a:pathLst>
              <a:path extrusionOk="0" h="146050" w="55879">
                <a:moveTo>
                  <a:pt x="0" y="145795"/>
                </a:moveTo>
                <a:lnTo>
                  <a:pt x="5575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72"/>
          <p:cNvSpPr/>
          <p:nvPr/>
        </p:nvSpPr>
        <p:spPr>
          <a:xfrm>
            <a:off x="5275198" y="3919473"/>
            <a:ext cx="46990" cy="71755"/>
          </a:xfrm>
          <a:custGeom>
            <a:rect b="b" l="l" r="r" t="t"/>
            <a:pathLst>
              <a:path extrusionOk="0" h="71754" w="46989">
                <a:moveTo>
                  <a:pt x="0" y="71246"/>
                </a:moveTo>
                <a:lnTo>
                  <a:pt x="4673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p72"/>
          <p:cNvSpPr txBox="1"/>
          <p:nvPr/>
        </p:nvSpPr>
        <p:spPr>
          <a:xfrm>
            <a:off x="7932546" y="4742179"/>
            <a:ext cx="114300"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40</a:t>
            </a:r>
            <a:endParaRPr sz="700">
              <a:solidFill>
                <a:schemeClr val="dk1"/>
              </a:solidFill>
              <a:latin typeface="Arial"/>
              <a:ea typeface="Arial"/>
              <a:cs typeface="Arial"/>
              <a:sym typeface="Arial"/>
            </a:endParaRPr>
          </a:p>
        </p:txBody>
      </p:sp>
      <p:sp>
        <p:nvSpPr>
          <p:cNvPr id="1011" name="Google Shape;1011;p72"/>
          <p:cNvSpPr txBox="1"/>
          <p:nvPr/>
        </p:nvSpPr>
        <p:spPr>
          <a:xfrm>
            <a:off x="5922645" y="3417823"/>
            <a:ext cx="84455" cy="1625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900">
                <a:solidFill>
                  <a:schemeClr val="dk1"/>
                </a:solidFill>
                <a:latin typeface="Arial"/>
                <a:ea typeface="Arial"/>
                <a:cs typeface="Arial"/>
                <a:sym typeface="Arial"/>
              </a:rPr>
              <a:t>P</a:t>
            </a:r>
            <a:endParaRPr sz="900">
              <a:solidFill>
                <a:schemeClr val="dk1"/>
              </a:solidFill>
              <a:latin typeface="Arial"/>
              <a:ea typeface="Arial"/>
              <a:cs typeface="Arial"/>
              <a:sym typeface="Arial"/>
            </a:endParaRPr>
          </a:p>
        </p:txBody>
      </p:sp>
      <p:sp>
        <p:nvSpPr>
          <p:cNvPr id="1012" name="Google Shape;1012;p72"/>
          <p:cNvSpPr txBox="1"/>
          <p:nvPr/>
        </p:nvSpPr>
        <p:spPr>
          <a:xfrm>
            <a:off x="7351521" y="3462909"/>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0.2</a:t>
            </a:r>
            <a:endParaRPr sz="700">
              <a:solidFill>
                <a:schemeClr val="dk1"/>
              </a:solidFill>
              <a:latin typeface="Arial"/>
              <a:ea typeface="Arial"/>
              <a:cs typeface="Arial"/>
              <a:sym typeface="Arial"/>
            </a:endParaRPr>
          </a:p>
        </p:txBody>
      </p:sp>
      <p:sp>
        <p:nvSpPr>
          <p:cNvPr id="1013" name="Google Shape;1013;p72"/>
          <p:cNvSpPr/>
          <p:nvPr/>
        </p:nvSpPr>
        <p:spPr>
          <a:xfrm>
            <a:off x="7994777" y="3789553"/>
            <a:ext cx="196215" cy="101600"/>
          </a:xfrm>
          <a:custGeom>
            <a:rect b="b" l="l" r="r" t="t"/>
            <a:pathLst>
              <a:path extrusionOk="0" h="101600" w="196215">
                <a:moveTo>
                  <a:pt x="8475" y="9507"/>
                </a:moveTo>
                <a:lnTo>
                  <a:pt x="5419" y="9866"/>
                </a:lnTo>
                <a:lnTo>
                  <a:pt x="7048" y="12412"/>
                </a:lnTo>
                <a:lnTo>
                  <a:pt x="194564" y="101346"/>
                </a:lnTo>
                <a:lnTo>
                  <a:pt x="195833" y="98425"/>
                </a:lnTo>
                <a:lnTo>
                  <a:pt x="8475" y="9507"/>
                </a:lnTo>
                <a:close/>
              </a:path>
              <a:path extrusionOk="0" h="101600" w="196215">
                <a:moveTo>
                  <a:pt x="62865" y="0"/>
                </a:moveTo>
                <a:lnTo>
                  <a:pt x="62102" y="127"/>
                </a:lnTo>
                <a:lnTo>
                  <a:pt x="0" y="7239"/>
                </a:lnTo>
                <a:lnTo>
                  <a:pt x="33654" y="59944"/>
                </a:lnTo>
                <a:lnTo>
                  <a:pt x="34163" y="60579"/>
                </a:lnTo>
                <a:lnTo>
                  <a:pt x="35051" y="60833"/>
                </a:lnTo>
                <a:lnTo>
                  <a:pt x="35814" y="60325"/>
                </a:lnTo>
                <a:lnTo>
                  <a:pt x="36575" y="59944"/>
                </a:lnTo>
                <a:lnTo>
                  <a:pt x="36829" y="58928"/>
                </a:lnTo>
                <a:lnTo>
                  <a:pt x="36322" y="58166"/>
                </a:lnTo>
                <a:lnTo>
                  <a:pt x="7048" y="12412"/>
                </a:lnTo>
                <a:lnTo>
                  <a:pt x="2031" y="10033"/>
                </a:lnTo>
                <a:lnTo>
                  <a:pt x="3428" y="7112"/>
                </a:lnTo>
                <a:lnTo>
                  <a:pt x="28856" y="7112"/>
                </a:lnTo>
                <a:lnTo>
                  <a:pt x="62356" y="3175"/>
                </a:lnTo>
                <a:lnTo>
                  <a:pt x="63246" y="3175"/>
                </a:lnTo>
                <a:lnTo>
                  <a:pt x="63880" y="2286"/>
                </a:lnTo>
                <a:lnTo>
                  <a:pt x="63753" y="635"/>
                </a:lnTo>
                <a:lnTo>
                  <a:pt x="62865" y="0"/>
                </a:lnTo>
                <a:close/>
              </a:path>
              <a:path extrusionOk="0" h="101600" w="196215">
                <a:moveTo>
                  <a:pt x="3428" y="7112"/>
                </a:moveTo>
                <a:lnTo>
                  <a:pt x="2031" y="10033"/>
                </a:lnTo>
                <a:lnTo>
                  <a:pt x="7048" y="12412"/>
                </a:lnTo>
                <a:lnTo>
                  <a:pt x="5607" y="10160"/>
                </a:lnTo>
                <a:lnTo>
                  <a:pt x="2921" y="10160"/>
                </a:lnTo>
                <a:lnTo>
                  <a:pt x="4064" y="7747"/>
                </a:lnTo>
                <a:lnTo>
                  <a:pt x="4767" y="7747"/>
                </a:lnTo>
                <a:lnTo>
                  <a:pt x="3428" y="7112"/>
                </a:lnTo>
                <a:close/>
              </a:path>
              <a:path extrusionOk="0" h="101600" w="196215">
                <a:moveTo>
                  <a:pt x="4064" y="7747"/>
                </a:moveTo>
                <a:lnTo>
                  <a:pt x="2921" y="10160"/>
                </a:lnTo>
                <a:lnTo>
                  <a:pt x="5419" y="9866"/>
                </a:lnTo>
                <a:lnTo>
                  <a:pt x="4064" y="7747"/>
                </a:lnTo>
                <a:close/>
              </a:path>
              <a:path extrusionOk="0" h="101600" w="196215">
                <a:moveTo>
                  <a:pt x="5419" y="9866"/>
                </a:moveTo>
                <a:lnTo>
                  <a:pt x="2921" y="10160"/>
                </a:lnTo>
                <a:lnTo>
                  <a:pt x="5607" y="10160"/>
                </a:lnTo>
                <a:lnTo>
                  <a:pt x="5419" y="9866"/>
                </a:lnTo>
                <a:close/>
              </a:path>
              <a:path extrusionOk="0" h="101600" w="196215">
                <a:moveTo>
                  <a:pt x="4767" y="7747"/>
                </a:moveTo>
                <a:lnTo>
                  <a:pt x="4064" y="7747"/>
                </a:lnTo>
                <a:lnTo>
                  <a:pt x="5419" y="9866"/>
                </a:lnTo>
                <a:lnTo>
                  <a:pt x="8475" y="9507"/>
                </a:lnTo>
                <a:lnTo>
                  <a:pt x="4767" y="7747"/>
                </a:lnTo>
                <a:close/>
              </a:path>
              <a:path extrusionOk="0" h="101600" w="196215">
                <a:moveTo>
                  <a:pt x="28856" y="7112"/>
                </a:moveTo>
                <a:lnTo>
                  <a:pt x="3428" y="7112"/>
                </a:lnTo>
                <a:lnTo>
                  <a:pt x="8475" y="9507"/>
                </a:lnTo>
                <a:lnTo>
                  <a:pt x="28856" y="711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72"/>
          <p:cNvSpPr txBox="1"/>
          <p:nvPr/>
        </p:nvSpPr>
        <p:spPr>
          <a:xfrm>
            <a:off x="7158608" y="1538986"/>
            <a:ext cx="234950" cy="177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i="1" lang="en-US" sz="1000">
                <a:solidFill>
                  <a:schemeClr val="dk1"/>
                </a:solidFill>
                <a:latin typeface="Trebuchet MS"/>
                <a:ea typeface="Trebuchet MS"/>
                <a:cs typeface="Trebuchet MS"/>
                <a:sym typeface="Trebuchet MS"/>
              </a:rPr>
              <a:t>B</a:t>
            </a:r>
            <a:r>
              <a:rPr lang="en-US" sz="1000">
                <a:solidFill>
                  <a:schemeClr val="dk1"/>
                </a:solidFill>
                <a:latin typeface="Arial"/>
                <a:ea typeface="Arial"/>
                <a:cs typeface="Arial"/>
                <a:sym typeface="Arial"/>
              </a:rPr>
              <a:t>(T)</a:t>
            </a:r>
            <a:endParaRPr sz="1000">
              <a:solidFill>
                <a:schemeClr val="dk1"/>
              </a:solidFill>
              <a:latin typeface="Arial"/>
              <a:ea typeface="Arial"/>
              <a:cs typeface="Arial"/>
              <a:sym typeface="Arial"/>
            </a:endParaRPr>
          </a:p>
        </p:txBody>
      </p:sp>
      <p:sp>
        <p:nvSpPr>
          <p:cNvPr id="1015" name="Google Shape;1015;p72"/>
          <p:cNvSpPr txBox="1"/>
          <p:nvPr/>
        </p:nvSpPr>
        <p:spPr>
          <a:xfrm>
            <a:off x="8184006" y="3664711"/>
            <a:ext cx="321310" cy="327025"/>
          </a:xfrm>
          <a:prstGeom prst="rect">
            <a:avLst/>
          </a:prstGeom>
          <a:noFill/>
          <a:ln>
            <a:noFill/>
          </a:ln>
        </p:spPr>
        <p:txBody>
          <a:bodyPr anchorCtr="0" anchor="t" bIns="0" lIns="0" spcFirstLastPara="1" rIns="0" wrap="square" tIns="12050">
            <a:noAutofit/>
          </a:bodyPr>
          <a:lstStyle/>
          <a:p>
            <a:pPr indent="0" lvl="0" marL="12700" marR="0" rtl="0" algn="l">
              <a:lnSpc>
                <a:spcPct val="119000"/>
              </a:lnSpc>
              <a:spcBef>
                <a:spcPts val="0"/>
              </a:spcBef>
              <a:spcAft>
                <a:spcPts val="0"/>
              </a:spcAft>
              <a:buNone/>
            </a:pPr>
            <a:r>
              <a:rPr b="1" lang="en-US" sz="1000">
                <a:solidFill>
                  <a:schemeClr val="dk1"/>
                </a:solidFill>
                <a:latin typeface="Times New Roman"/>
                <a:ea typeface="Times New Roman"/>
                <a:cs typeface="Times New Roman"/>
                <a:sym typeface="Times New Roman"/>
              </a:rPr>
              <a:t>B</a:t>
            </a:r>
            <a:r>
              <a:rPr lang="en-US" sz="1000">
                <a:solidFill>
                  <a:schemeClr val="dk1"/>
                </a:solidFill>
                <a:latin typeface="Times New Roman"/>
                <a:ea typeface="Times New Roman"/>
                <a:cs typeface="Times New Roman"/>
                <a:sym typeface="Times New Roman"/>
              </a:rPr>
              <a:t>x</a:t>
            </a:r>
            <a:r>
              <a:rPr b="1" lang="en-US" sz="1000">
                <a:solidFill>
                  <a:schemeClr val="dk1"/>
                </a:solidFill>
                <a:latin typeface="Times New Roman"/>
                <a:ea typeface="Times New Roman"/>
                <a:cs typeface="Times New Roman"/>
                <a:sym typeface="Times New Roman"/>
              </a:rPr>
              <a:t>H</a:t>
            </a:r>
            <a:endParaRPr sz="1000">
              <a:solidFill>
                <a:schemeClr val="dk1"/>
              </a:solidFill>
              <a:latin typeface="Times New Roman"/>
              <a:ea typeface="Times New Roman"/>
              <a:cs typeface="Times New Roman"/>
              <a:sym typeface="Times New Roman"/>
            </a:endParaRPr>
          </a:p>
          <a:p>
            <a:pPr indent="0" lvl="0" marL="12700" marR="0" rtl="0" algn="l">
              <a:lnSpc>
                <a:spcPct val="119000"/>
              </a:lnSpc>
              <a:spcBef>
                <a:spcPts val="0"/>
              </a:spcBef>
              <a:spcAft>
                <a:spcPts val="0"/>
              </a:spcAft>
              <a:buNone/>
            </a:pPr>
            <a:r>
              <a:rPr lang="en-US" sz="1000">
                <a:solidFill>
                  <a:schemeClr val="dk1"/>
                </a:solidFill>
                <a:latin typeface="Arial"/>
                <a:ea typeface="Arial"/>
                <a:cs typeface="Arial"/>
                <a:sym typeface="Arial"/>
              </a:rPr>
              <a:t>Enerji</a:t>
            </a:r>
            <a:endParaRPr sz="1000">
              <a:solidFill>
                <a:schemeClr val="dk1"/>
              </a:solidFill>
              <a:latin typeface="Arial"/>
              <a:ea typeface="Arial"/>
              <a:cs typeface="Arial"/>
              <a:sym typeface="Arial"/>
            </a:endParaRPr>
          </a:p>
        </p:txBody>
      </p:sp>
      <p:sp>
        <p:nvSpPr>
          <p:cNvPr id="1016" name="Google Shape;1016;p72"/>
          <p:cNvSpPr txBox="1"/>
          <p:nvPr/>
        </p:nvSpPr>
        <p:spPr>
          <a:xfrm>
            <a:off x="8184006" y="4094479"/>
            <a:ext cx="400685" cy="177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1000">
                <a:solidFill>
                  <a:schemeClr val="dk1"/>
                </a:solidFill>
                <a:latin typeface="Arial"/>
                <a:ea typeface="Arial"/>
                <a:cs typeface="Arial"/>
                <a:sym typeface="Arial"/>
              </a:rPr>
              <a:t>üretimi</a:t>
            </a:r>
            <a:endParaRPr sz="1000">
              <a:solidFill>
                <a:schemeClr val="dk1"/>
              </a:solidFill>
              <a:latin typeface="Arial"/>
              <a:ea typeface="Arial"/>
              <a:cs typeface="Arial"/>
              <a:sym typeface="Arial"/>
            </a:endParaRPr>
          </a:p>
        </p:txBody>
      </p:sp>
      <p:sp>
        <p:nvSpPr>
          <p:cNvPr id="1017" name="Google Shape;1017;p72"/>
          <p:cNvSpPr/>
          <p:nvPr/>
        </p:nvSpPr>
        <p:spPr>
          <a:xfrm>
            <a:off x="8030591" y="3427984"/>
            <a:ext cx="2540" cy="35560"/>
          </a:xfrm>
          <a:custGeom>
            <a:rect b="b" l="l" r="r" t="t"/>
            <a:pathLst>
              <a:path extrusionOk="0" h="35560" w="2540">
                <a:moveTo>
                  <a:pt x="2031" y="0"/>
                </a:moveTo>
                <a:lnTo>
                  <a:pt x="0" y="3517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p72"/>
          <p:cNvSpPr/>
          <p:nvPr/>
        </p:nvSpPr>
        <p:spPr>
          <a:xfrm>
            <a:off x="8020939" y="3349116"/>
            <a:ext cx="5715" cy="45085"/>
          </a:xfrm>
          <a:custGeom>
            <a:rect b="b" l="l" r="r" t="t"/>
            <a:pathLst>
              <a:path extrusionOk="0" h="45085" w="5715">
                <a:moveTo>
                  <a:pt x="0" y="0"/>
                </a:moveTo>
                <a:lnTo>
                  <a:pt x="5460" y="4457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9" name="Google Shape;1019;p72"/>
          <p:cNvSpPr/>
          <p:nvPr/>
        </p:nvSpPr>
        <p:spPr>
          <a:xfrm>
            <a:off x="6385686" y="2642997"/>
            <a:ext cx="80010" cy="311785"/>
          </a:xfrm>
          <a:custGeom>
            <a:rect b="b" l="l" r="r" t="t"/>
            <a:pathLst>
              <a:path extrusionOk="0" h="311785" w="80010">
                <a:moveTo>
                  <a:pt x="15875" y="262254"/>
                </a:moveTo>
                <a:lnTo>
                  <a:pt x="14859" y="262254"/>
                </a:lnTo>
                <a:lnTo>
                  <a:pt x="14224" y="262889"/>
                </a:lnTo>
                <a:lnTo>
                  <a:pt x="13588" y="263398"/>
                </a:lnTo>
                <a:lnTo>
                  <a:pt x="13588" y="264413"/>
                </a:lnTo>
                <a:lnTo>
                  <a:pt x="14097" y="265049"/>
                </a:lnTo>
                <a:lnTo>
                  <a:pt x="55879" y="311530"/>
                </a:lnTo>
                <a:lnTo>
                  <a:pt x="56964" y="308863"/>
                </a:lnTo>
                <a:lnTo>
                  <a:pt x="53721" y="308863"/>
                </a:lnTo>
                <a:lnTo>
                  <a:pt x="52773" y="303424"/>
                </a:lnTo>
                <a:lnTo>
                  <a:pt x="16404" y="262889"/>
                </a:lnTo>
                <a:lnTo>
                  <a:pt x="15875" y="262254"/>
                </a:lnTo>
                <a:close/>
              </a:path>
              <a:path extrusionOk="0" h="311785" w="80010">
                <a:moveTo>
                  <a:pt x="52773" y="303424"/>
                </a:moveTo>
                <a:lnTo>
                  <a:pt x="53721" y="308863"/>
                </a:lnTo>
                <a:lnTo>
                  <a:pt x="56896" y="308355"/>
                </a:lnTo>
                <a:lnTo>
                  <a:pt x="56829" y="307975"/>
                </a:lnTo>
                <a:lnTo>
                  <a:pt x="53848" y="307975"/>
                </a:lnTo>
                <a:lnTo>
                  <a:pt x="54783" y="305664"/>
                </a:lnTo>
                <a:lnTo>
                  <a:pt x="52773" y="303424"/>
                </a:lnTo>
                <a:close/>
              </a:path>
              <a:path extrusionOk="0" h="311785" w="80010">
                <a:moveTo>
                  <a:pt x="77597" y="251332"/>
                </a:moveTo>
                <a:lnTo>
                  <a:pt x="76708" y="251713"/>
                </a:lnTo>
                <a:lnTo>
                  <a:pt x="76326" y="252475"/>
                </a:lnTo>
                <a:lnTo>
                  <a:pt x="55931" y="302831"/>
                </a:lnTo>
                <a:lnTo>
                  <a:pt x="56896" y="308355"/>
                </a:lnTo>
                <a:lnTo>
                  <a:pt x="53721" y="308863"/>
                </a:lnTo>
                <a:lnTo>
                  <a:pt x="56964" y="308863"/>
                </a:lnTo>
                <a:lnTo>
                  <a:pt x="79375" y="253745"/>
                </a:lnTo>
                <a:lnTo>
                  <a:pt x="79628" y="252856"/>
                </a:lnTo>
                <a:lnTo>
                  <a:pt x="79248" y="251967"/>
                </a:lnTo>
                <a:lnTo>
                  <a:pt x="78486" y="251713"/>
                </a:lnTo>
                <a:lnTo>
                  <a:pt x="77597" y="251332"/>
                </a:lnTo>
                <a:close/>
              </a:path>
              <a:path extrusionOk="0" h="311785" w="80010">
                <a:moveTo>
                  <a:pt x="54783" y="305664"/>
                </a:moveTo>
                <a:lnTo>
                  <a:pt x="53848" y="307975"/>
                </a:lnTo>
                <a:lnTo>
                  <a:pt x="56514" y="307593"/>
                </a:lnTo>
                <a:lnTo>
                  <a:pt x="54783" y="305664"/>
                </a:lnTo>
                <a:close/>
              </a:path>
              <a:path extrusionOk="0" h="311785" w="80010">
                <a:moveTo>
                  <a:pt x="55931" y="302831"/>
                </a:moveTo>
                <a:lnTo>
                  <a:pt x="54783" y="305664"/>
                </a:lnTo>
                <a:lnTo>
                  <a:pt x="56514" y="307593"/>
                </a:lnTo>
                <a:lnTo>
                  <a:pt x="53848" y="307975"/>
                </a:lnTo>
                <a:lnTo>
                  <a:pt x="56829" y="307975"/>
                </a:lnTo>
                <a:lnTo>
                  <a:pt x="55931" y="302831"/>
                </a:lnTo>
                <a:close/>
              </a:path>
              <a:path extrusionOk="0" h="311785" w="80010">
                <a:moveTo>
                  <a:pt x="3048" y="0"/>
                </a:moveTo>
                <a:lnTo>
                  <a:pt x="0" y="507"/>
                </a:lnTo>
                <a:lnTo>
                  <a:pt x="52773" y="303424"/>
                </a:lnTo>
                <a:lnTo>
                  <a:pt x="54783" y="305664"/>
                </a:lnTo>
                <a:lnTo>
                  <a:pt x="55931" y="302831"/>
                </a:lnTo>
                <a:lnTo>
                  <a:pt x="304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p72"/>
          <p:cNvSpPr txBox="1"/>
          <p:nvPr/>
        </p:nvSpPr>
        <p:spPr>
          <a:xfrm>
            <a:off x="5907404" y="2142566"/>
            <a:ext cx="681990" cy="30162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900">
                <a:solidFill>
                  <a:schemeClr val="dk1"/>
                </a:solidFill>
                <a:latin typeface="Times New Roman"/>
                <a:ea typeface="Times New Roman"/>
                <a:cs typeface="Times New Roman"/>
                <a:sym typeface="Times New Roman"/>
              </a:rPr>
              <a:t>Mıknatısiyeti</a:t>
            </a:r>
            <a:endParaRPr sz="900">
              <a:solidFill>
                <a:schemeClr val="dk1"/>
              </a:solidFill>
              <a:latin typeface="Times New Roman"/>
              <a:ea typeface="Times New Roman"/>
              <a:cs typeface="Times New Roman"/>
              <a:sym typeface="Times New Roman"/>
            </a:endParaRPr>
          </a:p>
          <a:p>
            <a:pPr indent="0" lvl="0" marL="12700" marR="0" rtl="0" algn="l">
              <a:lnSpc>
                <a:spcPct val="100000"/>
              </a:lnSpc>
              <a:spcBef>
                <a:spcPts val="15"/>
              </a:spcBef>
              <a:spcAft>
                <a:spcPts val="0"/>
              </a:spcAft>
              <a:buNone/>
            </a:pPr>
            <a:r>
              <a:rPr lang="en-US" sz="900">
                <a:solidFill>
                  <a:schemeClr val="dk1"/>
                </a:solidFill>
                <a:latin typeface="Times New Roman"/>
                <a:ea typeface="Times New Roman"/>
                <a:cs typeface="Times New Roman"/>
                <a:sym typeface="Times New Roman"/>
              </a:rPr>
              <a:t>giderme eğrisi</a:t>
            </a:r>
            <a:endParaRPr sz="900">
              <a:solidFill>
                <a:schemeClr val="dk1"/>
              </a:solidFill>
              <a:latin typeface="Times New Roman"/>
              <a:ea typeface="Times New Roman"/>
              <a:cs typeface="Times New Roman"/>
              <a:sym typeface="Times New Roman"/>
            </a:endParaRPr>
          </a:p>
        </p:txBody>
      </p:sp>
      <p:sp>
        <p:nvSpPr>
          <p:cNvPr id="1021" name="Google Shape;1021;p72"/>
          <p:cNvSpPr/>
          <p:nvPr/>
        </p:nvSpPr>
        <p:spPr>
          <a:xfrm>
            <a:off x="5875909" y="3401440"/>
            <a:ext cx="34290" cy="43180"/>
          </a:xfrm>
          <a:custGeom>
            <a:rect b="b" l="l" r="r" t="t"/>
            <a:pathLst>
              <a:path extrusionOk="0" h="43179" w="34289">
                <a:moveTo>
                  <a:pt x="17144" y="0"/>
                </a:moveTo>
                <a:lnTo>
                  <a:pt x="10447" y="1674"/>
                </a:lnTo>
                <a:lnTo>
                  <a:pt x="5000" y="6254"/>
                </a:lnTo>
                <a:lnTo>
                  <a:pt x="1339" y="13073"/>
                </a:lnTo>
                <a:lnTo>
                  <a:pt x="0" y="21462"/>
                </a:lnTo>
                <a:lnTo>
                  <a:pt x="1339" y="29799"/>
                </a:lnTo>
                <a:lnTo>
                  <a:pt x="5000" y="36623"/>
                </a:lnTo>
                <a:lnTo>
                  <a:pt x="10447" y="41233"/>
                </a:lnTo>
                <a:lnTo>
                  <a:pt x="17144" y="42925"/>
                </a:lnTo>
                <a:lnTo>
                  <a:pt x="23842" y="41233"/>
                </a:lnTo>
                <a:lnTo>
                  <a:pt x="29289" y="36623"/>
                </a:lnTo>
                <a:lnTo>
                  <a:pt x="32950" y="29799"/>
                </a:lnTo>
                <a:lnTo>
                  <a:pt x="34289" y="21462"/>
                </a:lnTo>
                <a:lnTo>
                  <a:pt x="32950" y="13073"/>
                </a:lnTo>
                <a:lnTo>
                  <a:pt x="29289" y="6254"/>
                </a:lnTo>
                <a:lnTo>
                  <a:pt x="23842" y="1674"/>
                </a:lnTo>
                <a:lnTo>
                  <a:pt x="17144"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2" name="Google Shape;1022;p72"/>
          <p:cNvSpPr/>
          <p:nvPr/>
        </p:nvSpPr>
        <p:spPr>
          <a:xfrm>
            <a:off x="5875909" y="3401440"/>
            <a:ext cx="34290" cy="43180"/>
          </a:xfrm>
          <a:custGeom>
            <a:rect b="b" l="l" r="r" t="t"/>
            <a:pathLst>
              <a:path extrusionOk="0" h="43179" w="34289">
                <a:moveTo>
                  <a:pt x="0" y="21462"/>
                </a:moveTo>
                <a:lnTo>
                  <a:pt x="1339" y="13073"/>
                </a:lnTo>
                <a:lnTo>
                  <a:pt x="5000" y="6254"/>
                </a:lnTo>
                <a:lnTo>
                  <a:pt x="10447" y="1674"/>
                </a:lnTo>
                <a:lnTo>
                  <a:pt x="17144" y="0"/>
                </a:lnTo>
                <a:lnTo>
                  <a:pt x="23842" y="1674"/>
                </a:lnTo>
                <a:lnTo>
                  <a:pt x="29289" y="6254"/>
                </a:lnTo>
                <a:lnTo>
                  <a:pt x="32950" y="13073"/>
                </a:lnTo>
                <a:lnTo>
                  <a:pt x="34289" y="21462"/>
                </a:lnTo>
                <a:lnTo>
                  <a:pt x="32950" y="29799"/>
                </a:lnTo>
                <a:lnTo>
                  <a:pt x="29289" y="36623"/>
                </a:lnTo>
                <a:lnTo>
                  <a:pt x="23842" y="41233"/>
                </a:lnTo>
                <a:lnTo>
                  <a:pt x="17144" y="42925"/>
                </a:lnTo>
                <a:lnTo>
                  <a:pt x="10447" y="41233"/>
                </a:lnTo>
                <a:lnTo>
                  <a:pt x="5000" y="36623"/>
                </a:lnTo>
                <a:lnTo>
                  <a:pt x="1339" y="29799"/>
                </a:lnTo>
                <a:lnTo>
                  <a:pt x="0" y="2146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72"/>
          <p:cNvSpPr txBox="1"/>
          <p:nvPr/>
        </p:nvSpPr>
        <p:spPr>
          <a:xfrm>
            <a:off x="4644009" y="2451608"/>
            <a:ext cx="1019810" cy="575945"/>
          </a:xfrm>
          <a:prstGeom prst="rect">
            <a:avLst/>
          </a:prstGeom>
          <a:noFill/>
          <a:ln>
            <a:noFill/>
          </a:ln>
        </p:spPr>
        <p:txBody>
          <a:bodyPr anchorCtr="0" anchor="t" bIns="0" lIns="0" spcFirstLastPara="1" rIns="0" wrap="square" tIns="12050">
            <a:noAutofit/>
          </a:bodyPr>
          <a:lstStyle/>
          <a:p>
            <a:pPr indent="0" lvl="0" marL="12700" marR="5080" rtl="0" algn="l">
              <a:lnSpc>
                <a:spcPct val="100400"/>
              </a:lnSpc>
              <a:spcBef>
                <a:spcPts val="0"/>
              </a:spcBef>
              <a:spcAft>
                <a:spcPts val="0"/>
              </a:spcAft>
              <a:buNone/>
            </a:pPr>
            <a:r>
              <a:rPr lang="en-US" sz="900">
                <a:solidFill>
                  <a:schemeClr val="dk1"/>
                </a:solidFill>
                <a:latin typeface="Times New Roman"/>
                <a:ea typeface="Times New Roman"/>
                <a:cs typeface="Times New Roman"/>
                <a:sym typeface="Times New Roman"/>
              </a:rPr>
              <a:t>Maksimum enerjiyi  üretme noktasına  karşılık gelen çalışma  noktası</a:t>
            </a:r>
            <a:endParaRPr sz="900">
              <a:solidFill>
                <a:schemeClr val="dk1"/>
              </a:solidFill>
              <a:latin typeface="Times New Roman"/>
              <a:ea typeface="Times New Roman"/>
              <a:cs typeface="Times New Roman"/>
              <a:sym typeface="Times New Roman"/>
            </a:endParaRPr>
          </a:p>
        </p:txBody>
      </p:sp>
      <p:sp>
        <p:nvSpPr>
          <p:cNvPr id="1024" name="Google Shape;1024;p72"/>
          <p:cNvSpPr/>
          <p:nvPr/>
        </p:nvSpPr>
        <p:spPr>
          <a:xfrm>
            <a:off x="5615178" y="3202813"/>
            <a:ext cx="282575" cy="184150"/>
          </a:xfrm>
          <a:custGeom>
            <a:rect b="b" l="l" r="r" t="t"/>
            <a:pathLst>
              <a:path extrusionOk="0" h="184150" w="282575">
                <a:moveTo>
                  <a:pt x="219583" y="179704"/>
                </a:moveTo>
                <a:lnTo>
                  <a:pt x="218694" y="179704"/>
                </a:lnTo>
                <a:lnTo>
                  <a:pt x="218059" y="180466"/>
                </a:lnTo>
                <a:lnTo>
                  <a:pt x="217932" y="182245"/>
                </a:lnTo>
                <a:lnTo>
                  <a:pt x="218694" y="182879"/>
                </a:lnTo>
                <a:lnTo>
                  <a:pt x="219583" y="182879"/>
                </a:lnTo>
                <a:lnTo>
                  <a:pt x="282067" y="184023"/>
                </a:lnTo>
                <a:lnTo>
                  <a:pt x="281948" y="183769"/>
                </a:lnTo>
                <a:lnTo>
                  <a:pt x="278638" y="183769"/>
                </a:lnTo>
                <a:lnTo>
                  <a:pt x="273981" y="180742"/>
                </a:lnTo>
                <a:lnTo>
                  <a:pt x="219583" y="179704"/>
                </a:lnTo>
                <a:close/>
              </a:path>
              <a:path extrusionOk="0" h="184150" w="282575">
                <a:moveTo>
                  <a:pt x="273981" y="180742"/>
                </a:moveTo>
                <a:lnTo>
                  <a:pt x="278638" y="183769"/>
                </a:lnTo>
                <a:lnTo>
                  <a:pt x="279061" y="183134"/>
                </a:lnTo>
                <a:lnTo>
                  <a:pt x="278002" y="183134"/>
                </a:lnTo>
                <a:lnTo>
                  <a:pt x="276916" y="180798"/>
                </a:lnTo>
                <a:lnTo>
                  <a:pt x="273981" y="180742"/>
                </a:lnTo>
                <a:close/>
              </a:path>
              <a:path extrusionOk="0" h="184150" w="282575">
                <a:moveTo>
                  <a:pt x="254381" y="126237"/>
                </a:moveTo>
                <a:lnTo>
                  <a:pt x="253492" y="126619"/>
                </a:lnTo>
                <a:lnTo>
                  <a:pt x="252730" y="127000"/>
                </a:lnTo>
                <a:lnTo>
                  <a:pt x="252349" y="128015"/>
                </a:lnTo>
                <a:lnTo>
                  <a:pt x="252730" y="128777"/>
                </a:lnTo>
                <a:lnTo>
                  <a:pt x="275604" y="177974"/>
                </a:lnTo>
                <a:lnTo>
                  <a:pt x="280416" y="181101"/>
                </a:lnTo>
                <a:lnTo>
                  <a:pt x="278638" y="183769"/>
                </a:lnTo>
                <a:lnTo>
                  <a:pt x="281948" y="183769"/>
                </a:lnTo>
                <a:lnTo>
                  <a:pt x="255650" y="127381"/>
                </a:lnTo>
                <a:lnTo>
                  <a:pt x="255270" y="126619"/>
                </a:lnTo>
                <a:lnTo>
                  <a:pt x="254381" y="126237"/>
                </a:lnTo>
                <a:close/>
              </a:path>
              <a:path extrusionOk="0" h="184150" w="282575">
                <a:moveTo>
                  <a:pt x="276916" y="180798"/>
                </a:moveTo>
                <a:lnTo>
                  <a:pt x="278002" y="183134"/>
                </a:lnTo>
                <a:lnTo>
                  <a:pt x="279526" y="180848"/>
                </a:lnTo>
                <a:lnTo>
                  <a:pt x="276916" y="180798"/>
                </a:lnTo>
                <a:close/>
              </a:path>
              <a:path extrusionOk="0" h="184150" w="282575">
                <a:moveTo>
                  <a:pt x="275604" y="177974"/>
                </a:moveTo>
                <a:lnTo>
                  <a:pt x="276916" y="180798"/>
                </a:lnTo>
                <a:lnTo>
                  <a:pt x="279526" y="180848"/>
                </a:lnTo>
                <a:lnTo>
                  <a:pt x="278002" y="183134"/>
                </a:lnTo>
                <a:lnTo>
                  <a:pt x="279061" y="183134"/>
                </a:lnTo>
                <a:lnTo>
                  <a:pt x="280416" y="181101"/>
                </a:lnTo>
                <a:lnTo>
                  <a:pt x="275604" y="177974"/>
                </a:lnTo>
                <a:close/>
              </a:path>
              <a:path extrusionOk="0" h="184150" w="282575">
                <a:moveTo>
                  <a:pt x="1777" y="0"/>
                </a:moveTo>
                <a:lnTo>
                  <a:pt x="0" y="2666"/>
                </a:lnTo>
                <a:lnTo>
                  <a:pt x="273981" y="180742"/>
                </a:lnTo>
                <a:lnTo>
                  <a:pt x="276916" y="180798"/>
                </a:lnTo>
                <a:lnTo>
                  <a:pt x="275604" y="177974"/>
                </a:lnTo>
                <a:lnTo>
                  <a:pt x="177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72"/>
          <p:cNvSpPr txBox="1"/>
          <p:nvPr/>
        </p:nvSpPr>
        <p:spPr>
          <a:xfrm>
            <a:off x="7111745" y="3132836"/>
            <a:ext cx="162560" cy="177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en-US" sz="1000">
                <a:solidFill>
                  <a:schemeClr val="dk1"/>
                </a:solidFill>
                <a:latin typeface="Trebuchet MS"/>
                <a:ea typeface="Trebuchet MS"/>
                <a:cs typeface="Trebuchet MS"/>
                <a:sym typeface="Trebuchet MS"/>
              </a:rPr>
              <a:t>B</a:t>
            </a:r>
            <a:r>
              <a:rPr baseline="-25000" lang="en-US" sz="975">
                <a:solidFill>
                  <a:schemeClr val="dk1"/>
                </a:solidFill>
                <a:latin typeface="Arial"/>
                <a:ea typeface="Arial"/>
                <a:cs typeface="Arial"/>
                <a:sym typeface="Arial"/>
              </a:rPr>
              <a:t>m</a:t>
            </a:r>
            <a:endParaRPr baseline="-25000" sz="975">
              <a:solidFill>
                <a:schemeClr val="dk1"/>
              </a:solidFill>
              <a:latin typeface="Arial"/>
              <a:ea typeface="Arial"/>
              <a:cs typeface="Arial"/>
              <a:sym typeface="Arial"/>
            </a:endParaRPr>
          </a:p>
        </p:txBody>
      </p:sp>
      <p:sp>
        <p:nvSpPr>
          <p:cNvPr id="1026" name="Google Shape;1026;p72"/>
          <p:cNvSpPr txBox="1"/>
          <p:nvPr/>
        </p:nvSpPr>
        <p:spPr>
          <a:xfrm>
            <a:off x="4840604" y="4774819"/>
            <a:ext cx="250380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-240	</a:t>
            </a:r>
            <a:r>
              <a:rPr baseline="30000" lang="en-US" sz="1050">
                <a:solidFill>
                  <a:schemeClr val="dk1"/>
                </a:solidFill>
                <a:latin typeface="Arial"/>
                <a:ea typeface="Arial"/>
                <a:cs typeface="Arial"/>
                <a:sym typeface="Arial"/>
              </a:rPr>
              <a:t>-120	</a:t>
            </a:r>
            <a:r>
              <a:rPr baseline="30000" lang="en-US" sz="1050">
                <a:solidFill>
                  <a:schemeClr val="dk1"/>
                </a:solidFill>
                <a:latin typeface="Times New Roman"/>
                <a:ea typeface="Times New Roman"/>
                <a:cs typeface="Times New Roman"/>
                <a:sym typeface="Times New Roman"/>
              </a:rPr>
              <a:t>0</a:t>
            </a:r>
            <a:endParaRPr baseline="30000" sz="1050">
              <a:solidFill>
                <a:schemeClr val="dk1"/>
              </a:solidFill>
              <a:latin typeface="Times New Roman"/>
              <a:ea typeface="Times New Roman"/>
              <a:cs typeface="Times New Roman"/>
              <a:sym typeface="Times New Roman"/>
            </a:endParaRPr>
          </a:p>
        </p:txBody>
      </p:sp>
      <p:sp>
        <p:nvSpPr>
          <p:cNvPr id="1027" name="Google Shape;1027;p72"/>
          <p:cNvSpPr txBox="1"/>
          <p:nvPr/>
        </p:nvSpPr>
        <p:spPr>
          <a:xfrm>
            <a:off x="7395718" y="2201925"/>
            <a:ext cx="137795" cy="1320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700">
                <a:solidFill>
                  <a:schemeClr val="dk1"/>
                </a:solidFill>
                <a:latin typeface="Arial"/>
                <a:ea typeface="Arial"/>
                <a:cs typeface="Arial"/>
                <a:sym typeface="Arial"/>
              </a:rPr>
              <a:t>0.4</a:t>
            </a:r>
            <a:endParaRPr sz="700">
              <a:solidFill>
                <a:schemeClr val="dk1"/>
              </a:solidFill>
              <a:latin typeface="Arial"/>
              <a:ea typeface="Arial"/>
              <a:cs typeface="Arial"/>
              <a:sym typeface="Arial"/>
            </a:endParaRPr>
          </a:p>
        </p:txBody>
      </p:sp>
      <p:sp>
        <p:nvSpPr>
          <p:cNvPr id="1028" name="Google Shape;1028;p72"/>
          <p:cNvSpPr txBox="1"/>
          <p:nvPr/>
        </p:nvSpPr>
        <p:spPr>
          <a:xfrm>
            <a:off x="258267" y="1625600"/>
            <a:ext cx="685165" cy="683895"/>
          </a:xfrm>
          <a:prstGeom prst="rect">
            <a:avLst/>
          </a:prstGeom>
          <a:noFill/>
          <a:ln>
            <a:noFill/>
          </a:ln>
        </p:spPr>
        <p:txBody>
          <a:bodyPr anchorCtr="0" anchor="t" bIns="0" lIns="0" spcFirstLastPara="1" rIns="0" wrap="square" tIns="12700">
            <a:noAutofit/>
          </a:bodyPr>
          <a:lstStyle/>
          <a:p>
            <a:pPr indent="0" lvl="0" marL="12700" marR="5080" rtl="0" algn="l">
              <a:lnSpc>
                <a:spcPct val="120000"/>
              </a:lnSpc>
              <a:spcBef>
                <a:spcPts val="0"/>
              </a:spcBef>
              <a:spcAft>
                <a:spcPts val="0"/>
              </a:spcAft>
              <a:buNone/>
            </a:pPr>
            <a:r>
              <a:rPr lang="en-US" sz="1800">
                <a:solidFill>
                  <a:schemeClr val="dk1"/>
                </a:solidFill>
                <a:latin typeface="Arial"/>
                <a:ea typeface="Arial"/>
                <a:cs typeface="Arial"/>
                <a:sym typeface="Arial"/>
              </a:rPr>
              <a:t>Şekilde  kuvvet</a:t>
            </a:r>
            <a:endParaRPr sz="1800">
              <a:solidFill>
                <a:schemeClr val="dk1"/>
              </a:solidFill>
              <a:latin typeface="Arial"/>
              <a:ea typeface="Arial"/>
              <a:cs typeface="Arial"/>
              <a:sym typeface="Arial"/>
            </a:endParaRPr>
          </a:p>
        </p:txBody>
      </p:sp>
      <p:sp>
        <p:nvSpPr>
          <p:cNvPr id="1029" name="Google Shape;1029;p72"/>
          <p:cNvSpPr txBox="1"/>
          <p:nvPr/>
        </p:nvSpPr>
        <p:spPr>
          <a:xfrm>
            <a:off x="1128471" y="1625600"/>
            <a:ext cx="1127125" cy="683895"/>
          </a:xfrm>
          <a:prstGeom prst="rect">
            <a:avLst/>
          </a:prstGeom>
          <a:noFill/>
          <a:ln>
            <a:noFill/>
          </a:ln>
        </p:spPr>
        <p:txBody>
          <a:bodyPr anchorCtr="0" anchor="t" bIns="0" lIns="0" spcFirstLastPara="1" rIns="0" wrap="square" tIns="673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bir	kalıcı</a:t>
            </a:r>
            <a:endParaRPr sz="1800">
              <a:solidFill>
                <a:schemeClr val="dk1"/>
              </a:solidFill>
              <a:latin typeface="Arial"/>
              <a:ea typeface="Arial"/>
              <a:cs typeface="Arial"/>
              <a:sym typeface="Arial"/>
            </a:endParaRPr>
          </a:p>
          <a:p>
            <a:pPr indent="0" lvl="0" marL="59689" marR="0" rtl="0" algn="l">
              <a:lnSpc>
                <a:spcPct val="100000"/>
              </a:lnSpc>
              <a:spcBef>
                <a:spcPts val="430"/>
              </a:spcBef>
              <a:spcAft>
                <a:spcPts val="0"/>
              </a:spcAft>
              <a:buNone/>
            </a:pPr>
            <a:r>
              <a:rPr lang="en-US" sz="1800">
                <a:solidFill>
                  <a:schemeClr val="dk1"/>
                </a:solidFill>
                <a:latin typeface="Arial"/>
                <a:ea typeface="Arial"/>
                <a:cs typeface="Arial"/>
                <a:sym typeface="Arial"/>
              </a:rPr>
              <a:t>ve	enerji</a:t>
            </a:r>
            <a:endParaRPr sz="1800">
              <a:solidFill>
                <a:schemeClr val="dk1"/>
              </a:solidFill>
              <a:latin typeface="Arial"/>
              <a:ea typeface="Arial"/>
              <a:cs typeface="Arial"/>
              <a:sym typeface="Arial"/>
            </a:endParaRPr>
          </a:p>
        </p:txBody>
      </p:sp>
      <p:sp>
        <p:nvSpPr>
          <p:cNvPr id="1030" name="Google Shape;1030;p72"/>
          <p:cNvSpPr txBox="1"/>
          <p:nvPr/>
        </p:nvSpPr>
        <p:spPr>
          <a:xfrm>
            <a:off x="2262632" y="1625600"/>
            <a:ext cx="982344" cy="683895"/>
          </a:xfrm>
          <a:prstGeom prst="rect">
            <a:avLst/>
          </a:prstGeom>
          <a:noFill/>
          <a:ln>
            <a:noFill/>
          </a:ln>
        </p:spPr>
        <p:txBody>
          <a:bodyPr anchorCtr="0" anchor="t" bIns="0" lIns="0" spcFirstLastPara="1" rIns="0" wrap="square" tIns="12700">
            <a:noAutofit/>
          </a:bodyPr>
          <a:lstStyle/>
          <a:p>
            <a:pPr indent="-268605" lvl="0" marL="280670" marR="5080" rtl="0" algn="l">
              <a:lnSpc>
                <a:spcPct val="120000"/>
              </a:lnSpc>
              <a:spcBef>
                <a:spcPts val="0"/>
              </a:spcBef>
              <a:spcAft>
                <a:spcPts val="0"/>
              </a:spcAft>
              <a:buNone/>
            </a:pPr>
            <a:r>
              <a:rPr lang="en-US" sz="1800">
                <a:solidFill>
                  <a:schemeClr val="dk1"/>
                </a:solidFill>
                <a:latin typeface="Arial"/>
                <a:ea typeface="Arial"/>
                <a:cs typeface="Arial"/>
                <a:sym typeface="Arial"/>
              </a:rPr>
              <a:t>mıknatısın  üretim</a:t>
            </a:r>
            <a:endParaRPr sz="1800">
              <a:solidFill>
                <a:schemeClr val="dk1"/>
              </a:solidFill>
              <a:latin typeface="Arial"/>
              <a:ea typeface="Arial"/>
              <a:cs typeface="Arial"/>
              <a:sym typeface="Arial"/>
            </a:endParaRPr>
          </a:p>
        </p:txBody>
      </p:sp>
      <p:sp>
        <p:nvSpPr>
          <p:cNvPr id="1031" name="Google Shape;1031;p72"/>
          <p:cNvSpPr txBox="1"/>
          <p:nvPr/>
        </p:nvSpPr>
        <p:spPr>
          <a:xfrm>
            <a:off x="3430015" y="1625600"/>
            <a:ext cx="701675" cy="683895"/>
          </a:xfrm>
          <a:prstGeom prst="rect">
            <a:avLst/>
          </a:prstGeom>
          <a:noFill/>
          <a:ln>
            <a:noFill/>
          </a:ln>
        </p:spPr>
        <p:txBody>
          <a:bodyPr anchorCtr="0" anchor="t" bIns="0" lIns="0" spcFirstLastPara="1" rIns="0" wrap="square" tIns="12700">
            <a:noAutofit/>
          </a:bodyPr>
          <a:lstStyle/>
          <a:p>
            <a:pPr indent="-24765" lvl="0" marL="36830" marR="5080" rtl="0" algn="l">
              <a:lnSpc>
                <a:spcPct val="120000"/>
              </a:lnSpc>
              <a:spcBef>
                <a:spcPts val="0"/>
              </a:spcBef>
              <a:spcAft>
                <a:spcPts val="0"/>
              </a:spcAft>
              <a:buNone/>
            </a:pPr>
            <a:r>
              <a:rPr lang="en-US" sz="1800">
                <a:solidFill>
                  <a:schemeClr val="dk1"/>
                </a:solidFill>
                <a:latin typeface="Arial"/>
                <a:ea typeface="Arial"/>
                <a:cs typeface="Arial"/>
                <a:sym typeface="Arial"/>
              </a:rPr>
              <a:t>giderici  eğrileri</a:t>
            </a:r>
            <a:endParaRPr sz="1800">
              <a:solidFill>
                <a:schemeClr val="dk1"/>
              </a:solidFill>
              <a:latin typeface="Arial"/>
              <a:ea typeface="Arial"/>
              <a:cs typeface="Arial"/>
              <a:sym typeface="Arial"/>
            </a:endParaRPr>
          </a:p>
        </p:txBody>
      </p:sp>
      <p:sp>
        <p:nvSpPr>
          <p:cNvPr id="1032" name="Google Shape;1032;p72"/>
          <p:cNvSpPr txBox="1"/>
          <p:nvPr/>
        </p:nvSpPr>
        <p:spPr>
          <a:xfrm>
            <a:off x="258267" y="2339085"/>
            <a:ext cx="127381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gösterilmiştir.</a:t>
            </a:r>
            <a:endParaRPr sz="1800">
              <a:solidFill>
                <a:schemeClr val="dk1"/>
              </a:solidFill>
              <a:latin typeface="Arial"/>
              <a:ea typeface="Arial"/>
              <a:cs typeface="Arial"/>
              <a:sym typeface="Arial"/>
            </a:endParaRPr>
          </a:p>
        </p:txBody>
      </p:sp>
      <p:sp>
        <p:nvSpPr>
          <p:cNvPr id="1033" name="Google Shape;1033;p72"/>
          <p:cNvSpPr txBox="1"/>
          <p:nvPr/>
        </p:nvSpPr>
        <p:spPr>
          <a:xfrm>
            <a:off x="1815845" y="2339085"/>
            <a:ext cx="231711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rgbClr val="FF0000"/>
                </a:solidFill>
                <a:latin typeface="Trebuchet MS"/>
                <a:ea typeface="Trebuchet MS"/>
                <a:cs typeface="Trebuchet MS"/>
                <a:sym typeface="Trebuchet MS"/>
              </a:rPr>
              <a:t>Giderici	kuvvet,	</a:t>
            </a:r>
            <a:r>
              <a:rPr lang="en-US" sz="1800">
                <a:solidFill>
                  <a:schemeClr val="dk1"/>
                </a:solidFill>
                <a:latin typeface="Arial"/>
                <a:ea typeface="Arial"/>
                <a:cs typeface="Arial"/>
                <a:sym typeface="Arial"/>
              </a:rPr>
              <a:t>bir</a:t>
            </a:r>
            <a:endParaRPr sz="1800">
              <a:solidFill>
                <a:schemeClr val="dk1"/>
              </a:solidFill>
              <a:latin typeface="Arial"/>
              <a:ea typeface="Arial"/>
              <a:cs typeface="Arial"/>
              <a:sym typeface="Arial"/>
            </a:endParaRPr>
          </a:p>
        </p:txBody>
      </p:sp>
      <p:sp>
        <p:nvSpPr>
          <p:cNvPr id="1034" name="Google Shape;1034;p72"/>
          <p:cNvSpPr txBox="1"/>
          <p:nvPr/>
        </p:nvSpPr>
        <p:spPr>
          <a:xfrm>
            <a:off x="258267" y="2668270"/>
            <a:ext cx="387286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malzemenin hava aralığı da bulunan bir</a:t>
            </a:r>
            <a:endParaRPr sz="1800">
              <a:solidFill>
                <a:schemeClr val="dk1"/>
              </a:solidFill>
              <a:latin typeface="Arial"/>
              <a:ea typeface="Arial"/>
              <a:cs typeface="Arial"/>
              <a:sym typeface="Arial"/>
            </a:endParaRPr>
          </a:p>
        </p:txBody>
      </p:sp>
      <p:sp>
        <p:nvSpPr>
          <p:cNvPr id="1035" name="Google Shape;1035;p72"/>
          <p:cNvSpPr txBox="1"/>
          <p:nvPr/>
        </p:nvSpPr>
        <p:spPr>
          <a:xfrm>
            <a:off x="258267" y="2942589"/>
            <a:ext cx="3872865" cy="1013460"/>
          </a:xfrm>
          <a:prstGeom prst="rect">
            <a:avLst/>
          </a:prstGeom>
          <a:noFill/>
          <a:ln>
            <a:noFill/>
          </a:ln>
        </p:spPr>
        <p:txBody>
          <a:bodyPr anchorCtr="0" anchor="t" bIns="0" lIns="0" spcFirstLastPara="1" rIns="0" wrap="square" tIns="12050">
            <a:noAutofit/>
          </a:bodyPr>
          <a:lstStyle/>
          <a:p>
            <a:pPr indent="0" lvl="0" marL="12700" marR="5080" rtl="0" algn="just">
              <a:lnSpc>
                <a:spcPct val="120100"/>
              </a:lnSpc>
              <a:spcBef>
                <a:spcPts val="0"/>
              </a:spcBef>
              <a:spcAft>
                <a:spcPts val="0"/>
              </a:spcAft>
              <a:buNone/>
            </a:pPr>
            <a:r>
              <a:rPr lang="en-US" sz="1800">
                <a:solidFill>
                  <a:schemeClr val="dk1"/>
                </a:solidFill>
                <a:latin typeface="Arial"/>
                <a:ea typeface="Arial"/>
                <a:cs typeface="Arial"/>
                <a:sym typeface="Arial"/>
              </a:rPr>
              <a:t>manyetik devrede akı üretebilme  yeteneğinin de bir ölçüsüdür. İyi bir kalıcı  mıknatıs olan malzemeler büyük giderici</a:t>
            </a:r>
            <a:endParaRPr sz="1800">
              <a:solidFill>
                <a:schemeClr val="dk1"/>
              </a:solidFill>
              <a:latin typeface="Arial"/>
              <a:ea typeface="Arial"/>
              <a:cs typeface="Arial"/>
              <a:sym typeface="Arial"/>
            </a:endParaRPr>
          </a:p>
        </p:txBody>
      </p:sp>
      <p:sp>
        <p:nvSpPr>
          <p:cNvPr id="1036" name="Google Shape;1036;p72"/>
          <p:cNvSpPr txBox="1"/>
          <p:nvPr/>
        </p:nvSpPr>
        <p:spPr>
          <a:xfrm>
            <a:off x="258267" y="3930522"/>
            <a:ext cx="3872229" cy="683895"/>
          </a:xfrm>
          <a:prstGeom prst="rect">
            <a:avLst/>
          </a:prstGeom>
          <a:noFill/>
          <a:ln>
            <a:noFill/>
          </a:ln>
        </p:spPr>
        <p:txBody>
          <a:bodyPr anchorCtr="0" anchor="t" bIns="0" lIns="0" spcFirstLastPara="1" rIns="0" wrap="square" tIns="12700">
            <a:noAutofit/>
          </a:bodyPr>
          <a:lstStyle/>
          <a:p>
            <a:pPr indent="0" lvl="0" marL="12700" marR="5080" rtl="0" algn="l">
              <a:lnSpc>
                <a:spcPct val="120000"/>
              </a:lnSpc>
              <a:spcBef>
                <a:spcPts val="0"/>
              </a:spcBef>
              <a:spcAft>
                <a:spcPts val="0"/>
              </a:spcAft>
              <a:buNone/>
            </a:pPr>
            <a:r>
              <a:rPr lang="en-US" sz="1800">
                <a:solidFill>
                  <a:schemeClr val="dk1"/>
                </a:solidFill>
                <a:latin typeface="Arial"/>
                <a:ea typeface="Arial"/>
                <a:cs typeface="Arial"/>
                <a:sym typeface="Arial"/>
              </a:rPr>
              <a:t>kuvvetler	ile	karakterize	edilirler  (</a:t>
            </a:r>
            <a:r>
              <a:rPr i="1" lang="en-US" sz="1800">
                <a:solidFill>
                  <a:schemeClr val="dk1"/>
                </a:solidFill>
                <a:latin typeface="Trebuchet MS"/>
                <a:ea typeface="Trebuchet MS"/>
                <a:cs typeface="Trebuchet MS"/>
                <a:sym typeface="Trebuchet MS"/>
              </a:rPr>
              <a:t>Hc</a:t>
            </a:r>
            <a:r>
              <a:rPr lang="en-US" sz="1800">
                <a:solidFill>
                  <a:schemeClr val="dk1"/>
                </a:solidFill>
                <a:latin typeface="Noto Sans Symbols"/>
                <a:ea typeface="Noto Sans Symbols"/>
                <a:cs typeface="Noto Sans Symbols"/>
                <a:sym typeface="Noto Sans Symbols"/>
              </a:rPr>
              <a:t>≥</a:t>
            </a:r>
            <a:r>
              <a:rPr lang="en-US" sz="1800">
                <a:solidFill>
                  <a:schemeClr val="dk1"/>
                </a:solidFill>
                <a:latin typeface="Arial"/>
                <a:ea typeface="Arial"/>
                <a:cs typeface="Arial"/>
                <a:sym typeface="Arial"/>
              </a:rPr>
              <a:t>1kA/m gibi).</a:t>
            </a:r>
            <a:endParaRPr sz="1800">
              <a:solidFill>
                <a:schemeClr val="dk1"/>
              </a:solidFill>
              <a:latin typeface="Arial"/>
              <a:ea typeface="Arial"/>
              <a:cs typeface="Arial"/>
              <a:sym typeface="Arial"/>
            </a:endParaRPr>
          </a:p>
        </p:txBody>
      </p:sp>
      <p:sp>
        <p:nvSpPr>
          <p:cNvPr id="1037" name="Google Shape;1037;p72"/>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1038" name="Google Shape;1038;p72"/>
          <p:cNvSpPr txBox="1"/>
          <p:nvPr/>
        </p:nvSpPr>
        <p:spPr>
          <a:xfrm>
            <a:off x="690168" y="897763"/>
            <a:ext cx="49879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Kalıcı Mıknatıs Malzemelerin Özellikleri</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73"/>
          <p:cNvSpPr txBox="1"/>
          <p:nvPr>
            <p:ph type="title"/>
          </p:nvPr>
        </p:nvSpPr>
        <p:spPr>
          <a:xfrm>
            <a:off x="690168" y="212851"/>
            <a:ext cx="5264150" cy="51371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  Makina İlkelerine Giriş</a:t>
            </a:r>
            <a:endParaRPr/>
          </a:p>
        </p:txBody>
      </p:sp>
      <p:sp>
        <p:nvSpPr>
          <p:cNvPr id="1044" name="Google Shape;1044;p73"/>
          <p:cNvSpPr txBox="1"/>
          <p:nvPr/>
        </p:nvSpPr>
        <p:spPr>
          <a:xfrm>
            <a:off x="329590" y="897763"/>
            <a:ext cx="8559165" cy="5828665"/>
          </a:xfrm>
          <a:prstGeom prst="rect">
            <a:avLst/>
          </a:prstGeom>
          <a:noFill/>
          <a:ln>
            <a:noFill/>
          </a:ln>
        </p:spPr>
        <p:txBody>
          <a:bodyPr anchorCtr="0" anchor="t" bIns="0" lIns="0" spcFirstLastPara="1" rIns="0" wrap="square" tIns="12700">
            <a:noAutofit/>
          </a:bodyPr>
          <a:lstStyle/>
          <a:p>
            <a:pPr indent="0" lvl="0" marL="372745"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Kalıcı Mıknatısiyetin Önemi</a:t>
            </a:r>
            <a:endParaRPr sz="2400">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None/>
            </a:pPr>
            <a:r>
              <a:t/>
            </a:r>
            <a:endParaRPr sz="2100">
              <a:solidFill>
                <a:schemeClr val="dk1"/>
              </a:solidFill>
              <a:latin typeface="Times New Roman"/>
              <a:ea typeface="Times New Roman"/>
              <a:cs typeface="Times New Roman"/>
              <a:sym typeface="Times New Roman"/>
            </a:endParaRPr>
          </a:p>
          <a:p>
            <a:pPr indent="-320040" lvl="0" marL="332740" marR="7620" rtl="0" algn="just">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Kalıcı mıknatısiyet, uyartım akımı veya manyetik alan şiddeti sıfır  iken manyetik devrede manyetik akının bulunması sonucu  meydana gelir.</a:t>
            </a:r>
            <a:endParaRPr sz="2400">
              <a:solidFill>
                <a:schemeClr val="dk1"/>
              </a:solidFill>
              <a:latin typeface="Arial"/>
              <a:ea typeface="Arial"/>
              <a:cs typeface="Arial"/>
              <a:sym typeface="Arial"/>
            </a:endParaRPr>
          </a:p>
          <a:p>
            <a:pPr indent="-320040" lvl="0" marL="332740" marR="5080"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Kalıcı mıknatıs malzemeler (sert manyetik malzemeler, Alnico-5  gibi) ile yumuşak manyetik malzemeler (M-5 elektrik çeliği gibi)  arasındaki önemli farklılık bu malzemelerin giderici kuvvetleri  arasındaki büyük fark ile karakterize edilir.</a:t>
            </a:r>
            <a:endParaRPr sz="2400">
              <a:solidFill>
                <a:schemeClr val="dk1"/>
              </a:solidFill>
              <a:latin typeface="Arial"/>
              <a:ea typeface="Arial"/>
              <a:cs typeface="Arial"/>
              <a:sym typeface="Arial"/>
            </a:endParaRPr>
          </a:p>
          <a:p>
            <a:pPr indent="-320040" lvl="0" marL="332740" marR="6350" rtl="0" algn="just">
              <a:lnSpc>
                <a:spcPct val="100000"/>
              </a:lnSpc>
              <a:spcBef>
                <a:spcPts val="70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Giderici kuvvet malzemenin mıknatısiyetini yok etmek için gerekli  mmk miktarının bir ölçüsü olarak düşünülebilir.</a:t>
            </a:r>
            <a:endParaRPr sz="2400">
              <a:solidFill>
                <a:schemeClr val="dk1"/>
              </a:solidFill>
              <a:latin typeface="Arial"/>
              <a:ea typeface="Arial"/>
              <a:cs typeface="Arial"/>
              <a:sym typeface="Arial"/>
            </a:endParaRPr>
          </a:p>
          <a:p>
            <a:pPr indent="0" lvl="0" marL="0" marR="0" rtl="0" algn="l">
              <a:lnSpc>
                <a:spcPct val="100000"/>
              </a:lnSpc>
              <a:spcBef>
                <a:spcPts val="20"/>
              </a:spcBef>
              <a:spcAft>
                <a:spcPts val="0"/>
              </a:spcAft>
              <a:buNone/>
            </a:pPr>
            <a:r>
              <a:t/>
            </a:r>
            <a:endParaRPr sz="3250">
              <a:solidFill>
                <a:schemeClr val="dk1"/>
              </a:solidFill>
              <a:latin typeface="Times New Roman"/>
              <a:ea typeface="Times New Roman"/>
              <a:cs typeface="Times New Roman"/>
              <a:sym typeface="Times New Roman"/>
            </a:endParaRPr>
          </a:p>
          <a:p>
            <a:pPr indent="0" lvl="0" marL="511809" marR="4997450" rtl="0" algn="l">
              <a:lnSpc>
                <a:spcPct val="129000"/>
              </a:lnSpc>
              <a:spcBef>
                <a:spcPts val="0"/>
              </a:spcBef>
              <a:spcAft>
                <a:spcPts val="0"/>
              </a:spcAft>
              <a:buNone/>
            </a:pPr>
            <a:r>
              <a:rPr lang="en-US" sz="2000">
                <a:solidFill>
                  <a:srgbClr val="0000FF"/>
                </a:solidFill>
                <a:latin typeface="Arial"/>
                <a:ea typeface="Arial"/>
                <a:cs typeface="Arial"/>
                <a:sym typeface="Arial"/>
              </a:rPr>
              <a:t>Alnico-5 için	</a:t>
            </a:r>
            <a:r>
              <a:rPr i="1" lang="en-US" sz="2000">
                <a:solidFill>
                  <a:srgbClr val="0000FF"/>
                </a:solidFill>
                <a:latin typeface="Trebuchet MS"/>
                <a:ea typeface="Trebuchet MS"/>
                <a:cs typeface="Trebuchet MS"/>
                <a:sym typeface="Trebuchet MS"/>
              </a:rPr>
              <a:t>H</a:t>
            </a:r>
            <a:r>
              <a:rPr baseline="-25000" lang="en-US" sz="1950">
                <a:solidFill>
                  <a:srgbClr val="0000FF"/>
                </a:solidFill>
                <a:latin typeface="Arial"/>
                <a:ea typeface="Arial"/>
                <a:cs typeface="Arial"/>
                <a:sym typeface="Arial"/>
              </a:rPr>
              <a:t>c</a:t>
            </a:r>
            <a:r>
              <a:rPr lang="en-US" sz="2000">
                <a:solidFill>
                  <a:srgbClr val="0000FF"/>
                </a:solidFill>
                <a:latin typeface="Arial"/>
                <a:ea typeface="Arial"/>
                <a:cs typeface="Arial"/>
                <a:sym typeface="Arial"/>
              </a:rPr>
              <a:t>=-49000A/m  M-5 çelik için		</a:t>
            </a:r>
            <a:r>
              <a:rPr i="1" lang="en-US" sz="2000">
                <a:solidFill>
                  <a:srgbClr val="0000FF"/>
                </a:solidFill>
                <a:latin typeface="Trebuchet MS"/>
                <a:ea typeface="Trebuchet MS"/>
                <a:cs typeface="Trebuchet MS"/>
                <a:sym typeface="Trebuchet MS"/>
              </a:rPr>
              <a:t>H</a:t>
            </a:r>
            <a:r>
              <a:rPr baseline="-25000" lang="en-US" sz="1950">
                <a:solidFill>
                  <a:srgbClr val="0000FF"/>
                </a:solidFill>
                <a:latin typeface="Arial"/>
                <a:ea typeface="Arial"/>
                <a:cs typeface="Arial"/>
                <a:sym typeface="Arial"/>
              </a:rPr>
              <a:t>c</a:t>
            </a:r>
            <a:r>
              <a:rPr lang="en-US" sz="2000">
                <a:solidFill>
                  <a:srgbClr val="0000FF"/>
                </a:solidFill>
                <a:latin typeface="Arial"/>
                <a:ea typeface="Arial"/>
                <a:cs typeface="Arial"/>
                <a:sym typeface="Arial"/>
              </a:rPr>
              <a:t>=-6 A/m</a:t>
            </a:r>
            <a:endParaRPr sz="2000">
              <a:solidFill>
                <a:schemeClr val="dk1"/>
              </a:solidFill>
              <a:latin typeface="Arial"/>
              <a:ea typeface="Arial"/>
              <a:cs typeface="Arial"/>
              <a:sym typeface="Arial"/>
            </a:endParaRPr>
          </a:p>
          <a:p>
            <a:pPr indent="0" lvl="0" marL="511809" marR="0" rtl="0" algn="l">
              <a:lnSpc>
                <a:spcPct val="100000"/>
              </a:lnSpc>
              <a:spcBef>
                <a:spcPts val="710"/>
              </a:spcBef>
              <a:spcAft>
                <a:spcPts val="0"/>
              </a:spcAft>
              <a:buNone/>
            </a:pPr>
            <a:r>
              <a:rPr lang="en-US" sz="2000">
                <a:solidFill>
                  <a:srgbClr val="0000FF"/>
                </a:solidFill>
                <a:latin typeface="Arial"/>
                <a:ea typeface="Arial"/>
                <a:cs typeface="Arial"/>
                <a:sym typeface="Arial"/>
              </a:rPr>
              <a:t>M-5 çelike göre Alnico-5 için giderici kuvvet yaklaşık 7500 defa daha büyüktür.</a:t>
            </a:r>
            <a:endParaRPr sz="2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05" name="Google Shape;105;p13"/>
          <p:cNvSpPr txBox="1"/>
          <p:nvPr/>
        </p:nvSpPr>
        <p:spPr>
          <a:xfrm>
            <a:off x="691692" y="1523364"/>
            <a:ext cx="7947025" cy="4131310"/>
          </a:xfrm>
          <a:prstGeom prst="rect">
            <a:avLst/>
          </a:prstGeom>
          <a:noFill/>
          <a:ln>
            <a:noFill/>
          </a:ln>
        </p:spPr>
        <p:txBody>
          <a:bodyPr anchorCtr="0" anchor="t" bIns="0" lIns="0" spcFirstLastPara="1" rIns="0" wrap="square" tIns="102850">
            <a:noAutofit/>
          </a:bodyPr>
          <a:lstStyle/>
          <a:p>
            <a:pPr indent="0" lvl="0" marL="12700" marR="0" rtl="0" algn="l">
              <a:lnSpc>
                <a:spcPct val="100000"/>
              </a:lnSpc>
              <a:spcBef>
                <a:spcPts val="0"/>
              </a:spcBef>
              <a:spcAft>
                <a:spcPts val="0"/>
              </a:spcAft>
              <a:buNone/>
            </a:pPr>
            <a:r>
              <a:rPr b="1" lang="en-US" sz="2400">
                <a:solidFill>
                  <a:srgbClr val="FF0000"/>
                </a:solidFill>
                <a:latin typeface="Trebuchet MS"/>
                <a:ea typeface="Trebuchet MS"/>
                <a:cs typeface="Trebuchet MS"/>
                <a:sym typeface="Trebuchet MS"/>
              </a:rPr>
              <a:t>1.1.4 Moment </a:t>
            </a:r>
            <a:r>
              <a:rPr b="1" i="1" lang="en-US" sz="2400">
                <a:solidFill>
                  <a:srgbClr val="FF0000"/>
                </a:solidFill>
                <a:latin typeface="Arial"/>
                <a:ea typeface="Arial"/>
                <a:cs typeface="Arial"/>
                <a:sym typeface="Arial"/>
              </a:rPr>
              <a:t>T</a:t>
            </a:r>
            <a:endParaRPr sz="2400">
              <a:solidFill>
                <a:schemeClr val="dk1"/>
              </a:solidFill>
              <a:latin typeface="Arial"/>
              <a:ea typeface="Arial"/>
              <a:cs typeface="Arial"/>
              <a:sym typeface="Arial"/>
            </a:endParaRPr>
          </a:p>
          <a:p>
            <a:pPr indent="-320040" lvl="0" marL="332740" marR="6985"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Doğrusal bir hareket halindeki bir nesneye uygulanan kuvvet  nesnenin hızını değiştirmesine neden olur.</a:t>
            </a:r>
            <a:endParaRPr sz="2400">
              <a:solidFill>
                <a:schemeClr val="dk1"/>
              </a:solidFill>
              <a:latin typeface="Arial"/>
              <a:ea typeface="Arial"/>
              <a:cs typeface="Arial"/>
              <a:sym typeface="Arial"/>
            </a:endParaRPr>
          </a:p>
          <a:p>
            <a:pPr indent="-320040" lvl="0" marL="332740" marR="7620" rtl="0" algn="just">
              <a:lnSpc>
                <a:spcPct val="100000"/>
              </a:lnSpc>
              <a:spcBef>
                <a:spcPts val="69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Nesne üzerinde net bir kuvvetin bulunmaması nesnenin  hızını değiştirmez.</a:t>
            </a:r>
            <a:endParaRPr sz="2400">
              <a:solidFill>
                <a:schemeClr val="dk1"/>
              </a:solidFill>
              <a:latin typeface="Arial"/>
              <a:ea typeface="Arial"/>
              <a:cs typeface="Arial"/>
              <a:sym typeface="Arial"/>
            </a:endParaRPr>
          </a:p>
          <a:p>
            <a:pPr indent="-320040" lvl="0" marL="332740" marR="7620" rtl="0" algn="just">
              <a:lnSpc>
                <a:spcPct val="100000"/>
              </a:lnSpc>
              <a:spcBef>
                <a:spcPts val="70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Nesne üzerine uygulanacak kuvvet büyük olursa, nesne  hızında da büyük artış olur.</a:t>
            </a:r>
            <a:endParaRPr sz="2400">
              <a:solidFill>
                <a:schemeClr val="dk1"/>
              </a:solidFill>
              <a:latin typeface="Arial"/>
              <a:ea typeface="Arial"/>
              <a:cs typeface="Arial"/>
              <a:sym typeface="Arial"/>
            </a:endParaRPr>
          </a:p>
          <a:p>
            <a:pPr indent="-320040" lvl="0" marL="332740" marR="5080" rtl="0" algn="just">
              <a:lnSpc>
                <a:spcPct val="100000"/>
              </a:lnSpc>
              <a:spcBef>
                <a:spcPts val="71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Dönme hareketinde de benzer durumlar vardır. Bir nesne  dönerken üzerine bir moment uygulanmazsa, açısal hızı sabit  kalır, değişmez.</a:t>
            </a: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11" name="Google Shape;111;p14"/>
          <p:cNvSpPr txBox="1"/>
          <p:nvPr/>
        </p:nvSpPr>
        <p:spPr>
          <a:xfrm>
            <a:off x="0" y="1600200"/>
            <a:ext cx="9001125" cy="1400175"/>
          </a:xfrm>
          <a:prstGeom prst="rect">
            <a:avLst/>
          </a:prstGeom>
          <a:noFill/>
          <a:ln cap="flat" cmpd="sng" w="9525">
            <a:solidFill>
              <a:srgbClr val="006FC0"/>
            </a:solidFill>
            <a:prstDash val="solid"/>
            <a:round/>
            <a:headEnd len="sm" w="sm" type="none"/>
            <a:tailEnd len="sm" w="sm" type="none"/>
          </a:ln>
        </p:spPr>
        <p:txBody>
          <a:bodyPr anchorCtr="0" anchor="t" bIns="0" lIns="0" spcFirstLastPara="1" rIns="0" wrap="square" tIns="26025">
            <a:noAutofit/>
          </a:bodyPr>
          <a:lstStyle/>
          <a:p>
            <a:pPr indent="-320040" lvl="0" marL="411480" marR="82550" rtl="0" algn="l">
              <a:lnSpc>
                <a:spcPct val="100000"/>
              </a:lnSpc>
              <a:spcBef>
                <a:spcPts val="0"/>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Dönen	nesne	üzerine	büyük	bir	moment	(döndürme	kuvveti)  uygulanırsa, nesnenin açısal hızı da büyük bir oranda artar.</a:t>
            </a:r>
            <a:endParaRPr sz="2400">
              <a:solidFill>
                <a:schemeClr val="dk1"/>
              </a:solidFill>
              <a:latin typeface="Arial"/>
              <a:ea typeface="Arial"/>
              <a:cs typeface="Arial"/>
              <a:sym typeface="Arial"/>
            </a:endParaRPr>
          </a:p>
          <a:p>
            <a:pPr indent="-320040" lvl="0" marL="411480" marR="0" rtl="0" algn="l">
              <a:lnSpc>
                <a:spcPct val="100000"/>
              </a:lnSpc>
              <a:spcBef>
                <a:spcPts val="725"/>
              </a:spcBef>
              <a:spcAft>
                <a:spcPts val="0"/>
              </a:spcAft>
              <a:buClr>
                <a:srgbClr val="DD8046"/>
              </a:buClr>
              <a:buSzPts val="1450"/>
              <a:buFont typeface="Noto Sans Symbols"/>
              <a:buChar char="◻"/>
            </a:pPr>
            <a:r>
              <a:rPr lang="en-US" sz="2400">
                <a:solidFill>
                  <a:schemeClr val="dk1"/>
                </a:solidFill>
                <a:latin typeface="Arial"/>
                <a:ea typeface="Arial"/>
                <a:cs typeface="Arial"/>
                <a:sym typeface="Arial"/>
              </a:rPr>
              <a:t>Bir nesne üzerindeki </a:t>
            </a:r>
            <a:r>
              <a:rPr b="1" i="1" lang="en-US" sz="2400">
                <a:solidFill>
                  <a:srgbClr val="FF0000"/>
                </a:solidFill>
                <a:latin typeface="Arial"/>
                <a:ea typeface="Arial"/>
                <a:cs typeface="Arial"/>
                <a:sym typeface="Arial"/>
              </a:rPr>
              <a:t>döndürme kuvvetine </a:t>
            </a:r>
            <a:r>
              <a:rPr b="1" lang="en-US" sz="2400">
                <a:solidFill>
                  <a:srgbClr val="FF0000"/>
                </a:solidFill>
                <a:latin typeface="Trebuchet MS"/>
                <a:ea typeface="Trebuchet MS"/>
                <a:cs typeface="Trebuchet MS"/>
                <a:sym typeface="Trebuchet MS"/>
              </a:rPr>
              <a:t>moment </a:t>
            </a:r>
            <a:r>
              <a:rPr lang="en-US" sz="2400">
                <a:solidFill>
                  <a:schemeClr val="dk1"/>
                </a:solidFill>
                <a:latin typeface="Arial"/>
                <a:ea typeface="Arial"/>
                <a:cs typeface="Arial"/>
                <a:sym typeface="Arial"/>
              </a:rPr>
              <a:t>veya </a:t>
            </a:r>
            <a:r>
              <a:rPr b="1" lang="en-US" sz="2400">
                <a:solidFill>
                  <a:srgbClr val="FF0000"/>
                </a:solidFill>
                <a:latin typeface="Trebuchet MS"/>
                <a:ea typeface="Trebuchet MS"/>
                <a:cs typeface="Trebuchet MS"/>
                <a:sym typeface="Trebuchet MS"/>
              </a:rPr>
              <a:t>tork </a:t>
            </a:r>
            <a:r>
              <a:rPr lang="en-US" sz="2400">
                <a:solidFill>
                  <a:schemeClr val="dk1"/>
                </a:solidFill>
                <a:latin typeface="Arial"/>
                <a:ea typeface="Arial"/>
                <a:cs typeface="Arial"/>
                <a:sym typeface="Arial"/>
              </a:rPr>
              <a:t>denir.</a:t>
            </a:r>
            <a:endParaRPr sz="2400">
              <a:solidFill>
                <a:schemeClr val="dk1"/>
              </a:solidFill>
              <a:latin typeface="Arial"/>
              <a:ea typeface="Arial"/>
              <a:cs typeface="Arial"/>
              <a:sym typeface="Arial"/>
            </a:endParaRPr>
          </a:p>
        </p:txBody>
      </p:sp>
      <p:sp>
        <p:nvSpPr>
          <p:cNvPr id="112" name="Google Shape;112;p14"/>
          <p:cNvSpPr/>
          <p:nvPr/>
        </p:nvSpPr>
        <p:spPr>
          <a:xfrm>
            <a:off x="6972147" y="3458705"/>
            <a:ext cx="1715390" cy="206450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4"/>
          <p:cNvSpPr/>
          <p:nvPr/>
        </p:nvSpPr>
        <p:spPr>
          <a:xfrm>
            <a:off x="357187" y="3714750"/>
            <a:ext cx="6143625" cy="1200150"/>
          </a:xfrm>
          <a:custGeom>
            <a:rect b="b" l="l" r="r" t="t"/>
            <a:pathLst>
              <a:path extrusionOk="0" h="1200150" w="6143625">
                <a:moveTo>
                  <a:pt x="0" y="1200150"/>
                </a:moveTo>
                <a:lnTo>
                  <a:pt x="6143625" y="1200150"/>
                </a:lnTo>
                <a:lnTo>
                  <a:pt x="6143625" y="0"/>
                </a:lnTo>
                <a:lnTo>
                  <a:pt x="0" y="0"/>
                </a:lnTo>
                <a:lnTo>
                  <a:pt x="0" y="1200150"/>
                </a:lnTo>
                <a:close/>
              </a:path>
            </a:pathLst>
          </a:custGeom>
          <a:noFill/>
          <a:ln cap="flat" cmpd="sng" w="9525">
            <a:solidFill>
              <a:srgbClr val="006F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4"/>
          <p:cNvSpPr txBox="1"/>
          <p:nvPr/>
        </p:nvSpPr>
        <p:spPr>
          <a:xfrm>
            <a:off x="1555369" y="3728669"/>
            <a:ext cx="1139825" cy="3917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etrafında</a:t>
            </a:r>
            <a:endParaRPr sz="2400">
              <a:solidFill>
                <a:schemeClr val="dk1"/>
              </a:solidFill>
              <a:latin typeface="Arial"/>
              <a:ea typeface="Arial"/>
              <a:cs typeface="Arial"/>
              <a:sym typeface="Arial"/>
            </a:endParaRPr>
          </a:p>
        </p:txBody>
      </p:sp>
      <p:sp>
        <p:nvSpPr>
          <p:cNvPr id="115" name="Google Shape;115;p14"/>
          <p:cNvSpPr txBox="1"/>
          <p:nvPr/>
        </p:nvSpPr>
        <p:spPr>
          <a:xfrm>
            <a:off x="3001645" y="3728669"/>
            <a:ext cx="1198880" cy="3917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serbestçe</a:t>
            </a:r>
            <a:endParaRPr sz="2400">
              <a:solidFill>
                <a:schemeClr val="dk1"/>
              </a:solidFill>
              <a:latin typeface="Arial"/>
              <a:ea typeface="Arial"/>
              <a:cs typeface="Arial"/>
              <a:sym typeface="Arial"/>
            </a:endParaRPr>
          </a:p>
        </p:txBody>
      </p:sp>
      <p:sp>
        <p:nvSpPr>
          <p:cNvPr id="116" name="Google Shape;116;p14"/>
          <p:cNvSpPr txBox="1"/>
          <p:nvPr/>
        </p:nvSpPr>
        <p:spPr>
          <a:xfrm>
            <a:off x="4507738" y="3728669"/>
            <a:ext cx="1914525" cy="3917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dönebilen	bir</a:t>
            </a:r>
            <a:endParaRPr sz="2400">
              <a:solidFill>
                <a:schemeClr val="dk1"/>
              </a:solidFill>
              <a:latin typeface="Arial"/>
              <a:ea typeface="Arial"/>
              <a:cs typeface="Arial"/>
              <a:sym typeface="Arial"/>
            </a:endParaRPr>
          </a:p>
        </p:txBody>
      </p:sp>
      <p:sp>
        <p:nvSpPr>
          <p:cNvPr id="117" name="Google Shape;117;p14"/>
          <p:cNvSpPr txBox="1"/>
          <p:nvPr/>
        </p:nvSpPr>
        <p:spPr>
          <a:xfrm>
            <a:off x="448665" y="3728669"/>
            <a:ext cx="985519" cy="75755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Ekseni</a:t>
            </a:r>
            <a:endParaRPr sz="24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silindire</a:t>
            </a:r>
            <a:endParaRPr sz="2400">
              <a:solidFill>
                <a:schemeClr val="dk1"/>
              </a:solidFill>
              <a:latin typeface="Arial"/>
              <a:ea typeface="Arial"/>
              <a:cs typeface="Arial"/>
              <a:sym typeface="Arial"/>
            </a:endParaRPr>
          </a:p>
        </p:txBody>
      </p:sp>
      <p:sp>
        <p:nvSpPr>
          <p:cNvPr id="118" name="Google Shape;118;p14"/>
          <p:cNvSpPr txBox="1"/>
          <p:nvPr/>
        </p:nvSpPr>
        <p:spPr>
          <a:xfrm>
            <a:off x="1631569" y="4094733"/>
            <a:ext cx="4790440" cy="39116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ekseninden	geçecek	dik	bir	kuvvet</a:t>
            </a:r>
            <a:endParaRPr sz="2400">
              <a:solidFill>
                <a:schemeClr val="dk1"/>
              </a:solidFill>
              <a:latin typeface="Arial"/>
              <a:ea typeface="Arial"/>
              <a:cs typeface="Arial"/>
              <a:sym typeface="Arial"/>
            </a:endParaRPr>
          </a:p>
        </p:txBody>
      </p:sp>
      <p:sp>
        <p:nvSpPr>
          <p:cNvPr id="119" name="Google Shape;119;p14"/>
          <p:cNvSpPr txBox="1"/>
          <p:nvPr/>
        </p:nvSpPr>
        <p:spPr>
          <a:xfrm>
            <a:off x="448665" y="4460494"/>
            <a:ext cx="4370070" cy="39116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2400">
                <a:solidFill>
                  <a:schemeClr val="dk1"/>
                </a:solidFill>
                <a:latin typeface="Arial"/>
                <a:ea typeface="Arial"/>
                <a:cs typeface="Arial"/>
                <a:sym typeface="Arial"/>
              </a:rPr>
              <a:t>uygulanırsa, silindir dönmeyecektir.</a:t>
            </a:r>
            <a:endParaRPr sz="2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691692" y="339293"/>
            <a:ext cx="7233920" cy="69723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  Makina İlkelerine Giriş</a:t>
            </a:r>
            <a:endParaRPr/>
          </a:p>
        </p:txBody>
      </p:sp>
      <p:sp>
        <p:nvSpPr>
          <p:cNvPr id="125" name="Google Shape;125;p15"/>
          <p:cNvSpPr txBox="1"/>
          <p:nvPr>
            <p:ph idx="1" type="body"/>
          </p:nvPr>
        </p:nvSpPr>
        <p:spPr>
          <a:xfrm>
            <a:off x="280389" y="1660916"/>
            <a:ext cx="5639841" cy="1978875"/>
          </a:xfrm>
          <a:prstGeom prst="rect">
            <a:avLst/>
          </a:prstGeom>
          <a:noFill/>
          <a:ln>
            <a:noFill/>
          </a:ln>
        </p:spPr>
        <p:txBody>
          <a:bodyPr anchorCtr="0" anchor="t" bIns="0" lIns="0" spcFirstLastPara="1" rIns="0" wrap="square" tIns="13325">
            <a:noAutofit/>
          </a:bodyPr>
          <a:lstStyle/>
          <a:p>
            <a:pPr indent="0" lvl="0" marL="12700" marR="5080" rtl="0" algn="just">
              <a:lnSpc>
                <a:spcPct val="100000"/>
              </a:lnSpc>
              <a:spcBef>
                <a:spcPts val="0"/>
              </a:spcBef>
              <a:spcAft>
                <a:spcPts val="0"/>
              </a:spcAft>
              <a:buNone/>
            </a:pPr>
            <a:r>
              <a:rPr lang="en-US"/>
              <a:t>Kuvvet, silindir ekseninden kayık olarak silindirin sağ  tarafından uygulanırsa, silindir ters saat yönünde  dönecektir.</a:t>
            </a:r>
            <a:endParaRPr/>
          </a:p>
          <a:p>
            <a:pPr indent="0" lvl="0" marL="12700" marR="1092835" rtl="0" algn="l">
              <a:lnSpc>
                <a:spcPct val="149583"/>
              </a:lnSpc>
              <a:spcBef>
                <a:spcPts val="209"/>
              </a:spcBef>
              <a:spcAft>
                <a:spcPts val="0"/>
              </a:spcAft>
              <a:buNone/>
            </a:pPr>
            <a:r>
              <a:rPr i="1" lang="en-US" sz="2400">
                <a:solidFill>
                  <a:srgbClr val="FF0000"/>
                </a:solidFill>
                <a:latin typeface="Arial"/>
                <a:ea typeface="Arial"/>
                <a:cs typeface="Arial"/>
                <a:sym typeface="Arial"/>
              </a:rPr>
              <a:t>T = (uygulanan kuvvet)(dikineuzaklık)  T  = (F)(r sin </a:t>
            </a:r>
            <a:r>
              <a:rPr lang="en-US" sz="2400">
                <a:solidFill>
                  <a:srgbClr val="FF0000"/>
                </a:solidFill>
              </a:rPr>
              <a:t>θ </a:t>
            </a:r>
            <a:r>
              <a:rPr i="1" lang="en-US" sz="2400">
                <a:solidFill>
                  <a:srgbClr val="FF0000"/>
                </a:solidFill>
                <a:latin typeface="Arial"/>
                <a:ea typeface="Arial"/>
                <a:cs typeface="Arial"/>
                <a:sym typeface="Arial"/>
              </a:rPr>
              <a:t>)	</a:t>
            </a:r>
            <a:endParaRPr sz="2400">
              <a:latin typeface="Arial"/>
              <a:ea typeface="Arial"/>
              <a:cs typeface="Arial"/>
              <a:sym typeface="Arial"/>
            </a:endParaRPr>
          </a:p>
        </p:txBody>
      </p:sp>
      <p:sp>
        <p:nvSpPr>
          <p:cNvPr id="126" name="Google Shape;126;p15"/>
          <p:cNvSpPr/>
          <p:nvPr/>
        </p:nvSpPr>
        <p:spPr>
          <a:xfrm>
            <a:off x="6088650" y="1632807"/>
            <a:ext cx="2893623" cy="270059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5"/>
          <p:cNvSpPr txBox="1"/>
          <p:nvPr/>
        </p:nvSpPr>
        <p:spPr>
          <a:xfrm>
            <a:off x="258267" y="4716017"/>
            <a:ext cx="7009765" cy="14103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rgbClr val="FF0000"/>
                </a:solidFill>
                <a:latin typeface="Arial"/>
                <a:ea typeface="Arial"/>
                <a:cs typeface="Arial"/>
                <a:sym typeface="Arial"/>
              </a:rPr>
              <a:t>Silindir üzerindeki moment veya döndürme kuvveti:</a:t>
            </a:r>
            <a:endParaRPr sz="2400">
              <a:solidFill>
                <a:schemeClr val="dk1"/>
              </a:solidFill>
              <a:latin typeface="Arial"/>
              <a:ea typeface="Arial"/>
              <a:cs typeface="Arial"/>
              <a:sym typeface="Arial"/>
            </a:endParaRPr>
          </a:p>
          <a:p>
            <a:pPr indent="-845819" lvl="0" marL="927100" marR="0" rtl="0" algn="l">
              <a:lnSpc>
                <a:spcPct val="100000"/>
              </a:lnSpc>
              <a:spcBef>
                <a:spcPts val="1839"/>
              </a:spcBef>
              <a:spcAft>
                <a:spcPts val="0"/>
              </a:spcAft>
              <a:buClr>
                <a:schemeClr val="dk1"/>
              </a:buClr>
              <a:buSzPts val="2000"/>
              <a:buFont typeface="Arial"/>
              <a:buAutoNum type="arabicParenBoth"/>
            </a:pPr>
            <a:r>
              <a:rPr lang="en-US" sz="2000">
                <a:solidFill>
                  <a:schemeClr val="dk1"/>
                </a:solidFill>
                <a:latin typeface="Arial"/>
                <a:ea typeface="Arial"/>
                <a:cs typeface="Arial"/>
                <a:sym typeface="Arial"/>
              </a:rPr>
              <a:t>Uygulanan kuvvetin genliğine</a:t>
            </a:r>
            <a:endParaRPr sz="2000">
              <a:solidFill>
                <a:schemeClr val="dk1"/>
              </a:solidFill>
              <a:latin typeface="Arial"/>
              <a:ea typeface="Arial"/>
              <a:cs typeface="Arial"/>
              <a:sym typeface="Arial"/>
            </a:endParaRPr>
          </a:p>
          <a:p>
            <a:pPr indent="-858519" lvl="0" marL="927100" marR="0" rtl="0" algn="l">
              <a:lnSpc>
                <a:spcPct val="100000"/>
              </a:lnSpc>
              <a:spcBef>
                <a:spcPts val="1380"/>
              </a:spcBef>
              <a:spcAft>
                <a:spcPts val="0"/>
              </a:spcAft>
              <a:buClr>
                <a:schemeClr val="dk1"/>
              </a:buClr>
              <a:buSzPts val="2000"/>
              <a:buFont typeface="Arial"/>
              <a:buAutoNum type="arabicParenBoth"/>
            </a:pPr>
            <a:r>
              <a:rPr lang="en-US" sz="2000">
                <a:solidFill>
                  <a:schemeClr val="dk1"/>
                </a:solidFill>
                <a:latin typeface="Arial"/>
                <a:ea typeface="Arial"/>
                <a:cs typeface="Arial"/>
                <a:sym typeface="Arial"/>
              </a:rPr>
              <a:t>Dönme ekseni ile kuvvet hattı arasındaki mesafeye bağlıdır.</a:t>
            </a:r>
            <a:endParaRPr sz="2000">
              <a:solidFill>
                <a:schemeClr val="dk1"/>
              </a:solidFill>
              <a:latin typeface="Arial"/>
              <a:ea typeface="Arial"/>
              <a:cs typeface="Arial"/>
              <a:sym typeface="Arial"/>
            </a:endParaRPr>
          </a:p>
        </p:txBody>
      </p:sp>
      <p:sp>
        <p:nvSpPr>
          <p:cNvPr id="128" name="Google Shape;128;p15"/>
          <p:cNvSpPr/>
          <p:nvPr/>
        </p:nvSpPr>
        <p:spPr>
          <a:xfrm>
            <a:off x="6804025" y="4572000"/>
            <a:ext cx="2244725" cy="112236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5"/>
          <p:cNvSpPr/>
          <p:nvPr/>
        </p:nvSpPr>
        <p:spPr>
          <a:xfrm>
            <a:off x="247278" y="3694886"/>
            <a:ext cx="4572000" cy="1043876"/>
          </a:xfrm>
          <a:prstGeom prst="rect">
            <a:avLst/>
          </a:prstGeom>
          <a:noFill/>
          <a:ln>
            <a:noFill/>
          </a:ln>
        </p:spPr>
        <p:txBody>
          <a:bodyPr anchorCtr="0" anchor="t" bIns="45700" lIns="91425" spcFirstLastPara="1" rIns="91425" wrap="square" tIns="45700">
            <a:noAutofit/>
          </a:bodyPr>
          <a:lstStyle/>
          <a:p>
            <a:pPr indent="0" lvl="0" marL="12700" marR="0" rtl="0" algn="l">
              <a:spcBef>
                <a:spcPts val="0"/>
              </a:spcBef>
              <a:spcAft>
                <a:spcPts val="0"/>
              </a:spcAft>
              <a:buNone/>
            </a:pPr>
            <a:r>
              <a:rPr lang="en-US" sz="1400">
                <a:solidFill>
                  <a:srgbClr val="000000"/>
                </a:solidFill>
                <a:latin typeface="Arial"/>
                <a:ea typeface="Arial"/>
                <a:cs typeface="Arial"/>
                <a:sym typeface="Arial"/>
              </a:rPr>
              <a:t>Burada θ sembolü, </a:t>
            </a:r>
            <a:r>
              <a:rPr b="1" lang="en-US" sz="1400">
                <a:solidFill>
                  <a:srgbClr val="000000"/>
                </a:solidFill>
                <a:latin typeface="Trebuchet MS"/>
                <a:ea typeface="Trebuchet MS"/>
                <a:cs typeface="Trebuchet MS"/>
                <a:sym typeface="Trebuchet MS"/>
              </a:rPr>
              <a:t>F </a:t>
            </a:r>
            <a:r>
              <a:rPr lang="en-US" sz="1400">
                <a:solidFill>
                  <a:srgbClr val="000000"/>
                </a:solidFill>
                <a:latin typeface="Arial"/>
                <a:ea typeface="Arial"/>
                <a:cs typeface="Arial"/>
                <a:sym typeface="Arial"/>
              </a:rPr>
              <a:t>ve </a:t>
            </a:r>
            <a:r>
              <a:rPr b="1" lang="en-US" sz="1400">
                <a:solidFill>
                  <a:srgbClr val="000000"/>
                </a:solidFill>
                <a:latin typeface="Trebuchet MS"/>
                <a:ea typeface="Trebuchet MS"/>
                <a:cs typeface="Trebuchet MS"/>
                <a:sym typeface="Trebuchet MS"/>
              </a:rPr>
              <a:t>r </a:t>
            </a:r>
            <a:r>
              <a:rPr lang="en-US" sz="1400">
                <a:solidFill>
                  <a:srgbClr val="000000"/>
                </a:solidFill>
                <a:latin typeface="Arial"/>
                <a:ea typeface="Arial"/>
                <a:cs typeface="Arial"/>
                <a:sym typeface="Arial"/>
              </a:rPr>
              <a:t>vektörleri arasındaki açıyı temsil etmektedir.</a:t>
            </a:r>
            <a:endParaRPr sz="1400">
              <a:solidFill>
                <a:srgbClr val="000000"/>
              </a:solidFill>
              <a:latin typeface="Arial"/>
              <a:ea typeface="Arial"/>
              <a:cs typeface="Arial"/>
              <a:sym typeface="Arial"/>
            </a:endParaRPr>
          </a:p>
          <a:p>
            <a:pPr indent="0" lvl="0" marL="12700" marR="5080" rtl="0" algn="l">
              <a:spcBef>
                <a:spcPts val="700"/>
              </a:spcBef>
              <a:spcAft>
                <a:spcPts val="0"/>
              </a:spcAft>
              <a:buNone/>
            </a:pPr>
            <a:r>
              <a:rPr lang="en-US" sz="1400">
                <a:solidFill>
                  <a:srgbClr val="000000"/>
                </a:solidFill>
                <a:latin typeface="Arial"/>
                <a:ea typeface="Arial"/>
                <a:cs typeface="Arial"/>
                <a:sym typeface="Arial"/>
              </a:rPr>
              <a:t>Uluslararası standard birimine (SI) göre momentin birimi newton-metredir  (Nm).</a:t>
            </a:r>
            <a:endParaRPr sz="1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