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Arial Black"/>
      <p:regular r:id="rId35"/>
    </p:embeddedFont>
    <p:embeddedFont>
      <p:font typeface="Century Gothic"/>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rialBlack-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CenturyGothic-bold.fntdata"/><Relationship Id="rId14" Type="http://schemas.openxmlformats.org/officeDocument/2006/relationships/slide" Target="slides/slide10.xml"/><Relationship Id="rId36" Type="http://schemas.openxmlformats.org/officeDocument/2006/relationships/font" Target="fonts/CenturyGothic-regular.fntdata"/><Relationship Id="rId17" Type="http://schemas.openxmlformats.org/officeDocument/2006/relationships/slide" Target="slides/slide13.xml"/><Relationship Id="rId39" Type="http://schemas.openxmlformats.org/officeDocument/2006/relationships/font" Target="fonts/CenturyGothic-boldItalic.fntdata"/><Relationship Id="rId16" Type="http://schemas.openxmlformats.org/officeDocument/2006/relationships/slide" Target="slides/slide12.xml"/><Relationship Id="rId38" Type="http://schemas.openxmlformats.org/officeDocument/2006/relationships/font" Target="fonts/CenturyGothic-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19" name="Google Shape;119;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
        <p:nvSpPr>
          <p:cNvPr id="120" name="Google Shape;120;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36" name="Google Shape;136;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
        <p:nvSpPr>
          <p:cNvPr id="137" name="Google Shape;137;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tr-TR"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3" name="Google Shape;63;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0" name="Google Shape;70;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1" name="Google Shape;71;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2" name="Google Shape;72;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3" name="Google Shape;73;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1" y="228600"/>
            <a:ext cx="2851516" cy="6638628"/>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7222" y="157"/>
            <a:ext cx="2356674" cy="6853096"/>
            <a:chOff x="6627813" y="195610"/>
            <a:chExt cx="1952625" cy="5678141"/>
          </a:xfrm>
        </p:grpSpPr>
        <p:sp>
          <p:nvSpPr>
            <p:cNvPr id="20" name="Google Shape;20;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jpg"/><Relationship Id="rId4"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jpg"/><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hbogm.meb.gov.tr/MTAO/1ElektrikMakLab/unite5.pdf" TargetMode="External"/><Relationship Id="rId4" Type="http://schemas.openxmlformats.org/officeDocument/2006/relationships/hyperlink" Target="https://muhendisliksite.wordpress.com/2016/12/29/asenkron-motorlar-ve-cesitleri/" TargetMode="External"/><Relationship Id="rId5" Type="http://schemas.openxmlformats.org/officeDocument/2006/relationships/hyperlink" Target="http://www.elkmotor.com.tr/elkmotor-motor-cesitleri.asp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1502230" y="705395"/>
            <a:ext cx="9649686" cy="822959"/>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C00000"/>
              </a:buClr>
              <a:buSzPts val="4860"/>
              <a:buFont typeface="Century Gothic"/>
              <a:buNone/>
            </a:pPr>
            <a:r>
              <a:rPr b="1" i="1" lang="tr-TR" sz="4860">
                <a:solidFill>
                  <a:srgbClr val="C00000"/>
                </a:solidFill>
              </a:rPr>
              <a:t>ASENKRON MOTORLAR</a:t>
            </a:r>
            <a:endParaRPr b="1" i="1" sz="4860">
              <a:solidFill>
                <a:srgbClr val="C00000"/>
              </a:solidFill>
            </a:endParaRPr>
          </a:p>
        </p:txBody>
      </p:sp>
      <p:sp>
        <p:nvSpPr>
          <p:cNvPr id="165" name="Google Shape;165;p18"/>
          <p:cNvSpPr txBox="1"/>
          <p:nvPr>
            <p:ph idx="1" type="subTitle"/>
          </p:nvPr>
        </p:nvSpPr>
        <p:spPr>
          <a:xfrm>
            <a:off x="2782388" y="2168434"/>
            <a:ext cx="8582297" cy="4284617"/>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035"/>
              <a:buNone/>
            </a:pPr>
            <a:r>
              <a:rPr b="1" lang="tr-TR" sz="2035">
                <a:solidFill>
                  <a:srgbClr val="C00000"/>
                </a:solidFill>
              </a:rPr>
              <a:t>1) </a:t>
            </a:r>
            <a:r>
              <a:rPr b="1" lang="tr-TR" sz="2035">
                <a:solidFill>
                  <a:schemeClr val="dk1"/>
                </a:solidFill>
              </a:rPr>
              <a:t>ASENKRON MOTORLARIN YAPISI</a:t>
            </a:r>
            <a:endParaRPr/>
          </a:p>
          <a:p>
            <a:pPr indent="0" lvl="0" marL="0" rtl="0" algn="l">
              <a:lnSpc>
                <a:spcPct val="80000"/>
              </a:lnSpc>
              <a:spcBef>
                <a:spcPts val="1000"/>
              </a:spcBef>
              <a:spcAft>
                <a:spcPts val="0"/>
              </a:spcAft>
              <a:buSzPts val="2035"/>
              <a:buNone/>
            </a:pPr>
            <a:r>
              <a:t/>
            </a:r>
            <a:endParaRPr b="1" sz="2035">
              <a:solidFill>
                <a:srgbClr val="C00000"/>
              </a:solidFill>
            </a:endParaRPr>
          </a:p>
          <a:p>
            <a:pPr indent="0" lvl="0" marL="0" rtl="0" algn="l">
              <a:lnSpc>
                <a:spcPct val="80000"/>
              </a:lnSpc>
              <a:spcBef>
                <a:spcPts val="1000"/>
              </a:spcBef>
              <a:spcAft>
                <a:spcPts val="0"/>
              </a:spcAft>
              <a:buSzPts val="2035"/>
              <a:buNone/>
            </a:pPr>
            <a:r>
              <a:rPr b="1" lang="tr-TR" sz="2035">
                <a:solidFill>
                  <a:srgbClr val="C00000"/>
                </a:solidFill>
              </a:rPr>
              <a:t>2) </a:t>
            </a:r>
            <a:r>
              <a:rPr b="1" lang="tr-TR" sz="2035">
                <a:solidFill>
                  <a:schemeClr val="dk1"/>
                </a:solidFill>
              </a:rPr>
              <a:t>ASENKRON MOTOR ÇEŞİTLERİ</a:t>
            </a:r>
            <a:endParaRPr/>
          </a:p>
          <a:p>
            <a:pPr indent="0" lvl="0" marL="0" rtl="0" algn="l">
              <a:lnSpc>
                <a:spcPct val="80000"/>
              </a:lnSpc>
              <a:spcBef>
                <a:spcPts val="1000"/>
              </a:spcBef>
              <a:spcAft>
                <a:spcPts val="0"/>
              </a:spcAft>
              <a:buSzPts val="2035"/>
              <a:buNone/>
            </a:pPr>
            <a:r>
              <a:t/>
            </a:r>
            <a:endParaRPr b="1" sz="2035">
              <a:solidFill>
                <a:srgbClr val="C00000"/>
              </a:solidFill>
              <a:latin typeface="Arial Black"/>
              <a:ea typeface="Arial Black"/>
              <a:cs typeface="Arial Black"/>
              <a:sym typeface="Arial Black"/>
            </a:endParaRPr>
          </a:p>
          <a:p>
            <a:pPr indent="0" lvl="0" marL="0" rtl="0" algn="l">
              <a:lnSpc>
                <a:spcPct val="80000"/>
              </a:lnSpc>
              <a:spcBef>
                <a:spcPts val="1000"/>
              </a:spcBef>
              <a:spcAft>
                <a:spcPts val="0"/>
              </a:spcAft>
              <a:buSzPts val="2035"/>
              <a:buNone/>
            </a:pPr>
            <a:r>
              <a:rPr b="1" lang="tr-TR" sz="2035">
                <a:solidFill>
                  <a:srgbClr val="C00000"/>
                </a:solidFill>
              </a:rPr>
              <a:t>3) </a:t>
            </a:r>
            <a:r>
              <a:rPr b="1" lang="tr-TR" sz="2035">
                <a:solidFill>
                  <a:schemeClr val="dk1"/>
                </a:solidFill>
              </a:rPr>
              <a:t>ASENKRON MOTORLARIN ÇALIŞMA PRENSİBİ</a:t>
            </a:r>
            <a:endParaRPr/>
          </a:p>
          <a:p>
            <a:pPr indent="0" lvl="0" marL="0" rtl="0" algn="l">
              <a:lnSpc>
                <a:spcPct val="80000"/>
              </a:lnSpc>
              <a:spcBef>
                <a:spcPts val="1000"/>
              </a:spcBef>
              <a:spcAft>
                <a:spcPts val="0"/>
              </a:spcAft>
              <a:buSzPts val="2035"/>
              <a:buNone/>
            </a:pPr>
            <a:r>
              <a:t/>
            </a:r>
            <a:endParaRPr b="1" sz="2035">
              <a:solidFill>
                <a:srgbClr val="C00000"/>
              </a:solidFill>
            </a:endParaRPr>
          </a:p>
          <a:p>
            <a:pPr indent="0" lvl="0" marL="0" rtl="0" algn="l">
              <a:lnSpc>
                <a:spcPct val="80000"/>
              </a:lnSpc>
              <a:spcBef>
                <a:spcPts val="1000"/>
              </a:spcBef>
              <a:spcAft>
                <a:spcPts val="0"/>
              </a:spcAft>
              <a:buSzPts val="2035"/>
              <a:buNone/>
            </a:pPr>
            <a:r>
              <a:rPr b="1" lang="tr-TR" sz="2035">
                <a:solidFill>
                  <a:srgbClr val="C00000"/>
                </a:solidFill>
              </a:rPr>
              <a:t>4) </a:t>
            </a:r>
            <a:r>
              <a:rPr b="1" lang="tr-TR" sz="2035">
                <a:solidFill>
                  <a:schemeClr val="dk1"/>
                </a:solidFill>
              </a:rPr>
              <a:t>ASENKRON MOTORLARA YOL VERME</a:t>
            </a:r>
            <a:endParaRPr/>
          </a:p>
          <a:p>
            <a:pPr indent="0" lvl="0" marL="0" rtl="0" algn="l">
              <a:lnSpc>
                <a:spcPct val="80000"/>
              </a:lnSpc>
              <a:spcBef>
                <a:spcPts val="1000"/>
              </a:spcBef>
              <a:spcAft>
                <a:spcPts val="0"/>
              </a:spcAft>
              <a:buSzPts val="2035"/>
              <a:buNone/>
            </a:pPr>
            <a:r>
              <a:t/>
            </a:r>
            <a:endParaRPr b="1" sz="2035">
              <a:solidFill>
                <a:schemeClr val="dk1"/>
              </a:solidFill>
            </a:endParaRPr>
          </a:p>
          <a:p>
            <a:pPr indent="0" lvl="0" marL="0" rtl="0" algn="l">
              <a:lnSpc>
                <a:spcPct val="80000"/>
              </a:lnSpc>
              <a:spcBef>
                <a:spcPts val="1000"/>
              </a:spcBef>
              <a:spcAft>
                <a:spcPts val="0"/>
              </a:spcAft>
              <a:buSzPts val="2035"/>
              <a:buNone/>
            </a:pPr>
            <a:r>
              <a:rPr b="1" lang="tr-TR" sz="2035">
                <a:solidFill>
                  <a:srgbClr val="C00000"/>
                </a:solidFill>
              </a:rPr>
              <a:t>5)</a:t>
            </a:r>
            <a:r>
              <a:rPr b="1" lang="tr-TR" sz="2220">
                <a:solidFill>
                  <a:srgbClr val="C00000"/>
                </a:solidFill>
              </a:rPr>
              <a:t> </a:t>
            </a:r>
            <a:r>
              <a:rPr b="1" lang="tr-TR" sz="1942">
                <a:solidFill>
                  <a:schemeClr val="dk1"/>
                </a:solidFill>
              </a:rPr>
              <a:t>ASENKRON MOTORLARDA KAYIPLAR</a:t>
            </a:r>
            <a:endParaRPr/>
          </a:p>
          <a:p>
            <a:pPr indent="0" lvl="0" marL="0" rtl="0" algn="l">
              <a:lnSpc>
                <a:spcPct val="80000"/>
              </a:lnSpc>
              <a:spcBef>
                <a:spcPts val="1000"/>
              </a:spcBef>
              <a:spcAft>
                <a:spcPts val="0"/>
              </a:spcAft>
              <a:buSzPts val="2035"/>
              <a:buNone/>
            </a:pPr>
            <a:r>
              <a:t/>
            </a:r>
            <a:endParaRPr b="1" sz="2035">
              <a:solidFill>
                <a:schemeClr val="dk1"/>
              </a:solidFill>
            </a:endParaRPr>
          </a:p>
          <a:p>
            <a:pPr indent="0" lvl="0" marL="0" rtl="0" algn="l">
              <a:lnSpc>
                <a:spcPct val="80000"/>
              </a:lnSpc>
              <a:spcBef>
                <a:spcPts val="1000"/>
              </a:spcBef>
              <a:spcAft>
                <a:spcPts val="0"/>
              </a:spcAft>
              <a:buSzPts val="2035"/>
              <a:buNone/>
            </a:pPr>
            <a:r>
              <a:rPr b="1" lang="tr-TR" sz="2035">
                <a:solidFill>
                  <a:srgbClr val="C00000"/>
                </a:solidFill>
              </a:rPr>
              <a:t>6) </a:t>
            </a:r>
            <a:r>
              <a:rPr b="1" lang="tr-TR" sz="2035">
                <a:solidFill>
                  <a:schemeClr val="dk1"/>
                </a:solidFill>
              </a:rPr>
              <a:t>ASENKRON MOTORLARDA VERİM</a:t>
            </a:r>
            <a:endParaRPr b="1" sz="2035">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2589212" y="44123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3240"/>
              <a:buFont typeface="Century Gothic"/>
              <a:buNone/>
            </a:pPr>
            <a:r>
              <a:rPr b="1" lang="tr-TR" sz="3240">
                <a:solidFill>
                  <a:srgbClr val="C00000"/>
                </a:solidFill>
              </a:rPr>
              <a:t>2) ASENKRON MOTOR ÇEŞİTLERİ</a:t>
            </a:r>
            <a:br>
              <a:rPr lang="tr-TR" sz="3240">
                <a:solidFill>
                  <a:srgbClr val="C00000"/>
                </a:solidFill>
              </a:rPr>
            </a:br>
            <a:br>
              <a:rPr lang="tr-TR" sz="3240">
                <a:solidFill>
                  <a:srgbClr val="C00000"/>
                </a:solidFill>
              </a:rPr>
            </a:br>
            <a:r>
              <a:rPr b="1" lang="tr-TR" sz="2430">
                <a:solidFill>
                  <a:srgbClr val="C00000"/>
                </a:solidFill>
              </a:rPr>
              <a:t>2.1) FAZ SAYISINA GÖRE</a:t>
            </a:r>
            <a:endParaRPr b="1" sz="2430">
              <a:solidFill>
                <a:srgbClr val="C00000"/>
              </a:solidFill>
            </a:endParaRPr>
          </a:p>
        </p:txBody>
      </p:sp>
      <p:sp>
        <p:nvSpPr>
          <p:cNvPr id="225" name="Google Shape;225;p27"/>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rgbClr val="C00000"/>
                </a:solidFill>
              </a:rPr>
              <a:t>2.1.1) BİR FAZLI ASENKRON MOTORLAR</a:t>
            </a:r>
            <a:endParaRPr/>
          </a:p>
          <a:p>
            <a:pPr indent="-342900" lvl="0" marL="342900" rtl="0" algn="l">
              <a:spcBef>
                <a:spcPts val="1000"/>
              </a:spcBef>
              <a:spcAft>
                <a:spcPts val="0"/>
              </a:spcAft>
              <a:buSzPts val="1900"/>
              <a:buChar char="🠶"/>
            </a:pPr>
            <a:r>
              <a:rPr b="1" lang="tr-TR" sz="1900">
                <a:solidFill>
                  <a:schemeClr val="dk1"/>
                </a:solidFill>
              </a:rPr>
              <a:t>Bir fazlı asenkron motorlarda kalkış momentinin oluşması için ana ve yardımcı sargıdan faz farklı alternatif akımların geçmesi gerekir. Bunu gerçekleştirmek için yardımcı sargı devresine seri kondansatör bağlanır. Motorun kalkış momentini arttırmak için daimi kondansatöre ek olarak yalnız kalkış süresince devrede olacak, kalkış tamamlandığında bir düzenek ile devreden çıkarılacak kalkış kondansatörü de kullanılabilir.</a:t>
            </a:r>
            <a:endParaRPr b="1" sz="1900">
              <a:solidFill>
                <a:schemeClr val="dk1"/>
              </a:solidFill>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p:txBody>
      </p:sp>
      <p:pic>
        <p:nvPicPr>
          <p:cNvPr id="226" name="Google Shape;226;p27"/>
          <p:cNvPicPr preferRelativeResize="0"/>
          <p:nvPr/>
        </p:nvPicPr>
        <p:blipFill rotWithShape="1">
          <a:blip r:embed="rId3">
            <a:alphaModFix/>
          </a:blip>
          <a:srcRect b="0" l="0" r="0" t="0"/>
          <a:stretch/>
        </p:blipFill>
        <p:spPr>
          <a:xfrm>
            <a:off x="6783815" y="4627252"/>
            <a:ext cx="3312343" cy="2083382"/>
          </a:xfrm>
          <a:prstGeom prst="rect">
            <a:avLst/>
          </a:prstGeom>
          <a:noFill/>
          <a:ln>
            <a:noFill/>
          </a:ln>
        </p:spPr>
      </p:pic>
      <p:pic>
        <p:nvPicPr>
          <p:cNvPr id="227" name="Google Shape;227;p27"/>
          <p:cNvPicPr preferRelativeResize="0"/>
          <p:nvPr/>
        </p:nvPicPr>
        <p:blipFill rotWithShape="1">
          <a:blip r:embed="rId4">
            <a:alphaModFix/>
          </a:blip>
          <a:srcRect b="0" l="0" r="0" t="0"/>
          <a:stretch/>
        </p:blipFill>
        <p:spPr>
          <a:xfrm>
            <a:off x="2899955" y="4627252"/>
            <a:ext cx="3278902" cy="20833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idx="1" type="body"/>
          </p:nvPr>
        </p:nvSpPr>
        <p:spPr>
          <a:xfrm>
            <a:off x="2589212" y="339634"/>
            <a:ext cx="8915400" cy="55715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b="1" lang="tr-TR" sz="2400">
                <a:solidFill>
                  <a:srgbClr val="C00000"/>
                </a:solidFill>
              </a:rPr>
              <a:t>2.1.2) ÜÇ FAZLI ASENKRON MOTORLAR</a:t>
            </a:r>
            <a:endParaRPr/>
          </a:p>
          <a:p>
            <a:pPr indent="-342900" lvl="0" marL="342900" rtl="0" algn="l">
              <a:spcBef>
                <a:spcPts val="1000"/>
              </a:spcBef>
              <a:spcAft>
                <a:spcPts val="0"/>
              </a:spcAft>
              <a:buSzPts val="1900"/>
              <a:buChar char="🠶"/>
            </a:pPr>
            <a:r>
              <a:rPr b="1" lang="tr-TR" sz="1900">
                <a:solidFill>
                  <a:schemeClr val="dk1"/>
                </a:solidFill>
                <a:latin typeface="Century Gothic"/>
                <a:ea typeface="Century Gothic"/>
                <a:cs typeface="Century Gothic"/>
                <a:sym typeface="Century Gothic"/>
              </a:rPr>
              <a:t>Genellikle iş tezgahlarında 3 fazlıasenkron motorlar kullanılır. Bu motorların yapılışları basit, işletilmesi ve tamiri kolaydır.</a:t>
            </a:r>
            <a:endParaRPr b="1" sz="1900">
              <a:solidFill>
                <a:schemeClr val="dk1"/>
              </a:solidFill>
              <a:latin typeface="Century Gothic"/>
              <a:ea typeface="Century Gothic"/>
              <a:cs typeface="Century Gothic"/>
              <a:sym typeface="Century Gothic"/>
            </a:endParaRPr>
          </a:p>
        </p:txBody>
      </p:sp>
      <p:pic>
        <p:nvPicPr>
          <p:cNvPr id="233" name="Google Shape;233;p28"/>
          <p:cNvPicPr preferRelativeResize="0"/>
          <p:nvPr/>
        </p:nvPicPr>
        <p:blipFill rotWithShape="1">
          <a:blip r:embed="rId3">
            <a:alphaModFix/>
          </a:blip>
          <a:srcRect b="0" l="0" r="15935" t="0"/>
          <a:stretch/>
        </p:blipFill>
        <p:spPr>
          <a:xfrm>
            <a:off x="2434511" y="2863874"/>
            <a:ext cx="4186043" cy="2641779"/>
          </a:xfrm>
          <a:prstGeom prst="rect">
            <a:avLst/>
          </a:prstGeom>
          <a:noFill/>
          <a:ln>
            <a:noFill/>
          </a:ln>
        </p:spPr>
      </p:pic>
      <p:pic>
        <p:nvPicPr>
          <p:cNvPr id="234" name="Google Shape;234;p28"/>
          <p:cNvPicPr preferRelativeResize="0"/>
          <p:nvPr/>
        </p:nvPicPr>
        <p:blipFill rotWithShape="1">
          <a:blip r:embed="rId4">
            <a:alphaModFix/>
          </a:blip>
          <a:srcRect b="0" l="0" r="0" t="0"/>
          <a:stretch/>
        </p:blipFill>
        <p:spPr>
          <a:xfrm>
            <a:off x="6620554" y="2863874"/>
            <a:ext cx="4286801" cy="26417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idx="1" type="body"/>
          </p:nvPr>
        </p:nvSpPr>
        <p:spPr>
          <a:xfrm>
            <a:off x="2589212" y="535577"/>
            <a:ext cx="8915400" cy="620485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solidFill>
                  <a:srgbClr val="C00000"/>
                </a:solidFill>
              </a:rPr>
              <a:t>2.2) ROTOR TİPLERİNE GÖRE</a:t>
            </a:r>
            <a:endParaRPr/>
          </a:p>
          <a:p>
            <a:pPr indent="-215900" lvl="0" marL="342900" rtl="0" algn="l">
              <a:spcBef>
                <a:spcPts val="1000"/>
              </a:spcBef>
              <a:spcAft>
                <a:spcPts val="0"/>
              </a:spcAft>
              <a:buSzPts val="2000"/>
              <a:buNone/>
            </a:pPr>
            <a:r>
              <a:t/>
            </a:r>
            <a:endParaRPr b="1" sz="2000">
              <a:solidFill>
                <a:srgbClr val="C00000"/>
              </a:solidFill>
            </a:endParaRPr>
          </a:p>
          <a:p>
            <a:pPr indent="-342900" lvl="0" marL="342900" rtl="0" algn="l">
              <a:spcBef>
                <a:spcPts val="1000"/>
              </a:spcBef>
              <a:spcAft>
                <a:spcPts val="0"/>
              </a:spcAft>
              <a:buSzPts val="1800"/>
              <a:buChar char="🠶"/>
            </a:pPr>
            <a:r>
              <a:rPr b="1" lang="tr-TR">
                <a:solidFill>
                  <a:srgbClr val="C00000"/>
                </a:solidFill>
              </a:rPr>
              <a:t>2.2.1) KISA DEVRE ROTORLU (SİNCAP KAFESLİ)</a:t>
            </a:r>
            <a:endParaRPr/>
          </a:p>
          <a:p>
            <a:pPr indent="-342900" lvl="0" marL="342900" rtl="0" algn="l">
              <a:spcBef>
                <a:spcPts val="1000"/>
              </a:spcBef>
              <a:spcAft>
                <a:spcPts val="0"/>
              </a:spcAft>
              <a:buSzPts val="1800"/>
              <a:buChar char="🠶"/>
            </a:pPr>
            <a:r>
              <a:rPr b="1" lang="tr-TR">
                <a:solidFill>
                  <a:schemeClr val="dk1"/>
                </a:solidFill>
              </a:rPr>
              <a:t>Sincap kafesli asenkron motorun sakıncası kalkış momenti küçük anma momenti büyüktür. Bu sakıncayı gidermek için asenkron motorlarda kafes yüksek çubuklu, çift çubuklu gibi özel biçimler kullanılır.</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p>
          <a:p>
            <a:pPr indent="-228600" lvl="0" marL="342900" rtl="0" algn="l">
              <a:spcBef>
                <a:spcPts val="1000"/>
              </a:spcBef>
              <a:spcAft>
                <a:spcPts val="0"/>
              </a:spcAft>
              <a:buSzPts val="1800"/>
              <a:buNone/>
            </a:pPr>
            <a:r>
              <a:t/>
            </a:r>
            <a:endParaRPr>
              <a:solidFill>
                <a:srgbClr val="C00000"/>
              </a:solidFill>
            </a:endParaRPr>
          </a:p>
          <a:p>
            <a:pPr indent="-228600" lvl="0" marL="342900" rtl="0" algn="l">
              <a:spcBef>
                <a:spcPts val="1000"/>
              </a:spcBef>
              <a:spcAft>
                <a:spcPts val="0"/>
              </a:spcAft>
              <a:buSzPts val="1800"/>
              <a:buNone/>
            </a:pPr>
            <a:r>
              <a:t/>
            </a:r>
            <a:endParaRPr>
              <a:solidFill>
                <a:srgbClr val="C00000"/>
              </a:solidFill>
            </a:endParaRPr>
          </a:p>
          <a:p>
            <a:pPr indent="-228600" lvl="0" marL="342900" rtl="0" algn="l">
              <a:spcBef>
                <a:spcPts val="1000"/>
              </a:spcBef>
              <a:spcAft>
                <a:spcPts val="0"/>
              </a:spcAft>
              <a:buSzPts val="1800"/>
              <a:buNone/>
            </a:pPr>
            <a:r>
              <a:t/>
            </a:r>
            <a:endParaRPr/>
          </a:p>
        </p:txBody>
      </p:sp>
      <p:pic>
        <p:nvPicPr>
          <p:cNvPr id="240" name="Google Shape;240;p29"/>
          <p:cNvPicPr preferRelativeResize="0"/>
          <p:nvPr/>
        </p:nvPicPr>
        <p:blipFill rotWithShape="1">
          <a:blip r:embed="rId3">
            <a:alphaModFix/>
          </a:blip>
          <a:srcRect b="0" l="0" r="0" t="0"/>
          <a:stretch/>
        </p:blipFill>
        <p:spPr>
          <a:xfrm>
            <a:off x="3805698" y="2832815"/>
            <a:ext cx="5603184" cy="39076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idx="1" type="body"/>
          </p:nvPr>
        </p:nvSpPr>
        <p:spPr>
          <a:xfrm>
            <a:off x="2589212" y="457200"/>
            <a:ext cx="8915400" cy="54540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rgbClr val="C00000"/>
                </a:solidFill>
              </a:rPr>
              <a:t>2.2.2) ROTORU SARGILI (BİLEZİKLİ)</a:t>
            </a:r>
            <a:endParaRPr/>
          </a:p>
          <a:p>
            <a:pPr indent="-228600" lvl="0" marL="342900" rtl="0" algn="l">
              <a:spcBef>
                <a:spcPts val="1000"/>
              </a:spcBef>
              <a:spcAft>
                <a:spcPts val="0"/>
              </a:spcAft>
              <a:buSzPts val="1800"/>
              <a:buNone/>
            </a:pPr>
            <a:r>
              <a:t/>
            </a:r>
            <a:endParaRPr>
              <a:solidFill>
                <a:srgbClr val="C00000"/>
              </a:solidFill>
            </a:endParaRPr>
          </a:p>
          <a:p>
            <a:pPr indent="-342900" lvl="0" marL="342900" rtl="0" algn="l">
              <a:spcBef>
                <a:spcPts val="1000"/>
              </a:spcBef>
              <a:spcAft>
                <a:spcPts val="0"/>
              </a:spcAft>
              <a:buSzPts val="1800"/>
              <a:buChar char="🠶"/>
            </a:pPr>
            <a:r>
              <a:rPr b="1" lang="tr-TR">
                <a:solidFill>
                  <a:schemeClr val="dk1"/>
                </a:solidFill>
              </a:rPr>
              <a:t>Bilezikli asenkron motorlarda devir sayısı ile döndürme momenti rotor devresine bağlanan dış dirençlerle ayarlanabilir. Bilezikli asenkron motorun döndürme momenti, stator ve rotorda oluşan döner alanların manyetik akılarına bağladır.</a:t>
            </a:r>
            <a:endParaRPr b="1">
              <a:solidFill>
                <a:schemeClr val="dk1"/>
              </a:solidFill>
            </a:endParaRPr>
          </a:p>
        </p:txBody>
      </p:sp>
      <p:pic>
        <p:nvPicPr>
          <p:cNvPr id="246" name="Google Shape;246;p30"/>
          <p:cNvPicPr preferRelativeResize="0"/>
          <p:nvPr/>
        </p:nvPicPr>
        <p:blipFill rotWithShape="1">
          <a:blip r:embed="rId3">
            <a:alphaModFix/>
          </a:blip>
          <a:srcRect b="0" l="0" r="0" t="0"/>
          <a:stretch/>
        </p:blipFill>
        <p:spPr>
          <a:xfrm>
            <a:off x="3868918" y="2706151"/>
            <a:ext cx="5026888" cy="33043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2592925" y="624110"/>
            <a:ext cx="8911687" cy="10348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2800"/>
              <a:buFont typeface="Century Gothic"/>
              <a:buNone/>
            </a:pPr>
            <a:r>
              <a:rPr b="1" lang="tr-TR" sz="2800">
                <a:solidFill>
                  <a:srgbClr val="C00000"/>
                </a:solidFill>
              </a:rPr>
              <a:t>3) ÇALIŞMA PRENSİBİ</a:t>
            </a:r>
            <a:endParaRPr b="1" sz="2800">
              <a:solidFill>
                <a:srgbClr val="C00000"/>
              </a:solidFill>
            </a:endParaRPr>
          </a:p>
        </p:txBody>
      </p:sp>
      <p:sp>
        <p:nvSpPr>
          <p:cNvPr id="252" name="Google Shape;252;p31"/>
          <p:cNvSpPr txBox="1"/>
          <p:nvPr>
            <p:ph idx="1" type="body"/>
          </p:nvPr>
        </p:nvSpPr>
        <p:spPr>
          <a:xfrm>
            <a:off x="2589212" y="1789611"/>
            <a:ext cx="8915400" cy="412161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chemeClr val="dk1"/>
                </a:solidFill>
              </a:rPr>
              <a:t>Asenkron motorların çalışması şu üç prensibe dayanır: </a:t>
            </a:r>
            <a:endParaRPr b="1">
              <a:solidFill>
                <a:schemeClr val="dk1"/>
              </a:solidFill>
            </a:endParaRPr>
          </a:p>
          <a:p>
            <a:pPr indent="-342900" lvl="0" marL="342900" rtl="0" algn="l">
              <a:spcBef>
                <a:spcPts val="1000"/>
              </a:spcBef>
              <a:spcAft>
                <a:spcPts val="0"/>
              </a:spcAft>
              <a:buSzPts val="1800"/>
              <a:buChar char="🠶"/>
            </a:pPr>
            <a:r>
              <a:rPr b="1" lang="tr-TR">
                <a:solidFill>
                  <a:schemeClr val="dk1"/>
                </a:solidFill>
              </a:rPr>
              <a:t>• Alternatif akımın uygulandığı stator sargılarında dönen bir manyetik alan olmalıdır.</a:t>
            </a:r>
            <a:endParaRPr/>
          </a:p>
          <a:p>
            <a:pPr indent="-342900" lvl="0" marL="342900" rtl="0" algn="l">
              <a:spcBef>
                <a:spcPts val="1000"/>
              </a:spcBef>
              <a:spcAft>
                <a:spcPts val="0"/>
              </a:spcAft>
              <a:buSzPts val="1800"/>
              <a:buChar char="🠶"/>
            </a:pPr>
            <a:r>
              <a:rPr b="1" lang="tr-TR">
                <a:solidFill>
                  <a:schemeClr val="dk1"/>
                </a:solidFill>
              </a:rPr>
              <a:t> • Manyetik alan içerisinde bulunan bir iletkenden akım geçirilirse o iletken manyetik alanın dışına doğru itilir. </a:t>
            </a:r>
            <a:endParaRPr b="1">
              <a:solidFill>
                <a:schemeClr val="dk1"/>
              </a:solidFill>
            </a:endParaRPr>
          </a:p>
          <a:p>
            <a:pPr indent="-342900" lvl="0" marL="342900" rtl="0" algn="l">
              <a:spcBef>
                <a:spcPts val="1000"/>
              </a:spcBef>
              <a:spcAft>
                <a:spcPts val="0"/>
              </a:spcAft>
              <a:buSzPts val="1800"/>
              <a:buChar char="🠶"/>
            </a:pPr>
            <a:r>
              <a:rPr b="1" lang="tr-TR">
                <a:solidFill>
                  <a:schemeClr val="dk1"/>
                </a:solidFill>
              </a:rPr>
              <a:t>• Aynı adlı kutuplar birbirini iter, zıt kutuplar birbirini çeker. </a:t>
            </a:r>
            <a:endParaRPr/>
          </a:p>
        </p:txBody>
      </p:sp>
      <p:pic>
        <p:nvPicPr>
          <p:cNvPr id="253" name="Google Shape;253;p31"/>
          <p:cNvPicPr preferRelativeResize="0"/>
          <p:nvPr/>
        </p:nvPicPr>
        <p:blipFill rotWithShape="1">
          <a:blip r:embed="rId3">
            <a:alphaModFix/>
          </a:blip>
          <a:srcRect b="0" l="0" r="0" t="0"/>
          <a:stretch/>
        </p:blipFill>
        <p:spPr>
          <a:xfrm>
            <a:off x="7046912" y="4339725"/>
            <a:ext cx="3650252" cy="2284429"/>
          </a:xfrm>
          <a:prstGeom prst="rect">
            <a:avLst/>
          </a:prstGeom>
          <a:noFill/>
          <a:ln>
            <a:noFill/>
          </a:ln>
        </p:spPr>
      </p:pic>
      <p:pic>
        <p:nvPicPr>
          <p:cNvPr id="254" name="Google Shape;254;p31"/>
          <p:cNvPicPr preferRelativeResize="0"/>
          <p:nvPr/>
        </p:nvPicPr>
        <p:blipFill rotWithShape="1">
          <a:blip r:embed="rId4">
            <a:alphaModFix/>
          </a:blip>
          <a:srcRect b="11322" l="0" r="0" t="0"/>
          <a:stretch/>
        </p:blipFill>
        <p:spPr>
          <a:xfrm>
            <a:off x="3062820" y="4339725"/>
            <a:ext cx="3984092" cy="22843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idx="1" type="body"/>
          </p:nvPr>
        </p:nvSpPr>
        <p:spPr>
          <a:xfrm>
            <a:off x="2589212" y="0"/>
            <a:ext cx="8915400" cy="674043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342900" lvl="0" marL="342900" rtl="0" algn="l">
              <a:spcBef>
                <a:spcPts val="1000"/>
              </a:spcBef>
              <a:spcAft>
                <a:spcPts val="0"/>
              </a:spcAft>
              <a:buSzPts val="1800"/>
              <a:buChar char="🠶"/>
            </a:pPr>
            <a:r>
              <a:rPr b="1" lang="tr-TR">
                <a:solidFill>
                  <a:schemeClr val="dk1"/>
                </a:solidFill>
              </a:rPr>
              <a:t>Üç fazlı asenkron motorlarda üç fazlı stator sargıları oyuklara 120° faz farklı olarak yerleştirilir. Bu sargılara aralarında 120° faz farkı bulanan alternatif gerilim uygulandığında sargıların etrafında döner bir manyetik alan meydana gelir.</a:t>
            </a:r>
            <a:endParaRPr/>
          </a:p>
          <a:p>
            <a:pPr indent="-228600" lvl="0" marL="342900" rtl="0" algn="l">
              <a:spcBef>
                <a:spcPts val="1000"/>
              </a:spcBef>
              <a:spcAft>
                <a:spcPts val="0"/>
              </a:spcAft>
              <a:buSzPts val="1800"/>
              <a:buNone/>
            </a:pPr>
            <a:r>
              <a:t/>
            </a:r>
            <a:endParaRPr b="1"/>
          </a:p>
          <a:p>
            <a:pPr indent="-228600" lvl="0" marL="342900" rtl="0" algn="l">
              <a:spcBef>
                <a:spcPts val="1000"/>
              </a:spcBef>
              <a:spcAft>
                <a:spcPts val="0"/>
              </a:spcAft>
              <a:buSzPts val="1800"/>
              <a:buNone/>
            </a:pPr>
            <a:r>
              <a:t/>
            </a:r>
            <a:endParaRPr b="1"/>
          </a:p>
          <a:p>
            <a:pPr indent="-228600" lvl="0" marL="342900" rtl="0" algn="l">
              <a:spcBef>
                <a:spcPts val="1000"/>
              </a:spcBef>
              <a:spcAft>
                <a:spcPts val="0"/>
              </a:spcAft>
              <a:buSzPts val="1800"/>
              <a:buNone/>
            </a:pPr>
            <a:r>
              <a:t/>
            </a:r>
            <a:endParaRPr b="1"/>
          </a:p>
          <a:p>
            <a:pPr indent="-228600" lvl="0" marL="342900" rtl="0" algn="l">
              <a:spcBef>
                <a:spcPts val="1000"/>
              </a:spcBef>
              <a:spcAft>
                <a:spcPts val="0"/>
              </a:spcAft>
              <a:buSzPts val="1800"/>
              <a:buNone/>
            </a:pPr>
            <a:r>
              <a:t/>
            </a:r>
            <a:endParaRPr b="1"/>
          </a:p>
          <a:p>
            <a:pPr indent="-228600" lvl="0" marL="342900" rtl="0" algn="l">
              <a:spcBef>
                <a:spcPts val="1000"/>
              </a:spcBef>
              <a:spcAft>
                <a:spcPts val="0"/>
              </a:spcAft>
              <a:buSzPts val="1800"/>
              <a:buNone/>
            </a:pPr>
            <a:r>
              <a:t/>
            </a:r>
            <a:endParaRPr b="1"/>
          </a:p>
          <a:p>
            <a:pPr indent="-228600" lvl="0" marL="342900" rtl="0" algn="l">
              <a:spcBef>
                <a:spcPts val="1000"/>
              </a:spcBef>
              <a:spcAft>
                <a:spcPts val="0"/>
              </a:spcAft>
              <a:buSzPts val="1800"/>
              <a:buNone/>
            </a:pPr>
            <a:r>
              <a:t/>
            </a:r>
            <a:endParaRPr b="1"/>
          </a:p>
          <a:p>
            <a:pPr indent="-228600" lvl="0" marL="342900" rtl="0" algn="l">
              <a:spcBef>
                <a:spcPts val="1000"/>
              </a:spcBef>
              <a:spcAft>
                <a:spcPts val="0"/>
              </a:spcAft>
              <a:buSzPts val="1800"/>
              <a:buNone/>
            </a:pPr>
            <a:r>
              <a:t/>
            </a:r>
            <a:endParaRPr b="1"/>
          </a:p>
          <a:p>
            <a:pPr indent="-228600" lvl="0" marL="342900" rtl="0" algn="l">
              <a:spcBef>
                <a:spcPts val="1000"/>
              </a:spcBef>
              <a:spcAft>
                <a:spcPts val="0"/>
              </a:spcAft>
              <a:buSzPts val="1800"/>
              <a:buNone/>
            </a:pPr>
            <a:r>
              <a:t/>
            </a:r>
            <a:endParaRPr b="1"/>
          </a:p>
          <a:p>
            <a:pPr indent="-342900" lvl="0" marL="342900" rtl="0" algn="l">
              <a:spcBef>
                <a:spcPts val="1000"/>
              </a:spcBef>
              <a:spcAft>
                <a:spcPts val="0"/>
              </a:spcAft>
              <a:buSzPts val="1800"/>
              <a:buChar char="🠶"/>
            </a:pPr>
            <a:r>
              <a:rPr b="1" lang="tr-TR">
                <a:solidFill>
                  <a:schemeClr val="dk1"/>
                </a:solidFill>
              </a:rPr>
              <a:t>Bu manyetik alan manyetik alan içerisinde duran kısa devre çubuklarını keserek rotor üzerinde bir gerilim indükler. İndüklenen bu gerilimin oluşturduğu kısa devre akımları rotor üzerinde manyetik alanını oluşturur. Rotor manyetik alanı ile stator manyetik alanının birbirini etkilemesi sonucunda bir döndürme momenti oluşur. Oluşan bu moment ile rotor, döner alan yönünde dönmeye başlar.</a:t>
            </a:r>
            <a:endParaRPr/>
          </a:p>
          <a:p>
            <a:pPr indent="-228600" lvl="0" marL="342900" rtl="0" algn="l">
              <a:spcBef>
                <a:spcPts val="1000"/>
              </a:spcBef>
              <a:spcAft>
                <a:spcPts val="0"/>
              </a:spcAft>
              <a:buSzPts val="1800"/>
              <a:buNone/>
            </a:pPr>
            <a:r>
              <a:t/>
            </a:r>
            <a:endParaRPr b="1"/>
          </a:p>
        </p:txBody>
      </p:sp>
      <p:pic>
        <p:nvPicPr>
          <p:cNvPr id="260" name="Google Shape;260;p32"/>
          <p:cNvPicPr preferRelativeResize="0"/>
          <p:nvPr/>
        </p:nvPicPr>
        <p:blipFill rotWithShape="1">
          <a:blip r:embed="rId3">
            <a:alphaModFix/>
          </a:blip>
          <a:srcRect b="11154" l="0" r="0" t="0"/>
          <a:stretch/>
        </p:blipFill>
        <p:spPr>
          <a:xfrm>
            <a:off x="3004457" y="1643665"/>
            <a:ext cx="4134394" cy="2810769"/>
          </a:xfrm>
          <a:prstGeom prst="rect">
            <a:avLst/>
          </a:prstGeom>
          <a:noFill/>
          <a:ln>
            <a:noFill/>
          </a:ln>
        </p:spPr>
      </p:pic>
      <p:pic>
        <p:nvPicPr>
          <p:cNvPr id="261" name="Google Shape;261;p32"/>
          <p:cNvPicPr preferRelativeResize="0"/>
          <p:nvPr/>
        </p:nvPicPr>
        <p:blipFill rotWithShape="1">
          <a:blip r:embed="rId4">
            <a:alphaModFix/>
          </a:blip>
          <a:srcRect b="0" l="0" r="0" t="0"/>
          <a:stretch/>
        </p:blipFill>
        <p:spPr>
          <a:xfrm>
            <a:off x="7033691" y="1643665"/>
            <a:ext cx="4470921" cy="28107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3200"/>
              <a:buFont typeface="Century Gothic"/>
              <a:buNone/>
            </a:pPr>
            <a:r>
              <a:rPr b="1" lang="tr-TR" sz="3200">
                <a:solidFill>
                  <a:srgbClr val="C00000"/>
                </a:solidFill>
              </a:rPr>
              <a:t>4) ASENKRON MOTORLARA YOL VERME</a:t>
            </a:r>
            <a:endParaRPr b="1" sz="3200">
              <a:solidFill>
                <a:srgbClr val="C00000"/>
              </a:solidFill>
            </a:endParaRPr>
          </a:p>
        </p:txBody>
      </p:sp>
      <p:sp>
        <p:nvSpPr>
          <p:cNvPr id="267" name="Google Shape;267;p33"/>
          <p:cNvSpPr txBox="1"/>
          <p:nvPr>
            <p:ph idx="1" type="body"/>
          </p:nvPr>
        </p:nvSpPr>
        <p:spPr>
          <a:xfrm>
            <a:off x="2589212" y="1319348"/>
            <a:ext cx="4294913" cy="553865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rgbClr val="C00000"/>
                </a:solidFill>
              </a:rPr>
              <a:t>4.1)YILDIZ ÜÇGEN YOL VERME</a:t>
            </a:r>
            <a:endParaRPr/>
          </a:p>
          <a:p>
            <a:pPr indent="-228600" lvl="0" marL="342900" rtl="0" algn="l">
              <a:spcBef>
                <a:spcPts val="1000"/>
              </a:spcBef>
              <a:spcAft>
                <a:spcPts val="0"/>
              </a:spcAft>
              <a:buSzPts val="1800"/>
              <a:buNone/>
            </a:pPr>
            <a:r>
              <a:t/>
            </a:r>
            <a:endParaRPr b="1">
              <a:solidFill>
                <a:srgbClr val="C00000"/>
              </a:solidFill>
            </a:endParaRPr>
          </a:p>
          <a:p>
            <a:pPr indent="-342900" lvl="0" marL="342900" rtl="0" algn="l">
              <a:spcBef>
                <a:spcPts val="1000"/>
              </a:spcBef>
              <a:spcAft>
                <a:spcPts val="0"/>
              </a:spcAft>
              <a:buSzPts val="1800"/>
              <a:buChar char="🠶"/>
            </a:pPr>
            <a:r>
              <a:rPr b="1" lang="tr-TR">
                <a:solidFill>
                  <a:schemeClr val="dk1"/>
                </a:solidFill>
              </a:rPr>
              <a:t>Yıldız üçgen yol vermede amaç; ilk kalkınma anında motoru yıldız bağlı çalıştırmak ve ardından üçgen bağlantı olarak çalıştırmaktır. Böylece, motor yıldız bağlantı ile çalıştığında şebekeden çekilen akım 1/3 oranında düşer.</a:t>
            </a:r>
            <a:endParaRPr/>
          </a:p>
          <a:p>
            <a:pPr indent="-342900" lvl="0" marL="342900" rtl="0" algn="l">
              <a:spcBef>
                <a:spcPts val="1000"/>
              </a:spcBef>
              <a:spcAft>
                <a:spcPts val="0"/>
              </a:spcAft>
              <a:buSzPts val="1800"/>
              <a:buChar char="🠶"/>
            </a:pPr>
            <a:r>
              <a:rPr b="1" lang="tr-TR">
                <a:solidFill>
                  <a:schemeClr val="dk1"/>
                </a:solidFill>
              </a:rPr>
              <a:t>Motor yüksüz iken kaldırıldığında devir sayısı anma devir sayısına kadar artış gösterir. Devir sayısı anma devrine yaklaştığında üçgen bağlantıya geçilir.</a:t>
            </a:r>
            <a:endParaRPr b="1">
              <a:solidFill>
                <a:schemeClr val="dk1"/>
              </a:solidFill>
            </a:endParaRPr>
          </a:p>
          <a:p>
            <a:pPr indent="-228600" lvl="0" marL="342900" rtl="0" algn="l">
              <a:spcBef>
                <a:spcPts val="1000"/>
              </a:spcBef>
              <a:spcAft>
                <a:spcPts val="0"/>
              </a:spcAft>
              <a:buSzPts val="1800"/>
              <a:buNone/>
            </a:pPr>
            <a:r>
              <a:t/>
            </a:r>
            <a:endParaRPr b="1">
              <a:solidFill>
                <a:srgbClr val="C00000"/>
              </a:solidFill>
            </a:endParaRPr>
          </a:p>
        </p:txBody>
      </p:sp>
      <p:pic>
        <p:nvPicPr>
          <p:cNvPr id="268" name="Google Shape;268;p33"/>
          <p:cNvPicPr preferRelativeResize="0"/>
          <p:nvPr/>
        </p:nvPicPr>
        <p:blipFill rotWithShape="1">
          <a:blip r:embed="rId3">
            <a:alphaModFix/>
          </a:blip>
          <a:srcRect b="0" l="0" r="0" t="0"/>
          <a:stretch/>
        </p:blipFill>
        <p:spPr>
          <a:xfrm>
            <a:off x="7048768" y="1605097"/>
            <a:ext cx="4398418" cy="2483576"/>
          </a:xfrm>
          <a:prstGeom prst="rect">
            <a:avLst/>
          </a:prstGeom>
          <a:noFill/>
          <a:ln>
            <a:noFill/>
          </a:ln>
        </p:spPr>
      </p:pic>
      <p:pic>
        <p:nvPicPr>
          <p:cNvPr id="269" name="Google Shape;269;p33"/>
          <p:cNvPicPr preferRelativeResize="0"/>
          <p:nvPr/>
        </p:nvPicPr>
        <p:blipFill rotWithShape="1">
          <a:blip r:embed="rId4">
            <a:alphaModFix/>
          </a:blip>
          <a:srcRect b="0" l="0" r="0" t="0"/>
          <a:stretch/>
        </p:blipFill>
        <p:spPr>
          <a:xfrm>
            <a:off x="7048768" y="4070719"/>
            <a:ext cx="4398418" cy="25211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idx="1" type="body"/>
          </p:nvPr>
        </p:nvSpPr>
        <p:spPr>
          <a:xfrm>
            <a:off x="2589212" y="653143"/>
            <a:ext cx="8915400" cy="525807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solidFill>
                  <a:srgbClr val="C00000"/>
                </a:solidFill>
              </a:rPr>
              <a:t>YILDIZ/ÜÇGEN YOL VERME DEVRE ŞEMASI</a:t>
            </a:r>
            <a:endParaRPr/>
          </a:p>
          <a:p>
            <a:pPr indent="-215900" lvl="0" marL="342900" rtl="0" algn="l">
              <a:spcBef>
                <a:spcPts val="1000"/>
              </a:spcBef>
              <a:spcAft>
                <a:spcPts val="0"/>
              </a:spcAft>
              <a:buSzPts val="2000"/>
              <a:buNone/>
            </a:pPr>
            <a:r>
              <a:t/>
            </a:r>
            <a:endParaRPr b="1" sz="2000">
              <a:solidFill>
                <a:srgbClr val="C00000"/>
              </a:solidFill>
            </a:endParaRPr>
          </a:p>
        </p:txBody>
      </p:sp>
      <p:pic>
        <p:nvPicPr>
          <p:cNvPr id="275" name="Google Shape;275;p34"/>
          <p:cNvPicPr preferRelativeResize="0"/>
          <p:nvPr/>
        </p:nvPicPr>
        <p:blipFill rotWithShape="1">
          <a:blip r:embed="rId3">
            <a:alphaModFix/>
          </a:blip>
          <a:srcRect b="0" l="0" r="0" t="0"/>
          <a:stretch/>
        </p:blipFill>
        <p:spPr>
          <a:xfrm>
            <a:off x="2706233" y="1219200"/>
            <a:ext cx="8958898" cy="533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idx="1" type="body"/>
          </p:nvPr>
        </p:nvSpPr>
        <p:spPr>
          <a:xfrm>
            <a:off x="2589212" y="391886"/>
            <a:ext cx="4399417" cy="55193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solidFill>
                  <a:srgbClr val="C00000"/>
                </a:solidFill>
              </a:rPr>
              <a:t>4.2) OTO TRAFOSU İLE YOL VERME</a:t>
            </a:r>
            <a:endParaRPr/>
          </a:p>
          <a:p>
            <a:pPr indent="-215900" lvl="0" marL="342900" rtl="0" algn="l">
              <a:spcBef>
                <a:spcPts val="1000"/>
              </a:spcBef>
              <a:spcAft>
                <a:spcPts val="0"/>
              </a:spcAft>
              <a:buSzPts val="2000"/>
              <a:buNone/>
            </a:pPr>
            <a:r>
              <a:t/>
            </a:r>
            <a:endParaRPr b="1" sz="2000">
              <a:solidFill>
                <a:srgbClr val="C00000"/>
              </a:solidFill>
            </a:endParaRPr>
          </a:p>
          <a:p>
            <a:pPr indent="-342900" lvl="0" marL="342900" rtl="0" algn="l">
              <a:spcBef>
                <a:spcPts val="1000"/>
              </a:spcBef>
              <a:spcAft>
                <a:spcPts val="0"/>
              </a:spcAft>
              <a:buSzPts val="1800"/>
              <a:buChar char="🠶"/>
            </a:pPr>
            <a:r>
              <a:rPr b="1" lang="tr-TR">
                <a:solidFill>
                  <a:schemeClr val="dk1"/>
                </a:solidFill>
              </a:rPr>
              <a:t>D ve A kontaktörleri kapatılarak oto trafosuna şebeke gerilimi verilir. B kontaktörü kapatıldığında motor      % 50 düşük geirilimle motor normal devrine ulaşınçaya kadar çalışır. D kontaktörü açılarak trafonun yarı sargısı seri reaktans bobini gibi asenkron motorun devresine seri bağlanır. Ve sonra C kontaktörü kapatılarak motora normal şebeke EMK’SI uygulanır. A kontaktörü açılarak oto trafosu devreden çıkartırılır.</a:t>
            </a:r>
            <a:endParaRPr b="1" sz="2000">
              <a:solidFill>
                <a:schemeClr val="dk1"/>
              </a:solidFill>
            </a:endParaRPr>
          </a:p>
        </p:txBody>
      </p:sp>
      <p:pic>
        <p:nvPicPr>
          <p:cNvPr id="281" name="Google Shape;281;p35"/>
          <p:cNvPicPr preferRelativeResize="0"/>
          <p:nvPr/>
        </p:nvPicPr>
        <p:blipFill rotWithShape="1">
          <a:blip r:embed="rId3">
            <a:alphaModFix/>
          </a:blip>
          <a:srcRect b="0" l="0" r="0" t="0"/>
          <a:stretch/>
        </p:blipFill>
        <p:spPr>
          <a:xfrm>
            <a:off x="7471953" y="1242604"/>
            <a:ext cx="3827417" cy="42437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6"/>
          <p:cNvSpPr txBox="1"/>
          <p:nvPr>
            <p:ph idx="1" type="body"/>
          </p:nvPr>
        </p:nvSpPr>
        <p:spPr>
          <a:xfrm>
            <a:off x="2589211" y="548640"/>
            <a:ext cx="9036731" cy="326571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rgbClr val="C00000"/>
                </a:solidFill>
              </a:rPr>
              <a:t>4.3) DİRENÇ İLE YOL VERME</a:t>
            </a:r>
            <a:endParaRPr/>
          </a:p>
          <a:p>
            <a:pPr indent="-342900" lvl="0" marL="342900" rtl="0" algn="l">
              <a:spcBef>
                <a:spcPts val="1000"/>
              </a:spcBef>
              <a:spcAft>
                <a:spcPts val="0"/>
              </a:spcAft>
              <a:buSzPts val="1800"/>
              <a:buChar char="🠶"/>
            </a:pPr>
            <a:r>
              <a:rPr b="1" lang="tr-TR">
                <a:solidFill>
                  <a:schemeClr val="dk1"/>
                </a:solidFill>
              </a:rPr>
              <a:t>Başlatma butonuna basıldığında devre enerjilenecek ve enerji geldikten sonra mühürlemeyi sağlayan M kontağı kapanarak devrenin bu yol üzerinden enerji geçirmesini sağlayacaktır. Enerji, normalde kapalı, gecikmeli açılan zaman rölesi üzerinden devresini tamamlar. Bu esnada alt kısımdaki zaman rölesi de enerjilendiğinden belirli bir süre saymaya başlayacaktır. 5 sn süreyle saydığı varsayılırsa enerjilenmeden 5 sn sonra M kontaktörüne ait kontağı açılıp dirençleri devreden çıkarırken, zaman rölesinin gecikmeli kapanan kontağı da kapanarak A üzerinden motorun tam kalkınmış halde çalışması sağlanır. Devre, durdurma butonuna basılana kadar çalışacaktır.</a:t>
            </a:r>
            <a:endParaRPr/>
          </a:p>
        </p:txBody>
      </p:sp>
      <p:pic>
        <p:nvPicPr>
          <p:cNvPr id="287" name="Google Shape;287;p36"/>
          <p:cNvPicPr preferRelativeResize="0"/>
          <p:nvPr/>
        </p:nvPicPr>
        <p:blipFill rotWithShape="1">
          <a:blip r:embed="rId3">
            <a:alphaModFix/>
          </a:blip>
          <a:srcRect b="0" l="0" r="0" t="0"/>
          <a:stretch/>
        </p:blipFill>
        <p:spPr>
          <a:xfrm>
            <a:off x="3012621" y="3814354"/>
            <a:ext cx="8482693" cy="2926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870291" y="624110"/>
            <a:ext cx="8134395"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3600"/>
              <a:buFont typeface="Century Gothic"/>
              <a:buNone/>
            </a:pPr>
            <a:r>
              <a:rPr b="1" lang="tr-TR">
                <a:solidFill>
                  <a:srgbClr val="C00000"/>
                </a:solidFill>
              </a:rPr>
              <a:t>1) ASENKRON MOTORLARIN YAPISI</a:t>
            </a:r>
            <a:endParaRPr b="1">
              <a:solidFill>
                <a:srgbClr val="C00000"/>
              </a:solidFill>
            </a:endParaRPr>
          </a:p>
        </p:txBody>
      </p:sp>
      <p:pic>
        <p:nvPicPr>
          <p:cNvPr id="171" name="Google Shape;171;p19"/>
          <p:cNvPicPr preferRelativeResize="0"/>
          <p:nvPr>
            <p:ph idx="1" type="body"/>
          </p:nvPr>
        </p:nvPicPr>
        <p:blipFill rotWithShape="1">
          <a:blip r:embed="rId3">
            <a:alphaModFix/>
          </a:blip>
          <a:srcRect b="0" l="0" r="0" t="0"/>
          <a:stretch/>
        </p:blipFill>
        <p:spPr>
          <a:xfrm>
            <a:off x="2954429" y="1905000"/>
            <a:ext cx="7966120" cy="402553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txBox="1"/>
          <p:nvPr>
            <p:ph type="title"/>
          </p:nvPr>
        </p:nvSpPr>
        <p:spPr>
          <a:xfrm>
            <a:off x="2589213" y="624110"/>
            <a:ext cx="8370026" cy="93037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2000"/>
              <a:buFont typeface="Century Gothic"/>
              <a:buNone/>
            </a:pPr>
            <a:r>
              <a:rPr b="1" lang="tr-TR" sz="2000">
                <a:solidFill>
                  <a:srgbClr val="C00000"/>
                </a:solidFill>
              </a:rPr>
              <a:t>4.4) ASENKRON MOTORLARIN DEVİR YÖNÜNÜN DEĞİŞTİRİLMESİ </a:t>
            </a:r>
            <a:endParaRPr b="1" sz="2000">
              <a:solidFill>
                <a:srgbClr val="C00000"/>
              </a:solidFill>
            </a:endParaRPr>
          </a:p>
        </p:txBody>
      </p:sp>
      <p:sp>
        <p:nvSpPr>
          <p:cNvPr id="293" name="Google Shape;293;p37"/>
          <p:cNvSpPr txBox="1"/>
          <p:nvPr>
            <p:ph idx="1" type="body"/>
          </p:nvPr>
        </p:nvSpPr>
        <p:spPr>
          <a:xfrm>
            <a:off x="2589212" y="1423851"/>
            <a:ext cx="8684034" cy="4624252"/>
          </a:xfrm>
          <a:prstGeom prst="rect">
            <a:avLst/>
          </a:prstGeom>
          <a:noFill/>
          <a:ln>
            <a:noFill/>
          </a:ln>
        </p:spPr>
        <p:txBody>
          <a:bodyPr anchorCtr="0" anchor="t" bIns="45700" lIns="91425" spcFirstLastPara="1" rIns="91425" wrap="square" tIns="45700">
            <a:noAutofit/>
          </a:bodyPr>
          <a:lstStyle/>
          <a:p>
            <a:pPr indent="-228600" lvl="0" marL="342900" rtl="0" algn="l">
              <a:spcBef>
                <a:spcPts val="0"/>
              </a:spcBef>
              <a:spcAft>
                <a:spcPts val="0"/>
              </a:spcAft>
              <a:buSzPts val="1800"/>
              <a:buNone/>
            </a:pPr>
            <a:r>
              <a:t/>
            </a:r>
            <a:endParaRPr b="1"/>
          </a:p>
          <a:p>
            <a:pPr indent="-342900" lvl="0" marL="342900" rtl="0" algn="l">
              <a:spcBef>
                <a:spcPts val="1000"/>
              </a:spcBef>
              <a:spcAft>
                <a:spcPts val="0"/>
              </a:spcAft>
              <a:buSzPts val="1800"/>
              <a:buChar char="🠶"/>
            </a:pPr>
            <a:r>
              <a:rPr b="1" lang="tr-TR">
                <a:solidFill>
                  <a:schemeClr val="dk1"/>
                </a:solidFill>
              </a:rPr>
              <a:t>Asenkron motorlarda devir yönünü değiştirmek için statora gelen üç fazdan ikisinin bağlantısı, birbiri ile yer değiştirilir. Bu durum stator akımlarının faz sırasını ve döner alanının dönme yönünü değiştirir.</a:t>
            </a:r>
            <a:endParaRPr/>
          </a:p>
        </p:txBody>
      </p:sp>
      <p:pic>
        <p:nvPicPr>
          <p:cNvPr id="294" name="Google Shape;294;p37"/>
          <p:cNvPicPr preferRelativeResize="0"/>
          <p:nvPr/>
        </p:nvPicPr>
        <p:blipFill rotWithShape="1">
          <a:blip r:embed="rId3">
            <a:alphaModFix/>
          </a:blip>
          <a:srcRect b="0" l="0" r="0" t="0"/>
          <a:stretch/>
        </p:blipFill>
        <p:spPr>
          <a:xfrm>
            <a:off x="2861900" y="3194283"/>
            <a:ext cx="7824652" cy="27169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type="title"/>
          </p:nvPr>
        </p:nvSpPr>
        <p:spPr>
          <a:xfrm>
            <a:off x="2589213" y="624110"/>
            <a:ext cx="8915400" cy="96955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3600"/>
              <a:buFont typeface="Century Gothic"/>
              <a:buNone/>
            </a:pPr>
            <a:r>
              <a:rPr b="1" lang="tr-TR">
                <a:solidFill>
                  <a:srgbClr val="C00000"/>
                </a:solidFill>
              </a:rPr>
              <a:t>5) Asenkron Motorlarda Kayıplar</a:t>
            </a:r>
            <a:endParaRPr b="1">
              <a:solidFill>
                <a:srgbClr val="C00000"/>
              </a:solidFill>
            </a:endParaRPr>
          </a:p>
        </p:txBody>
      </p:sp>
      <p:sp>
        <p:nvSpPr>
          <p:cNvPr id="300" name="Google Shape;300;p38"/>
          <p:cNvSpPr txBox="1"/>
          <p:nvPr>
            <p:ph idx="1" type="body"/>
          </p:nvPr>
        </p:nvSpPr>
        <p:spPr>
          <a:xfrm>
            <a:off x="2589213" y="1907177"/>
            <a:ext cx="8915400" cy="431755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solidFill>
                  <a:schemeClr val="dk1"/>
                </a:solidFill>
              </a:rPr>
              <a:t>Kayıplar Genel olarak, bütün elektrik makinelerinde olduğu gibi, asenkron makinelerde de çeşitli kayıplar meydana gelir. </a:t>
            </a:r>
            <a:endParaRPr b="1" sz="2000">
              <a:solidFill>
                <a:schemeClr val="dk1"/>
              </a:solidFill>
            </a:endParaRPr>
          </a:p>
          <a:p>
            <a:pPr indent="-342900" lvl="0" marL="342900" rtl="0" algn="l">
              <a:spcBef>
                <a:spcPts val="1000"/>
              </a:spcBef>
              <a:spcAft>
                <a:spcPts val="0"/>
              </a:spcAft>
              <a:buSzPts val="2000"/>
              <a:buChar char="🠶"/>
            </a:pPr>
            <a:r>
              <a:rPr b="1" lang="tr-TR" sz="2000">
                <a:solidFill>
                  <a:schemeClr val="dk1"/>
                </a:solidFill>
              </a:rPr>
              <a:t>Bunlar: </a:t>
            </a:r>
            <a:endParaRPr b="1" sz="2000">
              <a:solidFill>
                <a:schemeClr val="dk1"/>
              </a:solidFill>
            </a:endParaRPr>
          </a:p>
          <a:p>
            <a:pPr indent="-342900" lvl="0" marL="342900" rtl="0" algn="l">
              <a:spcBef>
                <a:spcPts val="1000"/>
              </a:spcBef>
              <a:spcAft>
                <a:spcPts val="0"/>
              </a:spcAft>
              <a:buSzPts val="2000"/>
              <a:buChar char="🠶"/>
            </a:pPr>
            <a:r>
              <a:rPr b="1" lang="tr-TR" sz="2000">
                <a:solidFill>
                  <a:schemeClr val="dk1"/>
                </a:solidFill>
              </a:rPr>
              <a:t>• Demir kayıpları</a:t>
            </a:r>
            <a:endParaRPr/>
          </a:p>
          <a:p>
            <a:pPr indent="-342900" lvl="0" marL="342900" rtl="0" algn="l">
              <a:spcBef>
                <a:spcPts val="1000"/>
              </a:spcBef>
              <a:spcAft>
                <a:spcPts val="0"/>
              </a:spcAft>
              <a:buSzPts val="2000"/>
              <a:buChar char="🠶"/>
            </a:pPr>
            <a:r>
              <a:rPr b="1" lang="tr-TR" sz="2000">
                <a:solidFill>
                  <a:schemeClr val="dk1"/>
                </a:solidFill>
              </a:rPr>
              <a:t>• Bakır kayıpları </a:t>
            </a:r>
            <a:endParaRPr b="1" sz="2000">
              <a:solidFill>
                <a:schemeClr val="dk1"/>
              </a:solidFill>
            </a:endParaRPr>
          </a:p>
          <a:p>
            <a:pPr indent="-342900" lvl="0" marL="342900" rtl="0" algn="l">
              <a:spcBef>
                <a:spcPts val="1000"/>
              </a:spcBef>
              <a:spcAft>
                <a:spcPts val="0"/>
              </a:spcAft>
              <a:buSzPts val="2000"/>
              <a:buChar char="🠶"/>
            </a:pPr>
            <a:r>
              <a:rPr b="1" lang="tr-TR" sz="2000">
                <a:solidFill>
                  <a:schemeClr val="dk1"/>
                </a:solidFill>
              </a:rPr>
              <a:t>• Rüzgâr ve sürtünme kayıplarıdır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idx="1" type="body"/>
          </p:nvPr>
        </p:nvSpPr>
        <p:spPr>
          <a:xfrm>
            <a:off x="2589212" y="1031966"/>
            <a:ext cx="8915400" cy="506838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solidFill>
                  <a:srgbClr val="C00000"/>
                </a:solidFill>
              </a:rPr>
              <a:t>5.1)DEMİR KAYIPLARI</a:t>
            </a:r>
            <a:endParaRPr/>
          </a:p>
          <a:p>
            <a:pPr indent="-342900" lvl="0" marL="342900" rtl="0" algn="l">
              <a:spcBef>
                <a:spcPts val="1000"/>
              </a:spcBef>
              <a:spcAft>
                <a:spcPts val="0"/>
              </a:spcAft>
              <a:buSzPts val="2000"/>
              <a:buChar char="🠶"/>
            </a:pPr>
            <a:r>
              <a:rPr b="1" lang="tr-TR" sz="2000">
                <a:solidFill>
                  <a:schemeClr val="dk1"/>
                </a:solidFill>
              </a:rPr>
              <a:t>Demir kayıpları; stator ve rotor saçlarında meydana gelen histerezis ve fuko kayıplarıdır. Bu kayıplar, frekans ve manyetik endüksiyon ile oranlıdır.</a:t>
            </a:r>
            <a:endParaRPr/>
          </a:p>
          <a:p>
            <a:pPr indent="-342900" lvl="0" marL="342900" rtl="0" algn="l">
              <a:spcBef>
                <a:spcPts val="1000"/>
              </a:spcBef>
              <a:spcAft>
                <a:spcPts val="0"/>
              </a:spcAft>
              <a:buSzPts val="2000"/>
              <a:buChar char="🠶"/>
            </a:pPr>
            <a:r>
              <a:rPr b="1" lang="tr-TR" sz="2000">
                <a:solidFill>
                  <a:srgbClr val="C00000"/>
                </a:solidFill>
              </a:rPr>
              <a:t>5.2)BAKIR KAYIPLARI</a:t>
            </a:r>
            <a:endParaRPr/>
          </a:p>
          <a:p>
            <a:pPr indent="-342900" lvl="0" marL="342900" rtl="0" algn="l">
              <a:spcBef>
                <a:spcPts val="1000"/>
              </a:spcBef>
              <a:spcAft>
                <a:spcPts val="0"/>
              </a:spcAft>
              <a:buSzPts val="2000"/>
              <a:buChar char="🠶"/>
            </a:pPr>
            <a:r>
              <a:rPr b="1" lang="tr-TR" sz="2000">
                <a:solidFill>
                  <a:schemeClr val="dk1"/>
                </a:solidFill>
              </a:rPr>
              <a:t>Rotor ve stator bakır kayıplarını bulabilmek için; akım ve dirençlerin bilinmesi gerekir.Genel olarak bakır kayıpları, motorun kısa devre deneyinden tüm olarak hesaplanır.</a:t>
            </a:r>
            <a:endParaRPr/>
          </a:p>
          <a:p>
            <a:pPr indent="-342900" lvl="0" marL="342900" rtl="0" algn="l">
              <a:spcBef>
                <a:spcPts val="1000"/>
              </a:spcBef>
              <a:spcAft>
                <a:spcPts val="0"/>
              </a:spcAft>
              <a:buSzPts val="2000"/>
              <a:buChar char="🠶"/>
            </a:pPr>
            <a:r>
              <a:rPr b="1" lang="tr-TR" sz="2000">
                <a:solidFill>
                  <a:srgbClr val="C00000"/>
                </a:solidFill>
              </a:rPr>
              <a:t>5.3)RÜZGAR VE SÜRTÜNME KAYIPLARI</a:t>
            </a:r>
            <a:endParaRPr/>
          </a:p>
          <a:p>
            <a:pPr indent="-342900" lvl="0" marL="342900" rtl="0" algn="l">
              <a:spcBef>
                <a:spcPts val="1000"/>
              </a:spcBef>
              <a:spcAft>
                <a:spcPts val="0"/>
              </a:spcAft>
              <a:buSzPts val="2000"/>
              <a:buChar char="🠶"/>
            </a:pPr>
            <a:r>
              <a:rPr b="1" lang="tr-TR" sz="2000">
                <a:solidFill>
                  <a:schemeClr val="dk1"/>
                </a:solidFill>
              </a:rPr>
              <a:t>Asenkron motorlarda sürtünme ve rüzgâr kayıpları; devir sayısı ile biraz değişirse de bu değişim çok az olduğu için sabit kabul edilebilir. Sürtünme ve rüzgâr kayıpları; boş çalışma deneyinde, demir kayıpları ile birlikte bulunur. Demir kayıpları ile rüzgâr ve sürtünme kayıplarına sabit kayıplar denir.</a:t>
            </a:r>
            <a:endParaRPr b="1" sz="2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title"/>
          </p:nvPr>
        </p:nvSpPr>
        <p:spPr>
          <a:xfrm>
            <a:off x="4898571" y="600891"/>
            <a:ext cx="6606041" cy="130410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3600"/>
              <a:buFont typeface="Century Gothic"/>
              <a:buNone/>
            </a:pPr>
            <a:r>
              <a:rPr b="1" lang="tr-TR">
                <a:solidFill>
                  <a:srgbClr val="C00000"/>
                </a:solidFill>
              </a:rPr>
              <a:t>6)VERİM</a:t>
            </a:r>
            <a:endParaRPr b="1">
              <a:solidFill>
                <a:srgbClr val="C00000"/>
              </a:solidFill>
            </a:endParaRPr>
          </a:p>
        </p:txBody>
      </p:sp>
      <p:sp>
        <p:nvSpPr>
          <p:cNvPr id="311" name="Google Shape;311;p40"/>
          <p:cNvSpPr txBox="1"/>
          <p:nvPr>
            <p:ph idx="1" type="body"/>
          </p:nvPr>
        </p:nvSpPr>
        <p:spPr>
          <a:xfrm>
            <a:off x="2589212" y="1905000"/>
            <a:ext cx="9141234" cy="40062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chemeClr val="dk1"/>
                </a:solidFill>
              </a:rPr>
              <a:t>Verim; bir makineden alınan gücün, makineye verilen güce oranı olduğuna göre:</a:t>
            </a:r>
            <a:endParaRPr/>
          </a:p>
          <a:p>
            <a:pPr indent="-228600" lvl="0" marL="342900" rtl="0" algn="l">
              <a:spcBef>
                <a:spcPts val="1000"/>
              </a:spcBef>
              <a:spcAft>
                <a:spcPts val="0"/>
              </a:spcAft>
              <a:buSzPts val="1800"/>
              <a:buNone/>
            </a:pPr>
            <a:r>
              <a:t/>
            </a:r>
            <a:endParaRPr/>
          </a:p>
        </p:txBody>
      </p:sp>
      <p:pic>
        <p:nvPicPr>
          <p:cNvPr id="312" name="Google Shape;312;p40"/>
          <p:cNvPicPr preferRelativeResize="0"/>
          <p:nvPr/>
        </p:nvPicPr>
        <p:blipFill rotWithShape="1">
          <a:blip r:embed="rId3">
            <a:alphaModFix/>
          </a:blip>
          <a:srcRect b="0" l="0" r="0" t="0"/>
          <a:stretch/>
        </p:blipFill>
        <p:spPr>
          <a:xfrm>
            <a:off x="2847704" y="2930173"/>
            <a:ext cx="8978846" cy="307874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2592926" y="624110"/>
            <a:ext cx="8392938"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2400"/>
              <a:buFont typeface="Century Gothic"/>
              <a:buNone/>
            </a:pPr>
            <a:r>
              <a:rPr b="1" lang="tr-TR" sz="2400">
                <a:solidFill>
                  <a:srgbClr val="C00000"/>
                </a:solidFill>
              </a:rPr>
              <a:t>6.1)MOTORUN ETİKET DEĞERLERİNDEN FAYDALANILARAK VERİMİN BULUNMASI</a:t>
            </a:r>
            <a:endParaRPr b="1" sz="2400">
              <a:solidFill>
                <a:srgbClr val="C00000"/>
              </a:solidFill>
            </a:endParaRPr>
          </a:p>
        </p:txBody>
      </p:sp>
      <p:pic>
        <p:nvPicPr>
          <p:cNvPr id="318" name="Google Shape;318;p41"/>
          <p:cNvPicPr preferRelativeResize="0"/>
          <p:nvPr>
            <p:ph idx="1" type="body"/>
          </p:nvPr>
        </p:nvPicPr>
        <p:blipFill rotWithShape="1">
          <a:blip r:embed="rId3">
            <a:alphaModFix/>
          </a:blip>
          <a:srcRect b="4097" l="0" r="0" t="0"/>
          <a:stretch/>
        </p:blipFill>
        <p:spPr>
          <a:xfrm>
            <a:off x="2592925" y="1905000"/>
            <a:ext cx="8249246" cy="453498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2"/>
          <p:cNvSpPr txBox="1"/>
          <p:nvPr>
            <p:ph idx="1" type="body"/>
          </p:nvPr>
        </p:nvSpPr>
        <p:spPr>
          <a:xfrm>
            <a:off x="2589212" y="535577"/>
            <a:ext cx="8915400" cy="537564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rgbClr val="C00000"/>
                </a:solidFill>
              </a:rPr>
              <a:t>SORU 1)</a:t>
            </a:r>
            <a:endParaRPr/>
          </a:p>
          <a:p>
            <a:pPr indent="0" lvl="0" marL="0" rtl="0" algn="l">
              <a:spcBef>
                <a:spcPts val="1000"/>
              </a:spcBef>
              <a:spcAft>
                <a:spcPts val="0"/>
              </a:spcAft>
              <a:buSzPts val="1800"/>
              <a:buNone/>
            </a:pPr>
            <a:r>
              <a:rPr b="1" lang="tr-TR">
                <a:solidFill>
                  <a:srgbClr val="C00000"/>
                </a:solidFill>
              </a:rPr>
              <a:t>     </a:t>
            </a:r>
            <a:r>
              <a:rPr b="1" lang="tr-TR">
                <a:solidFill>
                  <a:schemeClr val="dk1"/>
                </a:solidFill>
              </a:rPr>
              <a:t>Etiket bilgileri verilen asenkron</a:t>
            </a:r>
            <a:endParaRPr/>
          </a:p>
          <a:p>
            <a:pPr indent="0" lvl="0" marL="0" rtl="0" algn="l">
              <a:spcBef>
                <a:spcPts val="1000"/>
              </a:spcBef>
              <a:spcAft>
                <a:spcPts val="0"/>
              </a:spcAft>
              <a:buSzPts val="1800"/>
              <a:buNone/>
            </a:pPr>
            <a:r>
              <a:rPr b="1" lang="tr-TR">
                <a:solidFill>
                  <a:schemeClr val="dk1"/>
                </a:solidFill>
              </a:rPr>
              <a:t>     motorun verimini hesaplayınız?</a:t>
            </a:r>
            <a:endParaRPr/>
          </a:p>
          <a:p>
            <a:pPr indent="0" lvl="0" marL="0" rtl="0" algn="l">
              <a:spcBef>
                <a:spcPts val="1000"/>
              </a:spcBef>
              <a:spcAft>
                <a:spcPts val="0"/>
              </a:spcAft>
              <a:buSzPts val="1800"/>
              <a:buNone/>
            </a:pPr>
            <a:r>
              <a:t/>
            </a:r>
            <a:endParaRPr b="1">
              <a:solidFill>
                <a:schemeClr val="dk1"/>
              </a:solidFill>
            </a:endParaRPr>
          </a:p>
          <a:p>
            <a:pPr indent="0" lvl="0" marL="0" rtl="0" algn="l">
              <a:spcBef>
                <a:spcPts val="1000"/>
              </a:spcBef>
              <a:spcAft>
                <a:spcPts val="0"/>
              </a:spcAft>
              <a:buSzPts val="1800"/>
              <a:buNone/>
            </a:pPr>
            <a:r>
              <a:t/>
            </a:r>
            <a:endParaRPr b="1">
              <a:solidFill>
                <a:schemeClr val="dk1"/>
              </a:solidFill>
            </a:endParaRPr>
          </a:p>
          <a:p>
            <a:pPr indent="0" lvl="0" marL="0" rtl="0" algn="l">
              <a:spcBef>
                <a:spcPts val="1000"/>
              </a:spcBef>
              <a:spcAft>
                <a:spcPts val="0"/>
              </a:spcAft>
              <a:buSzPts val="1800"/>
              <a:buNone/>
            </a:pPr>
            <a:r>
              <a:t/>
            </a:r>
            <a:endParaRPr b="1">
              <a:solidFill>
                <a:schemeClr val="dk1"/>
              </a:solidFill>
            </a:endParaRPr>
          </a:p>
          <a:p>
            <a:pPr indent="0" lvl="0" marL="0" rtl="0" algn="l">
              <a:spcBef>
                <a:spcPts val="1000"/>
              </a:spcBef>
              <a:spcAft>
                <a:spcPts val="0"/>
              </a:spcAft>
              <a:buSzPts val="1800"/>
              <a:buNone/>
            </a:pPr>
            <a:r>
              <a:t/>
            </a:r>
            <a:endParaRPr b="1">
              <a:solidFill>
                <a:schemeClr val="dk1"/>
              </a:solidFill>
            </a:endParaRPr>
          </a:p>
          <a:p>
            <a:pPr indent="0" lvl="0" marL="0" rtl="0" algn="l">
              <a:spcBef>
                <a:spcPts val="1000"/>
              </a:spcBef>
              <a:spcAft>
                <a:spcPts val="0"/>
              </a:spcAft>
              <a:buSzPts val="1800"/>
              <a:buNone/>
            </a:pPr>
            <a:r>
              <a:rPr b="1" lang="tr-TR">
                <a:solidFill>
                  <a:schemeClr val="dk1"/>
                </a:solidFill>
              </a:rPr>
              <a:t>     </a:t>
            </a:r>
            <a:r>
              <a:rPr b="1" lang="tr-TR">
                <a:solidFill>
                  <a:srgbClr val="C00000"/>
                </a:solidFill>
              </a:rPr>
              <a:t>Çözüm:</a:t>
            </a:r>
            <a:endParaRPr/>
          </a:p>
          <a:p>
            <a:pPr indent="0" lvl="0" marL="0" rtl="0" algn="l">
              <a:spcBef>
                <a:spcPts val="1000"/>
              </a:spcBef>
              <a:spcAft>
                <a:spcPts val="0"/>
              </a:spcAft>
              <a:buSzPts val="1800"/>
              <a:buNone/>
            </a:pPr>
            <a:r>
              <a:t/>
            </a:r>
            <a:endParaRPr b="1">
              <a:solidFill>
                <a:srgbClr val="C00000"/>
              </a:solidFill>
            </a:endParaRPr>
          </a:p>
          <a:p>
            <a:pPr indent="0" lvl="0" marL="0" rtl="0" algn="l">
              <a:spcBef>
                <a:spcPts val="1000"/>
              </a:spcBef>
              <a:spcAft>
                <a:spcPts val="0"/>
              </a:spcAft>
              <a:buSzPts val="1800"/>
              <a:buNone/>
            </a:pPr>
            <a:r>
              <a:rPr b="1" lang="tr-TR">
                <a:solidFill>
                  <a:srgbClr val="C00000"/>
                </a:solidFill>
              </a:rPr>
              <a:t>	</a:t>
            </a:r>
            <a:endParaRPr b="1">
              <a:solidFill>
                <a:srgbClr val="C00000"/>
              </a:solidFill>
            </a:endParaRPr>
          </a:p>
        </p:txBody>
      </p:sp>
      <p:pic>
        <p:nvPicPr>
          <p:cNvPr id="324" name="Google Shape;324;p42"/>
          <p:cNvPicPr preferRelativeResize="0"/>
          <p:nvPr/>
        </p:nvPicPr>
        <p:blipFill rotWithShape="1">
          <a:blip r:embed="rId3">
            <a:alphaModFix/>
          </a:blip>
          <a:srcRect b="0" l="0" r="0" t="0"/>
          <a:stretch/>
        </p:blipFill>
        <p:spPr>
          <a:xfrm>
            <a:off x="6673849" y="535577"/>
            <a:ext cx="4608694" cy="2649598"/>
          </a:xfrm>
          <a:prstGeom prst="rect">
            <a:avLst/>
          </a:prstGeom>
          <a:noFill/>
          <a:ln>
            <a:noFill/>
          </a:ln>
        </p:spPr>
      </p:pic>
      <p:pic>
        <p:nvPicPr>
          <p:cNvPr id="325" name="Google Shape;325;p42"/>
          <p:cNvPicPr preferRelativeResize="0"/>
          <p:nvPr/>
        </p:nvPicPr>
        <p:blipFill rotWithShape="1">
          <a:blip r:embed="rId4">
            <a:alphaModFix/>
          </a:blip>
          <a:srcRect b="0" l="0" r="0" t="0"/>
          <a:stretch/>
        </p:blipFill>
        <p:spPr>
          <a:xfrm>
            <a:off x="4046831" y="3910023"/>
            <a:ext cx="7164964" cy="1524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3"/>
          <p:cNvSpPr txBox="1"/>
          <p:nvPr>
            <p:ph idx="1" type="body"/>
          </p:nvPr>
        </p:nvSpPr>
        <p:spPr>
          <a:xfrm>
            <a:off x="2589212" y="640080"/>
            <a:ext cx="8915400" cy="527114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rgbClr val="C00000"/>
                </a:solidFill>
              </a:rPr>
              <a:t>SORU 2)  </a:t>
            </a:r>
            <a:endParaRPr/>
          </a:p>
          <a:p>
            <a:pPr indent="0" lvl="2" marL="914400" rtl="0" algn="l">
              <a:spcBef>
                <a:spcPts val="1000"/>
              </a:spcBef>
              <a:spcAft>
                <a:spcPts val="0"/>
              </a:spcAft>
              <a:buSzPts val="1400"/>
              <a:buNone/>
            </a:pPr>
            <a:r>
              <a:rPr b="1" lang="tr-TR">
                <a:solidFill>
                  <a:srgbClr val="C00000"/>
                </a:solidFill>
              </a:rPr>
              <a:t>      </a:t>
            </a:r>
            <a:endParaRPr/>
          </a:p>
          <a:p>
            <a:pPr indent="0" lvl="2" marL="914400" rtl="0" algn="l">
              <a:spcBef>
                <a:spcPts val="1000"/>
              </a:spcBef>
              <a:spcAft>
                <a:spcPts val="0"/>
              </a:spcAft>
              <a:buSzPts val="1400"/>
              <a:buNone/>
            </a:pPr>
            <a:r>
              <a:t/>
            </a:r>
            <a:endParaRPr b="1">
              <a:solidFill>
                <a:srgbClr val="C00000"/>
              </a:solidFill>
            </a:endParaRPr>
          </a:p>
          <a:p>
            <a:pPr indent="0" lvl="2" marL="914400" rtl="0" algn="l">
              <a:spcBef>
                <a:spcPts val="1000"/>
              </a:spcBef>
              <a:spcAft>
                <a:spcPts val="0"/>
              </a:spcAft>
              <a:buSzPts val="1400"/>
              <a:buNone/>
            </a:pPr>
            <a:r>
              <a:rPr b="1" lang="tr-TR">
                <a:solidFill>
                  <a:srgbClr val="C00000"/>
                </a:solidFill>
              </a:rPr>
              <a:t>      </a:t>
            </a:r>
            <a:endParaRPr b="1">
              <a:solidFill>
                <a:srgbClr val="C00000"/>
              </a:solidFill>
            </a:endParaRPr>
          </a:p>
        </p:txBody>
      </p:sp>
      <p:pic>
        <p:nvPicPr>
          <p:cNvPr id="331" name="Google Shape;331;p43"/>
          <p:cNvPicPr preferRelativeResize="0"/>
          <p:nvPr/>
        </p:nvPicPr>
        <p:blipFill rotWithShape="1">
          <a:blip r:embed="rId3">
            <a:alphaModFix/>
          </a:blip>
          <a:srcRect b="0" l="0" r="0" t="0"/>
          <a:stretch/>
        </p:blipFill>
        <p:spPr>
          <a:xfrm>
            <a:off x="4091762" y="1312137"/>
            <a:ext cx="5910300" cy="37431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4"/>
          <p:cNvSpPr txBox="1"/>
          <p:nvPr>
            <p:ph idx="1" type="body"/>
          </p:nvPr>
        </p:nvSpPr>
        <p:spPr>
          <a:xfrm>
            <a:off x="2589212" y="653143"/>
            <a:ext cx="8915400" cy="525807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rgbClr val="C00000"/>
                </a:solidFill>
              </a:rPr>
              <a:t>SORU 3)  </a:t>
            </a:r>
            <a:endParaRPr/>
          </a:p>
          <a:p>
            <a:pPr indent="-228600" lvl="0" marL="342900" rtl="0" algn="l">
              <a:spcBef>
                <a:spcPts val="1000"/>
              </a:spcBef>
              <a:spcAft>
                <a:spcPts val="0"/>
              </a:spcAft>
              <a:buSzPts val="1800"/>
              <a:buNone/>
            </a:pPr>
            <a:r>
              <a:t/>
            </a:r>
            <a:endParaRPr b="1">
              <a:solidFill>
                <a:srgbClr val="C00000"/>
              </a:solidFill>
            </a:endParaRPr>
          </a:p>
          <a:p>
            <a:pPr indent="-228600" lvl="0" marL="342900" rtl="0" algn="l">
              <a:spcBef>
                <a:spcPts val="1000"/>
              </a:spcBef>
              <a:spcAft>
                <a:spcPts val="0"/>
              </a:spcAft>
              <a:buSzPts val="1800"/>
              <a:buNone/>
            </a:pPr>
            <a:r>
              <a:t/>
            </a:r>
            <a:endParaRPr b="1">
              <a:solidFill>
                <a:srgbClr val="C00000"/>
              </a:solidFill>
            </a:endParaRPr>
          </a:p>
          <a:p>
            <a:pPr indent="-152400" lvl="3" marL="1600200" rtl="0" algn="l">
              <a:spcBef>
                <a:spcPts val="1000"/>
              </a:spcBef>
              <a:spcAft>
                <a:spcPts val="0"/>
              </a:spcAft>
              <a:buSzPts val="1200"/>
              <a:buNone/>
            </a:pPr>
            <a:r>
              <a:t/>
            </a:r>
            <a:endParaRPr b="1">
              <a:solidFill>
                <a:srgbClr val="C00000"/>
              </a:solidFill>
            </a:endParaRPr>
          </a:p>
        </p:txBody>
      </p:sp>
      <p:pic>
        <p:nvPicPr>
          <p:cNvPr id="337" name="Google Shape;337;p44"/>
          <p:cNvPicPr preferRelativeResize="0"/>
          <p:nvPr/>
        </p:nvPicPr>
        <p:blipFill rotWithShape="1">
          <a:blip r:embed="rId3">
            <a:alphaModFix/>
          </a:blip>
          <a:srcRect b="0" l="0" r="0" t="0"/>
          <a:stretch/>
        </p:blipFill>
        <p:spPr>
          <a:xfrm>
            <a:off x="4039144" y="1605915"/>
            <a:ext cx="6131845" cy="331878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idx="1" type="body"/>
          </p:nvPr>
        </p:nvSpPr>
        <p:spPr>
          <a:xfrm>
            <a:off x="2589212" y="653143"/>
            <a:ext cx="8915400" cy="525807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rgbClr val="C00000"/>
                </a:solidFill>
              </a:rPr>
              <a:t>SORU 4)  </a:t>
            </a:r>
            <a:endParaRPr/>
          </a:p>
          <a:p>
            <a:pPr indent="-152400" lvl="3" marL="1600200" rtl="0" algn="l">
              <a:spcBef>
                <a:spcPts val="1000"/>
              </a:spcBef>
              <a:spcAft>
                <a:spcPts val="0"/>
              </a:spcAft>
              <a:buSzPts val="1200"/>
              <a:buNone/>
            </a:pPr>
            <a:r>
              <a:t/>
            </a:r>
            <a:endParaRPr/>
          </a:p>
        </p:txBody>
      </p:sp>
      <p:pic>
        <p:nvPicPr>
          <p:cNvPr id="343" name="Google Shape;343;p45"/>
          <p:cNvPicPr preferRelativeResize="0"/>
          <p:nvPr/>
        </p:nvPicPr>
        <p:blipFill rotWithShape="1">
          <a:blip r:embed="rId3">
            <a:alphaModFix/>
          </a:blip>
          <a:srcRect b="0" l="0" r="0" t="0"/>
          <a:stretch/>
        </p:blipFill>
        <p:spPr>
          <a:xfrm>
            <a:off x="3978592" y="1458141"/>
            <a:ext cx="6126072" cy="398907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idx="1" type="body"/>
          </p:nvPr>
        </p:nvSpPr>
        <p:spPr>
          <a:xfrm>
            <a:off x="2589212" y="653143"/>
            <a:ext cx="8915400" cy="5258079"/>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SzPts val="4400"/>
              <a:buChar char="🠶"/>
            </a:pPr>
            <a:r>
              <a:rPr b="1" lang="tr-TR" sz="4400">
                <a:solidFill>
                  <a:srgbClr val="C00000"/>
                </a:solidFill>
              </a:rPr>
              <a:t>HAZIRLAYANLAR</a:t>
            </a:r>
            <a:endParaRPr/>
          </a:p>
          <a:p>
            <a:pPr indent="-165100" lvl="0" marL="342900" rtl="0" algn="ctr">
              <a:spcBef>
                <a:spcPts val="1000"/>
              </a:spcBef>
              <a:spcAft>
                <a:spcPts val="0"/>
              </a:spcAft>
              <a:buSzPts val="2800"/>
              <a:buNone/>
            </a:pPr>
            <a:r>
              <a:t/>
            </a:r>
            <a:endParaRPr b="1" sz="2800">
              <a:solidFill>
                <a:srgbClr val="C00000"/>
              </a:solidFill>
            </a:endParaRPr>
          </a:p>
          <a:p>
            <a:pPr indent="-165100" lvl="0" marL="342900" rtl="0" algn="ctr">
              <a:spcBef>
                <a:spcPts val="1000"/>
              </a:spcBef>
              <a:spcAft>
                <a:spcPts val="0"/>
              </a:spcAft>
              <a:buSzPts val="2800"/>
              <a:buNone/>
            </a:pPr>
            <a:r>
              <a:t/>
            </a:r>
            <a:endParaRPr b="1" sz="2800">
              <a:solidFill>
                <a:srgbClr val="C00000"/>
              </a:solidFill>
            </a:endParaRPr>
          </a:p>
          <a:p>
            <a:pPr indent="-342900" lvl="0" marL="342900" rtl="0" algn="ctr">
              <a:spcBef>
                <a:spcPts val="1000"/>
              </a:spcBef>
              <a:spcAft>
                <a:spcPts val="0"/>
              </a:spcAft>
              <a:buSzPts val="3200"/>
              <a:buChar char="🠶"/>
            </a:pPr>
            <a:r>
              <a:rPr b="1" lang="tr-TR" sz="3200">
                <a:solidFill>
                  <a:schemeClr val="dk1"/>
                </a:solidFill>
              </a:rPr>
              <a:t>ENES YILMAZ 2014010226025</a:t>
            </a:r>
            <a:endParaRPr/>
          </a:p>
          <a:p>
            <a:pPr indent="-342900" lvl="0" marL="342900" rtl="0" algn="ctr">
              <a:spcBef>
                <a:spcPts val="1000"/>
              </a:spcBef>
              <a:spcAft>
                <a:spcPts val="0"/>
              </a:spcAft>
              <a:buSzPts val="3200"/>
              <a:buChar char="🠶"/>
            </a:pPr>
            <a:r>
              <a:rPr b="1" lang="tr-TR" sz="3200">
                <a:solidFill>
                  <a:schemeClr val="dk1"/>
                </a:solidFill>
              </a:rPr>
              <a:t>BÜŞRA UĞUR 2014010226061</a:t>
            </a:r>
            <a:endParaRPr/>
          </a:p>
          <a:p>
            <a:pPr indent="-342900" lvl="0" marL="342900" rtl="0" algn="ctr">
              <a:spcBef>
                <a:spcPts val="1000"/>
              </a:spcBef>
              <a:spcAft>
                <a:spcPts val="0"/>
              </a:spcAft>
              <a:buSzPts val="3200"/>
              <a:buChar char="🠶"/>
            </a:pPr>
            <a:r>
              <a:rPr b="1" lang="tr-TR" sz="3200">
                <a:solidFill>
                  <a:schemeClr val="dk1"/>
                </a:solidFill>
              </a:rPr>
              <a:t>İSMAİL EMRE EYEN 2014210226003</a:t>
            </a:r>
            <a:endParaRPr/>
          </a:p>
          <a:p>
            <a:pPr indent="-342900" lvl="0" marL="342900" rtl="0" algn="ctr">
              <a:spcBef>
                <a:spcPts val="1000"/>
              </a:spcBef>
              <a:spcAft>
                <a:spcPts val="0"/>
              </a:spcAft>
              <a:buSzPts val="3200"/>
              <a:buChar char="🠶"/>
            </a:pPr>
            <a:r>
              <a:rPr b="1" lang="tr-TR" sz="3200">
                <a:solidFill>
                  <a:schemeClr val="dk1"/>
                </a:solidFill>
              </a:rPr>
              <a:t>BURAK SEVEN 2014010226033</a:t>
            </a:r>
            <a:endParaRPr b="1" sz="3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2952206" y="624110"/>
            <a:ext cx="7115492"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3600"/>
              <a:buFont typeface="Century Gothic"/>
              <a:buNone/>
            </a:pPr>
            <a:r>
              <a:rPr b="1" lang="tr-TR">
                <a:solidFill>
                  <a:srgbClr val="C00000"/>
                </a:solidFill>
              </a:rPr>
              <a:t>1.1) STATOR</a:t>
            </a:r>
            <a:endParaRPr b="1">
              <a:solidFill>
                <a:srgbClr val="C00000"/>
              </a:solidFill>
            </a:endParaRPr>
          </a:p>
        </p:txBody>
      </p:sp>
      <p:sp>
        <p:nvSpPr>
          <p:cNvPr id="177" name="Google Shape;177;p20"/>
          <p:cNvSpPr txBox="1"/>
          <p:nvPr>
            <p:ph idx="1" type="body"/>
          </p:nvPr>
        </p:nvSpPr>
        <p:spPr>
          <a:xfrm>
            <a:off x="2589212" y="1905000"/>
            <a:ext cx="4516982" cy="415616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solidFill>
                  <a:schemeClr val="dk1"/>
                </a:solidFill>
              </a:rPr>
              <a:t>Alternatif gerilimle çalışan motorlarda döner manyetik alan oluşturmak için sargıların bulunduğu kısımdır. </a:t>
            </a:r>
            <a:endParaRPr b="1" sz="2000">
              <a:solidFill>
                <a:schemeClr val="dk1"/>
              </a:solidFill>
            </a:endParaRPr>
          </a:p>
          <a:p>
            <a:pPr indent="-342900" lvl="0" marL="342900" rtl="0" algn="l">
              <a:spcBef>
                <a:spcPts val="1000"/>
              </a:spcBef>
              <a:spcAft>
                <a:spcPts val="0"/>
              </a:spcAft>
              <a:buSzPts val="2000"/>
              <a:buChar char="🠶"/>
            </a:pPr>
            <a:r>
              <a:rPr b="1" lang="tr-TR" sz="2000">
                <a:solidFill>
                  <a:schemeClr val="dk1"/>
                </a:solidFill>
              </a:rPr>
              <a:t>Stator, 0,35 – 0,8 mm’lik silisyum katkılı birer tarafları yalıtılmış ve iç yüzeyine oluklar açılmış sacların pres edilerek paketlenmesiyle elde edilir.</a:t>
            </a:r>
            <a:endParaRPr/>
          </a:p>
        </p:txBody>
      </p:sp>
      <p:pic>
        <p:nvPicPr>
          <p:cNvPr id="178" name="Google Shape;178;p20"/>
          <p:cNvPicPr preferRelativeResize="0"/>
          <p:nvPr/>
        </p:nvPicPr>
        <p:blipFill rotWithShape="1">
          <a:blip r:embed="rId3">
            <a:alphaModFix/>
          </a:blip>
          <a:srcRect b="0" l="0" r="0" t="0"/>
          <a:stretch/>
        </p:blipFill>
        <p:spPr>
          <a:xfrm>
            <a:off x="7243197" y="1905000"/>
            <a:ext cx="4225992" cy="345077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idx="1" type="body"/>
          </p:nvPr>
        </p:nvSpPr>
        <p:spPr>
          <a:xfrm>
            <a:off x="2589212" y="640080"/>
            <a:ext cx="8915400" cy="527114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3330"/>
              <a:buChar char="🠶"/>
            </a:pPr>
            <a:r>
              <a:rPr b="1" lang="tr-TR" sz="3330">
                <a:solidFill>
                  <a:srgbClr val="C00000"/>
                </a:solidFill>
              </a:rPr>
              <a:t>KAYNAKÇA</a:t>
            </a:r>
            <a:endParaRPr/>
          </a:p>
          <a:p>
            <a:pPr indent="-131445" lvl="0" marL="342900" rtl="0" algn="l">
              <a:lnSpc>
                <a:spcPct val="80000"/>
              </a:lnSpc>
              <a:spcBef>
                <a:spcPts val="1000"/>
              </a:spcBef>
              <a:spcAft>
                <a:spcPts val="0"/>
              </a:spcAft>
              <a:buSzPts val="3330"/>
              <a:buNone/>
            </a:pPr>
            <a:r>
              <a:t/>
            </a:r>
            <a:endParaRPr b="1" sz="3330">
              <a:solidFill>
                <a:srgbClr val="C00000"/>
              </a:solidFill>
            </a:endParaRPr>
          </a:p>
          <a:p>
            <a:pPr indent="-342900" lvl="0" marL="342900" rtl="0" algn="l">
              <a:lnSpc>
                <a:spcPct val="80000"/>
              </a:lnSpc>
              <a:spcBef>
                <a:spcPts val="1000"/>
              </a:spcBef>
              <a:spcAft>
                <a:spcPts val="0"/>
              </a:spcAft>
              <a:buSzPts val="1850"/>
              <a:buChar char="🠶"/>
            </a:pPr>
            <a:r>
              <a:rPr lang="tr-TR" sz="1850" u="sng">
                <a:solidFill>
                  <a:schemeClr val="hlink"/>
                </a:solidFill>
                <a:hlinkClick r:id="rId3"/>
              </a:rPr>
              <a:t>https://hbogm.meb.gov.tr/MTAO/1ElektrikMakLab/unite5.pdf</a:t>
            </a:r>
            <a:endParaRPr sz="1850"/>
          </a:p>
          <a:p>
            <a:pPr indent="-225425" lvl="0" marL="342900" rtl="0" algn="l">
              <a:lnSpc>
                <a:spcPct val="80000"/>
              </a:lnSpc>
              <a:spcBef>
                <a:spcPts val="1000"/>
              </a:spcBef>
              <a:spcAft>
                <a:spcPts val="0"/>
              </a:spcAft>
              <a:buSzPts val="1850"/>
              <a:buNone/>
            </a:pPr>
            <a:r>
              <a:t/>
            </a:r>
            <a:endParaRPr sz="1850"/>
          </a:p>
          <a:p>
            <a:pPr indent="-342900" lvl="0" marL="342900" rtl="0" algn="l">
              <a:lnSpc>
                <a:spcPct val="80000"/>
              </a:lnSpc>
              <a:spcBef>
                <a:spcPts val="1000"/>
              </a:spcBef>
              <a:spcAft>
                <a:spcPts val="0"/>
              </a:spcAft>
              <a:buSzPts val="1850"/>
              <a:buChar char="🠶"/>
            </a:pPr>
            <a:r>
              <a:rPr lang="tr-TR" sz="1850" u="sng">
                <a:solidFill>
                  <a:schemeClr val="hlink"/>
                </a:solidFill>
                <a:hlinkClick r:id="rId4"/>
              </a:rPr>
              <a:t>https://muhendisliksite.wordpress.com/2016/12/29/asenkron-motorlar-ve-cesitleri/</a:t>
            </a:r>
            <a:endParaRPr sz="1850"/>
          </a:p>
          <a:p>
            <a:pPr indent="-225425" lvl="0" marL="342900" rtl="0" algn="l">
              <a:lnSpc>
                <a:spcPct val="80000"/>
              </a:lnSpc>
              <a:spcBef>
                <a:spcPts val="1000"/>
              </a:spcBef>
              <a:spcAft>
                <a:spcPts val="0"/>
              </a:spcAft>
              <a:buSzPts val="1850"/>
              <a:buNone/>
            </a:pPr>
            <a:r>
              <a:t/>
            </a:r>
            <a:endParaRPr sz="1850"/>
          </a:p>
          <a:p>
            <a:pPr indent="-342900" lvl="0" marL="342900" rtl="0" algn="l">
              <a:lnSpc>
                <a:spcPct val="80000"/>
              </a:lnSpc>
              <a:spcBef>
                <a:spcPts val="1000"/>
              </a:spcBef>
              <a:spcAft>
                <a:spcPts val="0"/>
              </a:spcAft>
              <a:buSzPts val="1850"/>
              <a:buChar char="🠶"/>
            </a:pPr>
            <a:r>
              <a:rPr lang="tr-TR" sz="1850" u="sng">
                <a:solidFill>
                  <a:schemeClr val="hlink"/>
                </a:solidFill>
                <a:hlinkClick r:id="rId5"/>
              </a:rPr>
              <a:t>http://www.elkmotor.com.tr/elkmotor-motor-cesitleri.aspx</a:t>
            </a:r>
            <a:endParaRPr sz="1850"/>
          </a:p>
          <a:p>
            <a:pPr indent="-225425" lvl="0" marL="342900" rtl="0" algn="l">
              <a:lnSpc>
                <a:spcPct val="80000"/>
              </a:lnSpc>
              <a:spcBef>
                <a:spcPts val="1000"/>
              </a:spcBef>
              <a:spcAft>
                <a:spcPts val="0"/>
              </a:spcAft>
              <a:buSzPts val="1850"/>
              <a:buNone/>
            </a:pPr>
            <a:r>
              <a:t/>
            </a:r>
            <a:endParaRPr sz="1850"/>
          </a:p>
          <a:p>
            <a:pPr indent="-342900" lvl="0" marL="342900" rtl="0" algn="l">
              <a:lnSpc>
                <a:spcPct val="80000"/>
              </a:lnSpc>
              <a:spcBef>
                <a:spcPts val="1000"/>
              </a:spcBef>
              <a:spcAft>
                <a:spcPts val="0"/>
              </a:spcAft>
              <a:buSzPts val="1850"/>
              <a:buChar char="🠶"/>
            </a:pPr>
            <a:r>
              <a:rPr lang="tr-TR" sz="1850">
                <a:solidFill>
                  <a:srgbClr val="168DBA"/>
                </a:solidFill>
              </a:rPr>
              <a:t>Prof. Dr. Nariman Şerifoğlu, “Elektrik Makinaları Cilt 1 Transformatörler ve Asenkron Motorlar”</a:t>
            </a:r>
            <a:endParaRPr/>
          </a:p>
          <a:p>
            <a:pPr indent="-225425" lvl="0" marL="342900" rtl="0" algn="l">
              <a:lnSpc>
                <a:spcPct val="80000"/>
              </a:lnSpc>
              <a:spcBef>
                <a:spcPts val="1000"/>
              </a:spcBef>
              <a:spcAft>
                <a:spcPts val="0"/>
              </a:spcAft>
              <a:buSzPts val="1850"/>
              <a:buNone/>
            </a:pPr>
            <a:r>
              <a:t/>
            </a:r>
            <a:endParaRPr sz="1850">
              <a:solidFill>
                <a:srgbClr val="168DBA"/>
              </a:solidFill>
            </a:endParaRPr>
          </a:p>
          <a:p>
            <a:pPr indent="-342900" lvl="0" marL="342900" rtl="0" algn="l">
              <a:lnSpc>
                <a:spcPct val="80000"/>
              </a:lnSpc>
              <a:spcBef>
                <a:spcPts val="1000"/>
              </a:spcBef>
              <a:spcAft>
                <a:spcPts val="0"/>
              </a:spcAft>
              <a:buSzPts val="1850"/>
              <a:buChar char="🠶"/>
            </a:pPr>
            <a:r>
              <a:rPr lang="tr-TR" sz="1850">
                <a:solidFill>
                  <a:srgbClr val="168DBA"/>
                </a:solidFill>
              </a:rPr>
              <a:t>Prof. Dr. Faik Mergen, Dr. Sibel Zorlu, “Elektrik Makineleri II- Asenkron Makineler”</a:t>
            </a:r>
            <a:endParaRPr sz="1850">
              <a:solidFill>
                <a:srgbClr val="168DB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814354" y="624110"/>
            <a:ext cx="7690258"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4000"/>
              <a:buFont typeface="Century Gothic"/>
              <a:buNone/>
            </a:pPr>
            <a:r>
              <a:rPr b="1" lang="tr-TR" sz="4000">
                <a:solidFill>
                  <a:srgbClr val="C00000"/>
                </a:solidFill>
              </a:rPr>
              <a:t>1.2) ROTOR </a:t>
            </a:r>
            <a:endParaRPr b="1" sz="4000">
              <a:solidFill>
                <a:srgbClr val="C00000"/>
              </a:solidFill>
            </a:endParaRPr>
          </a:p>
        </p:txBody>
      </p:sp>
      <p:sp>
        <p:nvSpPr>
          <p:cNvPr id="184" name="Google Shape;184;p21"/>
          <p:cNvSpPr txBox="1"/>
          <p:nvPr>
            <p:ph idx="1" type="body"/>
          </p:nvPr>
        </p:nvSpPr>
        <p:spPr>
          <a:xfrm>
            <a:off x="2589212" y="1645920"/>
            <a:ext cx="8915400" cy="47548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chemeClr val="dk1"/>
                </a:solidFill>
              </a:rPr>
              <a:t>Alternatif gerilimle çalışan motorlarda statorun meydana getirdiği döner manyetik alanın içinde dönen ve mekanik enerjinin alındığı kısımdır. İki şekilde üretilirler. </a:t>
            </a:r>
            <a:endParaRPr b="1">
              <a:solidFill>
                <a:schemeClr val="dk1"/>
              </a:solidFill>
            </a:endParaRPr>
          </a:p>
          <a:p>
            <a:pPr indent="-342900" lvl="0" marL="342900" rtl="0" algn="l">
              <a:spcBef>
                <a:spcPts val="1000"/>
              </a:spcBef>
              <a:spcAft>
                <a:spcPts val="0"/>
              </a:spcAft>
              <a:buSzPts val="2000"/>
              <a:buChar char="🠶"/>
            </a:pPr>
            <a:r>
              <a:rPr b="1" lang="tr-TR" sz="2000">
                <a:solidFill>
                  <a:srgbClr val="C00000"/>
                </a:solidFill>
              </a:rPr>
              <a:t>1.2.1) Kısa Devre Çubuklu Rotor </a:t>
            </a:r>
            <a:endParaRPr b="1" sz="2000">
              <a:solidFill>
                <a:srgbClr val="C00000"/>
              </a:solidFill>
            </a:endParaRPr>
          </a:p>
          <a:p>
            <a:pPr indent="-342900" lvl="0" marL="342900" rtl="0" algn="l">
              <a:spcBef>
                <a:spcPts val="1000"/>
              </a:spcBef>
              <a:spcAft>
                <a:spcPts val="0"/>
              </a:spcAft>
              <a:buSzPts val="2000"/>
              <a:buChar char="🠶"/>
            </a:pPr>
            <a:r>
              <a:rPr b="1" lang="tr-TR" sz="2000">
                <a:solidFill>
                  <a:schemeClr val="dk1"/>
                </a:solidFill>
              </a:rPr>
              <a:t>Rotorun dış yüzeyine açılmış oluklara alüminyum veya bakır çubuklar yerleştirilerek çubukların her iki tarafı kısa devre edilir. Ayrıca soğutucu görevi için her iki tarafa kanatçıklar konmuştur. </a:t>
            </a:r>
            <a:endParaRPr/>
          </a:p>
          <a:p>
            <a:pPr indent="-342900" lvl="0" marL="342900" rtl="0" algn="l">
              <a:spcBef>
                <a:spcPts val="1000"/>
              </a:spcBef>
              <a:spcAft>
                <a:spcPts val="0"/>
              </a:spcAft>
              <a:buSzPts val="2000"/>
              <a:buChar char="🠶"/>
            </a:pPr>
            <a:r>
              <a:rPr b="1" lang="tr-TR" sz="2000">
                <a:solidFill>
                  <a:srgbClr val="C00000"/>
                </a:solidFill>
              </a:rPr>
              <a:t>1.2.2.) Sargılı (Bilezikli) Rotor</a:t>
            </a:r>
            <a:endParaRPr/>
          </a:p>
          <a:p>
            <a:pPr indent="-342900" lvl="0" marL="342900" rtl="0" algn="l">
              <a:spcBef>
                <a:spcPts val="1000"/>
              </a:spcBef>
              <a:spcAft>
                <a:spcPts val="0"/>
              </a:spcAft>
              <a:buSzPts val="2000"/>
              <a:buChar char="🠶"/>
            </a:pPr>
            <a:r>
              <a:rPr b="1" lang="tr-TR" sz="2000">
                <a:solidFill>
                  <a:schemeClr val="dk1"/>
                </a:solidFill>
              </a:rPr>
              <a:t>Rotor dış yüzeyine açılan oluklara 120 derece faz farklı üç fazlı alternatif akım sargısı yerleştirilen rotorlardır. Sargı uçları, yıldız ve üçgen bağlandıktan sonra üç uç rotor mili üzerinde bulunan milden yalıtılmış üç adet pirinç bronzdan yapılmış bileziklere bağlanır. Sargılara akım, bu bileziklere basan fırçalar ile sağlanır.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3600"/>
              <a:buFont typeface="Century Gothic"/>
              <a:buNone/>
            </a:pPr>
            <a:r>
              <a:rPr b="1" lang="tr-TR">
                <a:solidFill>
                  <a:srgbClr val="C00000"/>
                </a:solidFill>
              </a:rPr>
              <a:t>1.3) GÖVDE VE KAPAKLAR</a:t>
            </a:r>
            <a:endParaRPr b="1">
              <a:solidFill>
                <a:srgbClr val="C00000"/>
              </a:solidFill>
            </a:endParaRPr>
          </a:p>
        </p:txBody>
      </p:sp>
      <p:sp>
        <p:nvSpPr>
          <p:cNvPr id="190" name="Google Shape;190;p22"/>
          <p:cNvSpPr txBox="1"/>
          <p:nvPr>
            <p:ph idx="1" type="body"/>
          </p:nvPr>
        </p:nvSpPr>
        <p:spPr>
          <a:xfrm>
            <a:off x="2589212" y="1593669"/>
            <a:ext cx="8915400" cy="431755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chemeClr val="dk1"/>
                </a:solidFill>
              </a:rPr>
              <a:t>Dış etkilere karşı alüminyum, demir ya da demir alaşımından üretilir. </a:t>
            </a:r>
            <a:endParaRPr b="1">
              <a:solidFill>
                <a:schemeClr val="dk1"/>
              </a:solidFill>
            </a:endParaRPr>
          </a:p>
          <a:p>
            <a:pPr indent="0" lvl="0" marL="0" rtl="0" algn="l">
              <a:spcBef>
                <a:spcPts val="1000"/>
              </a:spcBef>
              <a:spcAft>
                <a:spcPts val="0"/>
              </a:spcAft>
              <a:buSzPts val="1800"/>
              <a:buNone/>
            </a:pPr>
            <a:r>
              <a:rPr b="1" lang="tr-TR">
                <a:solidFill>
                  <a:schemeClr val="dk1"/>
                </a:solidFill>
              </a:rPr>
              <a:t>Rotorun stator içinde merkezi olarak yataklanması görevini kapaklar yapar.</a:t>
            </a:r>
            <a:endParaRPr/>
          </a:p>
          <a:p>
            <a:pPr indent="-228600" lvl="0" marL="342900" rtl="0" algn="l">
              <a:spcBef>
                <a:spcPts val="1000"/>
              </a:spcBef>
              <a:spcAft>
                <a:spcPts val="0"/>
              </a:spcAft>
              <a:buSzPts val="1800"/>
              <a:buNone/>
            </a:pPr>
            <a:r>
              <a:t/>
            </a:r>
            <a:endParaRPr/>
          </a:p>
        </p:txBody>
      </p:sp>
      <p:pic>
        <p:nvPicPr>
          <p:cNvPr id="191" name="Google Shape;191;p22"/>
          <p:cNvPicPr preferRelativeResize="0"/>
          <p:nvPr/>
        </p:nvPicPr>
        <p:blipFill rotWithShape="1">
          <a:blip r:embed="rId3">
            <a:alphaModFix/>
          </a:blip>
          <a:srcRect b="0" l="0" r="0" t="0"/>
          <a:stretch/>
        </p:blipFill>
        <p:spPr>
          <a:xfrm>
            <a:off x="3239180" y="2874559"/>
            <a:ext cx="7017889" cy="28429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3600"/>
              <a:buFont typeface="Century Gothic"/>
              <a:buNone/>
            </a:pPr>
            <a:r>
              <a:rPr b="1" lang="tr-TR">
                <a:solidFill>
                  <a:srgbClr val="C00000"/>
                </a:solidFill>
              </a:rPr>
              <a:t>1.4)YATAKLAR VE RULMANLAR</a:t>
            </a:r>
            <a:endParaRPr b="1">
              <a:solidFill>
                <a:srgbClr val="C00000"/>
              </a:solidFill>
            </a:endParaRPr>
          </a:p>
        </p:txBody>
      </p:sp>
      <p:sp>
        <p:nvSpPr>
          <p:cNvPr id="197" name="Google Shape;197;p23"/>
          <p:cNvSpPr txBox="1"/>
          <p:nvPr>
            <p:ph idx="1" type="body"/>
          </p:nvPr>
        </p:nvSpPr>
        <p:spPr>
          <a:xfrm>
            <a:off x="2589212" y="1624148"/>
            <a:ext cx="8915400" cy="439782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b="1" lang="tr-TR" sz="2000">
                <a:solidFill>
                  <a:schemeClr val="dk1"/>
                </a:solidFill>
              </a:rPr>
              <a:t>Rotorun kolayca dönmesini sağlayan mekanik yapılı parçalardır. Küçük güçlü motorlarda pirinç vb. madenler kullanılarak yapılmış bilezik biçimli, yağlanmış yataklar (burç) kullanılır. Büyük güçlü motor yatakları ise rulman kullanılır. </a:t>
            </a:r>
            <a:endParaRPr b="1" sz="2000">
              <a:solidFill>
                <a:schemeClr val="dk1"/>
              </a:solidFill>
            </a:endParaRPr>
          </a:p>
          <a:p>
            <a:pPr indent="-215900" lvl="0" marL="34290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a:p>
            <a:pPr indent="0" lvl="0" marL="0" rtl="0" algn="l">
              <a:spcBef>
                <a:spcPts val="1000"/>
              </a:spcBef>
              <a:spcAft>
                <a:spcPts val="0"/>
              </a:spcAft>
              <a:buSzPts val="2000"/>
              <a:buNone/>
            </a:pPr>
            <a:r>
              <a:t/>
            </a:r>
            <a:endParaRPr b="1" sz="2000"/>
          </a:p>
          <a:p>
            <a:pPr indent="-215900" lvl="0" marL="342900" rtl="0" algn="l">
              <a:spcBef>
                <a:spcPts val="1000"/>
              </a:spcBef>
              <a:spcAft>
                <a:spcPts val="0"/>
              </a:spcAft>
              <a:buSzPts val="2000"/>
              <a:buNone/>
            </a:pPr>
            <a:r>
              <a:t/>
            </a:r>
            <a:endParaRPr b="1" sz="2000"/>
          </a:p>
        </p:txBody>
      </p:sp>
      <p:pic>
        <p:nvPicPr>
          <p:cNvPr id="198" name="Google Shape;198;p23"/>
          <p:cNvPicPr preferRelativeResize="0"/>
          <p:nvPr/>
        </p:nvPicPr>
        <p:blipFill rotWithShape="1">
          <a:blip r:embed="rId3">
            <a:alphaModFix/>
          </a:blip>
          <a:srcRect b="0" l="0" r="0" t="0"/>
          <a:stretch/>
        </p:blipFill>
        <p:spPr>
          <a:xfrm>
            <a:off x="3353343" y="3054272"/>
            <a:ext cx="7031628" cy="35032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4000"/>
              <a:buFont typeface="Century Gothic"/>
              <a:buNone/>
            </a:pPr>
            <a:r>
              <a:rPr b="1" lang="tr-TR" sz="4000">
                <a:solidFill>
                  <a:srgbClr val="C00000"/>
                </a:solidFill>
              </a:rPr>
              <a:t>1.5) SOĞUTMA PERVANESİ</a:t>
            </a:r>
            <a:endParaRPr b="1" sz="4000">
              <a:solidFill>
                <a:srgbClr val="C00000"/>
              </a:solidFill>
            </a:endParaRPr>
          </a:p>
        </p:txBody>
      </p:sp>
      <p:sp>
        <p:nvSpPr>
          <p:cNvPr id="204" name="Google Shape;204;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chemeClr val="dk1"/>
                </a:solidFill>
              </a:rPr>
              <a:t>0–20 kW güce sahip motorlarda hava ile soğutulur. Motorun dönen miline bağlanan plastik ya da metal pervane gövdenin sıcaklığını kolayca atmasını sağlar. </a:t>
            </a:r>
            <a:endParaRPr b="1">
              <a:solidFill>
                <a:schemeClr val="dk1"/>
              </a:solidFill>
            </a:endParaRPr>
          </a:p>
          <a:p>
            <a:pPr indent="-228600" lvl="0" marL="342900" rtl="0" algn="l">
              <a:spcBef>
                <a:spcPts val="1000"/>
              </a:spcBef>
              <a:spcAft>
                <a:spcPts val="0"/>
              </a:spcAft>
              <a:buSzPts val="1800"/>
              <a:buNone/>
            </a:pPr>
            <a:r>
              <a:t/>
            </a:r>
            <a:endParaRPr b="1"/>
          </a:p>
        </p:txBody>
      </p:sp>
      <p:pic>
        <p:nvPicPr>
          <p:cNvPr id="205" name="Google Shape;205;p24"/>
          <p:cNvPicPr preferRelativeResize="0"/>
          <p:nvPr/>
        </p:nvPicPr>
        <p:blipFill rotWithShape="1">
          <a:blip r:embed="rId3">
            <a:alphaModFix/>
          </a:blip>
          <a:srcRect b="0" l="0" r="0" t="0"/>
          <a:stretch/>
        </p:blipFill>
        <p:spPr>
          <a:xfrm>
            <a:off x="3603987" y="3598135"/>
            <a:ext cx="6127841" cy="27703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4000"/>
              <a:buFont typeface="Century Gothic"/>
              <a:buNone/>
            </a:pPr>
            <a:r>
              <a:rPr b="1" lang="tr-TR" sz="4000">
                <a:solidFill>
                  <a:srgbClr val="C00000"/>
                </a:solidFill>
              </a:rPr>
              <a:t>1.6)KLEMENS TABLOSU</a:t>
            </a:r>
            <a:endParaRPr b="1" sz="4000">
              <a:solidFill>
                <a:srgbClr val="C00000"/>
              </a:solidFill>
            </a:endParaRPr>
          </a:p>
        </p:txBody>
      </p:sp>
      <p:sp>
        <p:nvSpPr>
          <p:cNvPr id="211" name="Google Shape;211;p25"/>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chemeClr val="dk1"/>
                </a:solidFill>
              </a:rPr>
              <a:t>Statora yerleştirilen sargıların bağlantı uçları, klemens tablosuna çıkarılır. Üç fazlı motorların klemens altı adet bağlantı noktası vardır. Giriş uçları U-V-W, çıkış uçları X-Y-Z’dır.</a:t>
            </a:r>
            <a:endParaRPr/>
          </a:p>
          <a:p>
            <a:pPr indent="-228600" lvl="0" marL="342900" rtl="0" algn="l">
              <a:spcBef>
                <a:spcPts val="1000"/>
              </a:spcBef>
              <a:spcAft>
                <a:spcPts val="0"/>
              </a:spcAft>
              <a:buSzPts val="1800"/>
              <a:buNone/>
            </a:pPr>
            <a:r>
              <a:t/>
            </a:r>
            <a:endParaRPr b="1"/>
          </a:p>
        </p:txBody>
      </p:sp>
      <p:pic>
        <p:nvPicPr>
          <p:cNvPr id="212" name="Google Shape;212;p25"/>
          <p:cNvPicPr preferRelativeResize="0"/>
          <p:nvPr/>
        </p:nvPicPr>
        <p:blipFill rotWithShape="1">
          <a:blip r:embed="rId3">
            <a:alphaModFix/>
          </a:blip>
          <a:srcRect b="0" l="0" r="0" t="0"/>
          <a:stretch/>
        </p:blipFill>
        <p:spPr>
          <a:xfrm>
            <a:off x="4214949" y="3242854"/>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C00000"/>
              </a:buClr>
              <a:buSzPts val="4000"/>
              <a:buFont typeface="Century Gothic"/>
              <a:buNone/>
            </a:pPr>
            <a:r>
              <a:rPr b="1" lang="tr-TR" sz="4000">
                <a:solidFill>
                  <a:srgbClr val="C00000"/>
                </a:solidFill>
              </a:rPr>
              <a:t>1.7)MOTOR ETİKETİ</a:t>
            </a:r>
            <a:endParaRPr b="1" sz="4000">
              <a:solidFill>
                <a:srgbClr val="C00000"/>
              </a:solidFill>
            </a:endParaRPr>
          </a:p>
        </p:txBody>
      </p:sp>
      <p:sp>
        <p:nvSpPr>
          <p:cNvPr id="218" name="Google Shape;218;p26"/>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tr-TR">
                <a:solidFill>
                  <a:schemeClr val="dk1"/>
                </a:solidFill>
              </a:rPr>
              <a:t>Motorların özelliklerini belirtmek amacıyla alüminyum etiketler, motorun üzerine monte edilir.</a:t>
            </a:r>
            <a:endParaRPr/>
          </a:p>
        </p:txBody>
      </p:sp>
      <p:pic>
        <p:nvPicPr>
          <p:cNvPr id="219" name="Google Shape;219;p26"/>
          <p:cNvPicPr preferRelativeResize="0"/>
          <p:nvPr/>
        </p:nvPicPr>
        <p:blipFill rotWithShape="1">
          <a:blip r:embed="rId3">
            <a:alphaModFix/>
          </a:blip>
          <a:srcRect b="0" l="0" r="0" t="0"/>
          <a:stretch/>
        </p:blipFill>
        <p:spPr>
          <a:xfrm>
            <a:off x="3070083" y="2844658"/>
            <a:ext cx="7798213" cy="3934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