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Lst>
  <p:sldSz cy="6858000" cx="12192000"/>
  <p:notesSz cx="6858000" cy="9144000"/>
  <p:embeddedFontLst>
    <p:embeddedFont>
      <p:font typeface="Corben"/>
      <p:bold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orben-bold.fntdata"/><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22" name="Shape 22"/>
        <p:cNvGrpSpPr/>
        <p:nvPr/>
      </p:nvGrpSpPr>
      <p:grpSpPr>
        <a:xfrm>
          <a:off x="0" y="0"/>
          <a:ext cx="0" cy="0"/>
          <a:chOff x="0" y="0"/>
          <a:chExt cx="0" cy="0"/>
        </a:xfrm>
      </p:grpSpPr>
      <p:sp>
        <p:nvSpPr>
          <p:cNvPr id="23" name="Google Shape;23;p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25" name="Google Shape;25;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89" name="Shape 89"/>
        <p:cNvGrpSpPr/>
        <p:nvPr/>
      </p:nvGrpSpPr>
      <p:grpSpPr>
        <a:xfrm>
          <a:off x="0" y="0"/>
          <a:ext cx="0" cy="0"/>
          <a:chOff x="0" y="0"/>
          <a:chExt cx="0" cy="0"/>
        </a:xfrm>
      </p:grpSpPr>
      <p:sp>
        <p:nvSpPr>
          <p:cNvPr id="90" name="Google Shape;90;p11"/>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1"/>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2" name="Google Shape;92;p11"/>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3" name="Google Shape;93;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Resim Yazısı">
  <p:cSld name="Başlık ve Resim Yazısı">
    <p:spTree>
      <p:nvGrpSpPr>
        <p:cNvPr id="96" name="Shape 96"/>
        <p:cNvGrpSpPr/>
        <p:nvPr/>
      </p:nvGrpSpPr>
      <p:grpSpPr>
        <a:xfrm>
          <a:off x="0" y="0"/>
          <a:ext cx="0" cy="0"/>
          <a:chOff x="0" y="0"/>
          <a:chExt cx="0" cy="0"/>
        </a:xfrm>
      </p:grpSpPr>
      <p:sp>
        <p:nvSpPr>
          <p:cNvPr id="97" name="Google Shape;97;p12"/>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2"/>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9" name="Google Shape;99;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sim Yazılı Alıntı">
  <p:cSld name="Resim Yazılı Alıntı">
    <p:spTree>
      <p:nvGrpSpPr>
        <p:cNvPr id="102" name="Shape 102"/>
        <p:cNvGrpSpPr/>
        <p:nvPr/>
      </p:nvGrpSpPr>
      <p:grpSpPr>
        <a:xfrm>
          <a:off x="0" y="0"/>
          <a:ext cx="0" cy="0"/>
          <a:chOff x="0" y="0"/>
          <a:chExt cx="0" cy="0"/>
        </a:xfrm>
      </p:grpSpPr>
      <p:sp>
        <p:nvSpPr>
          <p:cNvPr id="103" name="Google Shape;103;p13"/>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5" name="Google Shape;105;p13"/>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6" name="Google Shape;106;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09" name="Google Shape;109;p13"/>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rgbClr val="BFE471"/>
                </a:solidFill>
                <a:latin typeface="Arial"/>
                <a:ea typeface="Arial"/>
                <a:cs typeface="Arial"/>
                <a:sym typeface="Arial"/>
              </a:rPr>
              <a:t>“</a:t>
            </a:r>
            <a:endParaRPr/>
          </a:p>
        </p:txBody>
      </p:sp>
      <p:sp>
        <p:nvSpPr>
          <p:cNvPr id="110" name="Google Shape;110;p13"/>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rgbClr val="BFE471"/>
                </a:solidFill>
                <a:latin typeface="Arial"/>
                <a:ea typeface="Arial"/>
                <a:cs typeface="Arial"/>
                <a:sym typeface="Arial"/>
              </a:rPr>
              <a:t>”</a:t>
            </a:r>
            <a:endParaRPr sz="1800">
              <a:solidFill>
                <a:srgbClr val="BFE471"/>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ıntı İsim Kartı">
  <p:cSld name="Alıntı İsim Kartı">
    <p:spTree>
      <p:nvGrpSpPr>
        <p:cNvPr id="111" name="Shape 111"/>
        <p:cNvGrpSpPr/>
        <p:nvPr/>
      </p:nvGrpSpPr>
      <p:grpSpPr>
        <a:xfrm>
          <a:off x="0" y="0"/>
          <a:ext cx="0" cy="0"/>
          <a:chOff x="0" y="0"/>
          <a:chExt cx="0" cy="0"/>
        </a:xfrm>
      </p:grpSpPr>
      <p:sp>
        <p:nvSpPr>
          <p:cNvPr id="112" name="Google Shape;112;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4" name="Google Shape;114;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5" name="Google Shape;115;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6" name="Google Shape;11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
        <p:nvSpPr>
          <p:cNvPr id="118" name="Google Shape;118;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8000">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ğru veya Yanlış">
  <p:cSld name="Doğru veya Yanlış">
    <p:spTree>
      <p:nvGrpSpPr>
        <p:cNvPr id="120" name="Shape 120"/>
        <p:cNvGrpSpPr/>
        <p:nvPr/>
      </p:nvGrpSpPr>
      <p:grpSpPr>
        <a:xfrm>
          <a:off x="0" y="0"/>
          <a:ext cx="0" cy="0"/>
          <a:chOff x="0" y="0"/>
          <a:chExt cx="0" cy="0"/>
        </a:xfrm>
      </p:grpSpPr>
      <p:sp>
        <p:nvSpPr>
          <p:cNvPr id="121" name="Google Shape;121;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3" name="Google Shape;123;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4" name="Google Shape;124;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127" name="Shape 127"/>
        <p:cNvGrpSpPr/>
        <p:nvPr/>
      </p:nvGrpSpPr>
      <p:grpSpPr>
        <a:xfrm>
          <a:off x="0" y="0"/>
          <a:ext cx="0" cy="0"/>
          <a:chOff x="0" y="0"/>
          <a:chExt cx="0" cy="0"/>
        </a:xfrm>
      </p:grpSpPr>
      <p:sp>
        <p:nvSpPr>
          <p:cNvPr id="128" name="Google Shape;128;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0" name="Google Shape;130;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133" name="Shape 133"/>
        <p:cNvGrpSpPr/>
        <p:nvPr/>
      </p:nvGrpSpPr>
      <p:grpSpPr>
        <a:xfrm>
          <a:off x="0" y="0"/>
          <a:ext cx="0" cy="0"/>
          <a:chOff x="0" y="0"/>
          <a:chExt cx="0" cy="0"/>
        </a:xfrm>
      </p:grpSpPr>
      <p:sp>
        <p:nvSpPr>
          <p:cNvPr id="134" name="Google Shape;134;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6" name="Google Shape;136;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28" name="Shape 28"/>
        <p:cNvGrpSpPr/>
        <p:nvPr/>
      </p:nvGrpSpPr>
      <p:grpSpPr>
        <a:xfrm>
          <a:off x="0" y="0"/>
          <a:ext cx="0" cy="0"/>
          <a:chOff x="0" y="0"/>
          <a:chExt cx="0" cy="0"/>
        </a:xfrm>
      </p:grpSpPr>
      <p:grpSp>
        <p:nvGrpSpPr>
          <p:cNvPr id="29" name="Google Shape;29;p3"/>
          <p:cNvGrpSpPr/>
          <p:nvPr/>
        </p:nvGrpSpPr>
        <p:grpSpPr>
          <a:xfrm>
            <a:off x="0" y="-8467"/>
            <a:ext cx="12192000" cy="6866467"/>
            <a:chOff x="0" y="-8467"/>
            <a:chExt cx="12192000" cy="6866467"/>
          </a:xfrm>
        </p:grpSpPr>
        <p:cxnSp>
          <p:nvCxnSpPr>
            <p:cNvPr id="30" name="Google Shape;30;p3"/>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1" name="Google Shape;31;p3"/>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2" name="Google Shape;32;p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3" name="Google Shape;33;p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4" name="Google Shape;34;p3"/>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 name="Google Shape;36;p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7" name="Google Shape;37;p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8" name="Google Shape;38;p3"/>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3"/>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2" name="Google Shape;42;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5" name="Shape 45"/>
        <p:cNvGrpSpPr/>
        <p:nvPr/>
      </p:nvGrpSpPr>
      <p:grpSpPr>
        <a:xfrm>
          <a:off x="0" y="0"/>
          <a:ext cx="0" cy="0"/>
          <a:chOff x="0" y="0"/>
          <a:chExt cx="0" cy="0"/>
        </a:xfrm>
      </p:grpSpPr>
      <p:sp>
        <p:nvSpPr>
          <p:cNvPr id="46" name="Google Shape;46;p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sim Kartı">
  <p:cSld name="İsim Kartı">
    <p:spTree>
      <p:nvGrpSpPr>
        <p:cNvPr id="50" name="Shape 50"/>
        <p:cNvGrpSpPr/>
        <p:nvPr/>
      </p:nvGrpSpPr>
      <p:grpSpPr>
        <a:xfrm>
          <a:off x="0" y="0"/>
          <a:ext cx="0" cy="0"/>
          <a:chOff x="0" y="0"/>
          <a:chExt cx="0" cy="0"/>
        </a:xfrm>
      </p:grpSpPr>
      <p:sp>
        <p:nvSpPr>
          <p:cNvPr id="51" name="Google Shape;51;p5"/>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3" name="Google Shape;53;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56" name="Shape 56"/>
        <p:cNvGrpSpPr/>
        <p:nvPr/>
      </p:nvGrpSpPr>
      <p:grpSpPr>
        <a:xfrm>
          <a:off x="0" y="0"/>
          <a:ext cx="0" cy="0"/>
          <a:chOff x="0" y="0"/>
          <a:chExt cx="0" cy="0"/>
        </a:xfrm>
      </p:grpSpPr>
      <p:sp>
        <p:nvSpPr>
          <p:cNvPr id="57" name="Google Shape;57;p6"/>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6"/>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9" name="Google Shape;59;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62" name="Shape 62"/>
        <p:cNvGrpSpPr/>
        <p:nvPr/>
      </p:nvGrpSpPr>
      <p:grpSpPr>
        <a:xfrm>
          <a:off x="0" y="0"/>
          <a:ext cx="0" cy="0"/>
          <a:chOff x="0" y="0"/>
          <a:chExt cx="0" cy="0"/>
        </a:xfrm>
      </p:grpSpPr>
      <p:sp>
        <p:nvSpPr>
          <p:cNvPr id="63" name="Google Shape;63;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7"/>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69" name="Shape 69"/>
        <p:cNvGrpSpPr/>
        <p:nvPr/>
      </p:nvGrpSpPr>
      <p:grpSpPr>
        <a:xfrm>
          <a:off x="0" y="0"/>
          <a:ext cx="0" cy="0"/>
          <a:chOff x="0" y="0"/>
          <a:chExt cx="0" cy="0"/>
        </a:xfrm>
      </p:grpSpPr>
      <p:sp>
        <p:nvSpPr>
          <p:cNvPr id="70" name="Google Shape;70;p8"/>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2" name="Google Shape;72;p8"/>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3" name="Google Shape;73;p8"/>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74" name="Google Shape;74;p8"/>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5" name="Google Shape;75;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type="blank">
  <p:cSld name="BLANK">
    <p:spTree>
      <p:nvGrpSpPr>
        <p:cNvPr id="78" name="Shape 78"/>
        <p:cNvGrpSpPr/>
        <p:nvPr/>
      </p:nvGrpSpPr>
      <p:grpSpPr>
        <a:xfrm>
          <a:off x="0" y="0"/>
          <a:ext cx="0" cy="0"/>
          <a:chOff x="0" y="0"/>
          <a:chExt cx="0" cy="0"/>
        </a:xfrm>
      </p:grpSpPr>
      <p:sp>
        <p:nvSpPr>
          <p:cNvPr id="79" name="Google Shape;79;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82" name="Shape 82"/>
        <p:cNvGrpSpPr/>
        <p:nvPr/>
      </p:nvGrpSpPr>
      <p:grpSpPr>
        <a:xfrm>
          <a:off x="0" y="0"/>
          <a:ext cx="0" cy="0"/>
          <a:chOff x="0" y="0"/>
          <a:chExt cx="0" cy="0"/>
        </a:xfrm>
      </p:grpSpPr>
      <p:sp>
        <p:nvSpPr>
          <p:cNvPr id="83" name="Google Shape;83;p10"/>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0"/>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5" name="Google Shape;85;p10"/>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6" name="Google Shape;86;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9" name="Google Shape;9;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0" y="4013200"/>
              <a:ext cx="448733" cy="2844800"/>
            </a:xfrm>
            <a:prstGeom prst="triangle">
              <a:avLst>
                <a:gd fmla="val 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8" name="Google Shape;18;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19" name="Google Shape;19;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0" name="Google Shape;20;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1" name="Google Shape;21;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11.jpg"/><Relationship Id="rId6"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 Id="rId4" Type="http://schemas.openxmlformats.org/officeDocument/2006/relationships/image" Target="../media/image18.jpg"/><Relationship Id="rId5"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9.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0.jp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jpg"/><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23.jpg"/><Relationship Id="rId5"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8"/>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2880"/>
              <a:buNone/>
            </a:pPr>
            <a:r>
              <a:rPr lang="tr-TR" sz="3600">
                <a:solidFill>
                  <a:schemeClr val="accent2"/>
                </a:solidFill>
                <a:latin typeface="Trebuchet MS"/>
                <a:ea typeface="Trebuchet MS"/>
                <a:cs typeface="Trebuchet MS"/>
                <a:sym typeface="Trebuchet MS"/>
              </a:rPr>
              <a:t>DOĞRU AKIM MAKİNELERİ</a:t>
            </a:r>
            <a:endParaRPr/>
          </a:p>
          <a:p>
            <a:pPr indent="0" lvl="0" marL="0" rtl="0" algn="l">
              <a:spcBef>
                <a:spcPts val="1000"/>
              </a:spcBef>
              <a:spcAft>
                <a:spcPts val="0"/>
              </a:spcAft>
              <a:buSzPts val="3520"/>
              <a:buNone/>
            </a:pPr>
            <a:r>
              <a:t/>
            </a:r>
            <a:endParaRPr sz="4400">
              <a:solidFill>
                <a:schemeClr val="accent2"/>
              </a:solidFill>
              <a:latin typeface="Corben"/>
              <a:ea typeface="Corben"/>
              <a:cs typeface="Corben"/>
              <a:sym typeface="Corbe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type="ctrTitle"/>
          </p:nvPr>
        </p:nvSpPr>
        <p:spPr>
          <a:xfrm>
            <a:off x="1507067" y="450166"/>
            <a:ext cx="7766936" cy="5036234"/>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accent1"/>
              </a:buClr>
              <a:buSzPts val="5400"/>
              <a:buFont typeface="Trebuchet MS"/>
              <a:buNone/>
            </a:pPr>
            <a:br>
              <a:rPr b="1" lang="tr-TR"/>
            </a:br>
            <a:br>
              <a:rPr b="1" lang="tr-TR"/>
            </a:br>
            <a:br>
              <a:rPr b="1" lang="tr-TR"/>
            </a:br>
            <a:br>
              <a:rPr b="1" lang="tr-TR"/>
            </a:br>
            <a:br>
              <a:rPr b="1" lang="tr-TR"/>
            </a:br>
            <a:br>
              <a:rPr b="1" lang="tr-TR"/>
            </a:br>
            <a:r>
              <a:rPr b="1" lang="tr-TR"/>
              <a:t>DOĞRU AKIM MAKİNELERİNİN ÇALIŞMA PRENSİPLERİ</a:t>
            </a:r>
            <a:br>
              <a:rPr b="1" lang="tr-TR"/>
            </a:br>
            <a:endParaRPr/>
          </a:p>
        </p:txBody>
      </p:sp>
      <p:sp>
        <p:nvSpPr>
          <p:cNvPr id="207" name="Google Shape;207;p27"/>
          <p:cNvSpPr txBox="1"/>
          <p:nvPr>
            <p:ph idx="1" type="subTitle"/>
          </p:nvPr>
        </p:nvSpPr>
        <p:spPr>
          <a:xfrm flipH="1" rot="10800000">
            <a:off x="1507067" y="5147732"/>
            <a:ext cx="7060158" cy="45719"/>
          </a:xfrm>
          <a:prstGeom prst="rect">
            <a:avLst/>
          </a:prstGeom>
          <a:noFill/>
          <a:ln>
            <a:noFill/>
          </a:ln>
        </p:spPr>
        <p:txBody>
          <a:bodyPr anchorCtr="0" anchor="t" bIns="45700" lIns="91425" spcFirstLastPara="1" rIns="91425" wrap="square" tIns="45700">
            <a:noAutofit/>
          </a:bodyPr>
          <a:lstStyle/>
          <a:p>
            <a:pPr indent="0" lvl="0" marL="0" rtl="0" algn="r">
              <a:lnSpc>
                <a:spcPct val="80000"/>
              </a:lnSpc>
              <a:spcBef>
                <a:spcPts val="0"/>
              </a:spcBef>
              <a:spcAft>
                <a:spcPts val="0"/>
              </a:spcAft>
              <a:buSzPts val="360"/>
              <a:buNone/>
            </a:pPr>
            <a:r>
              <a:t/>
            </a:r>
            <a:endParaRPr sz="45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8"/>
          <p:cNvSpPr txBox="1"/>
          <p:nvPr>
            <p:ph type="title"/>
          </p:nvPr>
        </p:nvSpPr>
        <p:spPr>
          <a:xfrm>
            <a:off x="677334" y="154745"/>
            <a:ext cx="8596668" cy="102928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b="1" lang="tr-TR" sz="3600"/>
              <a:t>Manyetik Alan İçerisinde Akım Taşıyan İletken</a:t>
            </a:r>
            <a:br>
              <a:rPr lang="tr-TR" sz="3240"/>
            </a:br>
            <a:br>
              <a:rPr lang="tr-TR" sz="3240"/>
            </a:br>
            <a:r>
              <a:rPr lang="tr-TR" sz="3240"/>
              <a:t>                           </a:t>
            </a:r>
            <a:br>
              <a:rPr lang="tr-TR" sz="3240"/>
            </a:br>
            <a:br>
              <a:rPr lang="tr-TR" sz="3240"/>
            </a:br>
            <a:br>
              <a:rPr lang="tr-TR" sz="3240"/>
            </a:br>
            <a:br>
              <a:rPr lang="tr-TR" sz="3240"/>
            </a:br>
            <a:r>
              <a:rPr lang="tr-TR" sz="3240"/>
              <a:t>                            </a:t>
            </a:r>
            <a:br>
              <a:rPr lang="tr-TR" sz="3240"/>
            </a:br>
            <a:br>
              <a:rPr lang="tr-TR" sz="3240"/>
            </a:br>
            <a:r>
              <a:rPr lang="tr-TR" sz="3240"/>
              <a:t>                             </a:t>
            </a:r>
            <a:br>
              <a:rPr lang="tr-TR" sz="3240"/>
            </a:br>
            <a:r>
              <a:rPr lang="tr-TR" sz="1979">
                <a:latin typeface="Trebuchet MS"/>
                <a:ea typeface="Trebuchet MS"/>
                <a:cs typeface="Trebuchet MS"/>
                <a:sym typeface="Trebuchet MS"/>
              </a:rPr>
              <a:t>Manyetik Alan İçerisinde Akım Taşıyan  İletkende Oluşan</a:t>
            </a:r>
            <a:br>
              <a:rPr lang="tr-TR" sz="1979">
                <a:latin typeface="Trebuchet MS"/>
                <a:ea typeface="Trebuchet MS"/>
                <a:cs typeface="Trebuchet MS"/>
                <a:sym typeface="Trebuchet MS"/>
              </a:rPr>
            </a:br>
            <a:r>
              <a:rPr lang="tr-TR" sz="1979">
                <a:latin typeface="Trebuchet MS"/>
                <a:ea typeface="Trebuchet MS"/>
                <a:cs typeface="Trebuchet MS"/>
                <a:sym typeface="Trebuchet MS"/>
              </a:rPr>
              <a:t>Dairesel Manyetik Alan ve Yönünü </a:t>
            </a:r>
            <a:br>
              <a:rPr lang="tr-TR" sz="3240"/>
            </a:br>
            <a:endParaRPr sz="3240"/>
          </a:p>
        </p:txBody>
      </p:sp>
      <p:pic>
        <p:nvPicPr>
          <p:cNvPr id="213" name="Google Shape;213;p28"/>
          <p:cNvPicPr preferRelativeResize="0"/>
          <p:nvPr>
            <p:ph idx="1" type="body"/>
          </p:nvPr>
        </p:nvPicPr>
        <p:blipFill rotWithShape="1">
          <a:blip r:embed="rId3">
            <a:alphaModFix/>
          </a:blip>
          <a:srcRect b="0" l="0" r="0" t="0"/>
          <a:stretch/>
        </p:blipFill>
        <p:spPr>
          <a:xfrm>
            <a:off x="677335" y="1294229"/>
            <a:ext cx="2825520" cy="1807698"/>
          </a:xfrm>
          <a:prstGeom prst="rect">
            <a:avLst/>
          </a:prstGeom>
          <a:noFill/>
          <a:ln>
            <a:noFill/>
          </a:ln>
        </p:spPr>
      </p:pic>
      <p:pic>
        <p:nvPicPr>
          <p:cNvPr id="214" name="Google Shape;214;p28"/>
          <p:cNvPicPr preferRelativeResize="0"/>
          <p:nvPr/>
        </p:nvPicPr>
        <p:blipFill rotWithShape="1">
          <a:blip r:embed="rId4">
            <a:alphaModFix/>
          </a:blip>
          <a:srcRect b="0" l="0" r="0" t="0"/>
          <a:stretch/>
        </p:blipFill>
        <p:spPr>
          <a:xfrm>
            <a:off x="4641533" y="1814733"/>
            <a:ext cx="2908935" cy="1287193"/>
          </a:xfrm>
          <a:prstGeom prst="rect">
            <a:avLst/>
          </a:prstGeom>
          <a:noFill/>
          <a:ln>
            <a:noFill/>
          </a:ln>
        </p:spPr>
      </p:pic>
      <p:pic>
        <p:nvPicPr>
          <p:cNvPr id="215" name="Google Shape;215;p28"/>
          <p:cNvPicPr preferRelativeResize="0"/>
          <p:nvPr/>
        </p:nvPicPr>
        <p:blipFill rotWithShape="1">
          <a:blip r:embed="rId5">
            <a:alphaModFix/>
          </a:blip>
          <a:srcRect b="0" l="0" r="0" t="0"/>
          <a:stretch/>
        </p:blipFill>
        <p:spPr>
          <a:xfrm>
            <a:off x="914400" y="3587262"/>
            <a:ext cx="2825520" cy="1561513"/>
          </a:xfrm>
          <a:prstGeom prst="rect">
            <a:avLst/>
          </a:prstGeom>
          <a:noFill/>
          <a:ln>
            <a:noFill/>
          </a:ln>
        </p:spPr>
      </p:pic>
      <p:pic>
        <p:nvPicPr>
          <p:cNvPr id="216" name="Google Shape;216;p28"/>
          <p:cNvPicPr preferRelativeResize="0"/>
          <p:nvPr/>
        </p:nvPicPr>
        <p:blipFill rotWithShape="1">
          <a:blip r:embed="rId6">
            <a:alphaModFix/>
          </a:blip>
          <a:srcRect b="0" l="0" r="0" t="0"/>
          <a:stretch/>
        </p:blipFill>
        <p:spPr>
          <a:xfrm>
            <a:off x="4916400" y="3756074"/>
            <a:ext cx="2384732" cy="128719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9"/>
          <p:cNvSpPr txBox="1"/>
          <p:nvPr>
            <p:ph type="title"/>
          </p:nvPr>
        </p:nvSpPr>
        <p:spPr>
          <a:xfrm>
            <a:off x="677334" y="267286"/>
            <a:ext cx="8596668"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MANYETİK ALAN İÇİNDEKİ İLETKEN</a:t>
            </a:r>
            <a:endParaRPr/>
          </a:p>
        </p:txBody>
      </p:sp>
      <p:sp>
        <p:nvSpPr>
          <p:cNvPr id="222" name="Google Shape;222;p29"/>
          <p:cNvSpPr txBox="1"/>
          <p:nvPr>
            <p:ph idx="1" type="body"/>
          </p:nvPr>
        </p:nvSpPr>
        <p:spPr>
          <a:xfrm>
            <a:off x="309489" y="914400"/>
            <a:ext cx="9791114" cy="5809957"/>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600"/>
              <a:buChar char="►"/>
            </a:pPr>
            <a:r>
              <a:rPr lang="tr-TR" sz="2000"/>
              <a:t>AKIM TAŞIYAN İLETKEN ETRAFINDAKİ MANYETİK ALAN</a:t>
            </a:r>
            <a:endParaRPr/>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0" lvl="0" marL="0" rtl="0" algn="l">
              <a:lnSpc>
                <a:spcPct val="80000"/>
              </a:lnSpc>
              <a:spcBef>
                <a:spcPts val="1000"/>
              </a:spcBef>
              <a:spcAft>
                <a:spcPts val="0"/>
              </a:spcAft>
              <a:buSzPts val="400"/>
              <a:buNone/>
            </a:pPr>
            <a:r>
              <a:t/>
            </a:r>
            <a:endParaRPr sz="500"/>
          </a:p>
          <a:p>
            <a:pPr indent="0" lvl="0" marL="0" rtl="0" algn="l">
              <a:lnSpc>
                <a:spcPct val="80000"/>
              </a:lnSpc>
              <a:spcBef>
                <a:spcPts val="1000"/>
              </a:spcBef>
              <a:spcAft>
                <a:spcPts val="0"/>
              </a:spcAft>
              <a:buSzPts val="400"/>
              <a:buNone/>
            </a:pPr>
            <a:r>
              <a:t/>
            </a:r>
            <a:endParaRPr sz="500"/>
          </a:p>
          <a:p>
            <a:pPr indent="0" lvl="0" marL="0" rtl="0" algn="l">
              <a:lnSpc>
                <a:spcPct val="80000"/>
              </a:lnSpc>
              <a:spcBef>
                <a:spcPts val="1000"/>
              </a:spcBef>
              <a:spcAft>
                <a:spcPts val="0"/>
              </a:spcAft>
              <a:buSzPts val="1600"/>
              <a:buNone/>
            </a:pPr>
            <a:r>
              <a:rPr lang="tr-TR" sz="2000"/>
              <a:t>             İLETKENDEN GEÇEN AKIMIN MANYETİK ETKİSİ</a:t>
            </a:r>
            <a:endParaRPr/>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17500" lvl="0" marL="342900" rtl="0" algn="l">
              <a:lnSpc>
                <a:spcPct val="80000"/>
              </a:lnSpc>
              <a:spcBef>
                <a:spcPts val="1000"/>
              </a:spcBef>
              <a:spcAft>
                <a:spcPts val="0"/>
              </a:spcAft>
              <a:buSzPts val="400"/>
              <a:buNone/>
            </a:pPr>
            <a:r>
              <a:t/>
            </a:r>
            <a:endParaRPr sz="500"/>
          </a:p>
          <a:p>
            <a:pPr indent="-342900" lvl="0" marL="342900" rtl="0" algn="l">
              <a:lnSpc>
                <a:spcPct val="80000"/>
              </a:lnSpc>
              <a:spcBef>
                <a:spcPts val="1000"/>
              </a:spcBef>
              <a:spcAft>
                <a:spcPts val="0"/>
              </a:spcAft>
              <a:buSzPts val="400"/>
              <a:buChar char="►"/>
            </a:pPr>
            <a:r>
              <a:rPr lang="tr-TR" sz="500"/>
              <a:t>                                            </a:t>
            </a:r>
            <a:endParaRPr/>
          </a:p>
        </p:txBody>
      </p:sp>
      <p:pic>
        <p:nvPicPr>
          <p:cNvPr id="223" name="Google Shape;223;p29"/>
          <p:cNvPicPr preferRelativeResize="0"/>
          <p:nvPr/>
        </p:nvPicPr>
        <p:blipFill rotWithShape="1">
          <a:blip r:embed="rId3">
            <a:alphaModFix/>
          </a:blip>
          <a:srcRect b="0" l="0" r="0" t="0"/>
          <a:stretch/>
        </p:blipFill>
        <p:spPr>
          <a:xfrm>
            <a:off x="677334" y="1505243"/>
            <a:ext cx="3168015" cy="1674055"/>
          </a:xfrm>
          <a:prstGeom prst="rect">
            <a:avLst/>
          </a:prstGeom>
          <a:noFill/>
          <a:ln>
            <a:noFill/>
          </a:ln>
        </p:spPr>
      </p:pic>
      <p:pic>
        <p:nvPicPr>
          <p:cNvPr id="224" name="Google Shape;224;p29"/>
          <p:cNvPicPr preferRelativeResize="0"/>
          <p:nvPr/>
        </p:nvPicPr>
        <p:blipFill rotWithShape="1">
          <a:blip r:embed="rId4">
            <a:alphaModFix/>
          </a:blip>
          <a:srcRect b="0" l="0" r="0" t="0"/>
          <a:stretch/>
        </p:blipFill>
        <p:spPr>
          <a:xfrm>
            <a:off x="4713604" y="1308296"/>
            <a:ext cx="3403453" cy="1871004"/>
          </a:xfrm>
          <a:prstGeom prst="rect">
            <a:avLst/>
          </a:prstGeom>
          <a:noFill/>
          <a:ln>
            <a:noFill/>
          </a:ln>
        </p:spPr>
      </p:pic>
      <p:pic>
        <p:nvPicPr>
          <p:cNvPr id="225" name="Google Shape;225;p29"/>
          <p:cNvPicPr preferRelativeResize="0"/>
          <p:nvPr/>
        </p:nvPicPr>
        <p:blipFill rotWithShape="1">
          <a:blip r:embed="rId5">
            <a:alphaModFix/>
          </a:blip>
          <a:srcRect b="0" l="0" r="0" t="0"/>
          <a:stretch/>
        </p:blipFill>
        <p:spPr>
          <a:xfrm>
            <a:off x="576776" y="3502856"/>
            <a:ext cx="7689336" cy="167405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677334" y="253218"/>
            <a:ext cx="8596668" cy="102694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MANYETİK ALAN İÇİNDEKİ İLETKEN</a:t>
            </a:r>
            <a:endParaRPr/>
          </a:p>
        </p:txBody>
      </p:sp>
      <p:pic>
        <p:nvPicPr>
          <p:cNvPr id="231" name="Google Shape;231;p30"/>
          <p:cNvPicPr preferRelativeResize="0"/>
          <p:nvPr>
            <p:ph idx="1" type="body"/>
          </p:nvPr>
        </p:nvPicPr>
        <p:blipFill rotWithShape="1">
          <a:blip r:embed="rId3">
            <a:alphaModFix/>
          </a:blip>
          <a:srcRect b="0" l="0" r="0" t="0"/>
          <a:stretch/>
        </p:blipFill>
        <p:spPr>
          <a:xfrm>
            <a:off x="1085951" y="970671"/>
            <a:ext cx="7779433" cy="406556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677334" y="225083"/>
            <a:ext cx="8596668" cy="59155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MANYETİK ALAN İÇİNDEKİ İLETKEN</a:t>
            </a:r>
            <a:endParaRPr/>
          </a:p>
        </p:txBody>
      </p:sp>
      <p:sp>
        <p:nvSpPr>
          <p:cNvPr id="237" name="Google Shape;237;p31"/>
          <p:cNvSpPr txBox="1"/>
          <p:nvPr>
            <p:ph idx="1" type="body"/>
          </p:nvPr>
        </p:nvSpPr>
        <p:spPr>
          <a:xfrm>
            <a:off x="168812" y="956603"/>
            <a:ext cx="9819250" cy="590139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lang="tr-TR"/>
              <a:t>Faraday’ın deneyi bobin teller arasındaki indüksiyonu gösterir. Sağ taraftaki sıvı batarya manyetik alanı oluşturan küçük bobin (A) üzerinden akan akımı sağlar. Bobin sabit iken akım indüklenmez</a:t>
            </a:r>
            <a:endParaRPr/>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rPr b="1" lang="tr-TR"/>
              <a:t>                                                 </a:t>
            </a:r>
            <a:endParaRPr/>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rPr b="1" lang="tr-TR"/>
              <a:t>     </a:t>
            </a:r>
            <a:r>
              <a:rPr b="1" lang="tr-TR" sz="2000"/>
              <a:t>FARADAY DİSKİ 1831</a:t>
            </a:r>
            <a:endParaRPr/>
          </a:p>
          <a:p>
            <a:pPr indent="-241300" lvl="0" marL="342900" rtl="0" algn="l">
              <a:spcBef>
                <a:spcPts val="1000"/>
              </a:spcBef>
              <a:spcAft>
                <a:spcPts val="0"/>
              </a:spcAft>
              <a:buSzPts val="1600"/>
              <a:buNone/>
            </a:pPr>
            <a:r>
              <a:t/>
            </a:r>
            <a:endParaRPr sz="2000"/>
          </a:p>
          <a:p>
            <a:pPr indent="-342900" lvl="0" marL="342900" rtl="0" algn="l">
              <a:spcBef>
                <a:spcPts val="1000"/>
              </a:spcBef>
              <a:spcAft>
                <a:spcPts val="0"/>
              </a:spcAft>
              <a:buSzPts val="1600"/>
              <a:buChar char="►"/>
            </a:pPr>
            <a:r>
              <a:rPr lang="tr-TR" sz="2000"/>
              <a:t>Ama küçük bobin büyük bobinin (B) içine yada dışına doğru hareket ettiğinde büyük bobin üzerindeki manyetik alan değişir ve galvanometre tarafından algılanan bir akım oluşturur</a:t>
            </a:r>
            <a:endParaRPr/>
          </a:p>
        </p:txBody>
      </p:sp>
      <p:pic>
        <p:nvPicPr>
          <p:cNvPr id="238" name="Google Shape;238;p31"/>
          <p:cNvPicPr preferRelativeResize="0"/>
          <p:nvPr/>
        </p:nvPicPr>
        <p:blipFill rotWithShape="1">
          <a:blip r:embed="rId3">
            <a:alphaModFix/>
          </a:blip>
          <a:srcRect b="0" l="0" r="0" t="0"/>
          <a:stretch/>
        </p:blipFill>
        <p:spPr>
          <a:xfrm>
            <a:off x="321123" y="1993704"/>
            <a:ext cx="2361288" cy="1885072"/>
          </a:xfrm>
          <a:prstGeom prst="rect">
            <a:avLst/>
          </a:prstGeom>
          <a:noFill/>
          <a:ln>
            <a:noFill/>
          </a:ln>
        </p:spPr>
      </p:pic>
      <p:grpSp>
        <p:nvGrpSpPr>
          <p:cNvPr id="239" name="Google Shape;239;p31"/>
          <p:cNvGrpSpPr/>
          <p:nvPr/>
        </p:nvGrpSpPr>
        <p:grpSpPr>
          <a:xfrm>
            <a:off x="4079632" y="1993703"/>
            <a:ext cx="4317706" cy="2339146"/>
            <a:chOff x="12247" y="-1528"/>
            <a:chExt cx="6044" cy="4820"/>
          </a:xfrm>
        </p:grpSpPr>
        <p:sp>
          <p:nvSpPr>
            <p:cNvPr id="240" name="Google Shape;240;p31"/>
            <p:cNvSpPr/>
            <p:nvPr/>
          </p:nvSpPr>
          <p:spPr>
            <a:xfrm>
              <a:off x="17126" y="2242"/>
              <a:ext cx="1152" cy="864"/>
            </a:xfrm>
            <a:custGeom>
              <a:rect b="b" l="l" r="r" t="t"/>
              <a:pathLst>
                <a:path extrusionOk="0" h="864" w="1152">
                  <a:moveTo>
                    <a:pt x="576" y="0"/>
                  </a:moveTo>
                  <a:lnTo>
                    <a:pt x="491" y="5"/>
                  </a:lnTo>
                  <a:lnTo>
                    <a:pt x="410" y="19"/>
                  </a:lnTo>
                  <a:lnTo>
                    <a:pt x="334" y="41"/>
                  </a:lnTo>
                  <a:lnTo>
                    <a:pt x="263" y="70"/>
                  </a:lnTo>
                  <a:lnTo>
                    <a:pt x="198" y="106"/>
                  </a:lnTo>
                  <a:lnTo>
                    <a:pt x="142" y="149"/>
                  </a:lnTo>
                  <a:lnTo>
                    <a:pt x="93" y="197"/>
                  </a:lnTo>
                  <a:lnTo>
                    <a:pt x="54" y="250"/>
                  </a:lnTo>
                  <a:lnTo>
                    <a:pt x="25" y="308"/>
                  </a:lnTo>
                  <a:lnTo>
                    <a:pt x="7" y="369"/>
                  </a:lnTo>
                  <a:lnTo>
                    <a:pt x="0" y="432"/>
                  </a:lnTo>
                  <a:lnTo>
                    <a:pt x="7" y="496"/>
                  </a:lnTo>
                  <a:lnTo>
                    <a:pt x="25" y="557"/>
                  </a:lnTo>
                  <a:lnTo>
                    <a:pt x="54" y="615"/>
                  </a:lnTo>
                  <a:lnTo>
                    <a:pt x="93" y="668"/>
                  </a:lnTo>
                  <a:lnTo>
                    <a:pt x="142" y="716"/>
                  </a:lnTo>
                  <a:lnTo>
                    <a:pt x="198" y="758"/>
                  </a:lnTo>
                  <a:lnTo>
                    <a:pt x="263" y="795"/>
                  </a:lnTo>
                  <a:lnTo>
                    <a:pt x="334" y="824"/>
                  </a:lnTo>
                  <a:lnTo>
                    <a:pt x="410" y="846"/>
                  </a:lnTo>
                  <a:lnTo>
                    <a:pt x="491" y="860"/>
                  </a:lnTo>
                  <a:lnTo>
                    <a:pt x="576" y="864"/>
                  </a:lnTo>
                  <a:lnTo>
                    <a:pt x="662" y="860"/>
                  </a:lnTo>
                  <a:lnTo>
                    <a:pt x="743" y="846"/>
                  </a:lnTo>
                  <a:lnTo>
                    <a:pt x="819" y="824"/>
                  </a:lnTo>
                  <a:lnTo>
                    <a:pt x="890" y="795"/>
                  </a:lnTo>
                  <a:lnTo>
                    <a:pt x="954" y="758"/>
                  </a:lnTo>
                  <a:lnTo>
                    <a:pt x="1011" y="716"/>
                  </a:lnTo>
                  <a:lnTo>
                    <a:pt x="1060" y="668"/>
                  </a:lnTo>
                  <a:lnTo>
                    <a:pt x="1099" y="615"/>
                  </a:lnTo>
                  <a:lnTo>
                    <a:pt x="1128" y="557"/>
                  </a:lnTo>
                  <a:lnTo>
                    <a:pt x="1146" y="496"/>
                  </a:lnTo>
                  <a:lnTo>
                    <a:pt x="1152" y="432"/>
                  </a:lnTo>
                  <a:lnTo>
                    <a:pt x="1146" y="369"/>
                  </a:lnTo>
                  <a:lnTo>
                    <a:pt x="1128" y="308"/>
                  </a:lnTo>
                  <a:lnTo>
                    <a:pt x="1099" y="250"/>
                  </a:lnTo>
                  <a:lnTo>
                    <a:pt x="1060" y="197"/>
                  </a:lnTo>
                  <a:lnTo>
                    <a:pt x="1011" y="149"/>
                  </a:lnTo>
                  <a:lnTo>
                    <a:pt x="954" y="106"/>
                  </a:lnTo>
                  <a:lnTo>
                    <a:pt x="890" y="70"/>
                  </a:lnTo>
                  <a:lnTo>
                    <a:pt x="819" y="41"/>
                  </a:lnTo>
                  <a:lnTo>
                    <a:pt x="743" y="19"/>
                  </a:lnTo>
                  <a:lnTo>
                    <a:pt x="662" y="5"/>
                  </a:lnTo>
                  <a:lnTo>
                    <a:pt x="576" y="0"/>
                  </a:lnTo>
                  <a:close/>
                </a:path>
              </a:pathLst>
            </a:custGeom>
            <a:solidFill>
              <a:srgbClr val="FD8537"/>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Trebuchet MS"/>
                <a:ea typeface="Trebuchet MS"/>
                <a:cs typeface="Trebuchet MS"/>
                <a:sym typeface="Trebuchet MS"/>
              </a:endParaRPr>
            </a:p>
          </p:txBody>
        </p:sp>
        <p:pic>
          <p:nvPicPr>
            <p:cNvPr id="241" name="Google Shape;241;p31"/>
            <p:cNvPicPr preferRelativeResize="0"/>
            <p:nvPr/>
          </p:nvPicPr>
          <p:blipFill rotWithShape="1">
            <a:blip r:embed="rId4">
              <a:alphaModFix/>
            </a:blip>
            <a:srcRect b="0" l="0" r="0" t="0"/>
            <a:stretch/>
          </p:blipFill>
          <p:spPr>
            <a:xfrm>
              <a:off x="12247" y="-1528"/>
              <a:ext cx="6044" cy="4820"/>
            </a:xfrm>
            <a:prstGeom prst="rect">
              <a:avLst/>
            </a:prstGeom>
            <a:noFill/>
            <a:ln>
              <a:noFill/>
            </a:ln>
          </p:spPr>
        </p:pic>
        <p:sp>
          <p:nvSpPr>
            <p:cNvPr id="242" name="Google Shape;242;p31"/>
            <p:cNvSpPr txBox="1"/>
            <p:nvPr/>
          </p:nvSpPr>
          <p:spPr>
            <a:xfrm>
              <a:off x="17549" y="2513"/>
              <a:ext cx="342" cy="338"/>
            </a:xfrm>
            <a:prstGeom prst="rect">
              <a:avLst/>
            </a:prstGeom>
            <a:noFill/>
            <a:ln>
              <a:noFill/>
            </a:ln>
          </p:spPr>
          <p:txBody>
            <a:bodyPr anchorCtr="0" anchor="t" bIns="0" lIns="0" spcFirstLastPara="1" rIns="0" wrap="square" tIns="0">
              <a:noAutofit/>
            </a:bodyPr>
            <a:lstStyle/>
            <a:p>
              <a:pPr indent="0" lvl="0" marL="0" marR="0" rtl="0" algn="l">
                <a:lnSpc>
                  <a:spcPct val="129000"/>
                </a:lnSpc>
                <a:spcBef>
                  <a:spcPts val="0"/>
                </a:spcBef>
                <a:spcAft>
                  <a:spcPts val="0"/>
                </a:spcAft>
                <a:buClr>
                  <a:srgbClr val="FFFFFF"/>
                </a:buClr>
                <a:buSzPts val="1400"/>
                <a:buFont typeface="Trebuchet MS"/>
                <a:buNone/>
              </a:pPr>
              <a:r>
                <a:rPr b="1" i="0" lang="tr-TR" sz="1400" u="none" cap="none" strike="noStrike">
                  <a:solidFill>
                    <a:srgbClr val="FFFFFF"/>
                  </a:solidFill>
                  <a:latin typeface="Trebuchet MS"/>
                  <a:ea typeface="Trebuchet MS"/>
                  <a:cs typeface="Trebuchet MS"/>
                  <a:sym typeface="Trebuchet MS"/>
                </a:rPr>
                <a:t>19</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2"/>
          <p:cNvSpPr txBox="1"/>
          <p:nvPr>
            <p:ph type="title"/>
          </p:nvPr>
        </p:nvSpPr>
        <p:spPr>
          <a:xfrm>
            <a:off x="677334" y="398585"/>
            <a:ext cx="8596668" cy="57208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MANYETİK ALAN İÇİNDEKİ İLETKEN</a:t>
            </a:r>
            <a:endParaRPr/>
          </a:p>
        </p:txBody>
      </p:sp>
      <p:sp>
        <p:nvSpPr>
          <p:cNvPr id="248" name="Google Shape;248;p32"/>
          <p:cNvSpPr txBox="1"/>
          <p:nvPr>
            <p:ph idx="1" type="body"/>
          </p:nvPr>
        </p:nvSpPr>
        <p:spPr>
          <a:xfrm>
            <a:off x="677334" y="1308295"/>
            <a:ext cx="8596668" cy="4733067"/>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Elektromanyetik indüksiyon, hareket eden bir iletkende manyetik alan yoluyla indüksiyon elektrik üretimidir. Generatörler, elektrik motorları, transformatörler, indüksiyon motorları, senkron motorlar ve selenoidlerin çalışmalarına temel oluşturur.</a:t>
            </a:r>
            <a:endParaRPr/>
          </a:p>
          <a:p>
            <a:pPr indent="-342900" lvl="0" marL="342900" rtl="0" algn="l">
              <a:spcBef>
                <a:spcPts val="1000"/>
              </a:spcBef>
              <a:spcAft>
                <a:spcPts val="0"/>
              </a:spcAft>
              <a:buSzPts val="1600"/>
              <a:buChar char="►"/>
            </a:pPr>
            <a:r>
              <a:rPr lang="tr-TR" sz="2000"/>
              <a:t>İndüksiyon kanunu 1831 yılında birbirinden habersiz olarak Michael Faraday ve Joseph Henry tarafından bulunmuştur. Bulgularını ilk yayınlayan Faraday olduğundan </a:t>
            </a:r>
            <a:r>
              <a:rPr b="1" i="1" lang="tr-TR" sz="2000" u="sng"/>
              <a:t>Faraday Kanunu</a:t>
            </a:r>
            <a:r>
              <a:rPr b="1" i="1" lang="tr-TR" sz="2000"/>
              <a:t> </a:t>
            </a:r>
            <a:r>
              <a:rPr lang="tr-TR" sz="2000"/>
              <a:t>olarak adlandırılır.</a:t>
            </a:r>
            <a:endParaRPr/>
          </a:p>
          <a:p>
            <a:pPr indent="-342900" lvl="0" marL="342900" rtl="0" algn="l">
              <a:spcBef>
                <a:spcPts val="1000"/>
              </a:spcBef>
              <a:spcAft>
                <a:spcPts val="0"/>
              </a:spcAft>
              <a:buSzPts val="1600"/>
              <a:buChar char="►"/>
            </a:pPr>
            <a:r>
              <a:rPr lang="tr-TR" sz="2000"/>
              <a:t>Elektromanyetik indüksiyon 1829’da Francesco Zantedeschi’nin çalışması tarafından öngörülmesine rağmen Michael Faraday’ın genelde 1831’de indüksiyon kanunu keşfettiğine inanılır.</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677334" y="356381"/>
            <a:ext cx="8596668" cy="71276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MANYETİK ALAN İÇİNDEKİ İLETKEN</a:t>
            </a:r>
            <a:endParaRPr/>
          </a:p>
        </p:txBody>
      </p:sp>
      <p:sp>
        <p:nvSpPr>
          <p:cNvPr id="254" name="Google Shape;254;p33"/>
          <p:cNvSpPr txBox="1"/>
          <p:nvPr>
            <p:ph idx="1" type="body"/>
          </p:nvPr>
        </p:nvSpPr>
        <p:spPr>
          <a:xfrm>
            <a:off x="323558" y="1181687"/>
            <a:ext cx="8314005" cy="531993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Char char="►"/>
            </a:pPr>
            <a:r>
              <a:rPr lang="tr-TR" sz="2000"/>
              <a:t>Şekildeki gibi her noktasında manyetik akı yoğunluğu </a:t>
            </a:r>
            <a:r>
              <a:rPr b="1" lang="tr-TR" sz="2000"/>
              <a:t>B </a:t>
            </a:r>
            <a:r>
              <a:rPr lang="tr-TR" sz="2000"/>
              <a:t>sabit olan N-S mıknatıs kutupları ile uzunluğu </a:t>
            </a:r>
            <a:r>
              <a:rPr b="1" lang="tr-TR" sz="2000"/>
              <a:t>l </a:t>
            </a:r>
            <a:r>
              <a:rPr lang="tr-TR" sz="2000"/>
              <a:t>ve hızı </a:t>
            </a:r>
            <a:r>
              <a:rPr b="1" lang="tr-TR" sz="2000"/>
              <a:t>v </a:t>
            </a:r>
            <a:r>
              <a:rPr lang="tr-TR" sz="2000"/>
              <a:t>olan bir </a:t>
            </a:r>
            <a:r>
              <a:rPr b="1" i="1" lang="tr-TR" sz="2000"/>
              <a:t>ab iletkeni </a:t>
            </a:r>
            <a:r>
              <a:rPr lang="tr-TR" sz="2000"/>
              <a:t>ile N-S kutupları arasına sokulduğunda voltmetre ibresinin saptığı görülür. İletken kutuplar arasında hiç hareket ettirilmediğinde ise voltmetre ibresi sapmaz. Farklı şekilde iletkeni N kutbundan S kutbuna veya S kutbundan N kutbuna doğru kuvvet çizgilerine paralel hareket ettirdiğimizde de voltmetre ibresi sapmaz. Tekrar iletken </a:t>
            </a:r>
            <a:r>
              <a:rPr b="1" lang="tr-TR" sz="2000"/>
              <a:t>v </a:t>
            </a:r>
            <a:r>
              <a:rPr lang="tr-TR" sz="2000"/>
              <a:t>hızı ve </a:t>
            </a:r>
            <a:r>
              <a:rPr b="1" lang="tr-TR" sz="2000"/>
              <a:t>a </a:t>
            </a:r>
            <a:r>
              <a:rPr lang="tr-TR" sz="2000"/>
              <a:t>açısı altında kutuplar arasına sokulduğunda voltmetre ibresinin saptığı görülür.</a:t>
            </a:r>
            <a:endParaRPr/>
          </a:p>
          <a:p>
            <a:pPr indent="-342900" lvl="0" marL="342900" rtl="0" algn="l">
              <a:lnSpc>
                <a:spcPct val="90000"/>
              </a:lnSpc>
              <a:spcBef>
                <a:spcPts val="1000"/>
              </a:spcBef>
              <a:spcAft>
                <a:spcPts val="0"/>
              </a:spcAft>
              <a:buSzPts val="1600"/>
              <a:buChar char="►"/>
            </a:pPr>
            <a:r>
              <a:rPr lang="tr-TR" sz="2000"/>
              <a:t>İletken sabit tutulup kutuplar hareket ettirilseydi ibrenin tekrar saptığı</a:t>
            </a:r>
            <a:endParaRPr/>
          </a:p>
          <a:p>
            <a:pPr indent="-342900" lvl="0" marL="342900" rtl="0" algn="l">
              <a:lnSpc>
                <a:spcPct val="90000"/>
              </a:lnSpc>
              <a:spcBef>
                <a:spcPts val="1000"/>
              </a:spcBef>
              <a:spcAft>
                <a:spcPts val="0"/>
              </a:spcAft>
              <a:buSzPts val="1600"/>
              <a:buChar char="►"/>
            </a:pPr>
            <a:r>
              <a:rPr lang="tr-TR" sz="2000"/>
              <a:t>görülecekti. Buradan da anlaşılacağı gibi manyetik alan içinde ve kuvvet çizgilerini kesecek şekilde hareket eden bir iletken uçları arasında bir </a:t>
            </a:r>
            <a:r>
              <a:rPr b="1" lang="tr-TR" sz="2000"/>
              <a:t>elektromotor kuvvet (emk) </a:t>
            </a:r>
            <a:r>
              <a:rPr lang="tr-TR" sz="2000"/>
              <a:t>indüklenir. İletkenin iki ucu bir yük üzerinden birleştirilirse devreden bir akım geçer. Burada meydana gelen emk’ ya </a:t>
            </a:r>
            <a:r>
              <a:rPr b="1" lang="tr-TR" sz="2000"/>
              <a:t>indükleme emk’</a:t>
            </a:r>
            <a:r>
              <a:rPr lang="tr-TR" sz="2000"/>
              <a:t>sı ve devreden geçen akıma </a:t>
            </a:r>
            <a:r>
              <a:rPr b="1" lang="tr-TR" sz="2000"/>
              <a:t>indükleme akımı </a:t>
            </a:r>
            <a:r>
              <a:rPr lang="tr-TR" sz="2000"/>
              <a:t>denir. Burada anlatılan indükleme olayı elektrik enerjisi üreten makinelerin temel prensibidir.</a:t>
            </a:r>
            <a:endParaRPr/>
          </a:p>
          <a:p>
            <a:pPr indent="-241300" lvl="0" marL="342900" rtl="0" algn="l">
              <a:lnSpc>
                <a:spcPct val="90000"/>
              </a:lnSpc>
              <a:spcBef>
                <a:spcPts val="1000"/>
              </a:spcBef>
              <a:spcAft>
                <a:spcPts val="0"/>
              </a:spcAft>
              <a:buSzPts val="1600"/>
              <a:buNone/>
            </a:pPr>
            <a:r>
              <a:t/>
            </a:r>
            <a:endParaRPr sz="2000"/>
          </a:p>
        </p:txBody>
      </p:sp>
      <p:pic>
        <p:nvPicPr>
          <p:cNvPr id="255" name="Google Shape;255;p33"/>
          <p:cNvPicPr preferRelativeResize="0"/>
          <p:nvPr/>
        </p:nvPicPr>
        <p:blipFill rotWithShape="1">
          <a:blip r:embed="rId3">
            <a:alphaModFix/>
          </a:blip>
          <a:srcRect b="0" l="0" r="0" t="0"/>
          <a:stretch/>
        </p:blipFill>
        <p:spPr>
          <a:xfrm>
            <a:off x="8637563" y="1519311"/>
            <a:ext cx="1955409" cy="384048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type="title"/>
          </p:nvPr>
        </p:nvSpPr>
        <p:spPr>
          <a:xfrm>
            <a:off x="677334" y="225084"/>
            <a:ext cx="8596668"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tr-TR" sz="3240"/>
              <a:t>DOĞRU AKIM GENERATÖRÜ İNDÜKLEME PRENSİBİ</a:t>
            </a:r>
            <a:endParaRPr/>
          </a:p>
        </p:txBody>
      </p:sp>
      <p:sp>
        <p:nvSpPr>
          <p:cNvPr id="261" name="Google Shape;261;p34"/>
          <p:cNvSpPr txBox="1"/>
          <p:nvPr>
            <p:ph idx="1" type="body"/>
          </p:nvPr>
        </p:nvSpPr>
        <p:spPr>
          <a:xfrm>
            <a:off x="520505" y="1350499"/>
            <a:ext cx="9214337" cy="512064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80"/>
              <a:buChar char="►"/>
            </a:pPr>
            <a:r>
              <a:rPr i="1" lang="tr-TR" sz="1850" u="sng"/>
              <a:t>Bir iletkende gerilim indüklenebilmesi için</a:t>
            </a:r>
            <a:r>
              <a:rPr lang="tr-TR" sz="1850"/>
              <a:t>;</a:t>
            </a:r>
            <a:endParaRPr/>
          </a:p>
          <a:p>
            <a:pPr indent="-285750" lvl="1" marL="742950" rtl="0" algn="l">
              <a:lnSpc>
                <a:spcPct val="90000"/>
              </a:lnSpc>
              <a:spcBef>
                <a:spcPts val="1000"/>
              </a:spcBef>
              <a:spcAft>
                <a:spcPts val="0"/>
              </a:spcAft>
              <a:buSzPts val="1480"/>
              <a:buChar char="►"/>
            </a:pPr>
            <a:r>
              <a:rPr lang="tr-TR" sz="1850" u="sng"/>
              <a:t>Bir manyetik alan olmalıdır</a:t>
            </a:r>
            <a:r>
              <a:rPr lang="tr-TR" sz="1850"/>
              <a:t>. (Sabit mıknatıs yada elektromıknatıs ile elde edilir.)</a:t>
            </a:r>
            <a:endParaRPr/>
          </a:p>
          <a:p>
            <a:pPr indent="-285750" lvl="1" marL="742950" rtl="0" algn="l">
              <a:lnSpc>
                <a:spcPct val="90000"/>
              </a:lnSpc>
              <a:spcBef>
                <a:spcPts val="1000"/>
              </a:spcBef>
              <a:spcAft>
                <a:spcPts val="0"/>
              </a:spcAft>
              <a:buSzPts val="1480"/>
              <a:buChar char="►"/>
            </a:pPr>
            <a:r>
              <a:rPr lang="tr-TR" sz="1850" u="sng"/>
              <a:t>İletken manyetik alan içerisinde olmalıdır</a:t>
            </a:r>
            <a:r>
              <a:rPr lang="tr-TR" sz="1850"/>
              <a:t>.</a:t>
            </a:r>
            <a:endParaRPr/>
          </a:p>
          <a:p>
            <a:pPr indent="-285750" lvl="1" marL="742950" rtl="0" algn="l">
              <a:lnSpc>
                <a:spcPct val="90000"/>
              </a:lnSpc>
              <a:spcBef>
                <a:spcPts val="1000"/>
              </a:spcBef>
              <a:spcAft>
                <a:spcPts val="0"/>
              </a:spcAft>
              <a:buSzPts val="1480"/>
              <a:buChar char="►"/>
            </a:pPr>
            <a:r>
              <a:rPr lang="tr-TR" sz="1850" u="sng"/>
              <a:t>Üçüncü	madde	kanunun	olmazsa	olmazıdır.</a:t>
            </a:r>
            <a:r>
              <a:rPr lang="tr-TR" sz="1850"/>
              <a:t>	Buna	göre	üç	durumda	gerilim indüklenebilir.</a:t>
            </a:r>
            <a:endParaRPr/>
          </a:p>
          <a:p>
            <a:pPr indent="-228600" lvl="2" marL="1143000" rtl="0" algn="l">
              <a:lnSpc>
                <a:spcPct val="90000"/>
              </a:lnSpc>
              <a:spcBef>
                <a:spcPts val="1000"/>
              </a:spcBef>
              <a:spcAft>
                <a:spcPts val="0"/>
              </a:spcAft>
              <a:buSzPts val="1480"/>
              <a:buChar char="►"/>
            </a:pPr>
            <a:r>
              <a:rPr lang="tr-TR" sz="1850"/>
              <a:t>Manyetik alan sabit, iletken hareketli olmalı (Doğru akım generatörleri)</a:t>
            </a:r>
            <a:endParaRPr/>
          </a:p>
          <a:p>
            <a:pPr indent="-228600" lvl="2" marL="1143000" rtl="0" algn="l">
              <a:lnSpc>
                <a:spcPct val="90000"/>
              </a:lnSpc>
              <a:spcBef>
                <a:spcPts val="1000"/>
              </a:spcBef>
              <a:spcAft>
                <a:spcPts val="0"/>
              </a:spcAft>
              <a:buSzPts val="1480"/>
              <a:buChar char="►"/>
            </a:pPr>
            <a:r>
              <a:rPr lang="tr-TR" sz="1850"/>
              <a:t>Manyetik	alan	değişken	iletken	sabit	olmalı	(Transformatörler	ve	Senkron</a:t>
            </a:r>
            <a:endParaRPr/>
          </a:p>
          <a:p>
            <a:pPr indent="-342900" lvl="0" marL="342900" rtl="0" algn="l">
              <a:lnSpc>
                <a:spcPct val="90000"/>
              </a:lnSpc>
              <a:spcBef>
                <a:spcPts val="1000"/>
              </a:spcBef>
              <a:spcAft>
                <a:spcPts val="0"/>
              </a:spcAft>
              <a:buSzPts val="1480"/>
              <a:buChar char="►"/>
            </a:pPr>
            <a:r>
              <a:rPr lang="tr-TR" sz="1850"/>
              <a:t>Generatörler)</a:t>
            </a:r>
            <a:endParaRPr/>
          </a:p>
          <a:p>
            <a:pPr indent="-228600" lvl="2" marL="1143000" rtl="0" algn="l">
              <a:lnSpc>
                <a:spcPct val="90000"/>
              </a:lnSpc>
              <a:spcBef>
                <a:spcPts val="1000"/>
              </a:spcBef>
              <a:spcAft>
                <a:spcPts val="0"/>
              </a:spcAft>
              <a:buSzPts val="1480"/>
              <a:buChar char="►"/>
            </a:pPr>
            <a:r>
              <a:rPr lang="tr-TR" sz="1850"/>
              <a:t>Hız	farkı	olmak	şartıyla	hem	manyetik	alan	hem	de	iletken	hareketli	olabilir. (Asenkron Makineler)</a:t>
            </a:r>
            <a:endParaRPr/>
          </a:p>
          <a:p>
            <a:pPr indent="-342900" lvl="0" marL="342900" rtl="0" algn="l">
              <a:lnSpc>
                <a:spcPct val="90000"/>
              </a:lnSpc>
              <a:spcBef>
                <a:spcPts val="1000"/>
              </a:spcBef>
              <a:spcAft>
                <a:spcPts val="0"/>
              </a:spcAft>
              <a:buSzPts val="1480"/>
              <a:buChar char="►"/>
            </a:pPr>
            <a:r>
              <a:rPr b="1" lang="tr-TR" sz="1850"/>
              <a:t>Not: </a:t>
            </a:r>
            <a:r>
              <a:rPr lang="tr-TR" sz="1850"/>
              <a:t>İndüksiyon kanunu 1831 yılında birbirinden habersiz olarak Michael Faraday ve Joseph Henry tarafından bulunmuştur. Bulgularını ilk yayınlayan Faraday olduğundan </a:t>
            </a:r>
            <a:r>
              <a:rPr b="1" i="1" lang="tr-TR" sz="1850" u="sng"/>
              <a:t>Faraday Kanunu</a:t>
            </a:r>
            <a:r>
              <a:rPr b="1" i="1" lang="tr-TR" sz="1850"/>
              <a:t> </a:t>
            </a:r>
            <a:r>
              <a:rPr lang="tr-TR" sz="1850"/>
              <a:t>olarak adlandırılır.</a:t>
            </a:r>
            <a:endParaRPr/>
          </a:p>
          <a:p>
            <a:pPr indent="-248920" lvl="0" marL="342900" rtl="0" algn="l">
              <a:lnSpc>
                <a:spcPct val="90000"/>
              </a:lnSpc>
              <a:spcBef>
                <a:spcPts val="1000"/>
              </a:spcBef>
              <a:spcAft>
                <a:spcPts val="0"/>
              </a:spcAft>
              <a:buSzPts val="1480"/>
              <a:buNone/>
            </a:pPr>
            <a:r>
              <a:t/>
            </a:r>
            <a:endParaRPr sz="185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677334" y="2236762"/>
            <a:ext cx="8596668" cy="30808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br>
              <a:rPr lang="tr-TR"/>
            </a:br>
            <a:r>
              <a:rPr lang="tr-TR"/>
              <a:t>      </a:t>
            </a:r>
            <a:br>
              <a:rPr lang="tr-TR"/>
            </a:br>
            <a:r>
              <a:rPr lang="tr-TR"/>
              <a:t>İNDÜKLEME EMK NIN HESABI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677334" y="253218"/>
            <a:ext cx="8596668" cy="106914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tr-TR" sz="3240"/>
              <a:t>EMK’NIN ELDE EDİLMESİ- İNDÜKLEME EMK’NIN YÖNÜ</a:t>
            </a:r>
            <a:endParaRPr/>
          </a:p>
        </p:txBody>
      </p:sp>
      <p:sp>
        <p:nvSpPr>
          <p:cNvPr id="272" name="Google Shape;272;p36"/>
          <p:cNvSpPr txBox="1"/>
          <p:nvPr>
            <p:ph idx="1" type="body"/>
          </p:nvPr>
        </p:nvSpPr>
        <p:spPr>
          <a:xfrm>
            <a:off x="281354" y="1322363"/>
            <a:ext cx="9228406" cy="528241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b="1" lang="tr-TR" sz="2000"/>
              <a:t>İndükleme	EMK’nın Yönü</a:t>
            </a:r>
            <a:endParaRPr/>
          </a:p>
          <a:p>
            <a:pPr indent="-342900" lvl="0" marL="342900" rtl="0" algn="l">
              <a:spcBef>
                <a:spcPts val="1000"/>
              </a:spcBef>
              <a:spcAft>
                <a:spcPts val="0"/>
              </a:spcAft>
              <a:buSzPts val="1600"/>
              <a:buChar char="►"/>
            </a:pPr>
            <a:r>
              <a:rPr lang="tr-TR" sz="2000"/>
              <a:t>Manyetik alan içinde hareket eden bir iletkende indüklenen emk </a:t>
            </a:r>
            <a:r>
              <a:rPr b="1" i="1" lang="tr-TR" sz="2000" u="sng"/>
              <a:t>Sağ El Kuralı</a:t>
            </a:r>
            <a:r>
              <a:rPr b="1" i="1" lang="tr-TR" sz="2000"/>
              <a:t> </a:t>
            </a:r>
            <a:r>
              <a:rPr lang="tr-TR" sz="2000"/>
              <a:t>ile bulunur.</a:t>
            </a:r>
            <a:endParaRPr/>
          </a:p>
          <a:p>
            <a:pPr indent="-342900" lvl="0" marL="342900" rtl="0" algn="l">
              <a:spcBef>
                <a:spcPts val="1000"/>
              </a:spcBef>
              <a:spcAft>
                <a:spcPts val="0"/>
              </a:spcAft>
              <a:buSzPts val="1600"/>
              <a:buChar char="►"/>
            </a:pPr>
            <a:r>
              <a:rPr b="1" lang="tr-TR" sz="2000"/>
              <a:t>Sağ el kuralı: </a:t>
            </a:r>
            <a:r>
              <a:rPr lang="tr-TR" sz="2000"/>
              <a:t>Sağ el kuvvet çizgileri avuç içinden girip sırtından çıkacak şekilde kutuplar arasına sokulur, açık ve gergin duran baş parmak hareket yönünü gösterirse bitişik dört parmak iletkende indüklenen emk’nin yada akımın yönünü gösterir.</a:t>
            </a:r>
            <a:endParaRPr/>
          </a:p>
          <a:p>
            <a:pPr indent="-342900" lvl="0" marL="342900" rtl="0" algn="l">
              <a:spcBef>
                <a:spcPts val="1000"/>
              </a:spcBef>
              <a:spcAft>
                <a:spcPts val="0"/>
              </a:spcAft>
              <a:buSzPts val="640"/>
              <a:buChar char="►"/>
            </a:pPr>
            <a:r>
              <a:rPr lang="tr-TR" sz="800"/>
              <a:t>                                                                                                                              </a:t>
            </a:r>
            <a:endParaRPr/>
          </a:p>
          <a:p>
            <a:pPr indent="-342900" lvl="0" marL="342900" rtl="0" algn="l">
              <a:spcBef>
                <a:spcPts val="1000"/>
              </a:spcBef>
              <a:spcAft>
                <a:spcPts val="0"/>
              </a:spcAft>
              <a:buSzPts val="1600"/>
              <a:buChar char="►"/>
            </a:pPr>
            <a:r>
              <a:rPr lang="tr-TR" sz="2000"/>
              <a:t>                                                     </a:t>
            </a:r>
            <a:endParaRPr sz="800"/>
          </a:p>
          <a:p>
            <a:pPr indent="-302260" lvl="0" marL="342900" rtl="0" algn="l">
              <a:spcBef>
                <a:spcPts val="1000"/>
              </a:spcBef>
              <a:spcAft>
                <a:spcPts val="0"/>
              </a:spcAft>
              <a:buSzPts val="640"/>
              <a:buNone/>
            </a:pPr>
            <a:r>
              <a:t/>
            </a:r>
            <a:endParaRPr sz="800"/>
          </a:p>
          <a:p>
            <a:pPr indent="-302260" lvl="0" marL="342900" rtl="0" algn="l">
              <a:spcBef>
                <a:spcPts val="1000"/>
              </a:spcBef>
              <a:spcAft>
                <a:spcPts val="0"/>
              </a:spcAft>
              <a:buSzPts val="640"/>
              <a:buNone/>
            </a:pPr>
            <a:r>
              <a:t/>
            </a:r>
            <a:endParaRPr sz="800"/>
          </a:p>
          <a:p>
            <a:pPr indent="-302260" lvl="0" marL="342900" rtl="0" algn="l">
              <a:spcBef>
                <a:spcPts val="1000"/>
              </a:spcBef>
              <a:spcAft>
                <a:spcPts val="0"/>
              </a:spcAft>
              <a:buSzPts val="640"/>
              <a:buNone/>
            </a:pPr>
            <a:r>
              <a:t/>
            </a:r>
            <a:endParaRPr sz="800"/>
          </a:p>
          <a:p>
            <a:pPr indent="-342900" lvl="0" marL="342900" rtl="0" algn="l">
              <a:spcBef>
                <a:spcPts val="1000"/>
              </a:spcBef>
              <a:spcAft>
                <a:spcPts val="0"/>
              </a:spcAft>
              <a:buSzPts val="640"/>
              <a:buChar char="►"/>
            </a:pPr>
            <a:r>
              <a:rPr lang="tr-TR" sz="800"/>
              <a:t>                                                                                                                           </a:t>
            </a:r>
            <a:endParaRPr sz="2000"/>
          </a:p>
          <a:p>
            <a:pPr indent="-241300" lvl="0" marL="342900" rtl="0" algn="l">
              <a:spcBef>
                <a:spcPts val="1000"/>
              </a:spcBef>
              <a:spcAft>
                <a:spcPts val="0"/>
              </a:spcAft>
              <a:buSzPts val="1600"/>
              <a:buNone/>
            </a:pPr>
            <a:r>
              <a:t/>
            </a:r>
            <a:endParaRPr sz="2000"/>
          </a:p>
          <a:p>
            <a:pPr indent="-251459" lvl="0" marL="342900" rtl="0" algn="l">
              <a:spcBef>
                <a:spcPts val="1000"/>
              </a:spcBef>
              <a:spcAft>
                <a:spcPts val="0"/>
              </a:spcAft>
              <a:buSzPts val="1440"/>
              <a:buNone/>
            </a:pPr>
            <a:r>
              <a:t/>
            </a:r>
            <a:endParaRPr/>
          </a:p>
        </p:txBody>
      </p:sp>
      <p:pic>
        <p:nvPicPr>
          <p:cNvPr descr="saÄ el kuralÄ± ile ilgili gÃ¶rsel sonucu" id="273" name="Google Shape;273;p36"/>
          <p:cNvPicPr preferRelativeResize="0"/>
          <p:nvPr/>
        </p:nvPicPr>
        <p:blipFill rotWithShape="1">
          <a:blip r:embed="rId3">
            <a:alphaModFix/>
          </a:blip>
          <a:srcRect b="0" l="0" r="0" t="0"/>
          <a:stretch/>
        </p:blipFill>
        <p:spPr>
          <a:xfrm>
            <a:off x="677334" y="3938954"/>
            <a:ext cx="3559983" cy="2665828"/>
          </a:xfrm>
          <a:prstGeom prst="rect">
            <a:avLst/>
          </a:prstGeom>
          <a:noFill/>
          <a:ln>
            <a:noFill/>
          </a:ln>
        </p:spPr>
      </p:pic>
      <p:pic>
        <p:nvPicPr>
          <p:cNvPr id="274" name="Google Shape;274;p36"/>
          <p:cNvPicPr preferRelativeResize="0"/>
          <p:nvPr/>
        </p:nvPicPr>
        <p:blipFill rotWithShape="1">
          <a:blip r:embed="rId4">
            <a:alphaModFix/>
          </a:blip>
          <a:srcRect b="0" l="0" r="0" t="0"/>
          <a:stretch/>
        </p:blipFill>
        <p:spPr>
          <a:xfrm>
            <a:off x="5190978" y="3938954"/>
            <a:ext cx="3798277" cy="26658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9"/>
          <p:cNvSpPr txBox="1"/>
          <p:nvPr>
            <p:ph idx="1" type="body"/>
          </p:nvPr>
        </p:nvSpPr>
        <p:spPr>
          <a:xfrm>
            <a:off x="677334" y="437323"/>
            <a:ext cx="8596668" cy="4625008"/>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Doğru Akım Makineleri Doğru akım makineleri elektromekanik güç dönüşümü yapan makinelerdir. Makine üzerinde herhangi bir değişiklik yapmadan her iki dönüşümü yapabilmesi genel anlamda Elektrik Makinesi teriminin kullanılmasını gerektirir. </a:t>
            </a:r>
            <a:endParaRPr/>
          </a:p>
          <a:p>
            <a:pPr indent="-342900" lvl="0" marL="342900" rtl="0" algn="l">
              <a:spcBef>
                <a:spcPts val="1000"/>
              </a:spcBef>
              <a:spcAft>
                <a:spcPts val="0"/>
              </a:spcAft>
              <a:buSzPts val="1600"/>
              <a:buChar char="►"/>
            </a:pPr>
            <a:r>
              <a:rPr lang="tr-TR" sz="2000"/>
              <a:t>Doğru Akım Generatörü: Mekanik enerjiyi doğru akım elektrik enerjisine dönüştürür. </a:t>
            </a:r>
            <a:endParaRPr/>
          </a:p>
          <a:p>
            <a:pPr indent="-342900" lvl="0" marL="342900" rtl="0" algn="l">
              <a:spcBef>
                <a:spcPts val="1000"/>
              </a:spcBef>
              <a:spcAft>
                <a:spcPts val="0"/>
              </a:spcAft>
              <a:buSzPts val="1600"/>
              <a:buChar char="►"/>
            </a:pPr>
            <a:r>
              <a:rPr lang="tr-TR" sz="2000"/>
              <a:t>Doğru Akım Motoru: Doğru akım elektrik enerjisini mekanik enerjiye dönüştürür.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7"/>
          <p:cNvSpPr txBox="1"/>
          <p:nvPr>
            <p:ph type="title"/>
          </p:nvPr>
        </p:nvSpPr>
        <p:spPr>
          <a:xfrm>
            <a:off x="677334" y="309490"/>
            <a:ext cx="8596668" cy="94253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EMK’NIN HESAPLANMASI</a:t>
            </a:r>
            <a:endParaRPr/>
          </a:p>
        </p:txBody>
      </p:sp>
      <p:sp>
        <p:nvSpPr>
          <p:cNvPr id="280" name="Google Shape;280;p37"/>
          <p:cNvSpPr txBox="1"/>
          <p:nvPr>
            <p:ph idx="1" type="body"/>
          </p:nvPr>
        </p:nvSpPr>
        <p:spPr>
          <a:xfrm>
            <a:off x="379828" y="1041009"/>
            <a:ext cx="9200270" cy="564114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00"/>
              <a:buChar char="►"/>
            </a:pPr>
            <a:r>
              <a:rPr b="1" lang="tr-TR" sz="2000"/>
              <a:t>İNDÜKLEME EMK’ NIN DEĞERİ</a:t>
            </a:r>
            <a:endParaRPr/>
          </a:p>
          <a:p>
            <a:pPr indent="-285750" lvl="1" marL="742950" rtl="0" algn="l">
              <a:lnSpc>
                <a:spcPct val="90000"/>
              </a:lnSpc>
              <a:spcBef>
                <a:spcPts val="1000"/>
              </a:spcBef>
              <a:spcAft>
                <a:spcPts val="0"/>
              </a:spcAft>
              <a:buSzPts val="1600"/>
              <a:buChar char="►"/>
            </a:pPr>
            <a:r>
              <a:rPr lang="tr-TR" sz="2000"/>
              <a:t>Manyetik alan içinde hareket eden bir iletkende indüklenen emk’ nın değeri birim</a:t>
            </a:r>
            <a:endParaRPr/>
          </a:p>
          <a:p>
            <a:pPr indent="-342900" lvl="0" marL="342900" rtl="0" algn="l">
              <a:lnSpc>
                <a:spcPct val="90000"/>
              </a:lnSpc>
              <a:spcBef>
                <a:spcPts val="1000"/>
              </a:spcBef>
              <a:spcAft>
                <a:spcPts val="0"/>
              </a:spcAft>
              <a:buSzPts val="1600"/>
              <a:buChar char="►"/>
            </a:pPr>
            <a:r>
              <a:rPr lang="tr-TR" sz="2000"/>
              <a:t>zamanda kesilen veya kat edilen kuvvet çizgisi sayısı ile doğru orantılıdır.</a:t>
            </a:r>
            <a:endParaRPr/>
          </a:p>
          <a:p>
            <a:pPr indent="-285750" lvl="1" marL="742950" rtl="0" algn="l">
              <a:lnSpc>
                <a:spcPct val="90000"/>
              </a:lnSpc>
              <a:spcBef>
                <a:spcPts val="1000"/>
              </a:spcBef>
              <a:spcAft>
                <a:spcPts val="0"/>
              </a:spcAft>
              <a:buSzPts val="1600"/>
              <a:buChar char="►"/>
            </a:pPr>
            <a:r>
              <a:rPr lang="tr-TR" sz="2000"/>
              <a:t>Kutuplarındaki manyetik akı yoğunluğu </a:t>
            </a:r>
            <a:r>
              <a:rPr b="1" lang="tr-TR" sz="2000"/>
              <a:t>B </a:t>
            </a:r>
            <a:r>
              <a:rPr lang="tr-TR" sz="2000"/>
              <a:t>olan bir manyetik alan içerisinde </a:t>
            </a:r>
            <a:r>
              <a:rPr b="1" lang="tr-TR" sz="2000"/>
              <a:t>l </a:t>
            </a:r>
            <a:r>
              <a:rPr lang="tr-TR" sz="2000"/>
              <a:t>boyundaki iletken </a:t>
            </a:r>
            <a:r>
              <a:rPr b="1" lang="tr-TR" sz="2000"/>
              <a:t>v </a:t>
            </a:r>
            <a:r>
              <a:rPr lang="tr-TR" sz="2000"/>
              <a:t>hızıyla kuvvet çizgilerine dik veya </a:t>
            </a:r>
            <a:r>
              <a:rPr b="1" lang="tr-TR" sz="2000"/>
              <a:t>a </a:t>
            </a:r>
            <a:r>
              <a:rPr lang="tr-TR" sz="2000"/>
              <a:t>açısıyla hareket ederse bu iletkende </a:t>
            </a:r>
            <a:r>
              <a:rPr b="1" lang="tr-TR" sz="2000"/>
              <a:t>e </a:t>
            </a:r>
            <a:r>
              <a:rPr lang="tr-TR" sz="2000"/>
              <a:t>gerilimi indüklenir.</a:t>
            </a:r>
            <a:endParaRPr/>
          </a:p>
          <a:p>
            <a:pPr indent="-285750" lvl="1" marL="742950" rtl="0" algn="l">
              <a:lnSpc>
                <a:spcPct val="90000"/>
              </a:lnSpc>
              <a:spcBef>
                <a:spcPts val="1000"/>
              </a:spcBef>
              <a:spcAft>
                <a:spcPts val="0"/>
              </a:spcAft>
              <a:buSzPts val="1600"/>
              <a:buChar char="►"/>
            </a:pPr>
            <a:r>
              <a:rPr lang="tr-TR" sz="2000"/>
              <a:t>İndüklenen gerilimin değeri CGS birim sisteminde</a:t>
            </a:r>
            <a:endParaRPr/>
          </a:p>
          <a:p>
            <a:pPr indent="-342900" lvl="0" marL="342900" rtl="0" algn="l">
              <a:lnSpc>
                <a:spcPct val="90000"/>
              </a:lnSpc>
              <a:spcBef>
                <a:spcPts val="1000"/>
              </a:spcBef>
              <a:spcAft>
                <a:spcPts val="0"/>
              </a:spcAft>
              <a:buSzPts val="1600"/>
              <a:buChar char="►"/>
            </a:pPr>
            <a:r>
              <a:rPr lang="tr-TR" sz="2000"/>
              <a:t>𝒆 = 𝑩. 𝒍. 𝒗. 𝒔𝒊𝒏𝜶. 𝟏𝟎</a:t>
            </a:r>
            <a:r>
              <a:rPr baseline="30000" lang="tr-TR" sz="2000"/>
              <a:t>−𝟖</a:t>
            </a:r>
            <a:r>
              <a:rPr lang="tr-TR" sz="2000"/>
              <a:t> (𝑽)</a:t>
            </a:r>
            <a:endParaRPr/>
          </a:p>
          <a:p>
            <a:pPr indent="-342900" lvl="0" marL="342900" rtl="0" algn="l">
              <a:lnSpc>
                <a:spcPct val="90000"/>
              </a:lnSpc>
              <a:spcBef>
                <a:spcPts val="1000"/>
              </a:spcBef>
              <a:spcAft>
                <a:spcPts val="0"/>
              </a:spcAft>
              <a:buSzPts val="1600"/>
              <a:buChar char="►"/>
            </a:pPr>
            <a:r>
              <a:rPr b="1" i="1" lang="tr-TR" sz="2000"/>
              <a:t>B</a:t>
            </a:r>
            <a:r>
              <a:rPr lang="tr-TR" sz="2000"/>
              <a:t>: Manyetik akı yoğunluğu(gauss)</a:t>
            </a:r>
            <a:endParaRPr/>
          </a:p>
          <a:p>
            <a:pPr indent="-342900" lvl="0" marL="342900" rtl="0" algn="l">
              <a:lnSpc>
                <a:spcPct val="90000"/>
              </a:lnSpc>
              <a:spcBef>
                <a:spcPts val="1000"/>
              </a:spcBef>
              <a:spcAft>
                <a:spcPts val="0"/>
              </a:spcAft>
              <a:buSzPts val="1600"/>
              <a:buChar char="►"/>
            </a:pPr>
            <a:r>
              <a:rPr b="1" i="1" lang="tr-TR" sz="2000"/>
              <a:t>l</a:t>
            </a:r>
            <a:r>
              <a:rPr lang="tr-TR" sz="2000"/>
              <a:t>: İletkenin manyetik alan içindeki uzunluğu (cm)</a:t>
            </a:r>
            <a:endParaRPr/>
          </a:p>
          <a:p>
            <a:pPr indent="-342900" lvl="0" marL="342900" rtl="0" algn="l">
              <a:lnSpc>
                <a:spcPct val="90000"/>
              </a:lnSpc>
              <a:spcBef>
                <a:spcPts val="1000"/>
              </a:spcBef>
              <a:spcAft>
                <a:spcPts val="0"/>
              </a:spcAft>
              <a:buSzPts val="1600"/>
              <a:buChar char="►"/>
            </a:pPr>
            <a:r>
              <a:rPr b="1" i="1" lang="tr-TR" sz="2000"/>
              <a:t>a</a:t>
            </a:r>
            <a:r>
              <a:rPr lang="tr-TR" sz="2000"/>
              <a:t>: İletkenin kuvvet çizgileriyle yaptığı açı(derece(°))</a:t>
            </a:r>
            <a:endParaRPr/>
          </a:p>
          <a:p>
            <a:pPr indent="-342900" lvl="0" marL="342900" rtl="0" algn="l">
              <a:lnSpc>
                <a:spcPct val="90000"/>
              </a:lnSpc>
              <a:spcBef>
                <a:spcPts val="1000"/>
              </a:spcBef>
              <a:spcAft>
                <a:spcPts val="0"/>
              </a:spcAft>
              <a:buSzPts val="1600"/>
              <a:buChar char="►"/>
            </a:pPr>
            <a:r>
              <a:rPr b="1" i="1" lang="tr-TR" sz="2000"/>
              <a:t>v</a:t>
            </a:r>
            <a:r>
              <a:rPr lang="tr-TR" sz="2000"/>
              <a:t>:	İletkenin manyetik alan içindeki hızı(cm/s)</a:t>
            </a:r>
            <a:endParaRPr/>
          </a:p>
          <a:p>
            <a:pPr indent="-342900" lvl="0" marL="342900" rtl="0" algn="l">
              <a:lnSpc>
                <a:spcPct val="90000"/>
              </a:lnSpc>
              <a:spcBef>
                <a:spcPts val="1000"/>
              </a:spcBef>
              <a:spcAft>
                <a:spcPts val="0"/>
              </a:spcAft>
              <a:buSzPts val="1600"/>
              <a:buChar char="►"/>
            </a:pPr>
            <a:r>
              <a:rPr b="1" i="1" lang="tr-TR" sz="2000"/>
              <a:t>e</a:t>
            </a:r>
            <a:r>
              <a:rPr lang="tr-TR" sz="2000"/>
              <a:t>:	İletkende indüklenen emk(volt)</a:t>
            </a:r>
            <a:endParaRPr/>
          </a:p>
          <a:p>
            <a:pPr indent="-342900" lvl="0" marL="342900" rtl="0" algn="l">
              <a:lnSpc>
                <a:spcPct val="90000"/>
              </a:lnSpc>
              <a:spcBef>
                <a:spcPts val="1000"/>
              </a:spcBef>
              <a:spcAft>
                <a:spcPts val="0"/>
              </a:spcAft>
              <a:buSzPts val="1440"/>
              <a:buChar char="►"/>
            </a:pPr>
            <a:r>
              <a:rPr lang="tr-TR"/>
              <a:t> </a:t>
            </a:r>
            <a:endParaRPr sz="2800"/>
          </a:p>
          <a:p>
            <a:pPr indent="-241300" lvl="0" marL="342900" rtl="0" algn="l">
              <a:lnSpc>
                <a:spcPct val="90000"/>
              </a:lnSpc>
              <a:spcBef>
                <a:spcPts val="1000"/>
              </a:spcBef>
              <a:spcAft>
                <a:spcPts val="0"/>
              </a:spcAft>
              <a:buSzPts val="1600"/>
              <a:buNone/>
            </a:pPr>
            <a:r>
              <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8"/>
          <p:cNvSpPr txBox="1"/>
          <p:nvPr>
            <p:ph type="title"/>
          </p:nvPr>
        </p:nvSpPr>
        <p:spPr>
          <a:xfrm>
            <a:off x="677334" y="168812"/>
            <a:ext cx="8596668" cy="81592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İNDÜKLEME EMK’NIN HESAPLANMASI</a:t>
            </a:r>
            <a:endParaRPr/>
          </a:p>
        </p:txBody>
      </p:sp>
      <p:sp>
        <p:nvSpPr>
          <p:cNvPr id="286" name="Google Shape;286;p38"/>
          <p:cNvSpPr txBox="1"/>
          <p:nvPr>
            <p:ph idx="1" type="body"/>
          </p:nvPr>
        </p:nvSpPr>
        <p:spPr>
          <a:xfrm>
            <a:off x="351692" y="984738"/>
            <a:ext cx="8922310" cy="5704449"/>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Aynı formül MKS birim sisteminde</a:t>
            </a:r>
            <a:endParaRPr/>
          </a:p>
          <a:p>
            <a:pPr indent="-342900" lvl="0" marL="342900" rtl="0" algn="l">
              <a:spcBef>
                <a:spcPts val="1000"/>
              </a:spcBef>
              <a:spcAft>
                <a:spcPts val="0"/>
              </a:spcAft>
              <a:buSzPts val="1600"/>
              <a:buChar char="►"/>
            </a:pPr>
            <a:r>
              <a:rPr lang="tr-TR" sz="2000"/>
              <a:t>𝒆 = 𝑩. 𝒍. 𝒗. 𝒔𝒊𝒏𝜶 (𝑽)</a:t>
            </a:r>
            <a:endParaRPr/>
          </a:p>
          <a:p>
            <a:pPr indent="-342900" lvl="0" marL="342900" rtl="0" algn="l">
              <a:spcBef>
                <a:spcPts val="1000"/>
              </a:spcBef>
              <a:spcAft>
                <a:spcPts val="0"/>
              </a:spcAft>
              <a:buSzPts val="1600"/>
              <a:buChar char="►"/>
            </a:pPr>
            <a:r>
              <a:rPr lang="tr-TR" sz="2000"/>
              <a:t>B: (Tesla)	I: (metre)</a:t>
            </a:r>
            <a:endParaRPr/>
          </a:p>
          <a:p>
            <a:pPr indent="-342900" lvl="0" marL="342900" rtl="0" algn="l">
              <a:spcBef>
                <a:spcPts val="1000"/>
              </a:spcBef>
              <a:spcAft>
                <a:spcPts val="0"/>
              </a:spcAft>
              <a:buSzPts val="1600"/>
              <a:buChar char="►"/>
            </a:pPr>
            <a:r>
              <a:rPr lang="tr-TR" sz="2000"/>
              <a:t>a: (derece())	v:	(m/s)	e:	(volt)</a:t>
            </a:r>
            <a:endParaRPr/>
          </a:p>
          <a:p>
            <a:pPr indent="-342900" lvl="0" marL="342900" rtl="0" algn="l">
              <a:spcBef>
                <a:spcPts val="1000"/>
              </a:spcBef>
              <a:spcAft>
                <a:spcPts val="0"/>
              </a:spcAft>
              <a:buSzPts val="1600"/>
              <a:buChar char="►"/>
            </a:pPr>
            <a:r>
              <a:rPr lang="tr-TR" sz="2000"/>
              <a:t>CGS (santimetre-gram-saniye) birim sisteminde manyetik akının (Φ) birimi maxwell, manyetik akı yoğunluğunun(B) Gauss iken MKS (metre-kilogram-saniye) birim sisteminde manyetik akının birimi Weber, manyetik akı yoğunluğunun Tesla’dır.</a:t>
            </a:r>
            <a:endParaRPr/>
          </a:p>
          <a:p>
            <a:pPr indent="-342900" lvl="0" marL="342900" rtl="0" algn="l">
              <a:spcBef>
                <a:spcPts val="1000"/>
              </a:spcBef>
              <a:spcAft>
                <a:spcPts val="0"/>
              </a:spcAft>
              <a:buSzPts val="1600"/>
              <a:buChar char="►"/>
            </a:pPr>
            <a:r>
              <a:rPr lang="tr-TR" sz="2000"/>
              <a:t>𝑩 = 𝝓</a:t>
            </a:r>
            <a:endParaRPr/>
          </a:p>
          <a:p>
            <a:pPr indent="-342900" lvl="0" marL="342900" rtl="0" algn="l">
              <a:spcBef>
                <a:spcPts val="1000"/>
              </a:spcBef>
              <a:spcAft>
                <a:spcPts val="0"/>
              </a:spcAft>
              <a:buSzPts val="1600"/>
              <a:buChar char="►"/>
            </a:pPr>
            <a:r>
              <a:rPr lang="tr-TR" sz="2000"/>
              <a:t>𝑺‘dir.	𝟏𝑻𝒆𝒔𝒍𝒂 = 𝟏𝟎𝟒 = 𝟏𝟎𝟎𝟎𝟎𝑮𝒂𝒖𝒔𝒔</a:t>
            </a:r>
            <a:endParaRPr/>
          </a:p>
          <a:p>
            <a:pPr indent="-342900" lvl="0" marL="342900" rtl="0" algn="l">
              <a:spcBef>
                <a:spcPts val="1000"/>
              </a:spcBef>
              <a:spcAft>
                <a:spcPts val="0"/>
              </a:spcAft>
              <a:buSzPts val="1600"/>
              <a:buChar char="►"/>
            </a:pPr>
            <a:r>
              <a:rPr lang="tr-TR" sz="2000"/>
              <a:t>𝟏𝑾𝒆𝒃𝒆𝒓 = 𝟏𝟎𝟖 = 𝟏𝟎𝟎𝟎𝟎𝟎𝟎𝟎𝟎 𝑴𝒂𝒙𝒘𝒆𝒍𝒍</a:t>
            </a:r>
            <a:endParaRPr/>
          </a:p>
          <a:p>
            <a:pPr indent="-241300" lvl="0" marL="342900" rtl="0" algn="l">
              <a:spcBef>
                <a:spcPts val="1000"/>
              </a:spcBef>
              <a:spcAft>
                <a:spcPts val="0"/>
              </a:spcAft>
              <a:buSzPts val="1600"/>
              <a:buNone/>
            </a:pPr>
            <a:r>
              <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9"/>
          <p:cNvSpPr txBox="1"/>
          <p:nvPr>
            <p:ph type="title"/>
          </p:nvPr>
        </p:nvSpPr>
        <p:spPr>
          <a:xfrm>
            <a:off x="677334" y="225084"/>
            <a:ext cx="8596668" cy="10832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İNDÜKLEME EMK’NIN HESAPLANMASI</a:t>
            </a:r>
            <a:endParaRPr/>
          </a:p>
        </p:txBody>
      </p:sp>
      <p:sp>
        <p:nvSpPr>
          <p:cNvPr id="292" name="Google Shape;292;p39"/>
          <p:cNvSpPr txBox="1"/>
          <p:nvPr>
            <p:ph idx="1" type="body"/>
          </p:nvPr>
        </p:nvSpPr>
        <p:spPr>
          <a:xfrm>
            <a:off x="351691" y="1097280"/>
            <a:ext cx="9369083" cy="553563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Şekilde manyetik alan içinde bulunan iletkenin dik ve eğik hareketlerindeki durumu gösterilmiştir. İletkenin hareket vektörü ile manyetik alan çizgilerini temsil eden vektör arasındaki açının belirlenmesine dikkat edilmelidir. Göz önünde bulundurulacak olan açı, iletkenin hareket vektörü ile manyetik kuvvet çizgileri arasında kalan açıdır.</a:t>
            </a:r>
            <a:endParaRPr/>
          </a:p>
          <a:p>
            <a:pPr indent="-241300" lvl="0" marL="342900" rtl="0" algn="l">
              <a:spcBef>
                <a:spcPts val="1000"/>
              </a:spcBef>
              <a:spcAft>
                <a:spcPts val="0"/>
              </a:spcAft>
              <a:buSzPts val="1600"/>
              <a:buNone/>
            </a:pPr>
            <a:r>
              <a:t/>
            </a:r>
            <a:endParaRPr sz="2000"/>
          </a:p>
        </p:txBody>
      </p:sp>
      <p:pic>
        <p:nvPicPr>
          <p:cNvPr id="293" name="Google Shape;293;p39"/>
          <p:cNvPicPr preferRelativeResize="0"/>
          <p:nvPr/>
        </p:nvPicPr>
        <p:blipFill rotWithShape="1">
          <a:blip r:embed="rId3">
            <a:alphaModFix/>
          </a:blip>
          <a:srcRect b="0" l="0" r="0" t="0"/>
          <a:stretch/>
        </p:blipFill>
        <p:spPr>
          <a:xfrm>
            <a:off x="1308296" y="3178844"/>
            <a:ext cx="7315200" cy="28702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0"/>
          <p:cNvSpPr txBox="1"/>
          <p:nvPr>
            <p:ph type="title"/>
          </p:nvPr>
        </p:nvSpPr>
        <p:spPr>
          <a:xfrm>
            <a:off x="677334" y="609599"/>
            <a:ext cx="8596668" cy="50878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2200"/>
              <a:buFont typeface="Trebuchet MS"/>
              <a:buNone/>
            </a:pPr>
            <a:r>
              <a:rPr lang="tr-TR" sz="2200"/>
              <a:t>KAYNAKLAR</a:t>
            </a:r>
            <a:br>
              <a:rPr lang="tr-TR" sz="2200"/>
            </a:br>
            <a:br>
              <a:rPr lang="tr-TR" sz="2200"/>
            </a:br>
            <a:br>
              <a:rPr lang="tr-TR" sz="2200"/>
            </a:br>
            <a:r>
              <a:rPr lang="tr-TR" sz="2200"/>
              <a:t>•	OĞUZ, Necati; GÖKKAYA, Muhittin; Elektrik Makineleri I, MEB Yayınları, 1992</a:t>
            </a:r>
            <a:br>
              <a:rPr lang="tr-TR" sz="2200"/>
            </a:br>
            <a:r>
              <a:rPr lang="tr-TR" sz="2200"/>
              <a:t>•	PEŞİNT, M.Adnan; ÜRKMEZ, Abdullah; Elektrik Makineleri II, MEB Yayınları, 1992</a:t>
            </a:r>
            <a:br>
              <a:rPr lang="tr-TR" sz="2200"/>
            </a:br>
            <a:r>
              <a:rPr lang="tr-TR" sz="2200"/>
              <a:t>•	BAL, Güngör; Doğru Akım Makineleri ve Sürücüleri, Seçkin Yayıncılık, Ağustos 2001</a:t>
            </a:r>
            <a:br>
              <a:rPr lang="tr-TR" sz="2200"/>
            </a:br>
            <a:r>
              <a:rPr lang="tr-TR" sz="2200"/>
              <a:t>•	ALTUNSAÇLI, Adem; Elektrik Makineleri I, 2010</a:t>
            </a:r>
            <a:br>
              <a:rPr lang="tr-TR" sz="2200"/>
            </a:br>
            <a:r>
              <a:rPr lang="tr-TR" sz="2200"/>
              <a:t>•	www.wikipedia.org</a:t>
            </a:r>
            <a:br>
              <a:rPr lang="tr-TR"/>
            </a:br>
            <a:br>
              <a:rPr lang="tr-TR"/>
            </a:b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grpSp>
        <p:nvGrpSpPr>
          <p:cNvPr id="303" name="Google Shape;303;p41"/>
          <p:cNvGrpSpPr/>
          <p:nvPr/>
        </p:nvGrpSpPr>
        <p:grpSpPr>
          <a:xfrm>
            <a:off x="0" y="-8467"/>
            <a:ext cx="12192000" cy="6866467"/>
            <a:chOff x="0" y="-8467"/>
            <a:chExt cx="12192000" cy="6866467"/>
          </a:xfrm>
        </p:grpSpPr>
        <p:cxnSp>
          <p:nvCxnSpPr>
            <p:cNvPr id="304" name="Google Shape;304;p41"/>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05" name="Google Shape;305;p41"/>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06" name="Google Shape;306;p4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07" name="Google Shape;307;p4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08" name="Google Shape;308;p41"/>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4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10" name="Google Shape;310;p4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1" name="Google Shape;311;p4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12" name="Google Shape;312;p41"/>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41"/>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 name="Google Shape;314;p41"/>
          <p:cNvSpPr/>
          <p:nvPr/>
        </p:nvSpPr>
        <p:spPr>
          <a:xfrm flipH="1">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315" name="Google Shape;315;p41"/>
          <p:cNvCxnSpPr/>
          <p:nvPr/>
        </p:nvCxnSpPr>
        <p:spPr>
          <a:xfrm flipH="1">
            <a:off x="95245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316" name="Google Shape;316;p41"/>
          <p:cNvCxnSpPr/>
          <p:nvPr/>
        </p:nvCxnSpPr>
        <p:spPr>
          <a:xfrm>
            <a:off x="7361267"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317" name="Google Shape;317;p41"/>
          <p:cNvSpPr/>
          <p:nvPr/>
        </p:nvSpPr>
        <p:spPr>
          <a:xfrm flipH="1">
            <a:off x="7925887"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18" name="Google Shape;318;p41"/>
          <p:cNvSpPr/>
          <p:nvPr/>
        </p:nvSpPr>
        <p:spPr>
          <a:xfrm flipH="1">
            <a:off x="792271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19" name="Google Shape;319;p41"/>
          <p:cNvSpPr/>
          <p:nvPr/>
        </p:nvSpPr>
        <p:spPr>
          <a:xfrm flipH="1">
            <a:off x="7922712"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41"/>
          <p:cNvSpPr/>
          <p:nvPr/>
        </p:nvSpPr>
        <p:spPr>
          <a:xfrm flipH="1">
            <a:off x="7925886"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21" name="Google Shape;321;p41"/>
          <p:cNvSpPr/>
          <p:nvPr/>
        </p:nvSpPr>
        <p:spPr>
          <a:xfrm flipH="1">
            <a:off x="7925887"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1"/>
          <p:cNvSpPr/>
          <p:nvPr/>
        </p:nvSpPr>
        <p:spPr>
          <a:xfrm flipH="1">
            <a:off x="0" y="-8467"/>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23" name="Google Shape;323;p41"/>
          <p:cNvSpPr txBox="1"/>
          <p:nvPr>
            <p:ph type="title"/>
          </p:nvPr>
        </p:nvSpPr>
        <p:spPr>
          <a:xfrm>
            <a:off x="1554120" y="1020871"/>
            <a:ext cx="6960759" cy="2849671"/>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FFFFFF"/>
              </a:buClr>
              <a:buSzPts val="6600"/>
              <a:buFont typeface="Trebuchet MS"/>
              <a:buNone/>
            </a:pPr>
            <a:r>
              <a:rPr lang="tr-TR" sz="6600">
                <a:solidFill>
                  <a:srgbClr val="FFFFFF"/>
                </a:solidFill>
              </a:rPr>
              <a:t>ÖRNEK SORULAR</a:t>
            </a:r>
            <a:endParaRPr/>
          </a:p>
        </p:txBody>
      </p:sp>
      <p:sp>
        <p:nvSpPr>
          <p:cNvPr id="324" name="Google Shape;324;p41"/>
          <p:cNvSpPr/>
          <p:nvPr/>
        </p:nvSpPr>
        <p:spPr>
          <a:xfrm rot="5400000">
            <a:off x="992146"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2"/>
          <p:cNvSpPr txBox="1"/>
          <p:nvPr>
            <p:ph type="title"/>
          </p:nvPr>
        </p:nvSpPr>
        <p:spPr>
          <a:xfrm>
            <a:off x="677334" y="281354"/>
            <a:ext cx="8596668" cy="9847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SORULAR</a:t>
            </a:r>
            <a:endParaRPr/>
          </a:p>
        </p:txBody>
      </p:sp>
      <p:sp>
        <p:nvSpPr>
          <p:cNvPr id="330" name="Google Shape;330;p42"/>
          <p:cNvSpPr txBox="1"/>
          <p:nvPr>
            <p:ph idx="1" type="body"/>
          </p:nvPr>
        </p:nvSpPr>
        <p:spPr>
          <a:xfrm>
            <a:off x="365760" y="1266092"/>
            <a:ext cx="8908242" cy="531055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1) </a:t>
            </a:r>
            <a:r>
              <a:rPr lang="tr-TR"/>
              <a:t>Manyetik alan çizgilerine dik olarak hareket eden bir iletkenin boyu </a:t>
            </a:r>
            <a:r>
              <a:rPr b="1" i="1" lang="tr-TR"/>
              <a:t>50cm</a:t>
            </a:r>
            <a:r>
              <a:rPr lang="tr-TR"/>
              <a:t>, hızı </a:t>
            </a:r>
            <a:r>
              <a:rPr b="1" i="1" lang="tr-TR"/>
              <a:t>200cm/s </a:t>
            </a:r>
            <a:r>
              <a:rPr lang="tr-TR"/>
              <a:t>ve içinde bulunduğu manyetik akının değeri </a:t>
            </a:r>
            <a:r>
              <a:rPr b="1" i="1" lang="tr-TR"/>
              <a:t>15000gauss </a:t>
            </a:r>
            <a:r>
              <a:rPr lang="tr-TR"/>
              <a:t>ise;</a:t>
            </a:r>
            <a:endParaRPr/>
          </a:p>
          <a:p>
            <a:pPr indent="0" lvl="0" marL="0" rtl="0" algn="l">
              <a:spcBef>
                <a:spcPts val="1000"/>
              </a:spcBef>
              <a:spcAft>
                <a:spcPts val="0"/>
              </a:spcAft>
              <a:buSzPts val="1440"/>
              <a:buNone/>
            </a:pPr>
            <a:r>
              <a:rPr lang="tr-TR"/>
              <a:t>    Bu iletken </a:t>
            </a:r>
            <a:r>
              <a:rPr b="1" i="1" lang="tr-TR"/>
              <a:t>a = 53,13° </a:t>
            </a:r>
            <a:r>
              <a:rPr lang="tr-TR"/>
              <a:t>‘lik bir açıyla hareket ederse indüklenecek emk’ yı bulunuz?</a:t>
            </a:r>
            <a:endParaRPr/>
          </a:p>
          <a:p>
            <a:pPr indent="0" lvl="0" marL="0" rtl="0" algn="l">
              <a:spcBef>
                <a:spcPts val="1000"/>
              </a:spcBef>
              <a:spcAft>
                <a:spcPts val="0"/>
              </a:spcAft>
              <a:buSzPts val="1600"/>
              <a:buNone/>
            </a:pPr>
            <a:r>
              <a:rPr lang="tr-TR" sz="2000"/>
              <a:t>    A)1.2</a:t>
            </a:r>
            <a:endParaRPr/>
          </a:p>
          <a:p>
            <a:pPr indent="0" lvl="0" marL="0" rtl="0" algn="l">
              <a:spcBef>
                <a:spcPts val="1000"/>
              </a:spcBef>
              <a:spcAft>
                <a:spcPts val="0"/>
              </a:spcAft>
              <a:buSzPts val="1600"/>
              <a:buNone/>
            </a:pPr>
            <a:r>
              <a:rPr lang="tr-TR" sz="2000"/>
              <a:t>    B)1.5</a:t>
            </a:r>
            <a:endParaRPr/>
          </a:p>
          <a:p>
            <a:pPr indent="0" lvl="0" marL="0" rtl="0" algn="l">
              <a:spcBef>
                <a:spcPts val="1000"/>
              </a:spcBef>
              <a:spcAft>
                <a:spcPts val="0"/>
              </a:spcAft>
              <a:buSzPts val="1600"/>
              <a:buNone/>
            </a:pPr>
            <a:r>
              <a:rPr lang="tr-TR" sz="2000"/>
              <a:t>    C)2.5</a:t>
            </a:r>
            <a:endParaRPr/>
          </a:p>
          <a:p>
            <a:pPr indent="0" lvl="0" marL="0" rtl="0" algn="l">
              <a:spcBef>
                <a:spcPts val="1000"/>
              </a:spcBef>
              <a:spcAft>
                <a:spcPts val="0"/>
              </a:spcAft>
              <a:buSzPts val="1600"/>
              <a:buNone/>
            </a:pPr>
            <a:r>
              <a:rPr lang="tr-TR" sz="2000"/>
              <a:t>    D)1.3</a:t>
            </a:r>
            <a:endParaRPr/>
          </a:p>
          <a:p>
            <a:pPr indent="0" lvl="0" marL="0" rtl="0" algn="l">
              <a:spcBef>
                <a:spcPts val="1000"/>
              </a:spcBef>
              <a:spcAft>
                <a:spcPts val="0"/>
              </a:spcAft>
              <a:buSzPts val="1600"/>
              <a:buNone/>
            </a:pPr>
            <a:r>
              <a:rPr lang="tr-TR" sz="2000"/>
              <a:t>ÇÖZÜM:</a:t>
            </a:r>
            <a:endParaRPr/>
          </a:p>
          <a:p>
            <a:pPr indent="0" lvl="0" marL="0" rtl="0" algn="l">
              <a:spcBef>
                <a:spcPts val="1000"/>
              </a:spcBef>
              <a:spcAft>
                <a:spcPts val="0"/>
              </a:spcAft>
              <a:buSzPts val="1600"/>
              <a:buNone/>
            </a:pPr>
            <a:r>
              <a:t/>
            </a:r>
            <a:endParaRPr sz="2000"/>
          </a:p>
        </p:txBody>
      </p:sp>
      <p:pic>
        <p:nvPicPr>
          <p:cNvPr id="331" name="Google Shape;331;p42"/>
          <p:cNvPicPr preferRelativeResize="0"/>
          <p:nvPr/>
        </p:nvPicPr>
        <p:blipFill rotWithShape="1">
          <a:blip r:embed="rId3">
            <a:alphaModFix/>
          </a:blip>
          <a:srcRect b="0" l="0" r="0" t="0"/>
          <a:stretch/>
        </p:blipFill>
        <p:spPr>
          <a:xfrm>
            <a:off x="344715" y="4953608"/>
            <a:ext cx="11481525" cy="1276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type="title"/>
          </p:nvPr>
        </p:nvSpPr>
        <p:spPr>
          <a:xfrm>
            <a:off x="677334" y="337625"/>
            <a:ext cx="8596668" cy="10269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SORULAR</a:t>
            </a:r>
            <a:endParaRPr/>
          </a:p>
        </p:txBody>
      </p:sp>
      <p:sp>
        <p:nvSpPr>
          <p:cNvPr id="337" name="Google Shape;337;p43"/>
          <p:cNvSpPr txBox="1"/>
          <p:nvPr>
            <p:ph idx="1" type="body"/>
          </p:nvPr>
        </p:nvSpPr>
        <p:spPr>
          <a:xfrm>
            <a:off x="677334" y="1167619"/>
            <a:ext cx="8596668" cy="535275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2)Aşağıdakilerden hangisi bir DA makinasında yer alan endüvi reaksiyonunun sonucudur?</a:t>
            </a:r>
            <a:endParaRPr/>
          </a:p>
          <a:p>
            <a:pPr indent="-342900" lvl="0" marL="342900" rtl="0" algn="l">
              <a:spcBef>
                <a:spcPts val="1000"/>
              </a:spcBef>
              <a:spcAft>
                <a:spcPts val="0"/>
              </a:spcAft>
              <a:buSzPts val="1600"/>
              <a:buChar char="►"/>
            </a:pPr>
            <a:r>
              <a:rPr lang="tr-TR" sz="2000"/>
              <a:t>A)Kutup alanı artar</a:t>
            </a:r>
            <a:endParaRPr/>
          </a:p>
          <a:p>
            <a:pPr indent="-342900" lvl="0" marL="342900" rtl="0" algn="l">
              <a:spcBef>
                <a:spcPts val="1000"/>
              </a:spcBef>
              <a:spcAft>
                <a:spcPts val="0"/>
              </a:spcAft>
              <a:buSzPts val="1600"/>
              <a:buChar char="►"/>
            </a:pPr>
            <a:r>
              <a:rPr lang="tr-TR" sz="2000"/>
              <a:t>B)Nötr eksen kayar</a:t>
            </a:r>
            <a:endParaRPr/>
          </a:p>
          <a:p>
            <a:pPr indent="-342900" lvl="0" marL="342900" rtl="0" algn="l">
              <a:spcBef>
                <a:spcPts val="1000"/>
              </a:spcBef>
              <a:spcAft>
                <a:spcPts val="0"/>
              </a:spcAft>
              <a:buSzPts val="1600"/>
              <a:buChar char="►"/>
            </a:pPr>
            <a:r>
              <a:rPr lang="tr-TR" sz="2000"/>
              <a:t>C)Fırça kayıpları artar</a:t>
            </a:r>
            <a:endParaRPr/>
          </a:p>
          <a:p>
            <a:pPr indent="-342900" lvl="0" marL="342900" rtl="0" algn="l">
              <a:spcBef>
                <a:spcPts val="1000"/>
              </a:spcBef>
              <a:spcAft>
                <a:spcPts val="0"/>
              </a:spcAft>
              <a:buSzPts val="1600"/>
              <a:buChar char="►"/>
            </a:pPr>
            <a:r>
              <a:rPr lang="tr-TR" sz="2000"/>
              <a:t>D)Bakır kayıpları artar</a:t>
            </a:r>
            <a:endParaRPr/>
          </a:p>
          <a:p>
            <a:pPr indent="-342900" lvl="0" marL="342900" rtl="0" algn="l">
              <a:spcBef>
                <a:spcPts val="1000"/>
              </a:spcBef>
              <a:spcAft>
                <a:spcPts val="0"/>
              </a:spcAft>
              <a:buSzPts val="1600"/>
              <a:buChar char="►"/>
            </a:pPr>
            <a:r>
              <a:rPr lang="tr-TR" sz="2000"/>
              <a:t>ÇÖZÜM: YANITIMIZ B ŞIKKIDIR.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4"/>
          <p:cNvSpPr txBox="1"/>
          <p:nvPr>
            <p:ph type="title"/>
          </p:nvPr>
        </p:nvSpPr>
        <p:spPr>
          <a:xfrm>
            <a:off x="677334" y="407964"/>
            <a:ext cx="8596668" cy="90033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SORULAR</a:t>
            </a:r>
            <a:endParaRPr/>
          </a:p>
        </p:txBody>
      </p:sp>
      <p:sp>
        <p:nvSpPr>
          <p:cNvPr id="343" name="Google Shape;343;p44"/>
          <p:cNvSpPr txBox="1"/>
          <p:nvPr>
            <p:ph idx="1" type="body"/>
          </p:nvPr>
        </p:nvSpPr>
        <p:spPr>
          <a:xfrm>
            <a:off x="379828" y="1055077"/>
            <a:ext cx="8894174" cy="551453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3)Aşağıdaki DA motorlarından hangisi yük altında en yüksek performansı gösterir?</a:t>
            </a:r>
            <a:endParaRPr/>
          </a:p>
          <a:p>
            <a:pPr indent="-342900" lvl="0" marL="342900" rtl="0" algn="l">
              <a:spcBef>
                <a:spcPts val="1000"/>
              </a:spcBef>
              <a:spcAft>
                <a:spcPts val="0"/>
              </a:spcAft>
              <a:buSzPts val="1600"/>
              <a:buChar char="►"/>
            </a:pPr>
            <a:r>
              <a:rPr lang="tr-TR" sz="2000"/>
              <a:t>A)Sabit mıknatıslı motor</a:t>
            </a:r>
            <a:endParaRPr/>
          </a:p>
          <a:p>
            <a:pPr indent="-342900" lvl="0" marL="342900" rtl="0" algn="l">
              <a:spcBef>
                <a:spcPts val="1000"/>
              </a:spcBef>
              <a:spcAft>
                <a:spcPts val="0"/>
              </a:spcAft>
              <a:buSzPts val="1600"/>
              <a:buChar char="►"/>
            </a:pPr>
            <a:r>
              <a:rPr lang="tr-TR" sz="2000"/>
              <a:t>B)Yabancı uyartımlı motor</a:t>
            </a:r>
            <a:endParaRPr/>
          </a:p>
          <a:p>
            <a:pPr indent="-342900" lvl="0" marL="342900" rtl="0" algn="l">
              <a:spcBef>
                <a:spcPts val="1000"/>
              </a:spcBef>
              <a:spcAft>
                <a:spcPts val="0"/>
              </a:spcAft>
              <a:buSzPts val="1600"/>
              <a:buChar char="►"/>
            </a:pPr>
            <a:r>
              <a:rPr lang="tr-TR" sz="2000"/>
              <a:t>C)Şönt motor</a:t>
            </a:r>
            <a:endParaRPr/>
          </a:p>
          <a:p>
            <a:pPr indent="-342900" lvl="0" marL="342900" rtl="0" algn="l">
              <a:spcBef>
                <a:spcPts val="1000"/>
              </a:spcBef>
              <a:spcAft>
                <a:spcPts val="0"/>
              </a:spcAft>
              <a:buSzPts val="1600"/>
              <a:buChar char="►"/>
            </a:pPr>
            <a:r>
              <a:rPr lang="tr-TR" sz="2000"/>
              <a:t>D)Seri motor,</a:t>
            </a:r>
            <a:endParaRPr/>
          </a:p>
          <a:p>
            <a:pPr indent="-342900" lvl="0" marL="342900" rtl="0" algn="l">
              <a:spcBef>
                <a:spcPts val="1000"/>
              </a:spcBef>
              <a:spcAft>
                <a:spcPts val="0"/>
              </a:spcAft>
              <a:buSzPts val="1600"/>
              <a:buChar char="►"/>
            </a:pPr>
            <a:r>
              <a:rPr lang="tr-TR" sz="2000"/>
              <a:t>ÇÖZÜM: Yanıtımız D şıkkıdır.</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title"/>
          </p:nvPr>
        </p:nvSpPr>
        <p:spPr>
          <a:xfrm>
            <a:off x="677334" y="323557"/>
            <a:ext cx="8596668" cy="102694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SORULAR</a:t>
            </a:r>
            <a:endParaRPr/>
          </a:p>
        </p:txBody>
      </p:sp>
      <p:sp>
        <p:nvSpPr>
          <p:cNvPr id="349" name="Google Shape;349;p45"/>
          <p:cNvSpPr txBox="1"/>
          <p:nvPr>
            <p:ph idx="1" type="body"/>
          </p:nvPr>
        </p:nvSpPr>
        <p:spPr>
          <a:xfrm>
            <a:off x="677334" y="1350499"/>
            <a:ext cx="8596668" cy="469086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4)Bir DA genaratöründe endüklenen Ea gerilimini arttırmak için aşağıdakilerden hangisi yapılır?</a:t>
            </a:r>
            <a:endParaRPr/>
          </a:p>
          <a:p>
            <a:pPr indent="-342900" lvl="0" marL="342900" rtl="0" algn="l">
              <a:spcBef>
                <a:spcPts val="1000"/>
              </a:spcBef>
              <a:spcAft>
                <a:spcPts val="0"/>
              </a:spcAft>
              <a:buSzPts val="1600"/>
              <a:buChar char="►"/>
            </a:pPr>
            <a:r>
              <a:rPr lang="tr-TR" sz="2000"/>
              <a:t>A)Generatörün yükü arttırılır.</a:t>
            </a:r>
            <a:endParaRPr/>
          </a:p>
          <a:p>
            <a:pPr indent="-342900" lvl="0" marL="342900" rtl="0" algn="l">
              <a:spcBef>
                <a:spcPts val="1000"/>
              </a:spcBef>
              <a:spcAft>
                <a:spcPts val="0"/>
              </a:spcAft>
              <a:buSzPts val="1600"/>
              <a:buChar char="►"/>
            </a:pPr>
            <a:r>
              <a:rPr lang="tr-TR" sz="2000"/>
              <a:t>B)Fırçaların yeri kaydırılır.</a:t>
            </a:r>
            <a:endParaRPr/>
          </a:p>
          <a:p>
            <a:pPr indent="-342900" lvl="0" marL="342900" rtl="0" algn="l">
              <a:spcBef>
                <a:spcPts val="1000"/>
              </a:spcBef>
              <a:spcAft>
                <a:spcPts val="0"/>
              </a:spcAft>
              <a:buSzPts val="1600"/>
              <a:buChar char="►"/>
            </a:pPr>
            <a:r>
              <a:rPr lang="tr-TR" sz="2000"/>
              <a:t>C)Uyartım akımı azaltılır.</a:t>
            </a:r>
            <a:endParaRPr/>
          </a:p>
          <a:p>
            <a:pPr indent="-342900" lvl="0" marL="342900" rtl="0" algn="l">
              <a:spcBef>
                <a:spcPts val="1000"/>
              </a:spcBef>
              <a:spcAft>
                <a:spcPts val="0"/>
              </a:spcAft>
              <a:buSzPts val="1600"/>
              <a:buChar char="►"/>
            </a:pPr>
            <a:r>
              <a:rPr lang="tr-TR" sz="2000"/>
              <a:t>D)Dönüş devir sayısı arttırılır.</a:t>
            </a:r>
            <a:endParaRPr/>
          </a:p>
          <a:p>
            <a:pPr indent="-342900" lvl="0" marL="342900" rtl="0" algn="l">
              <a:spcBef>
                <a:spcPts val="1000"/>
              </a:spcBef>
              <a:spcAft>
                <a:spcPts val="0"/>
              </a:spcAft>
              <a:buSzPts val="1600"/>
              <a:buChar char="►"/>
            </a:pPr>
            <a:r>
              <a:rPr lang="tr-TR" sz="2000"/>
              <a:t>ÇÖZÜM: Yanıtımız D şıkkıdır.</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6"/>
          <p:cNvSpPr txBox="1"/>
          <p:nvPr>
            <p:ph type="title"/>
          </p:nvPr>
        </p:nvSpPr>
        <p:spPr>
          <a:xfrm>
            <a:off x="677334" y="478302"/>
            <a:ext cx="8596668" cy="101287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SORULAR</a:t>
            </a:r>
            <a:endParaRPr/>
          </a:p>
        </p:txBody>
      </p:sp>
      <p:sp>
        <p:nvSpPr>
          <p:cNvPr id="355" name="Google Shape;355;p46"/>
          <p:cNvSpPr txBox="1"/>
          <p:nvPr>
            <p:ph idx="1" type="body"/>
          </p:nvPr>
        </p:nvSpPr>
        <p:spPr>
          <a:xfrm>
            <a:off x="506437" y="1237957"/>
            <a:ext cx="8767565" cy="514174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5)Bir şönt DA generatöründe endüvi reaksiyonu sonucu Ea gerilimi nasıl etkilenir?</a:t>
            </a:r>
            <a:endParaRPr/>
          </a:p>
          <a:p>
            <a:pPr indent="-342900" lvl="0" marL="342900" rtl="0" algn="l">
              <a:spcBef>
                <a:spcPts val="1000"/>
              </a:spcBef>
              <a:spcAft>
                <a:spcPts val="0"/>
              </a:spcAft>
              <a:buSzPts val="1600"/>
              <a:buChar char="►"/>
            </a:pPr>
            <a:r>
              <a:rPr lang="tr-TR" sz="2000"/>
              <a:t>A)Ea azalır</a:t>
            </a:r>
            <a:endParaRPr/>
          </a:p>
          <a:p>
            <a:pPr indent="-342900" lvl="0" marL="342900" rtl="0" algn="l">
              <a:spcBef>
                <a:spcPts val="1000"/>
              </a:spcBef>
              <a:spcAft>
                <a:spcPts val="0"/>
              </a:spcAft>
              <a:buSzPts val="1600"/>
              <a:buChar char="►"/>
            </a:pPr>
            <a:r>
              <a:rPr lang="tr-TR" sz="2000"/>
              <a:t>B)Ea artar</a:t>
            </a:r>
            <a:endParaRPr/>
          </a:p>
          <a:p>
            <a:pPr indent="-342900" lvl="0" marL="342900" rtl="0" algn="l">
              <a:spcBef>
                <a:spcPts val="1000"/>
              </a:spcBef>
              <a:spcAft>
                <a:spcPts val="0"/>
              </a:spcAft>
              <a:buSzPts val="1600"/>
              <a:buChar char="►"/>
            </a:pPr>
            <a:r>
              <a:rPr lang="tr-TR" sz="2000"/>
              <a:t>C)Ea değişmez</a:t>
            </a:r>
            <a:endParaRPr/>
          </a:p>
          <a:p>
            <a:pPr indent="-342900" lvl="0" marL="342900" rtl="0" algn="l">
              <a:spcBef>
                <a:spcPts val="1000"/>
              </a:spcBef>
              <a:spcAft>
                <a:spcPts val="0"/>
              </a:spcAft>
              <a:buSzPts val="1600"/>
              <a:buChar char="►"/>
            </a:pPr>
            <a:r>
              <a:rPr lang="tr-TR" sz="2000"/>
              <a:t>D)Ea nın polaritesi değişir</a:t>
            </a:r>
            <a:endParaRPr/>
          </a:p>
          <a:p>
            <a:pPr indent="-241300" lvl="0" marL="342900" rtl="0" algn="l">
              <a:spcBef>
                <a:spcPts val="1000"/>
              </a:spcBef>
              <a:spcAft>
                <a:spcPts val="0"/>
              </a:spcAft>
              <a:buSzPts val="1600"/>
              <a:buNone/>
            </a:pPr>
            <a:r>
              <a:t/>
            </a:r>
            <a:endParaRPr sz="2000"/>
          </a:p>
          <a:p>
            <a:pPr indent="-342900" lvl="0" marL="342900" rtl="0" algn="l">
              <a:spcBef>
                <a:spcPts val="1000"/>
              </a:spcBef>
              <a:spcAft>
                <a:spcPts val="0"/>
              </a:spcAft>
              <a:buSzPts val="1600"/>
              <a:buChar char="►"/>
            </a:pPr>
            <a:r>
              <a:rPr lang="tr-TR" sz="2000"/>
              <a:t>ÇÖZÜM: Yanıtımız A şıkkıdır.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0"/>
          <p:cNvSpPr txBox="1"/>
          <p:nvPr>
            <p:ph type="title"/>
          </p:nvPr>
        </p:nvSpPr>
        <p:spPr>
          <a:xfrm>
            <a:off x="677334" y="337626"/>
            <a:ext cx="8596668" cy="43609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tr-TR" sz="3240"/>
              <a:t>DOĞRU AKIM MAKİNELERİ-YAPISI</a:t>
            </a:r>
            <a:endParaRPr/>
          </a:p>
        </p:txBody>
      </p:sp>
      <p:sp>
        <p:nvSpPr>
          <p:cNvPr id="154" name="Google Shape;154;p20"/>
          <p:cNvSpPr txBox="1"/>
          <p:nvPr>
            <p:ph idx="1" type="body"/>
          </p:nvPr>
        </p:nvSpPr>
        <p:spPr>
          <a:xfrm>
            <a:off x="677334" y="886266"/>
            <a:ext cx="8596668" cy="580995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Bir doğru akım makinesinde bulunan kısımlar şunlardır.</a:t>
            </a:r>
            <a:endParaRPr/>
          </a:p>
          <a:p>
            <a:pPr indent="-342900" lvl="0" marL="342900" rtl="0" algn="l">
              <a:spcBef>
                <a:spcPts val="1000"/>
              </a:spcBef>
              <a:spcAft>
                <a:spcPts val="0"/>
              </a:spcAft>
              <a:buSzPts val="1600"/>
              <a:buChar char="►"/>
            </a:pPr>
            <a:r>
              <a:rPr lang="tr-TR" sz="2000"/>
              <a:t> a. Endüktör (Kutup Sargıları) (Stator)</a:t>
            </a:r>
            <a:endParaRPr/>
          </a:p>
          <a:p>
            <a:pPr indent="-342900" lvl="0" marL="342900" rtl="0" algn="l">
              <a:spcBef>
                <a:spcPts val="1000"/>
              </a:spcBef>
              <a:spcAft>
                <a:spcPts val="0"/>
              </a:spcAft>
              <a:buSzPts val="1600"/>
              <a:buChar char="►"/>
            </a:pPr>
            <a:r>
              <a:rPr lang="tr-TR" sz="2000"/>
              <a:t> b. Endüvi – Armatür (Rotor) </a:t>
            </a:r>
            <a:endParaRPr/>
          </a:p>
          <a:p>
            <a:pPr indent="-342900" lvl="0" marL="342900" rtl="0" algn="l">
              <a:spcBef>
                <a:spcPts val="1000"/>
              </a:spcBef>
              <a:spcAft>
                <a:spcPts val="0"/>
              </a:spcAft>
              <a:buSzPts val="1600"/>
              <a:buChar char="►"/>
            </a:pPr>
            <a:r>
              <a:rPr lang="tr-TR" sz="2000"/>
              <a:t>c. Kollektör (Komütatör) ve Fırçalar </a:t>
            </a:r>
            <a:endParaRPr/>
          </a:p>
          <a:p>
            <a:pPr indent="-342900" lvl="0" marL="342900" rtl="0" algn="l">
              <a:spcBef>
                <a:spcPts val="1000"/>
              </a:spcBef>
              <a:spcAft>
                <a:spcPts val="0"/>
              </a:spcAft>
              <a:buSzPts val="1600"/>
              <a:buChar char="►"/>
            </a:pPr>
            <a:r>
              <a:rPr lang="tr-TR" sz="2000"/>
              <a:t>d. Yataklar ve diğer parçalar. Ayrıca doğru akım makinelerinde diğer sargılar olarak yardımcı kutup sargıları ve kompanzasyon sargıları bulunur.</a:t>
            </a:r>
            <a:endParaRPr/>
          </a:p>
          <a:p>
            <a:pPr indent="-241300" lvl="0" marL="342900" rtl="0" algn="l">
              <a:spcBef>
                <a:spcPts val="1000"/>
              </a:spcBef>
              <a:spcAft>
                <a:spcPts val="0"/>
              </a:spcAft>
              <a:buSzPts val="1600"/>
              <a:buNone/>
            </a:pPr>
            <a:r>
              <a:t/>
            </a:r>
            <a:endParaRPr sz="2000"/>
          </a:p>
          <a:p>
            <a:pPr indent="-342900" lvl="0" marL="342900" rtl="0" algn="l">
              <a:spcBef>
                <a:spcPts val="1000"/>
              </a:spcBef>
              <a:spcAft>
                <a:spcPts val="0"/>
              </a:spcAft>
              <a:buSzPts val="1600"/>
              <a:buChar char="►"/>
            </a:pPr>
            <a:r>
              <a:rPr lang="tr-TR" sz="2000"/>
              <a:t>     7</a:t>
            </a:r>
            <a:endParaRPr/>
          </a:p>
          <a:p>
            <a:pPr indent="-241300" lvl="0" marL="342900" rtl="0" algn="l">
              <a:spcBef>
                <a:spcPts val="1000"/>
              </a:spcBef>
              <a:spcAft>
                <a:spcPts val="0"/>
              </a:spcAft>
              <a:buSzPts val="1600"/>
              <a:buNone/>
            </a:pPr>
            <a:r>
              <a:t/>
            </a:r>
            <a:endParaRPr sz="2000"/>
          </a:p>
          <a:p>
            <a:pPr indent="-241300" lvl="0" marL="342900" rtl="0" algn="l">
              <a:spcBef>
                <a:spcPts val="1000"/>
              </a:spcBef>
              <a:spcAft>
                <a:spcPts val="0"/>
              </a:spcAft>
              <a:buSzPts val="1600"/>
              <a:buNone/>
            </a:pPr>
            <a:r>
              <a:t/>
            </a:r>
            <a:endParaRPr sz="2000"/>
          </a:p>
          <a:p>
            <a:pPr indent="-241300" lvl="0" marL="342900" rtl="0" algn="l">
              <a:spcBef>
                <a:spcPts val="1000"/>
              </a:spcBef>
              <a:spcAft>
                <a:spcPts val="0"/>
              </a:spcAft>
              <a:buSzPts val="1600"/>
              <a:buNone/>
            </a:pPr>
            <a:r>
              <a:t/>
            </a:r>
            <a:endParaRPr sz="2000"/>
          </a:p>
          <a:p>
            <a:pPr indent="-342900" lvl="0" marL="342900" rtl="0" algn="l">
              <a:spcBef>
                <a:spcPts val="1000"/>
              </a:spcBef>
              <a:spcAft>
                <a:spcPts val="0"/>
              </a:spcAft>
              <a:buSzPts val="1600"/>
              <a:buChar char="►"/>
            </a:pPr>
            <a:r>
              <a:rPr lang="tr-TR" sz="2000"/>
              <a:t>Bir Sabit Mıknatıslı (PM) ve Alan Sargılı Doğru Akım Makinesinin Kesiti                </a:t>
            </a:r>
            <a:endParaRPr/>
          </a:p>
        </p:txBody>
      </p:sp>
      <p:pic>
        <p:nvPicPr>
          <p:cNvPr id="155" name="Google Shape;155;p20"/>
          <p:cNvPicPr preferRelativeResize="0"/>
          <p:nvPr/>
        </p:nvPicPr>
        <p:blipFill rotWithShape="1">
          <a:blip r:embed="rId3">
            <a:alphaModFix/>
          </a:blip>
          <a:srcRect b="0" l="0" r="0" t="0"/>
          <a:stretch/>
        </p:blipFill>
        <p:spPr>
          <a:xfrm>
            <a:off x="1477109" y="3812346"/>
            <a:ext cx="2968282" cy="1899138"/>
          </a:xfrm>
          <a:prstGeom prst="rect">
            <a:avLst/>
          </a:prstGeom>
          <a:noFill/>
          <a:ln>
            <a:noFill/>
          </a:ln>
        </p:spPr>
      </p:pic>
      <p:pic>
        <p:nvPicPr>
          <p:cNvPr id="156" name="Google Shape;156;p20"/>
          <p:cNvPicPr preferRelativeResize="0"/>
          <p:nvPr/>
        </p:nvPicPr>
        <p:blipFill rotWithShape="1">
          <a:blip r:embed="rId4">
            <a:alphaModFix/>
          </a:blip>
          <a:srcRect b="0" l="0" r="0" t="0"/>
          <a:stretch/>
        </p:blipFill>
        <p:spPr>
          <a:xfrm>
            <a:off x="4895557" y="3812347"/>
            <a:ext cx="2968282" cy="18991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9" name="Shape 359"/>
        <p:cNvGrpSpPr/>
        <p:nvPr/>
      </p:nvGrpSpPr>
      <p:grpSpPr>
        <a:xfrm>
          <a:off x="0" y="0"/>
          <a:ext cx="0" cy="0"/>
          <a:chOff x="0" y="0"/>
          <a:chExt cx="0" cy="0"/>
        </a:xfrm>
      </p:grpSpPr>
      <p:grpSp>
        <p:nvGrpSpPr>
          <p:cNvPr id="360" name="Google Shape;360;p47"/>
          <p:cNvGrpSpPr/>
          <p:nvPr/>
        </p:nvGrpSpPr>
        <p:grpSpPr>
          <a:xfrm>
            <a:off x="0" y="-8467"/>
            <a:ext cx="12192000" cy="6866467"/>
            <a:chOff x="0" y="-8467"/>
            <a:chExt cx="12192000" cy="6866467"/>
          </a:xfrm>
        </p:grpSpPr>
        <p:cxnSp>
          <p:nvCxnSpPr>
            <p:cNvPr id="361" name="Google Shape;361;p47"/>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362" name="Google Shape;362;p47"/>
            <p:cNvCxnSpPr/>
            <p:nvPr/>
          </p:nvCxnSpPr>
          <p:spPr>
            <a:xfrm flipH="1">
              <a:off x="7425267" y="3681413"/>
              <a:ext cx="4763558" cy="3176587"/>
            </a:xfrm>
            <a:prstGeom prst="straightConnector1">
              <a:avLst/>
            </a:prstGeom>
            <a:noFill/>
            <a:ln cap="flat" cmpd="sng" w="9525">
              <a:solidFill>
                <a:srgbClr val="D8D8D8"/>
              </a:solidFill>
              <a:prstDash val="solid"/>
              <a:round/>
              <a:headEnd len="sm" w="sm" type="none"/>
              <a:tailEnd len="sm" w="sm" type="none"/>
            </a:ln>
          </p:spPr>
        </p:cxnSp>
        <p:sp>
          <p:nvSpPr>
            <p:cNvPr id="363" name="Google Shape;363;p4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64" name="Google Shape;364;p4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65" name="Google Shape;365;p47"/>
            <p:cNvSpPr/>
            <p:nvPr/>
          </p:nvSpPr>
          <p:spPr>
            <a:xfrm>
              <a:off x="8932333"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4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67" name="Google Shape;367;p4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68" name="Google Shape;368;p4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69" name="Google Shape;369;p47"/>
            <p:cNvSpPr/>
            <p:nvPr/>
          </p:nvSpPr>
          <p:spPr>
            <a:xfrm>
              <a:off x="10371666"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7"/>
            <p:cNvSpPr/>
            <p:nvPr/>
          </p:nvSpPr>
          <p:spPr>
            <a:xfrm rot="10800000">
              <a:off x="0" y="0"/>
              <a:ext cx="842596" cy="5666154"/>
            </a:xfrm>
            <a:prstGeom prst="triangle">
              <a:avLst>
                <a:gd fmla="val 100000" name="adj"/>
              </a:avLst>
            </a:prstGeom>
            <a:solidFill>
              <a:schemeClr val="accent1">
                <a:alpha val="84705"/>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1" name="Google Shape;371;p47"/>
          <p:cNvSpPr/>
          <p:nvPr/>
        </p:nvSpPr>
        <p:spPr>
          <a:xfrm flipH="1">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372" name="Google Shape;372;p47"/>
          <p:cNvCxnSpPr/>
          <p:nvPr/>
        </p:nvCxnSpPr>
        <p:spPr>
          <a:xfrm flipH="1">
            <a:off x="9524500" y="0"/>
            <a:ext cx="1219200" cy="6858000"/>
          </a:xfrm>
          <a:prstGeom prst="straightConnector1">
            <a:avLst/>
          </a:prstGeom>
          <a:noFill/>
          <a:ln cap="flat" cmpd="sng" w="9525">
            <a:solidFill>
              <a:srgbClr val="6C911C"/>
            </a:solidFill>
            <a:prstDash val="solid"/>
            <a:round/>
            <a:headEnd len="sm" w="sm" type="none"/>
            <a:tailEnd len="sm" w="sm" type="none"/>
          </a:ln>
        </p:spPr>
      </p:cxnSp>
      <p:cxnSp>
        <p:nvCxnSpPr>
          <p:cNvPr id="373" name="Google Shape;373;p47"/>
          <p:cNvCxnSpPr/>
          <p:nvPr/>
        </p:nvCxnSpPr>
        <p:spPr>
          <a:xfrm>
            <a:off x="7361267" y="3681413"/>
            <a:ext cx="4763558" cy="3176587"/>
          </a:xfrm>
          <a:prstGeom prst="straightConnector1">
            <a:avLst/>
          </a:prstGeom>
          <a:noFill/>
          <a:ln cap="flat" cmpd="sng" w="9525">
            <a:solidFill>
              <a:srgbClr val="7F7F7F">
                <a:alpha val="80000"/>
              </a:srgbClr>
            </a:solidFill>
            <a:prstDash val="solid"/>
            <a:round/>
            <a:headEnd len="sm" w="sm" type="none"/>
            <a:tailEnd len="sm" w="sm" type="none"/>
          </a:ln>
        </p:spPr>
      </p:cxnSp>
      <p:sp>
        <p:nvSpPr>
          <p:cNvPr id="374" name="Google Shape;374;p47"/>
          <p:cNvSpPr/>
          <p:nvPr/>
        </p:nvSpPr>
        <p:spPr>
          <a:xfrm flipH="1">
            <a:off x="7925887"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375" name="Google Shape;375;p47"/>
          <p:cNvSpPr/>
          <p:nvPr/>
        </p:nvSpPr>
        <p:spPr>
          <a:xfrm flipH="1">
            <a:off x="792271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76" name="Google Shape;376;p47"/>
          <p:cNvSpPr/>
          <p:nvPr/>
        </p:nvSpPr>
        <p:spPr>
          <a:xfrm flipH="1">
            <a:off x="7922712" y="3048000"/>
            <a:ext cx="3259667" cy="3810000"/>
          </a:xfrm>
          <a:prstGeom prst="triangle">
            <a:avLst>
              <a:gd fmla="val 100000" name="adj"/>
            </a:avLst>
          </a:prstGeom>
          <a:solidFill>
            <a:schemeClr val="accent2">
              <a:alpha val="71764"/>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7"/>
          <p:cNvSpPr/>
          <p:nvPr/>
        </p:nvSpPr>
        <p:spPr>
          <a:xfrm flipH="1">
            <a:off x="7925886"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78" name="Google Shape;378;p47"/>
          <p:cNvSpPr/>
          <p:nvPr/>
        </p:nvSpPr>
        <p:spPr>
          <a:xfrm flipH="1">
            <a:off x="7925887" y="3589867"/>
            <a:ext cx="1817159" cy="3268133"/>
          </a:xfrm>
          <a:prstGeom prst="triangle">
            <a:avLst>
              <a:gd fmla="val 100000" name="adj"/>
            </a:avLst>
          </a:prstGeom>
          <a:solidFill>
            <a:schemeClr val="accent1">
              <a:alpha val="8000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7"/>
          <p:cNvSpPr/>
          <p:nvPr/>
        </p:nvSpPr>
        <p:spPr>
          <a:xfrm flipH="1">
            <a:off x="0" y="-8467"/>
            <a:ext cx="9175713" cy="6866467"/>
          </a:xfrm>
          <a:custGeom>
            <a:rect b="b" l="l" r="r" t="t"/>
            <a:pathLst>
              <a:path extrusionOk="0" h="6866467" w="9175713">
                <a:moveTo>
                  <a:pt x="0" y="0"/>
                </a:moveTo>
                <a:lnTo>
                  <a:pt x="1249825" y="0"/>
                </a:lnTo>
                <a:lnTo>
                  <a:pt x="1249825" y="8467"/>
                </a:lnTo>
                <a:lnTo>
                  <a:pt x="9175713" y="8467"/>
                </a:lnTo>
                <a:lnTo>
                  <a:pt x="9175713" y="6866467"/>
                </a:lnTo>
                <a:lnTo>
                  <a:pt x="1249825" y="6866467"/>
                </a:lnTo>
                <a:lnTo>
                  <a:pt x="1109382" y="686646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380" name="Google Shape;380;p47"/>
          <p:cNvSpPr txBox="1"/>
          <p:nvPr>
            <p:ph type="title"/>
          </p:nvPr>
        </p:nvSpPr>
        <p:spPr>
          <a:xfrm>
            <a:off x="1554120" y="1020871"/>
            <a:ext cx="6960759" cy="284967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3600"/>
              <a:buFont typeface="Trebuchet MS"/>
              <a:buNone/>
            </a:pPr>
            <a:r>
              <a:rPr lang="tr-TR" sz="3600">
                <a:solidFill>
                  <a:srgbClr val="FFFFFF"/>
                </a:solidFill>
              </a:rPr>
              <a:t>MUHAMMET HANEFİ TERZİ-2015010226016</a:t>
            </a:r>
            <a:br>
              <a:rPr lang="tr-TR" sz="3600">
                <a:solidFill>
                  <a:srgbClr val="FFFFFF"/>
                </a:solidFill>
              </a:rPr>
            </a:br>
            <a:r>
              <a:rPr lang="tr-TR" sz="3600">
                <a:solidFill>
                  <a:srgbClr val="FFFFFF"/>
                </a:solidFill>
              </a:rPr>
              <a:t>EMRULLAH DALYAN- 2014010226026</a:t>
            </a:r>
            <a:br>
              <a:rPr lang="tr-TR" sz="3600">
                <a:solidFill>
                  <a:srgbClr val="FFFFFF"/>
                </a:solidFill>
              </a:rPr>
            </a:br>
            <a:endParaRPr sz="3600">
              <a:solidFill>
                <a:srgbClr val="FFFFFF"/>
              </a:solidFill>
            </a:endParaRPr>
          </a:p>
        </p:txBody>
      </p:sp>
      <p:sp>
        <p:nvSpPr>
          <p:cNvPr id="381" name="Google Shape;381;p47"/>
          <p:cNvSpPr/>
          <p:nvPr/>
        </p:nvSpPr>
        <p:spPr>
          <a:xfrm rot="5400000">
            <a:off x="992146" y="3271487"/>
            <a:ext cx="220660" cy="186439"/>
          </a:xfrm>
          <a:prstGeom prst="triangle">
            <a:avLst>
              <a:gd fmla="val 50000" name="adj"/>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677334" y="225083"/>
            <a:ext cx="8596668"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b="1" lang="tr-TR" sz="3240"/>
              <a:t>DOĞRU AKIM MAKİNELERİ – Doğru Akım Makinelerinin Yapısı</a:t>
            </a:r>
            <a:endParaRPr sz="2160"/>
          </a:p>
        </p:txBody>
      </p:sp>
      <p:sp>
        <p:nvSpPr>
          <p:cNvPr id="162" name="Google Shape;162;p21"/>
          <p:cNvSpPr txBox="1"/>
          <p:nvPr>
            <p:ph idx="1" type="body"/>
          </p:nvPr>
        </p:nvSpPr>
        <p:spPr>
          <a:xfrm>
            <a:off x="1" y="1406769"/>
            <a:ext cx="9762978" cy="5345723"/>
          </a:xfrm>
          <a:prstGeom prst="rect">
            <a:avLst/>
          </a:prstGeom>
          <a:noFill/>
          <a:ln>
            <a:noFill/>
          </a:ln>
        </p:spPr>
        <p:txBody>
          <a:bodyPr anchorCtr="0" anchor="t" bIns="45700" lIns="91425" spcFirstLastPara="1" rIns="91425" wrap="square" tIns="45700">
            <a:noAutofit/>
          </a:bodyPr>
          <a:lstStyle/>
          <a:p>
            <a:pPr indent="-251459" lvl="0" marL="342900" rtl="0" algn="l">
              <a:spcBef>
                <a:spcPts val="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tr-TR"/>
              <a:t>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tr-TR"/>
              <a:t>  </a:t>
            </a:r>
            <a:endParaRPr/>
          </a:p>
          <a:p>
            <a:pPr indent="-342900" lvl="0" marL="342900" rtl="0" algn="l">
              <a:spcBef>
                <a:spcPts val="1000"/>
              </a:spcBef>
              <a:spcAft>
                <a:spcPts val="0"/>
              </a:spcAft>
              <a:buSzPts val="1600"/>
              <a:buChar char="►"/>
            </a:pPr>
            <a:r>
              <a:rPr lang="tr-TR" sz="2000"/>
              <a:t>BİR SABİT MIKANSILI VE ALAN SARGILI DOĞRU AKIM MAKİNASININ PARÇALARI</a:t>
            </a:r>
            <a:endParaRPr/>
          </a:p>
        </p:txBody>
      </p:sp>
      <p:grpSp>
        <p:nvGrpSpPr>
          <p:cNvPr id="163" name="Google Shape;163;p21"/>
          <p:cNvGrpSpPr/>
          <p:nvPr/>
        </p:nvGrpSpPr>
        <p:grpSpPr>
          <a:xfrm>
            <a:off x="506437" y="1927275"/>
            <a:ext cx="3784209" cy="3657134"/>
            <a:chOff x="2570" y="179"/>
            <a:chExt cx="7709" cy="7874"/>
          </a:xfrm>
        </p:grpSpPr>
        <p:pic>
          <p:nvPicPr>
            <p:cNvPr id="164" name="Google Shape;164;p21"/>
            <p:cNvPicPr preferRelativeResize="0"/>
            <p:nvPr/>
          </p:nvPicPr>
          <p:blipFill rotWithShape="1">
            <a:blip r:embed="rId3">
              <a:alphaModFix/>
            </a:blip>
            <a:srcRect b="0" l="0" r="0" t="0"/>
            <a:stretch/>
          </p:blipFill>
          <p:spPr>
            <a:xfrm>
              <a:off x="2570" y="536"/>
              <a:ext cx="7596" cy="7517"/>
            </a:xfrm>
            <a:prstGeom prst="rect">
              <a:avLst/>
            </a:prstGeom>
            <a:noFill/>
            <a:ln>
              <a:noFill/>
            </a:ln>
          </p:spPr>
        </p:pic>
        <p:pic>
          <p:nvPicPr>
            <p:cNvPr id="165" name="Google Shape;165;p21"/>
            <p:cNvPicPr preferRelativeResize="0"/>
            <p:nvPr/>
          </p:nvPicPr>
          <p:blipFill rotWithShape="1">
            <a:blip r:embed="rId3">
              <a:alphaModFix/>
            </a:blip>
            <a:srcRect b="0" l="0" r="0" t="0"/>
            <a:stretch/>
          </p:blipFill>
          <p:spPr>
            <a:xfrm>
              <a:off x="2683" y="179"/>
              <a:ext cx="7596" cy="7515"/>
            </a:xfrm>
            <a:prstGeom prst="rect">
              <a:avLst/>
            </a:prstGeom>
            <a:noFill/>
            <a:ln>
              <a:noFill/>
            </a:ln>
          </p:spPr>
        </p:pic>
      </p:grpSp>
      <p:grpSp>
        <p:nvGrpSpPr>
          <p:cNvPr id="166" name="Google Shape;166;p21"/>
          <p:cNvGrpSpPr/>
          <p:nvPr/>
        </p:nvGrpSpPr>
        <p:grpSpPr>
          <a:xfrm>
            <a:off x="5189212" y="2010695"/>
            <a:ext cx="3648425" cy="3109284"/>
            <a:chOff x="10375" y="1746"/>
            <a:chExt cx="5916" cy="4699"/>
          </a:xfrm>
        </p:grpSpPr>
        <p:pic>
          <p:nvPicPr>
            <p:cNvPr id="167" name="Google Shape;167;p21"/>
            <p:cNvPicPr preferRelativeResize="0"/>
            <p:nvPr/>
          </p:nvPicPr>
          <p:blipFill rotWithShape="1">
            <a:blip r:embed="rId4">
              <a:alphaModFix/>
            </a:blip>
            <a:srcRect b="0" l="0" r="0" t="0"/>
            <a:stretch/>
          </p:blipFill>
          <p:spPr>
            <a:xfrm>
              <a:off x="10459" y="2303"/>
              <a:ext cx="5323" cy="4142"/>
            </a:xfrm>
            <a:prstGeom prst="rect">
              <a:avLst/>
            </a:prstGeom>
            <a:noFill/>
            <a:ln>
              <a:noFill/>
            </a:ln>
          </p:spPr>
        </p:pic>
        <p:pic>
          <p:nvPicPr>
            <p:cNvPr id="168" name="Google Shape;168;p21"/>
            <p:cNvPicPr preferRelativeResize="0"/>
            <p:nvPr/>
          </p:nvPicPr>
          <p:blipFill rotWithShape="1">
            <a:blip r:embed="rId5">
              <a:alphaModFix/>
            </a:blip>
            <a:srcRect b="0" l="0" r="0" t="0"/>
            <a:stretch/>
          </p:blipFill>
          <p:spPr>
            <a:xfrm>
              <a:off x="10375" y="1746"/>
              <a:ext cx="5916" cy="4536"/>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2"/>
          <p:cNvSpPr txBox="1"/>
          <p:nvPr>
            <p:ph type="title"/>
          </p:nvPr>
        </p:nvSpPr>
        <p:spPr>
          <a:xfrm>
            <a:off x="677334" y="309490"/>
            <a:ext cx="8596668" cy="80185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ENDÜKTÖR(KUTUPLAR)</a:t>
            </a:r>
            <a:endParaRPr/>
          </a:p>
        </p:txBody>
      </p:sp>
      <p:sp>
        <p:nvSpPr>
          <p:cNvPr id="174" name="Google Shape;174;p22"/>
          <p:cNvSpPr txBox="1"/>
          <p:nvPr>
            <p:ph idx="1" type="body"/>
          </p:nvPr>
        </p:nvSpPr>
        <p:spPr>
          <a:xfrm>
            <a:off x="677334" y="1111349"/>
            <a:ext cx="8596668" cy="4930014"/>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332"/>
              <a:buChar char="►"/>
            </a:pPr>
            <a:r>
              <a:rPr b="1" lang="tr-TR" sz="1665"/>
              <a:t>Stator ve Endüktör (Kutup) Sargıları</a:t>
            </a:r>
            <a:endParaRPr/>
          </a:p>
          <a:p>
            <a:pPr indent="-342900" lvl="0" marL="342900" rtl="0" algn="l">
              <a:spcBef>
                <a:spcPts val="1000"/>
              </a:spcBef>
              <a:spcAft>
                <a:spcPts val="0"/>
              </a:spcAft>
              <a:buSzPts val="1332"/>
              <a:buChar char="►"/>
            </a:pPr>
            <a:r>
              <a:rPr lang="tr-TR" sz="1665"/>
              <a:t>Doğru akım makinesinin statoru, makineye mekaniki destek vermesi yanında nüveyi ve kutupları üzerinde bulundurur.</a:t>
            </a:r>
            <a:endParaRPr/>
          </a:p>
          <a:p>
            <a:pPr indent="-342900" lvl="0" marL="342900" rtl="0" algn="l">
              <a:spcBef>
                <a:spcPts val="1000"/>
              </a:spcBef>
              <a:spcAft>
                <a:spcPts val="0"/>
              </a:spcAft>
              <a:buSzPts val="1332"/>
              <a:buChar char="►"/>
            </a:pPr>
            <a:r>
              <a:rPr lang="tr-TR" sz="1665"/>
              <a:t>Nüve manyetik geçirgenliği yüksek olan malzemelerden yapılmıştır. Kutuplar nüvenin</a:t>
            </a:r>
            <a:endParaRPr/>
          </a:p>
          <a:p>
            <a:pPr indent="-342900" lvl="0" marL="342900" rtl="0" algn="l">
              <a:spcBef>
                <a:spcPts val="1000"/>
              </a:spcBef>
              <a:spcAft>
                <a:spcPts val="0"/>
              </a:spcAft>
              <a:buSzPts val="1332"/>
              <a:buChar char="►"/>
            </a:pPr>
            <a:r>
              <a:rPr lang="tr-TR" sz="1665"/>
              <a:t>iç kısmına uygun şekilde yerleştirilmişlerdir.</a:t>
            </a:r>
            <a:endParaRPr/>
          </a:p>
          <a:p>
            <a:pPr indent="-342900" lvl="0" marL="342900" rtl="0" algn="l">
              <a:spcBef>
                <a:spcPts val="1000"/>
              </a:spcBef>
              <a:spcAft>
                <a:spcPts val="0"/>
              </a:spcAft>
              <a:buSzPts val="1332"/>
              <a:buChar char="►"/>
            </a:pPr>
            <a:r>
              <a:rPr lang="tr-TR" sz="1665"/>
              <a:t>Kutup sayısı makinenin gücü ve hızına göre 2 ve daha çok kutuptan meydana gelir.</a:t>
            </a:r>
            <a:endParaRPr/>
          </a:p>
          <a:p>
            <a:pPr indent="-342900" lvl="0" marL="342900" rtl="0" algn="l">
              <a:spcBef>
                <a:spcPts val="1000"/>
              </a:spcBef>
              <a:spcAft>
                <a:spcPts val="0"/>
              </a:spcAft>
              <a:buSzPts val="1332"/>
              <a:buChar char="►"/>
            </a:pPr>
            <a:r>
              <a:rPr lang="tr-TR" sz="1665"/>
              <a:t>Kutuplar	genellikle	ince	sacların	sıkıştırılarak	birleştirilmesinden	elde	edilir	ve</a:t>
            </a:r>
            <a:endParaRPr/>
          </a:p>
          <a:p>
            <a:pPr indent="-342900" lvl="0" marL="342900" rtl="0" algn="l">
              <a:spcBef>
                <a:spcPts val="1000"/>
              </a:spcBef>
              <a:spcAft>
                <a:spcPts val="0"/>
              </a:spcAft>
              <a:buSzPts val="1332"/>
              <a:buChar char="►"/>
            </a:pPr>
            <a:r>
              <a:rPr lang="tr-TR" sz="1665"/>
              <a:t>üzerlerinde alan sargılarını bulundurur.</a:t>
            </a:r>
            <a:endParaRPr/>
          </a:p>
          <a:p>
            <a:pPr indent="-342900" lvl="0" marL="342900" rtl="0" algn="l">
              <a:spcBef>
                <a:spcPts val="1000"/>
              </a:spcBef>
              <a:spcAft>
                <a:spcPts val="0"/>
              </a:spcAft>
              <a:buSzPts val="1332"/>
              <a:buChar char="►"/>
            </a:pPr>
            <a:r>
              <a:rPr lang="tr-TR" sz="1665"/>
              <a:t>Endüktör yani kutup, manyetik alanın meydana geldiği kısımdır.</a:t>
            </a:r>
            <a:endParaRPr/>
          </a:p>
          <a:p>
            <a:pPr indent="-342900" lvl="0" marL="342900" rtl="0" algn="l">
              <a:spcBef>
                <a:spcPts val="1000"/>
              </a:spcBef>
              <a:spcAft>
                <a:spcPts val="0"/>
              </a:spcAft>
              <a:buSzPts val="1332"/>
              <a:buChar char="►"/>
            </a:pPr>
            <a:r>
              <a:rPr lang="tr-TR" sz="1665"/>
              <a:t>Küçük	güçlü	doğru	akım	makinelerinde	sabit	mıknatıstan	yapılırken	büyük	güçlü olanlarda elektromıknatıstandır.</a:t>
            </a:r>
            <a:endParaRPr/>
          </a:p>
          <a:p>
            <a:pPr indent="-342900" lvl="0" marL="342900" rtl="0" algn="l">
              <a:spcBef>
                <a:spcPts val="1000"/>
              </a:spcBef>
              <a:spcAft>
                <a:spcPts val="0"/>
              </a:spcAft>
              <a:buSzPts val="1332"/>
              <a:buChar char="►"/>
            </a:pPr>
            <a:r>
              <a:rPr lang="tr-TR" sz="1665"/>
              <a:t> </a:t>
            </a:r>
            <a:endParaRPr/>
          </a:p>
          <a:p>
            <a:pPr indent="-248920" lvl="0" marL="342900" rtl="0" algn="l">
              <a:spcBef>
                <a:spcPts val="1000"/>
              </a:spcBef>
              <a:spcAft>
                <a:spcPts val="0"/>
              </a:spcAft>
              <a:buSzPts val="1480"/>
              <a:buNone/>
            </a:pPr>
            <a:r>
              <a:t/>
            </a:r>
            <a:endParaRPr sz="18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677334" y="239152"/>
            <a:ext cx="8596668" cy="67524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tr-TR" sz="3240"/>
              <a:t>ENDÜKTÖR(KUTUP) ÇEŞİTLERİ</a:t>
            </a:r>
            <a:br>
              <a:rPr lang="tr-TR" sz="3240"/>
            </a:br>
            <a:endParaRPr sz="3240"/>
          </a:p>
        </p:txBody>
      </p:sp>
      <p:sp>
        <p:nvSpPr>
          <p:cNvPr id="180" name="Google Shape;180;p23"/>
          <p:cNvSpPr txBox="1"/>
          <p:nvPr>
            <p:ph idx="1" type="body"/>
          </p:nvPr>
        </p:nvSpPr>
        <p:spPr>
          <a:xfrm>
            <a:off x="478301" y="914400"/>
            <a:ext cx="9003323" cy="5943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b="1" lang="tr-TR"/>
              <a:t>Endüktör (Kutup) Çeşitleri</a:t>
            </a:r>
            <a:endParaRPr/>
          </a:p>
          <a:p>
            <a:pPr indent="-342900" lvl="0" marL="342900" rtl="0" algn="l">
              <a:spcBef>
                <a:spcPts val="1000"/>
              </a:spcBef>
              <a:spcAft>
                <a:spcPts val="0"/>
              </a:spcAft>
              <a:buSzPts val="1440"/>
              <a:buChar char="►"/>
            </a:pPr>
            <a:r>
              <a:rPr lang="tr-TR"/>
              <a:t>Elektromıknatıslı	olan	makinelerde	seri	ve	şönt	olmak	üzere	iki	tip	alan	sargısı</a:t>
            </a:r>
            <a:endParaRPr/>
          </a:p>
          <a:p>
            <a:pPr indent="-342900" lvl="0" marL="342900" rtl="0" algn="l">
              <a:spcBef>
                <a:spcPts val="1000"/>
              </a:spcBef>
              <a:spcAft>
                <a:spcPts val="0"/>
              </a:spcAft>
              <a:buSzPts val="1440"/>
              <a:buChar char="►"/>
            </a:pPr>
            <a:r>
              <a:rPr lang="tr-TR"/>
              <a:t>bulunmaktadır.</a:t>
            </a:r>
            <a:endParaRPr/>
          </a:p>
          <a:p>
            <a:pPr indent="-342900" lvl="0" marL="342900" rtl="0" algn="l">
              <a:spcBef>
                <a:spcPts val="1000"/>
              </a:spcBef>
              <a:spcAft>
                <a:spcPts val="0"/>
              </a:spcAft>
              <a:buSzPts val="1440"/>
              <a:buChar char="►"/>
            </a:pPr>
            <a:r>
              <a:rPr lang="tr-TR"/>
              <a:t>Şönt alan sargısı; çok sipir, ince kesitli yapıya sahiptir ve endüviye paralel olarak bağlanır.</a:t>
            </a:r>
            <a:endParaRPr/>
          </a:p>
          <a:p>
            <a:pPr indent="-342900" lvl="0" marL="342900" rtl="0" algn="l">
              <a:spcBef>
                <a:spcPts val="1000"/>
              </a:spcBef>
              <a:spcAft>
                <a:spcPts val="0"/>
              </a:spcAft>
              <a:buSzPts val="1440"/>
              <a:buChar char="►"/>
            </a:pPr>
            <a:r>
              <a:rPr lang="tr-TR"/>
              <a:t>Seri alan sargısı; az sipir, kalın kesitlidir ve endüviye seri olarak bağlanır.</a:t>
            </a:r>
            <a:endParaRPr/>
          </a:p>
          <a:p>
            <a:pPr indent="-342900" lvl="0" marL="342900" rtl="0" algn="l">
              <a:spcBef>
                <a:spcPts val="1000"/>
              </a:spcBef>
              <a:spcAft>
                <a:spcPts val="0"/>
              </a:spcAft>
              <a:buSzPts val="1440"/>
              <a:buChar char="►"/>
            </a:pPr>
            <a:r>
              <a:rPr b="1" i="1" lang="tr-TR"/>
              <a:t>Şönt doğru akım makinesi</a:t>
            </a:r>
            <a:r>
              <a:rPr lang="tr-TR"/>
              <a:t>: Şönt alan sargısına sahip bir makine</a:t>
            </a:r>
            <a:endParaRPr/>
          </a:p>
          <a:p>
            <a:pPr indent="-342900" lvl="0" marL="342900" rtl="0" algn="l">
              <a:spcBef>
                <a:spcPts val="1000"/>
              </a:spcBef>
              <a:spcAft>
                <a:spcPts val="0"/>
              </a:spcAft>
              <a:buSzPts val="1440"/>
              <a:buChar char="►"/>
            </a:pPr>
            <a:r>
              <a:rPr b="1" i="1" lang="tr-TR"/>
              <a:t>Seri doğru akım makinesi</a:t>
            </a:r>
            <a:r>
              <a:rPr lang="tr-TR"/>
              <a:t>: Seri alan sargısına sahip bir makine olarak adlandırılır.</a:t>
            </a:r>
            <a:endParaRPr/>
          </a:p>
          <a:p>
            <a:pPr indent="-342900" lvl="0" marL="342900" rtl="0" algn="l">
              <a:spcBef>
                <a:spcPts val="1000"/>
              </a:spcBef>
              <a:spcAft>
                <a:spcPts val="0"/>
              </a:spcAft>
              <a:buSzPts val="1440"/>
              <a:buChar char="►"/>
            </a:pPr>
            <a:r>
              <a:rPr b="1" i="1" lang="tr-TR"/>
              <a:t>Kompunt doğru akım makinesi</a:t>
            </a:r>
            <a:r>
              <a:rPr lang="tr-TR"/>
              <a:t>: Her iki alan sargısı da mevcut</a:t>
            </a:r>
            <a:endParaRPr/>
          </a:p>
          <a:p>
            <a:pPr indent="-251459" lvl="0" marL="342900" rtl="0" algn="l">
              <a:spcBef>
                <a:spcPts val="1000"/>
              </a:spcBef>
              <a:spcAft>
                <a:spcPts val="0"/>
              </a:spcAft>
              <a:buSzPts val="1440"/>
              <a:buNone/>
            </a:pPr>
            <a:r>
              <a:t/>
            </a:r>
            <a:endParaRPr/>
          </a:p>
          <a:p>
            <a:pPr indent="-342900" lvl="0" marL="342900" rtl="0" algn="l">
              <a:spcBef>
                <a:spcPts val="1000"/>
              </a:spcBef>
              <a:spcAft>
                <a:spcPts val="0"/>
              </a:spcAft>
              <a:buSzPts val="1600"/>
              <a:buChar char="►"/>
            </a:pPr>
            <a:r>
              <a:rPr lang="tr-TR" sz="2000"/>
              <a:t>KUTUP NÜVESİ VE ALAN SARGILARI</a:t>
            </a:r>
            <a:endParaRPr/>
          </a:p>
          <a:p>
            <a:pPr indent="-241300" lvl="0" marL="342900" rtl="0" algn="l">
              <a:spcBef>
                <a:spcPts val="1000"/>
              </a:spcBef>
              <a:spcAft>
                <a:spcPts val="0"/>
              </a:spcAft>
              <a:buSzPts val="1600"/>
              <a:buNone/>
            </a:pPr>
            <a:r>
              <a:t/>
            </a:r>
            <a:endParaRPr sz="2000"/>
          </a:p>
        </p:txBody>
      </p:sp>
      <p:pic>
        <p:nvPicPr>
          <p:cNvPr id="181" name="Google Shape;181;p23"/>
          <p:cNvPicPr preferRelativeResize="0"/>
          <p:nvPr/>
        </p:nvPicPr>
        <p:blipFill rotWithShape="1">
          <a:blip r:embed="rId3">
            <a:alphaModFix/>
          </a:blip>
          <a:srcRect b="0" l="0" r="0" t="0"/>
          <a:stretch/>
        </p:blipFill>
        <p:spPr>
          <a:xfrm>
            <a:off x="4951827" y="4768948"/>
            <a:ext cx="3770141" cy="1849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4"/>
          <p:cNvSpPr txBox="1"/>
          <p:nvPr>
            <p:ph type="title"/>
          </p:nvPr>
        </p:nvSpPr>
        <p:spPr>
          <a:xfrm>
            <a:off x="677334" y="253219"/>
            <a:ext cx="8596668" cy="5634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240"/>
              <a:buFont typeface="Trebuchet MS"/>
              <a:buNone/>
            </a:pPr>
            <a:r>
              <a:rPr lang="tr-TR" sz="3240"/>
              <a:t>ENDÜVİ</a:t>
            </a:r>
            <a:endParaRPr/>
          </a:p>
        </p:txBody>
      </p:sp>
      <p:sp>
        <p:nvSpPr>
          <p:cNvPr id="187" name="Google Shape;187;p24"/>
          <p:cNvSpPr txBox="1"/>
          <p:nvPr>
            <p:ph idx="1" type="body"/>
          </p:nvPr>
        </p:nvSpPr>
        <p:spPr>
          <a:xfrm>
            <a:off x="239151" y="816639"/>
            <a:ext cx="9228406" cy="592178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tr-TR"/>
              <a:t>Doğru akım makinesinin hareket eden parçasıdır.</a:t>
            </a:r>
            <a:endParaRPr/>
          </a:p>
          <a:p>
            <a:pPr indent="-342900" lvl="0" marL="342900" rtl="0" algn="l">
              <a:spcBef>
                <a:spcPts val="1000"/>
              </a:spcBef>
              <a:spcAft>
                <a:spcPts val="0"/>
              </a:spcAft>
              <a:buSzPts val="1440"/>
              <a:buChar char="►"/>
            </a:pPr>
            <a:r>
              <a:rPr lang="tr-TR"/>
              <a:t>Endüvi, motor mili üzerine sıkıca tutturulmuştur.</a:t>
            </a:r>
            <a:endParaRPr/>
          </a:p>
          <a:p>
            <a:pPr indent="-342900" lvl="0" marL="342900" rtl="0" algn="l">
              <a:spcBef>
                <a:spcPts val="1000"/>
              </a:spcBef>
              <a:spcAft>
                <a:spcPts val="0"/>
              </a:spcAft>
              <a:buSzPts val="1440"/>
              <a:buChar char="►"/>
            </a:pPr>
            <a:r>
              <a:rPr lang="tr-TR"/>
              <a:t>Endüvi üzerindeki oluklara endüvi sargıları yerleştirilir.</a:t>
            </a:r>
            <a:endParaRPr/>
          </a:p>
          <a:p>
            <a:pPr indent="-342900" lvl="0" marL="342900" rtl="0" algn="l">
              <a:spcBef>
                <a:spcPts val="1000"/>
              </a:spcBef>
              <a:spcAft>
                <a:spcPts val="0"/>
              </a:spcAft>
              <a:buSzPts val="1440"/>
              <a:buChar char="►"/>
            </a:pPr>
            <a:r>
              <a:rPr lang="tr-TR"/>
              <a:t>Endüvi sargıları generatörlerde gerilimin indüklendiği, motorlarda ise gerilimin harcandığı kısımdır.</a:t>
            </a:r>
            <a:endParaRPr/>
          </a:p>
          <a:p>
            <a:pPr indent="-342900" lvl="0" marL="342900" rtl="0" algn="l">
              <a:spcBef>
                <a:spcPts val="1000"/>
              </a:spcBef>
              <a:spcAft>
                <a:spcPts val="0"/>
              </a:spcAft>
              <a:buSzPts val="1440"/>
              <a:buChar char="►"/>
            </a:pPr>
            <a:r>
              <a:rPr lang="tr-TR"/>
              <a:t>Endüvi 0,30-0,70mm kalınlığında yüksek geçirgenliğe sahip ve elektriki olarak</a:t>
            </a:r>
            <a:endParaRPr/>
          </a:p>
          <a:p>
            <a:pPr indent="-342900" lvl="0" marL="342900" rtl="0" algn="l">
              <a:spcBef>
                <a:spcPts val="1000"/>
              </a:spcBef>
              <a:spcAft>
                <a:spcPts val="0"/>
              </a:spcAft>
              <a:buSzPts val="1440"/>
              <a:buChar char="►"/>
            </a:pPr>
            <a:r>
              <a:rPr lang="tr-TR"/>
              <a:t>birbirinden yalıtılmış sacların birbirine puntalanmasıyla oluşturulmuştur.</a:t>
            </a:r>
            <a:endParaRPr/>
          </a:p>
          <a:p>
            <a:pPr indent="-342900" lvl="0" marL="342900" rtl="0" algn="l">
              <a:spcBef>
                <a:spcPts val="1000"/>
              </a:spcBef>
              <a:spcAft>
                <a:spcPts val="0"/>
              </a:spcAft>
              <a:buSzPts val="1440"/>
              <a:buChar char="►"/>
            </a:pPr>
            <a:r>
              <a:rPr lang="tr-TR"/>
              <a:t>Endüvinin tek parça demirden yapılmayıp ince saclardan yapılmasının amacı üzerindeki demir kayıplarını azaltmaktır.</a:t>
            </a:r>
            <a:endParaRPr/>
          </a:p>
          <a:p>
            <a:pPr indent="-342900" lvl="0" marL="342900" rtl="0" algn="l">
              <a:spcBef>
                <a:spcPts val="1000"/>
              </a:spcBef>
              <a:spcAft>
                <a:spcPts val="0"/>
              </a:spcAft>
              <a:buSzPts val="1440"/>
              <a:buChar char="►"/>
            </a:pPr>
            <a:r>
              <a:rPr lang="tr-TR"/>
              <a:t>Büyük güçlü makinelerde ısının istenmeyen boyutlara ulaşmasını önlemek için endüvi üzerine enine ve boyuna oyuklar açılır. Endüvi doğru akım makinelerinin en önemli parçasıdır.</a:t>
            </a:r>
            <a:endParaRPr/>
          </a:p>
          <a:p>
            <a:pPr indent="-342900" lvl="0" marL="342900" rtl="0" algn="l">
              <a:spcBef>
                <a:spcPts val="1000"/>
              </a:spcBef>
              <a:spcAft>
                <a:spcPts val="0"/>
              </a:spcAft>
              <a:buSzPts val="1440"/>
              <a:buChar char="►"/>
            </a:pPr>
            <a:r>
              <a:rPr lang="tr-TR"/>
              <a:t>Endüvide,	generatör	çalışmada	gerilim	indüklenir,	motor	çalışma	da	moment</a:t>
            </a:r>
            <a:endParaRPr/>
          </a:p>
          <a:p>
            <a:pPr indent="-342900" lvl="0" marL="342900" rtl="0" algn="l">
              <a:spcBef>
                <a:spcPts val="1000"/>
              </a:spcBef>
              <a:spcAft>
                <a:spcPts val="0"/>
              </a:spcAft>
              <a:buSzPts val="1440"/>
              <a:buChar char="►"/>
            </a:pPr>
            <a:r>
              <a:rPr lang="tr-TR"/>
              <a:t>(tork) indüklenir.</a:t>
            </a:r>
            <a:endParaRPr/>
          </a:p>
          <a:p>
            <a:pPr indent="-241300" lvl="0" marL="342900" rtl="0" algn="l">
              <a:spcBef>
                <a:spcPts val="1000"/>
              </a:spcBef>
              <a:spcAft>
                <a:spcPts val="0"/>
              </a:spcAft>
              <a:buSzPts val="1600"/>
              <a:buNone/>
            </a:pPr>
            <a:r>
              <a:t/>
            </a:r>
            <a:endParaRPr sz="2000"/>
          </a:p>
          <a:p>
            <a:pPr indent="-241300" lvl="0" marL="342900" rtl="0" algn="l">
              <a:spcBef>
                <a:spcPts val="1000"/>
              </a:spcBef>
              <a:spcAft>
                <a:spcPts val="0"/>
              </a:spcAft>
              <a:buSzPts val="1600"/>
              <a:buNone/>
            </a:pPr>
            <a:r>
              <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5"/>
          <p:cNvSpPr txBox="1"/>
          <p:nvPr>
            <p:ph type="title"/>
          </p:nvPr>
        </p:nvSpPr>
        <p:spPr>
          <a:xfrm>
            <a:off x="677334" y="196948"/>
            <a:ext cx="8283786" cy="80185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KOLLEKTÖR VE FIRÇALAR</a:t>
            </a:r>
            <a:endParaRPr/>
          </a:p>
        </p:txBody>
      </p:sp>
      <p:sp>
        <p:nvSpPr>
          <p:cNvPr id="193" name="Google Shape;193;p25"/>
          <p:cNvSpPr txBox="1"/>
          <p:nvPr>
            <p:ph idx="1" type="body"/>
          </p:nvPr>
        </p:nvSpPr>
        <p:spPr>
          <a:xfrm>
            <a:off x="126609" y="998806"/>
            <a:ext cx="9594166" cy="585919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440"/>
              <a:buChar char="►"/>
            </a:pPr>
            <a:r>
              <a:rPr lang="tr-TR"/>
              <a:t>Kollektör, bakır dilimlerden meydana getirilmiş ve motor miline sıkıca tutturulmuştur. Kollektör dilimleri arasında yalıtım malzemesi olarak 0,5-1,5mm kalınlığında mika bulunur.</a:t>
            </a:r>
            <a:endParaRPr/>
          </a:p>
          <a:p>
            <a:pPr indent="-342900" lvl="0" marL="342900" rtl="0" algn="l">
              <a:spcBef>
                <a:spcPts val="1000"/>
              </a:spcBef>
              <a:spcAft>
                <a:spcPts val="0"/>
              </a:spcAft>
              <a:buSzPts val="1440"/>
              <a:buChar char="►"/>
            </a:pPr>
            <a:r>
              <a:rPr lang="tr-TR"/>
              <a:t>Endüvi sargılarının uçları bakırdan yapılmış olan bu dilimlere elektriki olarak tutturulur.</a:t>
            </a:r>
            <a:endParaRPr/>
          </a:p>
          <a:p>
            <a:pPr indent="-342900" lvl="0" marL="342900" rtl="0" algn="l">
              <a:spcBef>
                <a:spcPts val="1000"/>
              </a:spcBef>
              <a:spcAft>
                <a:spcPts val="0"/>
              </a:spcAft>
              <a:buSzPts val="1440"/>
              <a:buChar char="►"/>
            </a:pPr>
            <a:r>
              <a:rPr lang="tr-TR"/>
              <a:t>Kollektör doğrultucu gibi görev yapar ve endüvi sargılarında indüklenen AA gerilim DA gerilime dönüştürülür.</a:t>
            </a:r>
            <a:endParaRPr/>
          </a:p>
          <a:p>
            <a:pPr indent="-342900" lvl="0" marL="342900" rtl="0" algn="l">
              <a:spcBef>
                <a:spcPts val="1000"/>
              </a:spcBef>
              <a:spcAft>
                <a:spcPts val="0"/>
              </a:spcAft>
              <a:buSzPts val="1440"/>
              <a:buChar char="►"/>
            </a:pPr>
            <a:r>
              <a:rPr lang="tr-TR"/>
              <a:t>Fırçalar,	gövdeye	monte	edilmiş	olan	fırça	tutucusuna	yerleştirilerek	akımın	kollektör dilimlerinden dış devreye alınmasını sağlarlar.</a:t>
            </a:r>
            <a:endParaRPr/>
          </a:p>
          <a:p>
            <a:pPr indent="-342900" lvl="0" marL="342900" rtl="0" algn="l">
              <a:spcBef>
                <a:spcPts val="1000"/>
              </a:spcBef>
              <a:spcAft>
                <a:spcPts val="0"/>
              </a:spcAft>
              <a:buSzPts val="1440"/>
              <a:buChar char="►"/>
            </a:pPr>
            <a:r>
              <a:rPr lang="tr-TR"/>
              <a:t>Fırçalar	sabit,	kollektör	hareketli	olduğu	için	sürtünme	ve	dolayısıyla	aşınma	meydana geldiğinden DA makinelerinin en sık arıza yapan ve bakıma ihtiyaç gösteren parçalarıdır.</a:t>
            </a:r>
            <a:endParaRPr/>
          </a:p>
          <a:p>
            <a:pPr indent="-342900" lvl="0" marL="342900" rtl="0" algn="l">
              <a:spcBef>
                <a:spcPts val="1000"/>
              </a:spcBef>
              <a:spcAft>
                <a:spcPts val="0"/>
              </a:spcAft>
              <a:buSzPts val="1440"/>
              <a:buChar char="►"/>
            </a:pPr>
            <a:r>
              <a:rPr lang="tr-TR"/>
              <a:t>                                                </a:t>
            </a:r>
            <a:endParaRPr/>
          </a:p>
        </p:txBody>
      </p:sp>
      <p:pic>
        <p:nvPicPr>
          <p:cNvPr id="194" name="Google Shape;194;p25"/>
          <p:cNvPicPr preferRelativeResize="0"/>
          <p:nvPr/>
        </p:nvPicPr>
        <p:blipFill rotWithShape="1">
          <a:blip r:embed="rId3">
            <a:alphaModFix/>
          </a:blip>
          <a:srcRect b="0" l="0" r="0" t="0"/>
          <a:stretch/>
        </p:blipFill>
        <p:spPr>
          <a:xfrm>
            <a:off x="944953" y="4754880"/>
            <a:ext cx="2002155" cy="1906172"/>
          </a:xfrm>
          <a:prstGeom prst="rect">
            <a:avLst/>
          </a:prstGeom>
          <a:noFill/>
          <a:ln>
            <a:noFill/>
          </a:ln>
        </p:spPr>
      </p:pic>
      <p:pic>
        <p:nvPicPr>
          <p:cNvPr id="195" name="Google Shape;195;p25"/>
          <p:cNvPicPr preferRelativeResize="0"/>
          <p:nvPr/>
        </p:nvPicPr>
        <p:blipFill rotWithShape="1">
          <a:blip r:embed="rId4">
            <a:alphaModFix/>
          </a:blip>
          <a:srcRect b="0" l="0" r="0" t="0"/>
          <a:stretch/>
        </p:blipFill>
        <p:spPr>
          <a:xfrm>
            <a:off x="4178105" y="4635304"/>
            <a:ext cx="2912012" cy="19061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6"/>
          <p:cNvSpPr txBox="1"/>
          <p:nvPr>
            <p:ph type="title"/>
          </p:nvPr>
        </p:nvSpPr>
        <p:spPr>
          <a:xfrm>
            <a:off x="677334" y="239151"/>
            <a:ext cx="8171244" cy="858129"/>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Trebuchet MS"/>
              <a:buNone/>
            </a:pPr>
            <a:r>
              <a:rPr lang="tr-TR"/>
              <a:t>YATAKLAR VE DİĞER PARÇALAR</a:t>
            </a:r>
            <a:endParaRPr/>
          </a:p>
        </p:txBody>
      </p:sp>
      <p:sp>
        <p:nvSpPr>
          <p:cNvPr id="201" name="Google Shape;201;p26"/>
          <p:cNvSpPr txBox="1"/>
          <p:nvPr>
            <p:ph idx="1" type="body"/>
          </p:nvPr>
        </p:nvSpPr>
        <p:spPr>
          <a:xfrm>
            <a:off x="677334" y="970671"/>
            <a:ext cx="8596668" cy="5070691"/>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600"/>
              <a:buChar char="►"/>
            </a:pPr>
            <a:r>
              <a:rPr lang="tr-TR" sz="2000"/>
              <a:t>Elektrik makinelerinin en önemli parçalarından biri de yataklardır.</a:t>
            </a:r>
            <a:endParaRPr/>
          </a:p>
          <a:p>
            <a:pPr indent="-342900" lvl="0" marL="342900" rtl="0" algn="l">
              <a:spcBef>
                <a:spcPts val="1000"/>
              </a:spcBef>
              <a:spcAft>
                <a:spcPts val="0"/>
              </a:spcAft>
              <a:buSzPts val="1600"/>
              <a:buChar char="►"/>
            </a:pPr>
            <a:r>
              <a:rPr lang="tr-TR" sz="2000"/>
              <a:t>Yatakların görevi makinenin hareket eden kısımlarının mümkün olduğu kadar az kayıpla gürültüsüz ve bir eksen etrafında rahatça dönmesini sağlamaktır.</a:t>
            </a:r>
            <a:endParaRPr/>
          </a:p>
          <a:p>
            <a:pPr indent="-342900" lvl="0" marL="342900" rtl="0" algn="l">
              <a:spcBef>
                <a:spcPts val="1000"/>
              </a:spcBef>
              <a:spcAft>
                <a:spcPts val="0"/>
              </a:spcAft>
              <a:buSzPts val="1600"/>
              <a:buChar char="►"/>
            </a:pPr>
            <a:r>
              <a:rPr lang="tr-TR" sz="2000"/>
              <a:t>Yataklar, çok arıza yapan ve bakım isteyen kısımdır.</a:t>
            </a:r>
            <a:endParaRPr/>
          </a:p>
          <a:p>
            <a:pPr indent="-342900" lvl="0" marL="342900" rtl="0" algn="l">
              <a:spcBef>
                <a:spcPts val="1000"/>
              </a:spcBef>
              <a:spcAft>
                <a:spcPts val="0"/>
              </a:spcAft>
              <a:buSzPts val="1600"/>
              <a:buChar char="►"/>
            </a:pPr>
            <a:r>
              <a:rPr lang="tr-TR" sz="2000"/>
              <a:t>Yataklarda	meydana	gelen	aşınmalar,	sürtünmeler	komütasyonun	bozulmasına	ve	en</a:t>
            </a:r>
            <a:endParaRPr/>
          </a:p>
          <a:p>
            <a:pPr indent="-342900" lvl="0" marL="342900" rtl="0" algn="l">
              <a:spcBef>
                <a:spcPts val="1000"/>
              </a:spcBef>
              <a:spcAft>
                <a:spcPts val="0"/>
              </a:spcAft>
              <a:buSzPts val="1600"/>
              <a:buChar char="►"/>
            </a:pPr>
            <a:r>
              <a:rPr lang="tr-TR" sz="2000"/>
              <a:t>büyük arızaların doğmasına neden olur.</a:t>
            </a:r>
            <a:endParaRPr/>
          </a:p>
          <a:p>
            <a:pPr indent="-342900" lvl="0" marL="342900" rtl="0" algn="l">
              <a:spcBef>
                <a:spcPts val="1000"/>
              </a:spcBef>
              <a:spcAft>
                <a:spcPts val="0"/>
              </a:spcAft>
              <a:buSzPts val="1600"/>
              <a:buChar char="►"/>
            </a:pPr>
            <a:r>
              <a:rPr lang="tr-TR" sz="2000"/>
              <a:t>Kapaklar, Ayaklar, Bağlantı klemensi, Taşıma kancası, Vantilatör gibi yardımcı parçalar bulunur.</a:t>
            </a:r>
            <a:endParaRPr/>
          </a:p>
          <a:p>
            <a:pPr indent="-251459" lvl="0" marL="342900" rtl="0" algn="l">
              <a:spcBef>
                <a:spcPts val="1000"/>
              </a:spcBef>
              <a:spcAft>
                <a:spcPts val="0"/>
              </a:spcAft>
              <a:buSzPts val="144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Yüzeyler">
  <a:themeElements>
    <a:clrScheme name="Yüzeyler">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