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Corbel"/>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orbel-bold.fntdata"/><Relationship Id="rId20" Type="http://schemas.openxmlformats.org/officeDocument/2006/relationships/slide" Target="slides/slide15.xml"/><Relationship Id="rId42" Type="http://schemas.openxmlformats.org/officeDocument/2006/relationships/font" Target="fonts/Corbel-boldItalic.fntdata"/><Relationship Id="rId41" Type="http://schemas.openxmlformats.org/officeDocument/2006/relationships/font" Target="fonts/Corbel-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orbel-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18" name="Shape 18"/>
        <p:cNvGrpSpPr/>
        <p:nvPr/>
      </p:nvGrpSpPr>
      <p:grpSpPr>
        <a:xfrm>
          <a:off x="0" y="0"/>
          <a:ext cx="0" cy="0"/>
          <a:chOff x="0" y="0"/>
          <a:chExt cx="0" cy="0"/>
        </a:xfrm>
      </p:grpSpPr>
      <p:grpSp>
        <p:nvGrpSpPr>
          <p:cNvPr id="19" name="Google Shape;19;p2"/>
          <p:cNvGrpSpPr/>
          <p:nvPr/>
        </p:nvGrpSpPr>
        <p:grpSpPr>
          <a:xfrm>
            <a:off x="546100" y="-4763"/>
            <a:ext cx="5014912" cy="6862763"/>
            <a:chOff x="2928938" y="-4763"/>
            <a:chExt cx="5014912" cy="6862763"/>
          </a:xfrm>
        </p:grpSpPr>
        <p:sp>
          <p:nvSpPr>
            <p:cNvPr id="20" name="Google Shape;20;p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FEFEFE"/>
            </a:solidFill>
            <a:ln>
              <a:noFill/>
            </a:ln>
          </p:spPr>
        </p:sp>
        <p:sp>
          <p:nvSpPr>
            <p:cNvPr id="22" name="Google Shape;22;p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FEFEFE"/>
            </a:solidFill>
            <a:ln>
              <a:noFill/>
            </a:ln>
          </p:spPr>
        </p:sp>
        <p:sp>
          <p:nvSpPr>
            <p:cNvPr id="23" name="Google Shape;23;p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FEFEFE"/>
            </a:solidFill>
            <a:ln>
              <a:noFill/>
            </a:ln>
          </p:spPr>
        </p:sp>
      </p:grpSp>
      <p:sp>
        <p:nvSpPr>
          <p:cNvPr id="26" name="Google Shape;26;p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Autofit/>
          </a:bodyPr>
          <a:lstStyle>
            <a:lvl1pPr lvl="0" algn="r">
              <a:spcBef>
                <a:spcPts val="420"/>
              </a:spcBef>
              <a:spcAft>
                <a:spcPts val="0"/>
              </a:spcAft>
              <a:buSzPts val="3045"/>
              <a:buNone/>
              <a:defRPr sz="2100">
                <a:solidFill>
                  <a:schemeClr val="lt1"/>
                </a:solidFill>
              </a:defRPr>
            </a:lvl1pPr>
            <a:lvl2pPr lvl="1" algn="ctr">
              <a:spcBef>
                <a:spcPts val="600"/>
              </a:spcBef>
              <a:spcAft>
                <a:spcPts val="0"/>
              </a:spcAft>
              <a:buSzPts val="2900"/>
              <a:buNone/>
              <a:defRPr>
                <a:solidFill>
                  <a:schemeClr val="lt1"/>
                </a:solidFill>
              </a:defRPr>
            </a:lvl2pPr>
            <a:lvl3pPr lvl="2" algn="ctr">
              <a:spcBef>
                <a:spcPts val="600"/>
              </a:spcBef>
              <a:spcAft>
                <a:spcPts val="0"/>
              </a:spcAft>
              <a:buSzPts val="2610"/>
              <a:buNone/>
              <a:defRPr>
                <a:solidFill>
                  <a:schemeClr val="lt1"/>
                </a:solidFill>
              </a:defRPr>
            </a:lvl3pPr>
            <a:lvl4pPr lvl="3" algn="ctr">
              <a:spcBef>
                <a:spcPts val="600"/>
              </a:spcBef>
              <a:spcAft>
                <a:spcPts val="0"/>
              </a:spcAft>
              <a:buSzPts val="2320"/>
              <a:buNone/>
              <a:defRPr>
                <a:solidFill>
                  <a:schemeClr val="lt1"/>
                </a:solidFill>
              </a:defRPr>
            </a:lvl4pPr>
            <a:lvl5pPr lvl="4" algn="ctr">
              <a:spcBef>
                <a:spcPts val="600"/>
              </a:spcBef>
              <a:spcAft>
                <a:spcPts val="0"/>
              </a:spcAft>
              <a:buSzPts val="2030"/>
              <a:buNone/>
              <a:defRPr>
                <a:solidFill>
                  <a:schemeClr val="lt1"/>
                </a:solidFill>
              </a:defRPr>
            </a:lvl5pPr>
            <a:lvl6pPr lvl="5" algn="ctr">
              <a:spcBef>
                <a:spcPts val="600"/>
              </a:spcBef>
              <a:spcAft>
                <a:spcPts val="0"/>
              </a:spcAft>
              <a:buSzPts val="2030"/>
              <a:buNone/>
              <a:defRPr>
                <a:solidFill>
                  <a:schemeClr val="lt1"/>
                </a:solidFill>
              </a:defRPr>
            </a:lvl6pPr>
            <a:lvl7pPr lvl="6" algn="ctr">
              <a:spcBef>
                <a:spcPts val="600"/>
              </a:spcBef>
              <a:spcAft>
                <a:spcPts val="0"/>
              </a:spcAft>
              <a:buSzPts val="2030"/>
              <a:buNone/>
              <a:defRPr>
                <a:solidFill>
                  <a:schemeClr val="lt1"/>
                </a:solidFill>
              </a:defRPr>
            </a:lvl7pPr>
            <a:lvl8pPr lvl="7" algn="ctr">
              <a:spcBef>
                <a:spcPts val="600"/>
              </a:spcBef>
              <a:spcAft>
                <a:spcPts val="0"/>
              </a:spcAft>
              <a:buSzPts val="2030"/>
              <a:buNone/>
              <a:defRPr>
                <a:solidFill>
                  <a:schemeClr val="lt1"/>
                </a:solidFill>
              </a:defRPr>
            </a:lvl8pPr>
            <a:lvl9pPr lvl="8" algn="ctr">
              <a:spcBef>
                <a:spcPts val="600"/>
              </a:spcBef>
              <a:spcAft>
                <a:spcPts val="600"/>
              </a:spcAft>
              <a:buSzPts val="2030"/>
              <a:buNone/>
              <a:defRPr>
                <a:solidFill>
                  <a:schemeClr val="lt1"/>
                </a:solidFill>
              </a:defRPr>
            </a:lvl9pPr>
          </a:lstStyle>
          <a:p/>
        </p:txBody>
      </p:sp>
      <p:sp>
        <p:nvSpPr>
          <p:cNvPr id="28" name="Google Shape;28;p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101" name="Shape 101"/>
        <p:cNvGrpSpPr/>
        <p:nvPr/>
      </p:nvGrpSpPr>
      <p:grpSpPr>
        <a:xfrm>
          <a:off x="0" y="0"/>
          <a:ext cx="0" cy="0"/>
          <a:chOff x="0" y="0"/>
          <a:chExt cx="0" cy="0"/>
        </a:xfrm>
      </p:grpSpPr>
      <p:sp>
        <p:nvSpPr>
          <p:cNvPr id="102" name="Google Shape;102;p12"/>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104" name="Google Shape;104;p12"/>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105" name="Google Shape;105;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zılı Panoramik Resim">
  <p:cSld name="Yazılı Panoramik Resim">
    <p:spTree>
      <p:nvGrpSpPr>
        <p:cNvPr id="108" name="Shape 108"/>
        <p:cNvGrpSpPr/>
        <p:nvPr/>
      </p:nvGrpSpPr>
      <p:grpSpPr>
        <a:xfrm>
          <a:off x="0" y="0"/>
          <a:ext cx="0" cy="0"/>
          <a:chOff x="0" y="0"/>
          <a:chExt cx="0" cy="0"/>
        </a:xfrm>
      </p:grpSpPr>
      <p:sp>
        <p:nvSpPr>
          <p:cNvPr id="109" name="Google Shape;109;p13"/>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32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1pPr>
            <a:lvl2pPr lvl="1"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2pPr>
            <a:lvl3pPr lvl="2"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3pPr>
            <a:lvl4pPr lvl="3"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4pPr>
            <a:lvl5pPr lvl="4"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5pPr>
            <a:lvl6pPr lvl="5"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6pPr>
            <a:lvl7pPr lvl="6"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7pPr>
            <a:lvl8pPr lvl="7" marR="0" rtl="0" algn="l">
              <a:spcBef>
                <a:spcPts val="600"/>
              </a:spcBef>
              <a:spcAft>
                <a:spcPts val="0"/>
              </a:spcAft>
              <a:buClr>
                <a:srgbClr val="1186C3"/>
              </a:buClr>
              <a:buSzPts val="2320"/>
              <a:buFont typeface="Arial"/>
              <a:buNone/>
              <a:defRPr b="0" i="0" sz="1600" u="none" cap="none" strike="noStrike">
                <a:solidFill>
                  <a:schemeClr val="dk1"/>
                </a:solidFill>
                <a:latin typeface="Corbel"/>
                <a:ea typeface="Corbel"/>
                <a:cs typeface="Corbel"/>
                <a:sym typeface="Corbel"/>
              </a:defRPr>
            </a:lvl8pPr>
            <a:lvl9pPr lvl="8" marR="0" rtl="0" algn="l">
              <a:spcBef>
                <a:spcPts val="600"/>
              </a:spcBef>
              <a:spcAft>
                <a:spcPts val="600"/>
              </a:spcAft>
              <a:buClr>
                <a:srgbClr val="1186C3"/>
              </a:buClr>
              <a:buSzPts val="2320"/>
              <a:buFont typeface="Arial"/>
              <a:buNone/>
              <a:defRPr b="0" i="0" sz="1600" u="none" cap="none" strike="noStrike">
                <a:solidFill>
                  <a:schemeClr val="dk1"/>
                </a:solidFill>
                <a:latin typeface="Corbel"/>
                <a:ea typeface="Corbel"/>
                <a:cs typeface="Corbel"/>
                <a:sym typeface="Corbel"/>
              </a:defRPr>
            </a:lvl9pPr>
          </a:lstStyle>
          <a:p/>
        </p:txBody>
      </p:sp>
      <p:sp>
        <p:nvSpPr>
          <p:cNvPr id="111" name="Google Shape;111;p13"/>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112" name="Google Shape;112;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115" name="Shape 115"/>
        <p:cNvGrpSpPr/>
        <p:nvPr/>
      </p:nvGrpSpPr>
      <p:grpSpPr>
        <a:xfrm>
          <a:off x="0" y="0"/>
          <a:ext cx="0" cy="0"/>
          <a:chOff x="0" y="0"/>
          <a:chExt cx="0" cy="0"/>
        </a:xfrm>
      </p:grpSpPr>
      <p:sp>
        <p:nvSpPr>
          <p:cNvPr id="116" name="Google Shape;116;p14"/>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8" name="Google Shape;118;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21" name="Shape 121"/>
        <p:cNvGrpSpPr/>
        <p:nvPr/>
      </p:nvGrpSpPr>
      <p:grpSpPr>
        <a:xfrm>
          <a:off x="0" y="0"/>
          <a:ext cx="0" cy="0"/>
          <a:chOff x="0" y="0"/>
          <a:chExt cx="0" cy="0"/>
        </a:xfrm>
      </p:grpSpPr>
      <p:sp>
        <p:nvSpPr>
          <p:cNvPr id="122" name="Google Shape;122;p1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tr-TR" sz="8000" u="none" cap="none" strike="noStrike">
                <a:solidFill>
                  <a:schemeClr val="dk1"/>
                </a:solidFill>
                <a:latin typeface="Corbel"/>
                <a:ea typeface="Corbel"/>
                <a:cs typeface="Corbel"/>
                <a:sym typeface="Corbel"/>
              </a:rPr>
              <a:t>“</a:t>
            </a:r>
            <a:endParaRPr/>
          </a:p>
        </p:txBody>
      </p:sp>
      <p:sp>
        <p:nvSpPr>
          <p:cNvPr id="123" name="Google Shape;123;p1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tr-TR" sz="8000" u="none" cap="none" strike="noStrike">
                <a:solidFill>
                  <a:schemeClr val="dk1"/>
                </a:solidFill>
                <a:latin typeface="Corbel"/>
                <a:ea typeface="Corbel"/>
                <a:cs typeface="Corbel"/>
                <a:sym typeface="Corbel"/>
              </a:rPr>
              <a:t>”</a:t>
            </a:r>
            <a:endParaRPr/>
          </a:p>
        </p:txBody>
      </p:sp>
      <p:sp>
        <p:nvSpPr>
          <p:cNvPr id="124" name="Google Shape;124;p1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15"/>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130" name="Shape 130"/>
        <p:cNvGrpSpPr/>
        <p:nvPr/>
      </p:nvGrpSpPr>
      <p:grpSpPr>
        <a:xfrm>
          <a:off x="0" y="0"/>
          <a:ext cx="0" cy="0"/>
          <a:chOff x="0" y="0"/>
          <a:chExt cx="0" cy="0"/>
        </a:xfrm>
      </p:grpSpPr>
      <p:sp>
        <p:nvSpPr>
          <p:cNvPr id="131" name="Google Shape;131;p16"/>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33" name="Google Shape;133;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36" name="Shape 136"/>
        <p:cNvGrpSpPr/>
        <p:nvPr/>
      </p:nvGrpSpPr>
      <p:grpSpPr>
        <a:xfrm>
          <a:off x="0" y="0"/>
          <a:ext cx="0" cy="0"/>
          <a:chOff x="0" y="0"/>
          <a:chExt cx="0" cy="0"/>
        </a:xfrm>
      </p:grpSpPr>
      <p:sp>
        <p:nvSpPr>
          <p:cNvPr id="137" name="Google Shape;137;p17"/>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i="0" lang="tr-TR" sz="8000" u="none" cap="none" strike="noStrike">
                <a:solidFill>
                  <a:schemeClr val="dk1"/>
                </a:solidFill>
                <a:latin typeface="Corbel"/>
                <a:ea typeface="Corbel"/>
                <a:cs typeface="Corbel"/>
                <a:sym typeface="Corbel"/>
              </a:rPr>
              <a:t>“</a:t>
            </a:r>
            <a:endParaRPr/>
          </a:p>
        </p:txBody>
      </p:sp>
      <p:sp>
        <p:nvSpPr>
          <p:cNvPr id="138" name="Google Shape;138;p17"/>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i="0" lang="tr-TR" sz="8000" u="none" cap="none" strike="noStrike">
                <a:solidFill>
                  <a:schemeClr val="dk1"/>
                </a:solidFill>
                <a:latin typeface="Corbel"/>
                <a:ea typeface="Corbel"/>
                <a:cs typeface="Corbel"/>
                <a:sym typeface="Corbel"/>
              </a:rPr>
              <a:t>”</a:t>
            </a:r>
            <a:endParaRPr/>
          </a:p>
        </p:txBody>
      </p:sp>
      <p:sp>
        <p:nvSpPr>
          <p:cNvPr id="139" name="Google Shape;139;p17"/>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7"/>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41" name="Google Shape;141;p17"/>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42" name="Google Shape;142;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45" name="Shape 145"/>
        <p:cNvGrpSpPr/>
        <p:nvPr/>
      </p:nvGrpSpPr>
      <p:grpSpPr>
        <a:xfrm>
          <a:off x="0" y="0"/>
          <a:ext cx="0" cy="0"/>
          <a:chOff x="0" y="0"/>
          <a:chExt cx="0" cy="0"/>
        </a:xfrm>
      </p:grpSpPr>
      <p:sp>
        <p:nvSpPr>
          <p:cNvPr id="146" name="Google Shape;146;p18"/>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8"/>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48" name="Google Shape;148;p18"/>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49" name="Google Shape;149;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52" name="Shape 152"/>
        <p:cNvGrpSpPr/>
        <p:nvPr/>
      </p:nvGrpSpPr>
      <p:grpSpPr>
        <a:xfrm>
          <a:off x="0" y="0"/>
          <a:ext cx="0" cy="0"/>
          <a:chOff x="0" y="0"/>
          <a:chExt cx="0" cy="0"/>
        </a:xfrm>
      </p:grpSpPr>
      <p:sp>
        <p:nvSpPr>
          <p:cNvPr id="153" name="Google Shape;153;p1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9"/>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55" name="Google Shape;155;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58" name="Shape 158"/>
        <p:cNvGrpSpPr/>
        <p:nvPr/>
      </p:nvGrpSpPr>
      <p:grpSpPr>
        <a:xfrm>
          <a:off x="0" y="0"/>
          <a:ext cx="0" cy="0"/>
          <a:chOff x="0" y="0"/>
          <a:chExt cx="0" cy="0"/>
        </a:xfrm>
      </p:grpSpPr>
      <p:sp>
        <p:nvSpPr>
          <p:cNvPr id="159" name="Google Shape;159;p20"/>
          <p:cNvSpPr txBox="1"/>
          <p:nvPr>
            <p:ph type="title"/>
          </p:nvPr>
        </p:nvSpPr>
        <p:spPr>
          <a:xfrm rot="5400000">
            <a:off x="8065140" y="2353315"/>
            <a:ext cx="5105400" cy="177036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0"/>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61" name="Google Shape;161;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44" name="Shape 44"/>
        <p:cNvGrpSpPr/>
        <p:nvPr/>
      </p:nvGrpSpPr>
      <p:grpSpPr>
        <a:xfrm>
          <a:off x="0" y="0"/>
          <a:ext cx="0" cy="0"/>
          <a:chOff x="0" y="0"/>
          <a:chExt cx="0" cy="0"/>
        </a:xfrm>
      </p:grpSpPr>
      <p:sp>
        <p:nvSpPr>
          <p:cNvPr id="45" name="Google Shape;45;p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47" name="Google Shape;47;p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50" name="Shape 50"/>
        <p:cNvGrpSpPr/>
        <p:nvPr/>
      </p:nvGrpSpPr>
      <p:grpSpPr>
        <a:xfrm>
          <a:off x="0" y="0"/>
          <a:ext cx="0" cy="0"/>
          <a:chOff x="0" y="0"/>
          <a:chExt cx="0" cy="0"/>
        </a:xfrm>
      </p:grpSpPr>
      <p:grpSp>
        <p:nvGrpSpPr>
          <p:cNvPr id="51" name="Google Shape;51;p5"/>
          <p:cNvGrpSpPr/>
          <p:nvPr/>
        </p:nvGrpSpPr>
        <p:grpSpPr>
          <a:xfrm>
            <a:off x="546100" y="-4763"/>
            <a:ext cx="5014912" cy="6862763"/>
            <a:chOff x="2928938" y="-4763"/>
            <a:chExt cx="5014912" cy="6862763"/>
          </a:xfrm>
        </p:grpSpPr>
        <p:sp>
          <p:nvSpPr>
            <p:cNvPr id="52" name="Google Shape;52;p5"/>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53" name="Google Shape;53;p5"/>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54" name="Google Shape;54;p5"/>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55" name="Google Shape;55;p5"/>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56" name="Google Shape;56;p5"/>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57" name="Google Shape;57;p5"/>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58" name="Google Shape;58;p5"/>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60" name="Google Shape;60;p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63" name="Shape 63"/>
        <p:cNvGrpSpPr/>
        <p:nvPr/>
      </p:nvGrpSpPr>
      <p:grpSpPr>
        <a:xfrm>
          <a:off x="0" y="0"/>
          <a:ext cx="0" cy="0"/>
          <a:chOff x="0" y="0"/>
          <a:chExt cx="0" cy="0"/>
        </a:xfrm>
      </p:grpSpPr>
      <p:sp>
        <p:nvSpPr>
          <p:cNvPr id="64" name="Google Shape;64;p6"/>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66" name="Google Shape;66;p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69" name="Shape 69"/>
        <p:cNvGrpSpPr/>
        <p:nvPr/>
      </p:nvGrpSpPr>
      <p:grpSpPr>
        <a:xfrm>
          <a:off x="0" y="0"/>
          <a:ext cx="0" cy="0"/>
          <a:chOff x="0" y="0"/>
          <a:chExt cx="0" cy="0"/>
        </a:xfrm>
      </p:grpSpPr>
      <p:sp>
        <p:nvSpPr>
          <p:cNvPr id="70" name="Google Shape;70;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72" name="Google Shape;72;p7"/>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73" name="Google Shape;73;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76" name="Shape 76"/>
        <p:cNvGrpSpPr/>
        <p:nvPr/>
      </p:nvGrpSpPr>
      <p:grpSpPr>
        <a:xfrm>
          <a:off x="0" y="0"/>
          <a:ext cx="0" cy="0"/>
          <a:chOff x="0" y="0"/>
          <a:chExt cx="0" cy="0"/>
        </a:xfrm>
      </p:grpSpPr>
      <p:sp>
        <p:nvSpPr>
          <p:cNvPr id="77" name="Google Shape;77;p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79" name="Google Shape;79;p8"/>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80" name="Google Shape;80;p8"/>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81" name="Google Shape;81;p8"/>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82" name="Google Shape;82;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85" name="Shape 85"/>
        <p:cNvGrpSpPr/>
        <p:nvPr/>
      </p:nvGrpSpPr>
      <p:grpSpPr>
        <a:xfrm>
          <a:off x="0" y="0"/>
          <a:ext cx="0" cy="0"/>
          <a:chOff x="0" y="0"/>
          <a:chExt cx="0" cy="0"/>
        </a:xfrm>
      </p:grpSpPr>
      <p:sp>
        <p:nvSpPr>
          <p:cNvPr id="86" name="Google Shape;86;p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90" name="Shape 90"/>
        <p:cNvGrpSpPr/>
        <p:nvPr/>
      </p:nvGrpSpPr>
      <p:grpSpPr>
        <a:xfrm>
          <a:off x="0" y="0"/>
          <a:ext cx="0" cy="0"/>
          <a:chOff x="0" y="0"/>
          <a:chExt cx="0" cy="0"/>
        </a:xfrm>
      </p:grpSpPr>
      <p:sp>
        <p:nvSpPr>
          <p:cNvPr id="91" name="Google Shape;91;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94" name="Shape 94"/>
        <p:cNvGrpSpPr/>
        <p:nvPr/>
      </p:nvGrpSpPr>
      <p:grpSpPr>
        <a:xfrm>
          <a:off x="0" y="0"/>
          <a:ext cx="0" cy="0"/>
          <a:chOff x="0" y="0"/>
          <a:chExt cx="0" cy="0"/>
        </a:xfrm>
      </p:grpSpPr>
      <p:sp>
        <p:nvSpPr>
          <p:cNvPr id="95" name="Google Shape;95;p11"/>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97" name="Google Shape;97;p11"/>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8" name="Google Shape;98;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3.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3.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1"/>
          <p:cNvGrpSpPr/>
          <p:nvPr/>
        </p:nvGrpSpPr>
        <p:grpSpPr>
          <a:xfrm>
            <a:off x="150812" y="0"/>
            <a:ext cx="2436813" cy="6858001"/>
            <a:chOff x="1320800" y="0"/>
            <a:chExt cx="2436813" cy="6858001"/>
          </a:xfrm>
        </p:grpSpPr>
        <p:sp>
          <p:nvSpPr>
            <p:cNvPr id="7" name="Google Shape;7;p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FEFEFE"/>
            </a:solidFill>
            <a:ln>
              <a:noFill/>
            </a:ln>
          </p:spPr>
        </p:sp>
        <p:sp>
          <p:nvSpPr>
            <p:cNvPr id="9" name="Google Shape;9;p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FEFEFE"/>
            </a:solidFill>
            <a:ln>
              <a:noFill/>
            </a:ln>
          </p:spPr>
        </p:sp>
        <p:sp>
          <p:nvSpPr>
            <p:cNvPr id="10" name="Google Shape;10;p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FEFEFE"/>
            </a:solidFill>
            <a:ln>
              <a:noFill/>
            </a:ln>
          </p:spPr>
        </p:sp>
      </p:grpSp>
      <p:sp>
        <p:nvSpPr>
          <p:cNvPr id="13" name="Google Shape;13;p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lt1"/>
              </a:buClr>
              <a:buSzPts val="4000"/>
              <a:buFont typeface="Corbel"/>
              <a:buNone/>
              <a:defRPr b="0" i="0" sz="4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4" name="Google Shape;14;p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lt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lt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lt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lt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lt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lt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lt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lt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lt1"/>
                </a:solidFill>
                <a:latin typeface="Corbel"/>
                <a:ea typeface="Corbel"/>
                <a:cs typeface="Corbel"/>
                <a:sym typeface="Corbel"/>
              </a:defRPr>
            </a:lvl9pPr>
          </a:lstStyle>
          <a:p/>
        </p:txBody>
      </p:sp>
      <p:sp>
        <p:nvSpPr>
          <p:cNvPr id="15" name="Google Shape;15;p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6" name="Google Shape;16;p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7" name="Google Shape;17;p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orbel"/>
                <a:ea typeface="Corbel"/>
                <a:cs typeface="Corbel"/>
                <a:sym typeface="Corbel"/>
              </a:defRPr>
            </a:lvl1pPr>
            <a:lvl2pPr indent="0" lvl="1" marL="0" marR="0" rtl="0" algn="r">
              <a:spcBef>
                <a:spcPts val="0"/>
              </a:spcBef>
              <a:buNone/>
              <a:defRPr b="0" i="0" sz="1000" u="none" cap="none" strike="noStrike">
                <a:solidFill>
                  <a:schemeClr val="lt1"/>
                </a:solidFill>
                <a:latin typeface="Corbel"/>
                <a:ea typeface="Corbel"/>
                <a:cs typeface="Corbel"/>
                <a:sym typeface="Corbel"/>
              </a:defRPr>
            </a:lvl2pPr>
            <a:lvl3pPr indent="0" lvl="2" marL="0" marR="0" rtl="0" algn="r">
              <a:spcBef>
                <a:spcPts val="0"/>
              </a:spcBef>
              <a:buNone/>
              <a:defRPr b="0" i="0" sz="1000" u="none" cap="none" strike="noStrike">
                <a:solidFill>
                  <a:schemeClr val="lt1"/>
                </a:solidFill>
                <a:latin typeface="Corbel"/>
                <a:ea typeface="Corbel"/>
                <a:cs typeface="Corbel"/>
                <a:sym typeface="Corbel"/>
              </a:defRPr>
            </a:lvl3pPr>
            <a:lvl4pPr indent="0" lvl="3" marL="0" marR="0" rtl="0" algn="r">
              <a:spcBef>
                <a:spcPts val="0"/>
              </a:spcBef>
              <a:buNone/>
              <a:defRPr b="0" i="0" sz="1000" u="none" cap="none" strike="noStrike">
                <a:solidFill>
                  <a:schemeClr val="lt1"/>
                </a:solidFill>
                <a:latin typeface="Corbel"/>
                <a:ea typeface="Corbel"/>
                <a:cs typeface="Corbel"/>
                <a:sym typeface="Corbel"/>
              </a:defRPr>
            </a:lvl4pPr>
            <a:lvl5pPr indent="0" lvl="4" marL="0" marR="0" rtl="0" algn="r">
              <a:spcBef>
                <a:spcPts val="0"/>
              </a:spcBef>
              <a:buNone/>
              <a:defRPr b="0" i="0" sz="1000" u="none" cap="none" strike="noStrike">
                <a:solidFill>
                  <a:schemeClr val="lt1"/>
                </a:solidFill>
                <a:latin typeface="Corbel"/>
                <a:ea typeface="Corbel"/>
                <a:cs typeface="Corbel"/>
                <a:sym typeface="Corbel"/>
              </a:defRPr>
            </a:lvl5pPr>
            <a:lvl6pPr indent="0" lvl="5" marL="0" marR="0" rtl="0" algn="r">
              <a:spcBef>
                <a:spcPts val="0"/>
              </a:spcBef>
              <a:buNone/>
              <a:defRPr b="0" i="0" sz="1000" u="none" cap="none" strike="noStrike">
                <a:solidFill>
                  <a:schemeClr val="lt1"/>
                </a:solidFill>
                <a:latin typeface="Corbel"/>
                <a:ea typeface="Corbel"/>
                <a:cs typeface="Corbel"/>
                <a:sym typeface="Corbel"/>
              </a:defRPr>
            </a:lvl6pPr>
            <a:lvl7pPr indent="0" lvl="6" marL="0" marR="0" rtl="0" algn="r">
              <a:spcBef>
                <a:spcPts val="0"/>
              </a:spcBef>
              <a:buNone/>
              <a:defRPr b="0" i="0" sz="1000" u="none" cap="none" strike="noStrike">
                <a:solidFill>
                  <a:schemeClr val="lt1"/>
                </a:solidFill>
                <a:latin typeface="Corbel"/>
                <a:ea typeface="Corbel"/>
                <a:cs typeface="Corbel"/>
                <a:sym typeface="Corbel"/>
              </a:defRPr>
            </a:lvl7pPr>
            <a:lvl8pPr indent="0" lvl="7" marL="0" marR="0" rtl="0" algn="r">
              <a:spcBef>
                <a:spcPts val="0"/>
              </a:spcBef>
              <a:buNone/>
              <a:defRPr b="0" i="0" sz="1000" u="none" cap="none" strike="noStrike">
                <a:solidFill>
                  <a:schemeClr val="lt1"/>
                </a:solidFill>
                <a:latin typeface="Corbel"/>
                <a:ea typeface="Corbel"/>
                <a:cs typeface="Corbel"/>
                <a:sym typeface="Corbel"/>
              </a:defRPr>
            </a:lvl8pPr>
            <a:lvl9pPr indent="0" lvl="8" marL="0" marR="0" rtl="0" algn="r">
              <a:spcBef>
                <a:spcPts val="0"/>
              </a:spcBef>
              <a:buNone/>
              <a:defRPr b="0" i="0" sz="1000" u="none" cap="none" strike="noStrike">
                <a:solidFill>
                  <a:schemeClr val="l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1" name="Shape 31"/>
        <p:cNvGrpSpPr/>
        <p:nvPr/>
      </p:nvGrpSpPr>
      <p:grpSpPr>
        <a:xfrm>
          <a:off x="0" y="0"/>
          <a:ext cx="0" cy="0"/>
          <a:chOff x="0" y="0"/>
          <a:chExt cx="0" cy="0"/>
        </a:xfrm>
      </p:grpSpPr>
      <p:grpSp>
        <p:nvGrpSpPr>
          <p:cNvPr id="32" name="Google Shape;32;p3"/>
          <p:cNvGrpSpPr/>
          <p:nvPr/>
        </p:nvGrpSpPr>
        <p:grpSpPr>
          <a:xfrm>
            <a:off x="150812" y="0"/>
            <a:ext cx="2436813" cy="6858001"/>
            <a:chOff x="1320800" y="0"/>
            <a:chExt cx="2436813" cy="6858001"/>
          </a:xfrm>
        </p:grpSpPr>
        <p:sp>
          <p:nvSpPr>
            <p:cNvPr id="33" name="Google Shape;33;p3"/>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34" name="Google Shape;34;p3"/>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35" name="Google Shape;35;p3"/>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36" name="Google Shape;36;p3"/>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37" name="Google Shape;37;p3"/>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38" name="Google Shape;38;p3"/>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39" name="Google Shape;39;p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0" name="Google Shape;40;p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41" name="Google Shape;41;p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2" name="Google Shape;42;p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43" name="Google Shape;43;p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maker.robotistan.com/rc-servo-motor-nedir/" TargetMode="External"/><Relationship Id="rId4" Type="http://schemas.openxmlformats.org/officeDocument/2006/relationships/hyperlink" Target="https://maker.robotistan.com/step-motor-nedir/" TargetMode="External"/><Relationship Id="rId5" Type="http://schemas.openxmlformats.org/officeDocument/2006/relationships/hyperlink" Target="http://www.derstagram.com/histerezis-motoru-nedir-ve-nasil-calisi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7" name="Shape 167"/>
        <p:cNvGrpSpPr/>
        <p:nvPr/>
      </p:nvGrpSpPr>
      <p:grpSpPr>
        <a:xfrm>
          <a:off x="0" y="0"/>
          <a:ext cx="0" cy="0"/>
          <a:chOff x="0" y="0"/>
          <a:chExt cx="0" cy="0"/>
        </a:xfrm>
      </p:grpSpPr>
      <p:sp>
        <p:nvSpPr>
          <p:cNvPr id="168" name="Google Shape;168;p21"/>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9" name="Google Shape;169;p21"/>
          <p:cNvSpPr/>
          <p:nvPr/>
        </p:nvSpPr>
        <p:spPr>
          <a:xfrm>
            <a:off x="0" y="0"/>
            <a:ext cx="7912130" cy="6858000"/>
          </a:xfrm>
          <a:custGeom>
            <a:rect b="b" l="l" r="r" t="t"/>
            <a:pathLst>
              <a:path extrusionOk="0" h="6858000" w="7912130">
                <a:moveTo>
                  <a:pt x="1073044" y="3032931"/>
                </a:moveTo>
                <a:lnTo>
                  <a:pt x="1073044" y="3035810"/>
                </a:lnTo>
                <a:lnTo>
                  <a:pt x="1076802" y="3035810"/>
                </a:lnTo>
                <a:close/>
                <a:moveTo>
                  <a:pt x="1170738" y="1248347"/>
                </a:moveTo>
                <a:lnTo>
                  <a:pt x="1170738" y="1273486"/>
                </a:lnTo>
                <a:lnTo>
                  <a:pt x="1183895" y="1248347"/>
                </a:lnTo>
                <a:close/>
                <a:moveTo>
                  <a:pt x="0" y="0"/>
                </a:moveTo>
                <a:lnTo>
                  <a:pt x="2133906" y="0"/>
                </a:lnTo>
                <a:lnTo>
                  <a:pt x="2629909" y="0"/>
                </a:lnTo>
                <a:lnTo>
                  <a:pt x="1227479" y="2669551"/>
                </a:lnTo>
                <a:lnTo>
                  <a:pt x="1235349" y="2673350"/>
                </a:lnTo>
                <a:lnTo>
                  <a:pt x="1353755" y="2754312"/>
                </a:lnTo>
                <a:lnTo>
                  <a:pt x="7912130" y="6858000"/>
                </a:lnTo>
                <a:lnTo>
                  <a:pt x="6066970" y="6858000"/>
                </a:lnTo>
                <a:lnTo>
                  <a:pt x="6059889" y="6852577"/>
                </a:lnTo>
                <a:lnTo>
                  <a:pt x="6059889" y="6857999"/>
                </a:lnTo>
                <a:lnTo>
                  <a:pt x="1707025" y="6857999"/>
                </a:lnTo>
                <a:lnTo>
                  <a:pt x="1707025" y="6858000"/>
                </a:lnTo>
                <a:lnTo>
                  <a:pt x="1073044" y="6858000"/>
                </a:lnTo>
                <a:lnTo>
                  <a:pt x="536592" y="6858000"/>
                </a:lnTo>
                <a:lnTo>
                  <a:pt x="0" y="6858000"/>
                </a:lnTo>
                <a:close/>
              </a:path>
            </a:pathLst>
          </a:custGeom>
          <a:solidFill>
            <a:srgbClr val="1186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0" name="Google Shape;170;p21"/>
          <p:cNvSpPr/>
          <p:nvPr/>
        </p:nvSpPr>
        <p:spPr>
          <a:xfrm>
            <a:off x="1" y="0"/>
            <a:ext cx="7535917" cy="6858000"/>
          </a:xfrm>
          <a:custGeom>
            <a:rect b="b" l="l" r="r" t="t"/>
            <a:pathLst>
              <a:path extrusionOk="0" h="6858000" w="7535917">
                <a:moveTo>
                  <a:pt x="696831" y="3032931"/>
                </a:moveTo>
                <a:lnTo>
                  <a:pt x="696831" y="3035810"/>
                </a:lnTo>
                <a:lnTo>
                  <a:pt x="700589" y="3035810"/>
                </a:lnTo>
                <a:close/>
                <a:moveTo>
                  <a:pt x="794525" y="1248347"/>
                </a:moveTo>
                <a:lnTo>
                  <a:pt x="794525" y="1273486"/>
                </a:lnTo>
                <a:lnTo>
                  <a:pt x="807682" y="1248347"/>
                </a:lnTo>
                <a:close/>
                <a:moveTo>
                  <a:pt x="0" y="0"/>
                </a:moveTo>
                <a:lnTo>
                  <a:pt x="1757693" y="0"/>
                </a:lnTo>
                <a:lnTo>
                  <a:pt x="2253696" y="0"/>
                </a:lnTo>
                <a:lnTo>
                  <a:pt x="851266" y="2669551"/>
                </a:lnTo>
                <a:lnTo>
                  <a:pt x="859136" y="2673350"/>
                </a:lnTo>
                <a:lnTo>
                  <a:pt x="977542" y="2754312"/>
                </a:lnTo>
                <a:lnTo>
                  <a:pt x="7535917" y="6858000"/>
                </a:lnTo>
                <a:lnTo>
                  <a:pt x="5690757" y="6858000"/>
                </a:lnTo>
                <a:lnTo>
                  <a:pt x="5683676" y="6852577"/>
                </a:lnTo>
                <a:lnTo>
                  <a:pt x="5683676" y="6857999"/>
                </a:lnTo>
                <a:lnTo>
                  <a:pt x="1330812" y="6857999"/>
                </a:lnTo>
                <a:lnTo>
                  <a:pt x="1330812" y="6858000"/>
                </a:lnTo>
                <a:lnTo>
                  <a:pt x="696831" y="6858000"/>
                </a:lnTo>
                <a:lnTo>
                  <a:pt x="160379" y="6858000"/>
                </a:lnTo>
                <a:lnTo>
                  <a:pt x="0" y="685800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71" name="Google Shape;171;p21"/>
          <p:cNvSpPr txBox="1"/>
          <p:nvPr>
            <p:ph type="ctrTitle"/>
          </p:nvPr>
        </p:nvSpPr>
        <p:spPr>
          <a:xfrm>
            <a:off x="3444658" y="755904"/>
            <a:ext cx="7711025" cy="308457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6000"/>
              <a:buFont typeface="Corbel"/>
              <a:buNone/>
            </a:pPr>
            <a:r>
              <a:rPr lang="tr-TR"/>
              <a:t>TEK FAZLI VE ÖZEL AMAÇLI MOTORLAR</a:t>
            </a:r>
            <a:endParaRPr/>
          </a:p>
        </p:txBody>
      </p:sp>
      <p:sp>
        <p:nvSpPr>
          <p:cNvPr id="172" name="Google Shape;172;p21"/>
          <p:cNvSpPr txBox="1"/>
          <p:nvPr>
            <p:ph idx="1" type="subTitle"/>
          </p:nvPr>
        </p:nvSpPr>
        <p:spPr>
          <a:xfrm>
            <a:off x="7912131" y="4089910"/>
            <a:ext cx="3316702" cy="171217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3045"/>
              <a:buNone/>
            </a:pPr>
            <a:r>
              <a:rPr lang="tr-TR"/>
              <a:t>ELEKTRİK MAKİNALARI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Yardımcı Sargılı ve Kalkış Kondansatörlü Bir Fazlı Motorlar</a:t>
            </a:r>
            <a:endParaRPr/>
          </a:p>
        </p:txBody>
      </p:sp>
      <p:sp>
        <p:nvSpPr>
          <p:cNvPr id="226" name="Google Shape;226;p3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219"/>
              <a:buChar char="•"/>
            </a:pPr>
            <a:r>
              <a:rPr lang="tr-TR" sz="2220"/>
              <a:t>Bir fazlı yardımcı sargılı motorun kondansatörlü olanıdır. Yardımcı sargıya bir kondansatör seri olarak bağlanırsa yardımcı sargıdan geçen akım kondansatörün etkisi ile gerilimden ileride olur. Bu tip motorlar, bir fazlı yardımcı sargılı motorun yardımcı sargısına bir kondansatörün seri bağlanmasıyla oluşur. Kalkınma süresince ana ve yardımcı sargı birlikte çok yüksek başlama momenti üretir. Motor, yeterli hıza ulaştıktan sonra merkezkaç anahtarı açılarak yardımcı sargı ve kondansatör devre dışı bırakılır. Bu aşamadan sonra sadece ana sargı, moment üretmeye devam eder. Yardımcı sargının devreden çıkmasıyla moment bir miktar düşerek kararlı duruma geçer.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Yardımcı Sargılı ve Daimi Kondansatörlü Bir Fazlı Motorlar</a:t>
            </a:r>
            <a:endParaRPr/>
          </a:p>
        </p:txBody>
      </p:sp>
      <p:sp>
        <p:nvSpPr>
          <p:cNvPr id="232" name="Google Shape;232;p3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Bu motorlarda santrifüj anahtar yoktur. İlk kalkınma momenti, tam yük momenti civarındadır. Burada kullanılan kondansatör hem yol alma momentini biraz yükseltir hem de çalışma anında güç kat sayısını l’ e yaklaştırır. Daimi kondansatörlü motor, çok düzgün ve sessiz çalışır.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Yardımcı Sargılı, Kalkış ve Daimi Kondansatörlü Bir Fazlı Motorlar</a:t>
            </a:r>
            <a:endParaRPr/>
          </a:p>
        </p:txBody>
      </p:sp>
      <p:sp>
        <p:nvSpPr>
          <p:cNvPr id="238" name="Google Shape;238;p3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lnSpc>
                <a:spcPct val="90000"/>
              </a:lnSpc>
              <a:spcBef>
                <a:spcPts val="0"/>
              </a:spcBef>
              <a:spcAft>
                <a:spcPts val="0"/>
              </a:spcAft>
              <a:buSzPts val="3219"/>
              <a:buChar char="•"/>
            </a:pPr>
            <a:r>
              <a:rPr lang="tr-TR" sz="2220"/>
              <a:t>Bu tip motorlarda yardımcı sargı ve ona seri bağlı kondansatör, motorun çalıştığı süre içerisinde sürekli devrede kalır. Kalkınma momentleri düşüktür ve güç kat sayısı yüksektir. </a:t>
            </a:r>
            <a:endParaRPr/>
          </a:p>
          <a:p>
            <a:pPr indent="-285750" lvl="0" marL="285750" rtl="0" algn="l">
              <a:lnSpc>
                <a:spcPct val="90000"/>
              </a:lnSpc>
              <a:spcBef>
                <a:spcPts val="1044"/>
              </a:spcBef>
              <a:spcAft>
                <a:spcPts val="0"/>
              </a:spcAft>
              <a:buSzPts val="3219"/>
              <a:buChar char="•"/>
            </a:pPr>
            <a:r>
              <a:rPr lang="tr-TR" sz="2220"/>
              <a:t>Bu motorlar, özel amaçlı yerlerde kalkınma momentinin düşük, normal yük momentinin yüksek olduğu yerlerde kullanılır. 0,001 HP ile 0,75 HP aralığındaki güçlerde üretilir. Bu motorun en önemli özelliği sessiz çalışmasıdır.</a:t>
            </a:r>
            <a:endParaRPr/>
          </a:p>
          <a:p>
            <a:pPr indent="-285750" lvl="0" marL="285750" rtl="0" algn="l">
              <a:lnSpc>
                <a:spcPct val="90000"/>
              </a:lnSpc>
              <a:spcBef>
                <a:spcPts val="1044"/>
              </a:spcBef>
              <a:spcAft>
                <a:spcPts val="0"/>
              </a:spcAft>
              <a:buSzPts val="3219"/>
              <a:buChar char="•"/>
            </a:pPr>
            <a:r>
              <a:rPr lang="tr-TR" sz="2220"/>
              <a:t>Kullanıldığı yerler: </a:t>
            </a:r>
            <a:br>
              <a:rPr lang="tr-TR" sz="2220"/>
            </a:br>
            <a:r>
              <a:rPr lang="tr-TR" sz="2220"/>
              <a:t>Hastane, stüdyo, fabrikaların sessiz çalışılması gereken bölümleri gibi sessiz çalışmanın gerekli olduğu uygulamalarda bu motor tercih edilir.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Özel Amaçlı Motorlar</a:t>
            </a:r>
            <a:endParaRPr/>
          </a:p>
        </p:txBody>
      </p:sp>
      <p:sp>
        <p:nvSpPr>
          <p:cNvPr id="244" name="Google Shape;244;p3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1- </a:t>
            </a:r>
            <a:r>
              <a:rPr b="1" i="1" lang="tr-TR"/>
              <a:t>Step Motor</a:t>
            </a:r>
            <a:endParaRPr/>
          </a:p>
          <a:p>
            <a:pPr indent="-285750" lvl="0" marL="285750" rtl="0" algn="l">
              <a:spcBef>
                <a:spcPts val="1080"/>
              </a:spcBef>
              <a:spcAft>
                <a:spcPts val="0"/>
              </a:spcAft>
              <a:buSzPts val="3480"/>
              <a:buChar char="•"/>
            </a:pPr>
            <a:r>
              <a:rPr lang="tr-TR"/>
              <a:t>2- </a:t>
            </a:r>
            <a:r>
              <a:rPr b="1" i="1" lang="tr-TR"/>
              <a:t>Servo Motor</a:t>
            </a:r>
            <a:endParaRPr/>
          </a:p>
          <a:p>
            <a:pPr indent="-285750" lvl="0" marL="285750" rtl="0" algn="l">
              <a:spcBef>
                <a:spcPts val="1080"/>
              </a:spcBef>
              <a:spcAft>
                <a:spcPts val="0"/>
              </a:spcAft>
              <a:buSzPts val="3480"/>
              <a:buChar char="•"/>
            </a:pPr>
            <a:r>
              <a:rPr lang="tr-TR"/>
              <a:t>3- </a:t>
            </a:r>
            <a:r>
              <a:rPr b="1" i="1" lang="tr-TR"/>
              <a:t>Histerezis Motor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Step Motorların Çalışma Prensibi</a:t>
            </a:r>
            <a:endParaRPr/>
          </a:p>
        </p:txBody>
      </p:sp>
      <p:sp>
        <p:nvSpPr>
          <p:cNvPr id="250" name="Google Shape;250;p3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Step motorlar elektrik enerjisini dönme hareketi ile fiziksel enerjiye çeviren elektromekanik aygıtlardır. Step motorların yapıları rotor, stator ve rulmanlardan oluşmaktadır. Elektronik anahtarlar vasıtasıyla bobinlere enerji verilir ve rotor, üzerinde enerji olan bobinin karşısına geçerek durur. Motorun ne kadar çok dönmesi isteniyorsa bobinlere sırasıyla o kadar pals sinyali verilir.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lang="tr-TR">
                <a:solidFill>
                  <a:srgbClr val="FF0000"/>
                </a:solidFill>
              </a:rPr>
              <a:t>Step Motorun Adım Açısının ve Adım Sayısının Hesaplanması</a:t>
            </a:r>
            <a:endParaRPr/>
          </a:p>
        </p:txBody>
      </p:sp>
      <p:sp>
        <p:nvSpPr>
          <p:cNvPr id="256" name="Google Shape;256;p3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360° dönen step motorlarda gerekli adım açısının (</a:t>
            </a:r>
            <a:r>
              <a:rPr b="1" lang="tr-TR"/>
              <a:t>Qs</a:t>
            </a:r>
            <a:r>
              <a:rPr lang="tr-TR"/>
              <a:t>) bulunması için faz sayısını (Ns) ve motordaki rotorun çıkıntılı kutup sayısını (</a:t>
            </a:r>
            <a:r>
              <a:rPr b="1" lang="tr-TR"/>
              <a:t>Nr</a:t>
            </a:r>
            <a:r>
              <a:rPr lang="tr-TR"/>
              <a:t>) bilmek gerekir.</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285750" lvl="0" marL="285750" rtl="0" algn="l">
              <a:spcBef>
                <a:spcPts val="1080"/>
              </a:spcBef>
              <a:spcAft>
                <a:spcPts val="0"/>
              </a:spcAft>
              <a:buSzPts val="3480"/>
              <a:buChar char="•"/>
            </a:pPr>
            <a:r>
              <a:rPr lang="tr-TR"/>
              <a:t>Adım sayısının (</a:t>
            </a:r>
            <a:r>
              <a:rPr b="1" lang="tr-TR"/>
              <a:t>S</a:t>
            </a:r>
            <a:r>
              <a:rPr lang="tr-TR"/>
              <a:t>) hesaplanması için bir adımın açısını (</a:t>
            </a:r>
            <a:r>
              <a:rPr b="1" lang="tr-TR"/>
              <a:t>Qs</a:t>
            </a:r>
            <a:r>
              <a:rPr lang="tr-TR"/>
              <a:t>) bulmak yeterli olacaktır.</a:t>
            </a:r>
            <a:endParaRPr/>
          </a:p>
          <a:p>
            <a:pPr indent="-64770" lvl="0" marL="285750" rtl="0" algn="l">
              <a:spcBef>
                <a:spcPts val="1080"/>
              </a:spcBef>
              <a:spcAft>
                <a:spcPts val="0"/>
              </a:spcAft>
              <a:buSzPts val="3480"/>
              <a:buNone/>
            </a:pPr>
            <a:r>
              <a:t/>
            </a:r>
            <a:endParaRPr/>
          </a:p>
        </p:txBody>
      </p:sp>
      <p:pic>
        <p:nvPicPr>
          <p:cNvPr id="257" name="Google Shape;257;p35"/>
          <p:cNvPicPr preferRelativeResize="0"/>
          <p:nvPr/>
        </p:nvPicPr>
        <p:blipFill rotWithShape="1">
          <a:blip r:embed="rId3">
            <a:alphaModFix/>
          </a:blip>
          <a:srcRect b="0" l="0" r="0" t="0"/>
          <a:stretch/>
        </p:blipFill>
        <p:spPr>
          <a:xfrm>
            <a:off x="5191846" y="3437081"/>
            <a:ext cx="1457325" cy="876300"/>
          </a:xfrm>
          <a:prstGeom prst="rect">
            <a:avLst/>
          </a:prstGeom>
          <a:noFill/>
          <a:ln>
            <a:noFill/>
          </a:ln>
        </p:spPr>
      </p:pic>
      <p:pic>
        <p:nvPicPr>
          <p:cNvPr id="258" name="Google Shape;258;p35"/>
          <p:cNvPicPr preferRelativeResize="0"/>
          <p:nvPr/>
        </p:nvPicPr>
        <p:blipFill rotWithShape="1">
          <a:blip r:embed="rId4">
            <a:alphaModFix/>
          </a:blip>
          <a:srcRect b="0" l="0" r="0" t="0"/>
          <a:stretch/>
        </p:blipFill>
        <p:spPr>
          <a:xfrm>
            <a:off x="5258521" y="5083463"/>
            <a:ext cx="1390650" cy="88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Step Motor Çeşitleri</a:t>
            </a:r>
            <a:endParaRPr/>
          </a:p>
        </p:txBody>
      </p:sp>
      <p:sp>
        <p:nvSpPr>
          <p:cNvPr id="264" name="Google Shape;264;p36"/>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Sabit mıknatıslı step motorlar (PM)</a:t>
            </a:r>
            <a:endParaRPr/>
          </a:p>
          <a:p>
            <a:pPr indent="-285750" lvl="0" marL="285750" rtl="0" algn="l">
              <a:spcBef>
                <a:spcPts val="1080"/>
              </a:spcBef>
              <a:spcAft>
                <a:spcPts val="0"/>
              </a:spcAft>
              <a:buSzPts val="3480"/>
              <a:buChar char="•"/>
            </a:pPr>
            <a:r>
              <a:rPr lang="tr-TR"/>
              <a:t>Değişken relüktanslı step motorlar (VR)</a:t>
            </a:r>
            <a:endParaRPr/>
          </a:p>
          <a:p>
            <a:pPr indent="-285750" lvl="0" marL="285750" rtl="0" algn="l">
              <a:spcBef>
                <a:spcPts val="1080"/>
              </a:spcBef>
              <a:spcAft>
                <a:spcPts val="0"/>
              </a:spcAft>
              <a:buSzPts val="3480"/>
              <a:buChar char="•"/>
            </a:pPr>
            <a:r>
              <a:rPr lang="tr-TR"/>
              <a:t>Hibrit step motorlar (HB)</a:t>
            </a:r>
            <a:endParaRPr/>
          </a:p>
          <a:p>
            <a:pPr indent="-285750" lvl="0" marL="285750" rtl="0" algn="l">
              <a:spcBef>
                <a:spcPts val="1080"/>
              </a:spcBef>
              <a:spcAft>
                <a:spcPts val="0"/>
              </a:spcAft>
              <a:buSzPts val="3480"/>
              <a:buChar char="•"/>
            </a:pPr>
            <a:r>
              <a:rPr lang="tr-TR"/>
              <a:t>Hidrolik step motorlar</a:t>
            </a:r>
            <a:endParaRPr/>
          </a:p>
          <a:p>
            <a:pPr indent="-285750" lvl="0" marL="285750" rtl="0" algn="l">
              <a:spcBef>
                <a:spcPts val="1080"/>
              </a:spcBef>
              <a:spcAft>
                <a:spcPts val="0"/>
              </a:spcAft>
              <a:buSzPts val="3480"/>
              <a:buChar char="•"/>
            </a:pPr>
            <a:r>
              <a:rPr lang="tr-TR"/>
              <a:t>Lineer step motorlar</a:t>
            </a:r>
            <a:endParaRPr/>
          </a:p>
          <a:p>
            <a:pPr indent="-64770" lvl="0" marL="285750" rtl="0" algn="l">
              <a:spcBef>
                <a:spcPts val="1080"/>
              </a:spcBef>
              <a:spcAft>
                <a:spcPts val="0"/>
              </a:spcAft>
              <a:buSzPts val="348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Sabit Mıknatıslı Step Motorlar (PM)</a:t>
            </a:r>
            <a:endParaRPr b="1">
              <a:solidFill>
                <a:srgbClr val="FF0000"/>
              </a:solidFill>
            </a:endParaRPr>
          </a:p>
        </p:txBody>
      </p:sp>
      <p:sp>
        <p:nvSpPr>
          <p:cNvPr id="270" name="Google Shape;270;p37"/>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Sabit mıknatıslı step motorların yapılarında rotorda sabit mıknatıslar bulunur. Stator bobinlerine uygulanan gerilime ve akımın yönüne göre motorun dönmesi gerçekleşir. Bu tip motorlardaki rotorlarda bulunan mıknatıslar, manyetik akının artmasını sağlarlar. Stator bobinlerindeki akım arttıkça manyetik alan, buna bağlı olarak tork da artar. Sabit motorlu step motorlar, değişken relüktanslı step motorlara göre daha yüksek torklarda çalışırlar.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Değişken Relüktanslı Step Motorlar (VR)</a:t>
            </a:r>
            <a:br>
              <a:rPr lang="tr-TR"/>
            </a:br>
            <a:endParaRPr/>
          </a:p>
        </p:txBody>
      </p:sp>
      <p:sp>
        <p:nvSpPr>
          <p:cNvPr id="276" name="Google Shape;276;p38"/>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lnSpc>
                <a:spcPct val="90000"/>
              </a:lnSpc>
              <a:spcBef>
                <a:spcPts val="0"/>
              </a:spcBef>
              <a:spcAft>
                <a:spcPts val="0"/>
              </a:spcAft>
              <a:buSzPts val="3219"/>
              <a:buChar char="•"/>
            </a:pPr>
            <a:r>
              <a:rPr lang="tr-TR" sz="2220"/>
              <a:t>Değişken relüktanslı step motorlar en temel ve en basit step motor tipidir. Sabit mıknatıslı step motorlarda olduğu gibi bu motorlarda da en az dört kutuplu stator bulunmaktadır. Sabit mıknatıslı değil, mıknatıslanabilen çok kutuplu malzemelerden yapılmış rotorlar bulunur. Değişken relüktanslı step motorların başlangıç, durma ve dönme adımları sabit mıknatıslı step motorlardan daha hızlıdır. İki tip değişken relüktanslı step motor vardır. Bunlar;</a:t>
            </a:r>
            <a:endParaRPr/>
          </a:p>
          <a:p>
            <a:pPr indent="-285750" lvl="0" marL="285750" rtl="0" algn="l">
              <a:lnSpc>
                <a:spcPct val="90000"/>
              </a:lnSpc>
              <a:spcBef>
                <a:spcPts val="1044"/>
              </a:spcBef>
              <a:spcAft>
                <a:spcPts val="0"/>
              </a:spcAft>
              <a:buSzPts val="3219"/>
              <a:buChar char="•"/>
            </a:pPr>
            <a:r>
              <a:rPr lang="tr-TR" sz="2220"/>
              <a:t>Tek parçalı değişken relüktanslı step motorlar</a:t>
            </a:r>
            <a:endParaRPr/>
          </a:p>
          <a:p>
            <a:pPr indent="-285750" lvl="0" marL="285750" rtl="0" algn="l">
              <a:lnSpc>
                <a:spcPct val="90000"/>
              </a:lnSpc>
              <a:spcBef>
                <a:spcPts val="1044"/>
              </a:spcBef>
              <a:spcAft>
                <a:spcPts val="0"/>
              </a:spcAft>
              <a:buSzPts val="3219"/>
              <a:buChar char="•"/>
            </a:pPr>
            <a:r>
              <a:rPr lang="tr-TR" sz="2220"/>
              <a:t>Çok parçalı değişken relüktanslı step motorlar</a:t>
            </a:r>
            <a:endParaRPr/>
          </a:p>
          <a:p>
            <a:pPr indent="-81343" lvl="0" marL="285750" rtl="0" algn="l">
              <a:lnSpc>
                <a:spcPct val="90000"/>
              </a:lnSpc>
              <a:spcBef>
                <a:spcPts val="1044"/>
              </a:spcBef>
              <a:spcAft>
                <a:spcPts val="0"/>
              </a:spcAft>
              <a:buSzPts val="3219"/>
              <a:buNone/>
            </a:pPr>
            <a:r>
              <a:t/>
            </a:r>
            <a:endParaRPr sz="222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Hibrit Step Motorlar (HB)</a:t>
            </a:r>
            <a:endParaRPr/>
          </a:p>
        </p:txBody>
      </p:sp>
      <p:sp>
        <p:nvSpPr>
          <p:cNvPr id="282" name="Google Shape;282;p3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Hibrit step motorların da rotorlarında sabit mıknatıs bulunur. Bu motorlara hibrit denmesinin sebebi çalışma prensiplerinin sabit mıknatıslı step motorlar ve değişken relüktanslı step motorların birleşiminden meydana gelmesidir. Statorlarının nüve yapıları değişken relüktanslı step motorlara çok benzese de sargı bağlantıları daha farklıdır. Bu motorlar adım kararlılığı, hız ve tork gibi özellikleri kıyaslanarak sabit mıknatıslı step motorlardan daha iyi performans gösterirler.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tr-TR"/>
              <a:t>Hazırlayanlar</a:t>
            </a:r>
            <a:endParaRPr/>
          </a:p>
        </p:txBody>
      </p:sp>
      <p:sp>
        <p:nvSpPr>
          <p:cNvPr id="178" name="Google Shape;178;p2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Tamer HİCRET 2015010226005</a:t>
            </a:r>
            <a:endParaRPr/>
          </a:p>
          <a:p>
            <a:pPr indent="-285750" lvl="0" marL="285750" rtl="0" algn="l">
              <a:spcBef>
                <a:spcPts val="1080"/>
              </a:spcBef>
              <a:spcAft>
                <a:spcPts val="0"/>
              </a:spcAft>
              <a:buSzPts val="3480"/>
              <a:buChar char="•"/>
            </a:pPr>
            <a:r>
              <a:rPr lang="tr-TR"/>
              <a:t>Hakan BASAN  2015010226075</a:t>
            </a:r>
            <a:endParaRPr/>
          </a:p>
          <a:p>
            <a:pPr indent="-285750" lvl="0" marL="285750" rtl="0" algn="l">
              <a:spcBef>
                <a:spcPts val="1080"/>
              </a:spcBef>
              <a:spcAft>
                <a:spcPts val="0"/>
              </a:spcAft>
              <a:buSzPts val="3480"/>
              <a:buChar char="•"/>
            </a:pPr>
            <a:r>
              <a:rPr lang="tr-TR"/>
              <a:t>Özer KILIÇ          2014010226080</a:t>
            </a:r>
            <a:endParaRPr/>
          </a:p>
          <a:p>
            <a:pPr indent="-285750" lvl="0" marL="285750" rtl="0" algn="l">
              <a:spcBef>
                <a:spcPts val="1080"/>
              </a:spcBef>
              <a:spcAft>
                <a:spcPts val="0"/>
              </a:spcAft>
              <a:buSzPts val="3480"/>
              <a:buChar char="•"/>
            </a:pPr>
            <a:r>
              <a:rPr lang="tr-TR"/>
              <a:t>Osman YILMAZ 2015010226078</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Hidrolik Step Motorlar</a:t>
            </a:r>
            <a:endParaRPr/>
          </a:p>
        </p:txBody>
      </p:sp>
      <p:sp>
        <p:nvSpPr>
          <p:cNvPr id="288" name="Google Shape;288;p4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lnSpc>
                <a:spcPct val="80000"/>
              </a:lnSpc>
              <a:spcBef>
                <a:spcPts val="0"/>
              </a:spcBef>
              <a:spcAft>
                <a:spcPts val="0"/>
              </a:spcAft>
              <a:buSzPts val="3219"/>
              <a:buChar char="•"/>
            </a:pPr>
            <a:r>
              <a:rPr lang="tr-TR" sz="2220"/>
              <a:t>Bir diğer adları da elektro-hidrolik step motorlardır. Elektro-hidrolik step motor, bir hidrolik motorun sunduğu büyük gücü kontrol etmek için küçük bir elektrikli step motor kullanan cihazdır. Yapısında bulunan parçalar şunlardır:</a:t>
            </a:r>
            <a:endParaRPr/>
          </a:p>
          <a:p>
            <a:pPr indent="-285750" lvl="0" marL="285750" rtl="0" algn="l">
              <a:lnSpc>
                <a:spcPct val="80000"/>
              </a:lnSpc>
              <a:spcBef>
                <a:spcPts val="1044"/>
              </a:spcBef>
              <a:spcAft>
                <a:spcPts val="0"/>
              </a:spcAft>
              <a:buSzPts val="3219"/>
              <a:buChar char="•"/>
            </a:pPr>
            <a:r>
              <a:rPr lang="tr-TR" sz="2220"/>
              <a:t>Step motor</a:t>
            </a:r>
            <a:endParaRPr/>
          </a:p>
          <a:p>
            <a:pPr indent="-285750" lvl="0" marL="285750" rtl="0" algn="l">
              <a:lnSpc>
                <a:spcPct val="80000"/>
              </a:lnSpc>
              <a:spcBef>
                <a:spcPts val="1044"/>
              </a:spcBef>
              <a:spcAft>
                <a:spcPts val="0"/>
              </a:spcAft>
              <a:buSzPts val="3219"/>
              <a:buChar char="•"/>
            </a:pPr>
            <a:r>
              <a:rPr lang="tr-TR" sz="2220"/>
              <a:t>Hidrolik motor</a:t>
            </a:r>
            <a:endParaRPr/>
          </a:p>
          <a:p>
            <a:pPr indent="-285750" lvl="0" marL="285750" rtl="0" algn="l">
              <a:lnSpc>
                <a:spcPct val="80000"/>
              </a:lnSpc>
              <a:spcBef>
                <a:spcPts val="1044"/>
              </a:spcBef>
              <a:spcAft>
                <a:spcPts val="0"/>
              </a:spcAft>
              <a:buSzPts val="3219"/>
              <a:buChar char="•"/>
            </a:pPr>
            <a:r>
              <a:rPr lang="tr-TR" sz="2220"/>
              <a:t>Valf</a:t>
            </a:r>
            <a:endParaRPr/>
          </a:p>
          <a:p>
            <a:pPr indent="-285750" lvl="0" marL="285750" rtl="0" algn="l">
              <a:lnSpc>
                <a:spcPct val="80000"/>
              </a:lnSpc>
              <a:spcBef>
                <a:spcPts val="1044"/>
              </a:spcBef>
              <a:spcAft>
                <a:spcPts val="0"/>
              </a:spcAft>
              <a:buSzPts val="3219"/>
              <a:buChar char="•"/>
            </a:pPr>
            <a:r>
              <a:rPr lang="tr-TR" sz="2220"/>
              <a:t>Translatör</a:t>
            </a:r>
            <a:endParaRPr sz="2220"/>
          </a:p>
          <a:p>
            <a:pPr indent="-285750" lvl="0" marL="285750" rtl="0" algn="l">
              <a:lnSpc>
                <a:spcPct val="80000"/>
              </a:lnSpc>
              <a:spcBef>
                <a:spcPts val="1044"/>
              </a:spcBef>
              <a:spcAft>
                <a:spcPts val="0"/>
              </a:spcAft>
              <a:buSzPts val="3219"/>
              <a:buChar char="•"/>
            </a:pPr>
            <a:r>
              <a:rPr lang="tr-TR" sz="2220"/>
              <a:t>Elektronik konektör</a:t>
            </a:r>
            <a:endParaRPr/>
          </a:p>
          <a:p>
            <a:pPr indent="-81343" lvl="0" marL="285750" rtl="0" algn="l">
              <a:lnSpc>
                <a:spcPct val="80000"/>
              </a:lnSpc>
              <a:spcBef>
                <a:spcPts val="1044"/>
              </a:spcBef>
              <a:spcAft>
                <a:spcPts val="0"/>
              </a:spcAft>
              <a:buSzPts val="3219"/>
              <a:buNone/>
            </a:pPr>
            <a:r>
              <a:t/>
            </a:r>
            <a:endParaRPr sz="222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Lineer Step Motorlar</a:t>
            </a:r>
            <a:endParaRPr/>
          </a:p>
        </p:txBody>
      </p:sp>
      <p:sp>
        <p:nvSpPr>
          <p:cNvPr id="294" name="Google Shape;294;p4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Dairesel bir mekanik hareket değil, yatay eksende çizgisel bir mekanik hareket gerçekleştiren motorlara lineer step motor denir. Motor, bulunduğu elektromanyetik alanı X ve Y eksenlerinde tamamlamak için hareket eder.</a:t>
            </a:r>
            <a:endParaRPr/>
          </a:p>
          <a:p>
            <a:pPr indent="-285750" lvl="0" marL="285750" rtl="0" algn="l">
              <a:spcBef>
                <a:spcPts val="1080"/>
              </a:spcBef>
              <a:spcAft>
                <a:spcPts val="0"/>
              </a:spcAft>
              <a:buSzPts val="3480"/>
              <a:buChar char="•"/>
            </a:pPr>
            <a:r>
              <a:rPr lang="tr-TR"/>
              <a:t>Step motorlarda da fırçalı ve fırçasız DC motorlarda olduğu gibi redüktörlü step motor seçeneği vardır.</a:t>
            </a:r>
            <a:endParaRPr/>
          </a:p>
          <a:p>
            <a:pPr indent="-64770" lvl="0" marL="285750" rtl="0" algn="l">
              <a:spcBef>
                <a:spcPts val="1080"/>
              </a:spcBef>
              <a:spcAft>
                <a:spcPts val="0"/>
              </a:spcAft>
              <a:buSzPts val="348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Servo Motorların Çalışma Prensibi </a:t>
            </a:r>
            <a:endParaRPr/>
          </a:p>
        </p:txBody>
      </p:sp>
      <p:sp>
        <p:nvSpPr>
          <p:cNvPr id="300" name="Google Shape;300;p4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Servo motorların içerisinde motorun hareketini sağlayan bir DC motor bulunmaktadır. Bu motorun dışında bir dişli mekanizması, potansiyometre ve bir motor sürücü devresi bulunmaktadır. Potansiyometre, motor milinin dönüş miktarını ölçmektedir. Servo içerisindeki DC motor hareket ettikçe potansiyometre döner ve kontrol devresi motorun bulunduğu pozisyon ile istenilen pozisyonu karşılaştırarak motor sürme işlemi yapar.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Histerezis Motoru Nedir ve Nasıl Çalışır?</a:t>
            </a:r>
            <a:br>
              <a:rPr b="1" lang="tr-TR">
                <a:solidFill>
                  <a:srgbClr val="FF0000"/>
                </a:solidFill>
              </a:rPr>
            </a:br>
            <a:endParaRPr b="1">
              <a:solidFill>
                <a:srgbClr val="FF0000"/>
              </a:solidFill>
            </a:endParaRPr>
          </a:p>
        </p:txBody>
      </p:sp>
      <p:sp>
        <p:nvSpPr>
          <p:cNvPr id="306" name="Google Shape;306;p4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Histerezis motoru, silindirik rotorlu bir senkron motor olarak tanımlanır ve yüksek tutuculuğa sahip sertleştirilmiş çeliğin rotorunda indüklenen histerezis kayıpları üzerinde çalışır.Tek fazlı bir motordur ve rotoru, mil üzerinde manyetik olmayan destekli ferromanyetik malzemeden yapılmıştır.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Histerezis Motorun Tork Hız Karakteristiği Nedir?</a:t>
            </a:r>
            <a:endParaRPr>
              <a:solidFill>
                <a:srgbClr val="FF0000"/>
              </a:solidFill>
            </a:endParaRPr>
          </a:p>
        </p:txBody>
      </p:sp>
      <p:sp>
        <p:nvSpPr>
          <p:cNvPr id="312" name="Google Shape;312;p44"/>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Bir histerezis motorunun hız-tork özellikleri aşağıda gösterilmiştir.</a:t>
            </a:r>
            <a:endParaRPr/>
          </a:p>
          <a:p>
            <a:pPr indent="-285750" lvl="0" marL="285750" rtl="0" algn="l">
              <a:spcBef>
                <a:spcPts val="1080"/>
              </a:spcBef>
              <a:spcAft>
                <a:spcPts val="0"/>
              </a:spcAft>
              <a:buSzPts val="3480"/>
              <a:buChar char="•"/>
            </a:pPr>
            <a:r>
              <a:rPr lang="tr-TR"/>
              <a:t>Tork, çalışmaya başlama koşulundan neredeyse sabittir. Başlangıç ​​koşulunda, başlangıç ​​torku, histerezis torku ile birlikte girdap akımı torkudur. Ancak çalışma koşulu net çalışma torku sadece histerezis torku anlamına gelir.</a:t>
            </a:r>
            <a:endParaRPr/>
          </a:p>
          <a:p>
            <a:pPr indent="-64770" lvl="0" marL="285750" rtl="0" algn="l">
              <a:spcBef>
                <a:spcPts val="1080"/>
              </a:spcBef>
              <a:spcAft>
                <a:spcPts val="0"/>
              </a:spcAft>
              <a:buSzPts val="348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Histerezis Motorunun Kullanımının Avantajları Nelerdir?</a:t>
            </a:r>
            <a:endParaRPr>
              <a:solidFill>
                <a:srgbClr val="FF0000"/>
              </a:solidFill>
            </a:endParaRPr>
          </a:p>
        </p:txBody>
      </p:sp>
      <p:sp>
        <p:nvSpPr>
          <p:cNvPr id="318" name="Google Shape;318;p4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Dişsiz ve rotorda sarım olmadığından, çalışması sırasında mekanik titreşimler meydana gelmez.</a:t>
            </a:r>
            <a:endParaRPr/>
          </a:p>
          <a:p>
            <a:pPr indent="-285750" lvl="0" marL="285750" rtl="0" algn="l">
              <a:spcBef>
                <a:spcPts val="1080"/>
              </a:spcBef>
              <a:spcAft>
                <a:spcPts val="0"/>
              </a:spcAft>
              <a:buSzPts val="3480"/>
              <a:buChar char="•"/>
            </a:pPr>
            <a:r>
              <a:rPr lang="tr-TR"/>
              <a:t>Titreşim olmadığı için çalışması sessizdir.</a:t>
            </a:r>
            <a:endParaRPr/>
          </a:p>
          <a:p>
            <a:pPr indent="-285750" lvl="0" marL="285750" rtl="0" algn="l">
              <a:spcBef>
                <a:spcPts val="1080"/>
              </a:spcBef>
              <a:spcAft>
                <a:spcPts val="0"/>
              </a:spcAft>
              <a:buSzPts val="3480"/>
              <a:buChar char="•"/>
            </a:pPr>
            <a:r>
              <a:rPr lang="tr-TR"/>
              <a:t>Atalet yüklerini hızlandırmak için uygundur.</a:t>
            </a:r>
            <a:endParaRPr/>
          </a:p>
          <a:p>
            <a:pPr indent="-285750" lvl="0" marL="285750" rtl="0" algn="l">
              <a:spcBef>
                <a:spcPts val="1080"/>
              </a:spcBef>
              <a:spcAft>
                <a:spcPts val="0"/>
              </a:spcAft>
              <a:buSzPts val="3480"/>
              <a:buChar char="•"/>
            </a:pPr>
            <a:r>
              <a:rPr lang="tr-TR"/>
              <a:t>Çok hızlı çalışma, dişli çarkı kullanılarak sağlanabilir.</a:t>
            </a:r>
            <a:endParaRPr/>
          </a:p>
          <a:p>
            <a:pPr indent="-64770" lvl="0" marL="285750" rtl="0" algn="l">
              <a:spcBef>
                <a:spcPts val="1080"/>
              </a:spcBef>
              <a:spcAft>
                <a:spcPts val="0"/>
              </a:spcAft>
              <a:buSzPts val="348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Histerezis Motor kullanımının dezavantajları nelerdir?</a:t>
            </a:r>
            <a:endParaRPr>
              <a:solidFill>
                <a:srgbClr val="FF0000"/>
              </a:solidFill>
            </a:endParaRPr>
          </a:p>
        </p:txBody>
      </p:sp>
      <p:sp>
        <p:nvSpPr>
          <p:cNvPr id="324" name="Google Shape;324;p46"/>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Histereziz motor, aynı boyuta sahip bir endüksiyon motorunun çıktısının dörtte biri kadar zayıf çıktısına sahiptir.</a:t>
            </a:r>
            <a:endParaRPr/>
          </a:p>
          <a:p>
            <a:pPr indent="-285750" lvl="0" marL="285750" rtl="0" algn="l">
              <a:spcBef>
                <a:spcPts val="1080"/>
              </a:spcBef>
              <a:spcAft>
                <a:spcPts val="0"/>
              </a:spcAft>
              <a:buSzPts val="3480"/>
              <a:buChar char="•"/>
            </a:pPr>
            <a:r>
              <a:rPr lang="tr-TR"/>
              <a:t>Düşük verimlilik</a:t>
            </a:r>
            <a:endParaRPr/>
          </a:p>
          <a:p>
            <a:pPr indent="-285750" lvl="0" marL="285750" rtl="0" algn="l">
              <a:spcBef>
                <a:spcPts val="1080"/>
              </a:spcBef>
              <a:spcAft>
                <a:spcPts val="0"/>
              </a:spcAft>
              <a:buSzPts val="3480"/>
              <a:buChar char="•"/>
            </a:pPr>
            <a:r>
              <a:rPr lang="tr-TR"/>
              <a:t>Düşük tork.</a:t>
            </a:r>
            <a:endParaRPr/>
          </a:p>
          <a:p>
            <a:pPr indent="-285750" lvl="0" marL="285750" rtl="0" algn="l">
              <a:spcBef>
                <a:spcPts val="1080"/>
              </a:spcBef>
              <a:spcAft>
                <a:spcPts val="0"/>
              </a:spcAft>
              <a:buSzPts val="3480"/>
              <a:buChar char="•"/>
            </a:pPr>
            <a:r>
              <a:rPr lang="tr-TR"/>
              <a:t>Düşük güç faktörü</a:t>
            </a:r>
            <a:endParaRPr/>
          </a:p>
          <a:p>
            <a:pPr indent="-285750" lvl="0" marL="285750" rtl="0" algn="l">
              <a:spcBef>
                <a:spcPts val="1080"/>
              </a:spcBef>
              <a:spcAft>
                <a:spcPts val="0"/>
              </a:spcAft>
              <a:buSzPts val="3480"/>
              <a:buChar char="•"/>
            </a:pPr>
            <a:r>
              <a:rPr lang="tr-TR"/>
              <a:t>Bu tip motor sadece çok küçük boyutlarda mevcuttur.</a:t>
            </a:r>
            <a:endParaRPr/>
          </a:p>
          <a:p>
            <a:pPr indent="-64770" lvl="0" marL="285750" rtl="0" algn="l">
              <a:spcBef>
                <a:spcPts val="1080"/>
              </a:spcBef>
              <a:spcAft>
                <a:spcPts val="0"/>
              </a:spcAft>
              <a:buSzPts val="348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1346088" y="25527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Bölüm Soruları</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tr-TR"/>
              <a:t>1) Aşağıdakilerden hangisi histerezis motor kullanımının avantajlarından değildir?</a:t>
            </a:r>
            <a:endParaRPr/>
          </a:p>
        </p:txBody>
      </p:sp>
      <p:sp>
        <p:nvSpPr>
          <p:cNvPr id="335" name="Google Shape;335;p48"/>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A-) Mekanik titreşimler meydana gelmez.</a:t>
            </a:r>
            <a:endParaRPr/>
          </a:p>
          <a:p>
            <a:pPr indent="-285750" lvl="0" marL="285750" rtl="0" algn="l">
              <a:spcBef>
                <a:spcPts val="1080"/>
              </a:spcBef>
              <a:spcAft>
                <a:spcPts val="0"/>
              </a:spcAft>
              <a:buSzPts val="3480"/>
              <a:buChar char="•"/>
            </a:pPr>
            <a:r>
              <a:rPr lang="tr-TR"/>
              <a:t>B-) Çalışması sessizdir.</a:t>
            </a:r>
            <a:endParaRPr/>
          </a:p>
          <a:p>
            <a:pPr indent="-285750" lvl="0" marL="285750" rtl="0" algn="l">
              <a:spcBef>
                <a:spcPts val="1080"/>
              </a:spcBef>
              <a:spcAft>
                <a:spcPts val="0"/>
              </a:spcAft>
              <a:buSzPts val="3480"/>
              <a:buChar char="•"/>
            </a:pPr>
            <a:r>
              <a:rPr lang="tr-TR">
                <a:solidFill>
                  <a:srgbClr val="FF0000"/>
                </a:solidFill>
              </a:rPr>
              <a:t>C-) Sadece çok küçük boyutlarda mevcuttur</a:t>
            </a:r>
            <a:endParaRPr/>
          </a:p>
          <a:p>
            <a:pPr indent="-285750" lvl="0" marL="285750" rtl="0" algn="l">
              <a:spcBef>
                <a:spcPts val="1080"/>
              </a:spcBef>
              <a:spcAft>
                <a:spcPts val="0"/>
              </a:spcAft>
              <a:buSzPts val="3480"/>
              <a:buChar char="•"/>
            </a:pPr>
            <a:r>
              <a:rPr lang="tr-TR"/>
              <a:t>D-) Çok hızlı çalışma</a:t>
            </a:r>
            <a:endParaRPr/>
          </a:p>
          <a:p>
            <a:pPr indent="-285750" lvl="0" marL="285750" rtl="0" algn="l">
              <a:spcBef>
                <a:spcPts val="1080"/>
              </a:spcBef>
              <a:spcAft>
                <a:spcPts val="0"/>
              </a:spcAft>
              <a:buSzPts val="3480"/>
              <a:buChar char="•"/>
            </a:pPr>
            <a:r>
              <a:rPr lang="tr-TR"/>
              <a:t>E-) Atalet yüklerini hızlandırmak için uygundur.</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tr-TR"/>
              <a:t>2) Hangisi bir fazlı asenkron motorlarda kısa süreli çalışma için tasarlanmıştır?</a:t>
            </a:r>
            <a:endParaRPr/>
          </a:p>
        </p:txBody>
      </p:sp>
      <p:sp>
        <p:nvSpPr>
          <p:cNvPr id="341" name="Google Shape;341;p4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solidFill>
                  <a:srgbClr val="FF0000"/>
                </a:solidFill>
              </a:rPr>
              <a:t>A-) Kalkış kondansatörlü motor</a:t>
            </a:r>
            <a:endParaRPr/>
          </a:p>
          <a:p>
            <a:pPr indent="-285750" lvl="0" marL="285750" rtl="0" algn="l">
              <a:spcBef>
                <a:spcPts val="1080"/>
              </a:spcBef>
              <a:spcAft>
                <a:spcPts val="0"/>
              </a:spcAft>
              <a:buSzPts val="3480"/>
              <a:buChar char="•"/>
            </a:pPr>
            <a:r>
              <a:rPr lang="tr-TR"/>
              <a:t>B-) Daimi kondansatörlü motor</a:t>
            </a:r>
            <a:endParaRPr/>
          </a:p>
          <a:p>
            <a:pPr indent="-285750" lvl="0" marL="285750" rtl="0" algn="l">
              <a:spcBef>
                <a:spcPts val="1080"/>
              </a:spcBef>
              <a:spcAft>
                <a:spcPts val="0"/>
              </a:spcAft>
              <a:buSzPts val="3480"/>
              <a:buChar char="•"/>
            </a:pPr>
            <a:r>
              <a:rPr lang="tr-TR"/>
              <a:t>C-) Direnç yol vermeli motor</a:t>
            </a:r>
            <a:endParaRPr/>
          </a:p>
          <a:p>
            <a:pPr indent="-285750" lvl="0" marL="285750" rtl="0" algn="l">
              <a:spcBef>
                <a:spcPts val="1080"/>
              </a:spcBef>
              <a:spcAft>
                <a:spcPts val="0"/>
              </a:spcAft>
              <a:buSzPts val="3480"/>
              <a:buChar char="•"/>
            </a:pPr>
            <a:r>
              <a:rPr lang="tr-TR"/>
              <a:t>D-) Kondansatör yol vermeli motor</a:t>
            </a:r>
            <a:endParaRPr/>
          </a:p>
          <a:p>
            <a:pPr indent="-285750" lvl="0" marL="285750" rtl="0" algn="l">
              <a:spcBef>
                <a:spcPts val="1080"/>
              </a:spcBef>
              <a:spcAft>
                <a:spcPts val="0"/>
              </a:spcAft>
              <a:buSzPts val="3480"/>
              <a:buChar char="•"/>
            </a:pPr>
            <a:r>
              <a:rPr lang="tr-TR"/>
              <a:t>E-) Kalkış ve daimi kondansatörlü motor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Bir Fazlı Asenkron Motorlar</a:t>
            </a:r>
            <a:endParaRPr/>
          </a:p>
        </p:txBody>
      </p:sp>
      <p:sp>
        <p:nvSpPr>
          <p:cNvPr id="184" name="Google Shape;184;p2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Bir fazlı motorların çoğu küçük güçlü motorlardır. Bir fazlı asenkron motorlar, mikser, vantilatör, aspiratör, tıraş makinesi vb. yerlerde kullanılır.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tr-TR"/>
              <a:t>3) Aşağıdakilerden hangisi step motor çeşidi değildir?</a:t>
            </a:r>
            <a:endParaRPr/>
          </a:p>
        </p:txBody>
      </p:sp>
      <p:sp>
        <p:nvSpPr>
          <p:cNvPr id="347" name="Google Shape;347;p50"/>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A-) Lineer motor</a:t>
            </a:r>
            <a:endParaRPr/>
          </a:p>
          <a:p>
            <a:pPr indent="-285750" lvl="0" marL="285750" rtl="0" algn="l">
              <a:spcBef>
                <a:spcPts val="1080"/>
              </a:spcBef>
              <a:spcAft>
                <a:spcPts val="0"/>
              </a:spcAft>
              <a:buSzPts val="3480"/>
              <a:buChar char="•"/>
            </a:pPr>
            <a:r>
              <a:rPr lang="tr-TR"/>
              <a:t>B-) Hidrolik motor</a:t>
            </a:r>
            <a:endParaRPr/>
          </a:p>
          <a:p>
            <a:pPr indent="-285750" lvl="0" marL="285750" rtl="0" algn="l">
              <a:spcBef>
                <a:spcPts val="1080"/>
              </a:spcBef>
              <a:spcAft>
                <a:spcPts val="0"/>
              </a:spcAft>
              <a:buSzPts val="3480"/>
              <a:buChar char="•"/>
            </a:pPr>
            <a:r>
              <a:rPr lang="tr-TR"/>
              <a:t>C-) Hibrit motor</a:t>
            </a:r>
            <a:endParaRPr/>
          </a:p>
          <a:p>
            <a:pPr indent="-285750" lvl="0" marL="285750" rtl="0" algn="l">
              <a:spcBef>
                <a:spcPts val="1080"/>
              </a:spcBef>
              <a:spcAft>
                <a:spcPts val="0"/>
              </a:spcAft>
              <a:buSzPts val="3480"/>
              <a:buChar char="•"/>
            </a:pPr>
            <a:r>
              <a:rPr lang="tr-TR"/>
              <a:t>D-) Sabit mıknatıslı motor</a:t>
            </a:r>
            <a:endParaRPr/>
          </a:p>
          <a:p>
            <a:pPr indent="-285750" lvl="0" marL="285750" rtl="0" algn="l">
              <a:spcBef>
                <a:spcPts val="1080"/>
              </a:spcBef>
              <a:spcAft>
                <a:spcPts val="0"/>
              </a:spcAft>
              <a:buSzPts val="3480"/>
              <a:buChar char="•"/>
            </a:pPr>
            <a:r>
              <a:rPr lang="tr-TR">
                <a:solidFill>
                  <a:srgbClr val="FF0000"/>
                </a:solidFill>
              </a:rPr>
              <a:t>E-) Çekirdeksiz-Fırçasız motor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tr-TR"/>
              <a:t>4) Hangisi hidrolik step motor parçası değildir?</a:t>
            </a:r>
            <a:endParaRPr/>
          </a:p>
        </p:txBody>
      </p:sp>
      <p:sp>
        <p:nvSpPr>
          <p:cNvPr id="353" name="Google Shape;353;p5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A-) Step motor</a:t>
            </a:r>
            <a:endParaRPr/>
          </a:p>
          <a:p>
            <a:pPr indent="-285750" lvl="0" marL="285750" rtl="0" algn="l">
              <a:spcBef>
                <a:spcPts val="1080"/>
              </a:spcBef>
              <a:spcAft>
                <a:spcPts val="0"/>
              </a:spcAft>
              <a:buSzPts val="3480"/>
              <a:buChar char="•"/>
            </a:pPr>
            <a:r>
              <a:rPr lang="tr-TR">
                <a:solidFill>
                  <a:srgbClr val="FF0000"/>
                </a:solidFill>
              </a:rPr>
              <a:t>B-) Lineer motor</a:t>
            </a:r>
            <a:endParaRPr/>
          </a:p>
          <a:p>
            <a:pPr indent="-285750" lvl="0" marL="285750" rtl="0" algn="l">
              <a:spcBef>
                <a:spcPts val="1080"/>
              </a:spcBef>
              <a:spcAft>
                <a:spcPts val="0"/>
              </a:spcAft>
              <a:buSzPts val="3480"/>
              <a:buChar char="•"/>
            </a:pPr>
            <a:r>
              <a:rPr lang="tr-TR"/>
              <a:t>C-) Hidrolik motor</a:t>
            </a:r>
            <a:endParaRPr/>
          </a:p>
          <a:p>
            <a:pPr indent="-285750" lvl="0" marL="285750" rtl="0" algn="l">
              <a:spcBef>
                <a:spcPts val="1080"/>
              </a:spcBef>
              <a:spcAft>
                <a:spcPts val="0"/>
              </a:spcAft>
              <a:buSzPts val="3480"/>
              <a:buChar char="•"/>
            </a:pPr>
            <a:r>
              <a:rPr lang="tr-TR"/>
              <a:t>D-) Elektronik konektör</a:t>
            </a:r>
            <a:endParaRPr/>
          </a:p>
          <a:p>
            <a:pPr indent="-285750" lvl="0" marL="285750" rtl="0" algn="l">
              <a:spcBef>
                <a:spcPts val="1080"/>
              </a:spcBef>
              <a:spcAft>
                <a:spcPts val="0"/>
              </a:spcAft>
              <a:buSzPts val="3480"/>
              <a:buChar char="•"/>
            </a:pPr>
            <a:r>
              <a:rPr lang="tr-TR"/>
              <a:t>E-) Valf</a:t>
            </a:r>
            <a:endParaRPr/>
          </a:p>
          <a:p>
            <a:pPr indent="-64770" lvl="0" marL="285750" rtl="0" algn="l">
              <a:spcBef>
                <a:spcPts val="1080"/>
              </a:spcBef>
              <a:spcAft>
                <a:spcPts val="0"/>
              </a:spcAft>
              <a:buSzPts val="348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rPr lang="tr-TR"/>
              <a:t>5) Aşağıdaki bilgilerden hangisi yanlıştır?</a:t>
            </a:r>
            <a:endParaRPr/>
          </a:p>
        </p:txBody>
      </p:sp>
      <p:sp>
        <p:nvSpPr>
          <p:cNvPr id="359" name="Google Shape;359;p52"/>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A-) Hibrit step motorların da rotorlarında sabit mıknatıs bulunur.</a:t>
            </a:r>
            <a:endParaRPr/>
          </a:p>
          <a:p>
            <a:pPr indent="-285750" lvl="0" marL="285750" rtl="0" algn="l">
              <a:spcBef>
                <a:spcPts val="1080"/>
              </a:spcBef>
              <a:spcAft>
                <a:spcPts val="0"/>
              </a:spcAft>
              <a:buSzPts val="3480"/>
              <a:buChar char="•"/>
            </a:pPr>
            <a:r>
              <a:rPr lang="tr-TR"/>
              <a:t>B-) Değişken relüktanslı step motorlar en temel ve en basit step motor tipidir.</a:t>
            </a:r>
            <a:endParaRPr/>
          </a:p>
          <a:p>
            <a:pPr indent="-285750" lvl="0" marL="285750" rtl="0" algn="l">
              <a:spcBef>
                <a:spcPts val="1080"/>
              </a:spcBef>
              <a:spcAft>
                <a:spcPts val="0"/>
              </a:spcAft>
              <a:buSzPts val="3480"/>
              <a:buChar char="•"/>
            </a:pPr>
            <a:r>
              <a:rPr lang="tr-TR"/>
              <a:t>C-) Step motorların yapıları rotor, stator ve rulmanlardan oluşmaktadır.</a:t>
            </a:r>
            <a:endParaRPr/>
          </a:p>
          <a:p>
            <a:pPr indent="-285750" lvl="0" marL="285750" rtl="0" algn="l">
              <a:spcBef>
                <a:spcPts val="1080"/>
              </a:spcBef>
              <a:spcAft>
                <a:spcPts val="0"/>
              </a:spcAft>
              <a:buSzPts val="3480"/>
              <a:buChar char="•"/>
            </a:pPr>
            <a:r>
              <a:rPr lang="tr-TR">
                <a:solidFill>
                  <a:srgbClr val="FF0000"/>
                </a:solidFill>
              </a:rPr>
              <a:t>D-) Kalkış kondansatörlerinin kapasiteleri düşüktür.</a:t>
            </a:r>
            <a:endParaRPr/>
          </a:p>
          <a:p>
            <a:pPr indent="-285750" lvl="0" marL="285750" rtl="0" algn="l">
              <a:spcBef>
                <a:spcPts val="1080"/>
              </a:spcBef>
              <a:spcAft>
                <a:spcPts val="0"/>
              </a:spcAft>
              <a:buSzPts val="3480"/>
              <a:buChar char="•"/>
            </a:pPr>
            <a:r>
              <a:rPr lang="tr-TR"/>
              <a:t>E-) Histerezis motorlar çok sesli çalışan motorlardır.</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1484310" y="632637"/>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Kaynakça</a:t>
            </a:r>
            <a:endParaRPr/>
          </a:p>
        </p:txBody>
      </p:sp>
      <p:sp>
        <p:nvSpPr>
          <p:cNvPr id="365" name="Google Shape;365;p5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1- </a:t>
            </a:r>
            <a:r>
              <a:rPr lang="tr-TR" u="sng">
                <a:solidFill>
                  <a:schemeClr val="hlink"/>
                </a:solidFill>
                <a:hlinkClick r:id="rId3"/>
              </a:rPr>
              <a:t>https://maker.robotistan.com/rc-servo-motor-nedir/</a:t>
            </a:r>
            <a:endParaRPr/>
          </a:p>
          <a:p>
            <a:pPr indent="-285750" lvl="0" marL="285750" rtl="0" algn="l">
              <a:spcBef>
                <a:spcPts val="1080"/>
              </a:spcBef>
              <a:spcAft>
                <a:spcPts val="0"/>
              </a:spcAft>
              <a:buSzPts val="3480"/>
              <a:buChar char="•"/>
            </a:pPr>
            <a:r>
              <a:rPr lang="tr-TR"/>
              <a:t>2- </a:t>
            </a:r>
            <a:r>
              <a:rPr lang="tr-TR" u="sng">
                <a:solidFill>
                  <a:schemeClr val="hlink"/>
                </a:solidFill>
                <a:hlinkClick r:id="rId4"/>
              </a:rPr>
              <a:t>https://maker.robotistan.com/step-motor-nedir/</a:t>
            </a:r>
            <a:endParaRPr/>
          </a:p>
          <a:p>
            <a:pPr indent="-285750" lvl="0" marL="285750" rtl="0" algn="l">
              <a:spcBef>
                <a:spcPts val="1080"/>
              </a:spcBef>
              <a:spcAft>
                <a:spcPts val="0"/>
              </a:spcAft>
              <a:buSzPts val="3480"/>
              <a:buChar char="•"/>
            </a:pPr>
            <a:r>
              <a:rPr lang="tr-TR"/>
              <a:t>3-</a:t>
            </a:r>
            <a:r>
              <a:rPr lang="tr-TR" u="sng">
                <a:solidFill>
                  <a:schemeClr val="hlink"/>
                </a:solidFill>
                <a:hlinkClick r:id="rId5"/>
              </a:rPr>
              <a:t>http://www.derstagram.com/histerezis-motoru-nedir-ve-nasil-calisir/</a:t>
            </a:r>
            <a:endParaRPr/>
          </a:p>
          <a:p>
            <a:pPr indent="-285750" lvl="0" marL="285750" rtl="0" algn="l">
              <a:spcBef>
                <a:spcPts val="1080"/>
              </a:spcBef>
              <a:spcAft>
                <a:spcPts val="0"/>
              </a:spcAft>
              <a:buSzPts val="3480"/>
              <a:buChar char="•"/>
            </a:pPr>
            <a:r>
              <a:rPr lang="tr-TR"/>
              <a:t>4- Milli Eğitim Bakanlığı Elektrik Makinaları Dersi 6. Ünite PDF</a:t>
            </a:r>
            <a:endParaRPr/>
          </a:p>
          <a:p>
            <a:pPr indent="-64770" lvl="0" marL="285750" rtl="0" algn="l">
              <a:spcBef>
                <a:spcPts val="1080"/>
              </a:spcBef>
              <a:spcAft>
                <a:spcPts val="0"/>
              </a:spcAft>
              <a:buSzPts val="348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Bir Fazlı Asenkron Motor Çeşitleri</a:t>
            </a:r>
            <a:endParaRPr/>
          </a:p>
        </p:txBody>
      </p:sp>
      <p:sp>
        <p:nvSpPr>
          <p:cNvPr id="190" name="Google Shape;190;p24"/>
          <p:cNvSpPr txBox="1"/>
          <p:nvPr>
            <p:ph idx="1" type="body"/>
          </p:nvPr>
        </p:nvSpPr>
        <p:spPr>
          <a:xfrm>
            <a:off x="1633166" y="2592571"/>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lnSpc>
                <a:spcPct val="90000"/>
              </a:lnSpc>
              <a:spcBef>
                <a:spcPts val="0"/>
              </a:spcBef>
              <a:spcAft>
                <a:spcPts val="0"/>
              </a:spcAft>
              <a:buSzPts val="3480"/>
              <a:buChar char="•"/>
            </a:pPr>
            <a:r>
              <a:rPr lang="tr-TR"/>
              <a:t>Yardımcı sargılı asenkron motorlar </a:t>
            </a:r>
            <a:br>
              <a:rPr lang="tr-TR"/>
            </a:br>
            <a:r>
              <a:rPr lang="tr-TR"/>
              <a:t>	• Direnç yol vermeli </a:t>
            </a:r>
            <a:br>
              <a:rPr lang="tr-TR"/>
            </a:br>
            <a:r>
              <a:rPr lang="tr-TR"/>
              <a:t>	• Kondansatör yol vermeli </a:t>
            </a:r>
            <a:br>
              <a:rPr lang="tr-TR"/>
            </a:br>
            <a:r>
              <a:rPr lang="tr-TR"/>
              <a:t>	• Kalkış kondansatörlü motor </a:t>
            </a:r>
            <a:br>
              <a:rPr lang="tr-TR"/>
            </a:br>
            <a:r>
              <a:rPr lang="tr-TR"/>
              <a:t>	• Daimi kondansatörlü motor</a:t>
            </a:r>
            <a:br>
              <a:rPr lang="tr-TR"/>
            </a:br>
            <a:r>
              <a:rPr lang="tr-TR"/>
              <a:t>	• Kalkış ve daimi kondansatörlü motor</a:t>
            </a:r>
            <a:endParaRPr/>
          </a:p>
          <a:p>
            <a:pPr indent="-285750" lvl="0" marL="285750" rtl="0" algn="l">
              <a:lnSpc>
                <a:spcPct val="90000"/>
              </a:lnSpc>
              <a:spcBef>
                <a:spcPts val="1080"/>
              </a:spcBef>
              <a:spcAft>
                <a:spcPts val="0"/>
              </a:spcAft>
              <a:buSzPts val="3480"/>
              <a:buChar char="•"/>
            </a:pPr>
            <a:r>
              <a:rPr lang="tr-TR"/>
              <a:t>Yardımcı kutuplu ( gölge kutuplu ) asenkron motorlar</a:t>
            </a:r>
            <a:endParaRPr/>
          </a:p>
          <a:p>
            <a:pPr indent="-285750" lvl="0" marL="285750" rtl="0" algn="l">
              <a:lnSpc>
                <a:spcPct val="90000"/>
              </a:lnSpc>
              <a:spcBef>
                <a:spcPts val="1080"/>
              </a:spcBef>
              <a:spcAft>
                <a:spcPts val="0"/>
              </a:spcAft>
              <a:buSzPts val="3480"/>
              <a:buChar char="•"/>
            </a:pPr>
            <a:r>
              <a:rPr lang="tr-TR"/>
              <a:t>Relüktans Motorlar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Yardımcı Sargılı Motorlar</a:t>
            </a:r>
            <a:endParaRPr/>
          </a:p>
        </p:txBody>
      </p:sp>
      <p:sp>
        <p:nvSpPr>
          <p:cNvPr id="196" name="Google Shape;196;p25"/>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Yardımcı sargılı motorlar yardımcı sargıya bağlanan devre elamanlara göre çeşitlendirilir. Yardımcı sargı bulunmayan motorlarda motor milini hareket ettirmek için elle hareket verilir. Yardımcı sargılı motorlarda miline yol vermek için dört çeşit yöntem kullanılır.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Direnç Yol Vermeli Motor</a:t>
            </a:r>
            <a:endParaRPr/>
          </a:p>
        </p:txBody>
      </p:sp>
      <p:sp>
        <p:nvSpPr>
          <p:cNvPr id="202" name="Google Shape;202;p26"/>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lang="tr-TR"/>
              <a:t>Bu tip motorlarda yardımcı sargıya seri olarak bir direnç bağlanır. Direnç yardımıyla yardımcı sargı akımının gerilimden geri kalma açısı küçülmektedir. Sonuçta motor statorunda bir birinden 900 ‘e yakın faz farkı bulunan iki manyetik alan oluşur. Bu manyetik alanların etkileşimi sonucu rotor dönecektir. Rotor devrini aldıktan sonra yardımcı sargı devreden çıkartılır.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FF0000"/>
              </a:buClr>
              <a:buSzPts val="4000"/>
              <a:buFont typeface="Corbel"/>
              <a:buNone/>
            </a:pPr>
            <a:r>
              <a:rPr b="1" lang="tr-TR">
                <a:solidFill>
                  <a:srgbClr val="FF0000"/>
                </a:solidFill>
              </a:rPr>
              <a:t>Kondansatörlü Motorlar</a:t>
            </a:r>
            <a:endParaRPr/>
          </a:p>
        </p:txBody>
      </p:sp>
      <p:sp>
        <p:nvSpPr>
          <p:cNvPr id="208" name="Google Shape;208;p27"/>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i="1" lang="tr-TR">
                <a:solidFill>
                  <a:srgbClr val="FF0000"/>
                </a:solidFill>
              </a:rPr>
              <a:t>Kalkış Kondansatörlü Motorlar</a:t>
            </a:r>
            <a:endParaRPr/>
          </a:p>
          <a:p>
            <a:pPr indent="-285750" lvl="0" marL="285750" rtl="0" algn="l">
              <a:spcBef>
                <a:spcPts val="1080"/>
              </a:spcBef>
              <a:spcAft>
                <a:spcPts val="0"/>
              </a:spcAft>
              <a:buSzPts val="3480"/>
              <a:buChar char="•"/>
            </a:pPr>
            <a:r>
              <a:rPr lang="tr-TR"/>
              <a:t>Kalkış kondansatörlü yardımcı sargılı motorlarda ilk kalkınma momenti tam yük momentinin 3,5 ila 4,5 katına kadar çıkabilir.  3 saniyeden fazla çalışmaya uygun değillerdir. Kapasiteleri yüksektir.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t/>
            </a:r>
            <a:endParaRPr>
              <a:solidFill>
                <a:srgbClr val="FF0000"/>
              </a:solidFill>
            </a:endParaRPr>
          </a:p>
        </p:txBody>
      </p:sp>
      <p:sp>
        <p:nvSpPr>
          <p:cNvPr id="214" name="Google Shape;214;p28"/>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SzPts val="3480"/>
              <a:buChar char="•"/>
            </a:pPr>
            <a:r>
              <a:rPr i="1" lang="tr-TR">
                <a:solidFill>
                  <a:srgbClr val="FF0000"/>
                </a:solidFill>
              </a:rPr>
              <a:t>Daimi Kondansatörlü Motor</a:t>
            </a:r>
            <a:endParaRPr/>
          </a:p>
          <a:p>
            <a:pPr indent="-285750" lvl="0" marL="285750" rtl="0" algn="l">
              <a:spcBef>
                <a:spcPts val="1080"/>
              </a:spcBef>
              <a:spcAft>
                <a:spcPts val="0"/>
              </a:spcAft>
              <a:buSzPts val="3480"/>
              <a:buChar char="•"/>
            </a:pPr>
            <a:r>
              <a:rPr lang="tr-TR"/>
              <a:t>Yardımcı sargısı ve kondansatörü sürekli olarak devrede olan motorlara daimi kondansatörlü motorlar denir. Bu motorlarda merkez kaç anahtarı yoktur. Sessizdirler.</a:t>
            </a:r>
            <a:endParaRPr/>
          </a:p>
          <a:p>
            <a:pPr indent="-285750" lvl="0" marL="285750" rtl="0" algn="l">
              <a:spcBef>
                <a:spcPts val="1080"/>
              </a:spcBef>
              <a:spcAft>
                <a:spcPts val="0"/>
              </a:spcAft>
              <a:buSzPts val="3480"/>
              <a:buChar char="•"/>
            </a:pPr>
            <a:r>
              <a:rPr lang="tr-TR"/>
              <a:t>Kullanım yerleri vantilatör, aspiratör vb.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000"/>
              <a:buFont typeface="Corbel"/>
              <a:buNone/>
            </a:pPr>
            <a:r>
              <a:t/>
            </a:r>
            <a:endParaRPr/>
          </a:p>
        </p:txBody>
      </p:sp>
      <p:sp>
        <p:nvSpPr>
          <p:cNvPr id="220" name="Google Shape;220;p2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Autofit/>
          </a:bodyPr>
          <a:lstStyle/>
          <a:p>
            <a:pPr indent="-285750" lvl="0" marL="285750" rtl="0" algn="l">
              <a:lnSpc>
                <a:spcPct val="90000"/>
              </a:lnSpc>
              <a:spcBef>
                <a:spcPts val="0"/>
              </a:spcBef>
              <a:spcAft>
                <a:spcPts val="0"/>
              </a:spcAft>
              <a:buSzPts val="3480"/>
              <a:buChar char="•"/>
            </a:pPr>
            <a:r>
              <a:rPr i="1" lang="tr-TR">
                <a:solidFill>
                  <a:srgbClr val="FF0000"/>
                </a:solidFill>
              </a:rPr>
              <a:t>Kalkış ve Daimi Devre Kondansatörlü Motor</a:t>
            </a:r>
            <a:endParaRPr/>
          </a:p>
          <a:p>
            <a:pPr indent="-285750" lvl="0" marL="285750" rtl="0" algn="l">
              <a:lnSpc>
                <a:spcPct val="90000"/>
              </a:lnSpc>
              <a:spcBef>
                <a:spcPts val="1080"/>
              </a:spcBef>
              <a:spcAft>
                <a:spcPts val="0"/>
              </a:spcAft>
              <a:buSzPts val="3480"/>
              <a:buChar char="•"/>
            </a:pPr>
            <a:r>
              <a:rPr lang="tr-TR"/>
              <a:t>Motorun ilk kalkınma anında büyük kapasiteli kondansatöre ihtiyaç vardır. Motor normal devrini aldıktan sonra daha küçük kapasiteli kondansatörde yeterlidir. Kalkış kondansatörü ilk kalkınma anında devrededir. Motor normal devrinin % 75 aldığında merkez kaç anahtarı kalkış kondansatörünü devreden çıkartır. Kalkışını tamamlayan motor daimi kondansatörlü motor gibi çalışır. Kalkış ve daimi devre kondansatörlü motorlar, en iyi kalkış ve işletme değerlerinin elde edildiği motorlardır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laks">
  <a:themeElements>
    <a:clrScheme name="Paralaks">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laks">
  <a:themeElements>
    <a:clrScheme name="Paralaks">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