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anda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ndar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dara-boldItalic.fntdata"/><Relationship Id="rId30" Type="http://schemas.openxmlformats.org/officeDocument/2006/relationships/font" Target="fonts/Candar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indent="-228600" lvl="1" marL="914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2pPr>
            <a:lvl3pPr indent="-228600" lvl="2" marL="1371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3pPr>
            <a:lvl4pPr indent="-228600" lvl="3" marL="1828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4pPr>
            <a:lvl5pPr indent="-228600" lvl="4" marL="22860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5pPr>
            <a:lvl6pPr indent="-228600" lvl="5" marL="2743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6pPr>
            <a:lvl7pPr indent="-228600" lvl="6" marL="3200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7pPr>
            <a:lvl8pPr indent="-228600" lvl="7" marL="3657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8pPr>
            <a:lvl9pPr indent="-228600" lvl="8" marL="4114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ndara"/>
                <a:ea typeface="Candara"/>
                <a:cs typeface="Candara"/>
                <a:sym typeface="Candara"/>
              </a:rPr>
              <a:t>‹#›</a:t>
            </a:fld>
            <a:endParaRPr b="0" i="0" sz="1200" u="none" cap="none" strike="noStrike">
              <a:solidFill>
                <a:schemeClr val="dk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 name="Google Shape;18;p2"/>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2" name="Google Shape;72;p1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6877050" y="2305049"/>
            <a:ext cx="5638801" cy="19431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8" name="Google Shape;78;p1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3" name="Google Shape;23;p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İçerik">
  <p:cSld name="Resim Yazılı İçerik">
    <p:spTree>
      <p:nvGrpSpPr>
        <p:cNvPr id="26" name="Shape 26"/>
        <p:cNvGrpSpPr/>
        <p:nvPr/>
      </p:nvGrpSpPr>
      <p:grpSpPr>
        <a:xfrm>
          <a:off x="0" y="0"/>
          <a:ext cx="0" cy="0"/>
          <a:chOff x="0" y="0"/>
          <a:chExt cx="0" cy="0"/>
        </a:xfrm>
      </p:grpSpPr>
      <p:sp>
        <p:nvSpPr>
          <p:cNvPr id="27" name="Google Shape;27;p4"/>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29" name="Google Shape;29;p4"/>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30" name="Google Shape;30;p4"/>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33" name="Shape 33"/>
        <p:cNvGrpSpPr/>
        <p:nvPr/>
      </p:nvGrpSpPr>
      <p:grpSpPr>
        <a:xfrm>
          <a:off x="0" y="0"/>
          <a:ext cx="0" cy="0"/>
          <a:chOff x="0" y="0"/>
          <a:chExt cx="0" cy="0"/>
        </a:xfrm>
      </p:grpSpPr>
      <p:sp>
        <p:nvSpPr>
          <p:cNvPr id="34" name="Google Shape;34;p5"/>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100"/>
              <a:buNone/>
              <a:defRPr b="0" sz="21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3" name="Google Shape;43;p7"/>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4" name="Google Shape;44;p7"/>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100"/>
              <a:buNone/>
              <a:defRPr b="0" sz="21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5" name="Google Shape;45;p7"/>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6" name="Google Shape;46;p7"/>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1524000" y="1825625"/>
            <a:ext cx="4419600" cy="42703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sz="18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52" name="Google Shape;52;p8"/>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53" name="Google Shape;53;p8"/>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Resim" type="picTx">
  <p:cSld name="PICTURE_WITH_CAPTION_TEXT">
    <p:spTree>
      <p:nvGrpSpPr>
        <p:cNvPr id="61" name="Shape 61"/>
        <p:cNvGrpSpPr/>
        <p:nvPr/>
      </p:nvGrpSpPr>
      <p:grpSpPr>
        <a:xfrm>
          <a:off x="0" y="0"/>
          <a:ext cx="0" cy="0"/>
          <a:chOff x="0" y="0"/>
          <a:chExt cx="0" cy="0"/>
        </a:xfrm>
      </p:grpSpPr>
      <p:sp>
        <p:nvSpPr>
          <p:cNvPr id="62" name="Google Shape;62;p10"/>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ndara"/>
              <a:ea typeface="Candara"/>
              <a:cs typeface="Candara"/>
              <a:sym typeface="Candara"/>
            </a:endParaRPr>
          </a:p>
        </p:txBody>
      </p:sp>
      <p:sp>
        <p:nvSpPr>
          <p:cNvPr id="63" name="Google Shape;63;p10"/>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781251" y="777240"/>
            <a:ext cx="6400800" cy="5303520"/>
          </a:xfrm>
          <a:prstGeom prst="rect">
            <a:avLst/>
          </a:prstGeom>
          <a:noFill/>
          <a:ln>
            <a:noFill/>
          </a:ln>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1pPr>
            <a:lvl2pPr lvl="1" marR="0" rtl="0" algn="l">
              <a:lnSpc>
                <a:spcPct val="90000"/>
              </a:lnSpc>
              <a:spcBef>
                <a:spcPts val="1000"/>
              </a:spcBef>
              <a:spcAft>
                <a:spcPts val="0"/>
              </a:spcAft>
              <a:buClr>
                <a:schemeClr val="accent1"/>
              </a:buClr>
              <a:buSzPts val="2800"/>
              <a:buFont typeface="Arial"/>
              <a:buNone/>
              <a:defRPr b="0" i="0" sz="2800" u="none" cap="none" strike="noStrike">
                <a:solidFill>
                  <a:srgbClr val="D8D8D8"/>
                </a:solidFill>
                <a:latin typeface="Candara"/>
                <a:ea typeface="Candara"/>
                <a:cs typeface="Candara"/>
                <a:sym typeface="Candara"/>
              </a:defRPr>
            </a:lvl2pPr>
            <a:lvl3pPr lvl="2" marR="0" rtl="0" algn="l">
              <a:lnSpc>
                <a:spcPct val="90000"/>
              </a:lnSpc>
              <a:spcBef>
                <a:spcPts val="800"/>
              </a:spcBef>
              <a:spcAft>
                <a:spcPts val="0"/>
              </a:spcAft>
              <a:buClr>
                <a:schemeClr val="accent1"/>
              </a:buClr>
              <a:buSzPts val="2400"/>
              <a:buFont typeface="Arial"/>
              <a:buNone/>
              <a:defRPr b="0" i="0" sz="2400" u="none" cap="none" strike="noStrike">
                <a:solidFill>
                  <a:srgbClr val="D8D8D8"/>
                </a:solidFill>
                <a:latin typeface="Candara"/>
                <a:ea typeface="Candara"/>
                <a:cs typeface="Candara"/>
                <a:sym typeface="Candara"/>
              </a:defRPr>
            </a:lvl3pPr>
            <a:lvl4pPr lvl="3" marR="0" rtl="0" algn="l">
              <a:lnSpc>
                <a:spcPct val="90000"/>
              </a:lnSpc>
              <a:spcBef>
                <a:spcPts val="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4pPr>
            <a:lvl5pPr lvl="4" marR="0" rtl="0" algn="l">
              <a:lnSpc>
                <a:spcPct val="90000"/>
              </a:lnSpc>
              <a:spcBef>
                <a:spcPts val="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5pPr>
            <a:lvl6pPr lvl="5"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6pPr>
            <a:lvl7pPr lvl="6"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7pPr>
            <a:lvl8pPr lvl="7"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8pPr>
            <a:lvl9pPr lvl="8"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9pPr>
          </a:lstStyle>
          <a:p/>
        </p:txBody>
      </p:sp>
      <p:sp>
        <p:nvSpPr>
          <p:cNvPr id="65" name="Google Shape;65;p10"/>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66" name="Google Shape;66;p1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12" name="Google Shape;12;p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0" marR="0" rtl="0" algn="r">
              <a:spcBef>
                <a:spcPts val="0"/>
              </a:spcBef>
              <a:buNone/>
              <a:defRPr b="0" i="0" sz="800" u="none" cap="none" strike="noStrike">
                <a:solidFill>
                  <a:srgbClr val="D8D8D8"/>
                </a:solidFill>
                <a:latin typeface="Candara"/>
                <a:ea typeface="Candara"/>
                <a:cs typeface="Candara"/>
                <a:sym typeface="Candara"/>
              </a:defRPr>
            </a:lvl2pPr>
            <a:lvl3pPr indent="0" lvl="2" marL="0" marR="0" rtl="0" algn="r">
              <a:spcBef>
                <a:spcPts val="0"/>
              </a:spcBef>
              <a:buNone/>
              <a:defRPr b="0" i="0" sz="800" u="none" cap="none" strike="noStrike">
                <a:solidFill>
                  <a:srgbClr val="D8D8D8"/>
                </a:solidFill>
                <a:latin typeface="Candara"/>
                <a:ea typeface="Candara"/>
                <a:cs typeface="Candara"/>
                <a:sym typeface="Candara"/>
              </a:defRPr>
            </a:lvl3pPr>
            <a:lvl4pPr indent="0" lvl="3" marL="0" marR="0" rtl="0" algn="r">
              <a:spcBef>
                <a:spcPts val="0"/>
              </a:spcBef>
              <a:buNone/>
              <a:defRPr b="0" i="0" sz="800" u="none" cap="none" strike="noStrike">
                <a:solidFill>
                  <a:srgbClr val="D8D8D8"/>
                </a:solidFill>
                <a:latin typeface="Candara"/>
                <a:ea typeface="Candara"/>
                <a:cs typeface="Candara"/>
                <a:sym typeface="Candara"/>
              </a:defRPr>
            </a:lvl4pPr>
            <a:lvl5pPr indent="0" lvl="4" marL="0" marR="0" rtl="0" algn="r">
              <a:spcBef>
                <a:spcPts val="0"/>
              </a:spcBef>
              <a:buNone/>
              <a:defRPr b="0" i="0" sz="800" u="none" cap="none" strike="noStrike">
                <a:solidFill>
                  <a:srgbClr val="D8D8D8"/>
                </a:solidFill>
                <a:latin typeface="Candara"/>
                <a:ea typeface="Candara"/>
                <a:cs typeface="Candara"/>
                <a:sym typeface="Candara"/>
              </a:defRPr>
            </a:lvl5pPr>
            <a:lvl6pPr indent="0" lvl="5" marL="0" marR="0" rtl="0" algn="r">
              <a:spcBef>
                <a:spcPts val="0"/>
              </a:spcBef>
              <a:buNone/>
              <a:defRPr b="0" i="0" sz="800" u="none" cap="none" strike="noStrike">
                <a:solidFill>
                  <a:srgbClr val="D8D8D8"/>
                </a:solidFill>
                <a:latin typeface="Candara"/>
                <a:ea typeface="Candara"/>
                <a:cs typeface="Candara"/>
                <a:sym typeface="Candara"/>
              </a:defRPr>
            </a:lvl6pPr>
            <a:lvl7pPr indent="0" lvl="6" marL="0" marR="0" rtl="0" algn="r">
              <a:spcBef>
                <a:spcPts val="0"/>
              </a:spcBef>
              <a:buNone/>
              <a:defRPr b="0" i="0" sz="800" u="none" cap="none" strike="noStrike">
                <a:solidFill>
                  <a:srgbClr val="D8D8D8"/>
                </a:solidFill>
                <a:latin typeface="Candara"/>
                <a:ea typeface="Candara"/>
                <a:cs typeface="Candara"/>
                <a:sym typeface="Candara"/>
              </a:defRPr>
            </a:lvl7pPr>
            <a:lvl8pPr indent="0" lvl="7" marL="0" marR="0" rtl="0" algn="r">
              <a:spcBef>
                <a:spcPts val="0"/>
              </a:spcBef>
              <a:buNone/>
              <a:defRPr b="0" i="0" sz="800" u="none" cap="none" strike="noStrike">
                <a:solidFill>
                  <a:srgbClr val="D8D8D8"/>
                </a:solidFill>
                <a:latin typeface="Candara"/>
                <a:ea typeface="Candara"/>
                <a:cs typeface="Candara"/>
                <a:sym typeface="Candara"/>
              </a:defRPr>
            </a:lvl8pPr>
            <a:lvl9pPr indent="0" lvl="8" marL="0" marR="0" rtl="0" algn="r">
              <a:spcBef>
                <a:spcPts val="0"/>
              </a:spcBef>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4400"/>
              <a:buFont typeface="Consolas"/>
              <a:buNone/>
            </a:pPr>
            <a:r>
              <a:rPr lang="en-US" sz="4400"/>
              <a:t>Elektrik Makinaları</a:t>
            </a:r>
            <a:endParaRPr sz="4400"/>
          </a:p>
        </p:txBody>
      </p:sp>
      <p:sp>
        <p:nvSpPr>
          <p:cNvPr id="87" name="Google Shape;87;p13"/>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sz="2800"/>
              <a:t>Asenkron Motorlar</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54349" y="436612"/>
            <a:ext cx="10573816" cy="65077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Font typeface="Consolas"/>
              <a:buNone/>
            </a:pPr>
            <a:r>
              <a:rPr b="1" i="1" lang="en-US" sz="2400"/>
              <a:t>Asenkron Motorlara Yol Verme</a:t>
            </a:r>
            <a:endParaRPr/>
          </a:p>
        </p:txBody>
      </p:sp>
      <p:sp>
        <p:nvSpPr>
          <p:cNvPr id="145" name="Google Shape;145;p22"/>
          <p:cNvSpPr txBox="1"/>
          <p:nvPr>
            <p:ph idx="2" type="body"/>
          </p:nvPr>
        </p:nvSpPr>
        <p:spPr>
          <a:xfrm>
            <a:off x="551386" y="1600200"/>
            <a:ext cx="11089230" cy="449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700"/>
              <a:buNone/>
            </a:pPr>
            <a:r>
              <a:rPr lang="en-US" sz="1700"/>
              <a:t>Asenkron motorlara yol vermenin tanımını yapacak olursak; motorun durma anından nominal hızına çıkana kadar, bağlı olduğu şebekeden aşırı akım çekmemesi ve yol alma momentinin mümkün olduğunca büyük olması şartı ile hızlanma olayıdır.</a:t>
            </a:r>
            <a:endParaRPr/>
          </a:p>
          <a:p>
            <a:pPr indent="0" lvl="0" marL="0" rtl="0" algn="l">
              <a:lnSpc>
                <a:spcPct val="90000"/>
              </a:lnSpc>
              <a:spcBef>
                <a:spcPts val="0"/>
              </a:spcBef>
              <a:spcAft>
                <a:spcPts val="0"/>
              </a:spcAft>
              <a:buSzPts val="1700"/>
              <a:buNone/>
            </a:pPr>
            <a:r>
              <a:rPr lang="en-US" sz="1700"/>
              <a:t>Yol vermenin şebeke ve motora olmak üzere iki değişik etkisi mevcuttur</a:t>
            </a:r>
            <a:endParaRPr/>
          </a:p>
          <a:p>
            <a:pPr indent="0" lvl="0" marL="0" rtl="0" algn="l">
              <a:lnSpc>
                <a:spcPct val="90000"/>
              </a:lnSpc>
              <a:spcBef>
                <a:spcPts val="0"/>
              </a:spcBef>
              <a:spcAft>
                <a:spcPts val="0"/>
              </a:spcAft>
              <a:buSzPts val="1600"/>
              <a:buNone/>
            </a:pPr>
            <a:r>
              <a:t/>
            </a:r>
            <a:endParaRPr/>
          </a:p>
          <a:p>
            <a:pPr indent="0" lvl="0" marL="0" rtl="0" algn="l">
              <a:lnSpc>
                <a:spcPct val="90000"/>
              </a:lnSpc>
              <a:spcBef>
                <a:spcPts val="0"/>
              </a:spcBef>
              <a:spcAft>
                <a:spcPts val="0"/>
              </a:spcAft>
              <a:buSzPts val="1600"/>
              <a:buNone/>
            </a:pPr>
            <a:r>
              <a:rPr lang="en-US">
                <a:solidFill>
                  <a:srgbClr val="92D050"/>
                </a:solidFill>
              </a:rPr>
              <a:t>a) Şebekeye Etkisi</a:t>
            </a:r>
            <a:endParaRPr/>
          </a:p>
          <a:p>
            <a:pPr indent="0" lvl="0" marL="0" rtl="0" algn="l">
              <a:lnSpc>
                <a:spcPct val="90000"/>
              </a:lnSpc>
              <a:spcBef>
                <a:spcPts val="0"/>
              </a:spcBef>
              <a:spcAft>
                <a:spcPts val="0"/>
              </a:spcAft>
              <a:buSzPts val="1600"/>
              <a:buNone/>
            </a:pPr>
            <a:r>
              <a:rPr lang="en-US"/>
              <a:t>Motorlar kalkış anında çok fazla akım çektikleri için bir ya da birden fazla motorun aynı anda devreye girmeleri şebekelerde kayda değer gerilim düşümlerine neden olur. Ataleti büyük olan makinelerde yol verme süresi uzayacağından dolayı bu gerilim düşümleri büyük önem taşımaktadır.</a:t>
            </a:r>
            <a:endParaRPr/>
          </a:p>
          <a:p>
            <a:pPr indent="0" lvl="0" marL="0" rtl="0" algn="l">
              <a:lnSpc>
                <a:spcPct val="90000"/>
              </a:lnSpc>
              <a:spcBef>
                <a:spcPts val="0"/>
              </a:spcBef>
              <a:spcAft>
                <a:spcPts val="0"/>
              </a:spcAft>
              <a:buSzPts val="1600"/>
              <a:buNone/>
            </a:pPr>
            <a:r>
              <a:t/>
            </a:r>
            <a:endParaRPr/>
          </a:p>
          <a:p>
            <a:pPr indent="0" lvl="0" marL="0" rtl="0" algn="l">
              <a:lnSpc>
                <a:spcPct val="90000"/>
              </a:lnSpc>
              <a:spcBef>
                <a:spcPts val="0"/>
              </a:spcBef>
              <a:spcAft>
                <a:spcPts val="0"/>
              </a:spcAft>
              <a:buSzPts val="1600"/>
              <a:buNone/>
            </a:pPr>
            <a:r>
              <a:rPr lang="en-US">
                <a:solidFill>
                  <a:srgbClr val="92D050"/>
                </a:solidFill>
              </a:rPr>
              <a:t>b) Motora Etkisi</a:t>
            </a:r>
            <a:endParaRPr/>
          </a:p>
          <a:p>
            <a:pPr indent="0" lvl="0" marL="0" rtl="0" algn="l">
              <a:lnSpc>
                <a:spcPct val="90000"/>
              </a:lnSpc>
              <a:spcBef>
                <a:spcPts val="0"/>
              </a:spcBef>
              <a:spcAft>
                <a:spcPts val="0"/>
              </a:spcAft>
              <a:buSzPts val="1600"/>
              <a:buNone/>
            </a:pPr>
            <a:r>
              <a:rPr lang="en-US"/>
              <a:t>Kalkış akımının efektif değeri yüksek olduğundan dolayı motor sargılarında bakır kayıpları artar. Bu kayıp güç ,hayli büyük olup yol alma süresi uzadıkça yani motor milindeki atalet büyüdükçe yol verme süresi artar. </a:t>
            </a:r>
            <a:endParaRPr/>
          </a:p>
          <a:p>
            <a:pPr indent="0" lvl="0" marL="0" rtl="0" algn="l">
              <a:lnSpc>
                <a:spcPct val="90000"/>
              </a:lnSpc>
              <a:spcBef>
                <a:spcPts val="0"/>
              </a:spcBef>
              <a:spcAft>
                <a:spcPts val="0"/>
              </a:spcAft>
              <a:buSzPts val="1600"/>
              <a:buNone/>
            </a:pPr>
            <a:r>
              <a:t/>
            </a:r>
            <a:endParaRPr/>
          </a:p>
          <a:p>
            <a:pPr indent="0" lvl="0" marL="0" rtl="0" algn="l">
              <a:lnSpc>
                <a:spcPct val="90000"/>
              </a:lnSpc>
              <a:spcBef>
                <a:spcPts val="0"/>
              </a:spcBef>
              <a:spcAft>
                <a:spcPts val="0"/>
              </a:spcAft>
              <a:buSzPts val="1600"/>
              <a:buNone/>
            </a:pPr>
            <a:r>
              <a:rPr lang="en-US">
                <a:latin typeface="Arial"/>
                <a:ea typeface="Arial"/>
                <a:cs typeface="Arial"/>
                <a:sym typeface="Arial"/>
              </a:rPr>
              <a:t>Yol vermenin şebekeye ve motora olan zararlı etkisini azaltmak için çeşitli yol verme yöntemleri kullanılır. Bunlardan başlıca bir kaçı aşağıda açıklanmıştır.</a:t>
            </a:r>
            <a:endParaRPr/>
          </a:p>
          <a:p>
            <a:pPr indent="-241300" lvl="0" marL="342900" rtl="0" algn="l">
              <a:lnSpc>
                <a:spcPct val="90000"/>
              </a:lnSpc>
              <a:spcBef>
                <a:spcPts val="0"/>
              </a:spcBef>
              <a:spcAft>
                <a:spcPts val="0"/>
              </a:spcAft>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911424" y="762000"/>
            <a:ext cx="7560840" cy="57633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solidFill>
                  <a:srgbClr val="92D050"/>
                </a:solidFill>
                <a:latin typeface="Candara"/>
                <a:ea typeface="Candara"/>
                <a:cs typeface="Candara"/>
                <a:sym typeface="Candara"/>
              </a:rPr>
              <a:t>a) Direk Yol Verme</a:t>
            </a:r>
            <a:endParaRPr/>
          </a:p>
          <a:p>
            <a:pPr indent="0" lvl="0" marL="0" rtl="0" algn="l">
              <a:lnSpc>
                <a:spcPct val="90000"/>
              </a:lnSpc>
              <a:spcBef>
                <a:spcPts val="0"/>
              </a:spcBef>
              <a:spcAft>
                <a:spcPts val="0"/>
              </a:spcAft>
              <a:buSzPts val="2000"/>
              <a:buNone/>
            </a:pPr>
            <a:r>
              <a:rPr lang="en-US">
                <a:solidFill>
                  <a:schemeClr val="lt2"/>
                </a:solidFill>
              </a:rPr>
              <a:t> </a:t>
            </a:r>
            <a:r>
              <a:rPr b="1" i="1" lang="en-US" sz="1800">
                <a:solidFill>
                  <a:schemeClr val="lt2"/>
                </a:solidFill>
                <a:latin typeface="Candara"/>
                <a:ea typeface="Candara"/>
                <a:cs typeface="Candara"/>
                <a:sym typeface="Candara"/>
              </a:rPr>
              <a:t>Gücü 5 Hp’ye kadar olan motorlara uygulanır. Bu güçteki motorların önemli ölçüde gerilim düşümüne neden olmayacağı kabul edilmektedir. Ayrıca yol verme süresince motor sargılarında açığa çıkan ısı artışı da küçük olmaktadır. Bu yöntem sincap kafesli motorlarda kullanılmasına rağmen bilezikli motorlarda kullanılmaz, </a:t>
            </a:r>
            <a:r>
              <a:rPr lang="en-US" sz="1800">
                <a:solidFill>
                  <a:schemeClr val="lt2"/>
                </a:solidFill>
                <a:latin typeface="Candara"/>
                <a:ea typeface="Candara"/>
                <a:cs typeface="Candara"/>
                <a:sym typeface="Candara"/>
              </a:rPr>
              <a:t>zira bilezikli motorlar küçük güçlerde üretilmezler</a:t>
            </a:r>
            <a:endParaRPr/>
          </a:p>
          <a:p>
            <a:pPr indent="0" lvl="0" marL="0" rtl="0" algn="l">
              <a:lnSpc>
                <a:spcPct val="90000"/>
              </a:lnSpc>
              <a:spcBef>
                <a:spcPts val="0"/>
              </a:spcBef>
              <a:spcAft>
                <a:spcPts val="0"/>
              </a:spcAft>
              <a:buSzPts val="1800"/>
              <a:buNone/>
            </a:pPr>
            <a:r>
              <a:t/>
            </a:r>
            <a:endParaRPr b="1" i="1" sz="1800">
              <a:solidFill>
                <a:schemeClr val="lt2"/>
              </a:solidFill>
              <a:latin typeface="Candara"/>
              <a:ea typeface="Candara"/>
              <a:cs typeface="Candara"/>
              <a:sym typeface="Candara"/>
            </a:endParaRPr>
          </a:p>
          <a:p>
            <a:pPr indent="0" lvl="0" marL="0" rtl="0" algn="l">
              <a:lnSpc>
                <a:spcPct val="90000"/>
              </a:lnSpc>
              <a:spcBef>
                <a:spcPts val="0"/>
              </a:spcBef>
              <a:spcAft>
                <a:spcPts val="0"/>
              </a:spcAft>
              <a:buSzPts val="1800"/>
              <a:buNone/>
            </a:pPr>
            <a:r>
              <a:t/>
            </a:r>
            <a:endParaRPr b="1" i="1" sz="1800">
              <a:solidFill>
                <a:schemeClr val="lt2"/>
              </a:solidFill>
              <a:latin typeface="Candara"/>
              <a:ea typeface="Candara"/>
              <a:cs typeface="Candara"/>
              <a:sym typeface="Candara"/>
            </a:endParaRPr>
          </a:p>
          <a:p>
            <a:pPr indent="0" lvl="0" marL="0" rtl="0" algn="l">
              <a:lnSpc>
                <a:spcPct val="90000"/>
              </a:lnSpc>
              <a:spcBef>
                <a:spcPts val="0"/>
              </a:spcBef>
              <a:spcAft>
                <a:spcPts val="0"/>
              </a:spcAft>
              <a:buSzPts val="2000"/>
              <a:buNone/>
            </a:pPr>
            <a:r>
              <a:rPr b="1" i="1" lang="en-US">
                <a:latin typeface="Candara"/>
                <a:ea typeface="Candara"/>
                <a:cs typeface="Candara"/>
                <a:sym typeface="Candara"/>
              </a:rPr>
              <a:t>d) Rotora Direnç Bağlayarak Yol verme</a:t>
            </a:r>
            <a:endParaRPr b="1" i="1" sz="1800">
              <a:latin typeface="Candara"/>
              <a:ea typeface="Candara"/>
              <a:cs typeface="Candara"/>
              <a:sym typeface="Candara"/>
            </a:endParaRPr>
          </a:p>
          <a:p>
            <a:pPr indent="0" lvl="0" marL="0" rtl="0" algn="l">
              <a:lnSpc>
                <a:spcPct val="90000"/>
              </a:lnSpc>
              <a:spcBef>
                <a:spcPts val="0"/>
              </a:spcBef>
              <a:spcAft>
                <a:spcPts val="0"/>
              </a:spcAft>
              <a:buSzPts val="1800"/>
              <a:buNone/>
            </a:pPr>
            <a:r>
              <a:rPr lang="en-US" sz="1800">
                <a:solidFill>
                  <a:schemeClr val="lt2"/>
                </a:solidFill>
                <a:latin typeface="Candara"/>
                <a:ea typeface="Candara"/>
                <a:cs typeface="Candara"/>
                <a:sym typeface="Candara"/>
              </a:rPr>
              <a:t>Bilezikli makinelerde bilezikler üzerinden rotora direnç bağlanarak rotor devresinin toplam direnci artırılır. Rotor devresinin direncinin artması eşdeğer devrede şebeke tarafından bakıldığında görülen empedansı artırır. Böylece motorun şebekeden çekeceği akım azaltılır. Bileziklere bağlanan direncin değeri maksimumdan başlayarak yavaş yavaş minimuma getirilerek yol verilir. Bu yöntemle şebekeden çekilen akım azalmasına rağmen motorun kalkış momenti artar. Ayrıca bu direncin değeri uygun seçilerek motorun maksimum moment ile yol alması da sağlanabilir</a:t>
            </a:r>
            <a:r>
              <a:rPr lang="en-US" sz="1800">
                <a:solidFill>
                  <a:schemeClr val="lt2"/>
                </a:solidFill>
              </a:rPr>
              <a:t>.</a:t>
            </a:r>
            <a:endParaRPr>
              <a:solidFill>
                <a:schemeClr val="lt2"/>
              </a:solidFill>
            </a:endParaRPr>
          </a:p>
        </p:txBody>
      </p:sp>
      <p:pic>
        <p:nvPicPr>
          <p:cNvPr id="151" name="Google Shape;151;p23"/>
          <p:cNvPicPr preferRelativeResize="0"/>
          <p:nvPr/>
        </p:nvPicPr>
        <p:blipFill rotWithShape="1">
          <a:blip r:embed="rId3">
            <a:alphaModFix/>
          </a:blip>
          <a:srcRect b="0" l="0" r="0" t="0"/>
          <a:stretch/>
        </p:blipFill>
        <p:spPr>
          <a:xfrm>
            <a:off x="9624392" y="762000"/>
            <a:ext cx="1656184" cy="28737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nvSpPr>
        <p:spPr>
          <a:xfrm>
            <a:off x="1595500" y="548680"/>
            <a:ext cx="9001000" cy="23391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92D050"/>
                </a:solidFill>
                <a:latin typeface="Candara"/>
                <a:ea typeface="Candara"/>
                <a:cs typeface="Candara"/>
                <a:sym typeface="Candara"/>
              </a:rPr>
              <a:t>Soft-Starter (Yumuşak Yol verici) İle Yol verme: </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Gerilimi düşüren yol vericilerin içinde en gelişmiş yol verme yöntemidir. Gelişmiş motor koruma ve operatör arabirim özelliklerinin yanı sıra akım ve momenti mükemmel olarak kontrol edebilirler. Yumuşak yol vericiler tristörlerin kesme açısını değiştirerek faz kontrolünü sağlarlar. Bu faz kontrolü, motor terminal geriliminin kurulabilir başlangıç değerinden, sistem kaynak gerilimine yükseltilmesine olanak sağlar. Soft-starter motorun devreye girmesi sırasında şebeke voltajını, %30 değerinden başlayarak %100 değerine kadar, kontrol ederek motora uygular. Motorun devreden çıkarılması durumunda şebeke voltajını %100 değerinden %30 değerine kadar kontrol ederek şebekeden ayrılmasını sağlar. Bağlantı şeması aşağıda verilmiştir.</a:t>
            </a:r>
            <a:endParaRPr/>
          </a:p>
        </p:txBody>
      </p:sp>
      <p:pic>
        <p:nvPicPr>
          <p:cNvPr id="157" name="Google Shape;157;p24"/>
          <p:cNvPicPr preferRelativeResize="0"/>
          <p:nvPr/>
        </p:nvPicPr>
        <p:blipFill rotWithShape="1">
          <a:blip r:embed="rId3">
            <a:alphaModFix/>
          </a:blip>
          <a:srcRect b="0" l="0" r="0" t="0"/>
          <a:stretch/>
        </p:blipFill>
        <p:spPr>
          <a:xfrm>
            <a:off x="1595500" y="2924944"/>
            <a:ext cx="3705346" cy="219032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58" name="Google Shape;158;p24"/>
          <p:cNvSpPr txBox="1"/>
          <p:nvPr/>
        </p:nvSpPr>
        <p:spPr>
          <a:xfrm>
            <a:off x="5735960" y="2887782"/>
            <a:ext cx="5472608"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92D050"/>
                </a:solidFill>
                <a:latin typeface="Candara"/>
                <a:ea typeface="Candara"/>
                <a:cs typeface="Candara"/>
                <a:sym typeface="Candara"/>
              </a:rPr>
              <a:t>   Yumuşak Yol Vericilerin sağladığı temel avantajlar şunlardır</a:t>
            </a:r>
            <a:endParaRPr/>
          </a:p>
          <a:p>
            <a:pPr indent="0" lvl="0" marL="0" marR="0" rtl="0" algn="l">
              <a:spcBef>
                <a:spcPts val="0"/>
              </a:spcBef>
              <a:spcAft>
                <a:spcPts val="0"/>
              </a:spcAft>
              <a:buNone/>
            </a:pPr>
            <a:r>
              <a:rPr lang="en-US" sz="1600">
                <a:solidFill>
                  <a:srgbClr val="92D050"/>
                </a:solidFill>
                <a:latin typeface="Candara"/>
                <a:ea typeface="Candara"/>
                <a:cs typeface="Candara"/>
                <a:sym typeface="Candara"/>
              </a:rPr>
              <a:t>1. </a:t>
            </a:r>
            <a:r>
              <a:rPr lang="en-US" sz="1600">
                <a:solidFill>
                  <a:schemeClr val="lt1"/>
                </a:solidFill>
                <a:latin typeface="Candara"/>
                <a:ea typeface="Candara"/>
                <a:cs typeface="Candara"/>
                <a:sym typeface="Candara"/>
              </a:rPr>
              <a:t>Kalkış süresince akım ve momentin esnek ve basit kontrol edilebilmesi</a:t>
            </a:r>
            <a:endParaRPr/>
          </a:p>
          <a:p>
            <a:pPr indent="0" lvl="0" marL="0" marR="0" rtl="0" algn="l">
              <a:spcBef>
                <a:spcPts val="0"/>
              </a:spcBef>
              <a:spcAft>
                <a:spcPts val="0"/>
              </a:spcAft>
              <a:buNone/>
            </a:pPr>
            <a:r>
              <a:rPr lang="en-US" sz="1600">
                <a:solidFill>
                  <a:srgbClr val="92D050"/>
                </a:solidFill>
                <a:latin typeface="Candara"/>
                <a:ea typeface="Candara"/>
                <a:cs typeface="Candara"/>
                <a:sym typeface="Candara"/>
              </a:rPr>
              <a:t>2.</a:t>
            </a:r>
            <a:r>
              <a:rPr lang="en-US" sz="1600">
                <a:solidFill>
                  <a:schemeClr val="lt1"/>
                </a:solidFill>
                <a:latin typeface="Candara"/>
                <a:ea typeface="Candara"/>
                <a:cs typeface="Candara"/>
                <a:sym typeface="Candara"/>
              </a:rPr>
              <a:t> Gerilim ve akımın kademesiz ve ani değişimlere maruz kalmadan değişiminin sağlanması </a:t>
            </a:r>
            <a:endParaRPr/>
          </a:p>
          <a:p>
            <a:pPr indent="0" lvl="0" marL="0" marR="0" rtl="0" algn="l">
              <a:spcBef>
                <a:spcPts val="0"/>
              </a:spcBef>
              <a:spcAft>
                <a:spcPts val="0"/>
              </a:spcAft>
              <a:buNone/>
            </a:pPr>
            <a:r>
              <a:rPr lang="en-US" sz="1600">
                <a:solidFill>
                  <a:srgbClr val="92D050"/>
                </a:solidFill>
                <a:latin typeface="Candara"/>
                <a:ea typeface="Candara"/>
                <a:cs typeface="Candara"/>
                <a:sym typeface="Candara"/>
              </a:rPr>
              <a:t>3. </a:t>
            </a:r>
            <a:r>
              <a:rPr lang="en-US" sz="1600">
                <a:solidFill>
                  <a:schemeClr val="lt1"/>
                </a:solidFill>
                <a:latin typeface="Candara"/>
                <a:ea typeface="Candara"/>
                <a:cs typeface="Candara"/>
                <a:sym typeface="Candara"/>
              </a:rPr>
              <a:t>Sık yol vermeye uygun olması </a:t>
            </a:r>
            <a:endParaRPr/>
          </a:p>
          <a:p>
            <a:pPr indent="0" lvl="0" marL="0" marR="0" rtl="0" algn="l">
              <a:spcBef>
                <a:spcPts val="0"/>
              </a:spcBef>
              <a:spcAft>
                <a:spcPts val="0"/>
              </a:spcAft>
              <a:buNone/>
            </a:pPr>
            <a:r>
              <a:rPr lang="en-US" sz="1600">
                <a:solidFill>
                  <a:srgbClr val="92D050"/>
                </a:solidFill>
                <a:latin typeface="Candara"/>
                <a:ea typeface="Candara"/>
                <a:cs typeface="Candara"/>
                <a:sym typeface="Candara"/>
              </a:rPr>
              <a:t>4. </a:t>
            </a:r>
            <a:r>
              <a:rPr lang="en-US" sz="1600">
                <a:solidFill>
                  <a:schemeClr val="lt1"/>
                </a:solidFill>
                <a:latin typeface="Candara"/>
                <a:ea typeface="Candara"/>
                <a:cs typeface="Candara"/>
                <a:sym typeface="Candara"/>
              </a:rPr>
              <a:t>Değişken kalkış koşullarında çalışabilmesi </a:t>
            </a:r>
            <a:endParaRPr/>
          </a:p>
          <a:p>
            <a:pPr indent="0" lvl="0" marL="0" marR="0" rtl="0" algn="l">
              <a:spcBef>
                <a:spcPts val="0"/>
              </a:spcBef>
              <a:spcAft>
                <a:spcPts val="0"/>
              </a:spcAft>
              <a:buNone/>
            </a:pPr>
            <a:r>
              <a:rPr lang="en-US" sz="1600">
                <a:solidFill>
                  <a:srgbClr val="92D050"/>
                </a:solidFill>
                <a:latin typeface="Candara"/>
                <a:ea typeface="Candara"/>
                <a:cs typeface="Candara"/>
                <a:sym typeface="Candara"/>
              </a:rPr>
              <a:t>5.</a:t>
            </a:r>
            <a:r>
              <a:rPr lang="en-US" sz="1600">
                <a:solidFill>
                  <a:schemeClr val="lt1"/>
                </a:solidFill>
                <a:latin typeface="Candara"/>
                <a:ea typeface="Candara"/>
                <a:cs typeface="Candara"/>
                <a:sym typeface="Candara"/>
              </a:rPr>
              <a:t> Yumuşak Duruş özelliğinin de kullanımı ile motor duruş süresinin kontrol edilmesi</a:t>
            </a:r>
            <a:endParaRPr/>
          </a:p>
          <a:p>
            <a:pPr indent="0" lvl="0" marL="0" marR="0" rtl="0" algn="l">
              <a:spcBef>
                <a:spcPts val="0"/>
              </a:spcBef>
              <a:spcAft>
                <a:spcPts val="0"/>
              </a:spcAft>
              <a:buNone/>
            </a:pPr>
            <a:r>
              <a:rPr lang="en-US" sz="1600">
                <a:solidFill>
                  <a:srgbClr val="92D050"/>
                </a:solidFill>
                <a:latin typeface="Candara"/>
                <a:ea typeface="Candara"/>
                <a:cs typeface="Candara"/>
                <a:sym typeface="Candara"/>
              </a:rPr>
              <a:t>6. </a:t>
            </a:r>
            <a:r>
              <a:rPr lang="en-US" sz="1600">
                <a:solidFill>
                  <a:schemeClr val="lt1"/>
                </a:solidFill>
                <a:latin typeface="Candara"/>
                <a:ea typeface="Candara"/>
                <a:cs typeface="Candara"/>
                <a:sym typeface="Candara"/>
              </a:rPr>
              <a:t>Frenleme özelliği ile motor duruş süresinin kısaltılabilmesi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524000" y="457200"/>
            <a:ext cx="9144000" cy="59553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Font typeface="Candara"/>
              <a:buNone/>
            </a:pPr>
            <a:r>
              <a:rPr b="1" i="1" lang="en-US" sz="2400">
                <a:latin typeface="Candara"/>
                <a:ea typeface="Candara"/>
                <a:cs typeface="Candara"/>
                <a:sym typeface="Candara"/>
              </a:rPr>
              <a:t>Motorlarda Kalkış Akımını Düşürme</a:t>
            </a:r>
            <a:endParaRPr/>
          </a:p>
        </p:txBody>
      </p:sp>
      <p:sp>
        <p:nvSpPr>
          <p:cNvPr id="164" name="Google Shape;164;p25"/>
          <p:cNvSpPr txBox="1"/>
          <p:nvPr>
            <p:ph idx="1" type="body"/>
          </p:nvPr>
        </p:nvSpPr>
        <p:spPr>
          <a:xfrm>
            <a:off x="1524000" y="1268760"/>
            <a:ext cx="9144000" cy="4827240"/>
          </a:xfrm>
          <a:prstGeom prst="rect">
            <a:avLst/>
          </a:prstGeom>
          <a:blipFill rotWithShape="1">
            <a:blip r:embed="rId3">
              <a:alphaModFix/>
            </a:blip>
            <a:stretch>
              <a:fillRect b="0" l="-466" r="-931" t="-2145"/>
            </a:stretch>
          </a:blip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Yıldız Üçgen Yol Vermenin Önemi </a:t>
            </a:r>
            <a:endParaRPr/>
          </a:p>
        </p:txBody>
      </p:sp>
      <p:sp>
        <p:nvSpPr>
          <p:cNvPr id="170" name="Google Shape;170;p26"/>
          <p:cNvSpPr txBox="1"/>
          <p:nvPr>
            <p:ph idx="1" type="body"/>
          </p:nvPr>
        </p:nvSpPr>
        <p:spPr>
          <a:xfrm>
            <a:off x="1524000" y="1828800"/>
            <a:ext cx="9144000" cy="4267200"/>
          </a:xfrm>
          <a:prstGeom prst="rect">
            <a:avLst/>
          </a:prstGeom>
          <a:blipFill rotWithShape="1">
            <a:blip r:embed="rId3">
              <a:alphaModFix/>
            </a:blip>
            <a:stretch>
              <a:fillRect b="0" l="-666" r="-1199" t="-1428"/>
            </a:stretch>
          </a:blip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 </a:t>
            </a:r>
            <a:endParaRPr/>
          </a:p>
        </p:txBody>
      </p:sp>
      <p:pic>
        <p:nvPicPr>
          <p:cNvPr id="171" name="Google Shape;171;p26"/>
          <p:cNvPicPr preferRelativeResize="0"/>
          <p:nvPr/>
        </p:nvPicPr>
        <p:blipFill rotWithShape="1">
          <a:blip r:embed="rId4">
            <a:alphaModFix/>
          </a:blip>
          <a:srcRect b="0" l="0" r="0" t="0"/>
          <a:stretch/>
        </p:blipFill>
        <p:spPr>
          <a:xfrm>
            <a:off x="4223792" y="2420888"/>
            <a:ext cx="936104" cy="238697"/>
          </a:xfrm>
          <a:prstGeom prst="rect">
            <a:avLst/>
          </a:prstGeom>
          <a:noFill/>
          <a:ln>
            <a:noFill/>
          </a:ln>
        </p:spPr>
      </p:pic>
      <p:pic>
        <p:nvPicPr>
          <p:cNvPr id="172" name="Google Shape;172;p26"/>
          <p:cNvPicPr preferRelativeResize="0"/>
          <p:nvPr/>
        </p:nvPicPr>
        <p:blipFill rotWithShape="1">
          <a:blip r:embed="rId5">
            <a:alphaModFix/>
          </a:blip>
          <a:srcRect b="0" l="0" r="0" t="0"/>
          <a:stretch/>
        </p:blipFill>
        <p:spPr>
          <a:xfrm>
            <a:off x="9048328" y="2455501"/>
            <a:ext cx="576064" cy="254444"/>
          </a:xfrm>
          <a:prstGeom prst="rect">
            <a:avLst/>
          </a:prstGeom>
          <a:noFill/>
          <a:ln>
            <a:noFill/>
          </a:ln>
        </p:spPr>
      </p:pic>
      <p:pic>
        <p:nvPicPr>
          <p:cNvPr id="173" name="Google Shape;173;p26"/>
          <p:cNvPicPr preferRelativeResize="0"/>
          <p:nvPr/>
        </p:nvPicPr>
        <p:blipFill rotWithShape="1">
          <a:blip r:embed="rId6">
            <a:alphaModFix/>
          </a:blip>
          <a:srcRect b="0" l="0" r="0" t="0"/>
          <a:stretch/>
        </p:blipFill>
        <p:spPr>
          <a:xfrm>
            <a:off x="4151784" y="3236137"/>
            <a:ext cx="657971" cy="238697"/>
          </a:xfrm>
          <a:prstGeom prst="rect">
            <a:avLst/>
          </a:prstGeom>
          <a:noFill/>
          <a:ln>
            <a:noFill/>
          </a:ln>
        </p:spPr>
      </p:pic>
      <p:pic>
        <p:nvPicPr>
          <p:cNvPr id="174" name="Google Shape;174;p26"/>
          <p:cNvPicPr preferRelativeResize="0"/>
          <p:nvPr/>
        </p:nvPicPr>
        <p:blipFill rotWithShape="1">
          <a:blip r:embed="rId7">
            <a:alphaModFix/>
          </a:blip>
          <a:srcRect b="0" l="0" r="0" t="0"/>
          <a:stretch/>
        </p:blipFill>
        <p:spPr>
          <a:xfrm>
            <a:off x="5087888" y="3270651"/>
            <a:ext cx="748689" cy="199518"/>
          </a:xfrm>
          <a:prstGeom prst="rect">
            <a:avLst/>
          </a:prstGeom>
          <a:noFill/>
          <a:ln>
            <a:noFill/>
          </a:ln>
        </p:spPr>
      </p:pic>
      <p:pic>
        <p:nvPicPr>
          <p:cNvPr id="175" name="Google Shape;175;p26"/>
          <p:cNvPicPr preferRelativeResize="0"/>
          <p:nvPr/>
        </p:nvPicPr>
        <p:blipFill rotWithShape="1">
          <a:blip r:embed="rId8">
            <a:alphaModFix/>
          </a:blip>
          <a:srcRect b="0" l="0" r="0" t="0"/>
          <a:stretch/>
        </p:blipFill>
        <p:spPr>
          <a:xfrm>
            <a:off x="6114710" y="3244404"/>
            <a:ext cx="862620" cy="2386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1524000" y="836712"/>
            <a:ext cx="9144000" cy="52592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Bunu formülle gösterirsek:</a:t>
            </a:r>
            <a:endParaRPr/>
          </a:p>
          <a:p>
            <a:pPr indent="-101600" lvl="0" marL="228600" rtl="0" algn="l">
              <a:lnSpc>
                <a:spcPct val="90000"/>
              </a:lnSpc>
              <a:spcBef>
                <a:spcPts val="1800"/>
              </a:spcBef>
              <a:spcAft>
                <a:spcPts val="0"/>
              </a:spcAft>
              <a:buSzPts val="2000"/>
              <a:buNone/>
            </a:pPr>
            <a:r>
              <a:t/>
            </a:r>
            <a:endParaRPr/>
          </a:p>
          <a:p>
            <a:pPr indent="-101600" lvl="0" marL="228600" rtl="0" algn="l">
              <a:lnSpc>
                <a:spcPct val="90000"/>
              </a:lnSpc>
              <a:spcBef>
                <a:spcPts val="1800"/>
              </a:spcBef>
              <a:spcAft>
                <a:spcPts val="0"/>
              </a:spcAft>
              <a:buSzPts val="2000"/>
              <a:buNone/>
            </a:pPr>
            <a:r>
              <a:t/>
            </a:r>
            <a:endParaRPr/>
          </a:p>
          <a:p>
            <a:pPr indent="-101600" lvl="0" marL="228600" rtl="0" algn="l">
              <a:lnSpc>
                <a:spcPct val="90000"/>
              </a:lnSpc>
              <a:spcBef>
                <a:spcPts val="1800"/>
              </a:spcBef>
              <a:spcAft>
                <a:spcPts val="0"/>
              </a:spcAft>
              <a:buSzPts val="2000"/>
              <a:buNone/>
            </a:pPr>
            <a:r>
              <a:t/>
            </a:r>
            <a:endParaRPr/>
          </a:p>
          <a:p>
            <a:pPr indent="-228600" lvl="0" marL="228600" rtl="0" algn="l">
              <a:lnSpc>
                <a:spcPct val="90000"/>
              </a:lnSpc>
              <a:spcBef>
                <a:spcPts val="1800"/>
              </a:spcBef>
              <a:spcAft>
                <a:spcPts val="0"/>
              </a:spcAft>
              <a:buSzPts val="2000"/>
              <a:buChar char="•"/>
            </a:pPr>
            <a:r>
              <a:rPr lang="en-US"/>
              <a:t>λ/Δ yol verme yöntemi, şebeke fazlar arası gerilimi motorun faz gerilimine eşit olan büyük güçlü motorlarda uygulanır. Bu yöntemin uygulanmasında kontaktör ve zaman rölesi kullanılır. Halbuki diğer yöntemlerde motorun gücüne göre oto trafosu veya yol verme direnci gerekir. Bu da ekonomik değildir. En ekonomik yöntem olan λ /Δ yol vermede motor sargılarının 6 ucu hiçbir köprüleme ve bağlantı yapmadan klemens tablosuna çıkartılır. λ/Δ yol verme yöntemi, şebeke fazlar arası gerilimi motorun faz gerilimine eşit olan büyük güçlü motorlarda uygulanır.</a:t>
            </a:r>
            <a:endParaRPr/>
          </a:p>
        </p:txBody>
      </p:sp>
      <p:pic>
        <p:nvPicPr>
          <p:cNvPr id="181" name="Google Shape;181;p27"/>
          <p:cNvPicPr preferRelativeResize="0"/>
          <p:nvPr/>
        </p:nvPicPr>
        <p:blipFill rotWithShape="1">
          <a:blip r:embed="rId3">
            <a:alphaModFix/>
          </a:blip>
          <a:srcRect b="0" l="0" r="0" t="0"/>
          <a:stretch/>
        </p:blipFill>
        <p:spPr>
          <a:xfrm>
            <a:off x="2783632" y="1484784"/>
            <a:ext cx="5961004" cy="10081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1524000" y="457200"/>
            <a:ext cx="9144000" cy="52352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Font typeface="Candara"/>
              <a:buNone/>
            </a:pPr>
            <a:r>
              <a:rPr b="1" i="1" lang="en-US" sz="2400">
                <a:latin typeface="Candara"/>
                <a:ea typeface="Candara"/>
                <a:cs typeface="Candara"/>
                <a:sym typeface="Candara"/>
              </a:rPr>
              <a:t>ASENKRON MOTORLARDA KAYIPLAR VE VERİM </a:t>
            </a:r>
            <a:endParaRPr/>
          </a:p>
        </p:txBody>
      </p:sp>
      <p:sp>
        <p:nvSpPr>
          <p:cNvPr id="187" name="Google Shape;187;p28"/>
          <p:cNvSpPr txBox="1"/>
          <p:nvPr>
            <p:ph idx="1" type="body"/>
          </p:nvPr>
        </p:nvSpPr>
        <p:spPr>
          <a:xfrm>
            <a:off x="1524000" y="1196752"/>
            <a:ext cx="9144000" cy="4899248"/>
          </a:xfrm>
          <a:prstGeom prst="rect">
            <a:avLst/>
          </a:prstGeom>
          <a:blipFill rotWithShape="1">
            <a:blip r:embed="rId3">
              <a:alphaModFix/>
            </a:blip>
            <a:stretch>
              <a:fillRect b="0" l="-599" r="-666" t="-1740"/>
            </a:stretch>
          </a:blip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1" type="body"/>
          </p:nvPr>
        </p:nvSpPr>
        <p:spPr>
          <a:xfrm>
            <a:off x="1524000" y="692696"/>
            <a:ext cx="9144000" cy="1800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b="1" i="1" lang="en-US">
                <a:solidFill>
                  <a:srgbClr val="92D050"/>
                </a:solidFill>
              </a:rPr>
              <a:t> Rüzgâr ve sürtünme kayıpları </a:t>
            </a:r>
            <a:endParaRPr/>
          </a:p>
          <a:p>
            <a:pPr indent="-228600" lvl="0" marL="228600" rtl="0" algn="l">
              <a:lnSpc>
                <a:spcPct val="90000"/>
              </a:lnSpc>
              <a:spcBef>
                <a:spcPts val="1800"/>
              </a:spcBef>
              <a:spcAft>
                <a:spcPts val="0"/>
              </a:spcAft>
              <a:buSzPts val="2000"/>
              <a:buChar char="•"/>
            </a:pPr>
            <a:r>
              <a:rPr lang="en-US"/>
              <a:t>Asenkron motorlarda sürtünme ve rüzgâr kayıpları; devir sayısı ile biraz değişirse de bu değişim çok az olduğu için sabit kabul edilebilir. Sürtünme ve rüzgâr kayıpları; boş çalışma deneyinde, demir kayıpları ile birlikte bulunur. Demir kayıpları ile rüzgâr ve sürtünme kayıplarına sabit kayıplar denir.</a:t>
            </a:r>
            <a:endParaRPr/>
          </a:p>
        </p:txBody>
      </p:sp>
      <p:sp>
        <p:nvSpPr>
          <p:cNvPr id="193" name="Google Shape;193;p29"/>
          <p:cNvSpPr txBox="1"/>
          <p:nvPr/>
        </p:nvSpPr>
        <p:spPr>
          <a:xfrm>
            <a:off x="5087888" y="2636912"/>
            <a:ext cx="144016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000">
                <a:solidFill>
                  <a:srgbClr val="92D050"/>
                </a:solidFill>
                <a:latin typeface="Candara"/>
                <a:ea typeface="Candara"/>
                <a:cs typeface="Candara"/>
                <a:sym typeface="Candara"/>
              </a:rPr>
              <a:t>VERİM</a:t>
            </a:r>
            <a:endParaRPr b="1" i="1" sz="1800">
              <a:solidFill>
                <a:srgbClr val="92D050"/>
              </a:solidFill>
              <a:latin typeface="Candara"/>
              <a:ea typeface="Candara"/>
              <a:cs typeface="Candara"/>
              <a:sym typeface="Candara"/>
            </a:endParaRPr>
          </a:p>
        </p:txBody>
      </p:sp>
      <p:pic>
        <p:nvPicPr>
          <p:cNvPr id="194" name="Google Shape;194;p29"/>
          <p:cNvPicPr preferRelativeResize="0"/>
          <p:nvPr/>
        </p:nvPicPr>
        <p:blipFill rotWithShape="1">
          <a:blip r:embed="rId3">
            <a:alphaModFix/>
          </a:blip>
          <a:srcRect b="0" l="0" r="0" t="0"/>
          <a:stretch/>
        </p:blipFill>
        <p:spPr>
          <a:xfrm>
            <a:off x="1991544" y="3140968"/>
            <a:ext cx="3044338" cy="432048"/>
          </a:xfrm>
          <a:prstGeom prst="rect">
            <a:avLst/>
          </a:prstGeom>
          <a:noFill/>
          <a:ln>
            <a:noFill/>
          </a:ln>
        </p:spPr>
      </p:pic>
      <p:sp>
        <p:nvSpPr>
          <p:cNvPr id="195" name="Google Shape;195;p29"/>
          <p:cNvSpPr/>
          <p:nvPr/>
        </p:nvSpPr>
        <p:spPr>
          <a:xfrm>
            <a:off x="0" y="160338"/>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96" name="Google Shape;196;p29"/>
          <p:cNvSpPr txBox="1"/>
          <p:nvPr/>
        </p:nvSpPr>
        <p:spPr>
          <a:xfrm>
            <a:off x="5447928" y="3140968"/>
            <a:ext cx="4896544" cy="369332"/>
          </a:xfrm>
          <a:prstGeom prst="rect">
            <a:avLst/>
          </a:prstGeom>
          <a:blipFill rotWithShape="1">
            <a:blip r:embed="rId4">
              <a:alphaModFix/>
            </a:blip>
            <a:stretch>
              <a:fillRect b="-24589" l="-1120" r="0"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ndara"/>
                <a:ea typeface="Candara"/>
                <a:cs typeface="Candara"/>
                <a:sym typeface="Candara"/>
              </a:rPr>
              <a:t> </a:t>
            </a:r>
            <a:endParaRPr/>
          </a:p>
        </p:txBody>
      </p:sp>
      <p:sp>
        <p:nvSpPr>
          <p:cNvPr id="197" name="Google Shape;197;p29"/>
          <p:cNvSpPr txBox="1"/>
          <p:nvPr/>
        </p:nvSpPr>
        <p:spPr>
          <a:xfrm>
            <a:off x="2063552" y="4077072"/>
            <a:ext cx="10550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Buradan:</a:t>
            </a:r>
            <a:endParaRPr/>
          </a:p>
        </p:txBody>
      </p:sp>
      <p:pic>
        <p:nvPicPr>
          <p:cNvPr id="198" name="Google Shape;198;p29"/>
          <p:cNvPicPr preferRelativeResize="0"/>
          <p:nvPr/>
        </p:nvPicPr>
        <p:blipFill rotWithShape="1">
          <a:blip r:embed="rId5">
            <a:alphaModFix/>
          </a:blip>
          <a:srcRect b="0" l="0" r="0" t="0"/>
          <a:stretch/>
        </p:blipFill>
        <p:spPr>
          <a:xfrm>
            <a:off x="1991544" y="4950460"/>
            <a:ext cx="3716413" cy="4320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524000" y="457200"/>
            <a:ext cx="9144000" cy="59553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3400"/>
              <a:buFont typeface="Consolas"/>
              <a:buNone/>
            </a:pPr>
            <a:r>
              <a:rPr lang="en-US"/>
              <a:t> </a:t>
            </a:r>
            <a:r>
              <a:rPr b="1" i="1" lang="en-US" sz="2000"/>
              <a:t>Motorun Etiket Değerlerinden Faydalanılarak Verimin Bulunması </a:t>
            </a:r>
            <a:endParaRPr b="1" i="1"/>
          </a:p>
        </p:txBody>
      </p:sp>
      <p:pic>
        <p:nvPicPr>
          <p:cNvPr id="204" name="Google Shape;204;p30"/>
          <p:cNvPicPr preferRelativeResize="0"/>
          <p:nvPr>
            <p:ph idx="1" type="body"/>
          </p:nvPr>
        </p:nvPicPr>
        <p:blipFill rotWithShape="1">
          <a:blip r:embed="rId3">
            <a:alphaModFix/>
          </a:blip>
          <a:srcRect b="0" l="0" r="0" t="0"/>
          <a:stretch/>
        </p:blipFill>
        <p:spPr>
          <a:xfrm>
            <a:off x="2999656" y="1340768"/>
            <a:ext cx="5799693" cy="3456384"/>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524000" y="457200"/>
            <a:ext cx="9144000" cy="4515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520"/>
              <a:buFont typeface="Consolas"/>
              <a:buNone/>
            </a:pPr>
            <a:r>
              <a:rPr b="1" i="1" lang="en-US" sz="2520"/>
              <a:t>Örnek</a:t>
            </a:r>
            <a:endParaRPr b="1" i="1" sz="3060"/>
          </a:p>
        </p:txBody>
      </p:sp>
      <p:sp>
        <p:nvSpPr>
          <p:cNvPr id="210" name="Google Shape;210;p31"/>
          <p:cNvSpPr txBox="1"/>
          <p:nvPr>
            <p:ph idx="1" type="body"/>
          </p:nvPr>
        </p:nvSpPr>
        <p:spPr>
          <a:xfrm>
            <a:off x="1524000" y="980728"/>
            <a:ext cx="9144000" cy="511527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Aşağıda etiketi görülen motorun verimini bulalım:</a:t>
            </a:r>
            <a:endParaRPr/>
          </a:p>
        </p:txBody>
      </p:sp>
      <p:pic>
        <p:nvPicPr>
          <p:cNvPr id="211" name="Google Shape;211;p31"/>
          <p:cNvPicPr preferRelativeResize="0"/>
          <p:nvPr/>
        </p:nvPicPr>
        <p:blipFill rotWithShape="1">
          <a:blip r:embed="rId3">
            <a:alphaModFix/>
          </a:blip>
          <a:srcRect b="0" l="0" r="0" t="0"/>
          <a:stretch/>
        </p:blipFill>
        <p:spPr>
          <a:xfrm>
            <a:off x="1775520" y="1450303"/>
            <a:ext cx="5256584" cy="36348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066800" y="3165763"/>
            <a:ext cx="10058400" cy="767293"/>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5400"/>
              <a:buFont typeface="Consolas"/>
              <a:buNone/>
            </a:pPr>
            <a:r>
              <a:rPr lang="en-US"/>
              <a:t>Hazırlayanlar</a:t>
            </a:r>
            <a:endParaRPr/>
          </a:p>
        </p:txBody>
      </p:sp>
      <p:sp>
        <p:nvSpPr>
          <p:cNvPr id="93" name="Google Shape;93;p14"/>
          <p:cNvSpPr txBox="1"/>
          <p:nvPr>
            <p:ph idx="1" type="subTitle"/>
          </p:nvPr>
        </p:nvSpPr>
        <p:spPr>
          <a:xfrm>
            <a:off x="1066800" y="3933056"/>
            <a:ext cx="10058400" cy="17057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Taylan Aydın 2011010226067</a:t>
            </a:r>
            <a:endParaRPr/>
          </a:p>
          <a:p>
            <a:pPr indent="0" lvl="0" marL="0" rtl="0" algn="l">
              <a:lnSpc>
                <a:spcPct val="90000"/>
              </a:lnSpc>
              <a:spcBef>
                <a:spcPts val="0"/>
              </a:spcBef>
              <a:spcAft>
                <a:spcPts val="0"/>
              </a:spcAft>
              <a:buSzPts val="2000"/>
              <a:buNone/>
            </a:pPr>
            <a:r>
              <a:rPr lang="en-US"/>
              <a:t>Uygar Türker 2016010225022</a:t>
            </a:r>
            <a:endParaRPr/>
          </a:p>
          <a:p>
            <a:pPr indent="0" lvl="0" marL="0" rtl="0" algn="l">
              <a:lnSpc>
                <a:spcPct val="90000"/>
              </a:lnSpc>
              <a:spcBef>
                <a:spcPts val="0"/>
              </a:spcBef>
              <a:spcAft>
                <a:spcPts val="0"/>
              </a:spcAft>
              <a:buSzPts val="2000"/>
              <a:buNone/>
            </a:pPr>
            <a:r>
              <a:rPr lang="en-US"/>
              <a:t>Doğukan Turhal 2016710225070</a:t>
            </a:r>
            <a:endParaRPr/>
          </a:p>
          <a:p>
            <a:pPr indent="0" lvl="0" marL="0" rtl="0" algn="l">
              <a:lnSpc>
                <a:spcPct val="90000"/>
              </a:lnSpc>
              <a:spcBef>
                <a:spcPts val="0"/>
              </a:spcBef>
              <a:spcAft>
                <a:spcPts val="0"/>
              </a:spcAft>
              <a:buSzPts val="2000"/>
              <a:buNone/>
            </a:pPr>
            <a:r>
              <a:rPr lang="en-US"/>
              <a:t>Samet Şap 2016010225046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1524000" y="457200"/>
            <a:ext cx="9144000" cy="4515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2400"/>
              <a:buFont typeface="Consolas"/>
              <a:buNone/>
            </a:pPr>
            <a:r>
              <a:rPr b="1" i="1" lang="en-US" sz="2400"/>
              <a:t>Çözüm</a:t>
            </a:r>
            <a:endParaRPr/>
          </a:p>
        </p:txBody>
      </p:sp>
      <p:pic>
        <p:nvPicPr>
          <p:cNvPr id="217" name="Google Shape;217;p32"/>
          <p:cNvPicPr preferRelativeResize="0"/>
          <p:nvPr>
            <p:ph idx="1" type="body"/>
          </p:nvPr>
        </p:nvPicPr>
        <p:blipFill rotWithShape="1">
          <a:blip r:embed="rId3">
            <a:alphaModFix/>
          </a:blip>
          <a:srcRect b="0" l="0" r="0" t="0"/>
          <a:stretch/>
        </p:blipFill>
        <p:spPr>
          <a:xfrm>
            <a:off x="1817321" y="1465312"/>
            <a:ext cx="8557357" cy="26642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1524000" y="260648"/>
            <a:ext cx="9144000" cy="37951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2160"/>
              <a:buFont typeface="Consolas"/>
              <a:buNone/>
            </a:pPr>
            <a:r>
              <a:rPr b="1" i="1" lang="en-US" sz="2160"/>
              <a:t>ASENKRON MOTOR ÇEŞİTLERİ </a:t>
            </a:r>
            <a:endParaRPr/>
          </a:p>
        </p:txBody>
      </p:sp>
      <p:sp>
        <p:nvSpPr>
          <p:cNvPr id="223" name="Google Shape;223;p33"/>
          <p:cNvSpPr txBox="1"/>
          <p:nvPr>
            <p:ph idx="1" type="body"/>
          </p:nvPr>
        </p:nvSpPr>
        <p:spPr>
          <a:xfrm>
            <a:off x="1520953" y="2228537"/>
            <a:ext cx="4343400" cy="48038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i="1" lang="en-US" sz="1800">
                <a:solidFill>
                  <a:srgbClr val="92D050"/>
                </a:solidFill>
              </a:rPr>
              <a:t> Kısa Devre Çubuklu ( Sincap Kafesli ) Rotor </a:t>
            </a:r>
            <a:endParaRPr/>
          </a:p>
        </p:txBody>
      </p:sp>
      <p:sp>
        <p:nvSpPr>
          <p:cNvPr id="224" name="Google Shape;224;p33"/>
          <p:cNvSpPr txBox="1"/>
          <p:nvPr>
            <p:ph idx="2" type="body"/>
          </p:nvPr>
        </p:nvSpPr>
        <p:spPr>
          <a:xfrm>
            <a:off x="1508288" y="2708920"/>
            <a:ext cx="4343400" cy="3797425"/>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SzPts val="1665"/>
              <a:buChar char="•"/>
            </a:pPr>
            <a:r>
              <a:rPr lang="en-US" sz="1665"/>
              <a:t>Silisyumlu saçlar kalıpla preste kesilerek paket edildikten sonra rotor kanalları içine alüminyum eritilerek pres dökümle kısa devre kafes sargıları meydana getirilir. Küçük güçlü motorlarda rotor çubukları alüminyumdan, büyük güçlü motorlarda bakırdan yapılır. Bu çubuklar rotorun her iki tarafında da alüminyum halkalar tarafından kısa devre edilir. Bunun için bu tip rotorlara kısa devreli rotor denir. </a:t>
            </a:r>
            <a:endParaRPr/>
          </a:p>
          <a:p>
            <a:pPr indent="-228600" lvl="0" marL="228600" rtl="0" algn="l">
              <a:lnSpc>
                <a:spcPct val="70000"/>
              </a:lnSpc>
              <a:spcBef>
                <a:spcPts val="1800"/>
              </a:spcBef>
              <a:spcAft>
                <a:spcPts val="0"/>
              </a:spcAft>
              <a:buSzPts val="1665"/>
              <a:buChar char="•"/>
            </a:pPr>
            <a:r>
              <a:rPr lang="en-US" sz="1665"/>
              <a:t>Asenkron motorlarda rotor oluk sayısı ile stator oluk sayısına eşit olduğu zaman motor kalkınamaz. Bu sebeple rotor oluk sayısı hiçbir zaman stator oluk sayısına eşit olarak yapılmaz. Manyetik sesleri azaltmak ve iyi bir kalkınma momenti elde etmek için rotor kısa devre çubukları mile paralel değil de eğik bir şekilde yerleştirilir </a:t>
            </a:r>
            <a:endParaRPr/>
          </a:p>
        </p:txBody>
      </p:sp>
      <p:sp>
        <p:nvSpPr>
          <p:cNvPr id="225" name="Google Shape;225;p33"/>
          <p:cNvSpPr txBox="1"/>
          <p:nvPr>
            <p:ph idx="3" type="body"/>
          </p:nvPr>
        </p:nvSpPr>
        <p:spPr>
          <a:xfrm>
            <a:off x="6327648" y="2228537"/>
            <a:ext cx="4343400" cy="685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i="1" lang="en-US" sz="1800">
                <a:solidFill>
                  <a:srgbClr val="92D050"/>
                </a:solidFill>
              </a:rPr>
              <a:t>Sargılı (Bilezikli) Rotor </a:t>
            </a:r>
            <a:endParaRPr/>
          </a:p>
        </p:txBody>
      </p:sp>
      <p:sp>
        <p:nvSpPr>
          <p:cNvPr id="226" name="Google Shape;226;p33"/>
          <p:cNvSpPr txBox="1"/>
          <p:nvPr>
            <p:ph idx="4" type="body"/>
          </p:nvPr>
        </p:nvSpPr>
        <p:spPr>
          <a:xfrm>
            <a:off x="6327648" y="2924944"/>
            <a:ext cx="4343400" cy="3581401"/>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SzPts val="1850"/>
              <a:buChar char="•"/>
            </a:pPr>
            <a:r>
              <a:rPr lang="en-US" sz="1850"/>
              <a:t>Saçları presle paketleyerek silindir şeklinde yapılan rotorun üzerindeki oluklara üç fazlı alternatif akım sargıları yerleştirilir. 1200 faz farklı olan bu sargılar genelde yıldız bağlanarak rotor mili üzerindeki üç bileziğe bağlanır. Bu rotorlara bilezikli rotorda denilmektedir .</a:t>
            </a:r>
            <a:endParaRPr/>
          </a:p>
        </p:txBody>
      </p:sp>
      <p:sp>
        <p:nvSpPr>
          <p:cNvPr id="227" name="Google Shape;227;p33"/>
          <p:cNvSpPr txBox="1"/>
          <p:nvPr/>
        </p:nvSpPr>
        <p:spPr>
          <a:xfrm>
            <a:off x="1045912" y="779008"/>
            <a:ext cx="9649072" cy="15388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ndara"/>
                <a:ea typeface="Candara"/>
                <a:cs typeface="Candara"/>
                <a:sym typeface="Candara"/>
              </a:rPr>
              <a:t> </a:t>
            </a:r>
            <a:r>
              <a:rPr b="1" i="1" lang="en-US" sz="2000">
                <a:solidFill>
                  <a:srgbClr val="92D050"/>
                </a:solidFill>
                <a:latin typeface="Candara"/>
                <a:ea typeface="Candara"/>
                <a:cs typeface="Candara"/>
                <a:sym typeface="Candara"/>
              </a:rPr>
              <a:t>ÜÇ FAZLI ASENKRON MOTORLAR</a:t>
            </a:r>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Üç fazlı asenkron motorların çalışma performansı bir fazlı motorlara göre daha iyidir. Üç fazlı şebekenin bulunduğu her yerde çok yaygın olarak kullanılmaktadır. Sanayi işletmelerinde kullanılan makinelerdeki motorların çoğu üç fazlı asenkron motordur.</a:t>
            </a:r>
            <a:endParaRPr/>
          </a:p>
          <a:p>
            <a:pPr indent="0" lvl="0" marL="0" marR="0" rtl="0" algn="l">
              <a:spcBef>
                <a:spcPts val="0"/>
              </a:spcBef>
              <a:spcAft>
                <a:spcPts val="0"/>
              </a:spcAft>
              <a:buNone/>
            </a:pPr>
            <a:r>
              <a:rPr b="1" i="1" lang="en-US" sz="2000">
                <a:solidFill>
                  <a:srgbClr val="92D050"/>
                </a:solidFill>
                <a:latin typeface="Candara"/>
                <a:ea typeface="Candara"/>
                <a:cs typeface="Candara"/>
                <a:sym typeface="Candara"/>
              </a:rPr>
              <a:t>                                                                                ROTOR TİPLERİ</a:t>
            </a:r>
            <a:endParaRPr b="1" i="1" sz="1800">
              <a:solidFill>
                <a:srgbClr val="92D050"/>
              </a:solidFill>
              <a:latin typeface="Candara"/>
              <a:ea typeface="Candara"/>
              <a:cs typeface="Candara"/>
              <a:sym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nvSpPr>
        <p:spPr>
          <a:xfrm>
            <a:off x="5653409" y="260648"/>
            <a:ext cx="88517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ndara"/>
                <a:ea typeface="Candara"/>
                <a:cs typeface="Candara"/>
                <a:sym typeface="Candara"/>
              </a:rPr>
              <a:t>Sorular</a:t>
            </a:r>
            <a:endParaRPr/>
          </a:p>
        </p:txBody>
      </p:sp>
      <p:sp>
        <p:nvSpPr>
          <p:cNvPr id="233" name="Google Shape;233;p34"/>
          <p:cNvSpPr txBox="1"/>
          <p:nvPr/>
        </p:nvSpPr>
        <p:spPr>
          <a:xfrm>
            <a:off x="685546" y="629980"/>
            <a:ext cx="10820903"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ndara"/>
                <a:ea typeface="Candara"/>
                <a:cs typeface="Candara"/>
                <a:sym typeface="Candara"/>
              </a:rPr>
              <a:t>---&gt; Alternatif gerilimle çalışan motorlarda, döner manyetik alan oluşturmak için sargıların bulunduğu kısım hangisidir?</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A)Stator...</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B)Rator</a:t>
            </a:r>
            <a:endParaRPr sz="1600">
              <a:solidFill>
                <a:schemeClr val="lt1"/>
              </a:solidFill>
              <a:latin typeface="Candara"/>
              <a:ea typeface="Candara"/>
              <a:cs typeface="Candara"/>
              <a:sym typeface="Candara"/>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C)Gövde</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D)Rulmanlar</a:t>
            </a:r>
            <a:endParaRPr/>
          </a:p>
          <a:p>
            <a:pPr indent="0" lvl="0" marL="0" marR="0" rtl="0" algn="l">
              <a:spcBef>
                <a:spcPts val="0"/>
              </a:spcBef>
              <a:spcAft>
                <a:spcPts val="0"/>
              </a:spcAft>
              <a:buNone/>
            </a:pPr>
            <a:r>
              <a:t/>
            </a:r>
            <a:endParaRPr sz="1600">
              <a:solidFill>
                <a:schemeClr val="lt1"/>
              </a:solidFill>
              <a:latin typeface="Candara"/>
              <a:ea typeface="Candara"/>
              <a:cs typeface="Candara"/>
              <a:sym typeface="Candara"/>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---&gt; Rotor devrine ne denir.</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A)senkron</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B)asenkron...</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C)kayma</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D)Artan</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---&gt; Stator devir ile Rator devri arasındaki farka ne denir.</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A)Kayma... </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B)senkron</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C)asenkron</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D)Artan</a:t>
            </a:r>
            <a:endParaRPr/>
          </a:p>
          <a:p>
            <a:pPr indent="0" lvl="0" marL="0" marR="0" rtl="0" algn="l">
              <a:spcBef>
                <a:spcPts val="0"/>
              </a:spcBef>
              <a:spcAft>
                <a:spcPts val="0"/>
              </a:spcAft>
              <a:buNone/>
            </a:pPr>
            <a:r>
              <a:t/>
            </a:r>
            <a:endParaRPr sz="1600">
              <a:solidFill>
                <a:schemeClr val="lt1"/>
              </a:solidFill>
              <a:latin typeface="Candara"/>
              <a:ea typeface="Candara"/>
              <a:cs typeface="Candara"/>
              <a:sym typeface="Candara"/>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---&gt; Motorun devir sayısı asağıdakilerden hangisine bağlıdır?</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A)Tur Sayısı</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B)Sıcaklık</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C)</a:t>
            </a:r>
            <a:endParaRPr/>
          </a:p>
          <a:p>
            <a:pPr indent="0" lvl="0" marL="0" marR="0" rtl="0" algn="l">
              <a:spcBef>
                <a:spcPts val="0"/>
              </a:spcBef>
              <a:spcAft>
                <a:spcPts val="0"/>
              </a:spcAft>
              <a:buNone/>
            </a:pPr>
            <a:r>
              <a:rPr lang="en-US" sz="1600">
                <a:solidFill>
                  <a:schemeClr val="lt1"/>
                </a:solidFill>
                <a:latin typeface="Candara"/>
                <a:ea typeface="Candara"/>
                <a:cs typeface="Candara"/>
                <a:sym typeface="Candara"/>
              </a:rPr>
              <a:t>        D)Kutup sayısına...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3400"/>
              <a:buFont typeface="Consolas"/>
              <a:buNone/>
            </a:pPr>
            <a:r>
              <a:rPr lang="en-US"/>
              <a:t>Konular</a:t>
            </a:r>
            <a:endParaRPr/>
          </a:p>
        </p:txBody>
      </p:sp>
      <p:sp>
        <p:nvSpPr>
          <p:cNvPr id="99" name="Google Shape;99;p15"/>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Asenkron Motorların Yapısı</a:t>
            </a:r>
            <a:endParaRPr/>
          </a:p>
          <a:p>
            <a:pPr indent="-228600" lvl="0" marL="228600" rtl="0" algn="l">
              <a:lnSpc>
                <a:spcPct val="90000"/>
              </a:lnSpc>
              <a:spcBef>
                <a:spcPts val="1800"/>
              </a:spcBef>
              <a:spcAft>
                <a:spcPts val="0"/>
              </a:spcAft>
              <a:buSzPts val="2000"/>
              <a:buChar char="•"/>
            </a:pPr>
            <a:r>
              <a:rPr lang="en-US"/>
              <a:t>Çalışma Prensibi</a:t>
            </a:r>
            <a:endParaRPr/>
          </a:p>
          <a:p>
            <a:pPr indent="-228600" lvl="0" marL="228600" rtl="0" algn="l">
              <a:lnSpc>
                <a:spcPct val="90000"/>
              </a:lnSpc>
              <a:spcBef>
                <a:spcPts val="1800"/>
              </a:spcBef>
              <a:spcAft>
                <a:spcPts val="0"/>
              </a:spcAft>
              <a:buSzPts val="2000"/>
              <a:buChar char="•"/>
            </a:pPr>
            <a:r>
              <a:rPr lang="en-US"/>
              <a:t>Asenkron Motorlara Yol verme</a:t>
            </a:r>
            <a:endParaRPr/>
          </a:p>
          <a:p>
            <a:pPr indent="-228600" lvl="0" marL="228600" rtl="0" algn="l">
              <a:lnSpc>
                <a:spcPct val="90000"/>
              </a:lnSpc>
              <a:spcBef>
                <a:spcPts val="1800"/>
              </a:spcBef>
              <a:spcAft>
                <a:spcPts val="0"/>
              </a:spcAft>
              <a:buSzPts val="2000"/>
              <a:buChar char="•"/>
            </a:pPr>
            <a:r>
              <a:rPr lang="en-US"/>
              <a:t>Asenkron Motorlarda Kayıplar ve Verim</a:t>
            </a:r>
            <a:endParaRPr/>
          </a:p>
          <a:p>
            <a:pPr indent="-228600" lvl="0" marL="228600" rtl="0" algn="l">
              <a:lnSpc>
                <a:spcPct val="90000"/>
              </a:lnSpc>
              <a:spcBef>
                <a:spcPts val="1800"/>
              </a:spcBef>
              <a:spcAft>
                <a:spcPts val="0"/>
              </a:spcAft>
              <a:buSzPts val="2000"/>
              <a:buChar char="•"/>
            </a:pPr>
            <a:r>
              <a:rPr lang="en-US"/>
              <a:t>Asenkron Motor Çeşitleri</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3400"/>
              <a:buFont typeface="Consolas"/>
              <a:buNone/>
            </a:pPr>
            <a:r>
              <a:rPr lang="en-US"/>
              <a:t>TANIM</a:t>
            </a:r>
            <a:endParaRPr/>
          </a:p>
        </p:txBody>
      </p:sp>
      <p:sp>
        <p:nvSpPr>
          <p:cNvPr id="105" name="Google Shape;105;p16"/>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2000"/>
              <a:buChar char="•"/>
            </a:pPr>
            <a:r>
              <a:rPr lang="en-US"/>
              <a:t>Sanayi tesislerinde elektrik enerjisini dairesel harekete çevirebilmek için motorlar kullanılır. Motor sargılarına verilen alternatif akımın meydana getirdiği döner manyetik alanın dönme hızı ile rotorun dönme hızı aynı olmayan motorlara asenkron motor denir. </a:t>
            </a:r>
            <a:endParaRPr/>
          </a:p>
          <a:p>
            <a:pPr indent="-228600" lvl="0" marL="228600" rtl="0" algn="l">
              <a:lnSpc>
                <a:spcPct val="80000"/>
              </a:lnSpc>
              <a:spcBef>
                <a:spcPts val="1800"/>
              </a:spcBef>
              <a:spcAft>
                <a:spcPts val="0"/>
              </a:spcAft>
              <a:buSzPts val="2000"/>
              <a:buChar char="•"/>
            </a:pPr>
            <a:r>
              <a:rPr lang="en-US"/>
              <a:t>Bu motorlara, indükleme prensibine göre çalıştıkları için indüksiyon motorları da denilmektedir.</a:t>
            </a:r>
            <a:endParaRPr/>
          </a:p>
          <a:p>
            <a:pPr indent="-228600" lvl="0" marL="228600" rtl="0" algn="l">
              <a:lnSpc>
                <a:spcPct val="80000"/>
              </a:lnSpc>
              <a:spcBef>
                <a:spcPts val="1800"/>
              </a:spcBef>
              <a:spcAft>
                <a:spcPts val="0"/>
              </a:spcAft>
              <a:buSzPts val="2000"/>
              <a:buChar char="•"/>
            </a:pPr>
            <a:r>
              <a:rPr lang="en-US"/>
              <a:t>Asenkron motorlar ucuz olmaları, az bakım gerektirmeleri, çalışmaları sırasında ark oluşturmamaları, birkaç wattan 3500 kW’a kadar imal edilebilmeleri, çeşitli fazlarda yapılmaları, momentlerinin yüksek olması ve teknolojideki gelişmeler sonucunda devir sayılarının çok geniş sınırlar içinde değiştirilmesi nedeniyle endüstride en çok kullanılan motorlardır.</a:t>
            </a:r>
            <a:endParaRPr/>
          </a:p>
          <a:p>
            <a:pPr indent="0" lvl="0" marL="0" rtl="0" algn="l">
              <a:lnSpc>
                <a:spcPct val="80000"/>
              </a:lnSpc>
              <a:spcBef>
                <a:spcPts val="1800"/>
              </a:spcBef>
              <a:spcAft>
                <a:spcPts val="0"/>
              </a:spcAft>
              <a:buSzPts val="2000"/>
              <a:buNone/>
            </a:pP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888089" y="762000"/>
            <a:ext cx="4237112" cy="16588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3400"/>
              <a:buFont typeface="Consolas"/>
              <a:buNone/>
            </a:pPr>
            <a:r>
              <a:rPr lang="en-US"/>
              <a:t>ASENKRON MOTORLARIN </a:t>
            </a:r>
            <a:r>
              <a:rPr lang="en-US">
                <a:solidFill>
                  <a:srgbClr val="92D050"/>
                </a:solidFill>
              </a:rPr>
              <a:t>YAPISI</a:t>
            </a:r>
            <a:br>
              <a:rPr lang="en-US"/>
            </a:br>
            <a:r>
              <a:rPr lang="en-US"/>
              <a:t> </a:t>
            </a:r>
            <a:endParaRPr/>
          </a:p>
        </p:txBody>
      </p:sp>
      <p:pic>
        <p:nvPicPr>
          <p:cNvPr id="111" name="Google Shape;111;p17"/>
          <p:cNvPicPr preferRelativeResize="0"/>
          <p:nvPr>
            <p:ph idx="1" type="body"/>
          </p:nvPr>
        </p:nvPicPr>
        <p:blipFill rotWithShape="1">
          <a:blip r:embed="rId3">
            <a:alphaModFix/>
          </a:blip>
          <a:srcRect b="0" l="0" r="0" t="0"/>
          <a:stretch/>
        </p:blipFill>
        <p:spPr>
          <a:xfrm>
            <a:off x="623392" y="980728"/>
            <a:ext cx="5852107" cy="4383517"/>
          </a:xfrm>
          <a:prstGeom prst="rect">
            <a:avLst/>
          </a:prstGeom>
          <a:noFill/>
          <a:ln>
            <a:noFill/>
          </a:ln>
          <a:effectLst>
            <a:reflection blurRad="0" dir="5400000" dist="5000" endA="0" endPos="30000" kx="0" rotWithShape="0" algn="bl" stA="30000" stPos="0" sy="-100000" ky="0"/>
          </a:effectLst>
        </p:spPr>
      </p:pic>
      <p:sp>
        <p:nvSpPr>
          <p:cNvPr id="112" name="Google Shape;112;p17"/>
          <p:cNvSpPr txBox="1"/>
          <p:nvPr>
            <p:ph idx="2" type="body"/>
          </p:nvPr>
        </p:nvSpPr>
        <p:spPr>
          <a:xfrm>
            <a:off x="6888089" y="2132856"/>
            <a:ext cx="4237111" cy="3963144"/>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SzPts val="1800"/>
              <a:buFont typeface="Arial"/>
              <a:buChar char="•"/>
            </a:pPr>
            <a:r>
              <a:rPr lang="en-US" sz="1800"/>
              <a:t>Asenkron motorlar genel olarak aşağıdaki parçalardan oluşmaktadır.</a:t>
            </a:r>
            <a:endParaRPr/>
          </a:p>
          <a:p>
            <a:pPr indent="0" lvl="0" marL="0" rtl="0" algn="l">
              <a:lnSpc>
                <a:spcPct val="90000"/>
              </a:lnSpc>
              <a:spcBef>
                <a:spcPts val="0"/>
              </a:spcBef>
              <a:spcAft>
                <a:spcPts val="0"/>
              </a:spcAft>
              <a:buSzPts val="1600"/>
              <a:buNone/>
            </a:pPr>
            <a:r>
              <a:t/>
            </a:r>
            <a:endParaRPr/>
          </a:p>
          <a:p>
            <a:pPr indent="-342900" lvl="0" marL="342900" rtl="0" algn="l">
              <a:lnSpc>
                <a:spcPct val="90000"/>
              </a:lnSpc>
              <a:spcBef>
                <a:spcPts val="0"/>
              </a:spcBef>
              <a:spcAft>
                <a:spcPts val="0"/>
              </a:spcAft>
              <a:buSzPts val="1800"/>
              <a:buFont typeface="Consolas"/>
              <a:buAutoNum type="arabicPeriod"/>
            </a:pPr>
            <a:r>
              <a:rPr b="1" i="1" lang="en-US" sz="1800"/>
              <a:t>  Stator</a:t>
            </a:r>
            <a:endParaRPr b="1" i="1" sz="1800"/>
          </a:p>
          <a:p>
            <a:pPr indent="-342900" lvl="0" marL="342900" rtl="0" algn="l">
              <a:lnSpc>
                <a:spcPct val="90000"/>
              </a:lnSpc>
              <a:spcBef>
                <a:spcPts val="0"/>
              </a:spcBef>
              <a:spcAft>
                <a:spcPts val="0"/>
              </a:spcAft>
              <a:buSzPts val="1800"/>
              <a:buFont typeface="Consolas"/>
              <a:buAutoNum type="arabicPeriod"/>
            </a:pPr>
            <a:r>
              <a:rPr b="1" i="1" lang="en-US" sz="1800"/>
              <a:t>  Rotor</a:t>
            </a:r>
            <a:endParaRPr b="1" i="1" sz="1800"/>
          </a:p>
          <a:p>
            <a:pPr indent="-342900" lvl="0" marL="342900" rtl="0" algn="l">
              <a:lnSpc>
                <a:spcPct val="90000"/>
              </a:lnSpc>
              <a:spcBef>
                <a:spcPts val="0"/>
              </a:spcBef>
              <a:spcAft>
                <a:spcPts val="0"/>
              </a:spcAft>
              <a:buSzPts val="1800"/>
              <a:buFont typeface="Consolas"/>
              <a:buAutoNum type="arabicPeriod"/>
            </a:pPr>
            <a:r>
              <a:rPr b="1" i="1" lang="en-US" sz="1800"/>
              <a:t>  Gövde</a:t>
            </a:r>
            <a:endParaRPr b="1" i="1" sz="1800"/>
          </a:p>
          <a:p>
            <a:pPr indent="-342900" lvl="0" marL="342900" rtl="0" algn="l">
              <a:lnSpc>
                <a:spcPct val="90000"/>
              </a:lnSpc>
              <a:spcBef>
                <a:spcPts val="0"/>
              </a:spcBef>
              <a:spcAft>
                <a:spcPts val="0"/>
              </a:spcAft>
              <a:buSzPts val="1800"/>
              <a:buFont typeface="Consolas"/>
              <a:buAutoNum type="arabicPeriod"/>
            </a:pPr>
            <a:r>
              <a:rPr b="1" i="1" lang="en-US" sz="1800"/>
              <a:t>  Yataklar</a:t>
            </a:r>
            <a:endParaRPr b="1" i="1" sz="1800"/>
          </a:p>
          <a:p>
            <a:pPr indent="-342900" lvl="0" marL="342900" rtl="0" algn="l">
              <a:lnSpc>
                <a:spcPct val="90000"/>
              </a:lnSpc>
              <a:spcBef>
                <a:spcPts val="0"/>
              </a:spcBef>
              <a:spcAft>
                <a:spcPts val="0"/>
              </a:spcAft>
              <a:buSzPts val="1800"/>
              <a:buFont typeface="Consolas"/>
              <a:buAutoNum type="arabicPeriod"/>
            </a:pPr>
            <a:r>
              <a:rPr b="1" i="1" lang="en-US" sz="1800"/>
              <a:t>  Kapaklar</a:t>
            </a:r>
            <a:endParaRPr b="1" i="1" sz="1800"/>
          </a:p>
          <a:p>
            <a:pPr indent="-342900" lvl="0" marL="342900" rtl="0" algn="l">
              <a:lnSpc>
                <a:spcPct val="90000"/>
              </a:lnSpc>
              <a:spcBef>
                <a:spcPts val="0"/>
              </a:spcBef>
              <a:spcAft>
                <a:spcPts val="0"/>
              </a:spcAft>
              <a:buSzPts val="1800"/>
              <a:buFont typeface="Consolas"/>
              <a:buAutoNum type="arabicPeriod"/>
            </a:pPr>
            <a:r>
              <a:rPr b="1" i="1" lang="en-US" sz="1800"/>
              <a:t>  Pervane( fan)</a:t>
            </a:r>
            <a:endParaRPr b="1" i="1" sz="1800"/>
          </a:p>
          <a:p>
            <a:pPr indent="0" lvl="0" marL="0" rtl="0" algn="l">
              <a:lnSpc>
                <a:spcPct val="90000"/>
              </a:lnSpc>
              <a:spcBef>
                <a:spcPts val="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299356" y="692696"/>
            <a:ext cx="11593288" cy="53553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rgbClr val="92D050"/>
                </a:solidFill>
                <a:latin typeface="Candara"/>
                <a:ea typeface="Candara"/>
                <a:cs typeface="Candara"/>
                <a:sym typeface="Candara"/>
              </a:rPr>
              <a:t>1-Stator</a:t>
            </a:r>
            <a:r>
              <a:rPr b="0" i="0" lang="en-US" sz="1800" u="none" cap="none" strike="noStrike">
                <a:solidFill>
                  <a:srgbClr val="92D050"/>
                </a:solidFill>
                <a:latin typeface="Candara"/>
                <a:ea typeface="Candara"/>
                <a:cs typeface="Candara"/>
                <a:sym typeface="Candara"/>
              </a:rPr>
              <a:t> </a:t>
            </a:r>
            <a:endParaRPr/>
          </a:p>
          <a:p>
            <a:pPr indent="0" lvl="0" marL="0" marR="0" rtl="0" algn="l">
              <a:spcBef>
                <a:spcPts val="0"/>
              </a:spcBef>
              <a:spcAft>
                <a:spcPts val="0"/>
              </a:spcAft>
              <a:buNone/>
            </a:pPr>
            <a:r>
              <a:rPr b="0" i="0" lang="en-US" sz="1800" u="none" cap="none" strike="noStrike">
                <a:solidFill>
                  <a:schemeClr val="lt1"/>
                </a:solidFill>
                <a:latin typeface="Candara"/>
                <a:ea typeface="Candara"/>
                <a:cs typeface="Candara"/>
                <a:sym typeface="Candara"/>
              </a:rPr>
              <a:t>Alternatif gerilimle çalışan motorlarda döner manyetik alan oluşturmak için sargıların bulunduğu kısımdır. Stator, 0,35–0,8 mm’lik silisyum katkılı birer tarafları yalıtılmış ve iç yüzeyine oluklar açılmış sacların pres edilerek paketlenmesiyle elde edilir.</a:t>
            </a:r>
            <a:endParaRPr/>
          </a:p>
          <a:p>
            <a:pPr indent="0" lvl="0" marL="0" marR="0" rtl="0" algn="ctr">
              <a:spcBef>
                <a:spcPts val="0"/>
              </a:spcBef>
              <a:spcAft>
                <a:spcPts val="0"/>
              </a:spcAft>
              <a:buNone/>
            </a:pPr>
            <a:r>
              <a:rPr b="1" i="1" lang="en-US" sz="2400">
                <a:solidFill>
                  <a:srgbClr val="92D050"/>
                </a:solidFill>
                <a:latin typeface="Candara"/>
                <a:ea typeface="Candara"/>
                <a:cs typeface="Candara"/>
                <a:sym typeface="Candara"/>
              </a:rPr>
              <a:t>2-Rotor</a:t>
            </a:r>
            <a:r>
              <a:rPr lang="en-US" sz="1800">
                <a:solidFill>
                  <a:schemeClr val="lt1"/>
                </a:solidFill>
                <a:latin typeface="Candara"/>
                <a:ea typeface="Candara"/>
                <a:cs typeface="Candara"/>
                <a:sym typeface="Candara"/>
              </a:rPr>
              <a:t> </a:t>
            </a:r>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Alternatif gerilimle çalışan motorlarda statorun meydana getirdiği döner manyetik alanın içinde dönen ve mekanik enerjinin alındığı kısımdır. İki şekilde üretilirler. </a:t>
            </a:r>
            <a:endParaRPr/>
          </a:p>
          <a:p>
            <a:pPr indent="0" lvl="0" marL="0" marR="0" rtl="0" algn="ctr">
              <a:spcBef>
                <a:spcPts val="0"/>
              </a:spcBef>
              <a:spcAft>
                <a:spcPts val="0"/>
              </a:spcAft>
              <a:buNone/>
            </a:pPr>
            <a:r>
              <a:rPr i="1" lang="en-US" sz="1800">
                <a:solidFill>
                  <a:schemeClr val="accent2"/>
                </a:solidFill>
                <a:latin typeface="Candara"/>
                <a:ea typeface="Candara"/>
                <a:cs typeface="Candara"/>
                <a:sym typeface="Candara"/>
              </a:rPr>
              <a:t>a)Sincap Kafesine Benzeyen Kısa Devre Çubuklu Rotor :</a:t>
            </a:r>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Rotorun dış yüzeyine açılmış oluklara alüminyum veya bakır çubuklar yerleştirilerek çubukların her iki tarafı kısa devre edilir. Ayrıca soğutucu görevi için her iki tarafa kanatçıklar konmuştur. </a:t>
            </a:r>
            <a:endParaRPr/>
          </a:p>
          <a:p>
            <a:pPr indent="0" lvl="0" marL="0" marR="0" rtl="0" algn="ctr">
              <a:spcBef>
                <a:spcPts val="0"/>
              </a:spcBef>
              <a:spcAft>
                <a:spcPts val="0"/>
              </a:spcAft>
              <a:buNone/>
            </a:pPr>
            <a:r>
              <a:rPr b="1" i="1" lang="en-US" sz="1800">
                <a:solidFill>
                  <a:schemeClr val="accent2"/>
                </a:solidFill>
                <a:latin typeface="Candara"/>
                <a:ea typeface="Candara"/>
                <a:cs typeface="Candara"/>
                <a:sym typeface="Candara"/>
              </a:rPr>
              <a:t>b)Sargılı (Bilezikli) Rotor: </a:t>
            </a:r>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Rotor dış yüzeyine açılan oluklara 1200 faz farklı üç fazlı alternatif akım sargısı yerleştirilen rotorlardır. Sargı uçları, yıldız ve üçgen bağlandıktan sonra üç uç rotor mili üzerinde bulunan milden yalıtılmış üç adet pirinç bronzdan yapılmış bileziklere bağlanır. Sargılara akım, bu bileziklere basan fırçalar ile sağlanır. </a:t>
            </a:r>
            <a:endParaRPr/>
          </a:p>
          <a:p>
            <a:pPr indent="0" lvl="0" marL="0" marR="0" rtl="0" algn="ctr">
              <a:spcBef>
                <a:spcPts val="0"/>
              </a:spcBef>
              <a:spcAft>
                <a:spcPts val="0"/>
              </a:spcAft>
              <a:buNone/>
            </a:pPr>
            <a:r>
              <a:rPr b="1" i="1" lang="en-US" sz="2400">
                <a:solidFill>
                  <a:srgbClr val="92D050"/>
                </a:solidFill>
                <a:latin typeface="Candara"/>
                <a:ea typeface="Candara"/>
                <a:cs typeface="Candara"/>
                <a:sym typeface="Candara"/>
              </a:rPr>
              <a:t>3-Gövde ve Kapaklar </a:t>
            </a:r>
            <a:endParaRPr b="1" i="1" sz="1800">
              <a:solidFill>
                <a:srgbClr val="92D050"/>
              </a:solidFill>
              <a:latin typeface="Candara"/>
              <a:ea typeface="Candara"/>
              <a:cs typeface="Candara"/>
              <a:sym typeface="Candara"/>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Dış etkilere karşı alüminyum, demir ya da demir alaşımından üretilir. Rotorun stator içinde merkezi olarak yataklanması görevini kapaklar yapar.</a:t>
            </a:r>
            <a:endParaRPr/>
          </a:p>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299356" y="692696"/>
            <a:ext cx="11593288" cy="249299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400">
                <a:solidFill>
                  <a:srgbClr val="92D050"/>
                </a:solidFill>
                <a:latin typeface="Candara"/>
                <a:ea typeface="Candara"/>
                <a:cs typeface="Candara"/>
                <a:sym typeface="Candara"/>
              </a:rPr>
              <a:t>4-Yatak ve Rulmanlar</a:t>
            </a:r>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 Rotorun kolayca dönmesini sağlayan mekanik yapılı parçalardır. Küçük güçlü motorlarda pirinç vb. madenler kullanılarak yapılmış bilezik biçimli, yağlanmış yataklar (burç) kullanılır. Büyük güçlü motor yatakları ise rulman kullanılır.</a:t>
            </a:r>
            <a:endParaRPr/>
          </a:p>
          <a:p>
            <a:pPr indent="0" lvl="0" marL="0" marR="0" rtl="0" algn="ctr">
              <a:spcBef>
                <a:spcPts val="0"/>
              </a:spcBef>
              <a:spcAft>
                <a:spcPts val="0"/>
              </a:spcAft>
              <a:buNone/>
            </a:pPr>
            <a:r>
              <a:rPr b="1" i="1" lang="en-US" sz="2400">
                <a:solidFill>
                  <a:srgbClr val="92D050"/>
                </a:solidFill>
                <a:latin typeface="Candara"/>
                <a:ea typeface="Candara"/>
                <a:cs typeface="Candara"/>
                <a:sym typeface="Candara"/>
              </a:rPr>
              <a:t>5-Fan</a:t>
            </a:r>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 0–20 kW güce sahip motorlarda hava ile soğutulur. Motorun dönen miline bağlanan plastik ya da metal pervane gövdenin sıcaklığını kolayca atmasını sağlar </a:t>
            </a:r>
            <a:endParaRPr/>
          </a:p>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pic>
        <p:nvPicPr>
          <p:cNvPr id="123" name="Google Shape;123;p19"/>
          <p:cNvPicPr preferRelativeResize="0"/>
          <p:nvPr/>
        </p:nvPicPr>
        <p:blipFill rotWithShape="1">
          <a:blip r:embed="rId3">
            <a:alphaModFix/>
          </a:blip>
          <a:srcRect b="0" l="0" r="0" t="0"/>
          <a:stretch/>
        </p:blipFill>
        <p:spPr>
          <a:xfrm>
            <a:off x="7370456" y="2636912"/>
            <a:ext cx="4102274" cy="1796074"/>
          </a:xfrm>
          <a:prstGeom prst="rect">
            <a:avLst/>
          </a:prstGeom>
          <a:noFill/>
          <a:ln>
            <a:noFill/>
          </a:ln>
        </p:spPr>
      </p:pic>
      <p:pic>
        <p:nvPicPr>
          <p:cNvPr id="124" name="Google Shape;124;p19"/>
          <p:cNvPicPr preferRelativeResize="0"/>
          <p:nvPr/>
        </p:nvPicPr>
        <p:blipFill rotWithShape="1">
          <a:blip r:embed="rId4">
            <a:alphaModFix/>
          </a:blip>
          <a:srcRect b="0" l="0" r="0" t="0"/>
          <a:stretch/>
        </p:blipFill>
        <p:spPr>
          <a:xfrm>
            <a:off x="7370456" y="4581128"/>
            <a:ext cx="4102274" cy="2117303"/>
          </a:xfrm>
          <a:prstGeom prst="rect">
            <a:avLst/>
          </a:prstGeom>
          <a:noFill/>
          <a:ln>
            <a:noFill/>
          </a:ln>
        </p:spPr>
      </p:pic>
      <p:sp>
        <p:nvSpPr>
          <p:cNvPr id="125" name="Google Shape;125;p19"/>
          <p:cNvSpPr txBox="1"/>
          <p:nvPr/>
        </p:nvSpPr>
        <p:spPr>
          <a:xfrm>
            <a:off x="407368" y="3429000"/>
            <a:ext cx="6641581" cy="184665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300">
                <a:solidFill>
                  <a:srgbClr val="00B0F0"/>
                </a:solidFill>
                <a:latin typeface="Candara"/>
                <a:ea typeface="Candara"/>
                <a:cs typeface="Candara"/>
                <a:sym typeface="Candara"/>
              </a:rPr>
              <a:t>Kelemen's Tablosu</a:t>
            </a:r>
            <a:endParaRPr b="1" i="1" sz="2300">
              <a:solidFill>
                <a:srgbClr val="00B0F0"/>
              </a:solidFill>
              <a:latin typeface="Candara"/>
              <a:ea typeface="Candara"/>
              <a:cs typeface="Candara"/>
              <a:sym typeface="Candara"/>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 </a:t>
            </a:r>
            <a:endParaRPr sz="1800">
              <a:solidFill>
                <a:schemeClr val="lt1"/>
              </a:solidFill>
              <a:latin typeface="Candara"/>
              <a:ea typeface="Candara"/>
              <a:cs typeface="Candara"/>
              <a:sym typeface="Candara"/>
            </a:endParaRPr>
          </a:p>
          <a:p>
            <a:pPr indent="0" lvl="0" marL="0" marR="0" rtl="0" algn="l">
              <a:spcBef>
                <a:spcPts val="0"/>
              </a:spcBef>
              <a:spcAft>
                <a:spcPts val="0"/>
              </a:spcAft>
              <a:buNone/>
            </a:pPr>
            <a:r>
              <a:rPr lang="en-US" sz="1800">
                <a:solidFill>
                  <a:schemeClr val="lt1"/>
                </a:solidFill>
                <a:latin typeface="Candara"/>
                <a:ea typeface="Candara"/>
                <a:cs typeface="Candara"/>
                <a:sym typeface="Candara"/>
              </a:rPr>
              <a:t>Statora yerleştirilen sargıların bağlantı uçları, klemens tablosuna çıkarılır. Üç fazlı motorların klemens altı adet bağlantı noktası vardır. Giriş uçları U-V-W, çıkış uç- ları X-Y-Z’dır.</a:t>
            </a:r>
            <a:endParaRPr sz="1800">
              <a:solidFill>
                <a:schemeClr val="lt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lt1"/>
              </a:solidFill>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5447929" y="762000"/>
            <a:ext cx="5677272" cy="5787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3400"/>
              <a:buFont typeface="Consolas"/>
              <a:buNone/>
            </a:pPr>
            <a:r>
              <a:rPr b="1" i="1" lang="en-US"/>
              <a:t>ÇALIŞMA PRENSİBİ</a:t>
            </a:r>
            <a:endParaRPr/>
          </a:p>
        </p:txBody>
      </p:sp>
      <p:sp>
        <p:nvSpPr>
          <p:cNvPr id="131" name="Google Shape;131;p20"/>
          <p:cNvSpPr txBox="1"/>
          <p:nvPr>
            <p:ph idx="2" type="body"/>
          </p:nvPr>
        </p:nvSpPr>
        <p:spPr>
          <a:xfrm>
            <a:off x="5447929" y="1412776"/>
            <a:ext cx="5677272" cy="46832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800"/>
              <a:t>Asenkron motorların çalışması şu üç prensibe dayanır: </a:t>
            </a:r>
            <a:endParaRPr/>
          </a:p>
          <a:p>
            <a:pPr indent="0" lvl="0" marL="0" rtl="0" algn="l">
              <a:lnSpc>
                <a:spcPct val="90000"/>
              </a:lnSpc>
              <a:spcBef>
                <a:spcPts val="0"/>
              </a:spcBef>
              <a:spcAft>
                <a:spcPts val="0"/>
              </a:spcAft>
              <a:buSzPts val="1800"/>
              <a:buNone/>
            </a:pPr>
            <a:r>
              <a:t/>
            </a:r>
            <a:endParaRPr sz="1800"/>
          </a:p>
          <a:p>
            <a:pPr indent="0" lvl="0" marL="0" rtl="0" algn="l">
              <a:lnSpc>
                <a:spcPct val="90000"/>
              </a:lnSpc>
              <a:spcBef>
                <a:spcPts val="0"/>
              </a:spcBef>
              <a:spcAft>
                <a:spcPts val="0"/>
              </a:spcAft>
              <a:buSzPts val="1800"/>
              <a:buNone/>
            </a:pPr>
            <a:r>
              <a:rPr lang="en-US" sz="1800"/>
              <a:t>•Alternatif akımın uygulandığı stator sargılarında dönen bir manyetik alan olmalıdır. </a:t>
            </a:r>
            <a:endParaRPr/>
          </a:p>
          <a:p>
            <a:pPr indent="0" lvl="0" marL="0" rtl="0" algn="l">
              <a:lnSpc>
                <a:spcPct val="90000"/>
              </a:lnSpc>
              <a:spcBef>
                <a:spcPts val="0"/>
              </a:spcBef>
              <a:spcAft>
                <a:spcPts val="0"/>
              </a:spcAft>
              <a:buSzPts val="1800"/>
              <a:buNone/>
            </a:pPr>
            <a:r>
              <a:rPr lang="en-US" sz="1800"/>
              <a:t>•Manyetik alan içerisinde bulunan bir iletkenden akım geçirilirse o iletken manyetik alanın dışına doğru itilir. </a:t>
            </a:r>
            <a:endParaRPr/>
          </a:p>
          <a:p>
            <a:pPr indent="0" lvl="0" marL="0" rtl="0" algn="l">
              <a:lnSpc>
                <a:spcPct val="90000"/>
              </a:lnSpc>
              <a:spcBef>
                <a:spcPts val="0"/>
              </a:spcBef>
              <a:spcAft>
                <a:spcPts val="0"/>
              </a:spcAft>
              <a:buSzPts val="1800"/>
              <a:buNone/>
            </a:pPr>
            <a:r>
              <a:rPr lang="en-US" sz="1800"/>
              <a:t>•Aynı adlı kutuplar birbirini iter, zıt kutuplar birbirini çeker.</a:t>
            </a:r>
            <a:endParaRPr/>
          </a:p>
          <a:p>
            <a:pPr indent="0" lvl="0" marL="0" rtl="0" algn="l">
              <a:lnSpc>
                <a:spcPct val="90000"/>
              </a:lnSpc>
              <a:spcBef>
                <a:spcPts val="0"/>
              </a:spcBef>
              <a:spcAft>
                <a:spcPts val="0"/>
              </a:spcAft>
              <a:buSzPts val="1800"/>
              <a:buNone/>
            </a:pPr>
            <a:r>
              <a:t/>
            </a:r>
            <a:endParaRPr sz="1800"/>
          </a:p>
          <a:p>
            <a:pPr indent="0" lvl="0" marL="0" rtl="0" algn="l">
              <a:lnSpc>
                <a:spcPct val="90000"/>
              </a:lnSpc>
              <a:spcBef>
                <a:spcPts val="0"/>
              </a:spcBef>
              <a:spcAft>
                <a:spcPts val="0"/>
              </a:spcAft>
              <a:buSzPts val="1800"/>
              <a:buNone/>
            </a:pPr>
            <a:r>
              <a:t/>
            </a:r>
            <a:endParaRPr sz="1800"/>
          </a:p>
          <a:p>
            <a:pPr indent="0" lvl="0" marL="0" rtl="0" algn="l">
              <a:lnSpc>
                <a:spcPct val="90000"/>
              </a:lnSpc>
              <a:spcBef>
                <a:spcPts val="0"/>
              </a:spcBef>
              <a:spcAft>
                <a:spcPts val="0"/>
              </a:spcAft>
              <a:buSzPts val="1800"/>
              <a:buNone/>
            </a:pPr>
            <a:r>
              <a:rPr lang="en-US" sz="1800"/>
              <a:t>Üç fazlı asenkron motorlarda üç fazlı stator sargıları oyuklara 120° faz farklı olarak yerleştirilir. Bu sargılara aralarında 120° faz farkı bulanan alternatif gerilim uygulandığında sargıların etrafında döner bir manyetik alan meydana gelir(Sol Üstteki Şekil)</a:t>
            </a:r>
            <a:endParaRPr/>
          </a:p>
          <a:p>
            <a:pPr indent="0" lvl="0" marL="0" rtl="0" algn="l">
              <a:lnSpc>
                <a:spcPct val="90000"/>
              </a:lnSpc>
              <a:spcBef>
                <a:spcPts val="0"/>
              </a:spcBef>
              <a:spcAft>
                <a:spcPts val="0"/>
              </a:spcAft>
              <a:buSzPts val="1600"/>
              <a:buNone/>
            </a:pPr>
            <a:r>
              <a:t/>
            </a:r>
            <a:endParaRPr/>
          </a:p>
        </p:txBody>
      </p:sp>
      <p:pic>
        <p:nvPicPr>
          <p:cNvPr id="132" name="Google Shape;132;p20"/>
          <p:cNvPicPr preferRelativeResize="0"/>
          <p:nvPr>
            <p:ph idx="1" type="body"/>
          </p:nvPr>
        </p:nvPicPr>
        <p:blipFill rotWithShape="1">
          <a:blip r:embed="rId3">
            <a:alphaModFix/>
          </a:blip>
          <a:srcRect b="0" l="0" r="0" t="0"/>
          <a:stretch/>
        </p:blipFill>
        <p:spPr>
          <a:xfrm>
            <a:off x="767408" y="661519"/>
            <a:ext cx="3528392" cy="2681934"/>
          </a:xfrm>
          <a:prstGeom prst="rect">
            <a:avLst/>
          </a:prstGeom>
          <a:noFill/>
          <a:ln>
            <a:noFill/>
          </a:ln>
        </p:spPr>
      </p:pic>
      <p:pic>
        <p:nvPicPr>
          <p:cNvPr id="133" name="Google Shape;133;p20"/>
          <p:cNvPicPr preferRelativeResize="0"/>
          <p:nvPr/>
        </p:nvPicPr>
        <p:blipFill rotWithShape="1">
          <a:blip r:embed="rId4">
            <a:alphaModFix/>
          </a:blip>
          <a:srcRect b="0" l="0" r="0" t="0"/>
          <a:stretch/>
        </p:blipFill>
        <p:spPr>
          <a:xfrm>
            <a:off x="731888" y="3514548"/>
            <a:ext cx="3528392" cy="28153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524000" y="836712"/>
            <a:ext cx="9144000" cy="50405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92D050"/>
              </a:buClr>
              <a:buSzPts val="2880"/>
              <a:buFont typeface="Consolas"/>
              <a:buNone/>
            </a:pPr>
            <a:r>
              <a:rPr b="1" i="1" lang="en-US" sz="2880">
                <a:solidFill>
                  <a:srgbClr val="92D050"/>
                </a:solidFill>
              </a:rPr>
              <a:t>ÇALIŞMA PRENSİBİ</a:t>
            </a:r>
            <a:endParaRPr/>
          </a:p>
        </p:txBody>
      </p:sp>
      <p:sp>
        <p:nvSpPr>
          <p:cNvPr id="139" name="Google Shape;139;p21"/>
          <p:cNvSpPr txBox="1"/>
          <p:nvPr>
            <p:ph idx="1" type="body"/>
          </p:nvPr>
        </p:nvSpPr>
        <p:spPr>
          <a:xfrm>
            <a:off x="1524000" y="1628800"/>
            <a:ext cx="9144000" cy="4467201"/>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SzPts val="1800"/>
              <a:buFont typeface="Arial"/>
              <a:buChar char="•"/>
            </a:pPr>
            <a:r>
              <a:rPr lang="en-US" sz="1800">
                <a:solidFill>
                  <a:srgbClr val="D8D8D8"/>
                </a:solidFill>
                <a:latin typeface="Candara"/>
                <a:ea typeface="Candara"/>
                <a:cs typeface="Candara"/>
                <a:sym typeface="Candara"/>
              </a:rPr>
              <a:t>Rotor çubukları döner manyetik alan içerisinde kaldığından üzerinde bir EMK endüklenir. İletkenlerin iki ucu kısa devre edildiğinden iletkenden kısa devre akımı geçer. Geçen bu akımdan dolayı iletken rotor çubukları etrafında manyetik alan meydana gelir. Stator döner manyetik alanı ile rotor manyetik alan kutuplarının birbirini itip çekmesi neticesinde de rotor mili aracılığıyla yataklarından döner. Bu olayı, “Manyetik alan içerisindeki rotor çubukları içerisinden akım geçtiğinde çubuklar manyetik alanın dışına doğru itilir.” şeklinde de açıklayabiliriz. </a:t>
            </a:r>
            <a:endParaRPr/>
          </a:p>
          <a:p>
            <a:pPr indent="-171450" lvl="0" marL="285750" rtl="0" algn="l">
              <a:lnSpc>
                <a:spcPct val="90000"/>
              </a:lnSpc>
              <a:spcBef>
                <a:spcPts val="0"/>
              </a:spcBef>
              <a:spcAft>
                <a:spcPts val="0"/>
              </a:spcAft>
              <a:buSzPts val="1800"/>
              <a:buFont typeface="Arial"/>
              <a:buNone/>
            </a:pPr>
            <a:r>
              <a:t/>
            </a:r>
            <a:endParaRPr sz="1800">
              <a:solidFill>
                <a:srgbClr val="D8D8D8"/>
              </a:solidFill>
              <a:latin typeface="Candara"/>
              <a:ea typeface="Candara"/>
              <a:cs typeface="Candara"/>
              <a:sym typeface="Candara"/>
            </a:endParaRPr>
          </a:p>
          <a:p>
            <a:pPr indent="0" lvl="0" marL="0" rtl="0" algn="l">
              <a:lnSpc>
                <a:spcPct val="90000"/>
              </a:lnSpc>
              <a:spcBef>
                <a:spcPts val="0"/>
              </a:spcBef>
              <a:spcAft>
                <a:spcPts val="0"/>
              </a:spcAft>
              <a:buSzPts val="1800"/>
              <a:buNone/>
            </a:pPr>
            <a:r>
              <a:t/>
            </a:r>
            <a:endParaRPr sz="1800">
              <a:solidFill>
                <a:srgbClr val="D8D8D8"/>
              </a:solidFill>
              <a:latin typeface="Candara"/>
              <a:ea typeface="Candara"/>
              <a:cs typeface="Candara"/>
              <a:sym typeface="Candara"/>
            </a:endParaRPr>
          </a:p>
          <a:p>
            <a:pPr indent="-285750" lvl="0" marL="285750" rtl="0" algn="l">
              <a:lnSpc>
                <a:spcPct val="90000"/>
              </a:lnSpc>
              <a:spcBef>
                <a:spcPts val="0"/>
              </a:spcBef>
              <a:spcAft>
                <a:spcPts val="0"/>
              </a:spcAft>
              <a:buSzPts val="1800"/>
              <a:buFont typeface="Arial"/>
              <a:buChar char="•"/>
            </a:pPr>
            <a:r>
              <a:rPr lang="en-US" sz="1800">
                <a:solidFill>
                  <a:srgbClr val="D8D8D8"/>
                </a:solidFill>
                <a:latin typeface="Candara"/>
                <a:ea typeface="Candara"/>
                <a:cs typeface="Candara"/>
                <a:sym typeface="Candara"/>
              </a:rPr>
              <a:t>Rotor senkron devirle (stator döner alan hızında) dönerse stator alanı rotor çubuklarıyla aynı doğrultuda bulunacağından çubuklar alan tarafından kesilmeyecek ve çubuklarda bir EMK endüklenmeyecektir. Döndürme momenti meydana gelmeyeceğinden rotor dönmeyecektir. Rotor döner alanı ,daima stator döner alanın gerisinde hareket eder. </a:t>
            </a:r>
            <a:endParaRPr/>
          </a:p>
          <a:p>
            <a:pPr indent="0" lvl="0" marL="0" rtl="0" algn="l">
              <a:lnSpc>
                <a:spcPct val="90000"/>
              </a:lnSpc>
              <a:spcBef>
                <a:spcPts val="0"/>
              </a:spcBef>
              <a:spcAft>
                <a:spcPts val="0"/>
              </a:spcAft>
              <a:buSzPts val="1800"/>
              <a:buNone/>
            </a:pPr>
            <a:r>
              <a:t/>
            </a:r>
            <a:endParaRPr sz="1800">
              <a:solidFill>
                <a:srgbClr val="D8D8D8"/>
              </a:solidFill>
              <a:latin typeface="Candara"/>
              <a:ea typeface="Candara"/>
              <a:cs typeface="Candara"/>
              <a:sym typeface="Candara"/>
            </a:endParaRPr>
          </a:p>
          <a:p>
            <a:pPr indent="-285750" lvl="0" marL="285750" rtl="0" algn="l">
              <a:lnSpc>
                <a:spcPct val="90000"/>
              </a:lnSpc>
              <a:spcBef>
                <a:spcPts val="0"/>
              </a:spcBef>
              <a:spcAft>
                <a:spcPts val="0"/>
              </a:spcAft>
              <a:buSzPts val="1800"/>
              <a:buFont typeface="Arial"/>
              <a:buChar char="•"/>
            </a:pPr>
            <a:r>
              <a:rPr lang="en-US" sz="1800">
                <a:solidFill>
                  <a:srgbClr val="D8D8D8"/>
                </a:solidFill>
                <a:latin typeface="Candara"/>
                <a:ea typeface="Candara"/>
                <a:cs typeface="Candara"/>
                <a:sym typeface="Candara"/>
              </a:rPr>
              <a:t>Rotor devri döner alan devrinden azdır. Stator döner alan devrine senkron devir,  rotor devrine asenkron devir, ikisi arasındaki devir farkına ise kayma denir.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knik Bilgisayar 16 x 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