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2" name="Shape 12"/>
        <p:cNvGrpSpPr/>
        <p:nvPr/>
      </p:nvGrpSpPr>
      <p:grpSpPr>
        <a:xfrm>
          <a:off x="0" y="0"/>
          <a:ext cx="0" cy="0"/>
          <a:chOff x="0" y="0"/>
          <a:chExt cx="0" cy="0"/>
        </a:xfrm>
      </p:grpSpPr>
      <p:pic>
        <p:nvPicPr>
          <p:cNvPr descr="HD-ShadowLong.png" id="13" name="Google Shape;13;p2"/>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4" name="Google Shape;14;p2"/>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5" name="Google Shape;15;p2"/>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 name="Google Shape;19;p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zılı Panoramik Resim">
  <p:cSld name="Yazılı Panoramik Resim">
    <p:spTree>
      <p:nvGrpSpPr>
        <p:cNvPr id="103" name="Shape 103"/>
        <p:cNvGrpSpPr/>
        <p:nvPr/>
      </p:nvGrpSpPr>
      <p:grpSpPr>
        <a:xfrm>
          <a:off x="0" y="0"/>
          <a:ext cx="0" cy="0"/>
          <a:chOff x="0" y="0"/>
          <a:chExt cx="0" cy="0"/>
        </a:xfrm>
      </p:grpSpPr>
      <p:pic>
        <p:nvPicPr>
          <p:cNvPr descr="HD-ShadowLong.png" id="104" name="Google Shape;104;p11"/>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5" name="Google Shape;105;p11"/>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06" name="Google Shape;106;p11"/>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1"/>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110" name="Google Shape;110;p11"/>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1" name="Google Shape;111;p1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1"/>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Resim Yazısı">
  <p:cSld name="Başlık ve Resim Yazısı">
    <p:spTree>
      <p:nvGrpSpPr>
        <p:cNvPr id="114" name="Shape 114"/>
        <p:cNvGrpSpPr/>
        <p:nvPr/>
      </p:nvGrpSpPr>
      <p:grpSpPr>
        <a:xfrm>
          <a:off x="0" y="0"/>
          <a:ext cx="0" cy="0"/>
          <a:chOff x="0" y="0"/>
          <a:chExt cx="0" cy="0"/>
        </a:xfrm>
      </p:grpSpPr>
      <p:pic>
        <p:nvPicPr>
          <p:cNvPr descr="HD-ShadowLong.png" id="115" name="Google Shape;115;p12"/>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16" name="Google Shape;116;p12"/>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7" name="Google Shape;117;p12"/>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2"/>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2"/>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1" name="Google Shape;121;p1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2"/>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im Yazılı Alıntı">
  <p:cSld name="Resim Yazılı Alıntı">
    <p:spTree>
      <p:nvGrpSpPr>
        <p:cNvPr id="124" name="Shape 124"/>
        <p:cNvGrpSpPr/>
        <p:nvPr/>
      </p:nvGrpSpPr>
      <p:grpSpPr>
        <a:xfrm>
          <a:off x="0" y="0"/>
          <a:ext cx="0" cy="0"/>
          <a:chOff x="0" y="0"/>
          <a:chExt cx="0" cy="0"/>
        </a:xfrm>
      </p:grpSpPr>
      <p:pic>
        <p:nvPicPr>
          <p:cNvPr descr="HD-ShadowLong.png" id="125" name="Google Shape;125;p13"/>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6" name="Google Shape;126;p13"/>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7" name="Google Shape;127;p13"/>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13"/>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1" name="Google Shape;131;p13"/>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2" name="Google Shape;132;p1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3"/>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
        <p:nvSpPr>
          <p:cNvPr id="135" name="Google Shape;135;p13"/>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i="0" lang="tr-TR" sz="7200" u="none" cap="none" strike="noStrike">
                <a:solidFill>
                  <a:schemeClr val="lt1"/>
                </a:solidFill>
                <a:latin typeface="Trebuchet MS"/>
                <a:ea typeface="Trebuchet MS"/>
                <a:cs typeface="Trebuchet MS"/>
                <a:sym typeface="Trebuchet MS"/>
              </a:rPr>
              <a:t>“</a:t>
            </a:r>
            <a:endParaRPr/>
          </a:p>
        </p:txBody>
      </p:sp>
      <p:sp>
        <p:nvSpPr>
          <p:cNvPr id="136" name="Google Shape;136;p13"/>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i="0" lang="tr-TR" sz="7200" u="none" cap="none" strike="noStrik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sim Kartı">
  <p:cSld name="İsim Kartı">
    <p:spTree>
      <p:nvGrpSpPr>
        <p:cNvPr id="137" name="Shape 137"/>
        <p:cNvGrpSpPr/>
        <p:nvPr/>
      </p:nvGrpSpPr>
      <p:grpSpPr>
        <a:xfrm>
          <a:off x="0" y="0"/>
          <a:ext cx="0" cy="0"/>
          <a:chOff x="0" y="0"/>
          <a:chExt cx="0" cy="0"/>
        </a:xfrm>
      </p:grpSpPr>
      <p:pic>
        <p:nvPicPr>
          <p:cNvPr descr="HD-ShadowLong.png" id="138" name="Google Shape;138;p14"/>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9" name="Google Shape;139;p14"/>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0" name="Google Shape;140;p14"/>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14"/>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4" name="Google Shape;144;p1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4"/>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Sütun">
  <p:cSld name="3 Sütun">
    <p:spTree>
      <p:nvGrpSpPr>
        <p:cNvPr id="147" name="Shape 147"/>
        <p:cNvGrpSpPr/>
        <p:nvPr/>
      </p:nvGrpSpPr>
      <p:grpSpPr>
        <a:xfrm>
          <a:off x="0" y="0"/>
          <a:ext cx="0" cy="0"/>
          <a:chOff x="0" y="0"/>
          <a:chExt cx="0" cy="0"/>
        </a:xfrm>
      </p:grpSpPr>
      <p:pic>
        <p:nvPicPr>
          <p:cNvPr descr="HD-ShadowLong.png" id="148" name="Google Shape;148;p1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49" name="Google Shape;149;p1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0" name="Google Shape;150;p1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5"/>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4" name="Google Shape;154;p15"/>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5" name="Google Shape;155;p15"/>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6" name="Google Shape;156;p15"/>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7" name="Google Shape;157;p15"/>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15"/>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1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Resim Sütunu">
  <p:cSld name="3 Resim Sütunu">
    <p:spTree>
      <p:nvGrpSpPr>
        <p:cNvPr id="162" name="Shape 162"/>
        <p:cNvGrpSpPr/>
        <p:nvPr/>
      </p:nvGrpSpPr>
      <p:grpSpPr>
        <a:xfrm>
          <a:off x="0" y="0"/>
          <a:ext cx="0" cy="0"/>
          <a:chOff x="0" y="0"/>
          <a:chExt cx="0" cy="0"/>
        </a:xfrm>
      </p:grpSpPr>
      <p:pic>
        <p:nvPicPr>
          <p:cNvPr descr="HD-ShadowLong.png" id="163" name="Google Shape;163;p1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4" name="Google Shape;164;p1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5" name="Google Shape;165;p1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16"/>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9" name="Google Shape;169;p16"/>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0" name="Google Shape;170;p16"/>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1" name="Google Shape;171;p16"/>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16"/>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3" name="Google Shape;173;p16"/>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4" name="Google Shape;174;p16"/>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5" name="Google Shape;175;p16"/>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6" name="Google Shape;176;p16"/>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7" name="Google Shape;177;p1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1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1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180" name="Shape 180"/>
        <p:cNvGrpSpPr/>
        <p:nvPr/>
      </p:nvGrpSpPr>
      <p:grpSpPr>
        <a:xfrm>
          <a:off x="0" y="0"/>
          <a:ext cx="0" cy="0"/>
          <a:chOff x="0" y="0"/>
          <a:chExt cx="0" cy="0"/>
        </a:xfrm>
      </p:grpSpPr>
      <p:pic>
        <p:nvPicPr>
          <p:cNvPr descr="HD-ShadowLong.png" id="181" name="Google Shape;181;p1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2" name="Google Shape;182;p1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3" name="Google Shape;183;p1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17"/>
          <p:cNvSpPr txBox="1"/>
          <p:nvPr>
            <p:ph idx="1" type="body"/>
          </p:nvPr>
        </p:nvSpPr>
        <p:spPr>
          <a:xfrm rot="5400000">
            <a:off x="3687593" y="-670399"/>
            <a:ext cx="3599316" cy="961386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1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1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190" name="Shape 190"/>
        <p:cNvGrpSpPr/>
        <p:nvPr/>
      </p:nvGrpSpPr>
      <p:grpSpPr>
        <a:xfrm>
          <a:off x="0" y="0"/>
          <a:ext cx="0" cy="0"/>
          <a:chOff x="0" y="0"/>
          <a:chExt cx="0" cy="0"/>
        </a:xfrm>
      </p:grpSpPr>
      <p:sp>
        <p:nvSpPr>
          <p:cNvPr id="191" name="Google Shape;191;p18"/>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18"/>
          <p:cNvSpPr txBox="1"/>
          <p:nvPr>
            <p:ph idx="1" type="body"/>
          </p:nvPr>
        </p:nvSpPr>
        <p:spPr>
          <a:xfrm rot="5400000">
            <a:off x="2452029" y="-1162110"/>
            <a:ext cx="5326589" cy="887000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5" name="Google Shape;195;p18"/>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18"/>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18"/>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b="0" i="0" sz="3600" u="none" cap="none" strike="noStrike">
                <a:solidFill>
                  <a:schemeClr val="lt1"/>
                </a:solidFill>
                <a:latin typeface="Trebuchet MS"/>
                <a:ea typeface="Trebuchet MS"/>
                <a:cs typeface="Trebuchet MS"/>
                <a:sym typeface="Trebuchet MS"/>
              </a:defRPr>
            </a:lvl1pPr>
            <a:lvl2pPr indent="0" lvl="1" marL="0" algn="ctr">
              <a:spcBef>
                <a:spcPts val="0"/>
              </a:spcBef>
              <a:buNone/>
              <a:defRPr b="0" i="0" sz="3600" u="none" cap="none" strike="noStrike">
                <a:solidFill>
                  <a:schemeClr val="lt1"/>
                </a:solidFill>
                <a:latin typeface="Trebuchet MS"/>
                <a:ea typeface="Trebuchet MS"/>
                <a:cs typeface="Trebuchet MS"/>
                <a:sym typeface="Trebuchet MS"/>
              </a:defRPr>
            </a:lvl2pPr>
            <a:lvl3pPr indent="0" lvl="2" marL="0" algn="ctr">
              <a:spcBef>
                <a:spcPts val="0"/>
              </a:spcBef>
              <a:buNone/>
              <a:defRPr b="0" i="0" sz="3600" u="none" cap="none" strike="noStrike">
                <a:solidFill>
                  <a:schemeClr val="lt1"/>
                </a:solidFill>
                <a:latin typeface="Trebuchet MS"/>
                <a:ea typeface="Trebuchet MS"/>
                <a:cs typeface="Trebuchet MS"/>
                <a:sym typeface="Trebuchet MS"/>
              </a:defRPr>
            </a:lvl3pPr>
            <a:lvl4pPr indent="0" lvl="3" marL="0" algn="ctr">
              <a:spcBef>
                <a:spcPts val="0"/>
              </a:spcBef>
              <a:buNone/>
              <a:defRPr b="0" i="0" sz="3600" u="none" cap="none" strike="noStrike">
                <a:solidFill>
                  <a:schemeClr val="lt1"/>
                </a:solidFill>
                <a:latin typeface="Trebuchet MS"/>
                <a:ea typeface="Trebuchet MS"/>
                <a:cs typeface="Trebuchet MS"/>
                <a:sym typeface="Trebuchet MS"/>
              </a:defRPr>
            </a:lvl4pPr>
            <a:lvl5pPr indent="0" lvl="4" marL="0" algn="ctr">
              <a:spcBef>
                <a:spcPts val="0"/>
              </a:spcBef>
              <a:buNone/>
              <a:defRPr b="0" i="0" sz="3600" u="none" cap="none" strike="noStrike">
                <a:solidFill>
                  <a:schemeClr val="lt1"/>
                </a:solidFill>
                <a:latin typeface="Trebuchet MS"/>
                <a:ea typeface="Trebuchet MS"/>
                <a:cs typeface="Trebuchet MS"/>
                <a:sym typeface="Trebuchet MS"/>
              </a:defRPr>
            </a:lvl5pPr>
            <a:lvl6pPr indent="0" lvl="5" marL="0" algn="ctr">
              <a:spcBef>
                <a:spcPts val="0"/>
              </a:spcBef>
              <a:buNone/>
              <a:defRPr b="0" i="0" sz="3600" u="none" cap="none" strike="noStrike">
                <a:solidFill>
                  <a:schemeClr val="lt1"/>
                </a:solidFill>
                <a:latin typeface="Trebuchet MS"/>
                <a:ea typeface="Trebuchet MS"/>
                <a:cs typeface="Trebuchet MS"/>
                <a:sym typeface="Trebuchet MS"/>
              </a:defRPr>
            </a:lvl6pPr>
            <a:lvl7pPr indent="0" lvl="6" marL="0" algn="ctr">
              <a:spcBef>
                <a:spcPts val="0"/>
              </a:spcBef>
              <a:buNone/>
              <a:defRPr b="0" i="0" sz="3600" u="none" cap="none" strike="noStrike">
                <a:solidFill>
                  <a:schemeClr val="lt1"/>
                </a:solidFill>
                <a:latin typeface="Trebuchet MS"/>
                <a:ea typeface="Trebuchet MS"/>
                <a:cs typeface="Trebuchet MS"/>
                <a:sym typeface="Trebuchet MS"/>
              </a:defRPr>
            </a:lvl7pPr>
            <a:lvl8pPr indent="0" lvl="7" marL="0" algn="ctr">
              <a:spcBef>
                <a:spcPts val="0"/>
              </a:spcBef>
              <a:buNone/>
              <a:defRPr b="0" i="0" sz="3600" u="none" cap="none" strike="noStrike">
                <a:solidFill>
                  <a:schemeClr val="lt1"/>
                </a:solidFill>
                <a:latin typeface="Trebuchet MS"/>
                <a:ea typeface="Trebuchet MS"/>
                <a:cs typeface="Trebuchet MS"/>
                <a:sym typeface="Trebuchet MS"/>
              </a:defRPr>
            </a:lvl8pPr>
            <a:lvl9pPr indent="0" lvl="8" marL="0" algn="ctr">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22" name="Shape 22"/>
        <p:cNvGrpSpPr/>
        <p:nvPr/>
      </p:nvGrpSpPr>
      <p:grpSpPr>
        <a:xfrm>
          <a:off x="0" y="0"/>
          <a:ext cx="0" cy="0"/>
          <a:chOff x="0" y="0"/>
          <a:chExt cx="0" cy="0"/>
        </a:xfrm>
      </p:grpSpPr>
      <p:pic>
        <p:nvPicPr>
          <p:cNvPr descr="HD-ShadowLong.png" id="23" name="Google Shape;23;p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4" name="Google Shape;24;p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5" name="Google Shape;25;p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32" name="Shape 32"/>
        <p:cNvGrpSpPr/>
        <p:nvPr/>
      </p:nvGrpSpPr>
      <p:grpSpPr>
        <a:xfrm>
          <a:off x="0" y="0"/>
          <a:ext cx="0" cy="0"/>
          <a:chOff x="0" y="0"/>
          <a:chExt cx="0" cy="0"/>
        </a:xfrm>
      </p:grpSpPr>
      <p:pic>
        <p:nvPicPr>
          <p:cNvPr descr="HD-ShadowLong.png" id="33" name="Google Shape;33;p4"/>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34" name="Google Shape;34;p4"/>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35" name="Google Shape;35;p4"/>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9" name="Google Shape;39;p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42" name="Shape 42"/>
        <p:cNvGrpSpPr/>
        <p:nvPr/>
      </p:nvGrpSpPr>
      <p:grpSpPr>
        <a:xfrm>
          <a:off x="0" y="0"/>
          <a:ext cx="0" cy="0"/>
          <a:chOff x="0" y="0"/>
          <a:chExt cx="0" cy="0"/>
        </a:xfrm>
      </p:grpSpPr>
      <p:pic>
        <p:nvPicPr>
          <p:cNvPr descr="HD-ShadowLong.png" id="43" name="Google Shape;43;p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4" name="Google Shape;44;p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5" name="Google Shape;45;p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5"/>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53" name="Shape 53"/>
        <p:cNvGrpSpPr/>
        <p:nvPr/>
      </p:nvGrpSpPr>
      <p:grpSpPr>
        <a:xfrm>
          <a:off x="0" y="0"/>
          <a:ext cx="0" cy="0"/>
          <a:chOff x="0" y="0"/>
          <a:chExt cx="0" cy="0"/>
        </a:xfrm>
      </p:grpSpPr>
      <p:pic>
        <p:nvPicPr>
          <p:cNvPr descr="HD-ShadowLong.png" id="54" name="Google Shape;54;p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5" name="Google Shape;55;p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56" name="Google Shape;56;p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6"/>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0" name="Google Shape;60;p6"/>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1" name="Google Shape;61;p6"/>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2" name="Google Shape;62;p6"/>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3" name="Google Shape;63;p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66" name="Shape 66"/>
        <p:cNvGrpSpPr/>
        <p:nvPr/>
      </p:nvGrpSpPr>
      <p:grpSpPr>
        <a:xfrm>
          <a:off x="0" y="0"/>
          <a:ext cx="0" cy="0"/>
          <a:chOff x="0" y="0"/>
          <a:chExt cx="0" cy="0"/>
        </a:xfrm>
      </p:grpSpPr>
      <p:pic>
        <p:nvPicPr>
          <p:cNvPr descr="HD-ShadowLong.png" id="67" name="Google Shape;67;p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8" name="Google Shape;68;p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9" name="Google Shape;69;p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75" name="Shape 75"/>
        <p:cNvGrpSpPr/>
        <p:nvPr/>
      </p:nvGrpSpPr>
      <p:grpSpPr>
        <a:xfrm>
          <a:off x="0" y="0"/>
          <a:ext cx="0" cy="0"/>
          <a:chOff x="0" y="0"/>
          <a:chExt cx="0" cy="0"/>
        </a:xfrm>
      </p:grpSpPr>
      <p:pic>
        <p:nvPicPr>
          <p:cNvPr descr="HD-ShadowShort.png" id="76" name="Google Shape;76;p8"/>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77" name="Google Shape;77;p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81" name="Shape 81"/>
        <p:cNvGrpSpPr/>
        <p:nvPr/>
      </p:nvGrpSpPr>
      <p:grpSpPr>
        <a:xfrm>
          <a:off x="0" y="0"/>
          <a:ext cx="0" cy="0"/>
          <a:chOff x="0" y="0"/>
          <a:chExt cx="0" cy="0"/>
        </a:xfrm>
      </p:grpSpPr>
      <p:pic>
        <p:nvPicPr>
          <p:cNvPr descr="HD-ShadowLong.png" id="82" name="Google Shape;82;p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3" name="Google Shape;83;p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4" name="Google Shape;84;p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9"/>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8" name="Google Shape;88;p9"/>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92" name="Shape 92"/>
        <p:cNvGrpSpPr/>
        <p:nvPr/>
      </p:nvGrpSpPr>
      <p:grpSpPr>
        <a:xfrm>
          <a:off x="0" y="0"/>
          <a:ext cx="0" cy="0"/>
          <a:chOff x="0" y="0"/>
          <a:chExt cx="0" cy="0"/>
        </a:xfrm>
      </p:grpSpPr>
      <p:pic>
        <p:nvPicPr>
          <p:cNvPr descr="HD-ShadowLong.png" id="93" name="Google Shape;93;p1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4" name="Google Shape;94;p1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5" name="Google Shape;95;p1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0"/>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0"/>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99" name="Google Shape;99;p10"/>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0" name="Google Shape;100;p1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5E5E"/>
            </a:gs>
            <a:gs pos="50000">
              <a:srgbClr val="404040"/>
            </a:gs>
            <a:gs pos="100000">
              <a:srgbClr val="1E1E1E"/>
            </a:gs>
          </a:gsLst>
          <a:lin ang="2520000" scaled="0"/>
        </a:gradFill>
      </p:bgPr>
    </p:bg>
    <p:spTree>
      <p:nvGrpSpPr>
        <p:cNvPr id="5" name="Shape 5"/>
        <p:cNvGrpSpPr/>
        <p:nvPr/>
      </p:nvGrpSpPr>
      <p:grpSpPr>
        <a:xfrm>
          <a:off x="0" y="0"/>
          <a:ext cx="0" cy="0"/>
          <a:chOff x="0" y="0"/>
          <a:chExt cx="0" cy="0"/>
        </a:xfrm>
      </p:grpSpPr>
      <p:pic>
        <p:nvPicPr>
          <p:cNvPr descr="hashOverlay-FullResolve.png" id="6" name="Google Shape;6;p1"/>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7" name="Google Shape;7;p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9" name="Google Shape;9;p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0" name="Google Shape;10;p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1" name="Google Shape;11;p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0.png"/><Relationship Id="rId5" Type="http://schemas.openxmlformats.org/officeDocument/2006/relationships/image" Target="../media/image7.png"/><Relationship Id="rId6" Type="http://schemas.openxmlformats.org/officeDocument/2006/relationships/image" Target="../media/image26.png"/><Relationship Id="rId7" Type="http://schemas.openxmlformats.org/officeDocument/2006/relationships/image" Target="../media/image15.png"/><Relationship Id="rId8"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1.png"/><Relationship Id="rId4" Type="http://schemas.openxmlformats.org/officeDocument/2006/relationships/image" Target="../media/image2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5E5E"/>
            </a:gs>
            <a:gs pos="50000">
              <a:srgbClr val="404040"/>
            </a:gs>
            <a:gs pos="100000">
              <a:srgbClr val="1E1E1E"/>
            </a:gs>
          </a:gsLst>
          <a:lin ang="2520000" scaled="0"/>
        </a:gradFill>
      </p:bgPr>
    </p:bg>
    <p:spTree>
      <p:nvGrpSpPr>
        <p:cNvPr id="201" name="Shape 201"/>
        <p:cNvGrpSpPr/>
        <p:nvPr/>
      </p:nvGrpSpPr>
      <p:grpSpPr>
        <a:xfrm>
          <a:off x="0" y="0"/>
          <a:ext cx="0" cy="0"/>
          <a:chOff x="0" y="0"/>
          <a:chExt cx="0" cy="0"/>
        </a:xfrm>
      </p:grpSpPr>
      <p:sp>
        <p:nvSpPr>
          <p:cNvPr id="202" name="Google Shape;202;p19"/>
          <p:cNvSpPr/>
          <p:nvPr/>
        </p:nvSpPr>
        <p:spPr>
          <a:xfrm>
            <a:off x="0" y="0"/>
            <a:ext cx="12192000" cy="6858000"/>
          </a:xfrm>
          <a:prstGeom prst="rect">
            <a:avLst/>
          </a:prstGeom>
          <a:gradFill>
            <a:gsLst>
              <a:gs pos="0">
                <a:srgbClr val="5E5E5E"/>
              </a:gs>
              <a:gs pos="50000">
                <a:srgbClr val="404040"/>
              </a:gs>
              <a:gs pos="100000">
                <a:srgbClr val="1E1E1E"/>
              </a:gs>
            </a:gsLst>
            <a:lin ang="25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203" name="Google Shape;203;p19"/>
          <p:cNvPicPr preferRelativeResize="0"/>
          <p:nvPr/>
        </p:nvPicPr>
        <p:blipFill rotWithShape="1">
          <a:blip r:embed="rId3">
            <a:alphaModFix amt="10000"/>
          </a:blip>
          <a:srcRect b="0" l="0" r="0" t="0"/>
          <a:stretch/>
        </p:blipFill>
        <p:spPr>
          <a:xfrm>
            <a:off x="0" y="0"/>
            <a:ext cx="12192000" cy="6858000"/>
          </a:xfrm>
          <a:prstGeom prst="rect">
            <a:avLst/>
          </a:prstGeom>
          <a:noFill/>
          <a:ln>
            <a:noFill/>
          </a:ln>
        </p:spPr>
      </p:pic>
      <p:sp>
        <p:nvSpPr>
          <p:cNvPr id="204" name="Google Shape;204;p19"/>
          <p:cNvSpPr/>
          <p:nvPr/>
        </p:nvSpPr>
        <p:spPr>
          <a:xfrm>
            <a:off x="8788808" y="0"/>
            <a:ext cx="3403192"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19"/>
          <p:cNvPicPr preferRelativeResize="0"/>
          <p:nvPr/>
        </p:nvPicPr>
        <p:blipFill rotWithShape="1">
          <a:blip r:embed="rId4">
            <a:alphaModFix/>
          </a:blip>
          <a:srcRect b="0" l="0" r="0" t="0"/>
          <a:stretch/>
        </p:blipFill>
        <p:spPr>
          <a:xfrm>
            <a:off x="0" y="4242852"/>
            <a:ext cx="9110541" cy="246557"/>
          </a:xfrm>
          <a:prstGeom prst="rect">
            <a:avLst/>
          </a:prstGeom>
          <a:noFill/>
          <a:ln>
            <a:noFill/>
          </a:ln>
        </p:spPr>
      </p:pic>
      <p:sp>
        <p:nvSpPr>
          <p:cNvPr id="206" name="Google Shape;206;p19"/>
          <p:cNvSpPr/>
          <p:nvPr/>
        </p:nvSpPr>
        <p:spPr>
          <a:xfrm>
            <a:off x="-1" y="2590078"/>
            <a:ext cx="9110542"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
          <p:cNvSpPr txBox="1"/>
          <p:nvPr>
            <p:ph type="ctrTitle"/>
          </p:nvPr>
        </p:nvSpPr>
        <p:spPr>
          <a:xfrm>
            <a:off x="840510" y="2733709"/>
            <a:ext cx="7657792" cy="137307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FFFFFF"/>
              </a:buClr>
              <a:buSzPts val="4600"/>
              <a:buFont typeface="Trebuchet MS"/>
              <a:buNone/>
            </a:pPr>
            <a:r>
              <a:rPr lang="tr-TR" sz="4600">
                <a:solidFill>
                  <a:srgbClr val="FFFFFF"/>
                </a:solidFill>
              </a:rPr>
              <a:t>Doğrusal Akım(DA) Makinaları</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DA Makinalarının Yapısı:</a:t>
            </a:r>
            <a:br>
              <a:rPr lang="tr-TR"/>
            </a:br>
            <a:r>
              <a:rPr lang="tr-TR"/>
              <a:t>                             Fırça ve Fırça Yatağı</a:t>
            </a:r>
            <a:endParaRPr/>
          </a:p>
        </p:txBody>
      </p:sp>
      <p:pic>
        <p:nvPicPr>
          <p:cNvPr id="264" name="Google Shape;264;p28"/>
          <p:cNvPicPr preferRelativeResize="0"/>
          <p:nvPr>
            <p:ph idx="1" type="body"/>
          </p:nvPr>
        </p:nvPicPr>
        <p:blipFill rotWithShape="1">
          <a:blip r:embed="rId3">
            <a:alphaModFix/>
          </a:blip>
          <a:srcRect b="0" l="0" r="0" t="0"/>
          <a:stretch/>
        </p:blipFill>
        <p:spPr>
          <a:xfrm>
            <a:off x="193627" y="5136056"/>
            <a:ext cx="5616330" cy="1472242"/>
          </a:xfrm>
          <a:prstGeom prst="rect">
            <a:avLst/>
          </a:prstGeom>
          <a:noFill/>
          <a:ln>
            <a:noFill/>
          </a:ln>
        </p:spPr>
      </p:pic>
      <p:pic>
        <p:nvPicPr>
          <p:cNvPr id="265" name="Google Shape;265;p28"/>
          <p:cNvPicPr preferRelativeResize="0"/>
          <p:nvPr/>
        </p:nvPicPr>
        <p:blipFill rotWithShape="1">
          <a:blip r:embed="rId4">
            <a:alphaModFix/>
          </a:blip>
          <a:srcRect b="0" l="0" r="0" t="0"/>
          <a:stretch/>
        </p:blipFill>
        <p:spPr>
          <a:xfrm>
            <a:off x="6013587" y="2181810"/>
            <a:ext cx="5984787" cy="2024429"/>
          </a:xfrm>
          <a:prstGeom prst="rect">
            <a:avLst/>
          </a:prstGeom>
          <a:noFill/>
          <a:ln>
            <a:noFill/>
          </a:ln>
        </p:spPr>
      </p:pic>
      <p:pic>
        <p:nvPicPr>
          <p:cNvPr id="266" name="Google Shape;266;p28"/>
          <p:cNvPicPr preferRelativeResize="0"/>
          <p:nvPr/>
        </p:nvPicPr>
        <p:blipFill rotWithShape="1">
          <a:blip r:embed="rId5">
            <a:alphaModFix/>
          </a:blip>
          <a:srcRect b="0" l="0" r="0" t="0"/>
          <a:stretch/>
        </p:blipFill>
        <p:spPr>
          <a:xfrm>
            <a:off x="6488017" y="4391958"/>
            <a:ext cx="1559583" cy="348854"/>
          </a:xfrm>
          <a:prstGeom prst="rect">
            <a:avLst/>
          </a:prstGeom>
          <a:noFill/>
          <a:ln>
            <a:noFill/>
          </a:ln>
        </p:spPr>
      </p:pic>
      <p:pic>
        <p:nvPicPr>
          <p:cNvPr id="267" name="Google Shape;267;p28"/>
          <p:cNvPicPr preferRelativeResize="0"/>
          <p:nvPr/>
        </p:nvPicPr>
        <p:blipFill rotWithShape="1">
          <a:blip r:embed="rId6">
            <a:alphaModFix/>
          </a:blip>
          <a:srcRect b="0" l="0" r="0" t="0"/>
          <a:stretch/>
        </p:blipFill>
        <p:spPr>
          <a:xfrm>
            <a:off x="9322729" y="4372908"/>
            <a:ext cx="2405257" cy="348854"/>
          </a:xfrm>
          <a:prstGeom prst="rect">
            <a:avLst/>
          </a:prstGeom>
          <a:noFill/>
          <a:ln>
            <a:noFill/>
          </a:ln>
        </p:spPr>
      </p:pic>
      <p:pic>
        <p:nvPicPr>
          <p:cNvPr id="268" name="Google Shape;268;p28"/>
          <p:cNvPicPr preferRelativeResize="0"/>
          <p:nvPr/>
        </p:nvPicPr>
        <p:blipFill rotWithShape="1">
          <a:blip r:embed="rId7">
            <a:alphaModFix/>
          </a:blip>
          <a:srcRect b="0" l="0" r="0" t="0"/>
          <a:stretch/>
        </p:blipFill>
        <p:spPr>
          <a:xfrm>
            <a:off x="874474" y="4674980"/>
            <a:ext cx="1186107" cy="348855"/>
          </a:xfrm>
          <a:prstGeom prst="rect">
            <a:avLst/>
          </a:prstGeom>
          <a:noFill/>
          <a:ln>
            <a:noFill/>
          </a:ln>
        </p:spPr>
      </p:pic>
      <p:pic>
        <p:nvPicPr>
          <p:cNvPr id="269" name="Google Shape;269;p28"/>
          <p:cNvPicPr preferRelativeResize="0"/>
          <p:nvPr/>
        </p:nvPicPr>
        <p:blipFill rotWithShape="1">
          <a:blip r:embed="rId8">
            <a:alphaModFix/>
          </a:blip>
          <a:srcRect b="0" l="0" r="0" t="0"/>
          <a:stretch/>
        </p:blipFill>
        <p:spPr>
          <a:xfrm>
            <a:off x="3862914" y="4606054"/>
            <a:ext cx="1234353" cy="4177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5E5E"/>
            </a:gs>
            <a:gs pos="50000">
              <a:srgbClr val="404040"/>
            </a:gs>
            <a:gs pos="100000">
              <a:srgbClr val="1E1E1E"/>
            </a:gs>
          </a:gsLst>
          <a:lin ang="2520000" scaled="0"/>
        </a:gradFill>
      </p:bgPr>
    </p:bg>
    <p:spTree>
      <p:nvGrpSpPr>
        <p:cNvPr id="273" name="Shape 273"/>
        <p:cNvGrpSpPr/>
        <p:nvPr/>
      </p:nvGrpSpPr>
      <p:grpSpPr>
        <a:xfrm>
          <a:off x="0" y="0"/>
          <a:ext cx="0" cy="0"/>
          <a:chOff x="0" y="0"/>
          <a:chExt cx="0" cy="0"/>
        </a:xfrm>
      </p:grpSpPr>
      <p:sp>
        <p:nvSpPr>
          <p:cNvPr id="274" name="Google Shape;274;p2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100"/>
              <a:buFont typeface="Trebuchet MS"/>
              <a:buNone/>
            </a:pPr>
            <a:r>
              <a:rPr lang="tr-TR" sz="3100"/>
              <a:t>DA Makinalarının Yapısı:</a:t>
            </a:r>
            <a:br>
              <a:rPr lang="tr-TR" sz="3100"/>
            </a:br>
            <a:r>
              <a:rPr lang="tr-TR" sz="3100"/>
              <a:t>                             Yatak, Kapak ve Diğer Parçalar</a:t>
            </a:r>
            <a:endParaRPr/>
          </a:p>
        </p:txBody>
      </p:sp>
      <p:sp>
        <p:nvSpPr>
          <p:cNvPr id="275" name="Google Shape;275;p29"/>
          <p:cNvSpPr txBox="1"/>
          <p:nvPr>
            <p:ph idx="1" type="body"/>
          </p:nvPr>
        </p:nvSpPr>
        <p:spPr>
          <a:xfrm>
            <a:off x="680321" y="2336873"/>
            <a:ext cx="6423211" cy="35993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000"/>
              <a:buNone/>
            </a:pPr>
            <a:r>
              <a:rPr lang="tr-TR" sz="2000"/>
              <a:t>      Doğru akım makinelerinin en önemli parçalarından biri de yataklarıdır. Endüvide olduğu gibi yataklar da periyodik bakım gerektirir. Bilezikli tip metal yataklar ya da bilyeli yatak kullanılır. DA makinelerinin soğutulması için çeşitli tip yapıda pervaneler kullanılır.</a:t>
            </a:r>
            <a:endParaRPr/>
          </a:p>
        </p:txBody>
      </p:sp>
      <p:pic>
        <p:nvPicPr>
          <p:cNvPr id="276" name="Google Shape;276;p29"/>
          <p:cNvPicPr preferRelativeResize="0"/>
          <p:nvPr/>
        </p:nvPicPr>
        <p:blipFill rotWithShape="1">
          <a:blip r:embed="rId3">
            <a:alphaModFix/>
          </a:blip>
          <a:srcRect b="0" l="0" r="0" t="0"/>
          <a:stretch/>
        </p:blipFill>
        <p:spPr>
          <a:xfrm>
            <a:off x="7767361" y="2336799"/>
            <a:ext cx="2649003" cy="1721852"/>
          </a:xfrm>
          <a:prstGeom prst="rect">
            <a:avLst/>
          </a:prstGeom>
          <a:noFill/>
          <a:ln>
            <a:noFill/>
          </a:ln>
          <a:effectLst>
            <a:outerShdw blurRad="76200" rotWithShape="0" algn="tl" dir="5040000" dist="63500">
              <a:srgbClr val="000000">
                <a:alpha val="40784"/>
              </a:srgbClr>
            </a:outerShdw>
          </a:effectLst>
        </p:spPr>
      </p:pic>
      <p:pic>
        <p:nvPicPr>
          <p:cNvPr id="277" name="Google Shape;277;p29"/>
          <p:cNvPicPr preferRelativeResize="0"/>
          <p:nvPr/>
        </p:nvPicPr>
        <p:blipFill rotWithShape="1">
          <a:blip r:embed="rId4">
            <a:alphaModFix/>
          </a:blip>
          <a:srcRect b="0" l="0" r="0" t="0"/>
          <a:stretch/>
        </p:blipFill>
        <p:spPr>
          <a:xfrm>
            <a:off x="4385778" y="4668413"/>
            <a:ext cx="6041590" cy="1721852"/>
          </a:xfrm>
          <a:prstGeom prst="rect">
            <a:avLst/>
          </a:prstGeom>
          <a:noFill/>
          <a:ln>
            <a:noFill/>
          </a:ln>
          <a:effectLst>
            <a:outerShdw blurRad="76200" rotWithShape="0" algn="tl" dir="5040000" dist="63500">
              <a:srgbClr val="000000">
                <a:alpha val="40784"/>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DA makinalarının Çeşitleri:</a:t>
            </a:r>
            <a:endParaRPr/>
          </a:p>
        </p:txBody>
      </p:sp>
      <p:sp>
        <p:nvSpPr>
          <p:cNvPr id="283" name="Google Shape;283;p30"/>
          <p:cNvSpPr/>
          <p:nvPr/>
        </p:nvSpPr>
        <p:spPr>
          <a:xfrm>
            <a:off x="4493624" y="2429690"/>
            <a:ext cx="2168435" cy="574767"/>
          </a:xfrm>
          <a:prstGeom prst="roundRect">
            <a:avLst>
              <a:gd fmla="val 16667" name="adj"/>
            </a:avLst>
          </a:prstGeom>
          <a:solidFill>
            <a:schemeClr val="lt1"/>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tr-TR" sz="1800" u="none" cap="none" strike="noStrike">
                <a:solidFill>
                  <a:schemeClr val="dk1"/>
                </a:solidFill>
                <a:latin typeface="Trebuchet MS"/>
                <a:ea typeface="Trebuchet MS"/>
                <a:cs typeface="Trebuchet MS"/>
                <a:sym typeface="Trebuchet MS"/>
              </a:rPr>
              <a:t>DA Motorları</a:t>
            </a:r>
            <a:endParaRPr/>
          </a:p>
        </p:txBody>
      </p:sp>
      <p:sp>
        <p:nvSpPr>
          <p:cNvPr id="284" name="Google Shape;284;p30"/>
          <p:cNvSpPr/>
          <p:nvPr/>
        </p:nvSpPr>
        <p:spPr>
          <a:xfrm>
            <a:off x="2325189" y="3429000"/>
            <a:ext cx="2168435" cy="574766"/>
          </a:xfrm>
          <a:prstGeom prst="roundRect">
            <a:avLst>
              <a:gd fmla="val 16667" name="adj"/>
            </a:avLst>
          </a:prstGeom>
          <a:solidFill>
            <a:schemeClr val="lt1"/>
          </a:solid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tr-TR" sz="1800" u="none" cap="none" strike="noStrike">
                <a:solidFill>
                  <a:schemeClr val="dk1"/>
                </a:solidFill>
                <a:latin typeface="Trebuchet MS"/>
                <a:ea typeface="Trebuchet MS"/>
                <a:cs typeface="Trebuchet MS"/>
                <a:sym typeface="Trebuchet MS"/>
              </a:rPr>
              <a:t>Dışardan Uyarmalı</a:t>
            </a:r>
            <a:endParaRPr/>
          </a:p>
        </p:txBody>
      </p:sp>
      <p:sp>
        <p:nvSpPr>
          <p:cNvPr id="285" name="Google Shape;285;p30"/>
          <p:cNvSpPr/>
          <p:nvPr/>
        </p:nvSpPr>
        <p:spPr>
          <a:xfrm>
            <a:off x="6662059" y="3429000"/>
            <a:ext cx="2168435" cy="574766"/>
          </a:xfrm>
          <a:prstGeom prst="roundRect">
            <a:avLst>
              <a:gd fmla="val 16667" name="adj"/>
            </a:avLst>
          </a:prstGeom>
          <a:solidFill>
            <a:schemeClr val="lt1"/>
          </a:solid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tr-TR" sz="1800" u="none" cap="none" strike="noStrike">
                <a:solidFill>
                  <a:schemeClr val="dk1"/>
                </a:solidFill>
                <a:latin typeface="Trebuchet MS"/>
                <a:ea typeface="Trebuchet MS"/>
                <a:cs typeface="Trebuchet MS"/>
                <a:sym typeface="Trebuchet MS"/>
              </a:rPr>
              <a:t>Kendinden Uyarmalı</a:t>
            </a:r>
            <a:endParaRPr/>
          </a:p>
        </p:txBody>
      </p:sp>
      <p:sp>
        <p:nvSpPr>
          <p:cNvPr id="286" name="Google Shape;286;p30"/>
          <p:cNvSpPr/>
          <p:nvPr/>
        </p:nvSpPr>
        <p:spPr>
          <a:xfrm>
            <a:off x="5577841" y="4389120"/>
            <a:ext cx="1084218" cy="574766"/>
          </a:xfrm>
          <a:prstGeom prst="roundRect">
            <a:avLst>
              <a:gd fmla="val 16667" name="adj"/>
            </a:avLst>
          </a:prstGeom>
          <a:solidFill>
            <a:schemeClr val="lt1"/>
          </a:solid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tr-TR" sz="1800" u="none" cap="none" strike="noStrike">
                <a:solidFill>
                  <a:schemeClr val="dk1"/>
                </a:solidFill>
                <a:latin typeface="Trebuchet MS"/>
                <a:ea typeface="Trebuchet MS"/>
                <a:cs typeface="Trebuchet MS"/>
                <a:sym typeface="Trebuchet MS"/>
              </a:rPr>
              <a:t>Seri</a:t>
            </a:r>
            <a:endParaRPr/>
          </a:p>
        </p:txBody>
      </p:sp>
      <p:sp>
        <p:nvSpPr>
          <p:cNvPr id="287" name="Google Shape;287;p30"/>
          <p:cNvSpPr/>
          <p:nvPr/>
        </p:nvSpPr>
        <p:spPr>
          <a:xfrm>
            <a:off x="7204163" y="4389120"/>
            <a:ext cx="1084219" cy="574766"/>
          </a:xfrm>
          <a:prstGeom prst="roundRect">
            <a:avLst>
              <a:gd fmla="val 16667" name="adj"/>
            </a:avLst>
          </a:prstGeom>
          <a:solidFill>
            <a:schemeClr val="lt1"/>
          </a:solid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tr-TR" sz="1800" u="none" cap="none" strike="noStrike">
                <a:solidFill>
                  <a:schemeClr val="dk1"/>
                </a:solidFill>
                <a:latin typeface="Trebuchet MS"/>
                <a:ea typeface="Trebuchet MS"/>
                <a:cs typeface="Trebuchet MS"/>
                <a:sym typeface="Trebuchet MS"/>
              </a:rPr>
              <a:t>Bileşik</a:t>
            </a:r>
            <a:endParaRPr/>
          </a:p>
        </p:txBody>
      </p:sp>
      <p:sp>
        <p:nvSpPr>
          <p:cNvPr id="288" name="Google Shape;288;p30"/>
          <p:cNvSpPr/>
          <p:nvPr/>
        </p:nvSpPr>
        <p:spPr>
          <a:xfrm>
            <a:off x="8830492" y="4389120"/>
            <a:ext cx="1084219" cy="574766"/>
          </a:xfrm>
          <a:prstGeom prst="roundRect">
            <a:avLst>
              <a:gd fmla="val 16667" name="adj"/>
            </a:avLst>
          </a:prstGeom>
          <a:solidFill>
            <a:schemeClr val="lt1"/>
          </a:solid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tr-TR" sz="1800" u="none" cap="none" strike="noStrike">
                <a:solidFill>
                  <a:schemeClr val="dk1"/>
                </a:solidFill>
                <a:latin typeface="Trebuchet MS"/>
                <a:ea typeface="Trebuchet MS"/>
                <a:cs typeface="Trebuchet MS"/>
                <a:sym typeface="Trebuchet MS"/>
              </a:rPr>
              <a:t>Şönt</a:t>
            </a:r>
            <a:endParaRPr/>
          </a:p>
        </p:txBody>
      </p:sp>
      <p:cxnSp>
        <p:nvCxnSpPr>
          <p:cNvPr id="289" name="Google Shape;289;p30"/>
          <p:cNvCxnSpPr>
            <a:stCxn id="283" idx="2"/>
            <a:endCxn id="284" idx="0"/>
          </p:cNvCxnSpPr>
          <p:nvPr/>
        </p:nvCxnSpPr>
        <p:spPr>
          <a:xfrm rot="5400000">
            <a:off x="4281391" y="2132507"/>
            <a:ext cx="424500" cy="2168400"/>
          </a:xfrm>
          <a:prstGeom prst="bentConnector3">
            <a:avLst>
              <a:gd fmla="val 50000" name="adj1"/>
            </a:avLst>
          </a:prstGeom>
          <a:noFill/>
          <a:ln cap="flat" cmpd="sng" w="19050">
            <a:solidFill>
              <a:schemeClr val="accent4"/>
            </a:solidFill>
            <a:prstDash val="solid"/>
            <a:round/>
            <a:headEnd len="sm" w="sm" type="none"/>
            <a:tailEnd len="med" w="med" type="triangle"/>
          </a:ln>
        </p:spPr>
      </p:cxnSp>
      <p:cxnSp>
        <p:nvCxnSpPr>
          <p:cNvPr id="290" name="Google Shape;290;p30"/>
          <p:cNvCxnSpPr>
            <a:stCxn id="283" idx="2"/>
            <a:endCxn id="285" idx="0"/>
          </p:cNvCxnSpPr>
          <p:nvPr/>
        </p:nvCxnSpPr>
        <p:spPr>
          <a:xfrm flipH="1" rot="-5400000">
            <a:off x="6449791" y="2132507"/>
            <a:ext cx="424500" cy="2168400"/>
          </a:xfrm>
          <a:prstGeom prst="bentConnector3">
            <a:avLst>
              <a:gd fmla="val 50000" name="adj1"/>
            </a:avLst>
          </a:prstGeom>
          <a:noFill/>
          <a:ln cap="flat" cmpd="sng" w="19050">
            <a:solidFill>
              <a:schemeClr val="accent4"/>
            </a:solidFill>
            <a:prstDash val="solid"/>
            <a:round/>
            <a:headEnd len="sm" w="sm" type="none"/>
            <a:tailEnd len="med" w="med" type="triangle"/>
          </a:ln>
        </p:spPr>
      </p:cxnSp>
      <p:cxnSp>
        <p:nvCxnSpPr>
          <p:cNvPr id="291" name="Google Shape;291;p30"/>
          <p:cNvCxnSpPr>
            <a:stCxn id="285" idx="2"/>
            <a:endCxn id="286" idx="0"/>
          </p:cNvCxnSpPr>
          <p:nvPr/>
        </p:nvCxnSpPr>
        <p:spPr>
          <a:xfrm rot="5400000">
            <a:off x="6740377" y="3383366"/>
            <a:ext cx="385500" cy="1626300"/>
          </a:xfrm>
          <a:prstGeom prst="bentConnector3">
            <a:avLst>
              <a:gd fmla="val 50000" name="adj1"/>
            </a:avLst>
          </a:prstGeom>
          <a:noFill/>
          <a:ln cap="flat" cmpd="sng" w="19050">
            <a:solidFill>
              <a:schemeClr val="accent4"/>
            </a:solidFill>
            <a:prstDash val="solid"/>
            <a:round/>
            <a:headEnd len="sm" w="sm" type="none"/>
            <a:tailEnd len="med" w="med" type="triangle"/>
          </a:ln>
        </p:spPr>
      </p:cxnSp>
      <p:cxnSp>
        <p:nvCxnSpPr>
          <p:cNvPr id="292" name="Google Shape;292;p30"/>
          <p:cNvCxnSpPr>
            <a:stCxn id="285" idx="2"/>
            <a:endCxn id="288" idx="0"/>
          </p:cNvCxnSpPr>
          <p:nvPr/>
        </p:nvCxnSpPr>
        <p:spPr>
          <a:xfrm flipH="1" rot="-5400000">
            <a:off x="8366677" y="3383366"/>
            <a:ext cx="385500" cy="1626300"/>
          </a:xfrm>
          <a:prstGeom prst="bentConnector3">
            <a:avLst>
              <a:gd fmla="val 50000" name="adj1"/>
            </a:avLst>
          </a:prstGeom>
          <a:noFill/>
          <a:ln cap="flat" cmpd="sng" w="19050">
            <a:solidFill>
              <a:schemeClr val="accent4"/>
            </a:solidFill>
            <a:prstDash val="solid"/>
            <a:round/>
            <a:headEnd len="sm" w="sm" type="none"/>
            <a:tailEnd len="med" w="med" type="triangle"/>
          </a:ln>
        </p:spPr>
      </p:cxnSp>
      <p:cxnSp>
        <p:nvCxnSpPr>
          <p:cNvPr id="293" name="Google Shape;293;p30"/>
          <p:cNvCxnSpPr>
            <a:stCxn id="285" idx="2"/>
            <a:endCxn id="287" idx="0"/>
          </p:cNvCxnSpPr>
          <p:nvPr/>
        </p:nvCxnSpPr>
        <p:spPr>
          <a:xfrm flipH="1" rot="-5400000">
            <a:off x="7553827" y="4196216"/>
            <a:ext cx="385500" cy="600"/>
          </a:xfrm>
          <a:prstGeom prst="bentConnector3">
            <a:avLst>
              <a:gd fmla="val 50000" name="adj1"/>
            </a:avLst>
          </a:prstGeom>
          <a:noFill/>
          <a:ln cap="flat" cmpd="sng" w="19050">
            <a:solidFill>
              <a:schemeClr val="accent4"/>
            </a:solidFill>
            <a:prstDash val="solid"/>
            <a:round/>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Dışardan Uyarmalı DA Motorları:</a:t>
            </a:r>
            <a:endParaRPr/>
          </a:p>
        </p:txBody>
      </p:sp>
      <p:sp>
        <p:nvSpPr>
          <p:cNvPr id="299" name="Google Shape;299;p31"/>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lang="tr-TR"/>
              <a:t>Dışarıdan uyarmalı DC motorlarda endüktör sargısına uygulanan gerilim ile rotor sargısına uygulanan gerilim kaynakları ayrıdır. Alan sargısı ayrı olarak bağlanan bir dc kaynak ile uyarılır ve manyetik alan oluşturulur.</a:t>
            </a:r>
            <a:endParaRPr/>
          </a:p>
          <a:p>
            <a:pPr indent="0" lvl="0" marL="0" rtl="0" algn="l">
              <a:lnSpc>
                <a:spcPct val="90000"/>
              </a:lnSpc>
              <a:spcBef>
                <a:spcPts val="1000"/>
              </a:spcBef>
              <a:spcAft>
                <a:spcPts val="0"/>
              </a:spcAft>
              <a:buClr>
                <a:schemeClr val="lt1"/>
              </a:buClr>
              <a:buSzPts val="2400"/>
              <a:buNone/>
            </a:pPr>
            <a:br>
              <a:rPr lang="tr-TR"/>
            </a:br>
            <a:endParaRPr/>
          </a:p>
        </p:txBody>
      </p:sp>
      <p:pic>
        <p:nvPicPr>
          <p:cNvPr id="300" name="Google Shape;300;p31"/>
          <p:cNvPicPr preferRelativeResize="0"/>
          <p:nvPr/>
        </p:nvPicPr>
        <p:blipFill rotWithShape="1">
          <a:blip r:embed="rId3">
            <a:alphaModFix/>
          </a:blip>
          <a:srcRect b="0" l="0" r="0" t="0"/>
          <a:stretch/>
        </p:blipFill>
        <p:spPr>
          <a:xfrm>
            <a:off x="3234249" y="3470882"/>
            <a:ext cx="7165631" cy="29680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Dışardan Uyarmalı DA Motorları:</a:t>
            </a:r>
            <a:endParaRPr/>
          </a:p>
        </p:txBody>
      </p:sp>
      <p:sp>
        <p:nvSpPr>
          <p:cNvPr id="306" name="Google Shape;306;p32"/>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lang="tr-TR"/>
              <a:t>Yukarıdaki eşdeğer devrede görüleceği gibi enduktör ve rotor (armatür) farklı dc güç kaynaklarından beslenmektedir.</a:t>
            </a:r>
            <a:endParaRPr/>
          </a:p>
          <a:p>
            <a:pPr indent="0" lvl="0" marL="0" rtl="0" algn="l">
              <a:lnSpc>
                <a:spcPct val="90000"/>
              </a:lnSpc>
              <a:spcBef>
                <a:spcPts val="1000"/>
              </a:spcBef>
              <a:spcAft>
                <a:spcPts val="0"/>
              </a:spcAft>
              <a:buClr>
                <a:schemeClr val="lt1"/>
              </a:buClr>
              <a:buSzPts val="2400"/>
              <a:buNone/>
            </a:pPr>
            <a:r>
              <a:rPr lang="tr-TR"/>
              <a:t>Toplam Gerilim (V</a:t>
            </a:r>
            <a:r>
              <a:rPr baseline="-25000" lang="tr-TR"/>
              <a:t>T</a:t>
            </a:r>
            <a:r>
              <a:rPr lang="tr-TR"/>
              <a:t>) Armatür Gerilimi (V</a:t>
            </a:r>
            <a:r>
              <a:rPr baseline="-25000" lang="tr-TR"/>
              <a:t>a</a:t>
            </a:r>
            <a:r>
              <a:rPr lang="tr-TR"/>
              <a:t>) ve Endüktör Gerilimi (V</a:t>
            </a:r>
            <a:r>
              <a:rPr baseline="-25000" lang="tr-TR"/>
              <a:t>f</a:t>
            </a:r>
            <a:r>
              <a:rPr lang="tr-TR"/>
              <a:t>) toplamına eşittir. ( V</a:t>
            </a:r>
            <a:r>
              <a:rPr baseline="-25000" lang="tr-TR"/>
              <a:t>T</a:t>
            </a:r>
            <a:r>
              <a:rPr lang="tr-TR"/>
              <a:t> = V</a:t>
            </a:r>
            <a:r>
              <a:rPr baseline="-25000" lang="tr-TR"/>
              <a:t>a</a:t>
            </a:r>
            <a:r>
              <a:rPr lang="tr-TR"/>
              <a:t> + V</a:t>
            </a:r>
            <a:r>
              <a:rPr baseline="-25000" lang="tr-TR"/>
              <a:t>f</a:t>
            </a:r>
            <a:r>
              <a:rPr lang="tr-TR"/>
              <a:t> )</a:t>
            </a:r>
            <a:endParaRPr/>
          </a:p>
          <a:p>
            <a:pPr indent="0" lvl="0" marL="0" rtl="0" algn="l">
              <a:lnSpc>
                <a:spcPct val="90000"/>
              </a:lnSpc>
              <a:spcBef>
                <a:spcPts val="1000"/>
              </a:spcBef>
              <a:spcAft>
                <a:spcPts val="0"/>
              </a:spcAft>
              <a:buClr>
                <a:schemeClr val="lt1"/>
              </a:buClr>
              <a:buSzPts val="2400"/>
              <a:buNone/>
            </a:pPr>
            <a:r>
              <a:rPr lang="tr-TR"/>
              <a:t>Toplam Giriş Gücü (P</a:t>
            </a:r>
            <a:r>
              <a:rPr baseline="-25000" lang="tr-TR"/>
              <a:t>T</a:t>
            </a:r>
            <a:r>
              <a:rPr lang="tr-TR"/>
              <a:t>) = V</a:t>
            </a:r>
            <a:r>
              <a:rPr baseline="-25000" lang="tr-TR"/>
              <a:t>f</a:t>
            </a:r>
            <a:r>
              <a:rPr lang="tr-TR"/>
              <a:t>xI</a:t>
            </a:r>
            <a:r>
              <a:rPr baseline="-25000" lang="tr-TR"/>
              <a:t>f</a:t>
            </a:r>
            <a:r>
              <a:rPr lang="tr-TR"/>
              <a:t> + V</a:t>
            </a:r>
            <a:r>
              <a:rPr baseline="-25000" lang="tr-TR"/>
              <a:t>a</a:t>
            </a:r>
            <a:r>
              <a:rPr lang="tr-TR"/>
              <a:t>xI</a:t>
            </a:r>
            <a:r>
              <a:rPr baseline="-25000" lang="tr-TR"/>
              <a:t>a</a:t>
            </a:r>
            <a:endParaRPr/>
          </a:p>
          <a:p>
            <a:pPr indent="0" lvl="0" marL="0" rtl="0" algn="l">
              <a:lnSpc>
                <a:spcPct val="90000"/>
              </a:lnSpc>
              <a:spcBef>
                <a:spcPts val="1000"/>
              </a:spcBef>
              <a:spcAft>
                <a:spcPts val="0"/>
              </a:spcAft>
              <a:buClr>
                <a:schemeClr val="lt1"/>
              </a:buClr>
              <a:buSzPts val="2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Kendinden Uyarmalı DA Motorları:</a:t>
            </a:r>
            <a:endParaRPr/>
          </a:p>
        </p:txBody>
      </p:sp>
      <p:sp>
        <p:nvSpPr>
          <p:cNvPr id="312" name="Google Shape;312;p33"/>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lang="tr-TR"/>
              <a:t>     Kendinden uyarmalı dc motorlarda endüktör ve armatür sargıları aynı dc gerilimden beslenmektedir. Kendinden uyarmalı dc motorlar endüktör sargısının bağlantı şekline göre üçe ayrılmaktadırlar.</a:t>
            </a:r>
            <a:endParaRPr/>
          </a:p>
          <a:p>
            <a:pPr indent="-228600" lvl="0" marL="228600" rtl="0" algn="l">
              <a:lnSpc>
                <a:spcPct val="90000"/>
              </a:lnSpc>
              <a:spcBef>
                <a:spcPts val="1000"/>
              </a:spcBef>
              <a:spcAft>
                <a:spcPts val="0"/>
              </a:spcAft>
              <a:buClr>
                <a:schemeClr val="lt1"/>
              </a:buClr>
              <a:buSzPts val="2400"/>
              <a:buChar char="•"/>
            </a:pPr>
            <a:r>
              <a:rPr lang="tr-TR"/>
              <a:t>Seri</a:t>
            </a:r>
            <a:endParaRPr/>
          </a:p>
          <a:p>
            <a:pPr indent="-228600" lvl="0" marL="228600" rtl="0" algn="l">
              <a:lnSpc>
                <a:spcPct val="90000"/>
              </a:lnSpc>
              <a:spcBef>
                <a:spcPts val="1000"/>
              </a:spcBef>
              <a:spcAft>
                <a:spcPts val="0"/>
              </a:spcAft>
              <a:buClr>
                <a:schemeClr val="lt1"/>
              </a:buClr>
              <a:buSzPts val="2400"/>
              <a:buChar char="•"/>
            </a:pPr>
            <a:r>
              <a:rPr lang="tr-TR"/>
              <a:t>Şönt</a:t>
            </a:r>
            <a:endParaRPr/>
          </a:p>
          <a:p>
            <a:pPr indent="-228600" lvl="0" marL="228600" rtl="0" algn="l">
              <a:lnSpc>
                <a:spcPct val="90000"/>
              </a:lnSpc>
              <a:spcBef>
                <a:spcPts val="1000"/>
              </a:spcBef>
              <a:spcAft>
                <a:spcPts val="0"/>
              </a:spcAft>
              <a:buClr>
                <a:schemeClr val="lt1"/>
              </a:buClr>
              <a:buSzPts val="2400"/>
              <a:buChar char="•"/>
            </a:pPr>
            <a:r>
              <a:rPr lang="tr-TR"/>
              <a:t>Birleşik(Kompunt)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Seri DA Motorları:</a:t>
            </a:r>
            <a:endParaRPr/>
          </a:p>
        </p:txBody>
      </p:sp>
      <p:sp>
        <p:nvSpPr>
          <p:cNvPr id="318" name="Google Shape;318;p34"/>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220"/>
              <a:buNone/>
            </a:pPr>
            <a:r>
              <a:rPr lang="tr-TR" sz="2220"/>
              <a:t>       Uyartım sargısı ile endüvi sargısının birbirine seri olarak bağlandığı doğru akım motoru çeşididir. Motor yüklendikçe devir sayısı hızla düşer. Bunun nedeni yük akımının aynı zamanda uyartım akımı olmasıdır. Akım arttığında manyetik akı (Ø) da artacaktır ve E=K.Ø.n formülüne göre manyetik akı arttığında devir sayısı düşecektir. Seri motorun yol alma momenti oldukça yüksektir, bu nedenle yol alma anında yüksek moment istenilen yerlerde kullanılır. Motor boşta çalıştığında manyetik akı değeri oldukça küçük bir değer alır. Dolayısıyla devir sayısı tehlikeli bir şekilde yükselebilir. Bu yüzden seri motor boşta (yüksüz) çalıştırılmamalıdır ve iş yerine ya dişli veya direkt olarak bağlanmalı, kayış veya zincirle hiçbir zaman bağlantı yapılmamalıdır.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Seri DA Motorları:</a:t>
            </a:r>
            <a:endParaRPr/>
          </a:p>
        </p:txBody>
      </p:sp>
      <p:pic>
        <p:nvPicPr>
          <p:cNvPr id="324" name="Google Shape;324;p35"/>
          <p:cNvPicPr preferRelativeResize="0"/>
          <p:nvPr/>
        </p:nvPicPr>
        <p:blipFill rotWithShape="1">
          <a:blip r:embed="rId3">
            <a:alphaModFix/>
          </a:blip>
          <a:srcRect b="0" l="0" r="0" t="0"/>
          <a:stretch/>
        </p:blipFill>
        <p:spPr>
          <a:xfrm>
            <a:off x="3671668" y="2160511"/>
            <a:ext cx="6622514" cy="44916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Birleşik(Kompunt) DA Motorları:</a:t>
            </a:r>
            <a:endParaRPr/>
          </a:p>
        </p:txBody>
      </p:sp>
      <p:sp>
        <p:nvSpPr>
          <p:cNvPr id="330" name="Google Shape;330;p36"/>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lang="tr-TR"/>
              <a:t>       Uyartım sargısı endüviye hem seri hem de paralel bağlanan motorlara kompunt motor (bileşke alanlı) denir. Kompunt motorların seri ve şönt sargı olmak üzere iki uyartım sargısı vardır. Seri sargı endüviye seri bağlı olup şönt alanı kuvvetlendirecek (eklemeli) veya zayıflatacak (çıkarmalı) yönde çalışır. Kompunt motorlar yapılış bakımından şönt ve seri motorların birleşmesinden meydana gelir. Kompunt motor başlangıçta </a:t>
            </a:r>
            <a:r>
              <a:rPr i="1" lang="tr-TR"/>
              <a:t>n </a:t>
            </a:r>
            <a:r>
              <a:rPr lang="tr-TR"/>
              <a:t>gibi bir devir sayısına sahiptir. Çünkü motorda bulunan şönt sargı, küçük de olsa bir akım çeker ve bir Ø manyetik akısı oluşur.</a:t>
            </a:r>
            <a:endParaRPr/>
          </a:p>
          <a:p>
            <a:pPr indent="0" lvl="0" marL="0" rtl="0" algn="l">
              <a:lnSpc>
                <a:spcPct val="90000"/>
              </a:lnSpc>
              <a:spcBef>
                <a:spcPts val="1000"/>
              </a:spcBef>
              <a:spcAft>
                <a:spcPts val="0"/>
              </a:spcAft>
              <a:buClr>
                <a:schemeClr val="lt1"/>
              </a:buClr>
              <a:buSzPts val="24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Birleşik(Kompunt) DA Motorları:</a:t>
            </a:r>
            <a:endParaRPr/>
          </a:p>
        </p:txBody>
      </p:sp>
      <p:pic>
        <p:nvPicPr>
          <p:cNvPr id="336" name="Google Shape;336;p37"/>
          <p:cNvPicPr preferRelativeResize="0"/>
          <p:nvPr/>
        </p:nvPicPr>
        <p:blipFill rotWithShape="1">
          <a:blip r:embed="rId3">
            <a:alphaModFix/>
          </a:blip>
          <a:srcRect b="0" l="0" r="0" t="0"/>
          <a:stretch/>
        </p:blipFill>
        <p:spPr>
          <a:xfrm>
            <a:off x="3997234" y="2162185"/>
            <a:ext cx="6296948" cy="44845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Doğrusal Akım</a:t>
            </a:r>
            <a:endParaRPr/>
          </a:p>
        </p:txBody>
      </p:sp>
      <p:sp>
        <p:nvSpPr>
          <p:cNvPr id="213" name="Google Shape;213;p20"/>
          <p:cNvSpPr txBox="1"/>
          <p:nvPr>
            <p:ph idx="1" type="body"/>
          </p:nvPr>
        </p:nvSpPr>
        <p:spPr>
          <a:xfrm>
            <a:off x="140677" y="2053883"/>
            <a:ext cx="11929403" cy="465640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lang="tr-TR"/>
              <a:t>Zamanla yönü  değişmeyen sürekli aynı yönde ve akan akıma doğru akım denir. Doğru akımın yönü  hep sabit olduğundan frekansı da yoktur. </a:t>
            </a:r>
            <a:r>
              <a:rPr lang="tr-TR">
                <a:solidFill>
                  <a:srgbClr val="FFFF00"/>
                </a:solidFill>
              </a:rPr>
              <a:t>Düzgün Doğru Akım </a:t>
            </a:r>
            <a:r>
              <a:rPr lang="tr-TR"/>
              <a:t>ve </a:t>
            </a:r>
            <a:r>
              <a:rPr lang="tr-TR">
                <a:solidFill>
                  <a:srgbClr val="FFFF00"/>
                </a:solidFill>
              </a:rPr>
              <a:t>Değişken Doğru Akım </a:t>
            </a:r>
            <a:r>
              <a:rPr lang="tr-TR"/>
              <a:t>olarak ikiye ayrılır.</a:t>
            </a:r>
            <a:endParaRPr/>
          </a:p>
          <a:p>
            <a:pPr indent="0" lvl="0" marL="0" rtl="0" algn="l">
              <a:lnSpc>
                <a:spcPct val="90000"/>
              </a:lnSpc>
              <a:spcBef>
                <a:spcPts val="1000"/>
              </a:spcBef>
              <a:spcAft>
                <a:spcPts val="0"/>
              </a:spcAft>
              <a:buClr>
                <a:srgbClr val="F59D83"/>
              </a:buClr>
              <a:buSzPts val="2400"/>
              <a:buNone/>
            </a:pPr>
            <a:r>
              <a:rPr lang="tr-TR">
                <a:solidFill>
                  <a:srgbClr val="F59D83"/>
                </a:solidFill>
              </a:rPr>
              <a:t>Düzgün Doğru Akım:</a:t>
            </a:r>
            <a:endParaRPr/>
          </a:p>
          <a:p>
            <a:pPr indent="0" lvl="0" marL="0" rtl="0" algn="l">
              <a:lnSpc>
                <a:spcPct val="90000"/>
              </a:lnSpc>
              <a:spcBef>
                <a:spcPts val="1000"/>
              </a:spcBef>
              <a:spcAft>
                <a:spcPts val="0"/>
              </a:spcAft>
              <a:buClr>
                <a:schemeClr val="lt1"/>
              </a:buClr>
              <a:buSzPts val="2400"/>
              <a:buNone/>
            </a:pPr>
            <a:r>
              <a:rPr lang="tr-TR"/>
              <a:t>Zamanla yönü ve şiddeti değişmeyen akıma düzgün doğru akım denir. Düzgün doğru akım, doğru akım kaynaklarından ve alternatif akımı doğru akıma çeviren doğrultmaç devrelerinden elde edilir.</a:t>
            </a:r>
            <a:endParaRPr/>
          </a:p>
          <a:p>
            <a:pPr indent="0" lvl="0" marL="0" rtl="0" algn="l">
              <a:lnSpc>
                <a:spcPct val="90000"/>
              </a:lnSpc>
              <a:spcBef>
                <a:spcPts val="1000"/>
              </a:spcBef>
              <a:spcAft>
                <a:spcPts val="0"/>
              </a:spcAft>
              <a:buClr>
                <a:srgbClr val="F59D83"/>
              </a:buClr>
              <a:buSzPts val="2400"/>
              <a:buNone/>
            </a:pPr>
            <a:r>
              <a:rPr lang="tr-TR">
                <a:solidFill>
                  <a:srgbClr val="F59D83"/>
                </a:solidFill>
              </a:rPr>
              <a:t>Değişken Doğru Akım:</a:t>
            </a:r>
            <a:endParaRPr/>
          </a:p>
          <a:p>
            <a:pPr indent="0" lvl="0" marL="0" rtl="0" algn="l">
              <a:lnSpc>
                <a:spcPct val="90000"/>
              </a:lnSpc>
              <a:spcBef>
                <a:spcPts val="1000"/>
              </a:spcBef>
              <a:spcAft>
                <a:spcPts val="0"/>
              </a:spcAft>
              <a:buClr>
                <a:schemeClr val="lt1"/>
              </a:buClr>
              <a:buSzPts val="2400"/>
              <a:buNone/>
            </a:pPr>
            <a:r>
              <a:rPr lang="tr-TR"/>
              <a:t>Zamanla yönü değişmeyen fakat şiddeti değişen akıma değişken doğru akım denir.</a:t>
            </a:r>
            <a:endParaRPr/>
          </a:p>
          <a:p>
            <a:pPr indent="0" lvl="0" marL="0" rtl="0" algn="l">
              <a:lnSpc>
                <a:spcPct val="90000"/>
              </a:lnSpc>
              <a:spcBef>
                <a:spcPts val="1000"/>
              </a:spcBef>
              <a:spcAft>
                <a:spcPts val="0"/>
              </a:spcAft>
              <a:buClr>
                <a:schemeClr val="lt1"/>
              </a:buClr>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Şönt DA Motorları:</a:t>
            </a:r>
            <a:endParaRPr/>
          </a:p>
        </p:txBody>
      </p:sp>
      <p:sp>
        <p:nvSpPr>
          <p:cNvPr id="342" name="Google Shape;342;p38"/>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lt1"/>
              </a:buClr>
              <a:buSzPts val="2220"/>
              <a:buNone/>
            </a:pPr>
            <a:r>
              <a:rPr lang="tr-TR" sz="2220"/>
              <a:t>      Uyartım sargısının endüvi sargısına paralel bağlandığı doğru akım motorlarıdır. Şönt motorun devir sayısı yük ile çok fazla değişmez, bu nedenle devir sayıları hemen hemen sabit kabul edilir. Motorun devir sayısı kaynak gerilimi veya endüvi akımı ile kontrol edilebilir. Yol alma anındaki momentleri düşüktür, bu bakımdan aşırı yüklerde kolay yol almazlar.</a:t>
            </a:r>
            <a:endParaRPr/>
          </a:p>
          <a:p>
            <a:pPr indent="0" lvl="0" marL="0" rtl="0" algn="l">
              <a:lnSpc>
                <a:spcPct val="70000"/>
              </a:lnSpc>
              <a:spcBef>
                <a:spcPts val="1000"/>
              </a:spcBef>
              <a:spcAft>
                <a:spcPts val="0"/>
              </a:spcAft>
              <a:buClr>
                <a:schemeClr val="lt1"/>
              </a:buClr>
              <a:buSzPts val="2220"/>
              <a:buNone/>
            </a:pPr>
            <a:r>
              <a:rPr lang="tr-TR" sz="2220"/>
              <a:t>      Motor boşta çalışırken devir sayısı normal değerdedir. Motor boşta çalışırken endüvi sargılarından geçen akım seri motorda olduğu gibi, tehlikeli değerlere çıkmayıp normal değerinde kalır. Ancak uyartım devresindeki kopukluk devir sayısının tehlikeli değerler almasına neden olabilir, bu da özel tertiplerle önlenir. Motorun maksimum verimde çalışması için motorun sabit kayıplarının endüvi kayıplarına eşit olması gerekir. Motorun üreteceği moment endüvi akımıyla doğru orantılı olarak artar.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Şönt DA Motorları:</a:t>
            </a:r>
            <a:endParaRPr/>
          </a:p>
        </p:txBody>
      </p:sp>
      <p:pic>
        <p:nvPicPr>
          <p:cNvPr id="348" name="Google Shape;348;p39"/>
          <p:cNvPicPr preferRelativeResize="0"/>
          <p:nvPr/>
        </p:nvPicPr>
        <p:blipFill rotWithShape="1">
          <a:blip r:embed="rId3">
            <a:alphaModFix/>
          </a:blip>
          <a:srcRect b="0" l="0" r="0" t="0"/>
          <a:stretch/>
        </p:blipFill>
        <p:spPr>
          <a:xfrm>
            <a:off x="3995225" y="2142391"/>
            <a:ext cx="6298957" cy="449552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DA motorları:</a:t>
            </a:r>
            <a:br>
              <a:rPr lang="tr-TR"/>
            </a:br>
            <a:r>
              <a:rPr lang="tr-TR"/>
              <a:t>             Fırçalı Motorlar</a:t>
            </a:r>
            <a:endParaRPr/>
          </a:p>
        </p:txBody>
      </p:sp>
      <p:sp>
        <p:nvSpPr>
          <p:cNvPr id="354" name="Google Shape;354;p40"/>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lt1"/>
              </a:buClr>
              <a:buSzPts val="2400"/>
              <a:buNone/>
            </a:pPr>
            <a:r>
              <a:rPr lang="tr-TR"/>
              <a:t>      DC motorların hareketli olan parçalarındaki manyetik alan, elektrik akımı etkisiyle oluşturulabilir. Hareketli olan bu motor bölümüne, akım sabit bir iletken tel üzerinden verilemez (Çünkü dönme hareketi ile bu iletken tel motor miline sarılır). Fırça ve kolektör adı verilen özel bir düzenekle motorun hareketli olan bu bölümüne akım aktarılabilir.</a:t>
            </a:r>
            <a:endParaRPr/>
          </a:p>
          <a:p>
            <a:pPr indent="0" lvl="0" marL="0" rtl="0" algn="l">
              <a:lnSpc>
                <a:spcPct val="80000"/>
              </a:lnSpc>
              <a:spcBef>
                <a:spcPts val="1000"/>
              </a:spcBef>
              <a:spcAft>
                <a:spcPts val="0"/>
              </a:spcAft>
              <a:buClr>
                <a:schemeClr val="lt1"/>
              </a:buClr>
              <a:buSzPts val="2400"/>
              <a:buNone/>
            </a:pPr>
            <a:r>
              <a:rPr lang="tr-TR"/>
              <a:t>       Fırça ve kolektör kullanılan motorlara fırçalı dc motor denir. Fırçalı dc motorlar gövdelerinde kullanılan manyetik alan kaynağına göre “Sabit Mıknatıslı Motor” ve “Elektro Mıknatıslı Motor” olmak üzere ikiye ayrılırlar. Ancak tüm motor tiplerinde, motorları oluşturan parçalar hemen hemen aynıdır.</a:t>
            </a:r>
            <a:endParaRPr/>
          </a:p>
          <a:p>
            <a:pPr indent="0" lvl="0" marL="0" rtl="0" algn="l">
              <a:lnSpc>
                <a:spcPct val="80000"/>
              </a:lnSpc>
              <a:spcBef>
                <a:spcPts val="1000"/>
              </a:spcBef>
              <a:spcAft>
                <a:spcPts val="0"/>
              </a:spcAft>
              <a:buClr>
                <a:schemeClr val="lt1"/>
              </a:buClr>
              <a:buSzPts val="24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DA motorları:</a:t>
            </a:r>
            <a:br>
              <a:rPr lang="tr-TR"/>
            </a:br>
            <a:r>
              <a:rPr lang="tr-TR"/>
              <a:t>             Fırçalı Motorlar</a:t>
            </a:r>
            <a:endParaRPr/>
          </a:p>
        </p:txBody>
      </p:sp>
      <p:pic>
        <p:nvPicPr>
          <p:cNvPr id="360" name="Google Shape;360;p41"/>
          <p:cNvPicPr preferRelativeResize="0"/>
          <p:nvPr/>
        </p:nvPicPr>
        <p:blipFill rotWithShape="1">
          <a:blip r:embed="rId3">
            <a:alphaModFix/>
          </a:blip>
          <a:srcRect b="0" l="0" r="0" t="0"/>
          <a:stretch/>
        </p:blipFill>
        <p:spPr>
          <a:xfrm>
            <a:off x="1674057" y="2900747"/>
            <a:ext cx="7213714" cy="285965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DA motorları:</a:t>
            </a:r>
            <a:br>
              <a:rPr lang="tr-TR"/>
            </a:br>
            <a:r>
              <a:rPr lang="tr-TR"/>
              <a:t>             Fırçasız Motorlar</a:t>
            </a:r>
            <a:endParaRPr/>
          </a:p>
        </p:txBody>
      </p:sp>
      <p:sp>
        <p:nvSpPr>
          <p:cNvPr id="366" name="Google Shape;366;p42"/>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lang="tr-TR"/>
              <a:t>       Fırçalı DC motorların yerini almaları için tasarlanmıştır. Çalışmaları için ESC ismi verilen özel sürücü devreleri kullanılır. Avantajları, sürtünmenin en az düzeyde olması sayesinde verimliliklerinin çok yüksek olması ve fırça gibi aşınan parça olmaması sayesinde yüksek performans ihtiyaç duyulan uygulamalarda kullanılır. Dezavantajları ise sürücü ile sürülmek zorunda olmasıdır.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DA motorları:</a:t>
            </a:r>
            <a:br>
              <a:rPr lang="tr-TR"/>
            </a:br>
            <a:r>
              <a:rPr lang="tr-TR"/>
              <a:t>             Fırçasız Motorlar</a:t>
            </a:r>
            <a:endParaRPr/>
          </a:p>
        </p:txBody>
      </p:sp>
      <p:pic>
        <p:nvPicPr>
          <p:cNvPr id="372" name="Google Shape;372;p43"/>
          <p:cNvPicPr preferRelativeResize="0"/>
          <p:nvPr/>
        </p:nvPicPr>
        <p:blipFill rotWithShape="1">
          <a:blip r:embed="rId3">
            <a:alphaModFix/>
          </a:blip>
          <a:srcRect b="0" l="0" r="0" t="0"/>
          <a:stretch/>
        </p:blipFill>
        <p:spPr>
          <a:xfrm>
            <a:off x="3474721" y="2207078"/>
            <a:ext cx="6710362" cy="418709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DA motorları:</a:t>
            </a:r>
            <a:br>
              <a:rPr lang="tr-TR"/>
            </a:br>
            <a:r>
              <a:rPr lang="tr-TR"/>
              <a:t>             Adım(Step) Motorlar</a:t>
            </a:r>
            <a:endParaRPr/>
          </a:p>
        </p:txBody>
      </p:sp>
      <p:sp>
        <p:nvSpPr>
          <p:cNvPr id="378" name="Google Shape;378;p44"/>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lang="tr-TR"/>
              <a:t>      Açısal konumu adımlar hâlinde değiştiren, çok hassas sinyallerle </a:t>
            </a:r>
            <a:br>
              <a:rPr lang="tr-TR"/>
            </a:br>
            <a:r>
              <a:rPr lang="tr-TR"/>
              <a:t>sürülen motorlara </a:t>
            </a:r>
            <a:r>
              <a:rPr b="1" lang="tr-TR"/>
              <a:t>adım motorları denir</a:t>
            </a:r>
            <a:r>
              <a:rPr lang="tr-TR"/>
              <a:t>. Adından da anlaşılacağı</a:t>
            </a:r>
            <a:br>
              <a:rPr lang="tr-TR"/>
            </a:br>
            <a:r>
              <a:rPr lang="tr-TR"/>
              <a:t>gibi adım motorları, belirli adımlarla hareket eder. Bu adımlar,</a:t>
            </a:r>
            <a:br>
              <a:rPr lang="tr-TR"/>
            </a:br>
            <a:r>
              <a:rPr lang="tr-TR"/>
              <a:t>motorun sargılarına uygun sinyaller gönderilerek kontrol edilir. </a:t>
            </a:r>
            <a:br>
              <a:rPr lang="tr-TR"/>
            </a:br>
            <a:r>
              <a:rPr lang="tr-TR"/>
              <a:t>Herhangi bir uyartımda motorun yapacağı hareketin ne kadar </a:t>
            </a:r>
            <a:br>
              <a:rPr lang="tr-TR"/>
            </a:br>
            <a:r>
              <a:rPr lang="tr-TR"/>
              <a:t>olacağı motorun adım açısına bağlıdır. Adım açısı, motorun </a:t>
            </a:r>
            <a:br>
              <a:rPr lang="tr-TR"/>
            </a:br>
            <a:r>
              <a:rPr lang="tr-TR"/>
              <a:t>yapısına bağlı olarak 90° , 45° , 18° , 7.5° , 1.8° veya daha </a:t>
            </a:r>
            <a:br>
              <a:rPr lang="tr-TR"/>
            </a:br>
            <a:r>
              <a:rPr lang="tr-TR"/>
              <a:t>değişik açılarda olabilir.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DA motorları:</a:t>
            </a:r>
            <a:br>
              <a:rPr lang="tr-TR"/>
            </a:br>
            <a:r>
              <a:rPr lang="tr-TR"/>
              <a:t>             Adım(Step) Motorlar</a:t>
            </a:r>
            <a:endParaRPr/>
          </a:p>
        </p:txBody>
      </p:sp>
      <p:sp>
        <p:nvSpPr>
          <p:cNvPr id="384" name="Google Shape;384;p45"/>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lang="tr-TR"/>
              <a:t>      Motora uygulanacak sinyallerin frekansı </a:t>
            </a:r>
            <a:br>
              <a:rPr lang="tr-TR"/>
            </a:br>
            <a:r>
              <a:rPr lang="tr-TR"/>
              <a:t>değiştirilerek motorun hızı kontrol edilebilir. Adım motorlarının </a:t>
            </a:r>
            <a:br>
              <a:rPr lang="tr-TR"/>
            </a:br>
            <a:r>
              <a:rPr lang="tr-TR"/>
              <a:t>dönüş yönü, uygulanan sinyallerin sırası değiştirilerek saat</a:t>
            </a:r>
            <a:br>
              <a:rPr lang="tr-TR"/>
            </a:br>
            <a:r>
              <a:rPr lang="tr-TR"/>
              <a:t>ibresi yönü (CW) veya saat ibresinin tersi yönünde (CCW) olabilir.</a:t>
            </a:r>
            <a:br>
              <a:rPr lang="tr-TR"/>
            </a:br>
            <a:br>
              <a:rPr lang="tr-TR"/>
            </a:br>
            <a:r>
              <a:rPr lang="tr-TR"/>
              <a:t>    Adım motorlarının hangi yöne doğru döneceği, devir sayısı, dönüş </a:t>
            </a:r>
            <a:br>
              <a:rPr lang="tr-TR"/>
            </a:br>
            <a:r>
              <a:rPr lang="tr-TR"/>
              <a:t>hızı gibi değerler mikroişlemci veya bilgisayar yardımı ile kontrol </a:t>
            </a:r>
            <a:br>
              <a:rPr lang="tr-TR"/>
            </a:br>
            <a:r>
              <a:rPr lang="tr-TR"/>
              <a:t>edilebilir. Sonuç olarak adım motorlarının hızı, dönüş yönü ve </a:t>
            </a:r>
            <a:br>
              <a:rPr lang="tr-TR"/>
            </a:br>
            <a:r>
              <a:rPr lang="tr-TR"/>
              <a:t>konumu her zaman bilinmektedir. Bu özelliklerinden dolayı adım </a:t>
            </a:r>
            <a:br>
              <a:rPr lang="tr-TR"/>
            </a:br>
            <a:r>
              <a:rPr lang="tr-TR"/>
              <a:t>motorları çok hassas konum kontrolü istenen yerlerde çok kullanılır.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DA motorları:</a:t>
            </a:r>
            <a:br>
              <a:rPr lang="tr-TR"/>
            </a:br>
            <a:r>
              <a:rPr lang="tr-TR"/>
              <a:t>             Adım(Step) Motorlar</a:t>
            </a:r>
            <a:endParaRPr/>
          </a:p>
        </p:txBody>
      </p:sp>
      <p:pic>
        <p:nvPicPr>
          <p:cNvPr id="390" name="Google Shape;390;p46"/>
          <p:cNvPicPr preferRelativeResize="0"/>
          <p:nvPr/>
        </p:nvPicPr>
        <p:blipFill rotWithShape="1">
          <a:blip r:embed="rId3">
            <a:alphaModFix/>
          </a:blip>
          <a:srcRect b="0" l="0" r="0" t="0"/>
          <a:stretch/>
        </p:blipFill>
        <p:spPr>
          <a:xfrm>
            <a:off x="3228862" y="2187474"/>
            <a:ext cx="7065320" cy="435400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DA motorları:</a:t>
            </a:r>
            <a:br>
              <a:rPr lang="tr-TR"/>
            </a:br>
            <a:r>
              <a:rPr lang="tr-TR"/>
              <a:t>             Servo Motorlar</a:t>
            </a:r>
            <a:endParaRPr/>
          </a:p>
        </p:txBody>
      </p:sp>
      <p:sp>
        <p:nvSpPr>
          <p:cNvPr id="396" name="Google Shape;396;p47"/>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lang="tr-TR"/>
              <a:t>      Servo motorlar (bazen kontrol motorları olarak da adlandırılırlar) bir çeşit elektrik motorları olup özellikle geri beslemeli kontrol sistemlerinde çıkış hareketini kontrol edici olarak kullanılmak üzere tasarlanır ve üretilirler. Servo motorlar belirtilmekte olan bir sistem içerisinde aniden oluşan hataların kısa sürede engellenmesine olanak tanımaktadır. Geri bildirim özelliği sayesinde oluşan hataların tespiti yapılarak doğru yöne hareket etmesine olanak tanıdığı gibi engelleme durumunu da gösterebiliyorlar.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DA Makinalarının Genel Özellikleri:</a:t>
            </a:r>
            <a:endParaRPr/>
          </a:p>
        </p:txBody>
      </p:sp>
      <p:sp>
        <p:nvSpPr>
          <p:cNvPr id="219" name="Google Shape;219;p21"/>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400"/>
              <a:buChar char="•"/>
            </a:pPr>
            <a:r>
              <a:rPr lang="tr-TR"/>
              <a:t>Hız Kontrolü</a:t>
            </a:r>
            <a:endParaRPr/>
          </a:p>
          <a:p>
            <a:pPr indent="0" lvl="0" marL="0" rtl="0" algn="l">
              <a:lnSpc>
                <a:spcPct val="90000"/>
              </a:lnSpc>
              <a:spcBef>
                <a:spcPts val="1000"/>
              </a:spcBef>
              <a:spcAft>
                <a:spcPts val="0"/>
              </a:spcAft>
              <a:buClr>
                <a:schemeClr val="lt1"/>
              </a:buClr>
              <a:buSzPts val="2400"/>
              <a:buNone/>
            </a:pPr>
            <a:r>
              <a:rPr lang="tr-TR"/>
              <a:t>Armatür gerilimi değiştirilerek ve alan akımı değiştirilerek yapılabilir.</a:t>
            </a:r>
            <a:endParaRPr/>
          </a:p>
          <a:p>
            <a:pPr indent="-228600" lvl="0" marL="228600" rtl="0" algn="l">
              <a:lnSpc>
                <a:spcPct val="90000"/>
              </a:lnSpc>
              <a:spcBef>
                <a:spcPts val="1000"/>
              </a:spcBef>
              <a:spcAft>
                <a:spcPts val="0"/>
              </a:spcAft>
              <a:buClr>
                <a:schemeClr val="lt1"/>
              </a:buClr>
              <a:buSzPts val="2400"/>
              <a:buChar char="•"/>
            </a:pPr>
            <a:r>
              <a:rPr lang="tr-TR"/>
              <a:t>Sınırlı Kullanım</a:t>
            </a:r>
            <a:endParaRPr/>
          </a:p>
          <a:p>
            <a:pPr indent="0" lvl="0" marL="0" rtl="0" algn="l">
              <a:lnSpc>
                <a:spcPct val="90000"/>
              </a:lnSpc>
              <a:spcBef>
                <a:spcPts val="1000"/>
              </a:spcBef>
              <a:spcAft>
                <a:spcPts val="0"/>
              </a:spcAft>
              <a:buClr>
                <a:schemeClr val="lt1"/>
              </a:buClr>
              <a:buSzPts val="2400"/>
              <a:buNone/>
            </a:pPr>
            <a:r>
              <a:rPr lang="tr-TR"/>
              <a:t>Yavaş ve orta hız uygulamalarında kullanılırlar.</a:t>
            </a:r>
            <a:endParaRPr/>
          </a:p>
          <a:p>
            <a:pPr indent="0" lvl="0" marL="0" rtl="0" algn="l">
              <a:lnSpc>
                <a:spcPct val="90000"/>
              </a:lnSpc>
              <a:spcBef>
                <a:spcPts val="1000"/>
              </a:spcBef>
              <a:spcAft>
                <a:spcPts val="0"/>
              </a:spcAft>
              <a:buClr>
                <a:schemeClr val="lt1"/>
              </a:buClr>
              <a:buSzPts val="2400"/>
              <a:buNone/>
            </a:pPr>
            <a:r>
              <a:rPr lang="tr-TR"/>
              <a:t>Temiz ve güvenli koşullarda kullanılmaları gerekmektedir.</a:t>
            </a:r>
            <a:endParaRPr/>
          </a:p>
          <a:p>
            <a:pPr indent="-228600" lvl="0" marL="228600" rtl="0" algn="l">
              <a:lnSpc>
                <a:spcPct val="90000"/>
              </a:lnSpc>
              <a:spcBef>
                <a:spcPts val="1000"/>
              </a:spcBef>
              <a:spcAft>
                <a:spcPts val="0"/>
              </a:spcAft>
              <a:buClr>
                <a:schemeClr val="lt1"/>
              </a:buClr>
              <a:buSzPts val="2400"/>
              <a:buChar char="•"/>
            </a:pPr>
            <a:r>
              <a:rPr lang="tr-TR"/>
              <a:t>Maliyet</a:t>
            </a:r>
            <a:endParaRPr/>
          </a:p>
          <a:p>
            <a:pPr indent="0" lvl="0" marL="0" rtl="0" algn="l">
              <a:lnSpc>
                <a:spcPct val="90000"/>
              </a:lnSpc>
              <a:spcBef>
                <a:spcPts val="1000"/>
              </a:spcBef>
              <a:spcAft>
                <a:spcPts val="0"/>
              </a:spcAft>
              <a:buClr>
                <a:schemeClr val="lt1"/>
              </a:buClr>
              <a:buSzPts val="2400"/>
              <a:buNone/>
            </a:pPr>
            <a:r>
              <a:rPr lang="tr-TR"/>
              <a:t>AA motorlara göre pahalıdır.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DA motorları:</a:t>
            </a:r>
            <a:br>
              <a:rPr lang="tr-TR"/>
            </a:br>
            <a:r>
              <a:rPr lang="tr-TR"/>
              <a:t>             Servo Motorlar</a:t>
            </a:r>
            <a:endParaRPr/>
          </a:p>
        </p:txBody>
      </p:sp>
      <p:sp>
        <p:nvSpPr>
          <p:cNvPr id="402" name="Google Shape;402;p48"/>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lang="tr-TR"/>
              <a:t>     Endüstriyel uygulamalarda pozisyon kontrolü </a:t>
            </a:r>
            <a:r>
              <a:rPr b="1" i="1" lang="tr-TR" u="sng"/>
              <a:t>adım (motor)</a:t>
            </a:r>
            <a:r>
              <a:rPr lang="tr-TR"/>
              <a:t> yada servo motorlar kullanılarak yapılmaktadır. Servo motorların güçleri birkaç watt’tan birkaç yüz watt’a kadar olabilir. Servo motorlar yüksek hız tepkisine sahiptirler. Bu özellik ise servo motorların düşük rotor ataletine sahip olmalarını gerektirir. Bu motorlar daha küçük çaplı ve daha uzundurlar. Servo motorlar normal olarak düşük veya sıfır hızda çalışırlar ve bundan dolayı moment veya güç değerleri aynı olan klasik motorlara göre boyutları daha büyüktür.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DA motorları:</a:t>
            </a:r>
            <a:br>
              <a:rPr lang="tr-TR"/>
            </a:br>
            <a:r>
              <a:rPr lang="tr-TR"/>
              <a:t>             Servo Motorlar</a:t>
            </a:r>
            <a:endParaRPr/>
          </a:p>
        </p:txBody>
      </p:sp>
      <p:pic>
        <p:nvPicPr>
          <p:cNvPr id="408" name="Google Shape;408;p49"/>
          <p:cNvPicPr preferRelativeResize="0"/>
          <p:nvPr>
            <p:ph idx="1" type="body"/>
          </p:nvPr>
        </p:nvPicPr>
        <p:blipFill rotWithShape="1">
          <a:blip r:embed="rId3">
            <a:alphaModFix/>
          </a:blip>
          <a:srcRect b="0" l="0" r="0" t="0"/>
          <a:stretch/>
        </p:blipFill>
        <p:spPr>
          <a:xfrm>
            <a:off x="214322" y="2240310"/>
            <a:ext cx="4440221" cy="3724392"/>
          </a:xfrm>
          <a:prstGeom prst="rect">
            <a:avLst/>
          </a:prstGeom>
          <a:noFill/>
          <a:ln>
            <a:noFill/>
          </a:ln>
        </p:spPr>
      </p:pic>
      <p:pic>
        <p:nvPicPr>
          <p:cNvPr id="409" name="Google Shape;409;p49"/>
          <p:cNvPicPr preferRelativeResize="0"/>
          <p:nvPr/>
        </p:nvPicPr>
        <p:blipFill rotWithShape="1">
          <a:blip r:embed="rId4">
            <a:alphaModFix/>
          </a:blip>
          <a:srcRect b="0" l="0" r="0" t="0"/>
          <a:stretch/>
        </p:blipFill>
        <p:spPr>
          <a:xfrm>
            <a:off x="4655867" y="2230358"/>
            <a:ext cx="5638316" cy="372439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DA Motorlarında Devir Sayısı Ayarı:</a:t>
            </a:r>
            <a:br>
              <a:rPr lang="tr-TR"/>
            </a:br>
            <a:r>
              <a:rPr lang="tr-TR"/>
              <a:t>    </a:t>
            </a:r>
            <a:r>
              <a:rPr lang="tr-TR" sz="2700"/>
              <a:t>Sabit Kutup Geriliminde Kutup Alan Şiddetini Değiştirerek</a:t>
            </a:r>
            <a:endParaRPr/>
          </a:p>
        </p:txBody>
      </p:sp>
      <p:sp>
        <p:nvSpPr>
          <p:cNvPr id="415" name="Google Shape;415;p50"/>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lang="tr-TR"/>
              <a:t>     Bu şekilde devir değiştirme, şönt ve kompunt motorların endüktör sargına seri olarak qst reostası bağlanarak yapılmaktadır.</a:t>
            </a:r>
            <a:endParaRPr/>
          </a:p>
          <a:p>
            <a:pPr indent="0" lvl="0" marL="0" rtl="0" algn="l">
              <a:lnSpc>
                <a:spcPct val="90000"/>
              </a:lnSpc>
              <a:spcBef>
                <a:spcPts val="1000"/>
              </a:spcBef>
              <a:spcAft>
                <a:spcPts val="0"/>
              </a:spcAft>
              <a:buClr>
                <a:schemeClr val="lt1"/>
              </a:buClr>
              <a:buSzPts val="2400"/>
              <a:buNone/>
            </a:pPr>
            <a:r>
              <a:rPr lang="tr-TR"/>
              <a:t>     Reosta ile endüktörden geçen uyartım akımı azalırsa manyetik alan zayıflar, motorun devir sayısı artar. Reosta direnci artırılırsa bu kez endüktörden geçen akım azalır ve devir sayısı artar.</a:t>
            </a:r>
            <a:endParaRPr/>
          </a:p>
          <a:p>
            <a:pPr indent="0" lvl="0" marL="0" rtl="0" algn="l">
              <a:lnSpc>
                <a:spcPct val="90000"/>
              </a:lnSpc>
              <a:spcBef>
                <a:spcPts val="1000"/>
              </a:spcBef>
              <a:spcAft>
                <a:spcPts val="0"/>
              </a:spcAft>
              <a:buClr>
                <a:schemeClr val="lt1"/>
              </a:buClr>
              <a:buSzPts val="2400"/>
              <a:buNone/>
            </a:pPr>
            <a:r>
              <a:rPr lang="tr-TR"/>
              <a:t>     Akımın artırılması veya azalmasını ampermetreden görebiliriz. DA motorlarının yol almasında LMR reostası kullanılır.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DA Motorlarında Devir Sayısı Ayarı:</a:t>
            </a:r>
            <a:br>
              <a:rPr lang="tr-TR"/>
            </a:br>
            <a:r>
              <a:rPr lang="tr-TR"/>
              <a:t>                      </a:t>
            </a:r>
            <a:r>
              <a:rPr lang="tr-TR" sz="2800"/>
              <a:t>Motora Uygulanan Gerilimi Değiştirerek</a:t>
            </a:r>
            <a:endParaRPr/>
          </a:p>
        </p:txBody>
      </p:sp>
      <p:sp>
        <p:nvSpPr>
          <p:cNvPr id="421" name="Google Shape;421;p51"/>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lang="tr-TR"/>
              <a:t>     Gerilimi değiştirilerek devir sayısı ayarı en çok kullanılan tekniklerden biridir. </a:t>
            </a:r>
            <a:endParaRPr/>
          </a:p>
          <a:p>
            <a:pPr indent="0" lvl="0" marL="0" rtl="0" algn="l">
              <a:lnSpc>
                <a:spcPct val="90000"/>
              </a:lnSpc>
              <a:spcBef>
                <a:spcPts val="1000"/>
              </a:spcBef>
              <a:spcAft>
                <a:spcPts val="0"/>
              </a:spcAft>
              <a:buClr>
                <a:schemeClr val="lt1"/>
              </a:buClr>
              <a:buSzPts val="2400"/>
              <a:buNone/>
            </a:pPr>
            <a:r>
              <a:rPr lang="tr-TR"/>
              <a:t>     Endüvi devresine seri şekilde qst reostası bağlanır. Direncin artırılıp azaltılması endüviden geçen akımın değişmesini sağlar. Endüvi üzerideki akım değişmesi gerilimin değişmesini sağlar.</a:t>
            </a:r>
            <a:endParaRPr/>
          </a:p>
          <a:p>
            <a:pPr indent="0" lvl="0" marL="0" rtl="0" algn="l">
              <a:lnSpc>
                <a:spcPct val="90000"/>
              </a:lnSpc>
              <a:spcBef>
                <a:spcPts val="1000"/>
              </a:spcBef>
              <a:spcAft>
                <a:spcPts val="0"/>
              </a:spcAft>
              <a:buClr>
                <a:schemeClr val="lt1"/>
              </a:buClr>
              <a:buSzPts val="2400"/>
              <a:buNone/>
            </a:pPr>
            <a:r>
              <a:rPr lang="tr-TR"/>
              <a:t>     Endüktör gerilimi sabit tutulup endüviden geçen akım artarsa devir sayısı artar. Endüviden geçen akım azalırsa devir sayısı azalır (Akımın artığını ya da azaldığını ampermetreden gözlemleyebiliriz).</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DA Motorlarında Devir Sayısı Ayarı:</a:t>
            </a:r>
            <a:br>
              <a:rPr lang="tr-TR"/>
            </a:br>
            <a:r>
              <a:rPr lang="tr-TR"/>
              <a:t>                                            </a:t>
            </a:r>
            <a:r>
              <a:rPr lang="tr-TR" sz="2800"/>
              <a:t>Seri Motorlarda</a:t>
            </a:r>
            <a:endParaRPr/>
          </a:p>
        </p:txBody>
      </p:sp>
      <p:sp>
        <p:nvSpPr>
          <p:cNvPr id="427" name="Google Shape;427;p52"/>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lt1"/>
              </a:buClr>
              <a:buSzPts val="2400"/>
              <a:buNone/>
            </a:pPr>
            <a:r>
              <a:rPr lang="tr-TR"/>
              <a:t>      Qst reosta ile seri sargı üzerinde düşen gerilim değiştirilir. </a:t>
            </a:r>
            <a:endParaRPr/>
          </a:p>
          <a:p>
            <a:pPr indent="0" lvl="0" marL="0" rtl="0" algn="l">
              <a:lnSpc>
                <a:spcPct val="80000"/>
              </a:lnSpc>
              <a:spcBef>
                <a:spcPts val="1000"/>
              </a:spcBef>
              <a:spcAft>
                <a:spcPts val="0"/>
              </a:spcAft>
              <a:buClr>
                <a:schemeClr val="lt1"/>
              </a:buClr>
              <a:buSzPts val="2400"/>
              <a:buNone/>
            </a:pPr>
            <a:r>
              <a:rPr lang="tr-TR"/>
              <a:t>      Reosta seri sargıya paralel bağlanır, reosta direnci artınca endüktörden geçen akım artar. Böylece manyetik alan şiddetinde artar. Manyetik alan artması devir sayısında azalmaya neden olur.</a:t>
            </a:r>
            <a:endParaRPr/>
          </a:p>
          <a:p>
            <a:pPr indent="0" lvl="0" marL="0" rtl="0" algn="l">
              <a:lnSpc>
                <a:spcPct val="80000"/>
              </a:lnSpc>
              <a:spcBef>
                <a:spcPts val="1000"/>
              </a:spcBef>
              <a:spcAft>
                <a:spcPts val="0"/>
              </a:spcAft>
              <a:buClr>
                <a:schemeClr val="lt1"/>
              </a:buClr>
              <a:buSzPts val="2400"/>
              <a:buNone/>
            </a:pPr>
            <a:r>
              <a:rPr lang="tr-TR"/>
              <a:t>      Reostanın direnci azalınca endüktörden geçen akım reostayı tercih eder. Böylece seri sargıdan geçen akım azalır, akımın azalması manyetik alanı azaltır ve motorun devir sayında artma meydana gelir. Seri motorlar için ideal devir şeklidir ancak reosta direnci sıfır yapılarak devir sayısının aşırı olması sakınca oluşturabilir. Ayrıca reosta direnci sıfırda bırakılıp durdurduktan sonra başlatma yapılmamalıdır çünkü motorun yanmasına sebep olur.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5E5E"/>
            </a:gs>
            <a:gs pos="50000">
              <a:srgbClr val="404040"/>
            </a:gs>
            <a:gs pos="100000">
              <a:srgbClr val="1E1E1E"/>
            </a:gs>
          </a:gsLst>
          <a:lin ang="2520000" scaled="0"/>
        </a:gradFill>
      </p:bgPr>
    </p:bg>
    <p:spTree>
      <p:nvGrpSpPr>
        <p:cNvPr id="431" name="Shape 431"/>
        <p:cNvGrpSpPr/>
        <p:nvPr/>
      </p:nvGrpSpPr>
      <p:grpSpPr>
        <a:xfrm>
          <a:off x="0" y="0"/>
          <a:ext cx="0" cy="0"/>
          <a:chOff x="0" y="0"/>
          <a:chExt cx="0" cy="0"/>
        </a:xfrm>
      </p:grpSpPr>
      <p:sp>
        <p:nvSpPr>
          <p:cNvPr id="432" name="Google Shape;432;p53"/>
          <p:cNvSpPr/>
          <p:nvPr/>
        </p:nvSpPr>
        <p:spPr>
          <a:xfrm>
            <a:off x="0" y="-1"/>
            <a:ext cx="12188825" cy="6858001"/>
          </a:xfrm>
          <a:prstGeom prst="rect">
            <a:avLst/>
          </a:prstGeom>
          <a:gradFill>
            <a:gsLst>
              <a:gs pos="0">
                <a:srgbClr val="5E5E5E"/>
              </a:gs>
              <a:gs pos="50000">
                <a:srgbClr val="404040"/>
              </a:gs>
              <a:gs pos="100000">
                <a:srgbClr val="1E1E1E"/>
              </a:gs>
            </a:gsLst>
            <a:lin ang="25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433" name="Google Shape;433;p53"/>
          <p:cNvPicPr preferRelativeResize="0"/>
          <p:nvPr/>
        </p:nvPicPr>
        <p:blipFill rotWithShape="1">
          <a:blip r:embed="rId3">
            <a:alphaModFix amt="10000"/>
          </a:blip>
          <a:srcRect b="0" l="0" r="0" t="0"/>
          <a:stretch/>
        </p:blipFill>
        <p:spPr>
          <a:xfrm>
            <a:off x="-3176" y="0"/>
            <a:ext cx="12192000" cy="6858000"/>
          </a:xfrm>
          <a:prstGeom prst="rect">
            <a:avLst/>
          </a:prstGeom>
          <a:noFill/>
          <a:ln>
            <a:noFill/>
          </a:ln>
        </p:spPr>
      </p:pic>
      <p:sp>
        <p:nvSpPr>
          <p:cNvPr id="434" name="Google Shape;434;p53"/>
          <p:cNvSpPr/>
          <p:nvPr/>
        </p:nvSpPr>
        <p:spPr>
          <a:xfrm>
            <a:off x="4639056" y="0"/>
            <a:ext cx="7552944" cy="685800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35" name="Google Shape;435;p53"/>
          <p:cNvSpPr/>
          <p:nvPr/>
        </p:nvSpPr>
        <p:spPr>
          <a:xfrm>
            <a:off x="2" y="609600"/>
            <a:ext cx="4959094"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3"/>
          <p:cNvSpPr txBox="1"/>
          <p:nvPr>
            <p:ph type="title"/>
          </p:nvPr>
        </p:nvSpPr>
        <p:spPr>
          <a:xfrm>
            <a:off x="680321" y="753228"/>
            <a:ext cx="4136123"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700"/>
              <a:buFont typeface="Trebuchet MS"/>
              <a:buNone/>
            </a:pPr>
            <a:r>
              <a:rPr lang="tr-TR" sz="1700"/>
              <a:t>DA Motorlarında Devir Yönü Değişimi:</a:t>
            </a:r>
            <a:br>
              <a:rPr lang="tr-TR" sz="1700"/>
            </a:br>
            <a:r>
              <a:rPr lang="tr-TR" sz="1700"/>
              <a:t>              Endüviden Geçen Akım Yönünü Değiştirerek</a:t>
            </a:r>
            <a:endParaRPr/>
          </a:p>
        </p:txBody>
      </p:sp>
      <p:pic>
        <p:nvPicPr>
          <p:cNvPr id="437" name="Google Shape;437;p53"/>
          <p:cNvPicPr preferRelativeResize="0"/>
          <p:nvPr/>
        </p:nvPicPr>
        <p:blipFill rotWithShape="1">
          <a:blip r:embed="rId4">
            <a:alphaModFix/>
          </a:blip>
          <a:srcRect b="0" l="0" r="0" t="0"/>
          <a:stretch/>
        </p:blipFill>
        <p:spPr>
          <a:xfrm>
            <a:off x="2" y="1970241"/>
            <a:ext cx="4956048" cy="199787"/>
          </a:xfrm>
          <a:prstGeom prst="rect">
            <a:avLst/>
          </a:prstGeom>
          <a:noFill/>
          <a:ln>
            <a:noFill/>
          </a:ln>
        </p:spPr>
      </p:pic>
      <p:sp>
        <p:nvSpPr>
          <p:cNvPr id="438" name="Google Shape;438;p53"/>
          <p:cNvSpPr txBox="1"/>
          <p:nvPr>
            <p:ph idx="1" type="body"/>
          </p:nvPr>
        </p:nvSpPr>
        <p:spPr>
          <a:xfrm>
            <a:off x="680321" y="2336873"/>
            <a:ext cx="3656289" cy="35993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400"/>
              <a:buNone/>
            </a:pPr>
            <a:r>
              <a:rPr lang="tr-TR" sz="1400"/>
              <a:t>      </a:t>
            </a:r>
            <a:r>
              <a:rPr lang="tr-TR" sz="3200"/>
              <a:t>Endüktörden geçen akım sabit tutulup endüviden geçen akım yön değiştirilirse doğru akım motorunun devir yönü değişir.</a:t>
            </a:r>
            <a:endParaRPr/>
          </a:p>
          <a:p>
            <a:pPr indent="0" lvl="0" marL="0" rtl="0" algn="l">
              <a:lnSpc>
                <a:spcPct val="90000"/>
              </a:lnSpc>
              <a:spcBef>
                <a:spcPts val="1000"/>
              </a:spcBef>
              <a:spcAft>
                <a:spcPts val="0"/>
              </a:spcAft>
              <a:buClr>
                <a:schemeClr val="lt1"/>
              </a:buClr>
              <a:buSzPts val="1400"/>
              <a:buNone/>
            </a:pPr>
            <a:r>
              <a:rPr lang="tr-TR" sz="1400"/>
              <a:t> </a:t>
            </a:r>
            <a:endParaRPr/>
          </a:p>
        </p:txBody>
      </p:sp>
      <p:pic>
        <p:nvPicPr>
          <p:cNvPr id="439" name="Google Shape;439;p53"/>
          <p:cNvPicPr preferRelativeResize="0"/>
          <p:nvPr/>
        </p:nvPicPr>
        <p:blipFill rotWithShape="1">
          <a:blip r:embed="rId5">
            <a:alphaModFix/>
          </a:blip>
          <a:srcRect b="0" l="0" r="0" t="0"/>
          <a:stretch/>
        </p:blipFill>
        <p:spPr>
          <a:xfrm>
            <a:off x="5276090" y="795819"/>
            <a:ext cx="6269479" cy="5266362"/>
          </a:xfrm>
          <a:prstGeom prst="rect">
            <a:avLst/>
          </a:prstGeom>
          <a:noFill/>
          <a:ln>
            <a:noFill/>
          </a:ln>
          <a:effectLst>
            <a:outerShdw blurRad="76200" rotWithShape="0" algn="tl" dir="5040000" dist="63500">
              <a:srgbClr val="000000">
                <a:alpha val="40784"/>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DA Motorlarında Devir Yönü Değişimi:</a:t>
            </a:r>
            <a:br>
              <a:rPr lang="tr-TR"/>
            </a:br>
            <a:r>
              <a:rPr lang="tr-TR"/>
              <a:t>              </a:t>
            </a:r>
            <a:r>
              <a:rPr lang="tr-TR" sz="2700"/>
              <a:t>Endüktörden Geçen Akım Yönünü Değiştirerek</a:t>
            </a:r>
            <a:endParaRPr/>
          </a:p>
        </p:txBody>
      </p:sp>
      <p:sp>
        <p:nvSpPr>
          <p:cNvPr id="445" name="Google Shape;445;p54"/>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lang="tr-TR"/>
              <a:t>       Bir iletkenden geçen akım yönü sabit tutularak endüktör manyetik alanı yön değiştirirse iletkenin itilme yönü değişir. Bu prensibe göre doğru akım motorları da endüvi üzerindeki iletkenlerden geçen akım yönü değiştirilmeden endüktörden geçen akımın yönü değiştirilirse motorun devir yönü değişir.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DA Motorlarında Devir Yönü Değişimi:</a:t>
            </a:r>
            <a:br>
              <a:rPr lang="tr-TR"/>
            </a:br>
            <a:r>
              <a:rPr lang="tr-TR"/>
              <a:t>              </a:t>
            </a:r>
            <a:r>
              <a:rPr lang="tr-TR" sz="2700"/>
              <a:t>Endüktörden Geçen Akım Yönünü Değiştirerek</a:t>
            </a:r>
            <a:endParaRPr/>
          </a:p>
        </p:txBody>
      </p:sp>
      <p:pic>
        <p:nvPicPr>
          <p:cNvPr id="451" name="Google Shape;451;p55"/>
          <p:cNvPicPr preferRelativeResize="0"/>
          <p:nvPr>
            <p:ph idx="1" type="body"/>
          </p:nvPr>
        </p:nvPicPr>
        <p:blipFill rotWithShape="1">
          <a:blip r:embed="rId3">
            <a:alphaModFix/>
          </a:blip>
          <a:srcRect b="0" l="0" r="0" t="0"/>
          <a:stretch/>
        </p:blipFill>
        <p:spPr>
          <a:xfrm>
            <a:off x="3080824" y="2224259"/>
            <a:ext cx="5764385" cy="437537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Soru 1:</a:t>
            </a:r>
            <a:endParaRPr/>
          </a:p>
        </p:txBody>
      </p:sp>
      <p:sp>
        <p:nvSpPr>
          <p:cNvPr id="457" name="Google Shape;457;p56"/>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lang="tr-TR"/>
              <a:t>     Aşağıdakilerde hangisi doğrusal akım makinalarının genel parçalarından değildir?</a:t>
            </a:r>
            <a:endParaRPr/>
          </a:p>
          <a:p>
            <a:pPr indent="0" lvl="0" marL="0" rtl="0" algn="l">
              <a:lnSpc>
                <a:spcPct val="90000"/>
              </a:lnSpc>
              <a:spcBef>
                <a:spcPts val="1000"/>
              </a:spcBef>
              <a:spcAft>
                <a:spcPts val="0"/>
              </a:spcAft>
              <a:buClr>
                <a:schemeClr val="lt1"/>
              </a:buClr>
              <a:buSzPts val="2400"/>
              <a:buNone/>
            </a:pPr>
            <a:r>
              <a:rPr lang="tr-TR"/>
              <a:t>    A) Endüktör</a:t>
            </a:r>
            <a:endParaRPr/>
          </a:p>
          <a:p>
            <a:pPr indent="0" lvl="0" marL="0" rtl="0" algn="l">
              <a:lnSpc>
                <a:spcPct val="90000"/>
              </a:lnSpc>
              <a:spcBef>
                <a:spcPts val="1000"/>
              </a:spcBef>
              <a:spcAft>
                <a:spcPts val="0"/>
              </a:spcAft>
              <a:buClr>
                <a:schemeClr val="lt1"/>
              </a:buClr>
              <a:buSzPts val="2400"/>
              <a:buNone/>
            </a:pPr>
            <a:r>
              <a:rPr lang="tr-TR"/>
              <a:t>    B) Endüvi</a:t>
            </a:r>
            <a:endParaRPr/>
          </a:p>
          <a:p>
            <a:pPr indent="0" lvl="0" marL="0" rtl="0" algn="l">
              <a:lnSpc>
                <a:spcPct val="90000"/>
              </a:lnSpc>
              <a:spcBef>
                <a:spcPts val="1000"/>
              </a:spcBef>
              <a:spcAft>
                <a:spcPts val="0"/>
              </a:spcAft>
              <a:buClr>
                <a:schemeClr val="lt1"/>
              </a:buClr>
              <a:buSzPts val="2400"/>
              <a:buNone/>
            </a:pPr>
            <a:r>
              <a:rPr lang="tr-TR"/>
              <a:t>    C) Fırça</a:t>
            </a:r>
            <a:endParaRPr/>
          </a:p>
          <a:p>
            <a:pPr indent="0" lvl="0" marL="0" rtl="0" algn="l">
              <a:lnSpc>
                <a:spcPct val="90000"/>
              </a:lnSpc>
              <a:spcBef>
                <a:spcPts val="1000"/>
              </a:spcBef>
              <a:spcAft>
                <a:spcPts val="0"/>
              </a:spcAft>
              <a:buClr>
                <a:schemeClr val="lt1"/>
              </a:buClr>
              <a:buSzPts val="2400"/>
              <a:buNone/>
            </a:pPr>
            <a:r>
              <a:rPr lang="tr-TR"/>
              <a:t>    D) Fırça Yatağı</a:t>
            </a:r>
            <a:endParaRPr/>
          </a:p>
          <a:p>
            <a:pPr indent="0" lvl="0" marL="0" rtl="0" algn="l">
              <a:lnSpc>
                <a:spcPct val="90000"/>
              </a:lnSpc>
              <a:spcBef>
                <a:spcPts val="1000"/>
              </a:spcBef>
              <a:spcAft>
                <a:spcPts val="0"/>
              </a:spcAft>
              <a:buClr>
                <a:schemeClr val="lt1"/>
              </a:buClr>
              <a:buSzPts val="2400"/>
              <a:buNone/>
            </a:pPr>
            <a:r>
              <a:rPr lang="tr-TR"/>
              <a:t>    </a:t>
            </a:r>
            <a:r>
              <a:rPr lang="tr-TR">
                <a:solidFill>
                  <a:srgbClr val="FF0000"/>
                </a:solidFill>
              </a:rPr>
              <a:t>E) Reosta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Soru 2:</a:t>
            </a:r>
            <a:endParaRPr/>
          </a:p>
        </p:txBody>
      </p:sp>
      <p:sp>
        <p:nvSpPr>
          <p:cNvPr id="463" name="Google Shape;463;p57"/>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lang="tr-TR"/>
              <a:t>     Aşağıdakilerden hangisi doğru akım motorlarından değildir?</a:t>
            </a:r>
            <a:endParaRPr/>
          </a:p>
          <a:p>
            <a:pPr indent="0" lvl="0" marL="0" rtl="0" algn="l">
              <a:lnSpc>
                <a:spcPct val="90000"/>
              </a:lnSpc>
              <a:spcBef>
                <a:spcPts val="1000"/>
              </a:spcBef>
              <a:spcAft>
                <a:spcPts val="0"/>
              </a:spcAft>
              <a:buClr>
                <a:schemeClr val="lt1"/>
              </a:buClr>
              <a:buSzPts val="2400"/>
              <a:buNone/>
            </a:pPr>
            <a:r>
              <a:rPr lang="tr-TR"/>
              <a:t>      A) Fırçalı Motorlar</a:t>
            </a:r>
            <a:endParaRPr/>
          </a:p>
          <a:p>
            <a:pPr indent="0" lvl="0" marL="0" rtl="0" algn="l">
              <a:lnSpc>
                <a:spcPct val="90000"/>
              </a:lnSpc>
              <a:spcBef>
                <a:spcPts val="1000"/>
              </a:spcBef>
              <a:spcAft>
                <a:spcPts val="0"/>
              </a:spcAft>
              <a:buClr>
                <a:schemeClr val="lt1"/>
              </a:buClr>
              <a:buSzPts val="2400"/>
              <a:buNone/>
            </a:pPr>
            <a:r>
              <a:rPr lang="tr-TR"/>
              <a:t>      B) Fırçasız Motorlar</a:t>
            </a:r>
            <a:endParaRPr/>
          </a:p>
          <a:p>
            <a:pPr indent="0" lvl="0" marL="0" rtl="0" algn="l">
              <a:lnSpc>
                <a:spcPct val="90000"/>
              </a:lnSpc>
              <a:spcBef>
                <a:spcPts val="1000"/>
              </a:spcBef>
              <a:spcAft>
                <a:spcPts val="0"/>
              </a:spcAft>
              <a:buClr>
                <a:schemeClr val="lt1"/>
              </a:buClr>
              <a:buSzPts val="2400"/>
              <a:buNone/>
            </a:pPr>
            <a:r>
              <a:rPr lang="tr-TR"/>
              <a:t>      C) Adım (Step) Motorlar</a:t>
            </a:r>
            <a:endParaRPr/>
          </a:p>
          <a:p>
            <a:pPr indent="0" lvl="0" marL="0" rtl="0" algn="l">
              <a:lnSpc>
                <a:spcPct val="90000"/>
              </a:lnSpc>
              <a:spcBef>
                <a:spcPts val="1000"/>
              </a:spcBef>
              <a:spcAft>
                <a:spcPts val="0"/>
              </a:spcAft>
              <a:buClr>
                <a:schemeClr val="lt1"/>
              </a:buClr>
              <a:buSzPts val="2400"/>
              <a:buNone/>
            </a:pPr>
            <a:r>
              <a:rPr lang="tr-TR"/>
              <a:t>      </a:t>
            </a:r>
            <a:r>
              <a:rPr lang="tr-TR">
                <a:solidFill>
                  <a:srgbClr val="FF0000"/>
                </a:solidFill>
              </a:rPr>
              <a:t>D) 1.6 Dizel Motorlar</a:t>
            </a:r>
            <a:endParaRPr/>
          </a:p>
          <a:p>
            <a:pPr indent="0" lvl="0" marL="0" rtl="0" algn="l">
              <a:lnSpc>
                <a:spcPct val="90000"/>
              </a:lnSpc>
              <a:spcBef>
                <a:spcPts val="1000"/>
              </a:spcBef>
              <a:spcAft>
                <a:spcPts val="0"/>
              </a:spcAft>
              <a:buClr>
                <a:schemeClr val="lt1"/>
              </a:buClr>
              <a:buSzPts val="2400"/>
              <a:buNone/>
            </a:pPr>
            <a:r>
              <a:rPr lang="tr-TR"/>
              <a:t>      E) Servo Motorlar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E5E5E"/>
            </a:gs>
            <a:gs pos="50000">
              <a:srgbClr val="404040"/>
            </a:gs>
            <a:gs pos="100000">
              <a:srgbClr val="1E1E1E"/>
            </a:gs>
          </a:gsLst>
          <a:lin ang="2520000" scaled="0"/>
        </a:gradFill>
      </p:bgPr>
    </p:bg>
    <p:spTree>
      <p:nvGrpSpPr>
        <p:cNvPr id="223" name="Shape 223"/>
        <p:cNvGrpSpPr/>
        <p:nvPr/>
      </p:nvGrpSpPr>
      <p:grpSpPr>
        <a:xfrm>
          <a:off x="0" y="0"/>
          <a:ext cx="0" cy="0"/>
          <a:chOff x="0" y="0"/>
          <a:chExt cx="0" cy="0"/>
        </a:xfrm>
      </p:grpSpPr>
      <p:sp>
        <p:nvSpPr>
          <p:cNvPr id="224" name="Google Shape;224;p2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DA Makinalarının Yapısı:</a:t>
            </a:r>
            <a:endParaRPr/>
          </a:p>
        </p:txBody>
      </p:sp>
      <p:sp>
        <p:nvSpPr>
          <p:cNvPr id="225" name="Google Shape;225;p22"/>
          <p:cNvSpPr txBox="1"/>
          <p:nvPr>
            <p:ph idx="1" type="body"/>
          </p:nvPr>
        </p:nvSpPr>
        <p:spPr>
          <a:xfrm>
            <a:off x="680322" y="2336873"/>
            <a:ext cx="3489341" cy="35993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None/>
            </a:pPr>
            <a:r>
              <a:rPr lang="tr-TR" sz="2800"/>
              <a:t>Doğru akım makineleri dönen kısım (endüvi), duran kısım (endüktör), yatak, kapak, fırça ve kolektörden oluşur.</a:t>
            </a:r>
            <a:endParaRPr/>
          </a:p>
          <a:p>
            <a:pPr indent="0" lvl="0" marL="0" rtl="0" algn="l">
              <a:lnSpc>
                <a:spcPct val="90000"/>
              </a:lnSpc>
              <a:spcBef>
                <a:spcPts val="1000"/>
              </a:spcBef>
              <a:spcAft>
                <a:spcPts val="0"/>
              </a:spcAft>
              <a:buClr>
                <a:schemeClr val="lt1"/>
              </a:buClr>
              <a:buSzPts val="1800"/>
              <a:buNone/>
            </a:pPr>
            <a:r>
              <a:t/>
            </a:r>
            <a:endParaRPr sz="1800"/>
          </a:p>
        </p:txBody>
      </p:sp>
      <p:pic>
        <p:nvPicPr>
          <p:cNvPr id="226" name="Google Shape;226;p22"/>
          <p:cNvPicPr preferRelativeResize="0"/>
          <p:nvPr/>
        </p:nvPicPr>
        <p:blipFill rotWithShape="1">
          <a:blip r:embed="rId3">
            <a:alphaModFix/>
          </a:blip>
          <a:srcRect b="0" l="0" r="0" t="0"/>
          <a:stretch/>
        </p:blipFill>
        <p:spPr>
          <a:xfrm>
            <a:off x="4655774" y="2336800"/>
            <a:ext cx="5636928" cy="3598863"/>
          </a:xfrm>
          <a:prstGeom prst="rect">
            <a:avLst/>
          </a:prstGeom>
          <a:noFill/>
          <a:ln>
            <a:noFill/>
          </a:ln>
          <a:effectLst>
            <a:outerShdw blurRad="76200" rotWithShape="0" algn="tl" dir="5040000" dist="63500">
              <a:srgbClr val="000000">
                <a:alpha val="40784"/>
              </a:srgbClr>
            </a:outerShdw>
          </a:effectLst>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Soru 3:</a:t>
            </a:r>
            <a:endParaRPr/>
          </a:p>
        </p:txBody>
      </p:sp>
      <p:sp>
        <p:nvSpPr>
          <p:cNvPr id="469" name="Google Shape;469;p58"/>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lang="tr-TR"/>
              <a:t>     Aşağıdakilerden hangisi doğrusal akım motorlarında devir sayısı değiştirme yöntemi değildir?</a:t>
            </a:r>
            <a:endParaRPr/>
          </a:p>
          <a:p>
            <a:pPr indent="0" lvl="0" marL="0" rtl="0" algn="l">
              <a:lnSpc>
                <a:spcPct val="90000"/>
              </a:lnSpc>
              <a:spcBef>
                <a:spcPts val="1000"/>
              </a:spcBef>
              <a:spcAft>
                <a:spcPts val="0"/>
              </a:spcAft>
              <a:buClr>
                <a:schemeClr val="lt1"/>
              </a:buClr>
              <a:buSzPts val="2400"/>
              <a:buNone/>
            </a:pPr>
            <a:r>
              <a:rPr lang="tr-TR"/>
              <a:t>     A) Reosta da direnci artırmak</a:t>
            </a:r>
            <a:endParaRPr/>
          </a:p>
          <a:p>
            <a:pPr indent="0" lvl="0" marL="0" rtl="0" algn="l">
              <a:lnSpc>
                <a:spcPct val="90000"/>
              </a:lnSpc>
              <a:spcBef>
                <a:spcPts val="1000"/>
              </a:spcBef>
              <a:spcAft>
                <a:spcPts val="0"/>
              </a:spcAft>
              <a:buClr>
                <a:schemeClr val="lt1"/>
              </a:buClr>
              <a:buSzPts val="2400"/>
              <a:buNone/>
            </a:pPr>
            <a:r>
              <a:rPr lang="tr-TR"/>
              <a:t>     B) Motora uygulanan akımı değiştirmek</a:t>
            </a:r>
            <a:endParaRPr/>
          </a:p>
          <a:p>
            <a:pPr indent="0" lvl="0" marL="0" rtl="0" algn="l">
              <a:lnSpc>
                <a:spcPct val="90000"/>
              </a:lnSpc>
              <a:spcBef>
                <a:spcPts val="1000"/>
              </a:spcBef>
              <a:spcAft>
                <a:spcPts val="0"/>
              </a:spcAft>
              <a:buClr>
                <a:schemeClr val="lt1"/>
              </a:buClr>
              <a:buSzPts val="2400"/>
              <a:buNone/>
            </a:pPr>
            <a:r>
              <a:rPr lang="tr-TR"/>
              <a:t>     </a:t>
            </a:r>
            <a:r>
              <a:rPr lang="tr-TR">
                <a:solidFill>
                  <a:srgbClr val="FF0000"/>
                </a:solidFill>
              </a:rPr>
              <a:t>C) Devreye ampermetre bağlamak</a:t>
            </a:r>
            <a:endParaRPr/>
          </a:p>
          <a:p>
            <a:pPr indent="0" lvl="0" marL="0" rtl="0" algn="l">
              <a:lnSpc>
                <a:spcPct val="90000"/>
              </a:lnSpc>
              <a:spcBef>
                <a:spcPts val="1000"/>
              </a:spcBef>
              <a:spcAft>
                <a:spcPts val="0"/>
              </a:spcAft>
              <a:buClr>
                <a:schemeClr val="lt1"/>
              </a:buClr>
              <a:buSzPts val="2400"/>
              <a:buNone/>
            </a:pPr>
            <a:r>
              <a:rPr lang="tr-TR"/>
              <a:t>     D) Sabit kutup geriliminde kutup alan şiddetini değiştirerek</a:t>
            </a:r>
            <a:endParaRPr/>
          </a:p>
          <a:p>
            <a:pPr indent="0" lvl="0" marL="0" rtl="0" algn="l">
              <a:lnSpc>
                <a:spcPct val="90000"/>
              </a:lnSpc>
              <a:spcBef>
                <a:spcPts val="1000"/>
              </a:spcBef>
              <a:spcAft>
                <a:spcPts val="0"/>
              </a:spcAft>
              <a:buClr>
                <a:schemeClr val="lt1"/>
              </a:buClr>
              <a:buSzPts val="2400"/>
              <a:buNone/>
            </a:pPr>
            <a:r>
              <a:rPr lang="tr-TR"/>
              <a:t>     E) Manyetik alanı azaltmak</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9"/>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Soru 4:</a:t>
            </a:r>
            <a:endParaRPr/>
          </a:p>
        </p:txBody>
      </p:sp>
      <p:sp>
        <p:nvSpPr>
          <p:cNvPr id="475" name="Google Shape;475;p59"/>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lang="tr-TR"/>
              <a:t>     Aşağıdakilerden hangisi doğrusal akım motorlarında devir yönünü değiştirme yöntemidir?</a:t>
            </a:r>
            <a:endParaRPr/>
          </a:p>
          <a:p>
            <a:pPr indent="0" lvl="0" marL="0" rtl="0" algn="l">
              <a:lnSpc>
                <a:spcPct val="90000"/>
              </a:lnSpc>
              <a:spcBef>
                <a:spcPts val="1000"/>
              </a:spcBef>
              <a:spcAft>
                <a:spcPts val="0"/>
              </a:spcAft>
              <a:buClr>
                <a:schemeClr val="lt1"/>
              </a:buClr>
              <a:buSzPts val="2400"/>
              <a:buNone/>
            </a:pPr>
            <a:r>
              <a:rPr lang="tr-TR"/>
              <a:t>     </a:t>
            </a:r>
            <a:r>
              <a:rPr lang="tr-TR">
                <a:solidFill>
                  <a:srgbClr val="FF0000"/>
                </a:solidFill>
              </a:rPr>
              <a:t>A) Endüviden geçen akım yönünü değiştirerek</a:t>
            </a:r>
            <a:endParaRPr/>
          </a:p>
          <a:p>
            <a:pPr indent="0" lvl="0" marL="0" rtl="0" algn="l">
              <a:lnSpc>
                <a:spcPct val="90000"/>
              </a:lnSpc>
              <a:spcBef>
                <a:spcPts val="1000"/>
              </a:spcBef>
              <a:spcAft>
                <a:spcPts val="0"/>
              </a:spcAft>
              <a:buClr>
                <a:srgbClr val="FF0000"/>
              </a:buClr>
              <a:buSzPts val="2400"/>
              <a:buNone/>
            </a:pPr>
            <a:r>
              <a:rPr lang="tr-TR">
                <a:solidFill>
                  <a:srgbClr val="FF0000"/>
                </a:solidFill>
              </a:rPr>
              <a:t>     </a:t>
            </a:r>
            <a:r>
              <a:rPr lang="tr-TR"/>
              <a:t>B) Dönen parçayı ters takmak</a:t>
            </a:r>
            <a:endParaRPr/>
          </a:p>
          <a:p>
            <a:pPr indent="0" lvl="0" marL="0" rtl="0" algn="l">
              <a:lnSpc>
                <a:spcPct val="90000"/>
              </a:lnSpc>
              <a:spcBef>
                <a:spcPts val="1000"/>
              </a:spcBef>
              <a:spcAft>
                <a:spcPts val="0"/>
              </a:spcAft>
              <a:buClr>
                <a:srgbClr val="FF0000"/>
              </a:buClr>
              <a:buSzPts val="2400"/>
              <a:buNone/>
            </a:pPr>
            <a:r>
              <a:rPr lang="tr-TR">
                <a:solidFill>
                  <a:srgbClr val="FF0000"/>
                </a:solidFill>
              </a:rPr>
              <a:t>     </a:t>
            </a:r>
            <a:r>
              <a:rPr lang="tr-TR"/>
              <a:t>C) Devrede endüktörü iptal etmek</a:t>
            </a:r>
            <a:endParaRPr/>
          </a:p>
          <a:p>
            <a:pPr indent="0" lvl="0" marL="0" rtl="0" algn="l">
              <a:lnSpc>
                <a:spcPct val="90000"/>
              </a:lnSpc>
              <a:spcBef>
                <a:spcPts val="1000"/>
              </a:spcBef>
              <a:spcAft>
                <a:spcPts val="0"/>
              </a:spcAft>
              <a:buClr>
                <a:srgbClr val="FF0000"/>
              </a:buClr>
              <a:buSzPts val="2400"/>
              <a:buNone/>
            </a:pPr>
            <a:r>
              <a:rPr lang="tr-TR">
                <a:solidFill>
                  <a:srgbClr val="FF0000"/>
                </a:solidFill>
              </a:rPr>
              <a:t>     </a:t>
            </a:r>
            <a:r>
              <a:rPr lang="tr-TR"/>
              <a:t>D) Devreye değişken akım göndermek</a:t>
            </a:r>
            <a:endParaRPr/>
          </a:p>
          <a:p>
            <a:pPr indent="0" lvl="0" marL="0" rtl="0" algn="l">
              <a:lnSpc>
                <a:spcPct val="90000"/>
              </a:lnSpc>
              <a:spcBef>
                <a:spcPts val="1000"/>
              </a:spcBef>
              <a:spcAft>
                <a:spcPts val="0"/>
              </a:spcAft>
              <a:buClr>
                <a:schemeClr val="lt1"/>
              </a:buClr>
              <a:buSzPts val="2400"/>
              <a:buNone/>
            </a:pPr>
            <a:r>
              <a:rPr lang="tr-TR"/>
              <a:t>     E) Endüviden geçen akımı artırmak </a:t>
            </a:r>
            <a:endParaRPr/>
          </a:p>
          <a:p>
            <a:pPr indent="0" lvl="0" marL="0" rtl="0" algn="l">
              <a:lnSpc>
                <a:spcPct val="90000"/>
              </a:lnSpc>
              <a:spcBef>
                <a:spcPts val="1000"/>
              </a:spcBef>
              <a:spcAft>
                <a:spcPts val="0"/>
              </a:spcAft>
              <a:buClr>
                <a:schemeClr val="lt1"/>
              </a:buClr>
              <a:buSzPts val="24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Hazırlayanlar:</a:t>
            </a:r>
            <a:endParaRPr/>
          </a:p>
        </p:txBody>
      </p:sp>
      <p:sp>
        <p:nvSpPr>
          <p:cNvPr id="481" name="Google Shape;481;p60"/>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t/>
            </a:r>
            <a:endParaRPr/>
          </a:p>
          <a:p>
            <a:pPr indent="0" lvl="0" marL="0" rtl="0" algn="l">
              <a:lnSpc>
                <a:spcPct val="90000"/>
              </a:lnSpc>
              <a:spcBef>
                <a:spcPts val="1000"/>
              </a:spcBef>
              <a:spcAft>
                <a:spcPts val="0"/>
              </a:spcAft>
              <a:buClr>
                <a:schemeClr val="lt1"/>
              </a:buClr>
              <a:buSzPts val="2400"/>
              <a:buNone/>
            </a:pPr>
            <a:r>
              <a:t/>
            </a:r>
            <a:endParaRPr/>
          </a:p>
          <a:p>
            <a:pPr indent="0" lvl="0" marL="0" rtl="0" algn="l">
              <a:lnSpc>
                <a:spcPct val="90000"/>
              </a:lnSpc>
              <a:spcBef>
                <a:spcPts val="1000"/>
              </a:spcBef>
              <a:spcAft>
                <a:spcPts val="0"/>
              </a:spcAft>
              <a:buClr>
                <a:schemeClr val="lt1"/>
              </a:buClr>
              <a:buSzPts val="2400"/>
              <a:buNone/>
            </a:pPr>
            <a:r>
              <a:rPr lang="tr-TR"/>
              <a:t>     Muhammed Emin AYDIN – 2013010225041</a:t>
            </a:r>
            <a:endParaRPr/>
          </a:p>
          <a:p>
            <a:pPr indent="0" lvl="0" marL="0" rtl="0" algn="l">
              <a:lnSpc>
                <a:spcPct val="90000"/>
              </a:lnSpc>
              <a:spcBef>
                <a:spcPts val="1000"/>
              </a:spcBef>
              <a:spcAft>
                <a:spcPts val="0"/>
              </a:spcAft>
              <a:buClr>
                <a:schemeClr val="lt1"/>
              </a:buClr>
              <a:buSzPts val="2400"/>
              <a:buNone/>
            </a:pPr>
            <a:r>
              <a:rPr lang="tr-TR"/>
              <a:t>     Barış YILDIRIM               - 2015010225062</a:t>
            </a:r>
            <a:endParaRPr/>
          </a:p>
          <a:p>
            <a:pPr indent="0" lvl="0" marL="0" rtl="0" algn="l">
              <a:lnSpc>
                <a:spcPct val="90000"/>
              </a:lnSpc>
              <a:spcBef>
                <a:spcPts val="1000"/>
              </a:spcBef>
              <a:spcAft>
                <a:spcPts val="0"/>
              </a:spcAft>
              <a:buClr>
                <a:schemeClr val="lt1"/>
              </a:buClr>
              <a:buSzPts val="2400"/>
              <a:buNone/>
            </a:pPr>
            <a:r>
              <a:rPr lang="tr-TR"/>
              <a:t>     Sefa YAZICI                   - 2015010225065</a:t>
            </a:r>
            <a:endParaRPr/>
          </a:p>
          <a:p>
            <a:pPr indent="0" lvl="0" marL="0" rtl="0" algn="l">
              <a:lnSpc>
                <a:spcPct val="90000"/>
              </a:lnSpc>
              <a:spcBef>
                <a:spcPts val="1000"/>
              </a:spcBef>
              <a:spcAft>
                <a:spcPts val="0"/>
              </a:spcAft>
              <a:buClr>
                <a:schemeClr val="lt1"/>
              </a:buClr>
              <a:buSzPts val="2400"/>
              <a:buNone/>
            </a:pPr>
            <a:r>
              <a:rPr lang="tr-TR"/>
              <a:t>     Süleyman Utku CAN      - 2014010225068</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DA Makinalarının Yapısı:</a:t>
            </a:r>
            <a:br>
              <a:rPr lang="tr-TR"/>
            </a:br>
            <a:r>
              <a:rPr lang="tr-TR"/>
              <a:t>                             Endüktör</a:t>
            </a:r>
            <a:endParaRPr/>
          </a:p>
        </p:txBody>
      </p:sp>
      <p:sp>
        <p:nvSpPr>
          <p:cNvPr id="232" name="Google Shape;232;p23"/>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lt1"/>
              </a:buClr>
              <a:buSzPts val="2400"/>
              <a:buNone/>
            </a:pPr>
            <a:r>
              <a:rPr lang="tr-TR"/>
              <a:t>     Görevi manyetik alan meydana getirmektir. Endüktör sargısı DA makinesinin gövdesinde bulunur, vida veya somunlarla gövdeye tutturulur.</a:t>
            </a:r>
            <a:endParaRPr/>
          </a:p>
          <a:p>
            <a:pPr indent="0" lvl="0" marL="0" rtl="0" algn="l">
              <a:lnSpc>
                <a:spcPct val="80000"/>
              </a:lnSpc>
              <a:spcBef>
                <a:spcPts val="1000"/>
              </a:spcBef>
              <a:spcAft>
                <a:spcPts val="0"/>
              </a:spcAft>
              <a:buClr>
                <a:schemeClr val="lt1"/>
              </a:buClr>
              <a:buSzPts val="2400"/>
              <a:buNone/>
            </a:pPr>
            <a:r>
              <a:rPr lang="tr-TR"/>
              <a:t>     Doğru akım makinesinin özelliğine göre endüktör sargısı yapısal değişiklikler gösterir. Küçük güçlü DA makinelerinde ve pilli oyuncakta daimi mıknatıs, endüktör olarak görev yapmaktadır. Doğru akım motorlarında kutup sayısı, alternatif akım makinelerinde olduğu gibi hız, indüklenen gerilim ve akımın frekansına bağlı değildir. Burada kutup sayısı makinenin gücüne ve devir sayısına göre değişir. Endüktör, makinenin gücüne (büyüklüğüne, çapına) ve devir sayısına göre 2, 4, 6, 8 veya daha çok kutuplu olur.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DA Makinalarının Yapısı:</a:t>
            </a:r>
            <a:br>
              <a:rPr lang="tr-TR"/>
            </a:br>
            <a:r>
              <a:rPr lang="tr-TR"/>
              <a:t>                             Endüktör</a:t>
            </a:r>
            <a:endParaRPr/>
          </a:p>
        </p:txBody>
      </p:sp>
      <p:pic>
        <p:nvPicPr>
          <p:cNvPr id="238" name="Google Shape;238;p24"/>
          <p:cNvPicPr preferRelativeResize="0"/>
          <p:nvPr>
            <p:ph idx="1" type="body"/>
          </p:nvPr>
        </p:nvPicPr>
        <p:blipFill rotWithShape="1">
          <a:blip r:embed="rId3">
            <a:alphaModFix/>
          </a:blip>
          <a:srcRect b="0" l="0" r="0" t="0"/>
          <a:stretch/>
        </p:blipFill>
        <p:spPr>
          <a:xfrm>
            <a:off x="0" y="2125173"/>
            <a:ext cx="5369170" cy="3218451"/>
          </a:xfrm>
          <a:prstGeom prst="rect">
            <a:avLst/>
          </a:prstGeom>
          <a:noFill/>
          <a:ln>
            <a:noFill/>
          </a:ln>
        </p:spPr>
      </p:pic>
      <p:pic>
        <p:nvPicPr>
          <p:cNvPr id="239" name="Google Shape;239;p24"/>
          <p:cNvPicPr preferRelativeResize="0"/>
          <p:nvPr/>
        </p:nvPicPr>
        <p:blipFill rotWithShape="1">
          <a:blip r:embed="rId4">
            <a:alphaModFix/>
          </a:blip>
          <a:srcRect b="0" l="0" r="0" t="0"/>
          <a:stretch/>
        </p:blipFill>
        <p:spPr>
          <a:xfrm>
            <a:off x="5584874" y="2125172"/>
            <a:ext cx="6607127" cy="21083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DA Makinalarının Yapısı:</a:t>
            </a:r>
            <a:br>
              <a:rPr lang="tr-TR"/>
            </a:br>
            <a:r>
              <a:rPr lang="tr-TR"/>
              <a:t>                             Endüvi</a:t>
            </a:r>
            <a:endParaRPr/>
          </a:p>
        </p:txBody>
      </p:sp>
      <p:sp>
        <p:nvSpPr>
          <p:cNvPr id="245" name="Google Shape;245;p25"/>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lang="tr-TR"/>
              <a:t>      DA makinelerinde dönen, mekanik enerjinin alındığı kısımdır. Doğru akım makinesinin yapısına göre çeşitli ebatlarda yapılmaktadır. Endüvi üzerinde kolektör ve preslenmiş sac paket bulunur. Sac üzerindeki emaye yalıtkanlı iletkenlerden akım geçtiğinde motor olarak çalışır yani döner. Manyetik alan içindeki endüvi dışarıdan bir kuvvetle döndürülürse DA gerilim üretir yani dinamo görevi yapar.</a:t>
            </a:r>
            <a:endParaRPr/>
          </a:p>
          <a:p>
            <a:pPr indent="0" lvl="0" marL="0" rtl="0" algn="l">
              <a:lnSpc>
                <a:spcPct val="90000"/>
              </a:lnSpc>
              <a:spcBef>
                <a:spcPts val="1000"/>
              </a:spcBef>
              <a:spcAft>
                <a:spcPts val="0"/>
              </a:spcAft>
              <a:buClr>
                <a:schemeClr val="lt1"/>
              </a:buClr>
              <a:buSzPts val="2400"/>
              <a:buNone/>
            </a:pPr>
            <a:r>
              <a:rPr lang="tr-TR"/>
              <a:t>      Büyük, güçlü doğru akım makineleri yüksek akım çekmektedir. Bundan dolayı kollektöre iki ya da daha fazla fırça ile doğru gerilim uygulanır. Endüvi yapısı Şekil 1.2’de görülmektedir.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DA Makinalarının Yapısı:</a:t>
            </a:r>
            <a:br>
              <a:rPr lang="tr-TR"/>
            </a:br>
            <a:r>
              <a:rPr lang="tr-TR"/>
              <a:t>                             Endüvi</a:t>
            </a:r>
            <a:endParaRPr/>
          </a:p>
        </p:txBody>
      </p:sp>
      <p:pic>
        <p:nvPicPr>
          <p:cNvPr id="251" name="Google Shape;251;p26"/>
          <p:cNvPicPr preferRelativeResize="0"/>
          <p:nvPr>
            <p:ph idx="1" type="body"/>
          </p:nvPr>
        </p:nvPicPr>
        <p:blipFill rotWithShape="1">
          <a:blip r:embed="rId3">
            <a:alphaModFix/>
          </a:blip>
          <a:srcRect b="0" l="0" r="0" t="0"/>
          <a:stretch/>
        </p:blipFill>
        <p:spPr>
          <a:xfrm>
            <a:off x="142778" y="2287538"/>
            <a:ext cx="6632597" cy="2987847"/>
          </a:xfrm>
          <a:prstGeom prst="rect">
            <a:avLst/>
          </a:prstGeom>
          <a:noFill/>
          <a:ln>
            <a:noFill/>
          </a:ln>
        </p:spPr>
      </p:pic>
      <p:pic>
        <p:nvPicPr>
          <p:cNvPr id="252" name="Google Shape;252;p26"/>
          <p:cNvPicPr preferRelativeResize="0"/>
          <p:nvPr/>
        </p:nvPicPr>
        <p:blipFill rotWithShape="1">
          <a:blip r:embed="rId4">
            <a:alphaModFix/>
          </a:blip>
          <a:srcRect b="0" l="0" r="0" t="0"/>
          <a:stretch/>
        </p:blipFill>
        <p:spPr>
          <a:xfrm>
            <a:off x="6885050" y="2143124"/>
            <a:ext cx="5047432" cy="39616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rebuchet MS"/>
              <a:buNone/>
            </a:pPr>
            <a:r>
              <a:rPr lang="tr-TR"/>
              <a:t>DA Makinalarının Yapısı:</a:t>
            </a:r>
            <a:br>
              <a:rPr lang="tr-TR"/>
            </a:br>
            <a:r>
              <a:rPr lang="tr-TR"/>
              <a:t>                             Fırça ve Fırça Yatağı</a:t>
            </a:r>
            <a:endParaRPr/>
          </a:p>
        </p:txBody>
      </p:sp>
      <p:sp>
        <p:nvSpPr>
          <p:cNvPr id="258" name="Google Shape;258;p27"/>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lang="tr-TR"/>
              <a:t>     Fırça, doğru akım makinesi motor olarak çalışıyorsa gerilim uygulanmasını sağlar. Doğru akım makinesinin özelliğine göre boyutu değişmektedir. Fırçanın kolektörlere uygun basınçla basması gereklidir. Bu nedenle doğru akım makinelerinin fırçaları üzerinde baskı yayları bulunur.</a:t>
            </a:r>
            <a:endParaRPr/>
          </a:p>
          <a:p>
            <a:pPr indent="0" lvl="0" marL="0" rtl="0" algn="l">
              <a:lnSpc>
                <a:spcPct val="90000"/>
              </a:lnSpc>
              <a:spcBef>
                <a:spcPts val="1000"/>
              </a:spcBef>
              <a:spcAft>
                <a:spcPts val="0"/>
              </a:spcAft>
              <a:buClr>
                <a:schemeClr val="lt1"/>
              </a:buClr>
              <a:buSzPts val="2400"/>
              <a:buNone/>
            </a:pPr>
            <a:r>
              <a:rPr lang="tr-TR"/>
              <a:t>     Fırça, fırça yuvasına yerleştirilir. Baskı yayının gevşek ya da çok sıkı olması motorun verimli çalışmasını engeller.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rlin">
  <a:themeElements>
    <a:clrScheme name="Kırmızı">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