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Century Schoolbook"/>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enturySchoolbook-bold.fntdata"/><Relationship Id="rId21" Type="http://schemas.openxmlformats.org/officeDocument/2006/relationships/slide" Target="slides/slide16.xml"/><Relationship Id="rId43" Type="http://schemas.openxmlformats.org/officeDocument/2006/relationships/font" Target="fonts/CenturySchoolbook-regular.fntdata"/><Relationship Id="rId24" Type="http://schemas.openxmlformats.org/officeDocument/2006/relationships/slide" Target="slides/slide19.xml"/><Relationship Id="rId46" Type="http://schemas.openxmlformats.org/officeDocument/2006/relationships/font" Target="fonts/CenturySchoolbook-boldItalic.fntdata"/><Relationship Id="rId23" Type="http://schemas.openxmlformats.org/officeDocument/2006/relationships/slide" Target="slides/slide18.xml"/><Relationship Id="rId45" Type="http://schemas.openxmlformats.org/officeDocument/2006/relationships/font" Target="fonts/CenturySchoolbook-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bg>
      <p:bgPr>
        <a:solidFill>
          <a:schemeClr val="lt1"/>
        </a:solid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0" name="Google Shape;20;p2"/>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3" name="Google Shape;23;p2"/>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4" name="Google Shape;24;p2"/>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5" name="Google Shape;25;p2"/>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26" name="Google Shape;26;p2"/>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27" name="Google Shape;27;p2"/>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28" name="Google Shape;28;p2"/>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29" name="Google Shape;29;p2"/>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0" name="Google Shape;30;p2"/>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1" name="Google Shape;31;p2"/>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2" name="Google Shape;32;p2"/>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3" name="Google Shape;33;p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4" name="Google Shape;34;p2"/>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5" name="Google Shape;35;p2"/>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6" name="Google Shape;36;p2"/>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2"/>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2"/>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120" name="Shape 120"/>
        <p:cNvGrpSpPr/>
        <p:nvPr/>
      </p:nvGrpSpPr>
      <p:grpSpPr>
        <a:xfrm>
          <a:off x="0" y="0"/>
          <a:ext cx="0" cy="0"/>
          <a:chOff x="0" y="0"/>
          <a:chExt cx="0" cy="0"/>
        </a:xfrm>
      </p:grpSpPr>
      <p:sp>
        <p:nvSpPr>
          <p:cNvPr id="121" name="Google Shape;121;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1"/>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1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26" name="Shape 126"/>
        <p:cNvGrpSpPr/>
        <p:nvPr/>
      </p:nvGrpSpPr>
      <p:grpSpPr>
        <a:xfrm>
          <a:off x="0" y="0"/>
          <a:ext cx="0" cy="0"/>
          <a:chOff x="0" y="0"/>
          <a:chExt cx="0" cy="0"/>
        </a:xfrm>
      </p:grpSpPr>
      <p:sp>
        <p:nvSpPr>
          <p:cNvPr id="127" name="Google Shape;127;p12"/>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9" name="Google Shape;129;p1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showMasterSp="0" type="secHead">
  <p:cSld name="SECTION_HEADER">
    <p:bg>
      <p:bgPr>
        <a:solidFill>
          <a:schemeClr val="dk2"/>
        </a:solidFill>
      </p:bgPr>
    </p:bg>
    <p:spTree>
      <p:nvGrpSpPr>
        <p:cNvPr id="45" name="Shape 45"/>
        <p:cNvGrpSpPr/>
        <p:nvPr/>
      </p:nvGrpSpPr>
      <p:grpSpPr>
        <a:xfrm>
          <a:off x="0" y="0"/>
          <a:ext cx="0" cy="0"/>
          <a:chOff x="0" y="0"/>
          <a:chExt cx="0" cy="0"/>
        </a:xfrm>
      </p:grpSpPr>
      <p:sp>
        <p:nvSpPr>
          <p:cNvPr id="46" name="Google Shape;46;p4"/>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4"/>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1" name="Google Shape;51;p4"/>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2" name="Google Shape;52;p4"/>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3" name="Google Shape;53;p4"/>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54" name="Google Shape;54;p4"/>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5" name="Google Shape;55;p4"/>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56" name="Google Shape;56;p4"/>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57" name="Google Shape;57;p4"/>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58" name="Google Shape;58;p4"/>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59" name="Google Shape;59;p4"/>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0" name="Google Shape;60;p4"/>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1" name="Google Shape;61;p4"/>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2" name="Google Shape;62;p4"/>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3" name="Google Shape;63;p4"/>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4"/>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5" name="Google Shape;65;p4"/>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66" name="Google Shape;66;p4"/>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67" name="Shape 67"/>
        <p:cNvGrpSpPr/>
        <p:nvPr/>
      </p:nvGrpSpPr>
      <p:grpSpPr>
        <a:xfrm>
          <a:off x="0" y="0"/>
          <a:ext cx="0" cy="0"/>
          <a:chOff x="0" y="0"/>
          <a:chExt cx="0" cy="0"/>
        </a:xfrm>
      </p:grpSpPr>
      <p:sp>
        <p:nvSpPr>
          <p:cNvPr id="68" name="Google Shape;68;p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2" name="Google Shape;72;p5"/>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5"/>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74" name="Shape 74"/>
        <p:cNvGrpSpPr/>
        <p:nvPr/>
      </p:nvGrpSpPr>
      <p:grpSpPr>
        <a:xfrm>
          <a:off x="0" y="0"/>
          <a:ext cx="0" cy="0"/>
          <a:chOff x="0" y="0"/>
          <a:chExt cx="0" cy="0"/>
        </a:xfrm>
      </p:grpSpPr>
      <p:sp>
        <p:nvSpPr>
          <p:cNvPr id="75" name="Google Shape;75;p6"/>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9" name="Google Shape;79;p6"/>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6"/>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6"/>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6"/>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83" name="Shape 83"/>
        <p:cNvGrpSpPr/>
        <p:nvPr/>
      </p:nvGrpSpPr>
      <p:grpSpPr>
        <a:xfrm>
          <a:off x="0" y="0"/>
          <a:ext cx="0" cy="0"/>
          <a:chOff x="0" y="0"/>
          <a:chExt cx="0" cy="0"/>
        </a:xfrm>
      </p:grpSpPr>
      <p:sp>
        <p:nvSpPr>
          <p:cNvPr id="84" name="Google Shape;84;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88" name="Shape 88"/>
        <p:cNvGrpSpPr/>
        <p:nvPr/>
      </p:nvGrpSpPr>
      <p:grpSpPr>
        <a:xfrm>
          <a:off x="0" y="0"/>
          <a:ext cx="0" cy="0"/>
          <a:chOff x="0" y="0"/>
          <a:chExt cx="0" cy="0"/>
        </a:xfrm>
      </p:grpSpPr>
      <p:sp>
        <p:nvSpPr>
          <p:cNvPr id="89" name="Google Shape;89;p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9"/>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4" name="Google Shape;94;p9"/>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9"/>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96" name="Google Shape;96;p9"/>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97" name="Google Shape;97;p9"/>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9"/>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9"/>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0" name="Google Shape;100;p9"/>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9"/>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2" name="Google Shape;102;p9"/>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showMasterSp="0" type="picTx">
  <p:cSld name="PICTURE_WITH_CAPTION_TEXT">
    <p:spTree>
      <p:nvGrpSpPr>
        <p:cNvPr id="106" name="Shape 106"/>
        <p:cNvGrpSpPr/>
        <p:nvPr/>
      </p:nvGrpSpPr>
      <p:grpSpPr>
        <a:xfrm>
          <a:off x="0" y="0"/>
          <a:ext cx="0" cy="0"/>
          <a:chOff x="0" y="0"/>
          <a:chExt cx="0" cy="0"/>
        </a:xfrm>
      </p:grpSpPr>
      <p:cxnSp>
        <p:nvCxnSpPr>
          <p:cNvPr id="107" name="Google Shape;107;p10"/>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08" name="Google Shape;108;p10"/>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9" name="Google Shape;109;p10"/>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0"/>
          <p:cNvSpPr/>
          <p:nvPr>
            <p:ph idx="2" type="pic"/>
          </p:nvPr>
        </p:nvSpPr>
        <p:spPr>
          <a:xfrm>
            <a:off x="0" y="0"/>
            <a:ext cx="6172200" cy="6858000"/>
          </a:xfrm>
          <a:prstGeom prst="rect">
            <a:avLst/>
          </a:prstGeom>
          <a:solidFill>
            <a:schemeClr val="lt2"/>
          </a:solid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1" name="Google Shape;111;p10"/>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2" name="Google Shape;112;p10"/>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3" name="Google Shape;113;p10"/>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4" name="Google Shape;114;p1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1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16" name="Google Shape;116;p1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1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9" name="Google Shape;119;p1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7" name="Google Shape;7;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1" name="Google Shape;11;p1"/>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2" name="Google Shape;12;p1"/>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1"/>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 name="Google Shape;14;p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5" name="Google Shape;15;p1"/>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 name="Google Shape;16;p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B2F36"/>
              </a:buClr>
              <a:buSzPts val="3000"/>
              <a:buFont typeface="Century Schoolbook"/>
              <a:buNone/>
            </a:pPr>
            <a:r>
              <a:rPr lang="en-US">
                <a:solidFill>
                  <a:srgbClr val="2B2F36"/>
                </a:solidFill>
              </a:rPr>
              <a:t>DOĞRU AKIM MOTORLARI</a:t>
            </a:r>
            <a:endParaRPr>
              <a:solidFill>
                <a:srgbClr val="2B2F3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1" marL="0" rtl="0" algn="l">
              <a:spcBef>
                <a:spcPts val="0"/>
              </a:spcBef>
              <a:spcAft>
                <a:spcPts val="0"/>
              </a:spcAft>
              <a:buNone/>
            </a:pPr>
            <a:r>
              <a:rPr b="1" lang="en-US" sz="3600"/>
              <a:t>DA Motorlarında Uyartım</a:t>
            </a:r>
            <a:br>
              <a:rPr b="1" lang="en-US" sz="3600"/>
            </a:br>
            <a:endParaRPr sz="3600"/>
          </a:p>
        </p:txBody>
      </p:sp>
      <p:sp>
        <p:nvSpPr>
          <p:cNvPr id="199" name="Google Shape;199;p22"/>
          <p:cNvSpPr txBox="1"/>
          <p:nvPr>
            <p:ph idx="1" type="body"/>
          </p:nvPr>
        </p:nvSpPr>
        <p:spPr>
          <a:xfrm>
            <a:off x="457200" y="980728"/>
            <a:ext cx="7467600" cy="549322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Doğru akım motorlarının çalışması için endüktörde manyetik alan bulunması ve endüviden akım geçmesi gerekir. Endüktöre doğru akım uygulandığında manyetik alan yani</a:t>
            </a:r>
            <a:endParaRPr/>
          </a:p>
          <a:p>
            <a:pPr indent="0" lvl="0" marL="0" rtl="0" algn="l">
              <a:spcBef>
                <a:spcPts val="600"/>
              </a:spcBef>
              <a:spcAft>
                <a:spcPts val="0"/>
              </a:spcAft>
              <a:buSzPts val="1680"/>
              <a:buNone/>
            </a:pPr>
            <a:r>
              <a:t/>
            </a:r>
            <a:endParaRPr/>
          </a:p>
          <a:p>
            <a:pPr indent="-274320" lvl="0" marL="274320" rtl="0" algn="l">
              <a:spcBef>
                <a:spcPts val="600"/>
              </a:spcBef>
              <a:spcAft>
                <a:spcPts val="0"/>
              </a:spcAft>
              <a:buSzPts val="1680"/>
              <a:buChar char="🞆"/>
            </a:pPr>
            <a:r>
              <a:rPr lang="en-US"/>
              <a:t>mıknatısiyet oluşturmaktadır. Doğru akım motorunun endüktör sargısının manyetik alan oluşturmak için dışarıdan çektiği akıma uyartım akımı denir.</a:t>
            </a:r>
            <a:endParaRPr/>
          </a:p>
          <a:p>
            <a:pPr indent="0" lvl="0" marL="0" rtl="0" algn="l">
              <a:spcBef>
                <a:spcPts val="600"/>
              </a:spcBef>
              <a:spcAft>
                <a:spcPts val="0"/>
              </a:spcAft>
              <a:buSzPts val="1680"/>
              <a:buNone/>
            </a:pPr>
            <a:r>
              <a:t/>
            </a:r>
            <a:endParaRPr/>
          </a:p>
          <a:p>
            <a:pPr indent="-274320" lvl="0" marL="274320" rtl="0" algn="l">
              <a:spcBef>
                <a:spcPts val="600"/>
              </a:spcBef>
              <a:spcAft>
                <a:spcPts val="0"/>
              </a:spcAft>
              <a:buSzPts val="1680"/>
              <a:buChar char="🞆"/>
            </a:pPr>
            <a:r>
              <a:rPr lang="en-US"/>
              <a:t>Endüktör sargısının uyartım geriliminin kaç volt olacağı motor etiketi üzerinde belirtilir.</a:t>
            </a:r>
            <a:endParaRPr/>
          </a:p>
          <a:p>
            <a:pPr indent="0" lvl="0" marL="0" rtl="0" algn="l">
              <a:spcBef>
                <a:spcPts val="600"/>
              </a:spcBef>
              <a:spcAft>
                <a:spcPts val="0"/>
              </a:spcAft>
              <a:buSzPts val="1260"/>
              <a:buNone/>
            </a:pPr>
            <a:r>
              <a:t/>
            </a:r>
            <a:endParaRPr sz="1800"/>
          </a:p>
          <a:p>
            <a:pPr indent="-194310" lvl="0" marL="274320" rtl="0" algn="l">
              <a:spcBef>
                <a:spcPts val="600"/>
              </a:spcBef>
              <a:spcAft>
                <a:spcPts val="0"/>
              </a:spcAft>
              <a:buSzPts val="1260"/>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467544" y="1052736"/>
            <a:ext cx="7467600" cy="764704"/>
          </a:xfrm>
          <a:prstGeom prst="rect">
            <a:avLst/>
          </a:prstGeom>
          <a:noFill/>
          <a:ln>
            <a:noFill/>
          </a:ln>
        </p:spPr>
        <p:txBody>
          <a:bodyPr anchorCtr="0" anchor="b" bIns="45700" lIns="91425" spcFirstLastPara="1" rIns="91425" wrap="square" tIns="45700">
            <a:noAutofit/>
          </a:bodyPr>
          <a:lstStyle/>
          <a:p>
            <a:pPr indent="0" lvl="1" marL="0" rtl="0" algn="l">
              <a:spcBef>
                <a:spcPts val="0"/>
              </a:spcBef>
              <a:spcAft>
                <a:spcPts val="0"/>
              </a:spcAft>
              <a:buNone/>
            </a:pPr>
            <a:r>
              <a:rPr b="1" lang="en-US" sz="3600"/>
              <a:t>DA Motorlarının Sargı Yapıları ve Özellikleri</a:t>
            </a:r>
            <a:br>
              <a:rPr b="1" lang="en-US" sz="3600"/>
            </a:br>
            <a:endParaRPr sz="3600"/>
          </a:p>
        </p:txBody>
      </p:sp>
      <p:sp>
        <p:nvSpPr>
          <p:cNvPr id="205" name="Google Shape;205;p23"/>
          <p:cNvSpPr txBox="1"/>
          <p:nvPr>
            <p:ph idx="1" type="body"/>
          </p:nvPr>
        </p:nvSpPr>
        <p:spPr>
          <a:xfrm>
            <a:off x="457200" y="1340768"/>
            <a:ext cx="7467600" cy="513318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Çalışma prensipleri aynı olmakla birlikte farklı yapıda doğru akım motorları da kullanılmaktadır. Bu motorları birbirlerinden ayıran en büyük fark endüktör sargılarının yapılarında görülür. İşletmelerde üç farklı yapıda doğru akım motoru kullanılmaktadır. Bunlar; şönt, seri ve kompunt motorlardır.</a:t>
            </a:r>
            <a:endParaRPr/>
          </a:p>
          <a:p>
            <a:pPr indent="-167640" lvl="0" marL="274320" rtl="0" algn="l">
              <a:spcBef>
                <a:spcPts val="600"/>
              </a:spcBef>
              <a:spcAft>
                <a:spcPts val="0"/>
              </a:spcAft>
              <a:buSzPts val="168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Şönt Motor Endüktör Yapısı</a:t>
            </a:r>
            <a:br>
              <a:rPr b="1" lang="en-US" sz="3600"/>
            </a:br>
            <a:endParaRPr sz="3600"/>
          </a:p>
        </p:txBody>
      </p:sp>
      <p:sp>
        <p:nvSpPr>
          <p:cNvPr id="211" name="Google Shape;211;p2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rPr lang="en-US"/>
              <a:t>Şönt motor endüktör sargısının özelliği ince kesitli, çok sipirli (sarımlı) olmasıdır .Şönt motorların endüktör sargısı endüviye paralel bağlanır (Bağlantı şemalarında C – D harfleri ile sembolleri gösterilir.)</a:t>
            </a:r>
            <a:endParaRPr/>
          </a:p>
          <a:p>
            <a:pPr indent="-167640" lvl="0" marL="274320" rtl="0" algn="l">
              <a:spcBef>
                <a:spcPts val="600"/>
              </a:spcBef>
              <a:spcAft>
                <a:spcPts val="0"/>
              </a:spcAft>
              <a:buSzPts val="1680"/>
              <a:buNone/>
            </a:pPr>
            <a:r>
              <a:t/>
            </a:r>
            <a:endParaRPr/>
          </a:p>
        </p:txBody>
      </p:sp>
      <p:pic>
        <p:nvPicPr>
          <p:cNvPr descr="C:\Users\Fuukanü\Desktop\cvzxvxzvzxv.jpg" id="212" name="Google Shape;212;p24"/>
          <p:cNvPicPr preferRelativeResize="0"/>
          <p:nvPr/>
        </p:nvPicPr>
        <p:blipFill rotWithShape="1">
          <a:blip r:embed="rId3">
            <a:alphaModFix/>
          </a:blip>
          <a:srcRect b="0" l="0" r="0" t="0"/>
          <a:stretch/>
        </p:blipFill>
        <p:spPr>
          <a:xfrm>
            <a:off x="395536" y="3573016"/>
            <a:ext cx="7056784" cy="29413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Seri Motor Endüktör Yapısı</a:t>
            </a:r>
            <a:br>
              <a:rPr b="1" lang="en-US" sz="3600"/>
            </a:br>
            <a:endParaRPr sz="3600"/>
          </a:p>
        </p:txBody>
      </p:sp>
      <p:sp>
        <p:nvSpPr>
          <p:cNvPr id="218" name="Google Shape;218;p25"/>
          <p:cNvSpPr txBox="1"/>
          <p:nvPr>
            <p:ph idx="1" type="body"/>
          </p:nvPr>
        </p:nvSpPr>
        <p:spPr>
          <a:xfrm>
            <a:off x="457200" y="908720"/>
            <a:ext cx="7467600" cy="556523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Seri motorun endüktör yapısı şönt motor endüktör sargısına kıyasla kalın kesitli, az sipirli (sarımlı) dır. Endüvi ile seri bağlanır. Seri sargı uçları bağlantı şemalarında E – F harfleri ile gösterilir.</a:t>
            </a:r>
            <a:endParaRPr/>
          </a:p>
        </p:txBody>
      </p:sp>
      <p:pic>
        <p:nvPicPr>
          <p:cNvPr descr="C:\Users\Fuukanü\Desktop\dfdsfdsfd.jpg" id="219" name="Google Shape;219;p25"/>
          <p:cNvPicPr preferRelativeResize="0"/>
          <p:nvPr/>
        </p:nvPicPr>
        <p:blipFill rotWithShape="1">
          <a:blip r:embed="rId3">
            <a:alphaModFix/>
          </a:blip>
          <a:srcRect b="0" l="0" r="0" t="0"/>
          <a:stretch/>
        </p:blipFill>
        <p:spPr>
          <a:xfrm>
            <a:off x="755576" y="2996952"/>
            <a:ext cx="5904656" cy="2448272"/>
          </a:xfrm>
          <a:prstGeom prst="rect">
            <a:avLst/>
          </a:prstGeom>
          <a:noFill/>
          <a:ln>
            <a:noFill/>
          </a:ln>
        </p:spPr>
      </p:pic>
      <p:sp>
        <p:nvSpPr>
          <p:cNvPr id="220" name="Google Shape;220;p25"/>
          <p:cNvSpPr txBox="1"/>
          <p:nvPr/>
        </p:nvSpPr>
        <p:spPr>
          <a:xfrm>
            <a:off x="1979712" y="5828315"/>
            <a:ext cx="410445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Seri motor endüktör sargısı</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467544" y="1340768"/>
            <a:ext cx="7467600" cy="652934"/>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Kompunt Motor</a:t>
            </a:r>
            <a:br>
              <a:rPr b="1" lang="en-US" sz="3600"/>
            </a:br>
            <a:r>
              <a:rPr b="1" lang="en-US" sz="3600"/>
              <a:t> </a:t>
            </a:r>
            <a:br>
              <a:rPr lang="en-US" sz="3600"/>
            </a:br>
            <a:endParaRPr sz="3600"/>
          </a:p>
        </p:txBody>
      </p:sp>
      <p:sp>
        <p:nvSpPr>
          <p:cNvPr id="226" name="Google Shape;226;p26"/>
          <p:cNvSpPr txBox="1"/>
          <p:nvPr/>
        </p:nvSpPr>
        <p:spPr>
          <a:xfrm>
            <a:off x="323528" y="1196752"/>
            <a:ext cx="4032448" cy="3477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entury Schoolbook"/>
                <a:ea typeface="Century Schoolbook"/>
                <a:cs typeface="Century Schoolbook"/>
                <a:sym typeface="Century Schoolbook"/>
              </a:rPr>
              <a:t>Kompunt motor da endüktör sargısı olarak şönt ve seri olmak üzere iki tip sargı bulunur. Kompunt motor, istenirse şönt veya seri motor olarak da çalışabilir. Ancak şönt sargı endüviye paralel; seri sargı endüviye seri bağlandığında kompunt bağlantı yapılır.</a:t>
            </a:r>
            <a:endParaRPr sz="2200">
              <a:solidFill>
                <a:schemeClr val="dk1"/>
              </a:solidFill>
              <a:latin typeface="Century Schoolbook"/>
              <a:ea typeface="Century Schoolbook"/>
              <a:cs typeface="Century Schoolbook"/>
              <a:sym typeface="Century Schoolbook"/>
            </a:endParaRPr>
          </a:p>
        </p:txBody>
      </p:sp>
      <p:pic>
        <p:nvPicPr>
          <p:cNvPr descr="C:\Users\Fuukanü\Desktop\htrhthtrr.jpg" id="227" name="Google Shape;227;p26"/>
          <p:cNvPicPr preferRelativeResize="0"/>
          <p:nvPr/>
        </p:nvPicPr>
        <p:blipFill rotWithShape="1">
          <a:blip r:embed="rId3">
            <a:alphaModFix/>
          </a:blip>
          <a:srcRect b="0" l="0" r="0" t="0"/>
          <a:stretch/>
        </p:blipFill>
        <p:spPr>
          <a:xfrm>
            <a:off x="5220072" y="836712"/>
            <a:ext cx="2838450" cy="5184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p:nvPr/>
        </p:nvSpPr>
        <p:spPr>
          <a:xfrm>
            <a:off x="0" y="1124744"/>
            <a:ext cx="8960821"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598FF4"/>
                </a:solidFill>
                <a:latin typeface="Century Schoolbook"/>
                <a:ea typeface="Century Schoolbook"/>
                <a:cs typeface="Century Schoolbook"/>
                <a:sym typeface="Century Schoolbook"/>
              </a:rPr>
              <a:t>DA Motorlarında Devir Sayısı Ayarlanması</a:t>
            </a:r>
            <a:endParaRPr b="1" sz="5400" cap="none">
              <a:solidFill>
                <a:srgbClr val="598FF4"/>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539552" y="1196752"/>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Sabit Kutup Geriliminde Kutup Alan Şiddetini Değiştirerek Devir Sayısı Ayarı</a:t>
            </a:r>
            <a:br>
              <a:rPr lang="en-US" sz="3600"/>
            </a:br>
            <a:endParaRPr sz="3600"/>
          </a:p>
        </p:txBody>
      </p:sp>
      <p:sp>
        <p:nvSpPr>
          <p:cNvPr id="238" name="Google Shape;238;p28"/>
          <p:cNvSpPr txBox="1"/>
          <p:nvPr>
            <p:ph idx="1" type="body"/>
          </p:nvPr>
        </p:nvSpPr>
        <p:spPr>
          <a:xfrm>
            <a:off x="457200" y="1844824"/>
            <a:ext cx="7467600" cy="4629128"/>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470"/>
              <a:buChar char="🞆"/>
            </a:pPr>
            <a:r>
              <a:rPr lang="en-US" sz="2100"/>
              <a:t>Bu şekilde devir değiştirme, şönt ve kompunt motorların endüktör sargına seri olarak qst reostası bağlanarak yapılmaktadır.</a:t>
            </a:r>
            <a:endParaRPr sz="2100"/>
          </a:p>
          <a:p>
            <a:pPr indent="-274320" lvl="0" marL="274320" rtl="0" algn="l">
              <a:spcBef>
                <a:spcPts val="600"/>
              </a:spcBef>
              <a:spcAft>
                <a:spcPts val="0"/>
              </a:spcAft>
              <a:buSzPts val="1470"/>
              <a:buChar char="🞆"/>
            </a:pPr>
            <a:r>
              <a:rPr lang="en-US" sz="2100"/>
              <a:t>Reosta ile endüktörden geçen uyartım akımı azalırsa manyetik alan zayıflar, motorun devir sayısı artar. Reosta direnci artırılırsa bu kez endüktörden geçen akım azalır ve devir sayısı artar.</a:t>
            </a:r>
            <a:endParaRPr/>
          </a:p>
          <a:p>
            <a:pPr indent="-274320" lvl="0" marL="274320" rtl="0" algn="l">
              <a:spcBef>
                <a:spcPts val="600"/>
              </a:spcBef>
              <a:spcAft>
                <a:spcPts val="0"/>
              </a:spcAft>
              <a:buSzPts val="1470"/>
              <a:buChar char="🞆"/>
            </a:pPr>
            <a:r>
              <a:rPr lang="en-US" sz="2100"/>
              <a:t>Akımın artırılması veya azalmasını ampermetreden görebiliriz. DA motorlarının yol almasında LMR reostası kullanılır.</a:t>
            </a:r>
            <a:endParaRPr sz="2100"/>
          </a:p>
          <a:p>
            <a:pPr indent="-194310" lvl="0" marL="274320" rtl="0" algn="l">
              <a:spcBef>
                <a:spcPts val="600"/>
              </a:spcBef>
              <a:spcAft>
                <a:spcPts val="0"/>
              </a:spcAft>
              <a:buSzPts val="1260"/>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467544" y="1484784"/>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Seri Motorlarda Devir Sayısı Ayarı</a:t>
            </a:r>
            <a:br>
              <a:rPr lang="en-US" sz="3600"/>
            </a:br>
            <a:r>
              <a:rPr b="1" lang="en-US" sz="3600"/>
              <a:t> </a:t>
            </a:r>
            <a:br>
              <a:rPr lang="en-US" sz="3600"/>
            </a:br>
            <a:endParaRPr sz="3600"/>
          </a:p>
        </p:txBody>
      </p:sp>
      <p:sp>
        <p:nvSpPr>
          <p:cNvPr id="244" name="Google Shape;244;p2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Reostanın direnci azalınca endüktörden geçen akım reostayı tercih eder. Böylece seri sargıdan geçen akım azalır, akımın azalması manyetik alanı azaltır ve motorun devir sayında artma meydana gelir. Seri motorlar için ideal devir şeklidir ancak reosta direnci sıfır yapılarak devir sayısının aşırı olması sakınca oluşturabilir. Ayrıca reosta direnci sıfırda bırakılıp durdurduktan sonra başlatma yapılmamalıdır çünkü motorun yanmasına sebep olur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467544" y="764704"/>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Motora Uygulanan Gerilimi Değiştirerek Devir Sayısı Ayarı</a:t>
            </a:r>
            <a:br>
              <a:rPr b="1" lang="en-US" sz="3600"/>
            </a:br>
            <a:endParaRPr sz="3600"/>
          </a:p>
        </p:txBody>
      </p:sp>
      <p:sp>
        <p:nvSpPr>
          <p:cNvPr id="250" name="Google Shape;250;p3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680"/>
              <a:buChar char="🞆"/>
            </a:pPr>
            <a:r>
              <a:rPr lang="en-US"/>
              <a:t>Gerilimi değiştirilerek devir sayısı ayarı en çok kullanılan tekniklerden biridir.</a:t>
            </a:r>
            <a:endParaRPr/>
          </a:p>
          <a:p>
            <a:pPr indent="-274320" lvl="0" marL="274320" rtl="0" algn="l">
              <a:lnSpc>
                <a:spcPct val="90000"/>
              </a:lnSpc>
              <a:spcBef>
                <a:spcPts val="600"/>
              </a:spcBef>
              <a:spcAft>
                <a:spcPts val="0"/>
              </a:spcAft>
              <a:buSzPts val="1680"/>
              <a:buChar char="🞆"/>
            </a:pPr>
            <a:r>
              <a:rPr lang="en-US"/>
              <a:t>Endüvi devresine seri şekilde qst reostası bağlanır. Direncin artırılıp azaltılması endüviden geçen akımın değişmesini sağlar. Endüvi üzerideki akım değişmesi gerilimin değişmesini sağlar.</a:t>
            </a:r>
            <a:br>
              <a:rPr lang="en-US"/>
            </a:br>
            <a:r>
              <a:rPr lang="en-US"/>
              <a:t> </a:t>
            </a:r>
            <a:endParaRPr/>
          </a:p>
          <a:p>
            <a:pPr indent="-274320" lvl="0" marL="274320" rtl="0" algn="l">
              <a:lnSpc>
                <a:spcPct val="90000"/>
              </a:lnSpc>
              <a:spcBef>
                <a:spcPts val="600"/>
              </a:spcBef>
              <a:spcAft>
                <a:spcPts val="0"/>
              </a:spcAft>
              <a:buSzPts val="1680"/>
              <a:buChar char="🞆"/>
            </a:pPr>
            <a:r>
              <a:rPr lang="en-US" u="sng"/>
              <a:t>Endüktör</a:t>
            </a:r>
            <a:r>
              <a:rPr lang="en-US"/>
              <a:t> gerilimi sabit tutulup endüviden geçen akım artarsa devir sayısı artar. Endüviden geçen akım azalırsa devir sayısı azalır (Akımın artığını ya da azaldığını ampermetreden gözlemleyebiliriz.)</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p:nvPr/>
        </p:nvSpPr>
        <p:spPr>
          <a:xfrm>
            <a:off x="-190518" y="2507630"/>
            <a:ext cx="9565059"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84AEFF"/>
                </a:solidFill>
                <a:latin typeface="Century Schoolbook"/>
                <a:ea typeface="Century Schoolbook"/>
                <a:cs typeface="Century Schoolbook"/>
                <a:sym typeface="Century Schoolbook"/>
              </a:rPr>
              <a:t>DA Motorlarının Devir Yönü Değişimi</a:t>
            </a:r>
            <a:endParaRPr b="1" sz="5400" cap="none">
              <a:solidFill>
                <a:srgbClr val="84AEFF"/>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1" marL="0" rtl="0" algn="l">
              <a:spcBef>
                <a:spcPts val="0"/>
              </a:spcBef>
              <a:spcAft>
                <a:spcPts val="0"/>
              </a:spcAft>
              <a:buNone/>
            </a:pPr>
            <a:r>
              <a:rPr b="1" lang="en-US" sz="3600"/>
              <a:t>DA Makinesinin Yapısı</a:t>
            </a:r>
            <a:br>
              <a:rPr b="1" lang="en-US" sz="3600"/>
            </a:br>
            <a:endParaRPr sz="3600"/>
          </a:p>
        </p:txBody>
      </p:sp>
      <p:sp>
        <p:nvSpPr>
          <p:cNvPr id="142" name="Google Shape;142;p1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260"/>
              <a:buChar char="🞆"/>
            </a:pPr>
            <a:r>
              <a:rPr lang="en-US" sz="1800"/>
              <a:t>Doğru akım makineleri dönen kısım (endüvi), duran kısım (endüktör), yatak, kapak, fırça ve kolektörden oluşur .</a:t>
            </a:r>
            <a:endParaRPr sz="1800"/>
          </a:p>
          <a:p>
            <a:pPr indent="-194310" lvl="0" marL="274320" rtl="0" algn="l">
              <a:spcBef>
                <a:spcPts val="600"/>
              </a:spcBef>
              <a:spcAft>
                <a:spcPts val="0"/>
              </a:spcAft>
              <a:buSzPts val="1260"/>
              <a:buNone/>
            </a:pPr>
            <a:r>
              <a:t/>
            </a:r>
            <a:endParaRPr sz="1800"/>
          </a:p>
        </p:txBody>
      </p:sp>
      <p:pic>
        <p:nvPicPr>
          <p:cNvPr descr="C:\Users\Fuukanü\Desktop\1.jpg" id="143" name="Google Shape;143;p14"/>
          <p:cNvPicPr preferRelativeResize="0"/>
          <p:nvPr/>
        </p:nvPicPr>
        <p:blipFill rotWithShape="1">
          <a:blip r:embed="rId3">
            <a:alphaModFix/>
          </a:blip>
          <a:srcRect b="0" l="0" r="0" t="0"/>
          <a:stretch/>
        </p:blipFill>
        <p:spPr>
          <a:xfrm>
            <a:off x="1149152" y="2996952"/>
            <a:ext cx="4935016" cy="30479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467544" y="1124744"/>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Endüviden Geçen Akım Yönünü Değiştirerek Devir Yönü Değiştirmek</a:t>
            </a:r>
            <a:br>
              <a:rPr b="1" lang="en-US" sz="3600"/>
            </a:br>
            <a:endParaRPr sz="3600"/>
          </a:p>
        </p:txBody>
      </p:sp>
      <p:sp>
        <p:nvSpPr>
          <p:cNvPr id="261" name="Google Shape;261;p32"/>
          <p:cNvSpPr txBox="1"/>
          <p:nvPr>
            <p:ph idx="1" type="body"/>
          </p:nvPr>
        </p:nvSpPr>
        <p:spPr>
          <a:xfrm>
            <a:off x="457200" y="1772816"/>
            <a:ext cx="7467600" cy="470113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Endüktörden geçen akım sabit tutulup endüviden geçen akım yön değiştirilirse doğru akım motorunun devir yönü değişir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467544" y="1412776"/>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Endüktörden Geçen Akım Yönünü Değiştirerek Devir Yönü Değiştirmek</a:t>
            </a:r>
            <a:br>
              <a:rPr b="1" lang="en-US" sz="3600"/>
            </a:br>
            <a:endParaRPr sz="3600"/>
          </a:p>
        </p:txBody>
      </p:sp>
      <p:sp>
        <p:nvSpPr>
          <p:cNvPr id="267" name="Google Shape;267;p33"/>
          <p:cNvSpPr txBox="1"/>
          <p:nvPr>
            <p:ph idx="1" type="body"/>
          </p:nvPr>
        </p:nvSpPr>
        <p:spPr>
          <a:xfrm>
            <a:off x="457200" y="2204864"/>
            <a:ext cx="7467600" cy="4269088"/>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Bir iletkenden geçen akım yönü sabit tutularak endüktör manyetik alanı yön değiştirirse iletkenin itilme yönü değişir. Bu prensibe göre doğru akım motorları da endüvi üzerindeki iletkenlerden geçen akım yönü değiştirilmeden endüktörden geçen akımın yönü değiştirilirse motorun devir yönü değişir.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p:nvPr/>
        </p:nvSpPr>
        <p:spPr>
          <a:xfrm>
            <a:off x="-215039" y="2204864"/>
            <a:ext cx="8824780"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84AEFF"/>
                </a:solidFill>
                <a:latin typeface="Century Schoolbook"/>
                <a:ea typeface="Century Schoolbook"/>
                <a:cs typeface="Century Schoolbook"/>
                <a:sym typeface="Century Schoolbook"/>
              </a:rPr>
              <a:t>Doğru Akım Jeneratörleri</a:t>
            </a:r>
            <a:endParaRPr b="1" sz="5400" cap="none">
              <a:solidFill>
                <a:srgbClr val="84AEFF"/>
              </a:solidFill>
              <a:latin typeface="Century Schoolbook"/>
              <a:ea typeface="Century Schoolbook"/>
              <a:cs typeface="Century Schoolbook"/>
              <a:sym typeface="Century Schoolboo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600"/>
              <a:buFont typeface="Century Schoolbook"/>
              <a:buNone/>
            </a:pPr>
            <a:r>
              <a:rPr b="1" lang="en-US" sz="3600">
                <a:solidFill>
                  <a:schemeClr val="dk1"/>
                </a:solidFill>
              </a:rPr>
              <a:t>DOĞRU AKIM</a:t>
            </a:r>
            <a:endParaRPr sz="3600">
              <a:solidFill>
                <a:schemeClr val="dk1"/>
              </a:solidFill>
            </a:endParaRPr>
          </a:p>
        </p:txBody>
      </p:sp>
      <p:sp>
        <p:nvSpPr>
          <p:cNvPr id="278" name="Google Shape;278;p3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     Yönü ve büyüklüğü zamanla değişmeyen, (+) ve (–) kutupları sabit (belirli) olan akıma doğru akım. Doğru akım DC harfleri ile gösterilir.</a:t>
            </a:r>
            <a:endParaRPr/>
          </a:p>
          <a:p>
            <a:pPr indent="-274320" lvl="0" marL="274320" rtl="0" algn="l">
              <a:spcBef>
                <a:spcPts val="600"/>
              </a:spcBef>
              <a:spcAft>
                <a:spcPts val="0"/>
              </a:spcAft>
              <a:buSzPts val="1680"/>
              <a:buChar char="🞆"/>
            </a:pPr>
            <a:r>
              <a:rPr lang="en-US"/>
              <a:t>Doğru akımın;</a:t>
            </a:r>
            <a:endParaRPr/>
          </a:p>
          <a:p>
            <a:pPr indent="-274320" lvl="0" marL="274320" rtl="0" algn="l">
              <a:spcBef>
                <a:spcPts val="600"/>
              </a:spcBef>
              <a:spcAft>
                <a:spcPts val="0"/>
              </a:spcAft>
              <a:buSzPts val="1680"/>
              <a:buChar char="🞆"/>
            </a:pPr>
            <a:r>
              <a:rPr lang="en-US"/>
              <a:t>Yönü ve büyüklü zamanla değişmez.</a:t>
            </a:r>
            <a:endParaRPr/>
          </a:p>
          <a:p>
            <a:pPr indent="-274320" lvl="0" marL="274320" rtl="0" algn="l">
              <a:spcBef>
                <a:spcPts val="600"/>
              </a:spcBef>
              <a:spcAft>
                <a:spcPts val="0"/>
              </a:spcAft>
              <a:buSzPts val="1680"/>
              <a:buChar char="🞆"/>
            </a:pPr>
            <a:r>
              <a:rPr lang="en-US"/>
              <a:t>(+) ve (–) kutupları sabittir.</a:t>
            </a:r>
            <a:endParaRPr/>
          </a:p>
          <a:p>
            <a:pPr indent="-274320" lvl="0" marL="274320" rtl="0" algn="l">
              <a:spcBef>
                <a:spcPts val="600"/>
              </a:spcBef>
              <a:spcAft>
                <a:spcPts val="0"/>
              </a:spcAft>
              <a:buSzPts val="1680"/>
              <a:buChar char="🞆"/>
            </a:pPr>
            <a:r>
              <a:rPr lang="en-US"/>
              <a:t>Üzerinden geçtiği teli ısıtır.</a:t>
            </a:r>
            <a:endParaRPr/>
          </a:p>
          <a:p>
            <a:pPr indent="-274320" lvl="0" marL="274320" rtl="0" algn="l">
              <a:spcBef>
                <a:spcPts val="600"/>
              </a:spcBef>
              <a:spcAft>
                <a:spcPts val="0"/>
              </a:spcAft>
              <a:buSzPts val="1680"/>
              <a:buChar char="🞆"/>
            </a:pPr>
            <a:r>
              <a:rPr lang="en-US"/>
              <a:t>Doğru akım jeneratörleri ile üretilir veya alternatif akımdan doğrultucu denilen araçlarla elde edilir (Doğrultucularda, akımı tek yönde geçiren diotlar bulunur).</a:t>
            </a:r>
            <a:endParaRPr/>
          </a:p>
          <a:p>
            <a:pPr indent="-167640" lvl="0" marL="274320" rtl="0" algn="l">
              <a:spcBef>
                <a:spcPts val="600"/>
              </a:spcBef>
              <a:spcAft>
                <a:spcPts val="0"/>
              </a:spcAft>
              <a:buSzPts val="168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idx="1" type="body"/>
          </p:nvPr>
        </p:nvSpPr>
        <p:spPr>
          <a:xfrm>
            <a:off x="457200" y="188640"/>
            <a:ext cx="7467600" cy="628531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 Doğru akım üretmek için kullanılan araçlara doğru akım jeneratörü veya dinamo denir.</a:t>
            </a:r>
            <a:endParaRPr/>
          </a:p>
          <a:p>
            <a:pPr indent="-274320" lvl="0" marL="274320" rtl="0" algn="l">
              <a:spcBef>
                <a:spcPts val="600"/>
              </a:spcBef>
              <a:spcAft>
                <a:spcPts val="0"/>
              </a:spcAft>
              <a:buSzPts val="1680"/>
              <a:buChar char="🞆"/>
            </a:pPr>
            <a:r>
              <a:rPr lang="en-US"/>
              <a:t>Doğru akım jeneratörleri yapı ve çalışma yönünden alternatif akım jeneratörlerine benzerler. Alternatörlerden tek farkı, tel çerçevenin uçlarında komutatör olarak iki metal bilezik yerine iki yarım bilezik bulunmasıdır.</a:t>
            </a:r>
            <a:endParaRPr/>
          </a:p>
          <a:p>
            <a:pPr indent="-274320" lvl="0" marL="274320" rtl="0" algn="l">
              <a:spcBef>
                <a:spcPts val="600"/>
              </a:spcBef>
              <a:spcAft>
                <a:spcPts val="0"/>
              </a:spcAft>
              <a:buSzPts val="1680"/>
              <a:buChar char="🞆"/>
            </a:pPr>
            <a:r>
              <a:rPr lang="en-US"/>
              <a:t>Doğru akım jeneratörlerinde tel çerçeve (bobin = armatür) magnetik alan içerisinde döndürülürse, alternatif akım jeneratörlerinde olduğu gibi tel çerçevenin içerisinden geçen magnetik alan kuvvet çizgilerinin sayısı sürekli değişeceği için akım bir yönde oluşur. Oluşan akım, yarım bilezikler (toplaçlar) sayesinde fırçalara iletilir ve yönü değişmeyen doğru akım elde edilmiş olur.</a:t>
            </a:r>
            <a:endParaRPr/>
          </a:p>
          <a:p>
            <a:pPr indent="-167640" lvl="0" marL="274320" rtl="0" algn="l">
              <a:spcBef>
                <a:spcPts val="600"/>
              </a:spcBef>
              <a:spcAft>
                <a:spcPts val="0"/>
              </a:spcAft>
              <a:buSzPts val="168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C:\Users\Fuukanü\Desktop\jenerator.jpg" id="288" name="Google Shape;288;p37"/>
          <p:cNvPicPr preferRelativeResize="0"/>
          <p:nvPr/>
        </p:nvPicPr>
        <p:blipFill rotWithShape="1">
          <a:blip r:embed="rId3">
            <a:alphaModFix/>
          </a:blip>
          <a:srcRect b="0" l="0" r="0" t="0"/>
          <a:stretch/>
        </p:blipFill>
        <p:spPr>
          <a:xfrm>
            <a:off x="467544" y="1412776"/>
            <a:ext cx="7835074" cy="40324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Century Schoolbook"/>
              <a:buNone/>
            </a:pPr>
            <a:r>
              <a:rPr b="1" lang="en-US">
                <a:solidFill>
                  <a:schemeClr val="dk1"/>
                </a:solidFill>
              </a:rPr>
              <a:t>Beşgen kutuplu jeneratörler (Homopolar Generator: HPG)</a:t>
            </a:r>
            <a:endParaRPr b="1">
              <a:solidFill>
                <a:schemeClr val="dk1"/>
              </a:solidFill>
            </a:endParaRPr>
          </a:p>
        </p:txBody>
      </p:sp>
      <p:sp>
        <p:nvSpPr>
          <p:cNvPr id="294" name="Google Shape;294;p3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400"/>
              <a:buChar char="🞆"/>
            </a:pPr>
            <a:r>
              <a:rPr lang="en-US" sz="2000"/>
              <a:t>Bu doğrudan doğruya, doğru akım üreten tek makinadır. Bütün diğer tür DC jeneratörleri armatür sargılarında AC üretir ve sonra komütatör vâsıtasıyla AC’yi DC’ye dönüştürür. HPG armatür sargılarına veya komütatöre sâhip değildir. Bu fark bu jeneratörün çok sağlam bir makina olmasına sebep olur. HPG ilk elektromekanik jeneratör olmasına rağmen, sonuncu olarak uygulama sahasına girmiştir.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457200" y="274638"/>
            <a:ext cx="7859216"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600"/>
              <a:buFont typeface="Century Schoolbook"/>
              <a:buNone/>
            </a:pPr>
            <a:r>
              <a:rPr b="1" lang="en-US" sz="3600">
                <a:solidFill>
                  <a:schemeClr val="dk1"/>
                </a:solidFill>
              </a:rPr>
              <a:t>Manyeto Hidrodinamik Jeneratör</a:t>
            </a:r>
            <a:endParaRPr/>
          </a:p>
        </p:txBody>
      </p:sp>
      <p:sp>
        <p:nvSpPr>
          <p:cNvPr id="300" name="Google Shape;300;p3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Bu jeneratör esas îtibâriyle, yüksek bir hızla fışkırtılan elektrikî bakımından iletken gazdan (iyonize gaz), iki elektrottan ve manyetik alan hâsıl eden alan sargılarından ibârettir. Bu jeneratörler henüz çok etkin değildir. Çünkü gazı yeteri derecede iletken hale getirmek için yüksek bir sıcaklık veya büyük miktarda potasyum gereklidir.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240"/>
              <a:buFont typeface="Century Schoolbook"/>
              <a:buNone/>
            </a:pPr>
            <a:r>
              <a:rPr b="1" lang="en-US" sz="3240">
                <a:solidFill>
                  <a:schemeClr val="dk1"/>
                </a:solidFill>
              </a:rPr>
              <a:t>Yüksek frekans jeneratörleri</a:t>
            </a:r>
            <a:endParaRPr/>
          </a:p>
        </p:txBody>
      </p:sp>
      <p:sp>
        <p:nvSpPr>
          <p:cNvPr id="306" name="Google Shape;306;p4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680"/>
              <a:buChar char="🞆"/>
            </a:pPr>
            <a:r>
              <a:rPr lang="en-US"/>
              <a:t>Elektrik cihazının minimum ağırlığı ve ebatı önemli olduğunda, 60 Hertzden yüksek frekanslar özellikle kullanışlıdır. Meselâ 400 Hertz, güç kaynağı yaygın olarak uçakta kullanılmaktadır.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p:nvPr/>
        </p:nvSpPr>
        <p:spPr>
          <a:xfrm>
            <a:off x="179512" y="1213009"/>
            <a:ext cx="8290399"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598FF4"/>
                </a:solidFill>
                <a:latin typeface="Century Schoolbook"/>
                <a:ea typeface="Century Schoolbook"/>
                <a:cs typeface="Century Schoolbook"/>
                <a:sym typeface="Century Schoolbook"/>
              </a:rPr>
              <a:t>Jeneratörlerin Özellikleri</a:t>
            </a:r>
            <a:endParaRPr b="1" sz="5400" cap="none">
              <a:solidFill>
                <a:srgbClr val="598FF4"/>
              </a:solidFill>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457200" y="274638"/>
            <a:ext cx="7467600" cy="994122"/>
          </a:xfrm>
          <a:prstGeom prst="rect">
            <a:avLst/>
          </a:prstGeom>
          <a:noFill/>
          <a:ln>
            <a:noFill/>
          </a:ln>
        </p:spPr>
        <p:txBody>
          <a:bodyPr anchorCtr="0" anchor="b" bIns="45700" lIns="91425" spcFirstLastPara="1" rIns="91425" wrap="square" tIns="45700">
            <a:noAutofit/>
          </a:bodyPr>
          <a:lstStyle/>
          <a:p>
            <a:pPr indent="0" lvl="1" marL="0" rtl="0" algn="l">
              <a:spcBef>
                <a:spcPts val="0"/>
              </a:spcBef>
              <a:spcAft>
                <a:spcPts val="0"/>
              </a:spcAft>
              <a:buNone/>
            </a:pPr>
            <a:r>
              <a:rPr b="1" lang="en-US" sz="3600"/>
              <a:t>Parçalarının Görevleri</a:t>
            </a:r>
            <a:br>
              <a:rPr b="1" lang="en-US" sz="3600"/>
            </a:br>
            <a:endParaRPr sz="3600"/>
          </a:p>
        </p:txBody>
      </p:sp>
      <p:sp>
        <p:nvSpPr>
          <p:cNvPr id="149" name="Google Shape;149;p15"/>
          <p:cNvSpPr txBox="1"/>
          <p:nvPr>
            <p:ph idx="1" type="body"/>
          </p:nvPr>
        </p:nvSpPr>
        <p:spPr>
          <a:xfrm>
            <a:off x="457200" y="836712"/>
            <a:ext cx="7467600" cy="5637240"/>
          </a:xfrm>
          <a:prstGeom prst="rect">
            <a:avLst/>
          </a:prstGeom>
          <a:noFill/>
          <a:ln>
            <a:noFill/>
          </a:ln>
        </p:spPr>
        <p:txBody>
          <a:bodyPr anchorCtr="0" anchor="t" bIns="45700" lIns="91425" spcFirstLastPara="1" rIns="91425" wrap="square" tIns="45700">
            <a:noAutofit/>
          </a:bodyPr>
          <a:lstStyle/>
          <a:p>
            <a:pPr indent="-274320" lvl="2" marL="274320" rtl="0" algn="l">
              <a:spcBef>
                <a:spcPts val="0"/>
              </a:spcBef>
              <a:spcAft>
                <a:spcPts val="0"/>
              </a:spcAft>
              <a:buClr>
                <a:schemeClr val="accent1"/>
              </a:buClr>
              <a:buSzPts val="1960"/>
              <a:buChar char="🞆"/>
            </a:pPr>
            <a:r>
              <a:rPr b="1" lang="en-US" sz="2800"/>
              <a:t>Endüktör (Duran Kısım)</a:t>
            </a:r>
            <a:endParaRPr sz="2800"/>
          </a:p>
          <a:p>
            <a:pPr indent="-274320" lvl="0" marL="274320" rtl="0" algn="l">
              <a:spcBef>
                <a:spcPts val="600"/>
              </a:spcBef>
              <a:spcAft>
                <a:spcPts val="0"/>
              </a:spcAft>
              <a:buSzPts val="1260"/>
              <a:buChar char="🞆"/>
            </a:pPr>
            <a:r>
              <a:rPr lang="en-US" sz="1800"/>
              <a:t>Görevi manyetik alan meydana getirmektir. Endüktör sargısı DA makinesinin gövdesinde bulunur, vida veya somunlarla gövdeye tutturulur. Doğru akım makinesinin özelliğine göre endüktör sargısı yapısal değişiklikler gösterir. Küçük güçlü DA makinelerinde ve pilli oyuncakta daimi mıknatıs, endüktör olarak görev yapmaktadır</a:t>
            </a:r>
            <a:endParaRPr sz="1800"/>
          </a:p>
        </p:txBody>
      </p:sp>
      <p:pic>
        <p:nvPicPr>
          <p:cNvPr descr="C:\Users\Fuukanü\Desktop\endük.jpg" id="150" name="Google Shape;150;p15"/>
          <p:cNvPicPr preferRelativeResize="0"/>
          <p:nvPr/>
        </p:nvPicPr>
        <p:blipFill rotWithShape="1">
          <a:blip r:embed="rId3">
            <a:alphaModFix/>
          </a:blip>
          <a:srcRect b="0" l="0" r="0" t="0"/>
          <a:stretch/>
        </p:blipFill>
        <p:spPr>
          <a:xfrm>
            <a:off x="1579563" y="3287134"/>
            <a:ext cx="5224685" cy="30614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idx="1" type="body"/>
          </p:nvPr>
        </p:nvSpPr>
        <p:spPr>
          <a:xfrm>
            <a:off x="457200" y="188640"/>
            <a:ext cx="7467600" cy="6285312"/>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400"/>
              <a:buChar char="🞆"/>
            </a:pPr>
            <a:r>
              <a:rPr lang="en-US" sz="2000"/>
              <a:t> </a:t>
            </a:r>
            <a:r>
              <a:rPr b="1" lang="en-US" sz="2000" u="sng">
                <a:solidFill>
                  <a:srgbClr val="FF0000"/>
                </a:solidFill>
              </a:rPr>
              <a:t>Regülasyon</a:t>
            </a:r>
            <a:r>
              <a:rPr b="1" lang="en-US" sz="2000">
                <a:solidFill>
                  <a:srgbClr val="FF0000"/>
                </a:solidFill>
              </a:rPr>
              <a:t>: </a:t>
            </a:r>
            <a:r>
              <a:rPr lang="en-US" sz="2000"/>
              <a:t>Regülasyon, giriş gerilimindeki değişimlerin kontrol edilmesidir. Türkiye şartlarında şebeke gerilimindeki değişim -20 ile +15 arasında değişmektedir. KGK’lardan beklenen çıkış gerilimini +- yüzde 1 hata payı ile düzenlemesidir. </a:t>
            </a:r>
            <a:br>
              <a:rPr lang="en-US" sz="2000"/>
            </a:br>
            <a:br>
              <a:rPr lang="en-US" sz="2000"/>
            </a:br>
            <a:r>
              <a:rPr lang="en-US" sz="2000"/>
              <a:t>    </a:t>
            </a:r>
            <a:r>
              <a:rPr lang="en-US" sz="2000" u="sng"/>
              <a:t> </a:t>
            </a:r>
            <a:r>
              <a:rPr b="1" lang="en-US" sz="2000" u="sng">
                <a:solidFill>
                  <a:srgbClr val="FF0000"/>
                </a:solidFill>
              </a:rPr>
              <a:t>Gerilim Kararlılığı</a:t>
            </a:r>
            <a:r>
              <a:rPr b="1" lang="en-US" sz="2000">
                <a:solidFill>
                  <a:srgbClr val="FF0000"/>
                </a:solidFill>
              </a:rPr>
              <a:t>: </a:t>
            </a:r>
            <a:r>
              <a:rPr lang="en-US" sz="2000"/>
              <a:t>Gerilim kararlılığı, çıkış geriliminin değişen şartlar altında sabit kalmasının sağlanmasıdır. </a:t>
            </a:r>
            <a:br>
              <a:rPr lang="en-US" sz="2000"/>
            </a:br>
            <a:br>
              <a:rPr lang="en-US" sz="2000"/>
            </a:br>
            <a:r>
              <a:rPr lang="en-US" sz="2000"/>
              <a:t>    </a:t>
            </a:r>
            <a:r>
              <a:rPr b="1" lang="en-US" sz="2000" u="sng">
                <a:solidFill>
                  <a:srgbClr val="FF0000"/>
                </a:solidFill>
              </a:rPr>
              <a:t>Yüke Karşı Regülasyon</a:t>
            </a:r>
            <a:r>
              <a:rPr b="1" lang="en-US" sz="2000">
                <a:solidFill>
                  <a:srgbClr val="FF0000"/>
                </a:solidFill>
              </a:rPr>
              <a:t>: </a:t>
            </a:r>
            <a:r>
              <a:rPr lang="en-US" sz="2000"/>
              <a:t>Çıkışa bağlanan yüklerdeki değişime rağmen çıkış geriliminin sabit kalmasının sağlanmasıdır. KGK lardan beklenen hata payının +- yüzde 1 den ufak değerlerde olmasıdır. </a:t>
            </a:r>
            <a:br>
              <a:rPr lang="en-US" sz="2000"/>
            </a:br>
            <a:br>
              <a:rPr lang="en-US" sz="2000"/>
            </a:br>
            <a:r>
              <a:rPr lang="en-US" sz="2000"/>
              <a:t>    </a:t>
            </a:r>
            <a:r>
              <a:rPr b="1" lang="en-US" sz="2000" u="sng">
                <a:solidFill>
                  <a:srgbClr val="FF0000"/>
                </a:solidFill>
              </a:rPr>
              <a:t>Ani Yüke Karşı Regülasyon</a:t>
            </a:r>
            <a:r>
              <a:rPr lang="en-US" sz="2000"/>
              <a:t>: Çıkış yükünün ani değişimi, şebeke geriliminin kesilmesi ve gelmesi hallerinde çıkışta olacak değişimin +-yüzde 10’dan küçük olması hedeflenir. Frekans Kararlılığı: Çıkış yükünün ani değişimi, şebeke geriliminin kesilmesi ve gelmesi hallerinde çıkışta olacak değişimin +-yüzde 10’dan küçük olması hedeflenir.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idx="1" type="body"/>
          </p:nvPr>
        </p:nvSpPr>
        <p:spPr>
          <a:xfrm>
            <a:off x="457200" y="116632"/>
            <a:ext cx="7643192" cy="635732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428"/>
              <a:buChar char="🞆"/>
            </a:pPr>
            <a:r>
              <a:rPr lang="en-US" sz="2040"/>
              <a:t>    </a:t>
            </a:r>
            <a:r>
              <a:rPr b="1" lang="en-US" sz="2040" u="sng">
                <a:solidFill>
                  <a:srgbClr val="FF0000"/>
                </a:solidFill>
              </a:rPr>
              <a:t>Aşırı Yük ve Kısa Devre Koruması:</a:t>
            </a:r>
            <a:r>
              <a:rPr b="1" lang="en-US" sz="2040">
                <a:solidFill>
                  <a:srgbClr val="FF0000"/>
                </a:solidFill>
              </a:rPr>
              <a:t> </a:t>
            </a:r>
            <a:r>
              <a:rPr lang="en-US" sz="2040"/>
              <a:t>Çıkışta oluşabilecek aşırı yüklenme ve kısa devrelere karşı KGK’ nın kendini koruması, arızalanmaması ve çalışmayı sürdürmesi gerekmektedir. Yüzde 150 aşırı yükte KGK’ nın gerilim regülasyonun da en az 1 dakika süreyle çalışabilmesi ve hata durumu ortadan kalktığında herhangi bir operasyona gerek kalmadan çalışmasını sürdürmesi beklenir. </a:t>
            </a:r>
            <a:br>
              <a:rPr lang="en-US" sz="2040"/>
            </a:br>
            <a:br>
              <a:rPr lang="en-US" sz="2040"/>
            </a:br>
            <a:r>
              <a:rPr lang="en-US" sz="2040"/>
              <a:t>    </a:t>
            </a:r>
            <a:r>
              <a:rPr b="1" lang="en-US" sz="2040" u="sng">
                <a:solidFill>
                  <a:srgbClr val="FF0000"/>
                </a:solidFill>
              </a:rPr>
              <a:t>Toplam Harmonik Distorsiyon (THD):</a:t>
            </a:r>
            <a:r>
              <a:rPr lang="en-US" sz="2040"/>
              <a:t> THD, çıkış geriliminde oluşan harmoniklerin bir ölçüsüdür. Bu harmonikler radyo, telsiz gibi frekans bağımlı cihazların çalışmasını etkileyebilir. Bu yüzden bu değerlerin lineer yükte yüzde 3’ten, nonlineer yüklerde ise yüzde 5 ten küçük olması istenir. Modern KGK larda PWM ( Darbe Genişlik Modülasyonu ) kullanılarak harmoniklerin değeri azaltılmaktadır. </a:t>
            </a:r>
            <a:br>
              <a:rPr lang="en-US" sz="2040"/>
            </a:br>
            <a:br>
              <a:rPr lang="en-US" sz="2040"/>
            </a:br>
            <a:r>
              <a:rPr lang="en-US" sz="2040"/>
              <a:t>    </a:t>
            </a:r>
            <a:r>
              <a:rPr b="1" lang="en-US" sz="2040" u="sng">
                <a:solidFill>
                  <a:srgbClr val="FF0000"/>
                </a:solidFill>
              </a:rPr>
              <a:t>Yüksek Verim</a:t>
            </a:r>
            <a:r>
              <a:rPr b="1" lang="en-US" sz="2040">
                <a:solidFill>
                  <a:srgbClr val="FF0000"/>
                </a:solidFill>
              </a:rPr>
              <a:t>: </a:t>
            </a:r>
            <a:r>
              <a:rPr lang="en-US" sz="2040"/>
              <a:t>Her cihazda olduğu gibi KGK’larda da enerji kayıpları oluşur. Önemli olan bu kaybın düşük tutulmasıdır. Dolayısıyla yüksek verimli cihazlar tercih edilmelidir. Akü: Kesintisiz Güç Kaynağı’nda gücün sürekliliğini sağlamak için aküler kullanılmaktadır.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nvSpPr>
        <p:spPr>
          <a:xfrm>
            <a:off x="827584" y="908720"/>
            <a:ext cx="6552728"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entury Schoolbook"/>
                <a:ea typeface="Century Schoolbook"/>
                <a:cs typeface="Century Schoolbook"/>
                <a:sym typeface="Century Schoolbook"/>
              </a:rPr>
              <a:t>Aşağıdakilerin hangisi Doğru Akım Motor Parçalarından Değildir?</a:t>
            </a:r>
            <a:endParaRPr/>
          </a:p>
          <a:p>
            <a:pPr indent="0" lvl="0" marL="0" marR="0" rtl="0" algn="l">
              <a:spcBef>
                <a:spcPts val="0"/>
              </a:spcBef>
              <a:spcAft>
                <a:spcPts val="0"/>
              </a:spcAft>
              <a:buNone/>
            </a:pPr>
            <a:r>
              <a:rPr lang="en-US" sz="2400">
                <a:solidFill>
                  <a:schemeClr val="dk1"/>
                </a:solidFill>
                <a:latin typeface="Century Schoolbook"/>
                <a:ea typeface="Century Schoolbook"/>
                <a:cs typeface="Century Schoolbook"/>
                <a:sym typeface="Century Schoolbook"/>
              </a:rPr>
              <a:t>A.)Endüktör</a:t>
            </a:r>
            <a:br>
              <a:rPr lang="en-US" sz="2400">
                <a:solidFill>
                  <a:schemeClr val="dk1"/>
                </a:solidFill>
                <a:latin typeface="Century Schoolbook"/>
                <a:ea typeface="Century Schoolbook"/>
                <a:cs typeface="Century Schoolbook"/>
                <a:sym typeface="Century Schoolbook"/>
              </a:rPr>
            </a:br>
            <a:r>
              <a:rPr lang="en-US" sz="2400">
                <a:solidFill>
                  <a:schemeClr val="dk1"/>
                </a:solidFill>
                <a:latin typeface="Century Schoolbook"/>
                <a:ea typeface="Century Schoolbook"/>
                <a:cs typeface="Century Schoolbook"/>
                <a:sym typeface="Century Schoolbook"/>
              </a:rPr>
              <a:t>B.)Endüvi</a:t>
            </a:r>
            <a:br>
              <a:rPr lang="en-US" sz="2400">
                <a:solidFill>
                  <a:schemeClr val="dk1"/>
                </a:solidFill>
                <a:latin typeface="Century Schoolbook"/>
                <a:ea typeface="Century Schoolbook"/>
                <a:cs typeface="Century Schoolbook"/>
                <a:sym typeface="Century Schoolbook"/>
              </a:rPr>
            </a:br>
            <a:r>
              <a:rPr b="1" lang="en-US" sz="2400">
                <a:solidFill>
                  <a:schemeClr val="dk1"/>
                </a:solidFill>
                <a:latin typeface="Century Schoolbook"/>
                <a:ea typeface="Century Schoolbook"/>
                <a:cs typeface="Century Schoolbook"/>
                <a:sym typeface="Century Schoolbook"/>
              </a:rPr>
              <a:t>C.) Kapaklar</a:t>
            </a:r>
            <a:endParaRPr/>
          </a:p>
          <a:p>
            <a:pPr indent="0" lvl="0" marL="0" marR="0" rtl="0" algn="l">
              <a:spcBef>
                <a:spcPts val="0"/>
              </a:spcBef>
              <a:spcAft>
                <a:spcPts val="0"/>
              </a:spcAft>
              <a:buNone/>
            </a:pPr>
            <a:r>
              <a:rPr lang="en-US" sz="2400">
                <a:solidFill>
                  <a:schemeClr val="dk1"/>
                </a:solidFill>
                <a:latin typeface="Century Schoolbook"/>
                <a:ea typeface="Century Schoolbook"/>
                <a:cs typeface="Century Schoolbook"/>
                <a:sym typeface="Century Schoolbook"/>
              </a:rPr>
              <a:t>D.) Yatak Kapak</a:t>
            </a:r>
            <a:br>
              <a:rPr lang="en-US" sz="2400">
                <a:solidFill>
                  <a:schemeClr val="dk1"/>
                </a:solidFill>
                <a:latin typeface="Century Schoolbook"/>
                <a:ea typeface="Century Schoolbook"/>
                <a:cs typeface="Century Schoolbook"/>
                <a:sym typeface="Century Schoolbook"/>
              </a:rPr>
            </a:br>
            <a:r>
              <a:rPr lang="en-US" sz="2400">
                <a:solidFill>
                  <a:schemeClr val="dk1"/>
                </a:solidFill>
                <a:latin typeface="Century Schoolbook"/>
                <a:ea typeface="Century Schoolbook"/>
                <a:cs typeface="Century Schoolbook"/>
                <a:sym typeface="Century Schoolbook"/>
              </a:rPr>
              <a:t>E.) Fırça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txBox="1"/>
          <p:nvPr>
            <p:ph idx="1" type="body"/>
          </p:nvPr>
        </p:nvSpPr>
        <p:spPr>
          <a:xfrm>
            <a:off x="457200" y="548680"/>
            <a:ext cx="7467600" cy="592527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400"/>
              <a:buChar char="🞆"/>
            </a:pPr>
            <a:r>
              <a:rPr lang="en-US" sz="2000"/>
              <a:t>Doğru akım motorlarıyla ilgili aşağıdakilerden hangisi veya hangileri yanlıştır.</a:t>
            </a:r>
            <a:br>
              <a:rPr lang="en-US" sz="2000"/>
            </a:br>
            <a:br>
              <a:rPr lang="en-US" sz="2000"/>
            </a:br>
            <a:r>
              <a:rPr lang="en-US" sz="2000"/>
              <a:t>I. İletkenden akım geçerse etrafında manyetik alan oluşur.</a:t>
            </a:r>
            <a:br>
              <a:rPr lang="en-US" sz="2000"/>
            </a:br>
            <a:r>
              <a:rPr lang="en-US" sz="2000"/>
              <a:t>II. Endüktör DA motorlarında duran kısımdır.</a:t>
            </a:r>
            <a:br>
              <a:rPr lang="en-US" sz="2000"/>
            </a:br>
            <a:r>
              <a:rPr lang="en-US" sz="2000"/>
              <a:t>III. Kompunt motorda tek bir sargı çeşidi bulunur.</a:t>
            </a:r>
            <a:endParaRPr sz="2000"/>
          </a:p>
          <a:p>
            <a:pPr indent="-274320" lvl="0" marL="274320" rtl="0" algn="l">
              <a:spcBef>
                <a:spcPts val="600"/>
              </a:spcBef>
              <a:spcAft>
                <a:spcPts val="0"/>
              </a:spcAft>
              <a:buSzPts val="1400"/>
              <a:buChar char="🞆"/>
            </a:pPr>
            <a:r>
              <a:rPr lang="en-US" sz="2000"/>
              <a:t>IV. Endüktördeki mıknatısiyet yani manyetik alan artarsa devir sayısı azalır.</a:t>
            </a:r>
            <a:br>
              <a:rPr lang="en-US" sz="2000"/>
            </a:br>
            <a:r>
              <a:rPr lang="en-US" sz="2000"/>
              <a:t>V. Endüviye seri direnç bağlamak devir sayını azaltır.</a:t>
            </a:r>
            <a:endParaRPr sz="2000"/>
          </a:p>
          <a:p>
            <a:pPr indent="-274320" lvl="0" marL="274320" rtl="0" algn="l">
              <a:spcBef>
                <a:spcPts val="600"/>
              </a:spcBef>
              <a:spcAft>
                <a:spcPts val="0"/>
              </a:spcAft>
              <a:buSzPts val="1400"/>
              <a:buChar char="🞆"/>
            </a:pPr>
            <a:br>
              <a:rPr lang="en-US" sz="2000"/>
            </a:br>
            <a:br>
              <a:rPr lang="en-US" sz="2000"/>
            </a:br>
            <a:r>
              <a:rPr lang="en-US" sz="2000"/>
              <a:t>A.) Hepsi</a:t>
            </a:r>
            <a:br>
              <a:rPr lang="en-US" sz="2000"/>
            </a:br>
            <a:r>
              <a:rPr lang="en-US" sz="2000"/>
              <a:t>B.)I-II-V</a:t>
            </a:r>
            <a:br>
              <a:rPr lang="en-US" sz="2000"/>
            </a:br>
            <a:r>
              <a:rPr lang="en-US" sz="2000"/>
              <a:t>C.)Yalnız I</a:t>
            </a:r>
            <a:br>
              <a:rPr lang="en-US" sz="2000"/>
            </a:br>
            <a:r>
              <a:rPr b="1" lang="en-US" sz="2000"/>
              <a:t>D.)Yalnız III</a:t>
            </a:r>
            <a:endParaRPr/>
          </a:p>
          <a:p>
            <a:pPr indent="-274320" lvl="0" marL="274320" rtl="0" algn="l">
              <a:spcBef>
                <a:spcPts val="600"/>
              </a:spcBef>
              <a:spcAft>
                <a:spcPts val="0"/>
              </a:spcAft>
              <a:buSzPts val="1400"/>
              <a:buChar char="🞆"/>
            </a:pPr>
            <a:r>
              <a:rPr lang="en-US" sz="2000"/>
              <a:t>E.) Yalnız IV</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ph idx="1" type="body"/>
          </p:nvPr>
        </p:nvSpPr>
        <p:spPr>
          <a:xfrm>
            <a:off x="457200" y="476672"/>
            <a:ext cx="7467600" cy="599728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554"/>
              <a:buChar char="🞆"/>
            </a:pPr>
            <a:r>
              <a:rPr lang="en-US" sz="2220"/>
              <a:t>Doğru Akım Motoru Nedir ?</a:t>
            </a:r>
            <a:endParaRPr/>
          </a:p>
          <a:p>
            <a:pPr indent="-175641" lvl="0" marL="274320" rtl="0" algn="l">
              <a:lnSpc>
                <a:spcPct val="90000"/>
              </a:lnSpc>
              <a:spcBef>
                <a:spcPts val="600"/>
              </a:spcBef>
              <a:spcAft>
                <a:spcPts val="0"/>
              </a:spcAft>
              <a:buSzPts val="1554"/>
              <a:buNone/>
            </a:pPr>
            <a:r>
              <a:t/>
            </a:r>
            <a:endParaRPr sz="2220"/>
          </a:p>
          <a:p>
            <a:pPr indent="0" lvl="0" marL="0" rtl="0" algn="l">
              <a:lnSpc>
                <a:spcPct val="90000"/>
              </a:lnSpc>
              <a:spcBef>
                <a:spcPts val="600"/>
              </a:spcBef>
              <a:spcAft>
                <a:spcPts val="0"/>
              </a:spcAft>
              <a:buSzPts val="1554"/>
              <a:buNone/>
            </a:pPr>
            <a:r>
              <a:rPr b="1" lang="en-US" sz="2220"/>
              <a:t>A.) </a:t>
            </a:r>
            <a:r>
              <a:rPr lang="en-US" sz="2220"/>
              <a:t>Doğru akım elektrik enerjisini mekanik enerjiye dönüştüren makinelerdir.</a:t>
            </a:r>
            <a:endParaRPr/>
          </a:p>
          <a:p>
            <a:pPr indent="0" lvl="0" marL="0" rtl="0" algn="l">
              <a:lnSpc>
                <a:spcPct val="90000"/>
              </a:lnSpc>
              <a:spcBef>
                <a:spcPts val="600"/>
              </a:spcBef>
              <a:spcAft>
                <a:spcPts val="0"/>
              </a:spcAft>
              <a:buSzPts val="1554"/>
              <a:buNone/>
            </a:pPr>
            <a:r>
              <a:rPr b="1" lang="en-US" sz="2220"/>
              <a:t> </a:t>
            </a:r>
            <a:br>
              <a:rPr lang="en-US" sz="2220"/>
            </a:br>
            <a:r>
              <a:rPr lang="en-US" sz="2220"/>
              <a:t>B.)Mekanik enerjisini doğru akım elektirik enerjisine dönüştüren makinelerdir.</a:t>
            </a:r>
            <a:endParaRPr/>
          </a:p>
          <a:p>
            <a:pPr indent="0" lvl="0" marL="0" rtl="0" algn="l">
              <a:lnSpc>
                <a:spcPct val="90000"/>
              </a:lnSpc>
              <a:spcBef>
                <a:spcPts val="600"/>
              </a:spcBef>
              <a:spcAft>
                <a:spcPts val="0"/>
              </a:spcAft>
              <a:buSzPts val="1554"/>
              <a:buNone/>
            </a:pPr>
            <a:r>
              <a:t/>
            </a:r>
            <a:endParaRPr sz="2220"/>
          </a:p>
          <a:p>
            <a:pPr indent="0" lvl="0" marL="0" rtl="0" algn="l">
              <a:lnSpc>
                <a:spcPct val="90000"/>
              </a:lnSpc>
              <a:spcBef>
                <a:spcPts val="600"/>
              </a:spcBef>
              <a:spcAft>
                <a:spcPts val="0"/>
              </a:spcAft>
              <a:buSzPts val="1554"/>
              <a:buNone/>
            </a:pPr>
            <a:r>
              <a:rPr lang="en-US" sz="2220"/>
              <a:t>C.)Alternatif akım elektrik enerjisini kinetik enerjiye dönüştüren makinelerdir.</a:t>
            </a:r>
            <a:endParaRPr/>
          </a:p>
          <a:p>
            <a:pPr indent="0" lvl="0" marL="0" rtl="0" algn="l">
              <a:lnSpc>
                <a:spcPct val="90000"/>
              </a:lnSpc>
              <a:spcBef>
                <a:spcPts val="600"/>
              </a:spcBef>
              <a:spcAft>
                <a:spcPts val="0"/>
              </a:spcAft>
              <a:buSzPts val="1554"/>
              <a:buNone/>
            </a:pPr>
            <a:r>
              <a:t/>
            </a:r>
            <a:endParaRPr sz="2220"/>
          </a:p>
          <a:p>
            <a:pPr indent="0" lvl="0" marL="0" rtl="0" algn="l">
              <a:lnSpc>
                <a:spcPct val="90000"/>
              </a:lnSpc>
              <a:spcBef>
                <a:spcPts val="600"/>
              </a:spcBef>
              <a:spcAft>
                <a:spcPts val="0"/>
              </a:spcAft>
              <a:buSzPts val="1554"/>
              <a:buNone/>
            </a:pPr>
            <a:r>
              <a:rPr lang="en-US" sz="2220"/>
              <a:t>D.)Kinetik enerjisini doğru akım elektirik enerjisine dönüştüren makinelerdir.</a:t>
            </a:r>
            <a:endParaRPr/>
          </a:p>
          <a:p>
            <a:pPr indent="0" lvl="0" marL="0" rtl="0" algn="l">
              <a:lnSpc>
                <a:spcPct val="90000"/>
              </a:lnSpc>
              <a:spcBef>
                <a:spcPts val="600"/>
              </a:spcBef>
              <a:spcAft>
                <a:spcPts val="0"/>
              </a:spcAft>
              <a:buSzPts val="1554"/>
              <a:buNone/>
            </a:pPr>
            <a:r>
              <a:t/>
            </a:r>
            <a:endParaRPr sz="2220"/>
          </a:p>
          <a:p>
            <a:pPr indent="0" lvl="0" marL="0" rtl="0" algn="l">
              <a:lnSpc>
                <a:spcPct val="90000"/>
              </a:lnSpc>
              <a:spcBef>
                <a:spcPts val="600"/>
              </a:spcBef>
              <a:spcAft>
                <a:spcPts val="0"/>
              </a:spcAft>
              <a:buSzPts val="1554"/>
              <a:buNone/>
            </a:pPr>
            <a:r>
              <a:rPr lang="en-US" sz="2220"/>
              <a:t>E.)Doğru akım elektirik enerjisini kinetik enerjiye dönüştüren makinelerdir.</a:t>
            </a:r>
            <a:endParaRPr sz="222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ph idx="1" type="body"/>
          </p:nvPr>
        </p:nvSpPr>
        <p:spPr>
          <a:xfrm>
            <a:off x="457200" y="260648"/>
            <a:ext cx="7467600" cy="6213304"/>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680"/>
              <a:buChar char="🞆"/>
            </a:pPr>
            <a:r>
              <a:rPr lang="en-US"/>
              <a:t>Aşağıdakilerden hangisi Doğru Akım motorlarıyla ilgili verilenlerden yanlış verilmiştir.?</a:t>
            </a:r>
            <a:endParaRPr/>
          </a:p>
          <a:p>
            <a:pPr indent="0" lvl="0" marL="0" rtl="0" algn="l">
              <a:lnSpc>
                <a:spcPct val="90000"/>
              </a:lnSpc>
              <a:spcBef>
                <a:spcPts val="600"/>
              </a:spcBef>
              <a:spcAft>
                <a:spcPts val="0"/>
              </a:spcAft>
              <a:buSzPts val="1680"/>
              <a:buNone/>
            </a:pPr>
            <a:r>
              <a:t/>
            </a:r>
            <a:endParaRPr/>
          </a:p>
          <a:p>
            <a:pPr indent="0" lvl="0" marL="0" rtl="0" algn="l">
              <a:lnSpc>
                <a:spcPct val="90000"/>
              </a:lnSpc>
              <a:spcBef>
                <a:spcPts val="600"/>
              </a:spcBef>
              <a:spcAft>
                <a:spcPts val="0"/>
              </a:spcAft>
              <a:buSzPts val="1680"/>
              <a:buNone/>
            </a:pPr>
            <a:r>
              <a:rPr lang="en-US"/>
              <a:t>A.) Endüktör sargısı DA makinesinin gövdesinde bulunur.</a:t>
            </a:r>
            <a:endParaRPr/>
          </a:p>
          <a:p>
            <a:pPr indent="0" lvl="0" marL="0" rtl="0" algn="l">
              <a:lnSpc>
                <a:spcPct val="90000"/>
              </a:lnSpc>
              <a:spcBef>
                <a:spcPts val="600"/>
              </a:spcBef>
              <a:spcAft>
                <a:spcPts val="0"/>
              </a:spcAft>
              <a:buSzPts val="1680"/>
              <a:buNone/>
            </a:pPr>
            <a:r>
              <a:rPr lang="en-US"/>
              <a:t>B.) Endüviye seri direnç bağlamak devir sayını azaltır.</a:t>
            </a:r>
            <a:endParaRPr/>
          </a:p>
          <a:p>
            <a:pPr indent="0" lvl="0" marL="0" rtl="0" algn="l">
              <a:lnSpc>
                <a:spcPct val="90000"/>
              </a:lnSpc>
              <a:spcBef>
                <a:spcPts val="600"/>
              </a:spcBef>
              <a:spcAft>
                <a:spcPts val="0"/>
              </a:spcAft>
              <a:buSzPts val="1680"/>
              <a:buNone/>
            </a:pPr>
            <a:r>
              <a:rPr lang="en-US"/>
              <a:t>C.) Doğru akım motorunun devir yönü endüviden ve endüktörden geçen akımların aynı anda değişmesi ile yapılamaz.</a:t>
            </a:r>
            <a:endParaRPr/>
          </a:p>
          <a:p>
            <a:pPr indent="0" lvl="0" marL="0" rtl="0" algn="l">
              <a:lnSpc>
                <a:spcPct val="90000"/>
              </a:lnSpc>
              <a:spcBef>
                <a:spcPts val="600"/>
              </a:spcBef>
              <a:spcAft>
                <a:spcPts val="0"/>
              </a:spcAft>
              <a:buSzPts val="1680"/>
              <a:buNone/>
            </a:pPr>
            <a:r>
              <a:rPr b="1" lang="en-US"/>
              <a:t>D.) </a:t>
            </a:r>
            <a:r>
              <a:rPr lang="en-US"/>
              <a:t>Seri motorda seri sargı ince kesitli, çok sipirlidir</a:t>
            </a:r>
            <a:endParaRPr b="1"/>
          </a:p>
          <a:p>
            <a:pPr indent="0" lvl="0" marL="0" rtl="0" algn="l">
              <a:lnSpc>
                <a:spcPct val="90000"/>
              </a:lnSpc>
              <a:spcBef>
                <a:spcPts val="600"/>
              </a:spcBef>
              <a:spcAft>
                <a:spcPts val="0"/>
              </a:spcAft>
              <a:buSzPts val="1680"/>
              <a:buNone/>
            </a:pPr>
            <a:r>
              <a:rPr lang="en-US"/>
              <a:t>E.) . Manyetik alan içindeki endüvi dışarıdan bir kuvvetle döndürülürse DA gerilim üretir yani dinamo görevi yapar.</a:t>
            </a:r>
            <a:endParaRPr/>
          </a:p>
          <a:p>
            <a:pPr indent="0" lvl="0" marL="0" rtl="0" algn="l">
              <a:lnSpc>
                <a:spcPct val="90000"/>
              </a:lnSpc>
              <a:spcBef>
                <a:spcPts val="600"/>
              </a:spcBef>
              <a:spcAft>
                <a:spcPts val="0"/>
              </a:spcAft>
              <a:buSzPts val="168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idx="1" type="body"/>
          </p:nvPr>
        </p:nvSpPr>
        <p:spPr>
          <a:xfrm>
            <a:off x="457200" y="260648"/>
            <a:ext cx="7467600" cy="62133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80"/>
              <a:buNone/>
            </a:pPr>
            <a:r>
              <a:rPr lang="en-US">
                <a:solidFill>
                  <a:srgbClr val="2B2F36"/>
                </a:solidFill>
                <a:latin typeface="Arial"/>
                <a:ea typeface="Arial"/>
                <a:cs typeface="Arial"/>
                <a:sym typeface="Arial"/>
              </a:rPr>
              <a:t>Aşağıdakilerden hangisi Doğru akım jeneretör özelliklerinden değildir ?</a:t>
            </a:r>
            <a:endParaRPr/>
          </a:p>
          <a:p>
            <a:pPr indent="0" lvl="0" marL="0" rtl="0" algn="l">
              <a:spcBef>
                <a:spcPts val="600"/>
              </a:spcBef>
              <a:spcAft>
                <a:spcPts val="0"/>
              </a:spcAft>
              <a:buSzPts val="1680"/>
              <a:buNone/>
            </a:pPr>
            <a:r>
              <a:t/>
            </a:r>
            <a:endParaRPr>
              <a:solidFill>
                <a:srgbClr val="2B2F36"/>
              </a:solidFill>
              <a:latin typeface="Arial"/>
              <a:ea typeface="Arial"/>
              <a:cs typeface="Arial"/>
              <a:sym typeface="Arial"/>
            </a:endParaRPr>
          </a:p>
          <a:p>
            <a:pPr indent="0" lvl="0" marL="0" rtl="0" algn="l">
              <a:spcBef>
                <a:spcPts val="600"/>
              </a:spcBef>
              <a:spcAft>
                <a:spcPts val="0"/>
              </a:spcAft>
              <a:buSzPts val="1680"/>
              <a:buNone/>
            </a:pPr>
            <a:r>
              <a:rPr lang="en-US">
                <a:solidFill>
                  <a:srgbClr val="2B2F36"/>
                </a:solidFill>
                <a:latin typeface="Arial"/>
                <a:ea typeface="Arial"/>
                <a:cs typeface="Arial"/>
                <a:sym typeface="Arial"/>
              </a:rPr>
              <a:t>A.)Gerilim kararlılığı</a:t>
            </a:r>
            <a:br>
              <a:rPr lang="en-US">
                <a:solidFill>
                  <a:srgbClr val="2B2F36"/>
                </a:solidFill>
                <a:latin typeface="Arial"/>
                <a:ea typeface="Arial"/>
                <a:cs typeface="Arial"/>
                <a:sym typeface="Arial"/>
              </a:rPr>
            </a:br>
            <a:r>
              <a:rPr lang="en-US">
                <a:solidFill>
                  <a:srgbClr val="2B2F36"/>
                </a:solidFill>
                <a:latin typeface="Arial"/>
                <a:ea typeface="Arial"/>
                <a:cs typeface="Arial"/>
                <a:sym typeface="Arial"/>
              </a:rPr>
              <a:t>B.)Yüke karşı regülasyon</a:t>
            </a:r>
            <a:endParaRPr/>
          </a:p>
          <a:p>
            <a:pPr indent="0" lvl="0" marL="0" rtl="0" algn="l">
              <a:spcBef>
                <a:spcPts val="600"/>
              </a:spcBef>
              <a:spcAft>
                <a:spcPts val="0"/>
              </a:spcAft>
              <a:buSzPts val="1680"/>
              <a:buNone/>
            </a:pPr>
            <a:r>
              <a:rPr lang="en-US">
                <a:solidFill>
                  <a:srgbClr val="2B2F36"/>
                </a:solidFill>
                <a:latin typeface="Arial"/>
                <a:ea typeface="Arial"/>
                <a:cs typeface="Arial"/>
                <a:sym typeface="Arial"/>
              </a:rPr>
              <a:t>C.)Toplam harmonik distorsiyon </a:t>
            </a:r>
            <a:endParaRPr/>
          </a:p>
          <a:p>
            <a:pPr indent="0" lvl="0" marL="0" rtl="0" algn="l">
              <a:spcBef>
                <a:spcPts val="600"/>
              </a:spcBef>
              <a:spcAft>
                <a:spcPts val="0"/>
              </a:spcAft>
              <a:buSzPts val="1680"/>
              <a:buNone/>
            </a:pPr>
            <a:r>
              <a:rPr lang="en-US">
                <a:solidFill>
                  <a:srgbClr val="2B2F36"/>
                </a:solidFill>
                <a:latin typeface="Arial"/>
                <a:ea typeface="Arial"/>
                <a:cs typeface="Arial"/>
                <a:sym typeface="Arial"/>
              </a:rPr>
              <a:t>D.)Ani yüke karşı regülasyon</a:t>
            </a:r>
            <a:endParaRPr/>
          </a:p>
          <a:p>
            <a:pPr indent="0" lvl="0" marL="0" rtl="0" algn="l">
              <a:spcBef>
                <a:spcPts val="600"/>
              </a:spcBef>
              <a:spcAft>
                <a:spcPts val="0"/>
              </a:spcAft>
              <a:buSzPts val="1680"/>
              <a:buNone/>
            </a:pPr>
            <a:r>
              <a:rPr b="1" lang="en-US">
                <a:solidFill>
                  <a:srgbClr val="2B2F36"/>
                </a:solidFill>
                <a:latin typeface="Arial"/>
                <a:ea typeface="Arial"/>
                <a:cs typeface="Arial"/>
                <a:sym typeface="Arial"/>
              </a:rPr>
              <a:t>E.)</a:t>
            </a:r>
            <a:r>
              <a:rPr lang="en-US">
                <a:solidFill>
                  <a:srgbClr val="2B2F36"/>
                </a:solidFill>
                <a:latin typeface="Arial"/>
                <a:ea typeface="Arial"/>
                <a:cs typeface="Arial"/>
                <a:sym typeface="Arial"/>
              </a:rPr>
              <a:t>Düşük verimle çalışma</a:t>
            </a:r>
            <a:endParaRPr>
              <a:solidFill>
                <a:srgbClr val="2B2F36"/>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p:nvPr/>
        </p:nvSpPr>
        <p:spPr>
          <a:xfrm>
            <a:off x="1124801" y="188640"/>
            <a:ext cx="6865983"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353A42"/>
                </a:solidFill>
                <a:latin typeface="Century Schoolbook"/>
                <a:ea typeface="Century Schoolbook"/>
                <a:cs typeface="Century Schoolbook"/>
                <a:sym typeface="Century Schoolbook"/>
              </a:rPr>
              <a:t>HAZIRLAYANLAR</a:t>
            </a:r>
            <a:endParaRPr b="1" sz="5400" cap="none">
              <a:solidFill>
                <a:srgbClr val="353A42"/>
              </a:solidFill>
              <a:latin typeface="Century Schoolbook"/>
              <a:ea typeface="Century Schoolbook"/>
              <a:cs typeface="Century Schoolbook"/>
              <a:sym typeface="Century Schoolbook"/>
            </a:endParaRPr>
          </a:p>
        </p:txBody>
      </p:sp>
      <p:sp>
        <p:nvSpPr>
          <p:cNvPr id="352" name="Google Shape;352;p49"/>
          <p:cNvSpPr txBox="1"/>
          <p:nvPr/>
        </p:nvSpPr>
        <p:spPr>
          <a:xfrm>
            <a:off x="179512" y="3501008"/>
            <a:ext cx="8568952"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entury Schoolbook"/>
                <a:ea typeface="Century Schoolbook"/>
                <a:cs typeface="Century Schoolbook"/>
                <a:sym typeface="Century Schoolbook"/>
              </a:rPr>
              <a:t>Furkan ÜSTÜNDAĞ  </a:t>
            </a:r>
            <a:r>
              <a:rPr lang="en-US" sz="3600">
                <a:solidFill>
                  <a:schemeClr val="dk1"/>
                </a:solidFill>
                <a:latin typeface="Century Schoolbook"/>
                <a:ea typeface="Century Schoolbook"/>
                <a:cs typeface="Century Schoolbook"/>
                <a:sym typeface="Century Schoolbook"/>
              </a:rPr>
              <a:t>2016210225001</a:t>
            </a:r>
            <a:endParaRPr/>
          </a:p>
          <a:p>
            <a:pPr indent="0" lvl="0" marL="0" marR="0" rtl="0" algn="l">
              <a:spcBef>
                <a:spcPts val="0"/>
              </a:spcBef>
              <a:spcAft>
                <a:spcPts val="0"/>
              </a:spcAft>
              <a:buNone/>
            </a:pPr>
            <a:r>
              <a:rPr b="1" lang="en-US" sz="3600">
                <a:solidFill>
                  <a:schemeClr val="dk1"/>
                </a:solidFill>
                <a:latin typeface="Century Schoolbook"/>
                <a:ea typeface="Century Schoolbook"/>
                <a:cs typeface="Century Schoolbook"/>
                <a:sym typeface="Century Schoolbook"/>
              </a:rPr>
              <a:t>Hakan İKİZOĞLU      </a:t>
            </a:r>
            <a:r>
              <a:rPr lang="en-US" sz="3600">
                <a:solidFill>
                  <a:schemeClr val="dk1"/>
                </a:solidFill>
                <a:latin typeface="Century Schoolbook"/>
                <a:ea typeface="Century Schoolbook"/>
                <a:cs typeface="Century Schoolbook"/>
                <a:sym typeface="Century Schoolbook"/>
              </a:rPr>
              <a:t>2016210225002</a:t>
            </a:r>
            <a:endParaRPr/>
          </a:p>
          <a:p>
            <a:pPr indent="0" lvl="0" marL="0" marR="0" rtl="0" algn="l">
              <a:spcBef>
                <a:spcPts val="0"/>
              </a:spcBef>
              <a:spcAft>
                <a:spcPts val="0"/>
              </a:spcAft>
              <a:buNone/>
            </a:pPr>
            <a:r>
              <a:rPr b="1" lang="en-US" sz="3600">
                <a:solidFill>
                  <a:schemeClr val="dk1"/>
                </a:solidFill>
                <a:latin typeface="Century Schoolbook"/>
                <a:ea typeface="Century Schoolbook"/>
                <a:cs typeface="Century Schoolbook"/>
                <a:sym typeface="Century Schoolbook"/>
              </a:rPr>
              <a:t>Emre ATLI                  </a:t>
            </a:r>
            <a:r>
              <a:rPr lang="en-US" sz="3600">
                <a:solidFill>
                  <a:schemeClr val="dk1"/>
                </a:solidFill>
                <a:latin typeface="Century Schoolbook"/>
                <a:ea typeface="Century Schoolbook"/>
                <a:cs typeface="Century Schoolbook"/>
                <a:sym typeface="Century Schoolbook"/>
              </a:rPr>
              <a:t>2015010225054</a:t>
            </a:r>
            <a:endParaRPr sz="36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Endüvi (Dönen Kısım)</a:t>
            </a:r>
            <a:br>
              <a:rPr b="1" lang="en-US" sz="3600"/>
            </a:br>
            <a:endParaRPr sz="3600"/>
          </a:p>
        </p:txBody>
      </p:sp>
      <p:sp>
        <p:nvSpPr>
          <p:cNvPr id="156" name="Google Shape;156;p16"/>
          <p:cNvSpPr txBox="1"/>
          <p:nvPr>
            <p:ph idx="1" type="body"/>
          </p:nvPr>
        </p:nvSpPr>
        <p:spPr>
          <a:xfrm>
            <a:off x="457200" y="1052736"/>
            <a:ext cx="7467600" cy="542121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260"/>
              <a:buChar char="🞆"/>
            </a:pPr>
            <a:r>
              <a:rPr lang="en-US" sz="1800"/>
              <a:t>DA makinelerinde dönen, mekanik enerjinin alındığı kısımdır . Doğru akım makinesinin yapısına göre çeşitli ebatlarda yapılmaktadır. Endüvi üzerinde kolektör ve preslenmiş sac paket bulunur. Sac üzerindeki emaye yalıtkanlı iletkenlerden akım geçtiğinde motor olarak çalışır yani döner. Manyetik alan içindeki endüvi dışarıdan bir kuvvetle döndürülürse DA gerilim üretir yani dinamo görevi yapar.</a:t>
            </a:r>
            <a:endParaRPr sz="1800"/>
          </a:p>
          <a:p>
            <a:pPr indent="-194310" lvl="0" marL="274320" rtl="0" algn="l">
              <a:spcBef>
                <a:spcPts val="600"/>
              </a:spcBef>
              <a:spcAft>
                <a:spcPts val="0"/>
              </a:spcAft>
              <a:buSzPts val="1260"/>
              <a:buNone/>
            </a:pPr>
            <a:r>
              <a:t/>
            </a:r>
            <a:endParaRPr sz="1800"/>
          </a:p>
        </p:txBody>
      </p:sp>
      <p:pic>
        <p:nvPicPr>
          <p:cNvPr descr="C:\Users\Fuukanü\Desktop\endüvi.jpg" id="157" name="Google Shape;157;p16"/>
          <p:cNvPicPr preferRelativeResize="0"/>
          <p:nvPr/>
        </p:nvPicPr>
        <p:blipFill rotWithShape="1">
          <a:blip r:embed="rId3">
            <a:alphaModFix/>
          </a:blip>
          <a:srcRect b="0" l="0" r="0" t="0"/>
          <a:stretch/>
        </p:blipFill>
        <p:spPr>
          <a:xfrm>
            <a:off x="1568448" y="3501007"/>
            <a:ext cx="5523832" cy="24390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Fırça ve Fırça Yatağı</a:t>
            </a:r>
            <a:br>
              <a:rPr b="1" lang="en-US"/>
            </a:br>
            <a:endParaRPr/>
          </a:p>
        </p:txBody>
      </p:sp>
      <p:sp>
        <p:nvSpPr>
          <p:cNvPr id="163" name="Google Shape;163;p17"/>
          <p:cNvSpPr txBox="1"/>
          <p:nvPr>
            <p:ph idx="1" type="body"/>
          </p:nvPr>
        </p:nvSpPr>
        <p:spPr>
          <a:xfrm>
            <a:off x="457200" y="1268760"/>
            <a:ext cx="7467600" cy="520519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260"/>
              <a:buChar char="🞆"/>
            </a:pPr>
            <a:r>
              <a:rPr lang="en-US" sz="1800"/>
              <a:t>Fırça, doğru akım makinesi motor olarak çalışıyorsa gerilim uygulanmasını sağlar. Doğru akım makinesinin özelliğine göre boyutu değişmektedir .Fırçanın kolektörlere uygun basınçla basması gereklidir. Bu nedenle doğru akım makinelerinin fırçaları üzerinde baskı yayları bulunur.</a:t>
            </a:r>
            <a:endParaRPr/>
          </a:p>
          <a:p>
            <a:pPr indent="-194310" lvl="0" marL="274320" rtl="0" algn="l">
              <a:spcBef>
                <a:spcPts val="600"/>
              </a:spcBef>
              <a:spcAft>
                <a:spcPts val="0"/>
              </a:spcAft>
              <a:buSzPts val="1260"/>
              <a:buNone/>
            </a:pPr>
            <a:r>
              <a:t/>
            </a:r>
            <a:endParaRPr sz="1800"/>
          </a:p>
        </p:txBody>
      </p:sp>
      <p:pic>
        <p:nvPicPr>
          <p:cNvPr descr="C:\Users\Fuukanü\Desktop\fırça.jpg" id="164" name="Google Shape;164;p17"/>
          <p:cNvPicPr preferRelativeResize="0"/>
          <p:nvPr/>
        </p:nvPicPr>
        <p:blipFill rotWithShape="1">
          <a:blip r:embed="rId3">
            <a:alphaModFix/>
          </a:blip>
          <a:srcRect b="0" l="0" r="0" t="0"/>
          <a:stretch/>
        </p:blipFill>
        <p:spPr>
          <a:xfrm>
            <a:off x="827584" y="3501008"/>
            <a:ext cx="3581400" cy="1905000"/>
          </a:xfrm>
          <a:prstGeom prst="rect">
            <a:avLst/>
          </a:prstGeom>
          <a:noFill/>
          <a:ln>
            <a:noFill/>
          </a:ln>
        </p:spPr>
      </p:pic>
      <p:pic>
        <p:nvPicPr>
          <p:cNvPr descr="C:\Users\Fuukanü\Desktop\fırça yuvası.jpg" id="165" name="Google Shape;165;p17"/>
          <p:cNvPicPr preferRelativeResize="0"/>
          <p:nvPr/>
        </p:nvPicPr>
        <p:blipFill rotWithShape="1">
          <a:blip r:embed="rId4">
            <a:alphaModFix/>
          </a:blip>
          <a:srcRect b="0" l="0" r="0" t="0"/>
          <a:stretch/>
        </p:blipFill>
        <p:spPr>
          <a:xfrm>
            <a:off x="4716016" y="3146138"/>
            <a:ext cx="3096344"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2" marL="0" rtl="0" algn="l">
              <a:spcBef>
                <a:spcPts val="0"/>
              </a:spcBef>
              <a:spcAft>
                <a:spcPts val="0"/>
              </a:spcAft>
              <a:buNone/>
            </a:pPr>
            <a:r>
              <a:rPr b="1" lang="en-US" sz="3600"/>
              <a:t>Yatak Kapak ve Diğer Parçalar</a:t>
            </a:r>
            <a:br>
              <a:rPr b="1" lang="en-US" sz="3600"/>
            </a:br>
            <a:endParaRPr sz="3600"/>
          </a:p>
        </p:txBody>
      </p:sp>
      <p:sp>
        <p:nvSpPr>
          <p:cNvPr id="171" name="Google Shape;171;p18"/>
          <p:cNvSpPr txBox="1"/>
          <p:nvPr>
            <p:ph idx="1" type="body"/>
          </p:nvPr>
        </p:nvSpPr>
        <p:spPr>
          <a:xfrm>
            <a:off x="457200" y="1124744"/>
            <a:ext cx="7467600" cy="5349208"/>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400"/>
              <a:buChar char="🞆"/>
            </a:pPr>
            <a:r>
              <a:rPr lang="en-US" sz="2000"/>
              <a:t>Doğru akım makinelerinin en önemli parçalarından biri de yataklarıdır. Endüvide olduğu gibi yataklar da periyodik bakım gerektirir. Bilezikli tip metal yataklar ya da bilyeli yatak kullanılır. DA makinelerinin soğutulması için çeşitli tip yapıda pervaneler kullanılır .</a:t>
            </a:r>
            <a:endParaRPr/>
          </a:p>
          <a:p>
            <a:pPr indent="-185420" lvl="0" marL="274320" rtl="0" algn="l">
              <a:spcBef>
                <a:spcPts val="600"/>
              </a:spcBef>
              <a:spcAft>
                <a:spcPts val="0"/>
              </a:spcAft>
              <a:buSzPts val="1400"/>
              <a:buNone/>
            </a:pPr>
            <a:r>
              <a:t/>
            </a:r>
            <a:endParaRPr sz="2000"/>
          </a:p>
        </p:txBody>
      </p:sp>
      <p:pic>
        <p:nvPicPr>
          <p:cNvPr descr="C:\Users\Fuukanü\Desktop\sadasdasdasdasd.jpg" id="172" name="Google Shape;172;p18"/>
          <p:cNvPicPr preferRelativeResize="0"/>
          <p:nvPr/>
        </p:nvPicPr>
        <p:blipFill rotWithShape="1">
          <a:blip r:embed="rId3">
            <a:alphaModFix/>
          </a:blip>
          <a:srcRect b="0" l="0" r="0" t="0"/>
          <a:stretch/>
        </p:blipFill>
        <p:spPr>
          <a:xfrm>
            <a:off x="251520" y="3581520"/>
            <a:ext cx="8064896" cy="16701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467544" y="116632"/>
            <a:ext cx="7467600" cy="936104"/>
          </a:xfrm>
          <a:prstGeom prst="rect">
            <a:avLst/>
          </a:prstGeom>
          <a:noFill/>
          <a:ln>
            <a:noFill/>
          </a:ln>
        </p:spPr>
        <p:txBody>
          <a:bodyPr anchorCtr="0" anchor="b" bIns="45700" lIns="91425" spcFirstLastPara="1" rIns="91425" wrap="square" tIns="45700">
            <a:noAutofit/>
          </a:bodyPr>
          <a:lstStyle/>
          <a:p>
            <a:pPr indent="0" lvl="1" marL="0" rtl="0" algn="l">
              <a:spcBef>
                <a:spcPts val="0"/>
              </a:spcBef>
              <a:spcAft>
                <a:spcPts val="0"/>
              </a:spcAft>
              <a:buNone/>
            </a:pPr>
            <a:r>
              <a:rPr b="1" lang="en-US" sz="2400"/>
              <a:t>DA Motorunun Çalışması</a:t>
            </a:r>
            <a:br>
              <a:rPr b="1" lang="en-US" sz="2400"/>
            </a:br>
            <a:endParaRPr sz="2400"/>
          </a:p>
        </p:txBody>
      </p:sp>
      <p:sp>
        <p:nvSpPr>
          <p:cNvPr id="178" name="Google Shape;178;p19"/>
          <p:cNvSpPr txBox="1"/>
          <p:nvPr>
            <p:ph idx="1" type="body"/>
          </p:nvPr>
        </p:nvSpPr>
        <p:spPr>
          <a:xfrm>
            <a:off x="457200" y="692696"/>
            <a:ext cx="7467600" cy="578125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260"/>
              <a:buChar char="🞆"/>
            </a:pPr>
            <a:r>
              <a:rPr lang="en-US" sz="1800"/>
              <a:t>Doğru akım motoru, içinden akım geçen iletkenin manyetik ortam dışına itilmesi prensibine göre çalışır.(alttaki resim)</a:t>
            </a:r>
            <a:endParaRPr/>
          </a:p>
          <a:p>
            <a:pPr indent="-274320" lvl="0" marL="274320" rtl="0" algn="l">
              <a:spcBef>
                <a:spcPts val="600"/>
              </a:spcBef>
              <a:spcAft>
                <a:spcPts val="0"/>
              </a:spcAft>
              <a:buSzPts val="1260"/>
              <a:buChar char="🞆"/>
            </a:pPr>
            <a:r>
              <a:rPr lang="en-US" sz="1800"/>
              <a:t>Motorlarda manyetik alanı endüktör oluşturmaktadır. İçinden akım geçen iletkenler ise endüvi üzerinde bulunur.</a:t>
            </a:r>
            <a:endParaRPr sz="1800"/>
          </a:p>
        </p:txBody>
      </p:sp>
      <p:pic>
        <p:nvPicPr>
          <p:cNvPr descr="C:\Users\Fuukanü\Desktop\ere.png" id="179" name="Google Shape;179;p19"/>
          <p:cNvPicPr preferRelativeResize="0"/>
          <p:nvPr/>
        </p:nvPicPr>
        <p:blipFill rotWithShape="1">
          <a:blip r:embed="rId3">
            <a:alphaModFix/>
          </a:blip>
          <a:srcRect b="0" l="0" r="0" t="0"/>
          <a:stretch/>
        </p:blipFill>
        <p:spPr>
          <a:xfrm>
            <a:off x="1024640" y="2204864"/>
            <a:ext cx="5995632" cy="1747891"/>
          </a:xfrm>
          <a:prstGeom prst="rect">
            <a:avLst/>
          </a:prstGeom>
          <a:noFill/>
          <a:ln>
            <a:noFill/>
          </a:ln>
        </p:spPr>
      </p:pic>
      <p:pic>
        <p:nvPicPr>
          <p:cNvPr descr="C:\Users\Fuukanü\Desktop\fsdfsdfs.png" id="180" name="Google Shape;180;p19"/>
          <p:cNvPicPr preferRelativeResize="0"/>
          <p:nvPr/>
        </p:nvPicPr>
        <p:blipFill rotWithShape="1">
          <a:blip r:embed="rId4">
            <a:alphaModFix/>
          </a:blip>
          <a:srcRect b="0" l="0" r="0" t="0"/>
          <a:stretch/>
        </p:blipFill>
        <p:spPr>
          <a:xfrm>
            <a:off x="854075" y="4221088"/>
            <a:ext cx="6958285" cy="234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idx="1" type="body"/>
          </p:nvPr>
        </p:nvSpPr>
        <p:spPr>
          <a:xfrm>
            <a:off x="457200" y="332656"/>
            <a:ext cx="7467600" cy="614129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260"/>
              <a:buChar char="🞆"/>
            </a:pPr>
            <a:r>
              <a:rPr lang="en-US" sz="1800"/>
              <a:t>Endüvi üzerideki iletkenlere fırça ve kolektör yardımıyla doğru gerilim uygulanır.</a:t>
            </a:r>
            <a:endParaRPr sz="1800"/>
          </a:p>
          <a:p>
            <a:pPr indent="-274320" lvl="0" marL="274320" rtl="0" algn="l">
              <a:spcBef>
                <a:spcPts val="600"/>
              </a:spcBef>
              <a:spcAft>
                <a:spcPts val="0"/>
              </a:spcAft>
              <a:buSzPts val="1260"/>
              <a:buChar char="🞆"/>
            </a:pPr>
            <a:r>
              <a:rPr lang="en-US" sz="1800"/>
              <a:t>Böylece endüvi üzerideki iletkenden akım geçer ve manyetik alan oluşur.</a:t>
            </a:r>
            <a:endParaRPr sz="1800"/>
          </a:p>
          <a:p>
            <a:pPr indent="-274320" lvl="0" marL="274320" rtl="0" algn="l">
              <a:spcBef>
                <a:spcPts val="600"/>
              </a:spcBef>
              <a:spcAft>
                <a:spcPts val="0"/>
              </a:spcAft>
              <a:buSzPts val="1260"/>
              <a:buChar char="🞆"/>
            </a:pPr>
            <a:r>
              <a:rPr lang="en-US" sz="1800"/>
              <a:t>Endüviden geçen akım, manyetik alan oluşturur ve kutuplarda oluşan manyetik alanı bozar. Bu durumda endüvi reaksiyonu oluşur. Bu istenmeyen durumu ortadan kaldırmak için yardımsı kutup kullanılır. Bazı küçük güçlü motorlarda yardımcı kutup olmayabilir </a:t>
            </a:r>
            <a:endParaRPr sz="1800"/>
          </a:p>
        </p:txBody>
      </p:sp>
      <p:pic>
        <p:nvPicPr>
          <p:cNvPr descr="C:\Users\Fuukanü\Desktop\sgryrg.jpg" id="186" name="Google Shape;186;p20"/>
          <p:cNvPicPr preferRelativeResize="0"/>
          <p:nvPr/>
        </p:nvPicPr>
        <p:blipFill rotWithShape="1">
          <a:blip r:embed="rId3">
            <a:alphaModFix/>
          </a:blip>
          <a:srcRect b="0" l="0" r="0" t="0"/>
          <a:stretch/>
        </p:blipFill>
        <p:spPr>
          <a:xfrm>
            <a:off x="2368550" y="2996952"/>
            <a:ext cx="3823325" cy="3124324"/>
          </a:xfrm>
          <a:prstGeom prst="rect">
            <a:avLst/>
          </a:prstGeom>
          <a:noFill/>
          <a:ln>
            <a:noFill/>
          </a:ln>
        </p:spPr>
      </p:pic>
      <p:sp>
        <p:nvSpPr>
          <p:cNvPr id="187" name="Google Shape;187;p20"/>
          <p:cNvSpPr txBox="1"/>
          <p:nvPr/>
        </p:nvSpPr>
        <p:spPr>
          <a:xfrm>
            <a:off x="1832092" y="6196662"/>
            <a:ext cx="489623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entury Schoolbook"/>
                <a:ea typeface="Century Schoolbook"/>
                <a:cs typeface="Century Schoolbook"/>
                <a:sym typeface="Century Schoolbook"/>
              </a:rPr>
              <a:t>Yardımcı kutubun endüviye bağlantısı</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idx="1" type="body"/>
          </p:nvPr>
        </p:nvSpPr>
        <p:spPr>
          <a:xfrm>
            <a:off x="457200" y="188640"/>
            <a:ext cx="7643192" cy="6285312"/>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260"/>
              <a:buChar char="🞆"/>
            </a:pPr>
            <a:r>
              <a:rPr lang="en-US" sz="1800"/>
              <a:t>Endüktör sargısının manyetik alanı (N–S), endüvide üzerinde manyetik alan oluşturan iletken veya iletken demetini dışa doğru iter. Bu itilme, mil etrafında dönmeyi meydana getirir.</a:t>
            </a:r>
            <a:endParaRPr sz="1800"/>
          </a:p>
          <a:p>
            <a:pPr indent="-274320" lvl="0" marL="274320" rtl="0" algn="l">
              <a:spcBef>
                <a:spcPts val="600"/>
              </a:spcBef>
              <a:spcAft>
                <a:spcPts val="0"/>
              </a:spcAft>
              <a:buSzPts val="1260"/>
              <a:buChar char="🞆"/>
            </a:pPr>
            <a:r>
              <a:rPr lang="en-US" sz="1800"/>
              <a:t>N ve S kutupları, endüviden geçen akım yönüne göre iletken veya iletken demetini manyetik ortamın dışına iter. Bu itilme prensibi, doğru akım motorlarının çalışma esasını oluşturur.</a:t>
            </a:r>
            <a:endParaRPr sz="1800"/>
          </a:p>
          <a:p>
            <a:pPr indent="-274320" lvl="0" marL="274320" rtl="0" algn="l">
              <a:spcBef>
                <a:spcPts val="600"/>
              </a:spcBef>
              <a:spcAft>
                <a:spcPts val="0"/>
              </a:spcAft>
              <a:buSzPts val="1260"/>
              <a:buChar char="🞆"/>
            </a:pPr>
            <a:r>
              <a:rPr lang="en-US" sz="1800"/>
              <a:t>İletkenden geçen akım yön değiştirirse itilme yönü de değişir. İtilme yönünün değişmesi motorun dönüş yönünü de değiştirir.</a:t>
            </a:r>
            <a:endParaRPr/>
          </a:p>
          <a:p>
            <a:pPr indent="-194310" lvl="0" marL="274320" rtl="0" algn="l">
              <a:spcBef>
                <a:spcPts val="600"/>
              </a:spcBef>
              <a:spcAft>
                <a:spcPts val="0"/>
              </a:spcAft>
              <a:buSzPts val="1260"/>
              <a:buNone/>
            </a:pPr>
            <a:r>
              <a:t/>
            </a:r>
            <a:endParaRPr sz="1800"/>
          </a:p>
        </p:txBody>
      </p:sp>
      <p:pic>
        <p:nvPicPr>
          <p:cNvPr descr="C:\Users\Fuukanü\Desktop\degrfdgdf.jpg" id="193" name="Google Shape;193;p21"/>
          <p:cNvPicPr preferRelativeResize="0"/>
          <p:nvPr/>
        </p:nvPicPr>
        <p:blipFill rotWithShape="1">
          <a:blip r:embed="rId3">
            <a:alphaModFix/>
          </a:blip>
          <a:srcRect b="0" l="0" r="0" t="0"/>
          <a:stretch/>
        </p:blipFill>
        <p:spPr>
          <a:xfrm>
            <a:off x="1358900" y="2892425"/>
            <a:ext cx="5949404" cy="32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mba">
  <a:themeElements>
    <a:clrScheme name="Cumba">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