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4" name="Shape 14"/>
        <p:cNvGrpSpPr/>
        <p:nvPr/>
      </p:nvGrpSpPr>
      <p:grpSpPr>
        <a:xfrm>
          <a:off x="0" y="0"/>
          <a:ext cx="0" cy="0"/>
          <a:chOff x="0" y="0"/>
          <a:chExt cx="0" cy="0"/>
        </a:xfrm>
      </p:grpSpPr>
      <p:sp>
        <p:nvSpPr>
          <p:cNvPr id="15" name="Google Shape;15;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7" name="Google Shape;17;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83" name="Shape 83"/>
        <p:cNvGrpSpPr/>
        <p:nvPr/>
      </p:nvGrpSpPr>
      <p:grpSpPr>
        <a:xfrm>
          <a:off x="0" y="0"/>
          <a:ext cx="0" cy="0"/>
          <a:chOff x="0" y="0"/>
          <a:chExt cx="0" cy="0"/>
        </a:xfrm>
      </p:grpSpPr>
      <p:sp>
        <p:nvSpPr>
          <p:cNvPr id="84" name="Google Shape;84;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showMasterSp="0"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03" name="Shape 103"/>
        <p:cNvGrpSpPr/>
        <p:nvPr/>
      </p:nvGrpSpPr>
      <p:grpSpPr>
        <a:xfrm>
          <a:off x="0" y="0"/>
          <a:ext cx="0" cy="0"/>
          <a:chOff x="0" y="0"/>
          <a:chExt cx="0" cy="0"/>
        </a:xfrm>
      </p:grpSpPr>
      <p:sp>
        <p:nvSpPr>
          <p:cNvPr id="104" name="Google Shape;104;p14"/>
          <p:cNvSpPr txBox="1"/>
          <p:nvPr>
            <p:ph type="ctrTitle"/>
          </p:nvPr>
        </p:nvSpPr>
        <p:spPr>
          <a:xfrm>
            <a:off x="1524000" y="1124530"/>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rgbClr val="3F3F3F"/>
              </a:buClr>
              <a:buSzPts val="2400"/>
              <a:buNone/>
              <a:defRPr sz="2400">
                <a:solidFill>
                  <a:srgbClr val="3F3F3F"/>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06" name="Google Shape;10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09" name="Shape 109"/>
        <p:cNvGrpSpPr/>
        <p:nvPr/>
      </p:nvGrpSpPr>
      <p:grpSpPr>
        <a:xfrm>
          <a:off x="0" y="0"/>
          <a:ext cx="0" cy="0"/>
          <a:chOff x="0" y="0"/>
          <a:chExt cx="0" cy="0"/>
        </a:xfrm>
      </p:grpSpPr>
      <p:sp>
        <p:nvSpPr>
          <p:cNvPr id="110" name="Google Shape;110;p15"/>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15"/>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2" name="Google Shape;1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115" name="Shape 115"/>
        <p:cNvGrpSpPr/>
        <p:nvPr/>
      </p:nvGrpSpPr>
      <p:grpSpPr>
        <a:xfrm>
          <a:off x="0" y="0"/>
          <a:ext cx="0" cy="0"/>
          <a:chOff x="0" y="0"/>
          <a:chExt cx="0" cy="0"/>
        </a:xfrm>
      </p:grpSpPr>
      <p:sp>
        <p:nvSpPr>
          <p:cNvPr id="116" name="Google Shape;116;p16"/>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6"/>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8" name="Google Shape;1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121" name="Shape 121"/>
        <p:cNvGrpSpPr/>
        <p:nvPr/>
      </p:nvGrpSpPr>
      <p:grpSpPr>
        <a:xfrm>
          <a:off x="0" y="0"/>
          <a:ext cx="0" cy="0"/>
          <a:chOff x="0" y="0"/>
          <a:chExt cx="0" cy="0"/>
        </a:xfrm>
      </p:grpSpPr>
      <p:sp>
        <p:nvSpPr>
          <p:cNvPr id="122" name="Google Shape;122;p17"/>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17"/>
          <p:cNvSpPr txBox="1"/>
          <p:nvPr>
            <p:ph idx="1" type="body"/>
          </p:nvPr>
        </p:nvSpPr>
        <p:spPr>
          <a:xfrm>
            <a:off x="845127" y="1828800"/>
            <a:ext cx="5181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17"/>
          <p:cNvSpPr txBox="1"/>
          <p:nvPr>
            <p:ph idx="2" type="body"/>
          </p:nvPr>
        </p:nvSpPr>
        <p:spPr>
          <a:xfrm>
            <a:off x="6172200" y="1828800"/>
            <a:ext cx="51816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5" name="Google Shape;12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p:cSld name="Karşılaştırma">
    <p:spTree>
      <p:nvGrpSpPr>
        <p:cNvPr id="128" name="Shape 128"/>
        <p:cNvGrpSpPr/>
        <p:nvPr/>
      </p:nvGrpSpPr>
      <p:grpSpPr>
        <a:xfrm>
          <a:off x="0" y="0"/>
          <a:ext cx="0" cy="0"/>
          <a:chOff x="0" y="0"/>
          <a:chExt cx="0" cy="0"/>
        </a:xfrm>
      </p:grpSpPr>
      <p:sp>
        <p:nvSpPr>
          <p:cNvPr id="129" name="Google Shape;129;p18"/>
          <p:cNvSpPr txBox="1"/>
          <p:nvPr>
            <p:ph idx="1" type="body"/>
          </p:nvPr>
        </p:nvSpPr>
        <p:spPr>
          <a:xfrm>
            <a:off x="845127" y="1681850"/>
            <a:ext cx="5156200" cy="825699"/>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0" name="Google Shape;130;p18"/>
          <p:cNvSpPr txBox="1"/>
          <p:nvPr>
            <p:ph idx="2" type="body"/>
          </p:nvPr>
        </p:nvSpPr>
        <p:spPr>
          <a:xfrm>
            <a:off x="845127" y="2507550"/>
            <a:ext cx="5156200" cy="36805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18"/>
          <p:cNvSpPr txBox="1"/>
          <p:nvPr>
            <p:ph idx="3" type="body"/>
          </p:nvPr>
        </p:nvSpPr>
        <p:spPr>
          <a:xfrm>
            <a:off x="6172200" y="1681851"/>
            <a:ext cx="5181601" cy="825698"/>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2" name="Google Shape;132;p18"/>
          <p:cNvSpPr txBox="1"/>
          <p:nvPr>
            <p:ph idx="4" type="body"/>
          </p:nvPr>
        </p:nvSpPr>
        <p:spPr>
          <a:xfrm>
            <a:off x="6172200" y="2507550"/>
            <a:ext cx="5181601" cy="36805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3" name="Google Shape;1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36" name="Google Shape;136;p18"/>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p:cSld name="Yalnızca Başlık">
    <p:spTree>
      <p:nvGrpSpPr>
        <p:cNvPr id="137" name="Shape 137"/>
        <p:cNvGrpSpPr/>
        <p:nvPr/>
      </p:nvGrpSpPr>
      <p:grpSpPr>
        <a:xfrm>
          <a:off x="0" y="0"/>
          <a:ext cx="0" cy="0"/>
          <a:chOff x="0" y="0"/>
          <a:chExt cx="0" cy="0"/>
        </a:xfrm>
      </p:grpSpPr>
      <p:sp>
        <p:nvSpPr>
          <p:cNvPr id="138" name="Google Shape;13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41" name="Google Shape;141;p19"/>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42" name="Shape 142"/>
        <p:cNvGrpSpPr/>
        <p:nvPr/>
      </p:nvGrpSpPr>
      <p:grpSpPr>
        <a:xfrm>
          <a:off x="0" y="0"/>
          <a:ext cx="0" cy="0"/>
          <a:chOff x="0" y="0"/>
          <a:chExt cx="0" cy="0"/>
        </a:xfrm>
      </p:grpSpPr>
      <p:sp>
        <p:nvSpPr>
          <p:cNvPr id="143" name="Google Shape;14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146" name="Shape 146"/>
        <p:cNvGrpSpPr/>
        <p:nvPr/>
      </p:nvGrpSpPr>
      <p:grpSpPr>
        <a:xfrm>
          <a:off x="0" y="0"/>
          <a:ext cx="0" cy="0"/>
          <a:chOff x="0" y="0"/>
          <a:chExt cx="0" cy="0"/>
        </a:xfrm>
      </p:grpSpPr>
      <p:sp>
        <p:nvSpPr>
          <p:cNvPr id="147" name="Google Shape;147;p21"/>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 name="Google Shape;148;p21"/>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9" name="Google Shape;149;p21"/>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0" name="Google Shape;15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20" name="Shape 20"/>
        <p:cNvGrpSpPr/>
        <p:nvPr/>
      </p:nvGrpSpPr>
      <p:grpSpPr>
        <a:xfrm>
          <a:off x="0" y="0"/>
          <a:ext cx="0" cy="0"/>
          <a:chOff x="0" y="0"/>
          <a:chExt cx="0" cy="0"/>
        </a:xfrm>
      </p:grpSpPr>
      <p:sp>
        <p:nvSpPr>
          <p:cNvPr id="21" name="Google Shape;21;p3"/>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5" name="Google Shape;25;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28" name="Google Shape;28;p3"/>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53" name="Shape 153"/>
        <p:cNvGrpSpPr/>
        <p:nvPr/>
      </p:nvGrpSpPr>
      <p:grpSpPr>
        <a:xfrm>
          <a:off x="0" y="0"/>
          <a:ext cx="0" cy="0"/>
          <a:chOff x="0" y="0"/>
          <a:chExt cx="0" cy="0"/>
        </a:xfrm>
      </p:grpSpPr>
      <p:sp>
        <p:nvSpPr>
          <p:cNvPr id="154" name="Google Shape;154;p22"/>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2"/>
          <p:cNvSpPr/>
          <p:nvPr>
            <p:ph idx="2" type="pic"/>
          </p:nvPr>
        </p:nvSpPr>
        <p:spPr>
          <a:xfrm>
            <a:off x="5181600" y="990600"/>
            <a:ext cx="6172200" cy="48768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Noto Sans Symbols"/>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Noto Sans Symbols"/>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Noto Sans Symbols"/>
              <a:buNone/>
              <a:defRPr b="0" i="0" sz="2000" u="none" cap="none" strike="noStrike">
                <a:solidFill>
                  <a:schemeClr val="dk1"/>
                </a:solidFill>
                <a:latin typeface="Calibri"/>
                <a:ea typeface="Calibri"/>
                <a:cs typeface="Calibri"/>
                <a:sym typeface="Calibri"/>
              </a:defRPr>
            </a:lvl9pPr>
          </a:lstStyle>
          <a:p/>
        </p:txBody>
      </p:sp>
      <p:sp>
        <p:nvSpPr>
          <p:cNvPr id="156" name="Google Shape;156;p22"/>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7" name="Google Shape;15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60" name="Shape 160"/>
        <p:cNvGrpSpPr/>
        <p:nvPr/>
      </p:nvGrpSpPr>
      <p:grpSpPr>
        <a:xfrm>
          <a:off x="0" y="0"/>
          <a:ext cx="0" cy="0"/>
          <a:chOff x="0" y="0"/>
          <a:chExt cx="0" cy="0"/>
        </a:xfrm>
      </p:grpSpPr>
      <p:sp>
        <p:nvSpPr>
          <p:cNvPr id="161" name="Google Shape;161;p23"/>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3"/>
          <p:cNvSpPr txBox="1"/>
          <p:nvPr>
            <p:ph idx="1" type="body"/>
          </p:nvPr>
        </p:nvSpPr>
        <p:spPr>
          <a:xfrm rot="5400000">
            <a:off x="3927259" y="-1253331"/>
            <a:ext cx="4351337"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3" name="Google Shape;1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66" name="Shape 166"/>
        <p:cNvGrpSpPr/>
        <p:nvPr/>
      </p:nvGrpSpPr>
      <p:grpSpPr>
        <a:xfrm>
          <a:off x="0" y="0"/>
          <a:ext cx="0" cy="0"/>
          <a:chOff x="0" y="0"/>
          <a:chExt cx="0" cy="0"/>
        </a:xfrm>
      </p:grpSpPr>
      <p:sp>
        <p:nvSpPr>
          <p:cNvPr id="167" name="Google Shape;167;p24"/>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4"/>
          <p:cNvSpPr txBox="1"/>
          <p:nvPr>
            <p:ph idx="1" type="body"/>
          </p:nvPr>
        </p:nvSpPr>
        <p:spPr>
          <a:xfrm rot="5400000">
            <a:off x="1799432" y="-600869"/>
            <a:ext cx="5811837"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9" name="Google Shape;1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cxnSp>
        <p:nvCxnSpPr>
          <p:cNvPr id="37" name="Google Shape;37;p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showMasterSp="0" type="blank">
  <p:cSld name="BLANK">
    <p:spTree>
      <p:nvGrpSpPr>
        <p:cNvPr id="59" name="Shape 59"/>
        <p:cNvGrpSpPr/>
        <p:nvPr/>
      </p:nvGrpSpPr>
      <p:grpSpPr>
        <a:xfrm>
          <a:off x="0" y="0"/>
          <a:ext cx="0" cy="0"/>
          <a:chOff x="0" y="0"/>
          <a:chExt cx="0" cy="0"/>
        </a:xfrm>
      </p:grpSpPr>
      <p:sp>
        <p:nvSpPr>
          <p:cNvPr id="60" name="Google Shape;60;p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showMasterSp="0" type="objTx">
  <p:cSld name="OBJECT_WITH_CAPTION_TEXT">
    <p:spTree>
      <p:nvGrpSpPr>
        <p:cNvPr id="65" name="Shape 65"/>
        <p:cNvGrpSpPr/>
        <p:nvPr/>
      </p:nvGrpSpPr>
      <p:grpSpPr>
        <a:xfrm>
          <a:off x="0" y="0"/>
          <a:ext cx="0" cy="0"/>
          <a:chOff x="0" y="0"/>
          <a:chExt cx="0" cy="0"/>
        </a:xfrm>
      </p:grpSpPr>
      <p:sp>
        <p:nvSpPr>
          <p:cNvPr id="66" name="Google Shape;66;p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showMasterSp="0" type="picTx">
  <p:cSld name="PICTURE_WITH_CAPTION_TEXT">
    <p:spTree>
      <p:nvGrpSpPr>
        <p:cNvPr id="74" name="Shape 74"/>
        <p:cNvGrpSpPr/>
        <p:nvPr/>
      </p:nvGrpSpPr>
      <p:grpSpPr>
        <a:xfrm>
          <a:off x="0" y="0"/>
          <a:ext cx="0" cy="0"/>
          <a:chOff x="0" y="0"/>
          <a:chExt cx="0" cy="0"/>
        </a:xfrm>
      </p:grpSpPr>
      <p:sp>
        <p:nvSpPr>
          <p:cNvPr id="75" name="Google Shape;75;p1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0"/>
          <p:cNvSpPr/>
          <p:nvPr>
            <p:ph idx="2" type="pic"/>
          </p:nvPr>
        </p:nvSpPr>
        <p:spPr>
          <a:xfrm>
            <a:off x="15" y="0"/>
            <a:ext cx="12191985" cy="4915076"/>
          </a:xfrm>
          <a:prstGeom prst="rect">
            <a:avLst/>
          </a:prstGeom>
          <a:blipFill rotWithShape="1">
            <a:blip r:embed="rId2">
              <a:alphaModFix/>
            </a:blip>
            <a:stretch>
              <a:fillRect b="0" l="0" r="0" t="0"/>
            </a:stretch>
          </a:blipFill>
          <a:ln>
            <a:noFill/>
          </a:ln>
        </p:spPr>
        <p:txBody>
          <a:bodyPr anchorCtr="0" anchor="t" bIns="45700" lIns="457200" spcFirstLastPara="1" rIns="0" wrap="square" tIns="457200">
            <a:noAutofit/>
          </a:bodyPr>
          <a:lstStyle>
            <a:lvl1pPr lvl="0" marR="0" rtl="0" algn="l">
              <a:lnSpc>
                <a:spcPct val="90000"/>
              </a:lnSpc>
              <a:spcBef>
                <a:spcPts val="1200"/>
              </a:spcBef>
              <a:spcAft>
                <a:spcPts val="0"/>
              </a:spcAft>
              <a:buClr>
                <a:schemeClr val="accent1"/>
              </a:buClr>
              <a:buSzPts val="3200"/>
              <a:buFont typeface="Calibri"/>
              <a:buNone/>
              <a:defRPr b="0" i="0" sz="3200" u="none" cap="none" strike="noStrike">
                <a:solidFill>
                  <a:schemeClr val="lt1"/>
                </a:solidFill>
                <a:latin typeface="Calibri"/>
                <a:ea typeface="Calibri"/>
                <a:cs typeface="Calibri"/>
                <a:sym typeface="Calibri"/>
              </a:defRPr>
            </a:lvl1pPr>
            <a:lvl2pPr lvl="1" marR="0" rtl="0" algn="l">
              <a:lnSpc>
                <a:spcPct val="90000"/>
              </a:lnSpc>
              <a:spcBef>
                <a:spcPts val="200"/>
              </a:spcBef>
              <a:spcAft>
                <a:spcPts val="0"/>
              </a:spcAft>
              <a:buClr>
                <a:schemeClr val="accent1"/>
              </a:buClr>
              <a:buSzPts val="2800"/>
              <a:buFont typeface="Calibri"/>
              <a:buNone/>
              <a:defRPr b="0" i="0" sz="2800" u="none" cap="none" strike="noStrike">
                <a:solidFill>
                  <a:srgbClr val="3F3F3F"/>
                </a:solidFill>
                <a:latin typeface="Calibri"/>
                <a:ea typeface="Calibri"/>
                <a:cs typeface="Calibri"/>
                <a:sym typeface="Calibri"/>
              </a:defRPr>
            </a:lvl2pPr>
            <a:lvl3pPr lvl="2" marR="0" rtl="0" algn="l">
              <a:lnSpc>
                <a:spcPct val="90000"/>
              </a:lnSpc>
              <a:spcBef>
                <a:spcPts val="400"/>
              </a:spcBef>
              <a:spcAft>
                <a:spcPts val="0"/>
              </a:spcAft>
              <a:buClr>
                <a:schemeClr val="accent1"/>
              </a:buClr>
              <a:buSzPts val="2400"/>
              <a:buFont typeface="Calibri"/>
              <a:buNone/>
              <a:defRPr b="0" i="0" sz="2400" u="none" cap="none" strike="noStrike">
                <a:solidFill>
                  <a:srgbClr val="3F3F3F"/>
                </a:solidFill>
                <a:latin typeface="Calibri"/>
                <a:ea typeface="Calibri"/>
                <a:cs typeface="Calibri"/>
                <a:sym typeface="Calibri"/>
              </a:defRPr>
            </a:lvl3pPr>
            <a:lvl4pPr lvl="3"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4pPr>
            <a:lvl5pPr lvl="4"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5pPr>
            <a:lvl6pPr lvl="5"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6pPr>
            <a:lvl7pPr lvl="6"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7pPr>
            <a:lvl8pPr lvl="7" marR="0" rtl="0" algn="l">
              <a:lnSpc>
                <a:spcPct val="90000"/>
              </a:lnSpc>
              <a:spcBef>
                <a:spcPts val="400"/>
              </a:spcBef>
              <a:spcAft>
                <a:spcPts val="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8pPr>
            <a:lvl9pPr lvl="8" marR="0" rtl="0" algn="l">
              <a:lnSpc>
                <a:spcPct val="90000"/>
              </a:lnSpc>
              <a:spcBef>
                <a:spcPts val="400"/>
              </a:spcBef>
              <a:spcAft>
                <a:spcPts val="400"/>
              </a:spcAft>
              <a:buClr>
                <a:schemeClr val="accent1"/>
              </a:buClr>
              <a:buSzPts val="2000"/>
              <a:buFont typeface="Calibri"/>
              <a:buNone/>
              <a:defRPr b="0" i="0" sz="2000" u="none" cap="none" strike="noStrike">
                <a:solidFill>
                  <a:srgbClr val="3F3F3F"/>
                </a:solidFill>
                <a:latin typeface="Calibri"/>
                <a:ea typeface="Calibri"/>
                <a:cs typeface="Calibri"/>
                <a:sym typeface="Calibri"/>
              </a:defRPr>
            </a:lvl9pPr>
          </a:lstStyle>
          <a:p/>
        </p:txBody>
      </p:sp>
      <p:sp>
        <p:nvSpPr>
          <p:cNvPr id="79" name="Google Shape;79;p1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p:nvPr/>
        </p:nvSpPr>
        <p:spPr>
          <a:xfrm>
            <a:off x="0" y="6334316"/>
            <a:ext cx="12192000"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cxnSp>
        <p:nvCxnSpPr>
          <p:cNvPr id="13" name="Google Shape;13;p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3"/>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Google Shape;99;p13"/>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00" name="Google Shape;10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100">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100">
                <a:solidFill>
                  <a:srgbClr val="888888"/>
                </a:solidFill>
                <a:latin typeface="Calibri"/>
                <a:ea typeface="Calibri"/>
                <a:cs typeface="Calibri"/>
                <a:sym typeface="Calibri"/>
              </a:defRPr>
            </a:lvl1pPr>
            <a:lvl2pPr indent="0" lvl="1" marL="0" marR="0" rtl="0" algn="r">
              <a:spcBef>
                <a:spcPts val="0"/>
              </a:spcBef>
              <a:buNone/>
              <a:defRPr sz="1100">
                <a:solidFill>
                  <a:srgbClr val="888888"/>
                </a:solidFill>
                <a:latin typeface="Calibri"/>
                <a:ea typeface="Calibri"/>
                <a:cs typeface="Calibri"/>
                <a:sym typeface="Calibri"/>
              </a:defRPr>
            </a:lvl2pPr>
            <a:lvl3pPr indent="0" lvl="2" marL="0" marR="0" rtl="0" algn="r">
              <a:spcBef>
                <a:spcPts val="0"/>
              </a:spcBef>
              <a:buNone/>
              <a:defRPr sz="1100">
                <a:solidFill>
                  <a:srgbClr val="888888"/>
                </a:solidFill>
                <a:latin typeface="Calibri"/>
                <a:ea typeface="Calibri"/>
                <a:cs typeface="Calibri"/>
                <a:sym typeface="Calibri"/>
              </a:defRPr>
            </a:lvl3pPr>
            <a:lvl4pPr indent="0" lvl="3" marL="0" marR="0" rtl="0" algn="r">
              <a:spcBef>
                <a:spcPts val="0"/>
              </a:spcBef>
              <a:buNone/>
              <a:defRPr sz="1100">
                <a:solidFill>
                  <a:srgbClr val="888888"/>
                </a:solidFill>
                <a:latin typeface="Calibri"/>
                <a:ea typeface="Calibri"/>
                <a:cs typeface="Calibri"/>
                <a:sym typeface="Calibri"/>
              </a:defRPr>
            </a:lvl4pPr>
            <a:lvl5pPr indent="0" lvl="4" marL="0" marR="0" rtl="0" algn="r">
              <a:spcBef>
                <a:spcPts val="0"/>
              </a:spcBef>
              <a:buNone/>
              <a:defRPr sz="1100">
                <a:solidFill>
                  <a:srgbClr val="888888"/>
                </a:solidFill>
                <a:latin typeface="Calibri"/>
                <a:ea typeface="Calibri"/>
                <a:cs typeface="Calibri"/>
                <a:sym typeface="Calibri"/>
              </a:defRPr>
            </a:lvl5pPr>
            <a:lvl6pPr indent="0" lvl="5" marL="0" marR="0" rtl="0" algn="r">
              <a:spcBef>
                <a:spcPts val="0"/>
              </a:spcBef>
              <a:buNone/>
              <a:defRPr sz="1100">
                <a:solidFill>
                  <a:srgbClr val="888888"/>
                </a:solidFill>
                <a:latin typeface="Calibri"/>
                <a:ea typeface="Calibri"/>
                <a:cs typeface="Calibri"/>
                <a:sym typeface="Calibri"/>
              </a:defRPr>
            </a:lvl6pPr>
            <a:lvl7pPr indent="0" lvl="6" marL="0" marR="0" rtl="0" algn="r">
              <a:spcBef>
                <a:spcPts val="0"/>
              </a:spcBef>
              <a:buNone/>
              <a:defRPr sz="1100">
                <a:solidFill>
                  <a:srgbClr val="888888"/>
                </a:solidFill>
                <a:latin typeface="Calibri"/>
                <a:ea typeface="Calibri"/>
                <a:cs typeface="Calibri"/>
                <a:sym typeface="Calibri"/>
              </a:defRPr>
            </a:lvl7pPr>
            <a:lvl8pPr indent="0" lvl="7" marL="0" marR="0" rtl="0" algn="r">
              <a:spcBef>
                <a:spcPts val="0"/>
              </a:spcBef>
              <a:buNone/>
              <a:defRPr sz="1100">
                <a:solidFill>
                  <a:srgbClr val="888888"/>
                </a:solidFill>
                <a:latin typeface="Calibri"/>
                <a:ea typeface="Calibri"/>
                <a:cs typeface="Calibri"/>
                <a:sym typeface="Calibri"/>
              </a:defRPr>
            </a:lvl8pPr>
            <a:lvl9pPr indent="0" lvl="8" marL="0" marR="0" rtl="0" algn="r">
              <a:spcBef>
                <a:spcPts val="0"/>
              </a:spcBef>
              <a:buNone/>
              <a:defRPr sz="11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26.png"/><Relationship Id="rId6"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28.png"/><Relationship Id="rId5"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nvSpPr>
        <p:spPr>
          <a:xfrm>
            <a:off x="1080116" y="1991246"/>
            <a:ext cx="10031767" cy="55399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tr-TR" sz="3000" u="none" cap="none" strike="noStrike">
                <a:solidFill>
                  <a:schemeClr val="dk1"/>
                </a:solidFill>
                <a:latin typeface="Calibri"/>
                <a:ea typeface="Calibri"/>
                <a:cs typeface="Calibri"/>
                <a:sym typeface="Calibri"/>
              </a:rPr>
              <a:t>Doğru Akım Makinaları</a:t>
            </a:r>
            <a:endParaRPr/>
          </a:p>
        </p:txBody>
      </p:sp>
      <p:sp>
        <p:nvSpPr>
          <p:cNvPr id="177" name="Google Shape;177;p25"/>
          <p:cNvSpPr txBox="1"/>
          <p:nvPr/>
        </p:nvSpPr>
        <p:spPr>
          <a:xfrm>
            <a:off x="6095999" y="3166992"/>
            <a:ext cx="4974454" cy="29854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tr-TR" sz="2200" u="none" cap="none" strike="noStrike">
                <a:solidFill>
                  <a:schemeClr val="dk1"/>
                </a:solidFill>
                <a:latin typeface="Calibri"/>
                <a:ea typeface="Calibri"/>
                <a:cs typeface="Calibri"/>
                <a:sym typeface="Calibri"/>
              </a:rPr>
              <a:t>Hazırlayanlar:</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2014010225047</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Yiğit Ali Öztürk</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2013010225085</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Erkan Oraltay</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2015010225063</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Hasan Furkan Karakuş</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Furkan Sancaktar</a:t>
            </a:r>
            <a:endParaRPr/>
          </a:p>
        </p:txBody>
      </p:sp>
    </p:spTree>
  </p:cSld>
  <p:clrMapOvr>
    <a:masterClrMapping/>
  </p:clrMapOvr>
  <p:transition spd="med">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4"/>
          <p:cNvPicPr preferRelativeResize="0"/>
          <p:nvPr>
            <p:ph idx="1" type="body"/>
          </p:nvPr>
        </p:nvPicPr>
        <p:blipFill rotWithShape="1">
          <a:blip r:embed="rId3">
            <a:alphaModFix/>
          </a:blip>
          <a:srcRect b="0" l="0" r="0" t="0"/>
          <a:stretch/>
        </p:blipFill>
        <p:spPr>
          <a:xfrm>
            <a:off x="1501302" y="532661"/>
            <a:ext cx="9189396" cy="5246824"/>
          </a:xfrm>
          <a:prstGeom prst="rect">
            <a:avLst/>
          </a:prstGeom>
          <a:noFill/>
          <a:ln>
            <a:noFill/>
          </a:ln>
        </p:spPr>
      </p:pic>
    </p:spTree>
  </p:cSld>
  <p:clrMapOvr>
    <a:masterClrMapping/>
  </p:clrMapOvr>
  <p:transition spd="med">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idx="1" type="body"/>
          </p:nvPr>
        </p:nvSpPr>
        <p:spPr>
          <a:xfrm>
            <a:off x="838200" y="1424487"/>
            <a:ext cx="10515600" cy="4351337"/>
          </a:xfrm>
          <a:prstGeom prst="rect">
            <a:avLst/>
          </a:prstGeom>
          <a:noFill/>
          <a:ln>
            <a:noFill/>
          </a:ln>
        </p:spPr>
        <p:txBody>
          <a:bodyPr anchorCtr="0" anchor="t" bIns="45700" lIns="0" spcFirstLastPara="1" rIns="0" wrap="square" tIns="45700">
            <a:noAutofit/>
          </a:bodyPr>
          <a:lstStyle/>
          <a:p>
            <a:pPr indent="-114300" lvl="0" marL="91440" rtl="0" algn="l">
              <a:lnSpc>
                <a:spcPct val="90000"/>
              </a:lnSpc>
              <a:spcBef>
                <a:spcPts val="0"/>
              </a:spcBef>
              <a:spcAft>
                <a:spcPts val="0"/>
              </a:spcAft>
              <a:buSzPts val="1800"/>
              <a:buChar char=" "/>
            </a:pPr>
            <a:r>
              <a:rPr b="1" lang="tr-TR" sz="1800"/>
              <a:t>3.4 Do</a:t>
            </a:r>
            <a:r>
              <a:rPr lang="tr-TR" sz="1800"/>
              <a:t>g</a:t>
            </a:r>
            <a:r>
              <a:rPr b="1" lang="tr-TR" sz="1800"/>
              <a:t>ru Akım Makinelerinde Generatör Çalı</a:t>
            </a:r>
            <a:r>
              <a:rPr lang="tr-TR" sz="1800"/>
              <a:t>s</a:t>
            </a:r>
            <a:r>
              <a:rPr b="1" lang="tr-TR" sz="1800"/>
              <a:t>ma</a:t>
            </a:r>
            <a:endParaRPr b="1" sz="1800"/>
          </a:p>
          <a:p>
            <a:pPr indent="0" lvl="0" marL="0" rtl="0" algn="l">
              <a:lnSpc>
                <a:spcPct val="90000"/>
              </a:lnSpc>
              <a:spcBef>
                <a:spcPts val="1400"/>
              </a:spcBef>
              <a:spcAft>
                <a:spcPts val="0"/>
              </a:spcAft>
              <a:buSzPts val="1800"/>
              <a:buNone/>
            </a:pPr>
            <a:r>
              <a:rPr lang="tr-TR" sz="1800"/>
              <a:t>Generatör çalısma ile dogru akım makinesine verilen mekanik enerji elektrik enerjisine çevrilmektedir. Genaratör çalısma Faraday yasasına dayanmaktadır. Makinenin içerisinde olması gereken manyetik alan kutuplardaki sargı ya da mıknatıslar tarafından olusturulmaktadır. Endüvi üzerindeki bobinler endüvi ile birlikte hareket ettirildigi zaman, bobinlerde gerilim endüklenecektir. Endüklenen bu gerilim ve dolayısı ile akan akım sinüsoidal ve alternatif akımdır. Bu alternatif akımın dogrultulması ve sebekeye verilmesi fırça-kollektör düzenegi sayesindedir. Olusan alternatif gerilim degisirken bobin kenarları da yer degistirmekte ancak fırçalar sabit kaldıgı için asagı ve yukarıdaki fırçaların polariteleri degismemektedir.</a:t>
            </a:r>
            <a:endParaRPr/>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t/>
            </a:r>
            <a:endParaRPr sz="1800"/>
          </a:p>
          <a:p>
            <a:pPr indent="0" lvl="0" marL="0" rtl="0" algn="l">
              <a:lnSpc>
                <a:spcPct val="90000"/>
              </a:lnSpc>
              <a:spcBef>
                <a:spcPts val="1400"/>
              </a:spcBef>
              <a:spcAft>
                <a:spcPts val="0"/>
              </a:spcAft>
              <a:buSzPts val="1800"/>
              <a:buNone/>
            </a:pPr>
            <a:r>
              <a:t/>
            </a:r>
            <a:endParaRPr sz="1800"/>
          </a:p>
        </p:txBody>
      </p:sp>
      <p:pic>
        <p:nvPicPr>
          <p:cNvPr id="233" name="Google Shape;233;p35"/>
          <p:cNvPicPr preferRelativeResize="0"/>
          <p:nvPr/>
        </p:nvPicPr>
        <p:blipFill rotWithShape="1">
          <a:blip r:embed="rId3">
            <a:alphaModFix/>
          </a:blip>
          <a:srcRect b="0" l="0" r="0" t="0"/>
          <a:stretch/>
        </p:blipFill>
        <p:spPr>
          <a:xfrm>
            <a:off x="838200" y="3804343"/>
            <a:ext cx="1200150" cy="304800"/>
          </a:xfrm>
          <a:prstGeom prst="rect">
            <a:avLst/>
          </a:prstGeom>
          <a:noFill/>
          <a:ln>
            <a:noFill/>
          </a:ln>
        </p:spPr>
      </p:pic>
    </p:spTree>
  </p:cSld>
  <p:clrMapOvr>
    <a:masterClrMapping/>
  </p:clrMapOvr>
  <p:transition spd="med">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idx="1" type="body"/>
          </p:nvPr>
        </p:nvSpPr>
        <p:spPr>
          <a:xfrm>
            <a:off x="895056" y="1396648"/>
            <a:ext cx="10401887" cy="273707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b="1" lang="tr-TR"/>
              <a:t>3.5 Endüvi Reaksiyonu</a:t>
            </a:r>
            <a:endParaRPr/>
          </a:p>
          <a:p>
            <a:pPr indent="0" lvl="0" marL="0" rtl="0" algn="l">
              <a:lnSpc>
                <a:spcPct val="90000"/>
              </a:lnSpc>
              <a:spcBef>
                <a:spcPts val="1400"/>
              </a:spcBef>
              <a:spcAft>
                <a:spcPts val="0"/>
              </a:spcAft>
              <a:buSzPts val="2000"/>
              <a:buNone/>
            </a:pPr>
            <a:r>
              <a:rPr lang="tr-TR"/>
              <a:t>Endüvi devresi manyetik alanının kutuplarda üretilen manyetik alanı bozmasına endüvi reaksiyonu denir. Bu reaksiyon makinenin çalışmasını bir çok açıdan bozan bir olaydır ve mutlaka engellenmelidir. Kutuplardan gelen akılar yatay endüvi alanı nedeni ile fırça kollektör düzlemine dik degil de bir açı ile girdiğinden dolayı, düzlemden geçen akı miktarı azalır. Bunun sonucu olarak ta endüklenen gerilim azalır.</a:t>
            </a:r>
            <a:endParaRPr/>
          </a:p>
        </p:txBody>
      </p:sp>
    </p:spTree>
  </p:cSld>
  <p:clrMapOvr>
    <a:masterClrMapping/>
  </p:clrMapOvr>
  <p:transition spd="med">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idx="1" type="body"/>
          </p:nvPr>
        </p:nvSpPr>
        <p:spPr>
          <a:xfrm>
            <a:off x="1066800" y="1417320"/>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b="1" lang="tr-TR"/>
              <a:t>3.7 Komütasyon </a:t>
            </a:r>
            <a:endParaRPr/>
          </a:p>
          <a:p>
            <a:pPr indent="0" lvl="0" marL="0" rtl="0" algn="l">
              <a:lnSpc>
                <a:spcPct val="90000"/>
              </a:lnSpc>
              <a:spcBef>
                <a:spcPts val="1400"/>
              </a:spcBef>
              <a:spcAft>
                <a:spcPts val="0"/>
              </a:spcAft>
              <a:buSzPts val="2000"/>
              <a:buNone/>
            </a:pPr>
            <a:r>
              <a:rPr lang="tr-TR"/>
              <a:t>Kolektör üzerine yerleştirilmiş fırçaların altından geçen endüvi bobinlerinde akımın yön değiştirmesi olayına komütasyon denilmektedir. Komütasyon olayında akımın yönü 180 degişir. Komutasyon olayı bir kollektör lamel genişliğinin kollektör hızında geçildigi süre kadar devam eder.</a:t>
            </a:r>
            <a:endParaRPr/>
          </a:p>
        </p:txBody>
      </p:sp>
    </p:spTree>
  </p:cSld>
  <p:clrMapOvr>
    <a:masterClrMapping/>
  </p:clrMapOvr>
  <p:transition spd="med">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idx="1" type="body"/>
          </p:nvPr>
        </p:nvSpPr>
        <p:spPr>
          <a:xfrm>
            <a:off x="838200" y="1412490"/>
            <a:ext cx="10515600" cy="4351337"/>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b="1" lang="tr-TR"/>
              <a:t>3.8 Doğru Akım Makinelerinin Uyarma </a:t>
            </a:r>
            <a:r>
              <a:rPr lang="tr-TR"/>
              <a:t>S</a:t>
            </a:r>
            <a:r>
              <a:rPr b="1" lang="tr-TR"/>
              <a:t>ekillerine Göre Sınıflandırılması</a:t>
            </a:r>
            <a:endParaRPr/>
          </a:p>
          <a:p>
            <a:pPr indent="0" lvl="0" marL="0" rtl="0" algn="l">
              <a:lnSpc>
                <a:spcPct val="90000"/>
              </a:lnSpc>
              <a:spcBef>
                <a:spcPts val="1400"/>
              </a:spcBef>
              <a:spcAft>
                <a:spcPts val="0"/>
              </a:spcAft>
              <a:buSzPts val="2000"/>
              <a:buNone/>
            </a:pPr>
            <a:r>
              <a:rPr lang="tr-TR"/>
              <a:t>Generatör işletmesinde gerilimin endüklenmesi ve motor işletmesinde momentin üretilmesi doğrudan manyetik akı dolayısı ile ana kutuplar ile ilgilidir. Makinenin manyetik devresinde yeterince akı üretilmez ise makine beklenen gerilimi ve momenti veremez. Bu nedenle faklı uyarma yapılarından yola çıkılarak degisik dogru akım makineleri</a:t>
            </a:r>
            <a:endParaRPr/>
          </a:p>
          <a:p>
            <a:pPr indent="0" lvl="0" marL="0" rtl="0" algn="l">
              <a:lnSpc>
                <a:spcPct val="90000"/>
              </a:lnSpc>
              <a:spcBef>
                <a:spcPts val="1400"/>
              </a:spcBef>
              <a:spcAft>
                <a:spcPts val="0"/>
              </a:spcAft>
              <a:buSzPts val="2000"/>
              <a:buNone/>
            </a:pPr>
            <a:r>
              <a:rPr lang="tr-TR"/>
              <a:t>gelistirilmistir.</a:t>
            </a:r>
            <a:endParaRPr/>
          </a:p>
        </p:txBody>
      </p:sp>
    </p:spTree>
  </p:cSld>
  <p:clrMapOvr>
    <a:masterClrMapping/>
  </p:clrMapOvr>
  <p:transition spd="med">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tr-TR"/>
              <a:t>3.8.1 Serbest Uyarmalı Do</a:t>
            </a:r>
            <a:r>
              <a:rPr lang="tr-TR"/>
              <a:t>g</a:t>
            </a:r>
            <a:r>
              <a:rPr b="1" lang="tr-TR"/>
              <a:t>ru Akım Makinesi</a:t>
            </a:r>
            <a:endParaRPr/>
          </a:p>
        </p:txBody>
      </p:sp>
      <p:sp>
        <p:nvSpPr>
          <p:cNvPr id="254" name="Google Shape;254;p3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lang="tr-TR"/>
              <a:t>Ana kutup sargıları endüvi sargılarının bağlı olmadığı ayrı bir şebekeden beslenir. Bu makinede birebirinden ayrı iki doğru akım kaynağına gerek vardır.</a:t>
            </a:r>
            <a:endParaRPr/>
          </a:p>
        </p:txBody>
      </p:sp>
      <p:pic>
        <p:nvPicPr>
          <p:cNvPr id="255" name="Google Shape;255;p39"/>
          <p:cNvPicPr preferRelativeResize="0"/>
          <p:nvPr/>
        </p:nvPicPr>
        <p:blipFill rotWithShape="1">
          <a:blip r:embed="rId3">
            <a:alphaModFix/>
          </a:blip>
          <a:srcRect b="0" l="0" r="0" t="0"/>
          <a:stretch/>
        </p:blipFill>
        <p:spPr>
          <a:xfrm>
            <a:off x="3963329" y="3692878"/>
            <a:ext cx="3590091" cy="2116969"/>
          </a:xfrm>
          <a:prstGeom prst="rect">
            <a:avLst/>
          </a:prstGeom>
          <a:noFill/>
          <a:ln>
            <a:noFill/>
          </a:ln>
        </p:spPr>
      </p:pic>
    </p:spTree>
  </p:cSld>
  <p:clrMapOvr>
    <a:masterClrMapping/>
  </p:clrMapOvr>
  <p:transition spd="med">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idx="1" type="body"/>
          </p:nvPr>
        </p:nvSpPr>
        <p:spPr>
          <a:xfrm>
            <a:off x="572050" y="2492758"/>
            <a:ext cx="10515600" cy="4351337"/>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lang="tr-TR"/>
              <a:t>Endüvi devresi için ise klasik generatör çalışma gerilim ifadesi denklem aşağıda verilmektedir ki bu ifadede “R” endüvi devresi toplam direncini göstermektedir.</a:t>
            </a:r>
            <a:endParaRPr/>
          </a:p>
          <a:p>
            <a:pPr indent="0" lvl="0" marL="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000"/>
              <a:buNone/>
            </a:pPr>
            <a:r>
              <a:rPr lang="tr-TR"/>
              <a:t>Motor çalışmada ise gerilim denklemi aşağıda verilmiştir. Bu ifadede “V” indisi şebeke gerilimini temsil etmektedir.</a:t>
            </a:r>
            <a:endParaRPr/>
          </a:p>
          <a:p>
            <a:pPr indent="0" lvl="0" marL="0" rtl="0" algn="l">
              <a:lnSpc>
                <a:spcPct val="90000"/>
              </a:lnSpc>
              <a:spcBef>
                <a:spcPts val="1400"/>
              </a:spcBef>
              <a:spcAft>
                <a:spcPts val="0"/>
              </a:spcAft>
              <a:buSzPts val="2000"/>
              <a:buNone/>
            </a:pPr>
            <a:r>
              <a:t/>
            </a:r>
            <a:endParaRPr/>
          </a:p>
        </p:txBody>
      </p:sp>
      <p:pic>
        <p:nvPicPr>
          <p:cNvPr id="261" name="Google Shape;261;p40"/>
          <p:cNvPicPr preferRelativeResize="0"/>
          <p:nvPr/>
        </p:nvPicPr>
        <p:blipFill rotWithShape="1">
          <a:blip r:embed="rId3">
            <a:alphaModFix/>
          </a:blip>
          <a:srcRect b="0" l="0" r="0" t="0"/>
          <a:stretch/>
        </p:blipFill>
        <p:spPr>
          <a:xfrm>
            <a:off x="572050" y="3185714"/>
            <a:ext cx="1651782" cy="486571"/>
          </a:xfrm>
          <a:prstGeom prst="rect">
            <a:avLst/>
          </a:prstGeom>
          <a:noFill/>
          <a:ln>
            <a:noFill/>
          </a:ln>
        </p:spPr>
      </p:pic>
      <p:pic>
        <p:nvPicPr>
          <p:cNvPr id="262" name="Google Shape;262;p40"/>
          <p:cNvPicPr preferRelativeResize="0"/>
          <p:nvPr/>
        </p:nvPicPr>
        <p:blipFill rotWithShape="1">
          <a:blip r:embed="rId4">
            <a:alphaModFix/>
          </a:blip>
          <a:srcRect b="0" l="0" r="0" t="0"/>
          <a:stretch/>
        </p:blipFill>
        <p:spPr>
          <a:xfrm>
            <a:off x="572050" y="4369836"/>
            <a:ext cx="1651781" cy="597182"/>
          </a:xfrm>
          <a:prstGeom prst="rect">
            <a:avLst/>
          </a:prstGeom>
          <a:noFill/>
          <a:ln>
            <a:noFill/>
          </a:ln>
        </p:spPr>
      </p:pic>
    </p:spTree>
  </p:cSld>
  <p:clrMapOvr>
    <a:masterClrMapping/>
  </p:clrMapOvr>
  <p:transition spd="med">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758301" y="454342"/>
            <a:ext cx="10515600" cy="1325562"/>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2500"/>
              <a:buFont typeface="Calibri"/>
              <a:buNone/>
            </a:pPr>
            <a:r>
              <a:rPr b="1" lang="tr-TR" sz="2500"/>
              <a:t>3.8.2 </a:t>
            </a:r>
            <a:r>
              <a:rPr lang="tr-TR" sz="2500"/>
              <a:t>S</a:t>
            </a:r>
            <a:r>
              <a:rPr b="1" lang="tr-TR" sz="2500"/>
              <a:t>önt Uyarmalı Doğru Akım Makinesi</a:t>
            </a:r>
            <a:endParaRPr sz="2500"/>
          </a:p>
        </p:txBody>
      </p:sp>
      <p:sp>
        <p:nvSpPr>
          <p:cNvPr id="268" name="Google Shape;268;p41"/>
          <p:cNvSpPr txBox="1"/>
          <p:nvPr>
            <p:ph idx="1" type="body"/>
          </p:nvPr>
        </p:nvSpPr>
        <p:spPr>
          <a:xfrm>
            <a:off x="758301" y="2052321"/>
            <a:ext cx="10515600" cy="4351337"/>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500"/>
              <a:buNone/>
            </a:pPr>
            <a:r>
              <a:rPr lang="tr-TR" sz="2500"/>
              <a:t>Aşağıda görüleceği gibi uyarma sargıları endüvi sargılarına paralel bağlanmaktadır. Uyarma sargısı ince ve çok sayıda sarımdan oluşmaktadır. Uyarma sargıları uçlarına “V” şebeke gerilimi uygulanmaktadır. </a:t>
            </a:r>
            <a:endParaRPr/>
          </a:p>
        </p:txBody>
      </p:sp>
    </p:spTree>
  </p:cSld>
  <p:clrMapOvr>
    <a:masterClrMapping/>
  </p:clrMapOvr>
  <p:transition spd="med">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2"/>
          <p:cNvPicPr preferRelativeResize="0"/>
          <p:nvPr>
            <p:ph idx="1" type="body"/>
          </p:nvPr>
        </p:nvPicPr>
        <p:blipFill rotWithShape="1">
          <a:blip r:embed="rId3">
            <a:alphaModFix/>
          </a:blip>
          <a:srcRect b="0" l="0" r="0" t="0"/>
          <a:stretch/>
        </p:blipFill>
        <p:spPr>
          <a:xfrm>
            <a:off x="916007" y="3429000"/>
            <a:ext cx="10515600" cy="841248"/>
          </a:xfrm>
          <a:prstGeom prst="rect">
            <a:avLst/>
          </a:prstGeom>
          <a:noFill/>
          <a:ln>
            <a:noFill/>
          </a:ln>
        </p:spPr>
      </p:pic>
      <p:pic>
        <p:nvPicPr>
          <p:cNvPr id="274" name="Google Shape;274;p42"/>
          <p:cNvPicPr preferRelativeResize="0"/>
          <p:nvPr/>
        </p:nvPicPr>
        <p:blipFill rotWithShape="1">
          <a:blip r:embed="rId4">
            <a:alphaModFix/>
          </a:blip>
          <a:srcRect b="0" l="0" r="0" t="0"/>
          <a:stretch/>
        </p:blipFill>
        <p:spPr>
          <a:xfrm>
            <a:off x="944733" y="4270248"/>
            <a:ext cx="1708052" cy="584334"/>
          </a:xfrm>
          <a:prstGeom prst="rect">
            <a:avLst/>
          </a:prstGeom>
          <a:noFill/>
          <a:ln>
            <a:noFill/>
          </a:ln>
        </p:spPr>
      </p:pic>
      <p:sp>
        <p:nvSpPr>
          <p:cNvPr id="275" name="Google Shape;275;p42"/>
          <p:cNvSpPr/>
          <p:nvPr/>
        </p:nvSpPr>
        <p:spPr>
          <a:xfrm>
            <a:off x="916007" y="4854582"/>
            <a:ext cx="1054432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Times"/>
                <a:ea typeface="Times"/>
                <a:cs typeface="Times"/>
                <a:sym typeface="Times"/>
              </a:rPr>
              <a:t>Genaratör çalışma için üretilen gerilimin ifadesi</a:t>
            </a:r>
            <a:endParaRPr sz="1800">
              <a:solidFill>
                <a:schemeClr val="dk1"/>
              </a:solidFill>
              <a:latin typeface="Calibri"/>
              <a:ea typeface="Calibri"/>
              <a:cs typeface="Calibri"/>
              <a:sym typeface="Calibri"/>
            </a:endParaRPr>
          </a:p>
        </p:txBody>
      </p:sp>
      <p:pic>
        <p:nvPicPr>
          <p:cNvPr id="276" name="Google Shape;276;p42"/>
          <p:cNvPicPr preferRelativeResize="0"/>
          <p:nvPr/>
        </p:nvPicPr>
        <p:blipFill rotWithShape="1">
          <a:blip r:embed="rId5">
            <a:alphaModFix/>
          </a:blip>
          <a:srcRect b="0" l="0" r="0" t="0"/>
          <a:stretch/>
        </p:blipFill>
        <p:spPr>
          <a:xfrm>
            <a:off x="944733" y="5223914"/>
            <a:ext cx="2361860" cy="632309"/>
          </a:xfrm>
          <a:prstGeom prst="rect">
            <a:avLst/>
          </a:prstGeom>
          <a:noFill/>
          <a:ln>
            <a:noFill/>
          </a:ln>
        </p:spPr>
      </p:pic>
      <p:pic>
        <p:nvPicPr>
          <p:cNvPr id="277" name="Google Shape;277;p42"/>
          <p:cNvPicPr preferRelativeResize="0"/>
          <p:nvPr/>
        </p:nvPicPr>
        <p:blipFill rotWithShape="1">
          <a:blip r:embed="rId6">
            <a:alphaModFix/>
          </a:blip>
          <a:srcRect b="0" l="0" r="0" t="0"/>
          <a:stretch/>
        </p:blipFill>
        <p:spPr>
          <a:xfrm rot="5400000">
            <a:off x="4679722" y="-255790"/>
            <a:ext cx="2832556" cy="3781886"/>
          </a:xfrm>
          <a:prstGeom prst="rect">
            <a:avLst/>
          </a:prstGeom>
          <a:noFill/>
          <a:ln>
            <a:noFill/>
          </a:ln>
        </p:spPr>
      </p:pic>
    </p:spTree>
  </p:cSld>
  <p:clrMapOvr>
    <a:masterClrMapping/>
  </p:clrMapOvr>
  <p:transition spd="med">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1097280" y="286603"/>
            <a:ext cx="10058400" cy="74394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2500"/>
              <a:buFont typeface="Calibri"/>
              <a:buNone/>
            </a:pPr>
            <a:r>
              <a:rPr b="1" lang="tr-TR" sz="2500"/>
              <a:t>3.8.2 Seri Uyarmalı Doğru Akım Makinesi</a:t>
            </a:r>
            <a:endParaRPr sz="2500"/>
          </a:p>
        </p:txBody>
      </p:sp>
      <p:sp>
        <p:nvSpPr>
          <p:cNvPr id="283" name="Google Shape;283;p43"/>
          <p:cNvSpPr txBox="1"/>
          <p:nvPr>
            <p:ph idx="1" type="body"/>
          </p:nvPr>
        </p:nvSpPr>
        <p:spPr>
          <a:xfrm>
            <a:off x="695485" y="1692422"/>
            <a:ext cx="10515600" cy="4351337"/>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lang="tr-TR" sz="1800"/>
              <a:t>Uyarma sargısı endüvi sargısına seri olarak bağlanınca seri uyarmalı doğru akım makinesi elde edilir. Uyarma sargısından endüvi akımı geçer. Bu nedenle kutup sargıları kalın kesitli ve az sayıdadır.</a:t>
            </a:r>
            <a:endParaRPr/>
          </a:p>
        </p:txBody>
      </p:sp>
      <p:pic>
        <p:nvPicPr>
          <p:cNvPr id="284" name="Google Shape;284;p43"/>
          <p:cNvPicPr preferRelativeResize="0"/>
          <p:nvPr/>
        </p:nvPicPr>
        <p:blipFill rotWithShape="1">
          <a:blip r:embed="rId3">
            <a:alphaModFix/>
          </a:blip>
          <a:srcRect b="0" l="0" r="0" t="0"/>
          <a:stretch/>
        </p:blipFill>
        <p:spPr>
          <a:xfrm>
            <a:off x="909221" y="2461759"/>
            <a:ext cx="1946750" cy="2703819"/>
          </a:xfrm>
          <a:prstGeom prst="rect">
            <a:avLst/>
          </a:prstGeom>
          <a:noFill/>
          <a:ln>
            <a:noFill/>
          </a:ln>
        </p:spPr>
      </p:pic>
      <p:sp>
        <p:nvSpPr>
          <p:cNvPr id="285" name="Google Shape;285;p43"/>
          <p:cNvSpPr txBox="1"/>
          <p:nvPr/>
        </p:nvSpPr>
        <p:spPr>
          <a:xfrm>
            <a:off x="3379873" y="2077089"/>
            <a:ext cx="6172500" cy="40951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3200"/>
              <a:buFont typeface="Arial"/>
              <a:buNone/>
            </a:pPr>
            <a:r>
              <a:rPr lang="tr-TR" sz="3200">
                <a:solidFill>
                  <a:schemeClr val="dk1"/>
                </a:solidFill>
                <a:latin typeface="Calibri"/>
                <a:ea typeface="Calibri"/>
                <a:cs typeface="Calibri"/>
                <a:sym typeface="Calibri"/>
              </a:rPr>
              <a:t>Uyarma akımı endüvi akıma eşittir.</a:t>
            </a:r>
            <a:endParaRPr/>
          </a:p>
          <a:p>
            <a:pPr indent="0" lvl="0" marL="0" marR="0" rtl="0" algn="l">
              <a:spcBef>
                <a:spcPts val="64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rPr lang="tr-TR" sz="3200">
                <a:solidFill>
                  <a:schemeClr val="dk1"/>
                </a:solidFill>
                <a:latin typeface="Calibri"/>
                <a:ea typeface="Calibri"/>
                <a:cs typeface="Calibri"/>
                <a:sym typeface="Calibri"/>
              </a:rPr>
              <a:t>Gerilim ifadesi ise </a:t>
            </a:r>
            <a:endParaRPr sz="3200">
              <a:solidFill>
                <a:schemeClr val="dk1"/>
              </a:solidFill>
              <a:latin typeface="Calibri"/>
              <a:ea typeface="Calibri"/>
              <a:cs typeface="Calibri"/>
              <a:sym typeface="Calibri"/>
            </a:endParaRPr>
          </a:p>
        </p:txBody>
      </p:sp>
      <p:pic>
        <p:nvPicPr>
          <p:cNvPr id="286" name="Google Shape;286;p43"/>
          <p:cNvPicPr preferRelativeResize="0"/>
          <p:nvPr/>
        </p:nvPicPr>
        <p:blipFill rotWithShape="1">
          <a:blip r:embed="rId4">
            <a:alphaModFix/>
          </a:blip>
          <a:srcRect b="0" l="0" r="0" t="0"/>
          <a:stretch/>
        </p:blipFill>
        <p:spPr>
          <a:xfrm>
            <a:off x="3379873" y="4500922"/>
            <a:ext cx="2573412" cy="664656"/>
          </a:xfrm>
          <a:prstGeom prst="rect">
            <a:avLst/>
          </a:prstGeom>
          <a:noFill/>
          <a:ln>
            <a:noFill/>
          </a:ln>
        </p:spPr>
      </p:pic>
      <p:pic>
        <p:nvPicPr>
          <p:cNvPr id="287" name="Google Shape;287;p43"/>
          <p:cNvPicPr preferRelativeResize="0"/>
          <p:nvPr/>
        </p:nvPicPr>
        <p:blipFill rotWithShape="1">
          <a:blip r:embed="rId5">
            <a:alphaModFix/>
          </a:blip>
          <a:srcRect b="0" l="0" r="0" t="0"/>
          <a:stretch/>
        </p:blipFill>
        <p:spPr>
          <a:xfrm>
            <a:off x="3439357" y="2773148"/>
            <a:ext cx="1806066" cy="681235"/>
          </a:xfrm>
          <a:prstGeom prst="rect">
            <a:avLst/>
          </a:prstGeom>
          <a:noFill/>
          <a:ln>
            <a:noFill/>
          </a:ln>
        </p:spPr>
      </p:pic>
    </p:spTree>
  </p:cSld>
  <p:clrMapOvr>
    <a:masterClrMapping/>
  </p:clrMapOvr>
  <p:transition spd="med">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nvSpPr>
        <p:spPr>
          <a:xfrm>
            <a:off x="1038687" y="861134"/>
            <a:ext cx="10182688"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2200">
                <a:solidFill>
                  <a:schemeClr val="dk1"/>
                </a:solidFill>
                <a:latin typeface="Calibri"/>
                <a:ea typeface="Calibri"/>
                <a:cs typeface="Calibri"/>
                <a:sym typeface="Calibri"/>
              </a:rPr>
              <a:t>	Doğru Akım Makinaları:</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Bir doğru akım generatoründe;senkron generatörde olduğu gibi endüvide alternatif gerilim endüklerinir. Ancak bu alternatif gerilim kollektör ve fırçalar yardımı ile doğru akıma çevrilir.</a:t>
            </a:r>
            <a:endParaRPr/>
          </a:p>
        </p:txBody>
      </p:sp>
      <p:pic>
        <p:nvPicPr>
          <p:cNvPr id="183" name="Google Shape;183;p26"/>
          <p:cNvPicPr preferRelativeResize="0"/>
          <p:nvPr/>
        </p:nvPicPr>
        <p:blipFill rotWithShape="1">
          <a:blip r:embed="rId3">
            <a:alphaModFix/>
          </a:blip>
          <a:srcRect b="0" l="0" r="0" t="0"/>
          <a:stretch/>
        </p:blipFill>
        <p:spPr>
          <a:xfrm>
            <a:off x="1611297" y="2184573"/>
            <a:ext cx="3426781" cy="4163730"/>
          </a:xfrm>
          <a:prstGeom prst="rect">
            <a:avLst/>
          </a:prstGeom>
          <a:noFill/>
          <a:ln>
            <a:noFill/>
          </a:ln>
        </p:spPr>
      </p:pic>
      <p:pic>
        <p:nvPicPr>
          <p:cNvPr id="184" name="Google Shape;184;p26"/>
          <p:cNvPicPr preferRelativeResize="0"/>
          <p:nvPr/>
        </p:nvPicPr>
        <p:blipFill rotWithShape="1">
          <a:blip r:embed="rId4">
            <a:alphaModFix/>
          </a:blip>
          <a:srcRect b="0" l="0" r="0" t="0"/>
          <a:stretch/>
        </p:blipFill>
        <p:spPr>
          <a:xfrm>
            <a:off x="5038078" y="2184573"/>
            <a:ext cx="5610687" cy="4163730"/>
          </a:xfrm>
          <a:prstGeom prst="rect">
            <a:avLst/>
          </a:prstGeom>
          <a:noFill/>
          <a:ln>
            <a:noFill/>
          </a:ln>
        </p:spPr>
      </p:pic>
    </p:spTree>
  </p:cSld>
  <p:clrMapOvr>
    <a:masterClrMapping/>
  </p:clrMapOvr>
  <p:transition spd="med">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tr-TR"/>
              <a:t>3.8.3 Kompund Uyarmalı Do</a:t>
            </a:r>
            <a:r>
              <a:rPr lang="tr-TR"/>
              <a:t>g</a:t>
            </a:r>
            <a:r>
              <a:rPr b="1" lang="tr-TR"/>
              <a:t>ru Akım Makinesi</a:t>
            </a:r>
            <a:endParaRPr/>
          </a:p>
        </p:txBody>
      </p:sp>
      <p:sp>
        <p:nvSpPr>
          <p:cNvPr id="293" name="Google Shape;293;p4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lang="tr-TR"/>
              <a:t>Uyarma devresi sargılarında sargılarında hem seri sargı hem de sönt sargı bulunan makinelerdir. Pratikte kullanımı azdır.</a:t>
            </a:r>
            <a:endParaRPr/>
          </a:p>
        </p:txBody>
      </p:sp>
    </p:spTree>
  </p:cSld>
  <p:clrMapOvr>
    <a:masterClrMapping/>
  </p:clrMapOvr>
  <p:transition spd="med">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tr-TR"/>
              <a:t>3.9 Doğru Akım Makinesinde Güç, Moment, Verim</a:t>
            </a:r>
            <a:endParaRPr/>
          </a:p>
        </p:txBody>
      </p:sp>
      <p:sp>
        <p:nvSpPr>
          <p:cNvPr id="299" name="Google Shape;299;p4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1800"/>
              <a:buNone/>
            </a:pPr>
            <a:r>
              <a:rPr lang="tr-TR" sz="1800"/>
              <a:t>Doğru akım makinesinde oluşan moment (M) ile motor milindeki moment (Mm) aynı değildir. Döner sistemden kaynaklanan momentte kayıplar vardır. Ancak bu kayıplar bakır kayıplarının yanında çok küçük bir değere sahiptirler ve bu nedenle ihmal edilebilirler. Bu durumda makinede üretilen moment ile mil alınan moment birbirine eşit kabul edilebilir. Doğru akım makinesinde oluşan momentin (M) ifadesi aşağıdaki gibidir.</a:t>
            </a:r>
            <a:endParaRPr/>
          </a:p>
        </p:txBody>
      </p:sp>
      <p:pic>
        <p:nvPicPr>
          <p:cNvPr id="300" name="Google Shape;300;p45"/>
          <p:cNvPicPr preferRelativeResize="0"/>
          <p:nvPr/>
        </p:nvPicPr>
        <p:blipFill rotWithShape="1">
          <a:blip r:embed="rId3">
            <a:alphaModFix/>
          </a:blip>
          <a:srcRect b="0" l="0" r="0" t="0"/>
          <a:stretch/>
        </p:blipFill>
        <p:spPr>
          <a:xfrm>
            <a:off x="1097280" y="3429000"/>
            <a:ext cx="1685925" cy="1609725"/>
          </a:xfrm>
          <a:prstGeom prst="rect">
            <a:avLst/>
          </a:prstGeom>
          <a:noFill/>
          <a:ln>
            <a:noFill/>
          </a:ln>
        </p:spPr>
      </p:pic>
    </p:spTree>
  </p:cSld>
  <p:clrMapOvr>
    <a:masterClrMapping/>
  </p:clrMapOvr>
  <p:transition spd="med">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500"/>
              <a:buNone/>
            </a:pPr>
            <a:r>
              <a:rPr lang="tr-TR" sz="2500"/>
              <a:t>Aynı durum güç ifadeleri içinde geçerlidir. Doğru akım makinesinde üretilen güç “Pa” mildeki güç “Pm” ‘e momentteki gibi kayıplar ihmal edilebileceği için eşit kabul edilebilir. Dolayısı ile üretilen güç “Pa”, mildeki ve aynı zamanda çıkış gücü olan “Pm” ‘e eşit kabul edilebilir ve verim hesaplanırken çıkış gücü olarak ta bu güç ifadesi kullanılabilir.</a:t>
            </a:r>
            <a:endParaRPr/>
          </a:p>
        </p:txBody>
      </p:sp>
      <p:pic>
        <p:nvPicPr>
          <p:cNvPr id="306" name="Google Shape;306;p46"/>
          <p:cNvPicPr preferRelativeResize="0"/>
          <p:nvPr/>
        </p:nvPicPr>
        <p:blipFill rotWithShape="1">
          <a:blip r:embed="rId3">
            <a:alphaModFix/>
          </a:blip>
          <a:srcRect b="0" l="0" r="0" t="0"/>
          <a:stretch/>
        </p:blipFill>
        <p:spPr>
          <a:xfrm>
            <a:off x="838200" y="4280095"/>
            <a:ext cx="1795976" cy="1346982"/>
          </a:xfrm>
          <a:prstGeom prst="rect">
            <a:avLst/>
          </a:prstGeom>
          <a:noFill/>
          <a:ln>
            <a:noFill/>
          </a:ln>
        </p:spPr>
      </p:pic>
    </p:spTree>
  </p:cSld>
  <p:clrMapOvr>
    <a:masterClrMapping/>
  </p:clrMapOvr>
  <p:transition spd="med">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lang="tr-TR"/>
              <a:t>Doğru akım makinelerinde kayıplar üç ana baslıkta sınıflandırılabilir:</a:t>
            </a:r>
            <a:endParaRPr/>
          </a:p>
          <a:p>
            <a:pPr indent="0" lvl="0" marL="0" rtl="0" algn="l">
              <a:lnSpc>
                <a:spcPct val="90000"/>
              </a:lnSpc>
              <a:spcBef>
                <a:spcPts val="1400"/>
              </a:spcBef>
              <a:spcAft>
                <a:spcPts val="0"/>
              </a:spcAft>
              <a:buSzPts val="2000"/>
              <a:buNone/>
            </a:pPr>
            <a:r>
              <a:rPr lang="tr-TR"/>
              <a:t>1. Bakır Kayıpları</a:t>
            </a:r>
            <a:endParaRPr/>
          </a:p>
          <a:p>
            <a:pPr indent="0" lvl="0" marL="0" rtl="0" algn="l">
              <a:lnSpc>
                <a:spcPct val="90000"/>
              </a:lnSpc>
              <a:spcBef>
                <a:spcPts val="1400"/>
              </a:spcBef>
              <a:spcAft>
                <a:spcPts val="0"/>
              </a:spcAft>
              <a:buSzPts val="2000"/>
              <a:buNone/>
            </a:pPr>
            <a:r>
              <a:rPr lang="tr-TR"/>
              <a:t>2. Demir Kayıpları</a:t>
            </a:r>
            <a:endParaRPr/>
          </a:p>
          <a:p>
            <a:pPr indent="0" lvl="0" marL="0" rtl="0" algn="l">
              <a:lnSpc>
                <a:spcPct val="90000"/>
              </a:lnSpc>
              <a:spcBef>
                <a:spcPts val="1400"/>
              </a:spcBef>
              <a:spcAft>
                <a:spcPts val="0"/>
              </a:spcAft>
              <a:buSzPts val="2000"/>
              <a:buNone/>
            </a:pPr>
            <a:r>
              <a:rPr lang="tr-TR"/>
              <a:t>3. Sürtünme ve Vantilasyon Kayıpları</a:t>
            </a:r>
            <a:endParaRPr/>
          </a:p>
        </p:txBody>
      </p:sp>
    </p:spTree>
  </p:cSld>
  <p:clrMapOvr>
    <a:masterClrMapping/>
  </p:clrMapOvr>
  <p:transition spd="med">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tr-TR"/>
              <a:t>1.Bakır Kayıpları:</a:t>
            </a:r>
            <a:endParaRPr/>
          </a:p>
        </p:txBody>
      </p:sp>
      <p:sp>
        <p:nvSpPr>
          <p:cNvPr id="317" name="Google Shape;317;p48"/>
          <p:cNvSpPr txBox="1"/>
          <p:nvPr>
            <p:ph idx="1" type="body"/>
          </p:nvPr>
        </p:nvSpPr>
        <p:spPr>
          <a:xfrm>
            <a:off x="830950" y="1737360"/>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80000"/>
              </a:lnSpc>
              <a:spcBef>
                <a:spcPts val="0"/>
              </a:spcBef>
              <a:spcAft>
                <a:spcPts val="0"/>
              </a:spcAft>
              <a:buSzPts val="2500"/>
              <a:buNone/>
            </a:pPr>
            <a:r>
              <a:rPr lang="tr-TR" sz="2500"/>
              <a:t>a) Endüvi bakır kayıpları: Endüvi iletkenlerinin direnci Ra dan kaynaklanan kayıplardır.	       ile gösterilir. Endüvi akımı yük ile değiştiğinden dolayı değişken kayıplardır.</a:t>
            </a:r>
            <a:endParaRPr/>
          </a:p>
          <a:p>
            <a:pPr indent="0" lvl="0" marL="0" rtl="0" algn="l">
              <a:lnSpc>
                <a:spcPct val="80000"/>
              </a:lnSpc>
              <a:spcBef>
                <a:spcPts val="1400"/>
              </a:spcBef>
              <a:spcAft>
                <a:spcPts val="0"/>
              </a:spcAft>
              <a:buSzPts val="2500"/>
              <a:buNone/>
            </a:pPr>
            <a:r>
              <a:rPr lang="tr-TR" sz="2500"/>
              <a:t>b) Sönt sargı kayıpları: Sönt ve Kompunt uyarmalı makinelerde mevcuttur.		  olarak ifade edilebilir. </a:t>
            </a:r>
            <a:endParaRPr/>
          </a:p>
          <a:p>
            <a:pPr indent="0" lvl="0" marL="0" rtl="0" algn="l">
              <a:lnSpc>
                <a:spcPct val="80000"/>
              </a:lnSpc>
              <a:spcBef>
                <a:spcPts val="1400"/>
              </a:spcBef>
              <a:spcAft>
                <a:spcPts val="0"/>
              </a:spcAft>
              <a:buSzPts val="2500"/>
              <a:buNone/>
            </a:pPr>
            <a:r>
              <a:rPr lang="tr-TR" sz="2500"/>
              <a:t>c) Seri sargı kayıpları: Seri uyarmalı makinelerde meydana gelen kayıplardır. 	 	olarak ifade edilirler.</a:t>
            </a:r>
            <a:endParaRPr/>
          </a:p>
          <a:p>
            <a:pPr indent="0" lvl="0" marL="0" rtl="0" algn="l">
              <a:lnSpc>
                <a:spcPct val="80000"/>
              </a:lnSpc>
              <a:spcBef>
                <a:spcPts val="1400"/>
              </a:spcBef>
              <a:spcAft>
                <a:spcPts val="0"/>
              </a:spcAft>
              <a:buSzPts val="2500"/>
              <a:buNone/>
            </a:pPr>
            <a:r>
              <a:rPr lang="tr-TR" sz="2500"/>
              <a:t>d) Yardımcı kutup ve Kompanzasyon sargısı kayıpları: Yardımcı kutup direnci Rc ile komutasyon direnci Rk ile gösterilir ise 		   olarak bu kayıplar ifade edilir.</a:t>
            </a:r>
            <a:endParaRPr/>
          </a:p>
          <a:p>
            <a:pPr indent="0" lvl="0" marL="0" rtl="0" algn="l">
              <a:lnSpc>
                <a:spcPct val="80000"/>
              </a:lnSpc>
              <a:spcBef>
                <a:spcPts val="1400"/>
              </a:spcBef>
              <a:spcAft>
                <a:spcPts val="0"/>
              </a:spcAft>
              <a:buSzPts val="2500"/>
              <a:buNone/>
            </a:pPr>
            <a:r>
              <a:t/>
            </a:r>
            <a:endParaRPr sz="2500"/>
          </a:p>
          <a:p>
            <a:pPr indent="0" lvl="0" marL="91440" rtl="0" algn="l">
              <a:lnSpc>
                <a:spcPct val="80000"/>
              </a:lnSpc>
              <a:spcBef>
                <a:spcPts val="1400"/>
              </a:spcBef>
              <a:spcAft>
                <a:spcPts val="0"/>
              </a:spcAft>
              <a:buSzPts val="2500"/>
              <a:buNone/>
            </a:pPr>
            <a:r>
              <a:t/>
            </a:r>
            <a:endParaRPr sz="2500"/>
          </a:p>
        </p:txBody>
      </p:sp>
      <p:pic>
        <p:nvPicPr>
          <p:cNvPr id="318" name="Google Shape;318;p48"/>
          <p:cNvPicPr preferRelativeResize="0"/>
          <p:nvPr/>
        </p:nvPicPr>
        <p:blipFill rotWithShape="1">
          <a:blip r:embed="rId3">
            <a:alphaModFix/>
          </a:blip>
          <a:srcRect b="0" l="0" r="0" t="0"/>
          <a:stretch/>
        </p:blipFill>
        <p:spPr>
          <a:xfrm>
            <a:off x="2223116" y="2070798"/>
            <a:ext cx="796729" cy="384628"/>
          </a:xfrm>
          <a:prstGeom prst="rect">
            <a:avLst/>
          </a:prstGeom>
          <a:noFill/>
          <a:ln>
            <a:noFill/>
          </a:ln>
        </p:spPr>
      </p:pic>
      <p:pic>
        <p:nvPicPr>
          <p:cNvPr id="319" name="Google Shape;319;p48"/>
          <p:cNvPicPr preferRelativeResize="0"/>
          <p:nvPr/>
        </p:nvPicPr>
        <p:blipFill rotWithShape="1">
          <a:blip r:embed="rId4">
            <a:alphaModFix/>
          </a:blip>
          <a:srcRect b="0" l="0" r="0" t="0"/>
          <a:stretch/>
        </p:blipFill>
        <p:spPr>
          <a:xfrm>
            <a:off x="1097280" y="3173492"/>
            <a:ext cx="688760" cy="511016"/>
          </a:xfrm>
          <a:prstGeom prst="rect">
            <a:avLst/>
          </a:prstGeom>
          <a:noFill/>
          <a:ln>
            <a:noFill/>
          </a:ln>
        </p:spPr>
      </p:pic>
      <p:pic>
        <p:nvPicPr>
          <p:cNvPr id="320" name="Google Shape;320;p48"/>
          <p:cNvPicPr preferRelativeResize="0"/>
          <p:nvPr/>
        </p:nvPicPr>
        <p:blipFill rotWithShape="1">
          <a:blip r:embed="rId5">
            <a:alphaModFix/>
          </a:blip>
          <a:srcRect b="0" l="0" r="0" t="0"/>
          <a:stretch/>
        </p:blipFill>
        <p:spPr>
          <a:xfrm>
            <a:off x="1017341" y="3900801"/>
            <a:ext cx="699738" cy="501699"/>
          </a:xfrm>
          <a:prstGeom prst="rect">
            <a:avLst/>
          </a:prstGeom>
          <a:noFill/>
          <a:ln>
            <a:noFill/>
          </a:ln>
        </p:spPr>
      </p:pic>
      <p:pic>
        <p:nvPicPr>
          <p:cNvPr id="321" name="Google Shape;321;p48"/>
          <p:cNvPicPr preferRelativeResize="0"/>
          <p:nvPr/>
        </p:nvPicPr>
        <p:blipFill rotWithShape="1">
          <a:blip r:embed="rId6">
            <a:alphaModFix/>
          </a:blip>
          <a:srcRect b="0" l="0" r="0" t="0"/>
          <a:stretch/>
        </p:blipFill>
        <p:spPr>
          <a:xfrm>
            <a:off x="6233943" y="4846383"/>
            <a:ext cx="1193116" cy="440934"/>
          </a:xfrm>
          <a:prstGeom prst="rect">
            <a:avLst/>
          </a:prstGeom>
          <a:noFill/>
          <a:ln>
            <a:noFill/>
          </a:ln>
        </p:spPr>
      </p:pic>
    </p:spTree>
  </p:cSld>
  <p:clrMapOvr>
    <a:masterClrMapping/>
  </p:clrMapOvr>
  <p:transition spd="med">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tr-TR"/>
              <a:t>2.Demir Kayıpları:</a:t>
            </a:r>
            <a:endParaRPr/>
          </a:p>
        </p:txBody>
      </p:sp>
      <p:sp>
        <p:nvSpPr>
          <p:cNvPr id="327" name="Google Shape;327;p4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500"/>
              <a:buNone/>
            </a:pPr>
            <a:r>
              <a:rPr lang="tr-TR" sz="2500"/>
              <a:t>Makinenin özellikle endüvi kısmından dolayı demir kayıpları meydana gelir. Histerisiz ve Fukolt kayıpları olmak üzere iki kısma ayrılırlar ve Pfe indisi ile gösterilirler:</a:t>
            </a:r>
            <a:endParaRPr/>
          </a:p>
          <a:p>
            <a:pPr indent="0" lvl="0" marL="0" rtl="0" algn="l">
              <a:lnSpc>
                <a:spcPct val="90000"/>
              </a:lnSpc>
              <a:spcBef>
                <a:spcPts val="1400"/>
              </a:spcBef>
              <a:spcAft>
                <a:spcPts val="0"/>
              </a:spcAft>
              <a:buSzPts val="2500"/>
              <a:buNone/>
            </a:pPr>
            <a:r>
              <a:rPr lang="tr-TR" sz="2500"/>
              <a:t>a) Histerisiz kayıpları: Manyetik alan içerisinde hareketten dolayı demir kısımdaki demir molekülleri hareket halindedir ve bu durum kendisini ısı enerjisi olarak gösterir.</a:t>
            </a:r>
            <a:endParaRPr/>
          </a:p>
          <a:p>
            <a:pPr indent="0" lvl="0" marL="0" rtl="0" algn="l">
              <a:lnSpc>
                <a:spcPct val="90000"/>
              </a:lnSpc>
              <a:spcBef>
                <a:spcPts val="1400"/>
              </a:spcBef>
              <a:spcAft>
                <a:spcPts val="0"/>
              </a:spcAft>
              <a:buSzPts val="2500"/>
              <a:buNone/>
            </a:pPr>
            <a:r>
              <a:rPr lang="tr-TR" sz="2500"/>
              <a:t>b) Fukolt kayıpları: Endüvinin manyetik alan içerisindeki hareketinde endüvi üzerinde bir e.m.k meydana gelir ve bu e.m.k demir gövde üzerinde akımların dolaşmasına neden olur. Bu akımlarda ısıya neden olarak kayıplara yol açarlar.</a:t>
            </a:r>
            <a:endParaRPr/>
          </a:p>
        </p:txBody>
      </p:sp>
    </p:spTree>
  </p:cSld>
  <p:clrMapOvr>
    <a:masterClrMapping/>
  </p:clrMapOvr>
  <p:transition spd="med">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800"/>
              <a:buFont typeface="Calibri"/>
              <a:buNone/>
            </a:pPr>
            <a:r>
              <a:rPr b="1" lang="tr-TR"/>
              <a:t>3.Sürtünme ve Vantilasyon Kayıpları</a:t>
            </a:r>
            <a:endParaRPr/>
          </a:p>
        </p:txBody>
      </p:sp>
      <p:sp>
        <p:nvSpPr>
          <p:cNvPr id="333" name="Google Shape;333;p5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SzPts val="2000"/>
              <a:buNone/>
            </a:pPr>
            <a:r>
              <a:rPr lang="tr-TR"/>
              <a:t>Fırça, yatak ve endüvinin dönerken hava ile sürtünmesi ile makineyi soğutmak için kullanılan vantilatörden kaynaklanan kayıplardır. Bu kayıplar Psv indisi ile gösterilirler.</a:t>
            </a:r>
            <a:endParaRPr/>
          </a:p>
          <a:p>
            <a:pPr indent="0" lvl="0" marL="0" rtl="0" algn="l">
              <a:lnSpc>
                <a:spcPct val="90000"/>
              </a:lnSpc>
              <a:spcBef>
                <a:spcPts val="1400"/>
              </a:spcBef>
              <a:spcAft>
                <a:spcPts val="0"/>
              </a:spcAft>
              <a:buSzPts val="2000"/>
              <a:buNone/>
            </a:pPr>
            <a:r>
              <a:rPr lang="tr-TR"/>
              <a:t>Doğru akım makinelerinde toplam kayıplar “Pk” indisi ile gösterilir ve yukarıda bahsi geçen üç kayıp türünün toplamından ibarettir. </a:t>
            </a:r>
            <a:endParaRPr/>
          </a:p>
        </p:txBody>
      </p:sp>
      <p:pic>
        <p:nvPicPr>
          <p:cNvPr id="334" name="Google Shape;334;p50"/>
          <p:cNvPicPr preferRelativeResize="0"/>
          <p:nvPr/>
        </p:nvPicPr>
        <p:blipFill rotWithShape="1">
          <a:blip r:embed="rId3">
            <a:alphaModFix/>
          </a:blip>
          <a:srcRect b="0" l="0" r="0" t="0"/>
          <a:stretch/>
        </p:blipFill>
        <p:spPr>
          <a:xfrm>
            <a:off x="4771730" y="4495726"/>
            <a:ext cx="2325423" cy="498305"/>
          </a:xfrm>
          <a:prstGeom prst="rect">
            <a:avLst/>
          </a:prstGeom>
          <a:noFill/>
          <a:ln>
            <a:noFill/>
          </a:ln>
        </p:spPr>
      </p:pic>
    </p:spTree>
  </p:cSld>
  <p:clrMapOvr>
    <a:masterClrMapping/>
  </p:clrMapOvr>
  <p:transition spd="med">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51"/>
          <p:cNvPicPr preferRelativeResize="0"/>
          <p:nvPr/>
        </p:nvPicPr>
        <p:blipFill rotWithShape="1">
          <a:blip r:embed="rId3">
            <a:alphaModFix/>
          </a:blip>
          <a:srcRect b="0" l="0" r="0" t="0"/>
          <a:stretch/>
        </p:blipFill>
        <p:spPr>
          <a:xfrm>
            <a:off x="1030354" y="2308432"/>
            <a:ext cx="7171254" cy="3413086"/>
          </a:xfrm>
          <a:prstGeom prst="rect">
            <a:avLst/>
          </a:prstGeom>
          <a:noFill/>
          <a:ln>
            <a:noFill/>
          </a:ln>
        </p:spPr>
      </p:pic>
      <p:sp>
        <p:nvSpPr>
          <p:cNvPr id="340" name="Google Shape;340;p51"/>
          <p:cNvSpPr txBox="1"/>
          <p:nvPr/>
        </p:nvSpPr>
        <p:spPr>
          <a:xfrm>
            <a:off x="8005665" y="4282751"/>
            <a:ext cx="362027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Cevap: B</a:t>
            </a:r>
            <a:endParaRPr/>
          </a:p>
        </p:txBody>
      </p:sp>
    </p:spTree>
  </p:cSld>
  <p:clrMapOvr>
    <a:masterClrMapping/>
  </p:clrMapOvr>
  <p:transition spd="med">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2"/>
          <p:cNvPicPr preferRelativeResize="0"/>
          <p:nvPr/>
        </p:nvPicPr>
        <p:blipFill rotWithShape="1">
          <a:blip r:embed="rId3">
            <a:alphaModFix/>
          </a:blip>
          <a:srcRect b="0" l="0" r="0" t="0"/>
          <a:stretch/>
        </p:blipFill>
        <p:spPr>
          <a:xfrm>
            <a:off x="223254" y="527666"/>
            <a:ext cx="10553604" cy="1283422"/>
          </a:xfrm>
          <a:prstGeom prst="rect">
            <a:avLst/>
          </a:prstGeom>
          <a:noFill/>
          <a:ln>
            <a:noFill/>
          </a:ln>
        </p:spPr>
      </p:pic>
      <p:pic>
        <p:nvPicPr>
          <p:cNvPr id="346" name="Google Shape;346;p52"/>
          <p:cNvPicPr preferRelativeResize="0"/>
          <p:nvPr/>
        </p:nvPicPr>
        <p:blipFill rotWithShape="1">
          <a:blip r:embed="rId4">
            <a:alphaModFix/>
          </a:blip>
          <a:srcRect b="0" l="0" r="0" t="0"/>
          <a:stretch/>
        </p:blipFill>
        <p:spPr>
          <a:xfrm>
            <a:off x="439123" y="1576775"/>
            <a:ext cx="2240038" cy="1054457"/>
          </a:xfrm>
          <a:prstGeom prst="rect">
            <a:avLst/>
          </a:prstGeom>
          <a:noFill/>
          <a:ln>
            <a:noFill/>
          </a:ln>
        </p:spPr>
      </p:pic>
      <p:pic>
        <p:nvPicPr>
          <p:cNvPr id="347" name="Google Shape;347;p52"/>
          <p:cNvPicPr preferRelativeResize="0"/>
          <p:nvPr/>
        </p:nvPicPr>
        <p:blipFill rotWithShape="1">
          <a:blip r:embed="rId5">
            <a:alphaModFix/>
          </a:blip>
          <a:srcRect b="0" l="0" r="0" t="0"/>
          <a:stretch/>
        </p:blipFill>
        <p:spPr>
          <a:xfrm>
            <a:off x="439123" y="2631233"/>
            <a:ext cx="5544362" cy="3699102"/>
          </a:xfrm>
          <a:prstGeom prst="rect">
            <a:avLst/>
          </a:prstGeom>
          <a:noFill/>
          <a:ln>
            <a:noFill/>
          </a:ln>
        </p:spPr>
      </p:pic>
    </p:spTree>
  </p:cSld>
  <p:clrMapOvr>
    <a:masterClrMapping/>
  </p:clrMapOvr>
  <p:transition spd="med">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3"/>
          <p:cNvPicPr preferRelativeResize="0"/>
          <p:nvPr/>
        </p:nvPicPr>
        <p:blipFill rotWithShape="1">
          <a:blip r:embed="rId3">
            <a:alphaModFix/>
          </a:blip>
          <a:srcRect b="0" l="0" r="0" t="0"/>
          <a:stretch/>
        </p:blipFill>
        <p:spPr>
          <a:xfrm>
            <a:off x="153233" y="368331"/>
            <a:ext cx="11192791" cy="4980700"/>
          </a:xfrm>
          <a:prstGeom prst="rect">
            <a:avLst/>
          </a:prstGeom>
          <a:noFill/>
          <a:ln>
            <a:noFill/>
          </a:ln>
        </p:spPr>
      </p:pic>
    </p:spTree>
  </p:cSld>
  <p:clrMapOvr>
    <a:masterClrMapping/>
  </p:clrMapOvr>
  <p:transition spd="med">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nvSpPr>
        <p:spPr>
          <a:xfrm>
            <a:off x="864289" y="1840396"/>
            <a:ext cx="10463421" cy="45650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1800">
                <a:solidFill>
                  <a:schemeClr val="dk1"/>
                </a:solidFill>
                <a:latin typeface="Calibri"/>
                <a:ea typeface="Calibri"/>
                <a:cs typeface="Calibri"/>
                <a:sym typeface="Calibri"/>
              </a:rPr>
              <a:t>1. Kollektör: </a:t>
            </a:r>
            <a:r>
              <a:rPr lang="tr-TR" sz="1800">
                <a:solidFill>
                  <a:schemeClr val="dk1"/>
                </a:solidFill>
                <a:latin typeface="Calibri"/>
                <a:ea typeface="Calibri"/>
                <a:cs typeface="Calibri"/>
                <a:sym typeface="Calibri"/>
              </a:rPr>
              <a:t>Sert elektrolitik bakırdan yapılan, mika ile birbirinden yalıtılmış dilimler halinde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dizilmiş, bobin yanlarının bağlandığı ve makine mili üzerine monte edilen bir parçadır.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Birbirinden izoleli her bir kollektör dilimine lamel denilir. Lamel sayısı bobin yanı sayısına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eşittir. Bobin yanı lamellerin uçlarındaki bayrakçık denilen dikey parçaya lehimle veya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kaynak ile monte edilirler. Lamel kalınlığı fırçalardan kaynaklanacak aşınma ve bunun</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neticesinde torna ve tamir dikkate alınarak belirlenmelidir.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2. Endüvi (Rotor): </a:t>
            </a:r>
            <a:r>
              <a:rPr lang="tr-TR" sz="1800">
                <a:solidFill>
                  <a:schemeClr val="dk1"/>
                </a:solidFill>
                <a:latin typeface="Calibri"/>
                <a:ea typeface="Calibri"/>
                <a:cs typeface="Calibri"/>
                <a:sym typeface="Calibri"/>
              </a:rPr>
              <a:t>Doğru akım makinesinin dönen kısmına endüvi denilir. Endüvi kollektör,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demir veya sac nüve ile sargılardan oluşmaktadır. Endüvide endüklenen gerilim alternatif</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olduğu için zamana göre değişim neticesinde demir kayıpları meydana gelecektir. Bunu</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azaltmak için genelde 0.5-1 mm kalınlığında sac paketlerden üretilirler. Üzerine presler ile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açılan oluklara sargılar yerleştirilir. Açılan oluklar yarı açık veya açık oluklar seklindedir ve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küçük makinelerde yarı açık oluklar kullanılırlar. Endüvi çapı büyüdüğü zaman ağırlık ve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eylemsizlik momenti artar ayrıca sacların kesilmesi ve islenerek olukların açılması zorlaşır.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med">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nvSpPr>
        <p:spPr>
          <a:xfrm>
            <a:off x="1488489" y="594803"/>
            <a:ext cx="9215021"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1800">
                <a:solidFill>
                  <a:schemeClr val="dk1"/>
                </a:solidFill>
                <a:latin typeface="Calibri"/>
                <a:ea typeface="Calibri"/>
                <a:cs typeface="Calibri"/>
                <a:sym typeface="Calibri"/>
              </a:rPr>
              <a:t>3. Fırça: </a:t>
            </a:r>
            <a:r>
              <a:rPr lang="tr-TR" sz="1800">
                <a:solidFill>
                  <a:schemeClr val="dk1"/>
                </a:solidFill>
                <a:latin typeface="Calibri"/>
                <a:ea typeface="Calibri"/>
                <a:cs typeface="Calibri"/>
                <a:sym typeface="Calibri"/>
              </a:rPr>
              <a:t>Sert karbondan yapılan fırçalara iletkenlik katsayısını arttırmak için metal tozları ilave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edilmektedir. Fırçalar, kollektör ile temas ederek akım alışverişini sağlamaktadır. Kollektöre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göre yumuşak olmasının nedeni daha pahalı ve tamiratı daha zor olan kollektör lamellerinin</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aşınmasını geciktirmektir. Lamellere iyi temas etmesi için yaylı bir fırça tutucu düzeneği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kullanılır. Fırçaların kollektör lamellerine basması sonucu oluşan kıvılcımlar ve bunun</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neticesinde meydana gelen aşınmalar doğru akım makinelerinin önemli olumsuz yönlerinden</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birisidir.</a:t>
            </a:r>
            <a:endParaRPr/>
          </a:p>
        </p:txBody>
      </p:sp>
      <p:pic>
        <p:nvPicPr>
          <p:cNvPr id="195" name="Google Shape;195;p28"/>
          <p:cNvPicPr preferRelativeResize="0"/>
          <p:nvPr/>
        </p:nvPicPr>
        <p:blipFill rotWithShape="1">
          <a:blip r:embed="rId3">
            <a:alphaModFix/>
          </a:blip>
          <a:srcRect b="0" l="0" r="0" t="0"/>
          <a:stretch/>
        </p:blipFill>
        <p:spPr>
          <a:xfrm>
            <a:off x="497149" y="2626128"/>
            <a:ext cx="7137647" cy="3475815"/>
          </a:xfrm>
          <a:prstGeom prst="rect">
            <a:avLst/>
          </a:prstGeom>
          <a:noFill/>
          <a:ln>
            <a:noFill/>
          </a:ln>
        </p:spPr>
      </p:pic>
    </p:spTree>
  </p:cSld>
  <p:clrMapOvr>
    <a:masterClrMapping/>
  </p:clrMapOvr>
  <p:transition spd="med">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nvSpPr>
        <p:spPr>
          <a:xfrm>
            <a:off x="2050743" y="266330"/>
            <a:ext cx="9357063"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1800">
                <a:solidFill>
                  <a:schemeClr val="dk1"/>
                </a:solidFill>
                <a:latin typeface="Calibri"/>
                <a:ea typeface="Calibri"/>
                <a:cs typeface="Calibri"/>
                <a:sym typeface="Calibri"/>
              </a:rPr>
              <a:t>4. Karkas: </a:t>
            </a:r>
            <a:r>
              <a:rPr lang="tr-TR" sz="1800">
                <a:solidFill>
                  <a:schemeClr val="dk1"/>
                </a:solidFill>
                <a:latin typeface="Calibri"/>
                <a:ea typeface="Calibri"/>
                <a:cs typeface="Calibri"/>
                <a:sym typeface="Calibri"/>
              </a:rPr>
              <a:t>Makinenin kasası olarak tanımlayabileceğimiz en dış kısmıdır. Makineyi dıs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etkenlerden korumak ve oluşan ısının dışa atılmasını sağlamak en önemli görevleridir. Bu</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nedenle ısı iletim katsayısı yüksek malzeme seçilmesinde fayda vardır. Ayrıca makinede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oluşan manyetik devre ile doğrudan ilişkili olduğu için manyetik özelliklerinin iyi olması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gerekmektedir. Genelde uygulamada yumuşak dökme çelik kullanılmaktadır.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5. Ana Kutuplar: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Stator karkasına monte edilen ana kutuplar</a:t>
            </a:r>
            <a:r>
              <a:rPr b="1" lang="tr-TR" sz="1800">
                <a:solidFill>
                  <a:schemeClr val="dk1"/>
                </a:solidFill>
                <a:latin typeface="Calibri"/>
                <a:ea typeface="Calibri"/>
                <a:cs typeface="Calibri"/>
                <a:sym typeface="Calibri"/>
              </a:rPr>
              <a:t>, </a:t>
            </a:r>
            <a:r>
              <a:rPr lang="tr-TR" sz="1800">
                <a:solidFill>
                  <a:schemeClr val="dk1"/>
                </a:solidFill>
                <a:latin typeface="Calibri"/>
                <a:ea typeface="Calibri"/>
                <a:cs typeface="Calibri"/>
                <a:sym typeface="Calibri"/>
              </a:rPr>
              <a:t>kutup ayağı ve kutup gövdesinden oluşmaktadır.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Mıknatıslanmayı oluşturan sargıların monte edildiği kısım olan gövde, dökme çelik veya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silisyumlu saclardan imal edilirler. Kutup ayakları ise kutuplarda üretilen manyetik akının</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hava aralığına geçmesini sağlayan kısımdır. Silisyumlu saclardan üretilirler.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5.1.Yardımcı Kutuplar: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Ana kutuplar arasına monte edilen yardımcı kutuplar, makinede endüvinin meydana getirdiği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ve endüvi reaksiyonu olarak adlandırılan manyetik alandaki bozulmayı önlemek amacı ile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kullanılmaktadır. Endüvinin meydana getirdiği alan nötr ekseni doğrultusundadır. Yardımcı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kutupların nötr ekseni doğrultusunda alan üretebilmeleri için ana kutuplar arasına ve nötr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ekseni üzerine yerleştirilmeleri gerekir. Yardımcı kutuplardan geçirilen akım endüvi akımı ile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aynı akım olmalı oluşan alan ise ters yönde olmalıdır.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med">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nvSpPr>
        <p:spPr>
          <a:xfrm>
            <a:off x="497150" y="594804"/>
            <a:ext cx="1113259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30"/>
          <p:cNvSpPr txBox="1"/>
          <p:nvPr/>
        </p:nvSpPr>
        <p:spPr>
          <a:xfrm>
            <a:off x="1059402" y="1819923"/>
            <a:ext cx="11132598" cy="20313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1800">
                <a:solidFill>
                  <a:schemeClr val="dk1"/>
                </a:solidFill>
                <a:latin typeface="Calibri"/>
                <a:ea typeface="Calibri"/>
                <a:cs typeface="Calibri"/>
                <a:sym typeface="Calibri"/>
              </a:rPr>
              <a:t>6. Kompanzasyon Sargıları: </a:t>
            </a:r>
            <a:r>
              <a:rPr lang="tr-TR" sz="1800">
                <a:solidFill>
                  <a:schemeClr val="dk1"/>
                </a:solidFill>
                <a:latin typeface="Calibri"/>
                <a:ea typeface="Calibri"/>
                <a:cs typeface="Calibri"/>
                <a:sym typeface="Calibri"/>
              </a:rPr>
              <a:t>Büyük güçlü makinelerde (100 kW ve üstü) endüvi</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reaksiyonunun meydana getirdiği bozucu alanı yok etmek için yardımcı kutup sargıları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yetersiz kalmaktadır. Bunlara ilaveten ana kutup tabanlarına kompanzasyon sargıları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yerleştirilir. Bu sargılar ana kutupların altında bulunan endüvi iletkenlerinin meydana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getirdiği bozucu alanı azaltmaya veya yok etmeye yönelik alan üretirler.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med">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nvSpPr>
        <p:spPr>
          <a:xfrm>
            <a:off x="529701" y="1393794"/>
            <a:ext cx="11132598" cy="5078313"/>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tr-TR" sz="1800">
                <a:solidFill>
                  <a:schemeClr val="dk1"/>
                </a:solidFill>
                <a:latin typeface="Calibri"/>
                <a:ea typeface="Calibri"/>
                <a:cs typeface="Calibri"/>
                <a:sym typeface="Calibri"/>
              </a:rPr>
              <a:t>3.2 Doğru Akım Makinelerinin Sınıflandırılması</a:t>
            </a:r>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Güce Göre Sınıflama: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100 W ‘tan düşük güçler Çok Düşük Güçlü</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100 W-1 kW Düsük Güçlü</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 kW- 10kW Küçük Güçlü</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10 kW-100 kW Orta Güçlü</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100 kW- 1000 kW Büyük Güçlü</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1000 kW ‘tan büyük güçler Çok Büyük Güçlü</a:t>
            </a:r>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Uyarma Geriliminin Elde Ediliş</a:t>
            </a:r>
            <a:r>
              <a:rPr lang="tr-TR" sz="1800">
                <a:solidFill>
                  <a:schemeClr val="dk1"/>
                </a:solidFill>
                <a:latin typeface="Calibri"/>
                <a:ea typeface="Calibri"/>
                <a:cs typeface="Calibri"/>
                <a:sym typeface="Calibri"/>
              </a:rPr>
              <a:t> S</a:t>
            </a:r>
            <a:r>
              <a:rPr b="1" lang="tr-TR" sz="1800">
                <a:solidFill>
                  <a:schemeClr val="dk1"/>
                </a:solidFill>
                <a:latin typeface="Calibri"/>
                <a:ea typeface="Calibri"/>
                <a:cs typeface="Calibri"/>
                <a:sym typeface="Calibri"/>
              </a:rPr>
              <a:t>ekline Göre Sınıflama: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1)Yabancı(Serbest) Uyarmalı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2) Kendinden Uyarmalı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a)Seri Uyarmalı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b)Sönt Uyarmalı</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c)Kompund Uyarmalı</a:t>
            </a:r>
            <a:endParaRPr/>
          </a:p>
          <a:p>
            <a:pPr indent="0" lvl="0" marL="0" marR="0" rtl="0" algn="l">
              <a:spcBef>
                <a:spcPts val="0"/>
              </a:spcBef>
              <a:spcAft>
                <a:spcPts val="0"/>
              </a:spcAft>
              <a:buNone/>
            </a:pPr>
            <a:r>
              <a:rPr b="1" lang="tr-TR" sz="1800">
                <a:solidFill>
                  <a:schemeClr val="dk1"/>
                </a:solidFill>
                <a:latin typeface="Calibri"/>
                <a:ea typeface="Calibri"/>
                <a:cs typeface="Calibri"/>
                <a:sym typeface="Calibri"/>
              </a:rPr>
              <a:t>Sargı ve Kutuplara göre Sınıflama: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1)Yardımcı kutuplu</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2) Yardımcı kutupsuz</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3)Kompanzasyon Sargılı</a:t>
            </a:r>
            <a:endParaRPr/>
          </a:p>
        </p:txBody>
      </p:sp>
    </p:spTree>
  </p:cSld>
  <p:clrMapOvr>
    <a:masterClrMapping/>
  </p:clrMapOvr>
  <p:transition spd="med">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p:nvPr/>
        </p:nvSpPr>
        <p:spPr>
          <a:xfrm>
            <a:off x="1128944" y="916477"/>
            <a:ext cx="9934112" cy="563231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tr-TR" sz="1800">
                <a:solidFill>
                  <a:schemeClr val="dk1"/>
                </a:solidFill>
                <a:latin typeface="Calibri"/>
                <a:ea typeface="Calibri"/>
                <a:cs typeface="Calibri"/>
                <a:sym typeface="Calibri"/>
              </a:rPr>
              <a:t>3.3. Doğru Akım Makinelerinde Motor Çalışma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Makinenin motor çalışmasında şebekeden çekilen elektrik enerjisi manyetik alan yardımıyla mekanik enerjiye dönüştürülür. Endüvi doğru akım şebekesinden fırçalar ve kollektör vasıtası ile doğru akımla beslenir. Kutup sargıları da manyetik alan oluşturmak için doğru akım ile beslenir. Bu durumda Bio-Savart yasasında belirtildiği üzere endüvi sargı iletkenlerinde bir kuvvet üretilir. Bu kuvvetin endüvi eksenine göre oluşturduğu moment ile endüvi dönmeye baslar. Motor çalışma için gerilim ifadesi aşağıdaki gibidir:</a:t>
            </a:r>
            <a:endParaRPr/>
          </a:p>
          <a:p>
            <a:pPr indent="0" lvl="0" marL="0" marR="0" rtl="0" algn="l">
              <a:spcBef>
                <a:spcPts val="0"/>
              </a:spcBef>
              <a:spcAft>
                <a:spcPts val="0"/>
              </a:spcAft>
              <a:buNone/>
            </a:pPr>
            <a:r>
              <a:rPr i="1" lang="tr-TR" sz="1800">
                <a:solidFill>
                  <a:schemeClr val="dk1"/>
                </a:solidFill>
                <a:latin typeface="Calibri"/>
                <a:ea typeface="Calibri"/>
                <a:cs typeface="Calibri"/>
                <a:sym typeface="Calibri"/>
              </a:rPr>
              <a:t>	*V </a:t>
            </a:r>
            <a:r>
              <a:rPr lang="tr-TR" sz="1800">
                <a:solidFill>
                  <a:schemeClr val="dk1"/>
                </a:solidFill>
                <a:latin typeface="Calibri"/>
                <a:ea typeface="Calibri"/>
                <a:cs typeface="Calibri"/>
                <a:sym typeface="Calibri"/>
              </a:rPr>
              <a:t>= </a:t>
            </a:r>
            <a:r>
              <a:rPr i="1" lang="tr-TR" sz="1800">
                <a:solidFill>
                  <a:schemeClr val="dk1"/>
                </a:solidFill>
                <a:latin typeface="Calibri"/>
                <a:ea typeface="Calibri"/>
                <a:cs typeface="Calibri"/>
                <a:sym typeface="Calibri"/>
              </a:rPr>
              <a:t>E </a:t>
            </a:r>
            <a:r>
              <a:rPr lang="tr-TR" sz="1800">
                <a:solidFill>
                  <a:schemeClr val="dk1"/>
                </a:solidFill>
                <a:latin typeface="Calibri"/>
                <a:ea typeface="Calibri"/>
                <a:cs typeface="Calibri"/>
                <a:sym typeface="Calibri"/>
              </a:rPr>
              <a:t>+ </a:t>
            </a:r>
            <a:r>
              <a:rPr i="1" lang="tr-TR" sz="1800">
                <a:solidFill>
                  <a:schemeClr val="dk1"/>
                </a:solidFill>
                <a:latin typeface="Calibri"/>
                <a:ea typeface="Calibri"/>
                <a:cs typeface="Calibri"/>
                <a:sym typeface="Calibri"/>
              </a:rPr>
              <a:t>R </a:t>
            </a:r>
            <a:r>
              <a:rPr lang="tr-TR" sz="1800">
                <a:solidFill>
                  <a:schemeClr val="dk1"/>
                </a:solidFill>
                <a:latin typeface="Calibri"/>
                <a:ea typeface="Calibri"/>
                <a:cs typeface="Calibri"/>
                <a:sym typeface="Calibri"/>
              </a:rPr>
              <a:t>× </a:t>
            </a:r>
            <a:r>
              <a:rPr i="1" lang="tr-TR" sz="1800">
                <a:solidFill>
                  <a:schemeClr val="dk1"/>
                </a:solidFill>
                <a:latin typeface="Calibri"/>
                <a:ea typeface="Calibri"/>
                <a:cs typeface="Calibri"/>
                <a:sym typeface="Calibri"/>
              </a:rPr>
              <a:t>Ia</a:t>
            </a:r>
            <a:endParaRPr i="1"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Burada V sebeke gerilimi (Volt), Ea endüvide endüklenen elektromotor kuvveti (Volt), 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endüvi devresi toplam direnci (</a:t>
            </a:r>
            <a:r>
              <a:rPr b="1" lang="tr-TR" sz="1800">
                <a:solidFill>
                  <a:schemeClr val="dk1"/>
                </a:solidFill>
                <a:latin typeface="Calibri"/>
                <a:ea typeface="Calibri"/>
                <a:cs typeface="Calibri"/>
                <a:sym typeface="Calibri"/>
              </a:rPr>
              <a:t>Ω</a:t>
            </a:r>
            <a:r>
              <a:rPr lang="tr-TR" sz="1800">
                <a:solidFill>
                  <a:schemeClr val="dk1"/>
                </a:solidFill>
                <a:latin typeface="Calibri"/>
                <a:ea typeface="Calibri"/>
                <a:cs typeface="Calibri"/>
                <a:sym typeface="Calibri"/>
              </a:rPr>
              <a:t>), ile endüvi devresi akımı (Amper) ‘dır. E.m.k. değeri ise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denklem ile hesaplanabilir. Endüvi devresi toplam direnci motor gücü, uyarma türüne göre farklı bileşenlerden oluşabilir. Denklem 3.2 en geniş hali ile endüvi devresi toplam direncini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göstermektedir.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*R = Ra + Rc + Rs + Rk + 2Rb		R : Endüvi Devresi Toplam Direnci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Ra : Endüvi Sargısı Direnci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Rc : Yardımcı Kutup Sargısı Direnci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Rs : Seri Uyarma Sargısı Direnci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Rk : Kompanzasyon Sargısı Direnci</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					Rb : Fırça Direnci</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med">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nvSpPr>
        <p:spPr>
          <a:xfrm>
            <a:off x="596283" y="559294"/>
            <a:ext cx="10999433" cy="50783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tr-TR" sz="1800">
                <a:solidFill>
                  <a:schemeClr val="dk1"/>
                </a:solidFill>
                <a:latin typeface="Calibri"/>
                <a:ea typeface="Calibri"/>
                <a:cs typeface="Calibri"/>
                <a:sym typeface="Calibri"/>
              </a:rPr>
              <a:t>Uyarma akısı  (Weber) uyarma sargılarından uyarma akımının geçirilmesi ile olusan akıdır.</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Aynı ifade de “k” bileşeni tasarımdan gelen bir katsayıdır. Denklem 3.4. ile gösterilen “k”</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katsayısı hesaplanmasında; “p” çift kutup sayısı, “Z” endüvideki toplam iletken sayısını, a</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endüvideki çift paralel kol sayısını göstermektedir. Açısal hız (rad/sn) ise denklemi ile</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gösterilmediktendir ki bu ifadede geçen “n” indisi motor devir sayısını (devir/dk)</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göstermektedir.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Motor çalısmada dönüs yönü sag el üç parmak kuralı ile belirlenmektedir. Bu kurala göre sag</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elin basparmagı hareketin yönünü, isaret parmagı endüvide akan akımın yönünü ve ortak</a:t>
            </a:r>
            <a:endParaRPr/>
          </a:p>
          <a:p>
            <a:pPr indent="0" lvl="0" marL="0" marR="0" rtl="0" algn="l">
              <a:spcBef>
                <a:spcPts val="0"/>
              </a:spcBef>
              <a:spcAft>
                <a:spcPts val="0"/>
              </a:spcAft>
              <a:buNone/>
            </a:pPr>
            <a:r>
              <a:rPr lang="tr-TR" sz="1800">
                <a:solidFill>
                  <a:schemeClr val="dk1"/>
                </a:solidFill>
                <a:latin typeface="Calibri"/>
                <a:ea typeface="Calibri"/>
                <a:cs typeface="Calibri"/>
                <a:sym typeface="Calibri"/>
              </a:rPr>
              <a:t>parmak ise manyetik alan yönünü göstermektedir. Sekil 3.3 böyle bir durumu sergilemektedir.</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p33"/>
          <p:cNvPicPr preferRelativeResize="0"/>
          <p:nvPr/>
        </p:nvPicPr>
        <p:blipFill rotWithShape="1">
          <a:blip r:embed="rId3">
            <a:alphaModFix/>
          </a:blip>
          <a:srcRect b="0" l="0" r="0" t="0"/>
          <a:stretch/>
        </p:blipFill>
        <p:spPr>
          <a:xfrm>
            <a:off x="1296140" y="2446113"/>
            <a:ext cx="7154273" cy="1638529"/>
          </a:xfrm>
          <a:prstGeom prst="rect">
            <a:avLst/>
          </a:prstGeom>
          <a:noFill/>
          <a:ln>
            <a:noFill/>
          </a:ln>
        </p:spPr>
      </p:pic>
    </p:spTree>
  </p:cSld>
  <p:clrMapOvr>
    <a:masterClrMapping/>
  </p:clrMapOvr>
  <p:transition spd="med">
    <p:push dir="r"/>
  </p:transition>
</p:sld>
</file>

<file path=ppt/theme/theme1.xml><?xml version="1.0" encoding="utf-8"?>
<a:theme xmlns:a="http://schemas.openxmlformats.org/drawingml/2006/main" xmlns:r="http://schemas.openxmlformats.org/officeDocument/2006/relationships" name="Geçmişe bakış">
  <a:themeElements>
    <a:clrScheme name="Geçmişe bakış">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DOfficeLightV0">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