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10287000" cx="18288000"/>
  <p:notesSz cx="6858000" cy="9144000"/>
  <p:embeddedFontLst>
    <p:embeddedFont>
      <p:font typeface="Arial Black"/>
      <p:regular r:id="rId37"/>
    </p:embeddedFont>
    <p:embeddedFont>
      <p:font typeface="Lustria"/>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alBlack-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ustri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hyperlink" Target="http://maker.robotistan.com/step-motor-ned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17.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1" Type="http://schemas.openxmlformats.org/officeDocument/2006/relationships/hyperlink" Target="http://www.robotiksistem.com/step_motor_cesitleri.html" TargetMode="External"/><Relationship Id="rId10" Type="http://schemas.openxmlformats.org/officeDocument/2006/relationships/hyperlink" Target="http://www.robotiksistem.com/step_" TargetMode="External"/><Relationship Id="rId13" Type="http://schemas.openxmlformats.org/officeDocument/2006/relationships/hyperlink" Target="http://www.bilgiustam.com/servo-motor-nedir-nasil-calisir/" TargetMode="External"/><Relationship Id="rId12" Type="http://schemas.openxmlformats.org/officeDocument/2006/relationships/hyperlink" Target="http://www.bilgiustam.com/servo-" TargetMode="External"/><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hyperlink" Target="http://maker.robotistan.com/dc-" TargetMode="External"/><Relationship Id="rId9" Type="http://schemas.openxmlformats.org/officeDocument/2006/relationships/hyperlink" Target="http://megep.meb.gov.tr/mte_program_modul/moduller_pdf/Do%C4%9Fru%20Ak%C4%B1m%20Motorlar%C4%B1.pdf" TargetMode="External"/><Relationship Id="rId15" Type="http://schemas.openxmlformats.org/officeDocument/2006/relationships/hyperlink" Target="http://www.elektrikrehberiniz.com/jenarator/jenerator-nedir-1567" TargetMode="External"/><Relationship Id="rId14" Type="http://schemas.openxmlformats.org/officeDocument/2006/relationships/hyperlink" Target="http://www.elektrikrehberiniz.com/jen" TargetMode="External"/><Relationship Id="rId17" Type="http://schemas.openxmlformats.org/officeDocument/2006/relationships/hyperlink" Target="http://www.butunsinavlar.com/dc-jeneratorler.html" TargetMode="External"/><Relationship Id="rId16" Type="http://schemas.openxmlformats.org/officeDocument/2006/relationships/hyperlink" Target="http://www.butunsinavlar.com/dc-" TargetMode="External"/><Relationship Id="rId5" Type="http://schemas.openxmlformats.org/officeDocument/2006/relationships/hyperlink" Target="http://maker.robotistan.com/dc-motor-cesitleri-nelerdir/" TargetMode="External"/><Relationship Id="rId6" Type="http://schemas.openxmlformats.org/officeDocument/2006/relationships/hyperlink" Target="http://www.onxcontrol.com/files/dc%25" TargetMode="External"/><Relationship Id="rId7" Type="http://schemas.openxmlformats.org/officeDocument/2006/relationships/hyperlink" Target="http://www.onxcontrol.com/files/dc%20motorlar%C4%B1n%20%C3%A7al%C4%B1%C5%9Fma%20prensipleri.pdf" TargetMode="External"/><Relationship Id="rId8" Type="http://schemas.openxmlformats.org/officeDocument/2006/relationships/hyperlink" Target="http://megep.meb.gov.tr/mte_progr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83" name="Shape 83"/>
        <p:cNvGrpSpPr/>
        <p:nvPr/>
      </p:nvGrpSpPr>
      <p:grpSpPr>
        <a:xfrm>
          <a:off x="0" y="0"/>
          <a:ext cx="0" cy="0"/>
          <a:chOff x="0" y="0"/>
          <a:chExt cx="0" cy="0"/>
        </a:xfrm>
      </p:grpSpPr>
      <p:sp>
        <p:nvSpPr>
          <p:cNvPr id="84" name="Google Shape;84;p13"/>
          <p:cNvSpPr/>
          <p:nvPr/>
        </p:nvSpPr>
        <p:spPr>
          <a:xfrm>
            <a:off x="3744634" y="1035703"/>
            <a:ext cx="257702" cy="82296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nvSpPr>
        <p:spPr>
          <a:xfrm>
            <a:off x="4953000" y="3390900"/>
            <a:ext cx="13030200" cy="443198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tr-TR" sz="9600" u="none" cap="none" strike="noStrike">
                <a:solidFill>
                  <a:schemeClr val="dk1"/>
                </a:solidFill>
                <a:latin typeface="Arial Black"/>
                <a:ea typeface="Arial Black"/>
                <a:cs typeface="Arial Black"/>
                <a:sym typeface="Arial Black"/>
              </a:rPr>
              <a:t>Dorğu Akım (DA) MOTORLAR VE JENERATÖRLERİ</a:t>
            </a:r>
            <a:endParaRPr b="1" sz="9600">
              <a:solidFill>
                <a:schemeClr val="dk1"/>
              </a:solidFill>
              <a:latin typeface="Arial Black"/>
              <a:ea typeface="Arial Black"/>
              <a:cs typeface="Arial Black"/>
              <a:sym typeface="Arial Black"/>
            </a:endParaRPr>
          </a:p>
        </p:txBody>
      </p:sp>
      <p:sp>
        <p:nvSpPr>
          <p:cNvPr id="86" name="Google Shape;86;p13"/>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nvSpPr>
        <p:spPr>
          <a:xfrm>
            <a:off x="4953000" y="952500"/>
            <a:ext cx="9964019" cy="20313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tr-TR" sz="4400">
                <a:solidFill>
                  <a:schemeClr val="dk1"/>
                </a:solidFill>
                <a:latin typeface="Lustria"/>
                <a:ea typeface="Lustria"/>
                <a:cs typeface="Lustria"/>
                <a:sym typeface="Lustria"/>
              </a:rPr>
              <a:t>T.C.</a:t>
            </a:r>
            <a:endParaRPr sz="4400">
              <a:solidFill>
                <a:schemeClr val="dk1"/>
              </a:solidFill>
              <a:latin typeface="Lustria"/>
              <a:ea typeface="Lustria"/>
              <a:cs typeface="Lustria"/>
              <a:sym typeface="Lustria"/>
            </a:endParaRPr>
          </a:p>
          <a:p>
            <a:pPr indent="0" lvl="0" marL="0" marR="0" rtl="0" algn="ctr">
              <a:spcBef>
                <a:spcPts val="0"/>
              </a:spcBef>
              <a:spcAft>
                <a:spcPts val="0"/>
              </a:spcAft>
              <a:buNone/>
            </a:pPr>
            <a:r>
              <a:rPr lang="tr-TR" sz="4400">
                <a:solidFill>
                  <a:schemeClr val="dk1"/>
                </a:solidFill>
                <a:latin typeface="Lustria"/>
                <a:ea typeface="Lustria"/>
                <a:cs typeface="Lustria"/>
                <a:sym typeface="Lustria"/>
              </a:rPr>
              <a:t>KARABÜK ÜNİVERSİTESİ </a:t>
            </a:r>
            <a:endParaRPr sz="4400">
              <a:solidFill>
                <a:schemeClr val="dk1"/>
              </a:solidFill>
              <a:latin typeface="Lustria"/>
              <a:ea typeface="Lustria"/>
              <a:cs typeface="Lustria"/>
              <a:sym typeface="Lustria"/>
            </a:endParaRPr>
          </a:p>
          <a:p>
            <a:pPr indent="0" lvl="0" marL="0" marR="0" rtl="0" algn="ctr">
              <a:spcBef>
                <a:spcPts val="0"/>
              </a:spcBef>
              <a:spcAft>
                <a:spcPts val="0"/>
              </a:spcAft>
              <a:buNone/>
            </a:pPr>
            <a:r>
              <a:rPr lang="tr-TR" sz="4400">
                <a:solidFill>
                  <a:schemeClr val="dk1"/>
                </a:solidFill>
                <a:latin typeface="Lustria"/>
                <a:ea typeface="Lustria"/>
                <a:cs typeface="Lustria"/>
                <a:sym typeface="Lustria"/>
              </a:rPr>
              <a:t>MÜHENDİSLİK FAKÜLTESİ</a:t>
            </a:r>
            <a:endParaRPr sz="4400">
              <a:solidFill>
                <a:schemeClr val="dk1"/>
              </a:solidFill>
              <a:latin typeface="Lustria"/>
              <a:ea typeface="Lustria"/>
              <a:cs typeface="Lustria"/>
              <a:sym typeface="Lustria"/>
            </a:endParaRPr>
          </a:p>
        </p:txBody>
      </p:sp>
      <p:sp>
        <p:nvSpPr>
          <p:cNvPr id="88" name="Google Shape;88;p13"/>
          <p:cNvSpPr txBox="1"/>
          <p:nvPr/>
        </p:nvSpPr>
        <p:spPr>
          <a:xfrm>
            <a:off x="5133778" y="8536305"/>
            <a:ext cx="9206532" cy="72199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tr-TR" sz="4200">
                <a:solidFill>
                  <a:srgbClr val="020301"/>
                </a:solidFill>
                <a:latin typeface="Arial"/>
                <a:ea typeface="Arial"/>
                <a:cs typeface="Arial"/>
                <a:sym typeface="Arial"/>
              </a:rPr>
              <a:t>05/03/2019</a:t>
            </a:r>
            <a:endParaRPr sz="4200">
              <a:solidFill>
                <a:srgbClr val="020301"/>
              </a:solidFill>
              <a:latin typeface="Arial"/>
              <a:ea typeface="Arial"/>
              <a:cs typeface="Arial"/>
              <a:sym typeface="Arial"/>
            </a:endParaRPr>
          </a:p>
        </p:txBody>
      </p:sp>
      <p:pic>
        <p:nvPicPr>
          <p:cNvPr id="89" name="Google Shape;89;p13"/>
          <p:cNvPicPr preferRelativeResize="0"/>
          <p:nvPr/>
        </p:nvPicPr>
        <p:blipFill rotWithShape="1">
          <a:blip r:embed="rId3">
            <a:alphaModFix/>
          </a:blip>
          <a:srcRect b="45983" l="45998" r="45998" t="45983"/>
          <a:stretch/>
        </p:blipFill>
        <p:spPr>
          <a:xfrm>
            <a:off x="1203562" y="4082300"/>
            <a:ext cx="1463438" cy="2136406"/>
          </a:xfrm>
          <a:prstGeom prst="rect">
            <a:avLst/>
          </a:prstGeom>
          <a:noFill/>
          <a:ln>
            <a:noFill/>
          </a:ln>
        </p:spPr>
      </p:pic>
      <p:pic>
        <p:nvPicPr>
          <p:cNvPr descr="C:\Users\ALRAZY\Desktop\bike-39131_960_720.png" id="90" name="Google Shape;90;p13"/>
          <p:cNvPicPr preferRelativeResize="0"/>
          <p:nvPr/>
        </p:nvPicPr>
        <p:blipFill rotWithShape="1">
          <a:blip r:embed="rId4">
            <a:alphaModFix/>
          </a:blip>
          <a:srcRect b="0" l="0" r="0" t="0"/>
          <a:stretch/>
        </p:blipFill>
        <p:spPr>
          <a:xfrm>
            <a:off x="272834" y="3695700"/>
            <a:ext cx="3324893" cy="2689801"/>
          </a:xfrm>
          <a:prstGeom prst="rect">
            <a:avLst/>
          </a:prstGeom>
          <a:noFill/>
          <a:ln>
            <a:noFill/>
          </a:ln>
        </p:spPr>
      </p:pic>
      <p:pic>
        <p:nvPicPr>
          <p:cNvPr descr="C:\Users\ALRAZY\Desktop\motor-512.png" id="91" name="Google Shape;91;p13"/>
          <p:cNvPicPr preferRelativeResize="0"/>
          <p:nvPr/>
        </p:nvPicPr>
        <p:blipFill rotWithShape="1">
          <a:blip r:embed="rId5">
            <a:alphaModFix/>
          </a:blip>
          <a:srcRect b="0" l="0" r="0" t="0"/>
          <a:stretch/>
        </p:blipFill>
        <p:spPr>
          <a:xfrm>
            <a:off x="788603" y="6507747"/>
            <a:ext cx="2293353" cy="2293353"/>
          </a:xfrm>
          <a:prstGeom prst="rect">
            <a:avLst/>
          </a:prstGeom>
          <a:noFill/>
          <a:ln>
            <a:noFill/>
          </a:ln>
        </p:spPr>
      </p:pic>
      <p:pic>
        <p:nvPicPr>
          <p:cNvPr descr="C:\Users\ALRAZY\Desktop\37-512.png" id="92" name="Google Shape;92;p13"/>
          <p:cNvPicPr preferRelativeResize="0"/>
          <p:nvPr/>
        </p:nvPicPr>
        <p:blipFill rotWithShape="1">
          <a:blip r:embed="rId6">
            <a:alphaModFix/>
          </a:blip>
          <a:srcRect b="0" l="0" r="0" t="0"/>
          <a:stretch/>
        </p:blipFill>
        <p:spPr>
          <a:xfrm>
            <a:off x="272834" y="816142"/>
            <a:ext cx="3184359" cy="31843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186" name="Shape 186"/>
        <p:cNvGrpSpPr/>
        <p:nvPr/>
      </p:nvGrpSpPr>
      <p:grpSpPr>
        <a:xfrm>
          <a:off x="0" y="0"/>
          <a:ext cx="0" cy="0"/>
          <a:chOff x="0" y="0"/>
          <a:chExt cx="0" cy="0"/>
        </a:xfrm>
      </p:grpSpPr>
      <p:sp>
        <p:nvSpPr>
          <p:cNvPr id="187" name="Google Shape;187;p22"/>
          <p:cNvSpPr/>
          <p:nvPr/>
        </p:nvSpPr>
        <p:spPr>
          <a:xfrm>
            <a:off x="3886200" y="2287603"/>
            <a:ext cx="210021" cy="7808897"/>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4419600" y="2247900"/>
            <a:ext cx="8001000"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DC Motor Sürücü Kartları</a:t>
            </a:r>
            <a:endParaRPr b="1" sz="4200">
              <a:solidFill>
                <a:srgbClr val="020301"/>
              </a:solidFill>
              <a:latin typeface="Arial"/>
              <a:ea typeface="Arial"/>
              <a:cs typeface="Arial"/>
              <a:sym typeface="Arial"/>
            </a:endParaRPr>
          </a:p>
        </p:txBody>
      </p:sp>
      <p:sp>
        <p:nvSpPr>
          <p:cNvPr id="190" name="Google Shape;190;p22"/>
          <p:cNvSpPr txBox="1"/>
          <p:nvPr/>
        </p:nvSpPr>
        <p:spPr>
          <a:xfrm>
            <a:off x="4431632" y="6667500"/>
            <a:ext cx="8001000"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Fırçasız DC Motorlar</a:t>
            </a:r>
            <a:endParaRPr b="1" sz="4200">
              <a:solidFill>
                <a:srgbClr val="020301"/>
              </a:solidFill>
              <a:latin typeface="Arial"/>
              <a:ea typeface="Arial"/>
              <a:cs typeface="Arial"/>
              <a:sym typeface="Arial"/>
            </a:endParaRPr>
          </a:p>
        </p:txBody>
      </p:sp>
      <p:sp>
        <p:nvSpPr>
          <p:cNvPr id="191" name="Google Shape;191;p22"/>
          <p:cNvSpPr txBox="1"/>
          <p:nvPr/>
        </p:nvSpPr>
        <p:spPr>
          <a:xfrm>
            <a:off x="228600" y="266700"/>
            <a:ext cx="17774262" cy="196977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chemeClr val="dk1"/>
                </a:solidFill>
                <a:latin typeface="Arial"/>
                <a:ea typeface="Arial"/>
                <a:cs typeface="Arial"/>
                <a:sym typeface="Arial"/>
              </a:rPr>
              <a:t>DC Motor Çeşitlerinin Özellikleri Ve Kullanım Alanları</a:t>
            </a:r>
            <a:endParaRPr b="1" sz="6400">
              <a:solidFill>
                <a:schemeClr val="dk1"/>
              </a:solidFill>
              <a:latin typeface="Arial"/>
              <a:ea typeface="Arial"/>
              <a:cs typeface="Arial"/>
              <a:sym typeface="Arial"/>
            </a:endParaRPr>
          </a:p>
        </p:txBody>
      </p:sp>
      <p:sp>
        <p:nvSpPr>
          <p:cNvPr id="192" name="Google Shape;192;p22"/>
          <p:cNvSpPr/>
          <p:nvPr/>
        </p:nvSpPr>
        <p:spPr>
          <a:xfrm>
            <a:off x="4675055" y="2857500"/>
            <a:ext cx="12900290" cy="397031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Font typeface="Arial"/>
              <a:buChar char="•"/>
            </a:pPr>
            <a:r>
              <a:rPr b="1" lang="tr-TR" sz="2800">
                <a:solidFill>
                  <a:schemeClr val="dk1"/>
                </a:solidFill>
                <a:latin typeface="Courier New"/>
                <a:ea typeface="Courier New"/>
                <a:cs typeface="Courier New"/>
                <a:sym typeface="Courier New"/>
              </a:rPr>
              <a:t>İster redüktörlü olsun ister redüktörsüz, fırçalı DC motorları sürmek için daha önce de bahsetmiş olduğum H-köprüsü adı verilen devreler kullanılır.</a:t>
            </a:r>
            <a:endParaRPr b="1" sz="28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2800"/>
              <a:buFont typeface="Arial"/>
              <a:buChar char="•"/>
            </a:pPr>
            <a:r>
              <a:rPr b="1" lang="tr-TR" sz="2800">
                <a:solidFill>
                  <a:schemeClr val="dk1"/>
                </a:solidFill>
                <a:latin typeface="Courier New"/>
                <a:ea typeface="Courier New"/>
                <a:cs typeface="Courier New"/>
                <a:sym typeface="Courier New"/>
              </a:rPr>
              <a:t>Bu devreyi 4 adet transistör kullanarak kendimiz yapabileceğimiz gibi, hazır olarak H-köprüsü devresini barındıran entegreler ve bu entegrelerin ihtiyaç duyacağı ekstradan kapasitör, diyot vb. gibi devre elemanlarını barındıran en pratik çözüm olan motor sürücü kartlarını tercih edebiliriz.</a:t>
            </a:r>
            <a:endParaRPr b="1" sz="2800">
              <a:solidFill>
                <a:schemeClr val="dk1"/>
              </a:solidFill>
              <a:latin typeface="Courier New"/>
              <a:ea typeface="Courier New"/>
              <a:cs typeface="Courier New"/>
              <a:sym typeface="Courier New"/>
            </a:endParaRPr>
          </a:p>
        </p:txBody>
      </p:sp>
      <p:pic>
        <p:nvPicPr>
          <p:cNvPr id="193" name="Google Shape;193;p22"/>
          <p:cNvPicPr preferRelativeResize="0"/>
          <p:nvPr/>
        </p:nvPicPr>
        <p:blipFill rotWithShape="1">
          <a:blip r:embed="rId3">
            <a:alphaModFix/>
          </a:blip>
          <a:srcRect b="0" l="0" r="0" t="0"/>
          <a:stretch/>
        </p:blipFill>
        <p:spPr>
          <a:xfrm>
            <a:off x="-76200" y="2641165"/>
            <a:ext cx="3841750" cy="280713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94" name="Google Shape;194;p22"/>
          <p:cNvPicPr preferRelativeResize="0"/>
          <p:nvPr/>
        </p:nvPicPr>
        <p:blipFill rotWithShape="1">
          <a:blip r:embed="rId4">
            <a:alphaModFix/>
          </a:blip>
          <a:srcRect b="0" l="0" r="0" t="0"/>
          <a:stretch/>
        </p:blipFill>
        <p:spPr>
          <a:xfrm>
            <a:off x="-58110" y="5647705"/>
            <a:ext cx="3791910" cy="392017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95" name="Google Shape;195;p22"/>
          <p:cNvSpPr/>
          <p:nvPr/>
        </p:nvSpPr>
        <p:spPr>
          <a:xfrm>
            <a:off x="4668508" y="7292757"/>
            <a:ext cx="14152893" cy="310854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Font typeface="Arial"/>
              <a:buChar char="•"/>
            </a:pPr>
            <a:r>
              <a:rPr b="1" lang="tr-TR" sz="2800">
                <a:solidFill>
                  <a:schemeClr val="dk1"/>
                </a:solidFill>
                <a:latin typeface="Courier New"/>
                <a:ea typeface="Courier New"/>
                <a:cs typeface="Courier New"/>
                <a:sym typeface="Courier New"/>
              </a:rPr>
              <a:t>Fırçalı DC motorların yerini almaları için tasarlanmıştır. Çalışmaları için ESC ismi verilen    özel    sürücü    devreleri kullanılır. </a:t>
            </a:r>
            <a:endParaRPr b="1" sz="28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2800"/>
              <a:buFont typeface="Arial"/>
              <a:buChar char="•"/>
            </a:pPr>
            <a:r>
              <a:rPr b="1" lang="tr-TR" sz="2800">
                <a:solidFill>
                  <a:schemeClr val="dk1"/>
                </a:solidFill>
                <a:latin typeface="Courier New"/>
                <a:ea typeface="Courier New"/>
                <a:cs typeface="Courier New"/>
                <a:sym typeface="Courier New"/>
              </a:rPr>
              <a:t>Avantajları, sürtünmenin en az düzeyde olması sayesinde verimliliklerinin çok yüksek olması ve fırça gibi aşınan parça olmaması sayesinde yüksek performans ihtiyaç   duyulan uygulamalarda kullanılır.</a:t>
            </a:r>
            <a:endParaRPr b="1" sz="28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199" name="Shape 199"/>
        <p:cNvGrpSpPr/>
        <p:nvPr/>
      </p:nvGrpSpPr>
      <p:grpSpPr>
        <a:xfrm>
          <a:off x="0" y="0"/>
          <a:ext cx="0" cy="0"/>
          <a:chOff x="0" y="0"/>
          <a:chExt cx="0" cy="0"/>
        </a:xfrm>
      </p:grpSpPr>
      <p:sp>
        <p:nvSpPr>
          <p:cNvPr id="200" name="Google Shape;200;p23"/>
          <p:cNvSpPr/>
          <p:nvPr/>
        </p:nvSpPr>
        <p:spPr>
          <a:xfrm>
            <a:off x="3886200" y="2287603"/>
            <a:ext cx="210021" cy="7808897"/>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nvSpPr>
        <p:spPr>
          <a:xfrm>
            <a:off x="4343400" y="2334665"/>
            <a:ext cx="8001000"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Fırçasız motorların</a:t>
            </a:r>
            <a:endParaRPr b="1" sz="4200">
              <a:solidFill>
                <a:srgbClr val="020301"/>
              </a:solidFill>
              <a:latin typeface="Arial"/>
              <a:ea typeface="Arial"/>
              <a:cs typeface="Arial"/>
              <a:sym typeface="Arial"/>
            </a:endParaRPr>
          </a:p>
        </p:txBody>
      </p:sp>
      <p:sp>
        <p:nvSpPr>
          <p:cNvPr id="203" name="Google Shape;203;p23"/>
          <p:cNvSpPr txBox="1"/>
          <p:nvPr/>
        </p:nvSpPr>
        <p:spPr>
          <a:xfrm>
            <a:off x="4343400" y="4445182"/>
            <a:ext cx="8001000"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Servo Motorlar</a:t>
            </a:r>
            <a:endParaRPr b="1" sz="4200">
              <a:solidFill>
                <a:srgbClr val="020301"/>
              </a:solidFill>
              <a:latin typeface="Arial"/>
              <a:ea typeface="Arial"/>
              <a:cs typeface="Arial"/>
              <a:sym typeface="Arial"/>
            </a:endParaRPr>
          </a:p>
        </p:txBody>
      </p:sp>
      <p:sp>
        <p:nvSpPr>
          <p:cNvPr id="204" name="Google Shape;204;p23"/>
          <p:cNvSpPr txBox="1"/>
          <p:nvPr/>
        </p:nvSpPr>
        <p:spPr>
          <a:xfrm>
            <a:off x="4379495" y="8191500"/>
            <a:ext cx="8001000"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Servo motorların</a:t>
            </a:r>
            <a:endParaRPr b="1" sz="4200">
              <a:solidFill>
                <a:srgbClr val="020301"/>
              </a:solidFill>
              <a:latin typeface="Arial"/>
              <a:ea typeface="Arial"/>
              <a:cs typeface="Arial"/>
              <a:sym typeface="Arial"/>
            </a:endParaRPr>
          </a:p>
        </p:txBody>
      </p:sp>
      <p:sp>
        <p:nvSpPr>
          <p:cNvPr id="205" name="Google Shape;205;p23"/>
          <p:cNvSpPr txBox="1"/>
          <p:nvPr/>
        </p:nvSpPr>
        <p:spPr>
          <a:xfrm>
            <a:off x="228600" y="266700"/>
            <a:ext cx="17774262" cy="196977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chemeClr val="dk1"/>
                </a:solidFill>
                <a:latin typeface="Arial"/>
                <a:ea typeface="Arial"/>
                <a:cs typeface="Arial"/>
                <a:sym typeface="Arial"/>
              </a:rPr>
              <a:t>DC Motor Çeşitlerinin Özellikleri Ve Kullanım Alanları</a:t>
            </a:r>
            <a:endParaRPr b="1" sz="6400">
              <a:solidFill>
                <a:schemeClr val="dk1"/>
              </a:solidFill>
              <a:latin typeface="Arial"/>
              <a:ea typeface="Arial"/>
              <a:cs typeface="Arial"/>
              <a:sym typeface="Arial"/>
            </a:endParaRPr>
          </a:p>
        </p:txBody>
      </p:sp>
      <p:sp>
        <p:nvSpPr>
          <p:cNvPr id="206" name="Google Shape;206;p23"/>
          <p:cNvSpPr/>
          <p:nvPr/>
        </p:nvSpPr>
        <p:spPr>
          <a:xfrm>
            <a:off x="4331368" y="3086100"/>
            <a:ext cx="13430863" cy="147732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Artıları: Yüksek performans, bakım kolaylığı</a:t>
            </a:r>
            <a:endParaRPr sz="30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Eksileri: Sürücü ile kullanma zorunluluğu, maliyet olarak özetlenebilir.</a:t>
            </a:r>
            <a:endParaRPr sz="3000">
              <a:solidFill>
                <a:schemeClr val="dk1"/>
              </a:solidFill>
              <a:latin typeface="Courier New"/>
              <a:ea typeface="Courier New"/>
              <a:cs typeface="Courier New"/>
              <a:sym typeface="Courier New"/>
            </a:endParaRPr>
          </a:p>
        </p:txBody>
      </p:sp>
      <p:pic>
        <p:nvPicPr>
          <p:cNvPr id="207" name="Google Shape;207;p23"/>
          <p:cNvPicPr preferRelativeResize="0"/>
          <p:nvPr/>
        </p:nvPicPr>
        <p:blipFill rotWithShape="1">
          <a:blip r:embed="rId3">
            <a:alphaModFix/>
          </a:blip>
          <a:srcRect b="0" l="0" r="0" t="0"/>
          <a:stretch/>
        </p:blipFill>
        <p:spPr>
          <a:xfrm>
            <a:off x="-30792" y="5829300"/>
            <a:ext cx="3764592" cy="267816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08" name="Google Shape;208;p23"/>
          <p:cNvSpPr/>
          <p:nvPr/>
        </p:nvSpPr>
        <p:spPr>
          <a:xfrm>
            <a:off x="4295273" y="5019913"/>
            <a:ext cx="13591284" cy="332398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0 ile 180 derece arasında istenilen konumda yapabilecek motorlardır. RC (uzaktan kumandalı) araçlarda kullanılması için tasarlanmıştır. Sürekli dönebilen tipte servo motorlar piyasada bulunsa da, asıl amaçları RC uçak, helikopter, araba gibi araçlarda kanat, direksiyon, kontrol yüzeyi gibi parçaların açısını kontrol etmektir.</a:t>
            </a:r>
            <a:endParaRPr sz="3000">
              <a:solidFill>
                <a:schemeClr val="dk1"/>
              </a:solidFill>
              <a:latin typeface="Courier New"/>
              <a:ea typeface="Courier New"/>
              <a:cs typeface="Courier New"/>
              <a:sym typeface="Courier New"/>
            </a:endParaRPr>
          </a:p>
        </p:txBody>
      </p:sp>
      <p:sp>
        <p:nvSpPr>
          <p:cNvPr id="209" name="Google Shape;209;p23"/>
          <p:cNvSpPr/>
          <p:nvPr/>
        </p:nvSpPr>
        <p:spPr>
          <a:xfrm>
            <a:off x="4379495" y="8801100"/>
            <a:ext cx="13623367" cy="147732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Artıları: hassas pozisyon kontrolü, sürücüye ihtiyaç duymaması</a:t>
            </a:r>
            <a:endParaRPr sz="30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Eksileri: Kısıtlı hareket imkanı şeklinde özetlenebilir.</a:t>
            </a:r>
            <a:endParaRPr sz="3000">
              <a:solidFill>
                <a:schemeClr val="dk1"/>
              </a:solidFill>
              <a:latin typeface="Courier New"/>
              <a:ea typeface="Courier New"/>
              <a:cs typeface="Courier New"/>
              <a:sym typeface="Courier New"/>
            </a:endParaRPr>
          </a:p>
        </p:txBody>
      </p:sp>
      <p:pic>
        <p:nvPicPr>
          <p:cNvPr id="210" name="Google Shape;210;p23"/>
          <p:cNvPicPr preferRelativeResize="0"/>
          <p:nvPr/>
        </p:nvPicPr>
        <p:blipFill rotWithShape="1">
          <a:blip r:embed="rId4">
            <a:alphaModFix/>
          </a:blip>
          <a:srcRect b="0" l="0" r="0" t="0"/>
          <a:stretch/>
        </p:blipFill>
        <p:spPr>
          <a:xfrm>
            <a:off x="-761999" y="3086099"/>
            <a:ext cx="4495800" cy="251460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14" name="Shape 214"/>
        <p:cNvGrpSpPr/>
        <p:nvPr/>
      </p:nvGrpSpPr>
      <p:grpSpPr>
        <a:xfrm>
          <a:off x="0" y="0"/>
          <a:ext cx="0" cy="0"/>
          <a:chOff x="0" y="0"/>
          <a:chExt cx="0" cy="0"/>
        </a:xfrm>
      </p:grpSpPr>
      <p:sp>
        <p:nvSpPr>
          <p:cNvPr id="215" name="Google Shape;215;p24"/>
          <p:cNvSpPr/>
          <p:nvPr/>
        </p:nvSpPr>
        <p:spPr>
          <a:xfrm>
            <a:off x="3886200" y="2287603"/>
            <a:ext cx="210021" cy="7808897"/>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4379495" y="2303094"/>
            <a:ext cx="800100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4200">
                <a:solidFill>
                  <a:schemeClr val="dk1"/>
                </a:solidFill>
                <a:latin typeface="Arial"/>
                <a:ea typeface="Arial"/>
                <a:cs typeface="Arial"/>
                <a:sym typeface="Arial"/>
              </a:rPr>
              <a:t>Step Motorlar</a:t>
            </a:r>
            <a:endParaRPr b="1" sz="4200">
              <a:solidFill>
                <a:schemeClr val="dk1"/>
              </a:solidFill>
              <a:latin typeface="Arial"/>
              <a:ea typeface="Arial"/>
              <a:cs typeface="Arial"/>
              <a:sym typeface="Arial"/>
            </a:endParaRPr>
          </a:p>
        </p:txBody>
      </p:sp>
      <p:sp>
        <p:nvSpPr>
          <p:cNvPr id="218" name="Google Shape;218;p24"/>
          <p:cNvSpPr txBox="1"/>
          <p:nvPr/>
        </p:nvSpPr>
        <p:spPr>
          <a:xfrm>
            <a:off x="228600" y="266700"/>
            <a:ext cx="17774262" cy="196977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chemeClr val="dk1"/>
                </a:solidFill>
                <a:latin typeface="Arial"/>
                <a:ea typeface="Arial"/>
                <a:cs typeface="Arial"/>
                <a:sym typeface="Arial"/>
              </a:rPr>
              <a:t>DC Motor Çeşitlerinin Özellikleri Ve Kullanım Alanları</a:t>
            </a:r>
            <a:endParaRPr b="1" sz="6400">
              <a:solidFill>
                <a:schemeClr val="dk1"/>
              </a:solidFill>
              <a:latin typeface="Arial"/>
              <a:ea typeface="Arial"/>
              <a:cs typeface="Arial"/>
              <a:sym typeface="Arial"/>
            </a:endParaRPr>
          </a:p>
        </p:txBody>
      </p:sp>
      <p:sp>
        <p:nvSpPr>
          <p:cNvPr id="219" name="Google Shape;219;p24"/>
          <p:cNvSpPr/>
          <p:nvPr/>
        </p:nvSpPr>
        <p:spPr>
          <a:xfrm>
            <a:off x="4331368" y="2933700"/>
            <a:ext cx="13430863" cy="240065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Konumlama hassasiyeti en yüksek motor çeşididir. 2 ve 3 boyutlu yazıcılarda kullanılırlar. Çok hassas konumlama</a:t>
            </a:r>
            <a:endParaRPr sz="30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yapabilmelerine karşın fazla akım çekerler ve hareket hızları fırçalı ve fırçasız motorlara göre daha yavaştır.</a:t>
            </a:r>
            <a:endParaRPr sz="3000">
              <a:solidFill>
                <a:schemeClr val="dk1"/>
              </a:solidFill>
              <a:latin typeface="Courier New"/>
              <a:ea typeface="Courier New"/>
              <a:cs typeface="Courier New"/>
              <a:sym typeface="Courier New"/>
            </a:endParaRPr>
          </a:p>
        </p:txBody>
      </p:sp>
      <p:pic>
        <p:nvPicPr>
          <p:cNvPr id="220" name="Google Shape;220;p24"/>
          <p:cNvPicPr preferRelativeResize="0"/>
          <p:nvPr/>
        </p:nvPicPr>
        <p:blipFill rotWithShape="1">
          <a:blip r:embed="rId3">
            <a:alphaModFix/>
          </a:blip>
          <a:srcRect b="0" l="0" r="0" t="0"/>
          <a:stretch/>
        </p:blipFill>
        <p:spPr>
          <a:xfrm>
            <a:off x="-685800" y="3924300"/>
            <a:ext cx="4215063" cy="41910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21" name="Google Shape;221;p24"/>
          <p:cNvSpPr/>
          <p:nvPr/>
        </p:nvSpPr>
        <p:spPr>
          <a:xfrm>
            <a:off x="4295468" y="5219700"/>
            <a:ext cx="13459132" cy="526297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Arial"/>
              <a:buChar char="•"/>
            </a:pPr>
            <a:r>
              <a:rPr lang="tr-TR" sz="3000" u="sng">
                <a:solidFill>
                  <a:schemeClr val="hlink"/>
                </a:solidFill>
                <a:latin typeface="Courier New"/>
                <a:ea typeface="Courier New"/>
                <a:cs typeface="Courier New"/>
                <a:sym typeface="Courier New"/>
                <a:hlinkClick r:id="rId4"/>
              </a:rPr>
              <a:t>Step motorlar</a:t>
            </a:r>
            <a:r>
              <a:rPr lang="tr-TR" sz="3000">
                <a:solidFill>
                  <a:schemeClr val="dk1"/>
                </a:solidFill>
                <a:latin typeface="Courier New"/>
                <a:ea typeface="Courier New"/>
                <a:cs typeface="Courier New"/>
                <a:sym typeface="Courier New"/>
              </a:rPr>
              <a:t>, fırçalı yada fırçasız DC motorlar gibi sürülebilen ve çok hassas konum kontrol imkanı sağlayan motorlardır. Hassas konumlandırma isteyen CNC tezgahları ve 3B yazıcı gibi cihazlarda kullanılırlar. </a:t>
            </a:r>
            <a:endParaRPr sz="30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Faz bağlantı şekillerine göre unipolar veya bipolar şekillerde olabilirler.</a:t>
            </a:r>
            <a:endParaRPr sz="30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000"/>
              <a:buFont typeface="Arial"/>
              <a:buChar char="•"/>
            </a:pPr>
            <a:r>
              <a:rPr lang="tr-TR" sz="3000">
                <a:solidFill>
                  <a:schemeClr val="dk1"/>
                </a:solidFill>
                <a:latin typeface="Courier New"/>
                <a:ea typeface="Courier New"/>
                <a:cs typeface="Courier New"/>
                <a:sym typeface="Courier New"/>
              </a:rPr>
              <a:t>Unipolar motorların kablolarındandan birisi ortak uç (negatif) olarak kullanılır. Aynı fazlar her zaman aynı tip (pozitif veya negatif) gerilimle sürüldüğünden sürücü devresi olarak faz başına birer transistör kullanılabilir.</a:t>
            </a:r>
            <a:endParaRPr sz="30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225" name="Shape 225"/>
        <p:cNvGrpSpPr/>
        <p:nvPr/>
      </p:nvGrpSpPr>
      <p:grpSpPr>
        <a:xfrm>
          <a:off x="0" y="0"/>
          <a:ext cx="0" cy="0"/>
          <a:chOff x="0" y="0"/>
          <a:chExt cx="0" cy="0"/>
        </a:xfrm>
      </p:grpSpPr>
      <p:sp>
        <p:nvSpPr>
          <p:cNvPr id="226" name="Google Shape;226;p25"/>
          <p:cNvSpPr/>
          <p:nvPr/>
        </p:nvSpPr>
        <p:spPr>
          <a:xfrm>
            <a:off x="5715000" y="419100"/>
            <a:ext cx="210021" cy="9407054"/>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txBox="1"/>
          <p:nvPr/>
        </p:nvSpPr>
        <p:spPr>
          <a:xfrm>
            <a:off x="6324600" y="419100"/>
            <a:ext cx="8910488" cy="1795363"/>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FFDB15"/>
                </a:solidFill>
                <a:latin typeface="Arial"/>
                <a:ea typeface="Arial"/>
                <a:cs typeface="Arial"/>
                <a:sym typeface="Arial"/>
              </a:rPr>
              <a:t>DC Motorların Çalışma Prensipler</a:t>
            </a:r>
            <a:endParaRPr b="1" sz="6400">
              <a:solidFill>
                <a:srgbClr val="FFDB15"/>
              </a:solidFill>
              <a:latin typeface="Arial"/>
              <a:ea typeface="Arial"/>
              <a:cs typeface="Arial"/>
              <a:sym typeface="Arial"/>
            </a:endParaRPr>
          </a:p>
        </p:txBody>
      </p:sp>
      <p:sp>
        <p:nvSpPr>
          <p:cNvPr id="228" name="Google Shape;228;p25"/>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5"/>
          <p:cNvPicPr preferRelativeResize="0"/>
          <p:nvPr/>
        </p:nvPicPr>
        <p:blipFill rotWithShape="1">
          <a:blip r:embed="rId3">
            <a:alphaModFix/>
          </a:blip>
          <a:srcRect b="0" l="0" r="0" t="0"/>
          <a:stretch/>
        </p:blipFill>
        <p:spPr>
          <a:xfrm>
            <a:off x="152400" y="1181100"/>
            <a:ext cx="5306777" cy="3799046"/>
          </a:xfrm>
          <a:prstGeom prst="rect">
            <a:avLst/>
          </a:prstGeom>
          <a:noFill/>
          <a:ln>
            <a:noFill/>
          </a:ln>
        </p:spPr>
      </p:pic>
      <p:pic>
        <p:nvPicPr>
          <p:cNvPr id="230" name="Google Shape;230;p25"/>
          <p:cNvPicPr preferRelativeResize="0"/>
          <p:nvPr/>
        </p:nvPicPr>
        <p:blipFill rotWithShape="1">
          <a:blip r:embed="rId4">
            <a:alphaModFix/>
          </a:blip>
          <a:srcRect b="0" l="0" r="0" t="0"/>
          <a:stretch/>
        </p:blipFill>
        <p:spPr>
          <a:xfrm>
            <a:off x="152400" y="5448300"/>
            <a:ext cx="5244776" cy="3695700"/>
          </a:xfrm>
          <a:prstGeom prst="rect">
            <a:avLst/>
          </a:prstGeom>
          <a:noFill/>
          <a:ln>
            <a:noFill/>
          </a:ln>
        </p:spPr>
      </p:pic>
      <p:sp>
        <p:nvSpPr>
          <p:cNvPr id="231" name="Google Shape;231;p25"/>
          <p:cNvSpPr txBox="1"/>
          <p:nvPr/>
        </p:nvSpPr>
        <p:spPr>
          <a:xfrm>
            <a:off x="6324600" y="2324100"/>
            <a:ext cx="11858737" cy="7502054"/>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tr-TR" sz="3200">
                <a:solidFill>
                  <a:schemeClr val="lt1"/>
                </a:solidFill>
                <a:latin typeface="Arial"/>
                <a:ea typeface="Arial"/>
                <a:cs typeface="Arial"/>
                <a:sym typeface="Arial"/>
              </a:rPr>
              <a:t>Bütün elektrik motorların çalışması elektromagnetizmanın kurallarına göre gerçekleşir.</a:t>
            </a:r>
            <a:endParaRPr sz="3200">
              <a:solidFill>
                <a:schemeClr val="lt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chemeClr val="lt1"/>
                </a:solidFill>
                <a:latin typeface="Arial"/>
                <a:ea typeface="Arial"/>
                <a:cs typeface="Arial"/>
                <a:sym typeface="Arial"/>
              </a:rPr>
              <a:t>Akım taşıyan iletken üzerinde manyetik alan oluşur, bu iletkende harici bir manyetik alan içersinde bulunduğunda iletkenin taşıdığı</a:t>
            </a:r>
            <a:endParaRPr sz="3200">
              <a:solidFill>
                <a:schemeClr val="lt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chemeClr val="lt1"/>
                </a:solidFill>
                <a:latin typeface="Arial"/>
                <a:ea typeface="Arial"/>
                <a:cs typeface="Arial"/>
                <a:sym typeface="Arial"/>
              </a:rPr>
              <a:t>akıma ve harici alan şiddetine bağlı bir kuvvet oluşur.</a:t>
            </a:r>
            <a:endParaRPr sz="3200">
              <a:solidFill>
                <a:schemeClr val="lt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chemeClr val="lt1"/>
                </a:solidFill>
                <a:latin typeface="Arial"/>
                <a:ea typeface="Arial"/>
                <a:cs typeface="Arial"/>
                <a:sym typeface="Arial"/>
              </a:rPr>
              <a:t>Manyetizmanın temel prensibi gereği ters kutuplar birbirini çeker, aynı kutuplar ise iter, DC motorun iç yapısı iletken üzerindeki ve harici manyetik alanların birlikte bir dönme hareketi oluşturulmaları temel alınarak tasarlanmıştır.</a:t>
            </a:r>
            <a:endParaRPr/>
          </a:p>
          <a:p>
            <a:pPr indent="0" lvl="0" marL="0" marR="0" rtl="0" algn="l">
              <a:lnSpc>
                <a:spcPct val="140000"/>
              </a:lnSpc>
              <a:spcBef>
                <a:spcPts val="0"/>
              </a:spcBef>
              <a:spcAft>
                <a:spcPts val="0"/>
              </a:spcAft>
              <a:buNone/>
            </a:pPr>
            <a:r>
              <a:t/>
            </a:r>
            <a:endParaRPr sz="3200">
              <a:solidFill>
                <a:schemeClr val="lt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chemeClr val="lt1"/>
                </a:solidFill>
                <a:latin typeface="Arial"/>
                <a:ea typeface="Arial"/>
                <a:cs typeface="Arial"/>
                <a:sym typeface="Arial"/>
              </a:rPr>
              <a:t>2 kutuplu bir DC elektrik motoruna bakalım, kırmızılar Kuzey polarizasyonu ,yeşiller ise Güney Polarizasyonu gösterir.</a:t>
            </a:r>
            <a:endParaRPr sz="32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3">
            <a:alphaModFix/>
          </a:blip>
          <a:srcRect b="0" l="0" r="0" t="0"/>
          <a:stretch/>
        </p:blipFill>
        <p:spPr>
          <a:xfrm>
            <a:off x="-228600" y="-5821852"/>
            <a:ext cx="14944863" cy="8907952"/>
          </a:xfrm>
          <a:prstGeom prst="rect">
            <a:avLst/>
          </a:prstGeom>
          <a:noFill/>
          <a:ln>
            <a:noFill/>
          </a:ln>
        </p:spPr>
      </p:pic>
      <p:sp>
        <p:nvSpPr>
          <p:cNvPr id="237" name="Google Shape;237;p26"/>
          <p:cNvSpPr txBox="1"/>
          <p:nvPr/>
        </p:nvSpPr>
        <p:spPr>
          <a:xfrm>
            <a:off x="914400" y="3086100"/>
            <a:ext cx="11495636" cy="897682"/>
          </a:xfrm>
          <a:prstGeom prst="rect">
            <a:avLst/>
          </a:prstGeom>
          <a:noFill/>
          <a:ln>
            <a:noFill/>
          </a:ln>
        </p:spPr>
        <p:txBody>
          <a:bodyPr anchorCtr="0" anchor="t" bIns="0" lIns="0" spcFirstLastPara="1" rIns="0" wrap="square" tIns="0">
            <a:noAutofit/>
          </a:bodyPr>
          <a:lstStyle/>
          <a:p>
            <a:pPr indent="0" lvl="0" marL="0" marR="0" rtl="0" algn="l">
              <a:lnSpc>
                <a:spcPct val="167619"/>
              </a:lnSpc>
              <a:spcBef>
                <a:spcPts val="0"/>
              </a:spcBef>
              <a:spcAft>
                <a:spcPts val="0"/>
              </a:spcAft>
              <a:buNone/>
            </a:pPr>
            <a:r>
              <a:rPr b="1" lang="tr-TR" sz="4200">
                <a:solidFill>
                  <a:schemeClr val="dk1"/>
                </a:solidFill>
                <a:latin typeface="Arial"/>
                <a:ea typeface="Arial"/>
                <a:cs typeface="Arial"/>
                <a:sym typeface="Arial"/>
              </a:rPr>
              <a:t>DC Motorların Çalışma Prensipler</a:t>
            </a:r>
            <a:endParaRPr b="1" sz="4200">
              <a:solidFill>
                <a:schemeClr val="dk1"/>
              </a:solidFill>
              <a:latin typeface="Arial"/>
              <a:ea typeface="Arial"/>
              <a:cs typeface="Arial"/>
              <a:sym typeface="Arial"/>
            </a:endParaRPr>
          </a:p>
        </p:txBody>
      </p:sp>
      <p:sp>
        <p:nvSpPr>
          <p:cNvPr id="238" name="Google Shape;238;p26"/>
          <p:cNvSpPr txBox="1"/>
          <p:nvPr/>
        </p:nvSpPr>
        <p:spPr>
          <a:xfrm>
            <a:off x="886326" y="3944689"/>
            <a:ext cx="17317356" cy="514288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tr-TR" sz="3200">
                <a:solidFill>
                  <a:srgbClr val="020301"/>
                </a:solidFill>
                <a:latin typeface="Arial"/>
                <a:ea typeface="Arial"/>
                <a:cs typeface="Arial"/>
                <a:sym typeface="Arial"/>
              </a:rPr>
              <a:t>DCmotorlar 6 temel parçadan oluşur, aks , rotor(armatür),stator,komütatör,uyarma</a:t>
            </a:r>
            <a:br>
              <a:rPr lang="tr-TR" sz="3200">
                <a:solidFill>
                  <a:srgbClr val="020301"/>
                </a:solidFill>
                <a:latin typeface="Arial"/>
                <a:ea typeface="Arial"/>
                <a:cs typeface="Arial"/>
                <a:sym typeface="Arial"/>
              </a:rPr>
            </a:br>
            <a:r>
              <a:rPr lang="tr-TR" sz="3200">
                <a:solidFill>
                  <a:srgbClr val="020301"/>
                </a:solidFill>
                <a:latin typeface="Arial"/>
                <a:ea typeface="Arial"/>
                <a:cs typeface="Arial"/>
                <a:sym typeface="Arial"/>
              </a:rPr>
              <a:t>mıknatısları ve fırçalar. Harici manyetik alan sabit mıknatıslar veya DC gerili ile beslenen sargı (uyarma sargısı) ile oluşturulur. Stator motorun,motor gövdesini ve 2 veya fazla manyetik kutbu içeren sabit parçasıdır. Dönen kısım ise (aks ve komütatör ile beraber) motorun dönen parçasıdır. Rotor üzerindeki sargılar elektriksel olarak komütatör ile bağlantılıdır. İlk enerji verilmesi esnasında fırçaların, komütasyon kontakları ve rotor sargılarının geometrik yeri doğru konumda olmayabilir, doğru pozisyona gelene dek rotor dönecektir. Doğru konuma eriştikten sonra fırçalar bir sonraki komütasyon kontağına doğru, bir sonraki sargıya enerji vermek için gidecektir.</a:t>
            </a:r>
            <a:endParaRPr sz="3200">
              <a:solidFill>
                <a:srgbClr val="02030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42" name="Shape 242"/>
        <p:cNvGrpSpPr/>
        <p:nvPr/>
      </p:nvGrpSpPr>
      <p:grpSpPr>
        <a:xfrm>
          <a:off x="0" y="0"/>
          <a:ext cx="0" cy="0"/>
          <a:chOff x="0" y="0"/>
          <a:chExt cx="0" cy="0"/>
        </a:xfrm>
      </p:grpSpPr>
      <p:pic>
        <p:nvPicPr>
          <p:cNvPr id="243" name="Google Shape;243;p27"/>
          <p:cNvPicPr preferRelativeResize="0"/>
          <p:nvPr/>
        </p:nvPicPr>
        <p:blipFill rotWithShape="1">
          <a:blip r:embed="rId3">
            <a:alphaModFix/>
          </a:blip>
          <a:srcRect b="0" l="0" r="0" t="0"/>
          <a:stretch/>
        </p:blipFill>
        <p:spPr>
          <a:xfrm rot="-5400000">
            <a:off x="8609281" y="-518964"/>
            <a:ext cx="15293854" cy="11226383"/>
          </a:xfrm>
          <a:prstGeom prst="rect">
            <a:avLst/>
          </a:prstGeom>
          <a:noFill/>
          <a:ln>
            <a:noFill/>
          </a:ln>
        </p:spPr>
      </p:pic>
      <p:sp>
        <p:nvSpPr>
          <p:cNvPr id="244" name="Google Shape;244;p27"/>
          <p:cNvSpPr txBox="1"/>
          <p:nvPr/>
        </p:nvSpPr>
        <p:spPr>
          <a:xfrm>
            <a:off x="391564" y="0"/>
            <a:ext cx="10251452" cy="1833463"/>
          </a:xfrm>
          <a:prstGeom prst="rect">
            <a:avLst/>
          </a:prstGeom>
          <a:noFill/>
          <a:ln>
            <a:noFill/>
          </a:ln>
        </p:spPr>
        <p:txBody>
          <a:bodyPr anchorCtr="0" anchor="t" bIns="0" lIns="0" spcFirstLastPara="1" rIns="0" wrap="square" tIns="0">
            <a:noAutofit/>
          </a:bodyPr>
          <a:lstStyle/>
          <a:p>
            <a:pPr indent="0" lvl="0" marL="0" marR="0" rtl="0" algn="l">
              <a:lnSpc>
                <a:spcPct val="146666"/>
              </a:lnSpc>
              <a:spcBef>
                <a:spcPts val="0"/>
              </a:spcBef>
              <a:spcAft>
                <a:spcPts val="0"/>
              </a:spcAft>
              <a:buNone/>
            </a:pPr>
            <a:r>
              <a:rPr lang="tr-TR" sz="4800">
                <a:solidFill>
                  <a:schemeClr val="dk1"/>
                </a:solidFill>
                <a:latin typeface="Arial"/>
                <a:ea typeface="Arial"/>
                <a:cs typeface="Arial"/>
                <a:sym typeface="Arial"/>
              </a:rPr>
              <a:t>DC Motorların Çalışma Prensipler</a:t>
            </a:r>
            <a:endParaRPr sz="4800">
              <a:solidFill>
                <a:schemeClr val="dk1"/>
              </a:solidFill>
              <a:latin typeface="Arial"/>
              <a:ea typeface="Arial"/>
              <a:cs typeface="Arial"/>
              <a:sym typeface="Arial"/>
            </a:endParaRPr>
          </a:p>
        </p:txBody>
      </p:sp>
      <p:sp>
        <p:nvSpPr>
          <p:cNvPr id="245" name="Google Shape;245;p27"/>
          <p:cNvSpPr txBox="1"/>
          <p:nvPr/>
        </p:nvSpPr>
        <p:spPr>
          <a:xfrm>
            <a:off x="721348" y="1638300"/>
            <a:ext cx="10251452" cy="865621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tr-TR" sz="3200">
                <a:solidFill>
                  <a:srgbClr val="020301"/>
                </a:solidFill>
                <a:latin typeface="Arial"/>
                <a:ea typeface="Arial"/>
                <a:cs typeface="Arial"/>
                <a:sym typeface="Arial"/>
              </a:rPr>
              <a:t>İki kutuplu DC motor örneğimizde motorun dönmesi rotor sargılarının içindeki akımın yönünü değiştirir buda manyetik alanın yönünün değişmesine ve de dönme hareketinin devamını sağlar.</a:t>
            </a:r>
            <a:endParaRPr sz="3200">
              <a:solidFill>
                <a:srgbClr val="02030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rgbClr val="020301"/>
                </a:solidFill>
                <a:latin typeface="Arial"/>
                <a:ea typeface="Arial"/>
                <a:cs typeface="Arial"/>
                <a:sym typeface="Arial"/>
              </a:rPr>
              <a:t>Gerçek hayatta DC motorlar genelde 2 ‘den fazla kutup’a sahip olurlar.</a:t>
            </a:r>
            <a:endParaRPr/>
          </a:p>
          <a:p>
            <a:pPr indent="0" lvl="0" marL="0" marR="0" rtl="0" algn="l">
              <a:lnSpc>
                <a:spcPct val="140000"/>
              </a:lnSpc>
              <a:spcBef>
                <a:spcPts val="0"/>
              </a:spcBef>
              <a:spcAft>
                <a:spcPts val="0"/>
              </a:spcAft>
              <a:buNone/>
            </a:pPr>
            <a:r>
              <a:t/>
            </a:r>
            <a:endParaRPr sz="3200">
              <a:solidFill>
                <a:srgbClr val="02030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rgbClr val="020301"/>
                </a:solidFill>
                <a:latin typeface="Arial"/>
                <a:ea typeface="Arial"/>
                <a:cs typeface="Arial"/>
                <a:sym typeface="Arial"/>
              </a:rPr>
              <a:t>3 kutup gayet yaygındır. Bu tasarım komütatördeki olü nokatalar(“dead spots”)’dan korur.</a:t>
            </a:r>
            <a:endParaRPr/>
          </a:p>
          <a:p>
            <a:pPr indent="0" lvl="0" marL="0" marR="0" rtl="0" algn="l">
              <a:lnSpc>
                <a:spcPct val="140000"/>
              </a:lnSpc>
              <a:spcBef>
                <a:spcPts val="0"/>
              </a:spcBef>
              <a:spcAft>
                <a:spcPts val="0"/>
              </a:spcAft>
              <a:buNone/>
            </a:pPr>
            <a:r>
              <a:t/>
            </a:r>
            <a:endParaRPr sz="3200">
              <a:solidFill>
                <a:srgbClr val="020301"/>
              </a:solidFill>
              <a:latin typeface="Arial"/>
              <a:ea typeface="Arial"/>
              <a:cs typeface="Arial"/>
              <a:sym typeface="Arial"/>
            </a:endParaRPr>
          </a:p>
          <a:p>
            <a:pPr indent="0" lvl="0" marL="0" marR="0" rtl="0" algn="l">
              <a:lnSpc>
                <a:spcPct val="140000"/>
              </a:lnSpc>
              <a:spcBef>
                <a:spcPts val="0"/>
              </a:spcBef>
              <a:spcAft>
                <a:spcPts val="0"/>
              </a:spcAft>
              <a:buNone/>
            </a:pPr>
            <a:r>
              <a:rPr lang="tr-TR" sz="3200">
                <a:solidFill>
                  <a:srgbClr val="020301"/>
                </a:solidFill>
                <a:latin typeface="Arial"/>
                <a:ea typeface="Arial"/>
                <a:cs typeface="Arial"/>
                <a:sym typeface="Arial"/>
              </a:rPr>
              <a:t>2 kutuplu tasarımda,rotor hareketinin tam ortasında tüm fırçaların tüm komütatörlere aynı anda dokunur bu durum geçici sıkışmaya, kısa devreye , enerji sarfiyatına vede motor parçalarının zorlanmasına neden olur.</a:t>
            </a:r>
            <a:endParaRPr sz="3200">
              <a:solidFill>
                <a:srgbClr val="02030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49" name="Shape 249"/>
        <p:cNvGrpSpPr/>
        <p:nvPr/>
      </p:nvGrpSpPr>
      <p:grpSpPr>
        <a:xfrm>
          <a:off x="0" y="0"/>
          <a:ext cx="0" cy="0"/>
          <a:chOff x="0" y="0"/>
          <a:chExt cx="0" cy="0"/>
        </a:xfrm>
      </p:grpSpPr>
      <p:sp>
        <p:nvSpPr>
          <p:cNvPr id="250" name="Google Shape;250;p28"/>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txBox="1"/>
          <p:nvPr/>
        </p:nvSpPr>
        <p:spPr>
          <a:xfrm>
            <a:off x="381001" y="419100"/>
            <a:ext cx="6705600" cy="404879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600">
                <a:solidFill>
                  <a:schemeClr val="dk1"/>
                </a:solidFill>
                <a:latin typeface="Calibri"/>
                <a:ea typeface="Calibri"/>
                <a:cs typeface="Calibri"/>
                <a:sym typeface="Calibri"/>
              </a:rPr>
              <a:t>DOĞRU AKIM JENERATÖRÜ NEDİR ?</a:t>
            </a:r>
            <a:endParaRPr sz="6600">
              <a:solidFill>
                <a:schemeClr val="dk1"/>
              </a:solidFill>
              <a:latin typeface="Calibri"/>
              <a:ea typeface="Calibri"/>
              <a:cs typeface="Calibri"/>
              <a:sym typeface="Calibri"/>
            </a:endParaRPr>
          </a:p>
          <a:p>
            <a:pPr indent="0" lvl="0" marL="0" marR="0" rtl="0" algn="l">
              <a:spcBef>
                <a:spcPts val="0"/>
              </a:spcBef>
              <a:spcAft>
                <a:spcPts val="0"/>
              </a:spcAft>
              <a:buNone/>
            </a:pPr>
            <a:r>
              <a:rPr b="1" lang="tr-TR" sz="6600">
                <a:solidFill>
                  <a:schemeClr val="dk1"/>
                </a:solidFill>
                <a:latin typeface="Calibri"/>
                <a:ea typeface="Calibri"/>
                <a:cs typeface="Calibri"/>
                <a:sym typeface="Calibri"/>
              </a:rPr>
              <a:t>NASIL ÇALIŞIR ?</a:t>
            </a:r>
            <a:endParaRPr sz="6600">
              <a:solidFill>
                <a:schemeClr val="dk1"/>
              </a:solidFill>
              <a:latin typeface="Calibri"/>
              <a:ea typeface="Calibri"/>
              <a:cs typeface="Calibri"/>
              <a:sym typeface="Calibri"/>
            </a:endParaRPr>
          </a:p>
        </p:txBody>
      </p:sp>
      <p:sp>
        <p:nvSpPr>
          <p:cNvPr id="252" name="Google Shape;252;p28"/>
          <p:cNvSpPr txBox="1"/>
          <p:nvPr/>
        </p:nvSpPr>
        <p:spPr>
          <a:xfrm>
            <a:off x="5638800" y="952500"/>
            <a:ext cx="11995345" cy="4431983"/>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Mekanik enerjiyi elektrik enerjisine çeviren, alternatör ve motordan meydana gelen makinelere jeneratör denir.Bu aletlere, ışık enerjisini elektriğe dönüştüren fotoelektrik hücreleri,mekanik enerjiyi elektrik enerjisine çeviren makineler, kimyasal enerjiyi elektrik enerjisine çeviren bataryalar, ısı enerjisini elektrik enerjisine çeviren termoelektrik jeneratörler ve dizel jeneratörler de dahildir.</a:t>
            </a:r>
            <a:endParaRPr sz="3200">
              <a:solidFill>
                <a:schemeClr val="dk1"/>
              </a:solidFill>
              <a:latin typeface="Courier New"/>
              <a:ea typeface="Courier New"/>
              <a:cs typeface="Courier New"/>
              <a:sym typeface="Courier New"/>
            </a:endParaRPr>
          </a:p>
        </p:txBody>
      </p:sp>
      <p:sp>
        <p:nvSpPr>
          <p:cNvPr id="253" name="Google Shape;253;p28"/>
          <p:cNvSpPr/>
          <p:nvPr/>
        </p:nvSpPr>
        <p:spPr>
          <a:xfrm>
            <a:off x="5562600" y="5372100"/>
            <a:ext cx="12604574" cy="4708981"/>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Noto Sans Symbols"/>
              <a:buChar char="▪"/>
            </a:pPr>
            <a:r>
              <a:rPr lang="tr-TR" sz="3000">
                <a:solidFill>
                  <a:schemeClr val="dk1"/>
                </a:solidFill>
                <a:latin typeface="Courier New"/>
                <a:ea typeface="Courier New"/>
                <a:cs typeface="Courier New"/>
                <a:sym typeface="Courier New"/>
              </a:rPr>
              <a:t>Dinamo adı verilen elektromanyetik jeneratörler de bir bobin, manyetik alan içinde indüksiyon çizgilerini kesecek biçimde hareket ettirilir.Elektrostatik jeneratör de mekanik enerji, elektrostatik indüksiyon ya da sürtünmeyle üretilen eşit ve zıt elektriği yüklere bölünerek harcanır.</a:t>
            </a:r>
            <a:endParaRPr sz="30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000"/>
              <a:buFont typeface="Noto Sans Symbols"/>
              <a:buChar char="▪"/>
            </a:pPr>
            <a:r>
              <a:rPr lang="tr-TR" sz="3000">
                <a:solidFill>
                  <a:schemeClr val="dk1"/>
                </a:solidFill>
                <a:latin typeface="Courier New"/>
                <a:ea typeface="Courier New"/>
                <a:cs typeface="Courier New"/>
                <a:sym typeface="Courier New"/>
              </a:rPr>
              <a:t>Alternatif akım üreten makinelere alternatör, doğru akım üreten makinelere doğru akım jeneratörleri ya da dinamo denir.</a:t>
            </a:r>
            <a:endParaRPr sz="3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3000">
              <a:solidFill>
                <a:schemeClr val="dk1"/>
              </a:solidFill>
              <a:latin typeface="Courier New"/>
              <a:ea typeface="Courier New"/>
              <a:cs typeface="Courier New"/>
              <a:sym typeface="Courier New"/>
            </a:endParaRPr>
          </a:p>
        </p:txBody>
      </p:sp>
      <p:pic>
        <p:nvPicPr>
          <p:cNvPr descr="C:\Users\ALRAZY\Desktop\020_-_Generator-512.png" id="254" name="Google Shape;254;p28"/>
          <p:cNvPicPr preferRelativeResize="0"/>
          <p:nvPr/>
        </p:nvPicPr>
        <p:blipFill rotWithShape="1">
          <a:blip r:embed="rId3">
            <a:alphaModFix/>
          </a:blip>
          <a:srcRect b="0" l="0" r="0" t="0"/>
          <a:stretch/>
        </p:blipFill>
        <p:spPr>
          <a:xfrm>
            <a:off x="457200" y="4838700"/>
            <a:ext cx="4876800" cy="487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258" name="Shape 258"/>
        <p:cNvGrpSpPr/>
        <p:nvPr/>
      </p:nvGrpSpPr>
      <p:grpSpPr>
        <a:xfrm>
          <a:off x="0" y="0"/>
          <a:ext cx="0" cy="0"/>
          <a:chOff x="0" y="0"/>
          <a:chExt cx="0" cy="0"/>
        </a:xfrm>
      </p:grpSpPr>
      <p:sp>
        <p:nvSpPr>
          <p:cNvPr id="259" name="Google Shape;259;p29"/>
          <p:cNvSpPr/>
          <p:nvPr/>
        </p:nvSpPr>
        <p:spPr>
          <a:xfrm>
            <a:off x="5334000" y="1316782"/>
            <a:ext cx="210021" cy="8551118"/>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txBox="1"/>
          <p:nvPr/>
        </p:nvSpPr>
        <p:spPr>
          <a:xfrm>
            <a:off x="5771537" y="1333500"/>
            <a:ext cx="11830663" cy="8802410"/>
          </a:xfrm>
          <a:prstGeom prst="rect">
            <a:avLst/>
          </a:prstGeom>
          <a:noFill/>
          <a:ln>
            <a:noFill/>
          </a:ln>
        </p:spPr>
        <p:txBody>
          <a:bodyPr anchorCtr="0" anchor="t" bIns="0" lIns="0" spcFirstLastPara="1" rIns="0" wrap="square" tIns="0">
            <a:noAutofit/>
          </a:bodyPr>
          <a:lstStyle/>
          <a:p>
            <a:pPr indent="-457200" lvl="0" marL="457200" marR="0" rtl="0" algn="l">
              <a:lnSpc>
                <a:spcPct val="150000"/>
              </a:lnSpc>
              <a:spcBef>
                <a:spcPts val="0"/>
              </a:spcBef>
              <a:spcAft>
                <a:spcPts val="0"/>
              </a:spcAft>
              <a:buClr>
                <a:srgbClr val="FFC000"/>
              </a:buClr>
              <a:buSzPts val="3200"/>
              <a:buFont typeface="Arial"/>
              <a:buChar char="•"/>
            </a:pPr>
            <a:r>
              <a:rPr lang="tr-TR" sz="3200">
                <a:solidFill>
                  <a:srgbClr val="FFC000"/>
                </a:solidFill>
                <a:latin typeface="Courier New"/>
                <a:ea typeface="Courier New"/>
                <a:cs typeface="Courier New"/>
                <a:sym typeface="Courier New"/>
              </a:rPr>
              <a:t>Küçük jeneratörde kalıcı manyetik alan uygulaması yapılır.İndüksiyon jeneratörleri hariç, büyük jeneratörler DC alan sargıları ile donatılmıştır.DC jeneratörler de alan sargıları statora ,AC jeneratörler de ise alan sargıları rotora sarılmıştır.Alan sargıları sadece alçak voltaj ve güçlü dinamodan elektrik cereyanı gönderen iki iletken tele ihtiyaç vardır. Bu iki iletken tel dönme kuvvetlerine karşı kolaylıkla yalıtılırlar.</a:t>
            </a:r>
            <a:endParaRPr/>
          </a:p>
          <a:p>
            <a:pPr indent="-330200" lvl="0" marL="457200" marR="0" rtl="0" algn="l">
              <a:lnSpc>
                <a:spcPct val="150000"/>
              </a:lnSpc>
              <a:spcBef>
                <a:spcPts val="0"/>
              </a:spcBef>
              <a:spcAft>
                <a:spcPts val="0"/>
              </a:spcAft>
              <a:buClr>
                <a:srgbClr val="FFC000"/>
              </a:buClr>
              <a:buSzPts val="2000"/>
              <a:buFont typeface="Arial"/>
              <a:buNone/>
            </a:pPr>
            <a:r>
              <a:t/>
            </a:r>
            <a:endParaRPr sz="2000">
              <a:solidFill>
                <a:srgbClr val="FFC000"/>
              </a:solidFill>
              <a:latin typeface="Courier New"/>
              <a:ea typeface="Courier New"/>
              <a:cs typeface="Courier New"/>
              <a:sym typeface="Courier New"/>
            </a:endParaRPr>
          </a:p>
          <a:p>
            <a:pPr indent="-457200" lvl="0" marL="457200" marR="0" rtl="0" algn="l">
              <a:lnSpc>
                <a:spcPct val="150000"/>
              </a:lnSpc>
              <a:spcBef>
                <a:spcPts val="0"/>
              </a:spcBef>
              <a:spcAft>
                <a:spcPts val="0"/>
              </a:spcAft>
              <a:buClr>
                <a:srgbClr val="FFC000"/>
              </a:buClr>
              <a:buSzPts val="3200"/>
              <a:buFont typeface="Arial"/>
              <a:buChar char="•"/>
            </a:pPr>
            <a:r>
              <a:rPr lang="tr-TR" sz="3200">
                <a:solidFill>
                  <a:srgbClr val="FFC000"/>
                </a:solidFill>
                <a:latin typeface="Courier New"/>
                <a:ea typeface="Courier New"/>
                <a:cs typeface="Courier New"/>
                <a:sym typeface="Courier New"/>
              </a:rPr>
              <a:t>Alternatörler de dalgalı akım üretilir.</a:t>
            </a:r>
            <a:endParaRPr sz="3200">
              <a:solidFill>
                <a:srgbClr val="FFC000"/>
              </a:solidFill>
              <a:latin typeface="Courier New"/>
              <a:ea typeface="Courier New"/>
              <a:cs typeface="Courier New"/>
              <a:sym typeface="Courier New"/>
            </a:endParaRPr>
          </a:p>
        </p:txBody>
      </p:sp>
      <p:sp>
        <p:nvSpPr>
          <p:cNvPr id="261" name="Google Shape;261;p29"/>
          <p:cNvSpPr txBox="1"/>
          <p:nvPr/>
        </p:nvSpPr>
        <p:spPr>
          <a:xfrm>
            <a:off x="152400" y="419100"/>
            <a:ext cx="11125200" cy="897682"/>
          </a:xfrm>
          <a:prstGeom prst="rect">
            <a:avLst/>
          </a:prstGeom>
          <a:noFill/>
          <a:ln>
            <a:noFill/>
          </a:ln>
        </p:spPr>
        <p:txBody>
          <a:bodyPr anchorCtr="0" anchor="t" bIns="0" lIns="0" spcFirstLastPara="1" rIns="0" wrap="square" tIns="0">
            <a:noAutofit/>
          </a:bodyPr>
          <a:lstStyle/>
          <a:p>
            <a:pPr indent="0" lvl="0" marL="0" marR="0" rtl="0" algn="l">
              <a:lnSpc>
                <a:spcPct val="117333"/>
              </a:lnSpc>
              <a:spcBef>
                <a:spcPts val="0"/>
              </a:spcBef>
              <a:spcAft>
                <a:spcPts val="0"/>
              </a:spcAft>
              <a:buNone/>
            </a:pPr>
            <a:r>
              <a:rPr b="1" lang="tr-TR" sz="6000">
                <a:solidFill>
                  <a:schemeClr val="lt1"/>
                </a:solidFill>
                <a:latin typeface="Arial"/>
                <a:ea typeface="Arial"/>
                <a:cs typeface="Arial"/>
                <a:sym typeface="Arial"/>
              </a:rPr>
              <a:t>Jeneratörlerin Yapısı</a:t>
            </a:r>
            <a:endParaRPr b="1" sz="6000">
              <a:solidFill>
                <a:schemeClr val="lt1"/>
              </a:solidFill>
              <a:latin typeface="Arial"/>
              <a:ea typeface="Arial"/>
              <a:cs typeface="Arial"/>
              <a:sym typeface="Arial"/>
            </a:endParaRPr>
          </a:p>
        </p:txBody>
      </p:sp>
      <p:sp>
        <p:nvSpPr>
          <p:cNvPr id="262" name="Google Shape;262;p29"/>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Users\ALRAZY\Desktop\020_-_Generator-512.png" id="263" name="Google Shape;263;p29"/>
          <p:cNvPicPr preferRelativeResize="0"/>
          <p:nvPr/>
        </p:nvPicPr>
        <p:blipFill rotWithShape="1">
          <a:blip r:embed="rId3">
            <a:alphaModFix/>
          </a:blip>
          <a:srcRect b="0" l="0" r="0" t="0"/>
          <a:stretch/>
        </p:blipFill>
        <p:spPr>
          <a:xfrm>
            <a:off x="228600" y="2705100"/>
            <a:ext cx="4876800" cy="487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67" name="Shape 267"/>
        <p:cNvGrpSpPr/>
        <p:nvPr/>
      </p:nvGrpSpPr>
      <p:grpSpPr>
        <a:xfrm>
          <a:off x="0" y="0"/>
          <a:ext cx="0" cy="0"/>
          <a:chOff x="0" y="0"/>
          <a:chExt cx="0" cy="0"/>
        </a:xfrm>
      </p:grpSpPr>
      <p:sp>
        <p:nvSpPr>
          <p:cNvPr id="268" name="Google Shape;268;p30"/>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990600" y="190500"/>
            <a:ext cx="97536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6000">
                <a:solidFill>
                  <a:schemeClr val="dk1"/>
                </a:solidFill>
                <a:latin typeface="Arial"/>
                <a:ea typeface="Arial"/>
                <a:cs typeface="Arial"/>
                <a:sym typeface="Arial"/>
              </a:rPr>
              <a:t>Doğru Akım Üretim</a:t>
            </a:r>
            <a:endParaRPr/>
          </a:p>
          <a:p>
            <a:pPr indent="0" lvl="0" marL="0" marR="0" rtl="0" algn="l">
              <a:spcBef>
                <a:spcPts val="0"/>
              </a:spcBef>
              <a:spcAft>
                <a:spcPts val="0"/>
              </a:spcAft>
              <a:buNone/>
            </a:pPr>
            <a:r>
              <a:rPr b="1" lang="tr-TR" sz="6000">
                <a:solidFill>
                  <a:schemeClr val="dk1"/>
                </a:solidFill>
                <a:latin typeface="Arial"/>
                <a:ea typeface="Arial"/>
                <a:cs typeface="Arial"/>
                <a:sym typeface="Arial"/>
              </a:rPr>
              <a:t>Esasları</a:t>
            </a:r>
            <a:endParaRPr b="1" sz="6000">
              <a:solidFill>
                <a:schemeClr val="dk1"/>
              </a:solidFill>
              <a:latin typeface="Arial"/>
              <a:ea typeface="Arial"/>
              <a:cs typeface="Arial"/>
              <a:sym typeface="Arial"/>
            </a:endParaRPr>
          </a:p>
        </p:txBody>
      </p:sp>
      <p:pic>
        <p:nvPicPr>
          <p:cNvPr id="271" name="Google Shape;271;p30"/>
          <p:cNvPicPr preferRelativeResize="0"/>
          <p:nvPr/>
        </p:nvPicPr>
        <p:blipFill rotWithShape="1">
          <a:blip r:embed="rId3">
            <a:alphaModFix/>
          </a:blip>
          <a:srcRect b="0" l="0" r="0" t="0"/>
          <a:stretch/>
        </p:blipFill>
        <p:spPr>
          <a:xfrm>
            <a:off x="10896600" y="135818"/>
            <a:ext cx="7247021" cy="497327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72" name="Google Shape;272;p30"/>
          <p:cNvSpPr/>
          <p:nvPr/>
        </p:nvSpPr>
        <p:spPr>
          <a:xfrm>
            <a:off x="1244254" y="1914067"/>
            <a:ext cx="9652346" cy="55092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Bir iletkende gerilim oluşturabilmek endüksiyon prensibine dayanır. Endüksiyon prensibine göre; iletken ve manyetik alanın birbirlerini etkileyecek şekilde konumlandırılıp, en az birinin hareket ettirilmesi sonucunda iletkendeki yükler harekete geçer. Bu olay sonucunda iletkende bir gerilim meydana gelir. İletkende meydana gelen akımın yönü sağ el kuralına göre bulunabilir.</a:t>
            </a:r>
            <a:endParaRPr sz="3200">
              <a:solidFill>
                <a:schemeClr val="dk1"/>
              </a:solidFill>
              <a:latin typeface="Courier New"/>
              <a:ea typeface="Courier New"/>
              <a:cs typeface="Courier New"/>
              <a:sym typeface="Courier New"/>
            </a:endParaRPr>
          </a:p>
        </p:txBody>
      </p:sp>
      <p:sp>
        <p:nvSpPr>
          <p:cNvPr id="273" name="Google Shape;273;p30"/>
          <p:cNvSpPr/>
          <p:nvPr/>
        </p:nvSpPr>
        <p:spPr>
          <a:xfrm>
            <a:off x="1244253" y="7395508"/>
            <a:ext cx="16758609" cy="193899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Noto Sans Symbols"/>
              <a:buChar char="▪"/>
            </a:pPr>
            <a:r>
              <a:rPr lang="tr-TR" sz="3000">
                <a:solidFill>
                  <a:schemeClr val="dk1"/>
                </a:solidFill>
                <a:latin typeface="Courier New"/>
                <a:ea typeface="Courier New"/>
                <a:cs typeface="Courier New"/>
                <a:sym typeface="Courier New"/>
              </a:rPr>
              <a:t>Sağ el kuralı: Birbirlerine dik tutulan; baş, işaret ve orta parmaklardan, baş parmak hareket yönünü (V), işaret parmağı manyetik alan yönünü (B) gösterecek şekilde tutulursa, orta parmak iletkenden geçecek olan akımın yönünü (I) gösterir.</a:t>
            </a:r>
            <a:endParaRPr sz="30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77" name="Shape 277"/>
        <p:cNvGrpSpPr/>
        <p:nvPr/>
      </p:nvGrpSpPr>
      <p:grpSpPr>
        <a:xfrm>
          <a:off x="0" y="0"/>
          <a:ext cx="0" cy="0"/>
          <a:chOff x="0" y="0"/>
          <a:chExt cx="0" cy="0"/>
        </a:xfrm>
      </p:grpSpPr>
      <p:pic>
        <p:nvPicPr>
          <p:cNvPr id="278" name="Google Shape;278;p31"/>
          <p:cNvPicPr preferRelativeResize="0"/>
          <p:nvPr/>
        </p:nvPicPr>
        <p:blipFill rotWithShape="1">
          <a:blip r:embed="rId3">
            <a:alphaModFix/>
          </a:blip>
          <a:srcRect b="0" l="0" r="0" t="0"/>
          <a:stretch/>
        </p:blipFill>
        <p:spPr>
          <a:xfrm>
            <a:off x="0" y="2019300"/>
            <a:ext cx="12115800" cy="63246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79" name="Google Shape;279;p31"/>
          <p:cNvSpPr/>
          <p:nvPr/>
        </p:nvSpPr>
        <p:spPr>
          <a:xfrm>
            <a:off x="12420600" y="1866900"/>
            <a:ext cx="5867400" cy="723274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600"/>
              <a:buFont typeface="Noto Sans Symbols"/>
              <a:buChar char="▪"/>
            </a:pPr>
            <a:r>
              <a:rPr lang="tr-TR" sz="3600">
                <a:solidFill>
                  <a:schemeClr val="dk1"/>
                </a:solidFill>
                <a:latin typeface="Courier New"/>
                <a:ea typeface="Courier New"/>
                <a:cs typeface="Courier New"/>
                <a:sym typeface="Courier New"/>
              </a:rPr>
              <a:t>Şekil mıknatısın N-S kutupları arasında iletken 1,2,3 ve 4 yönlerinde ayrı ayrı hareket ettirilmektedir.</a:t>
            </a:r>
            <a:r>
              <a:rPr lang="tr-TR" sz="3600">
                <a:solidFill>
                  <a:schemeClr val="dk1"/>
                </a:solidFill>
                <a:latin typeface="Calibri"/>
                <a:ea typeface="Calibri"/>
                <a:cs typeface="Calibri"/>
                <a:sym typeface="Calibri"/>
              </a:rPr>
              <a:t> </a:t>
            </a:r>
            <a:r>
              <a:rPr lang="tr-TR" sz="3600">
                <a:solidFill>
                  <a:schemeClr val="dk1"/>
                </a:solidFill>
                <a:latin typeface="Courier New"/>
                <a:ea typeface="Courier New"/>
                <a:cs typeface="Courier New"/>
                <a:sym typeface="Courier New"/>
              </a:rPr>
              <a:t>sonucunda iletken üzerinde sağ el kuralına uygun olarak akımlar meydana gelir.</a:t>
            </a:r>
            <a:endParaRPr sz="3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3200">
              <a:solidFill>
                <a:schemeClr val="dk1"/>
              </a:solidFill>
              <a:latin typeface="Courier New"/>
              <a:ea typeface="Courier New"/>
              <a:cs typeface="Courier New"/>
              <a:sym typeface="Courier New"/>
            </a:endParaRPr>
          </a:p>
        </p:txBody>
      </p:sp>
      <p:sp>
        <p:nvSpPr>
          <p:cNvPr id="280" name="Google Shape;280;p31"/>
          <p:cNvSpPr/>
          <p:nvPr/>
        </p:nvSpPr>
        <p:spPr>
          <a:xfrm>
            <a:off x="-228600" y="1447800"/>
            <a:ext cx="5334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762000" y="495300"/>
            <a:ext cx="1101455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6000">
                <a:solidFill>
                  <a:schemeClr val="dk1"/>
                </a:solidFill>
                <a:latin typeface="Arial"/>
                <a:ea typeface="Arial"/>
                <a:cs typeface="Arial"/>
                <a:sym typeface="Arial"/>
              </a:rPr>
              <a:t>Doğru Akım Üretim</a:t>
            </a:r>
            <a:r>
              <a:rPr lang="tr-TR" sz="6000">
                <a:solidFill>
                  <a:schemeClr val="dk1"/>
                </a:solidFill>
                <a:latin typeface="Arial"/>
                <a:ea typeface="Arial"/>
                <a:cs typeface="Arial"/>
                <a:sym typeface="Arial"/>
              </a:rPr>
              <a:t> </a:t>
            </a:r>
            <a:r>
              <a:rPr b="1" lang="tr-TR" sz="6000">
                <a:solidFill>
                  <a:schemeClr val="dk1"/>
                </a:solidFill>
                <a:latin typeface="Arial"/>
                <a:ea typeface="Arial"/>
                <a:cs typeface="Arial"/>
                <a:sym typeface="Arial"/>
              </a:rPr>
              <a:t>Esasları</a:t>
            </a:r>
            <a:endParaRPr sz="6000">
              <a:solidFill>
                <a:schemeClr val="dk1"/>
              </a:solidFill>
              <a:latin typeface="Arial"/>
              <a:ea typeface="Arial"/>
              <a:cs typeface="Arial"/>
              <a:sym typeface="Arial"/>
            </a:endParaRPr>
          </a:p>
        </p:txBody>
      </p:sp>
      <p:sp>
        <p:nvSpPr>
          <p:cNvPr id="282" name="Google Shape;282;p31"/>
          <p:cNvSpPr/>
          <p:nvPr/>
        </p:nvSpPr>
        <p:spPr>
          <a:xfrm>
            <a:off x="533400" y="8572500"/>
            <a:ext cx="175260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Şekiller'nde bu akımların oluşumu görülmektedir.Manyetik alanda hareket ettirilen iletkende akım oluşabilmesi için; iletkenin alan kuvvet çizgileriyle arasında bir kesişme açısı olmalıdır.</a:t>
            </a:r>
            <a:endParaRPr sz="32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96" name="Shape 96"/>
        <p:cNvGrpSpPr/>
        <p:nvPr/>
      </p:nvGrpSpPr>
      <p:grpSpPr>
        <a:xfrm>
          <a:off x="0" y="0"/>
          <a:ext cx="0" cy="0"/>
          <a:chOff x="0" y="0"/>
          <a:chExt cx="0" cy="0"/>
        </a:xfrm>
      </p:grpSpPr>
      <p:sp>
        <p:nvSpPr>
          <p:cNvPr id="97" name="Google Shape;97;p14"/>
          <p:cNvSpPr/>
          <p:nvPr/>
        </p:nvSpPr>
        <p:spPr>
          <a:xfrm>
            <a:off x="9448800" y="1035703"/>
            <a:ext cx="210021" cy="8229600"/>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nvSpPr>
        <p:spPr>
          <a:xfrm>
            <a:off x="2438400" y="5290818"/>
            <a:ext cx="5452130" cy="919482"/>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F3F5F9"/>
                </a:solidFill>
                <a:latin typeface="Arial"/>
                <a:ea typeface="Arial"/>
                <a:cs typeface="Arial"/>
                <a:sym typeface="Arial"/>
              </a:rPr>
              <a:t>KONULAR</a:t>
            </a:r>
            <a:endParaRPr b="1" sz="6400">
              <a:solidFill>
                <a:srgbClr val="F3F5F9"/>
              </a:solidFill>
              <a:latin typeface="Arial"/>
              <a:ea typeface="Arial"/>
              <a:cs typeface="Arial"/>
              <a:sym typeface="Arial"/>
            </a:endParaRPr>
          </a:p>
        </p:txBody>
      </p:sp>
      <p:sp>
        <p:nvSpPr>
          <p:cNvPr id="99" name="Google Shape;99;p14"/>
          <p:cNvSpPr txBox="1"/>
          <p:nvPr/>
        </p:nvSpPr>
        <p:spPr>
          <a:xfrm>
            <a:off x="9753600" y="1257300"/>
            <a:ext cx="7792063" cy="7386638"/>
          </a:xfrm>
          <a:prstGeom prst="rect">
            <a:avLst/>
          </a:prstGeom>
          <a:noFill/>
          <a:ln>
            <a:noFill/>
          </a:ln>
        </p:spPr>
        <p:txBody>
          <a:bodyPr anchorCtr="0" anchor="t" bIns="0" lIns="0" spcFirstLastPara="1" rIns="0" wrap="square" tIns="0">
            <a:noAutofit/>
          </a:bodyPr>
          <a:lstStyle/>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DA Motor nedir  ve  nasıl çalışır?</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DA Elektrik Motorlarının Kısımları.</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DA Elektrik Motorlarının Özellikleri.</a:t>
            </a:r>
            <a:endParaRPr/>
          </a:p>
          <a:p>
            <a:pPr indent="-254000" lvl="0" marL="457200" marR="0" rtl="0" algn="l">
              <a:lnSpc>
                <a:spcPct val="150000"/>
              </a:lnSpc>
              <a:spcBef>
                <a:spcPts val="0"/>
              </a:spcBef>
              <a:spcAft>
                <a:spcPts val="0"/>
              </a:spcAft>
              <a:buClr>
                <a:schemeClr val="dk1"/>
              </a:buClr>
              <a:buSzPts val="3200"/>
              <a:buFont typeface="Arial"/>
              <a:buNone/>
            </a:pPr>
            <a:r>
              <a:t/>
            </a:r>
            <a:endParaRPr b="1" sz="3200">
              <a:solidFill>
                <a:srgbClr val="D09E00"/>
              </a:solidFill>
              <a:latin typeface="Arial"/>
              <a:ea typeface="Arial"/>
              <a:cs typeface="Arial"/>
              <a:sym typeface="Arial"/>
            </a:endParaRPr>
          </a:p>
          <a:p>
            <a:pPr indent="-254000" lvl="0" marL="457200" marR="0" rtl="0" algn="l">
              <a:lnSpc>
                <a:spcPct val="150000"/>
              </a:lnSpc>
              <a:spcBef>
                <a:spcPts val="0"/>
              </a:spcBef>
              <a:spcAft>
                <a:spcPts val="0"/>
              </a:spcAft>
              <a:buClr>
                <a:schemeClr val="dk1"/>
              </a:buClr>
              <a:buSzPts val="3200"/>
              <a:buFont typeface="Arial"/>
              <a:buNone/>
            </a:pPr>
            <a:r>
              <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DA Motor Çeşitlerininn Özellikleri ve Kullanım Alanları.</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DC Motorların Çalışma Prensipleri</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DOĞRU AKIM  JENERATÖRÜ  NEDİR ? NASIL ÇALIŞIR ?</a:t>
            </a:r>
            <a:endParaRPr b="1" sz="3200">
              <a:solidFill>
                <a:srgbClr val="D09E00"/>
              </a:solidFill>
              <a:latin typeface="Arial"/>
              <a:ea typeface="Arial"/>
              <a:cs typeface="Arial"/>
              <a:sym typeface="Arial"/>
            </a:endParaRPr>
          </a:p>
        </p:txBody>
      </p:sp>
      <p:sp>
        <p:nvSpPr>
          <p:cNvPr id="100" name="Google Shape;100;p14"/>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Users\ALRAZY\Desktop\wind-turbine-clean-renewable-energy-icon.png" id="101" name="Google Shape;101;p14"/>
          <p:cNvPicPr preferRelativeResize="0"/>
          <p:nvPr/>
        </p:nvPicPr>
        <p:blipFill rotWithShape="1">
          <a:blip r:embed="rId3">
            <a:alphaModFix/>
          </a:blip>
          <a:srcRect b="0" l="0" r="0" t="0"/>
          <a:stretch/>
        </p:blipFill>
        <p:spPr>
          <a:xfrm>
            <a:off x="2514600" y="190500"/>
            <a:ext cx="4199021" cy="41990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286" name="Shape 286"/>
        <p:cNvGrpSpPr/>
        <p:nvPr/>
      </p:nvGrpSpPr>
      <p:grpSpPr>
        <a:xfrm>
          <a:off x="0" y="0"/>
          <a:ext cx="0" cy="0"/>
          <a:chOff x="0" y="0"/>
          <a:chExt cx="0" cy="0"/>
        </a:xfrm>
      </p:grpSpPr>
      <p:sp>
        <p:nvSpPr>
          <p:cNvPr id="287" name="Google Shape;287;p32"/>
          <p:cNvSpPr/>
          <p:nvPr/>
        </p:nvSpPr>
        <p:spPr>
          <a:xfrm>
            <a:off x="4495800" y="1316782"/>
            <a:ext cx="210021" cy="8551118"/>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txBox="1"/>
          <p:nvPr/>
        </p:nvSpPr>
        <p:spPr>
          <a:xfrm>
            <a:off x="4873179" y="1349691"/>
            <a:ext cx="13262421" cy="9356408"/>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C000"/>
              </a:buClr>
              <a:buSzPts val="3200"/>
              <a:buFont typeface="Noto Sans Symbols"/>
              <a:buChar char="▪"/>
            </a:pPr>
            <a:r>
              <a:rPr lang="tr-TR" sz="3200">
                <a:solidFill>
                  <a:srgbClr val="FFC000"/>
                </a:solidFill>
                <a:latin typeface="Courier New"/>
                <a:ea typeface="Courier New"/>
                <a:cs typeface="Courier New"/>
                <a:sym typeface="Courier New"/>
              </a:rPr>
              <a:t>Generatörlerin çalışma esasları endüksiyon prensibine dayanır. Harici bir manyetik alan içerisinde dönen bobinde gerilim indüklenir.</a:t>
            </a:r>
            <a:endParaRPr sz="3200">
              <a:solidFill>
                <a:srgbClr val="FFC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FFC000"/>
              </a:buClr>
              <a:buSzPts val="3200"/>
              <a:buFont typeface="Noto Sans Symbols"/>
              <a:buChar char="▪"/>
            </a:pPr>
            <a:r>
              <a:rPr lang="tr-TR" sz="3200">
                <a:solidFill>
                  <a:srgbClr val="FFC000"/>
                </a:solidFill>
                <a:latin typeface="Courier New"/>
                <a:ea typeface="Courier New"/>
                <a:cs typeface="Courier New"/>
                <a:sym typeface="Courier New"/>
              </a:rPr>
              <a:t>İndüklenen gerilimin yönü Lenz kanununa</a:t>
            </a:r>
            <a:endParaRPr sz="3200">
              <a:solidFill>
                <a:srgbClr val="FFC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FFC000"/>
              </a:buClr>
              <a:buSzPts val="3200"/>
              <a:buFont typeface="Noto Sans Symbols"/>
              <a:buChar char="▪"/>
            </a:pPr>
            <a:r>
              <a:rPr lang="tr-TR" sz="3200">
                <a:solidFill>
                  <a:srgbClr val="FFC000"/>
                </a:solidFill>
                <a:latin typeface="Courier New"/>
                <a:ea typeface="Courier New"/>
                <a:cs typeface="Courier New"/>
                <a:sym typeface="Courier New"/>
              </a:rPr>
              <a:t>göre kendisini oluşturan harici manyetik alana zıt bir EMK üretecek yöndedir. Üretilen bu EMK, dış devreye alınarak enerji ihtiyacı olan alanlarda kullanılır.</a:t>
            </a:r>
            <a:endParaRPr/>
          </a:p>
          <a:p>
            <a:pPr indent="-457200" lvl="0" marL="457200" marR="0" rtl="0" algn="l">
              <a:lnSpc>
                <a:spcPct val="100000"/>
              </a:lnSpc>
              <a:spcBef>
                <a:spcPts val="0"/>
              </a:spcBef>
              <a:spcAft>
                <a:spcPts val="0"/>
              </a:spcAft>
              <a:buClr>
                <a:srgbClr val="FFC000"/>
              </a:buClr>
              <a:buSzPts val="3200"/>
              <a:buFont typeface="Noto Sans Symbols"/>
              <a:buChar char="▪"/>
            </a:pPr>
            <a:r>
              <a:rPr lang="tr-TR" sz="3200">
                <a:solidFill>
                  <a:srgbClr val="FFC000"/>
                </a:solidFill>
                <a:latin typeface="Courier New"/>
                <a:ea typeface="Courier New"/>
                <a:cs typeface="Courier New"/>
                <a:sym typeface="Courier New"/>
              </a:rPr>
              <a:t>Kısaca açıklamak gerekirse; elektrik enerjisi üretmek için iki temel eleman ve bir işleve ihtiyacımız vardır. Bunlar;</a:t>
            </a:r>
            <a:br>
              <a:rPr lang="tr-TR" sz="3200">
                <a:solidFill>
                  <a:srgbClr val="FFC000"/>
                </a:solidFill>
                <a:latin typeface="Courier New"/>
                <a:ea typeface="Courier New"/>
                <a:cs typeface="Courier New"/>
                <a:sym typeface="Courier New"/>
              </a:rPr>
            </a:br>
            <a:endParaRPr sz="3200">
              <a:solidFill>
                <a:srgbClr val="FFC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FFC000"/>
              </a:buClr>
              <a:buSzPts val="3200"/>
              <a:buFont typeface="Noto Sans Symbols"/>
              <a:buChar char="▪"/>
            </a:pPr>
            <a:r>
              <a:rPr lang="tr-TR" sz="3200">
                <a:solidFill>
                  <a:srgbClr val="FFC000"/>
                </a:solidFill>
                <a:latin typeface="Courier New"/>
                <a:ea typeface="Courier New"/>
                <a:cs typeface="Courier New"/>
                <a:sym typeface="Courier New"/>
              </a:rPr>
              <a:t>Manyetik	alan:	Doğalmıknatıs veya elektromıknatıs ile elde edilebilir.</a:t>
            </a:r>
            <a:br>
              <a:rPr lang="tr-TR" sz="3200">
                <a:solidFill>
                  <a:srgbClr val="FFC000"/>
                </a:solidFill>
                <a:latin typeface="Courier New"/>
                <a:ea typeface="Courier New"/>
                <a:cs typeface="Courier New"/>
                <a:sym typeface="Courier New"/>
              </a:rPr>
            </a:br>
            <a:r>
              <a:rPr lang="tr-TR" sz="3200">
                <a:solidFill>
                  <a:srgbClr val="FFC000"/>
                </a:solidFill>
                <a:latin typeface="Courier New"/>
                <a:ea typeface="Courier New"/>
                <a:cs typeface="Courier New"/>
                <a:sym typeface="Courier New"/>
              </a:rPr>
              <a:t>- İletken: Elektrik akımını ileten maddedir. (Bakır telden yapılan bir bobin olabilir.)</a:t>
            </a:r>
            <a:br>
              <a:rPr lang="tr-TR" sz="3200">
                <a:solidFill>
                  <a:srgbClr val="FFC000"/>
                </a:solidFill>
                <a:latin typeface="Courier New"/>
                <a:ea typeface="Courier New"/>
                <a:cs typeface="Courier New"/>
                <a:sym typeface="Courier New"/>
              </a:rPr>
            </a:br>
            <a:r>
              <a:rPr lang="tr-TR" sz="3200">
                <a:solidFill>
                  <a:srgbClr val="FFC000"/>
                </a:solidFill>
                <a:latin typeface="Courier New"/>
                <a:ea typeface="Courier New"/>
                <a:cs typeface="Courier New"/>
                <a:sym typeface="Courier New"/>
              </a:rPr>
              <a:t>- İşlev: İki	elemandan en az birinin hareket etmesidir. (Genellikle iletken hareketlidir.)</a:t>
            </a:r>
            <a:endParaRPr sz="3200">
              <a:solidFill>
                <a:srgbClr val="FFC000"/>
              </a:solidFill>
              <a:latin typeface="Courier New"/>
              <a:ea typeface="Courier New"/>
              <a:cs typeface="Courier New"/>
              <a:sym typeface="Courier New"/>
            </a:endParaRPr>
          </a:p>
          <a:p>
            <a:pPr indent="-254000" lvl="0" marL="457200" marR="0" rtl="0" algn="l">
              <a:lnSpc>
                <a:spcPct val="100000"/>
              </a:lnSpc>
              <a:spcBef>
                <a:spcPts val="0"/>
              </a:spcBef>
              <a:spcAft>
                <a:spcPts val="0"/>
              </a:spcAft>
              <a:buClr>
                <a:srgbClr val="FFC000"/>
              </a:buClr>
              <a:buSzPts val="3200"/>
              <a:buFont typeface="Noto Sans Symbols"/>
              <a:buNone/>
            </a:pPr>
            <a:r>
              <a:t/>
            </a:r>
            <a:endParaRPr sz="3200">
              <a:solidFill>
                <a:srgbClr val="FFC000"/>
              </a:solidFill>
              <a:latin typeface="Courier New"/>
              <a:ea typeface="Courier New"/>
              <a:cs typeface="Courier New"/>
              <a:sym typeface="Courier New"/>
            </a:endParaRPr>
          </a:p>
        </p:txBody>
      </p:sp>
      <p:sp>
        <p:nvSpPr>
          <p:cNvPr id="289" name="Google Shape;289;p32"/>
          <p:cNvSpPr txBox="1"/>
          <p:nvPr/>
        </p:nvSpPr>
        <p:spPr>
          <a:xfrm>
            <a:off x="152400" y="-38100"/>
            <a:ext cx="17297400" cy="1384995"/>
          </a:xfrm>
          <a:prstGeom prst="rect">
            <a:avLst/>
          </a:prstGeom>
          <a:noFill/>
          <a:ln>
            <a:noFill/>
          </a:ln>
        </p:spPr>
        <p:txBody>
          <a:bodyPr anchorCtr="0" anchor="t" bIns="0" lIns="0" spcFirstLastPara="1" rIns="0" wrap="square" tIns="0">
            <a:noAutofit/>
          </a:bodyPr>
          <a:lstStyle/>
          <a:p>
            <a:pPr indent="-457200" lvl="0" marL="457200" marR="0" rtl="0" algn="l">
              <a:lnSpc>
                <a:spcPct val="150000"/>
              </a:lnSpc>
              <a:spcBef>
                <a:spcPts val="0"/>
              </a:spcBef>
              <a:spcAft>
                <a:spcPts val="0"/>
              </a:spcAft>
              <a:buClr>
                <a:srgbClr val="FFC000"/>
              </a:buClr>
              <a:buSzPts val="6000"/>
              <a:buFont typeface="Arial"/>
              <a:buChar char="•"/>
            </a:pPr>
            <a:r>
              <a:rPr lang="tr-TR" sz="6000">
                <a:solidFill>
                  <a:srgbClr val="FFC000"/>
                </a:solidFill>
                <a:latin typeface="Arial"/>
                <a:ea typeface="Arial"/>
                <a:cs typeface="Arial"/>
                <a:sym typeface="Arial"/>
              </a:rPr>
              <a:t>DC Generatörlerin Çalışma Esasları</a:t>
            </a:r>
            <a:endParaRPr sz="6000">
              <a:solidFill>
                <a:srgbClr val="FFC000"/>
              </a:solidFill>
              <a:latin typeface="Arial"/>
              <a:ea typeface="Arial"/>
              <a:cs typeface="Arial"/>
              <a:sym typeface="Arial"/>
            </a:endParaRPr>
          </a:p>
        </p:txBody>
      </p:sp>
      <p:sp>
        <p:nvSpPr>
          <p:cNvPr id="290" name="Google Shape;290;p32"/>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32"/>
          <p:cNvPicPr preferRelativeResize="0"/>
          <p:nvPr/>
        </p:nvPicPr>
        <p:blipFill rotWithShape="1">
          <a:blip r:embed="rId3">
            <a:alphaModFix/>
          </a:blip>
          <a:srcRect b="0" l="0" r="0" t="0"/>
          <a:stretch/>
        </p:blipFill>
        <p:spPr>
          <a:xfrm rot="5400000">
            <a:off x="-2133524" y="3864217"/>
            <a:ext cx="8642531" cy="36134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295" name="Shape 295"/>
        <p:cNvGrpSpPr/>
        <p:nvPr/>
      </p:nvGrpSpPr>
      <p:grpSpPr>
        <a:xfrm>
          <a:off x="0" y="0"/>
          <a:ext cx="0" cy="0"/>
          <a:chOff x="0" y="0"/>
          <a:chExt cx="0" cy="0"/>
        </a:xfrm>
      </p:grpSpPr>
      <p:sp>
        <p:nvSpPr>
          <p:cNvPr id="296" name="Google Shape;296;p33"/>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381000" y="266700"/>
            <a:ext cx="12192000"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chemeClr val="dk1"/>
                </a:solidFill>
                <a:latin typeface="Arial"/>
                <a:ea typeface="Arial"/>
                <a:cs typeface="Arial"/>
                <a:sym typeface="Arial"/>
              </a:rPr>
              <a:t>Generatörlerde Komütasyon Kutbu ve Dengeleme Sargısının Kullanımı</a:t>
            </a:r>
            <a:endParaRPr b="1" sz="4400">
              <a:solidFill>
                <a:schemeClr val="dk1"/>
              </a:solidFill>
              <a:latin typeface="Arial"/>
              <a:ea typeface="Arial"/>
              <a:cs typeface="Arial"/>
              <a:sym typeface="Arial"/>
            </a:endParaRPr>
          </a:p>
        </p:txBody>
      </p:sp>
      <p:sp>
        <p:nvSpPr>
          <p:cNvPr id="299" name="Google Shape;299;p33"/>
          <p:cNvSpPr/>
          <p:nvPr/>
        </p:nvSpPr>
        <p:spPr>
          <a:xfrm>
            <a:off x="1244254" y="1914067"/>
            <a:ext cx="9652346" cy="649408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Generatörlerin bir bobininde akımın fırçalar ve kolektör yardımı ile yön değiştirmesine komütasyon denir. </a:t>
            </a:r>
            <a:endParaRPr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Komütasyonu kolaylaştırmak için çeşitli yöntemler kullanılır. Bunlardan biri</a:t>
            </a:r>
            <a:endParaRPr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komütasyon kutbu adı verilen yardımcı kutupların kullanılmasıdır. Komütasyon</a:t>
            </a:r>
            <a:endParaRPr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kutupları ana kutupların arasına tam nötr bölgesine konur. Şekil de komütasyon</a:t>
            </a:r>
            <a:endParaRPr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kutbunun kullanımı görülmektedir.</a:t>
            </a:r>
            <a:endParaRPr sz="3200">
              <a:solidFill>
                <a:schemeClr val="dk1"/>
              </a:solidFill>
              <a:latin typeface="Courier New"/>
              <a:ea typeface="Courier New"/>
              <a:cs typeface="Courier New"/>
              <a:sym typeface="Courier New"/>
            </a:endParaRPr>
          </a:p>
        </p:txBody>
      </p:sp>
      <p:sp>
        <p:nvSpPr>
          <p:cNvPr id="300" name="Google Shape;300;p33"/>
          <p:cNvSpPr/>
          <p:nvPr/>
        </p:nvSpPr>
        <p:spPr>
          <a:xfrm>
            <a:off x="1244254" y="8233708"/>
            <a:ext cx="16758609" cy="1938992"/>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000"/>
              <a:buFont typeface="Noto Sans Symbols"/>
              <a:buChar char="▪"/>
            </a:pPr>
            <a:r>
              <a:rPr lang="tr-TR" sz="3000">
                <a:solidFill>
                  <a:schemeClr val="dk1"/>
                </a:solidFill>
                <a:latin typeface="Courier New"/>
                <a:ea typeface="Courier New"/>
                <a:cs typeface="Courier New"/>
                <a:sym typeface="Courier New"/>
              </a:rPr>
              <a:t>Sağ el kuralı: Birbirlerine dik tutulan; baş, işaret ve orta parmaklardan, baş parmak hareket yönünü (V), işaret parmağı manyetik alan yönünü (B) gösterecek şekilde tutulursa, orta parmak iletkenden geçecek olan akımın yönünü (I) gösterir.</a:t>
            </a:r>
            <a:endParaRPr sz="3000">
              <a:solidFill>
                <a:schemeClr val="dk1"/>
              </a:solidFill>
              <a:latin typeface="Courier New"/>
              <a:ea typeface="Courier New"/>
              <a:cs typeface="Courier New"/>
              <a:sym typeface="Courier New"/>
            </a:endParaRPr>
          </a:p>
        </p:txBody>
      </p:sp>
      <p:pic>
        <p:nvPicPr>
          <p:cNvPr id="301" name="Google Shape;301;p33"/>
          <p:cNvPicPr preferRelativeResize="0"/>
          <p:nvPr/>
        </p:nvPicPr>
        <p:blipFill rotWithShape="1">
          <a:blip r:embed="rId3">
            <a:alphaModFix/>
          </a:blip>
          <a:srcRect b="0" l="0" r="0" t="0"/>
          <a:stretch/>
        </p:blipFill>
        <p:spPr>
          <a:xfrm>
            <a:off x="10668000" y="1117800"/>
            <a:ext cx="7814254" cy="43305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05" name="Shape 305"/>
        <p:cNvGrpSpPr/>
        <p:nvPr/>
      </p:nvGrpSpPr>
      <p:grpSpPr>
        <a:xfrm>
          <a:off x="0" y="0"/>
          <a:ext cx="0" cy="0"/>
          <a:chOff x="0" y="0"/>
          <a:chExt cx="0" cy="0"/>
        </a:xfrm>
      </p:grpSpPr>
      <p:sp>
        <p:nvSpPr>
          <p:cNvPr id="306" name="Google Shape;306;p34"/>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381000" y="266700"/>
            <a:ext cx="12192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chemeClr val="dk1"/>
                </a:solidFill>
                <a:latin typeface="Arial"/>
                <a:ea typeface="Arial"/>
                <a:cs typeface="Arial"/>
                <a:sym typeface="Arial"/>
              </a:rPr>
              <a:t>DC Generatörlerin Yapısı ve Çeşitleri</a:t>
            </a:r>
            <a:endParaRPr b="1" sz="4400">
              <a:solidFill>
                <a:schemeClr val="dk1"/>
              </a:solidFill>
              <a:latin typeface="Arial"/>
              <a:ea typeface="Arial"/>
              <a:cs typeface="Arial"/>
              <a:sym typeface="Arial"/>
            </a:endParaRPr>
          </a:p>
        </p:txBody>
      </p:sp>
      <p:sp>
        <p:nvSpPr>
          <p:cNvPr id="309" name="Google Shape;309;p34"/>
          <p:cNvSpPr/>
          <p:nvPr/>
        </p:nvSpPr>
        <p:spPr>
          <a:xfrm>
            <a:off x="1650827" y="3162300"/>
            <a:ext cx="9652346"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DC generatörlerin yapısı başlıca dört kısımdan oluşur. Bunlar:</a:t>
            </a:r>
            <a:endParaRPr/>
          </a:p>
          <a:p>
            <a:pPr indent="0" lvl="0" marL="0" marR="0" rtl="0" algn="l">
              <a:spcBef>
                <a:spcPts val="0"/>
              </a:spcBef>
              <a:spcAft>
                <a:spcPts val="0"/>
              </a:spcAft>
              <a:buNone/>
            </a:pPr>
            <a:r>
              <a:t/>
            </a:r>
            <a:endParaRPr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Gövde ve kutuplar</a:t>
            </a:r>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Endüvi ve göbek</a:t>
            </a:r>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Kolektör ve fırçalar</a:t>
            </a:r>
            <a:endParaRPr/>
          </a:p>
          <a:p>
            <a:pPr indent="-457200" lvl="0" marL="457200" marR="0" rtl="0" algn="l">
              <a:spcBef>
                <a:spcPts val="0"/>
              </a:spcBef>
              <a:spcAft>
                <a:spcPts val="0"/>
              </a:spcAft>
              <a:buClr>
                <a:schemeClr val="dk1"/>
              </a:buClr>
              <a:buSzPts val="3200"/>
              <a:buFont typeface="Noto Sans Symbols"/>
              <a:buChar char="▪"/>
            </a:pPr>
            <a:r>
              <a:rPr lang="tr-TR" sz="3200">
                <a:solidFill>
                  <a:schemeClr val="dk1"/>
                </a:solidFill>
                <a:latin typeface="Courier New"/>
                <a:ea typeface="Courier New"/>
                <a:cs typeface="Courier New"/>
                <a:sym typeface="Courier New"/>
              </a:rPr>
              <a:t>Yatak, kapak ve diğer parçalar</a:t>
            </a:r>
            <a:endParaRPr/>
          </a:p>
        </p:txBody>
      </p:sp>
      <p:grpSp>
        <p:nvGrpSpPr>
          <p:cNvPr id="310" name="Google Shape;310;p34"/>
          <p:cNvGrpSpPr/>
          <p:nvPr/>
        </p:nvGrpSpPr>
        <p:grpSpPr>
          <a:xfrm>
            <a:off x="11303173" y="1503748"/>
            <a:ext cx="6222827" cy="7630606"/>
            <a:chOff x="1800" y="229"/>
            <a:chExt cx="7470" cy="7911"/>
          </a:xfrm>
        </p:grpSpPr>
        <p:pic>
          <p:nvPicPr>
            <p:cNvPr id="311" name="Google Shape;311;p34"/>
            <p:cNvPicPr preferRelativeResize="0"/>
            <p:nvPr/>
          </p:nvPicPr>
          <p:blipFill rotWithShape="1">
            <a:blip r:embed="rId3">
              <a:alphaModFix/>
            </a:blip>
            <a:srcRect b="0" l="0" r="0" t="0"/>
            <a:stretch/>
          </p:blipFill>
          <p:spPr>
            <a:xfrm>
              <a:off x="1800" y="229"/>
              <a:ext cx="7470" cy="4403"/>
            </a:xfrm>
            <a:prstGeom prst="rect">
              <a:avLst/>
            </a:prstGeom>
            <a:noFill/>
            <a:ln>
              <a:noFill/>
            </a:ln>
          </p:spPr>
        </p:pic>
        <p:pic>
          <p:nvPicPr>
            <p:cNvPr id="312" name="Google Shape;312;p34"/>
            <p:cNvPicPr preferRelativeResize="0"/>
            <p:nvPr/>
          </p:nvPicPr>
          <p:blipFill rotWithShape="1">
            <a:blip r:embed="rId4">
              <a:alphaModFix/>
            </a:blip>
            <a:srcRect b="0" l="0" r="0" t="0"/>
            <a:stretch/>
          </p:blipFill>
          <p:spPr>
            <a:xfrm>
              <a:off x="1800" y="4690"/>
              <a:ext cx="7410" cy="345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16" name="Shape 316"/>
        <p:cNvGrpSpPr/>
        <p:nvPr/>
      </p:nvGrpSpPr>
      <p:grpSpPr>
        <a:xfrm>
          <a:off x="0" y="0"/>
          <a:ext cx="0" cy="0"/>
          <a:chOff x="0" y="0"/>
          <a:chExt cx="0" cy="0"/>
        </a:xfrm>
      </p:grpSpPr>
      <p:sp>
        <p:nvSpPr>
          <p:cNvPr id="317" name="Google Shape;317;p35"/>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81000" y="266700"/>
            <a:ext cx="12192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chemeClr val="dk1"/>
                </a:solidFill>
                <a:latin typeface="Arial"/>
                <a:ea typeface="Arial"/>
                <a:cs typeface="Arial"/>
                <a:sym typeface="Arial"/>
              </a:rPr>
              <a:t>DC Generatörlerin Çalışması</a:t>
            </a:r>
            <a:endParaRPr b="1" sz="4400">
              <a:solidFill>
                <a:schemeClr val="dk1"/>
              </a:solidFill>
              <a:latin typeface="Arial"/>
              <a:ea typeface="Arial"/>
              <a:cs typeface="Arial"/>
              <a:sym typeface="Arial"/>
            </a:endParaRPr>
          </a:p>
        </p:txBody>
      </p:sp>
      <p:sp>
        <p:nvSpPr>
          <p:cNvPr id="320" name="Google Shape;320;p35"/>
          <p:cNvSpPr/>
          <p:nvPr/>
        </p:nvSpPr>
        <p:spPr>
          <a:xfrm>
            <a:off x="2209800" y="2888345"/>
            <a:ext cx="12293773"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Generatörlerin oluşumu gösterilen akım her yarım turda yön değiştirir. Büyük güçlü generatörlerde kutuplar</a:t>
            </a:r>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elektromıknatıslardan oluşur. Kutupları oluşturan bu elektromıknatıslara uyartım sargısı ismi verilir.</a:t>
            </a:r>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Yönü değişken olan bu akımı tek yönlü olarak dışarı alabilmek için kolektör (komütatör) ve fırçalardan oluşan bir düzenek kullanılır.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24" name="Shape 324"/>
        <p:cNvGrpSpPr/>
        <p:nvPr/>
      </p:nvGrpSpPr>
      <p:grpSpPr>
        <a:xfrm>
          <a:off x="0" y="0"/>
          <a:ext cx="0" cy="0"/>
          <a:chOff x="0" y="0"/>
          <a:chExt cx="0" cy="0"/>
        </a:xfrm>
      </p:grpSpPr>
      <p:sp>
        <p:nvSpPr>
          <p:cNvPr id="325" name="Google Shape;325;p36"/>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381000" y="266700"/>
            <a:ext cx="12192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chemeClr val="dk1"/>
                </a:solidFill>
                <a:latin typeface="Arial"/>
                <a:ea typeface="Arial"/>
                <a:cs typeface="Arial"/>
                <a:sym typeface="Arial"/>
              </a:rPr>
              <a:t>Dışarıdan UyartımlıŞönt Generatör</a:t>
            </a:r>
            <a:endParaRPr b="1" sz="4400">
              <a:solidFill>
                <a:schemeClr val="dk1"/>
              </a:solidFill>
              <a:latin typeface="Arial"/>
              <a:ea typeface="Arial"/>
              <a:cs typeface="Arial"/>
              <a:sym typeface="Arial"/>
            </a:endParaRPr>
          </a:p>
        </p:txBody>
      </p:sp>
      <p:sp>
        <p:nvSpPr>
          <p:cNvPr id="328" name="Google Shape;328;p36"/>
          <p:cNvSpPr/>
          <p:nvPr/>
        </p:nvSpPr>
        <p:spPr>
          <a:xfrm>
            <a:off x="1957137" y="2217630"/>
            <a:ext cx="8001000" cy="69865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Uyartım sargısı harici bir DC kaynak tarafından beslenen generatörlere dışardan uyartımlı generatörler denir. Şönt generatörlerde uyartım (indüktör) sargısı endüvi sargılarına paralel bağlanmıştır. Şönt dinamolarda endüvi uçları A-B, kutup sargı uçları I-K, yardımcı kutup sargı uçları ise G-H harfleri ile belirtilir. Uyartım direncinin uçları t- s-q ile gösterilir.</a:t>
            </a:r>
            <a:endParaRPr sz="3200">
              <a:solidFill>
                <a:schemeClr val="dk1"/>
              </a:solidFill>
              <a:latin typeface="Courier New"/>
              <a:ea typeface="Courier New"/>
              <a:cs typeface="Courier New"/>
              <a:sym typeface="Courier New"/>
            </a:endParaRPr>
          </a:p>
        </p:txBody>
      </p:sp>
      <p:pic>
        <p:nvPicPr>
          <p:cNvPr id="329" name="Google Shape;329;p36"/>
          <p:cNvPicPr preferRelativeResize="0"/>
          <p:nvPr/>
        </p:nvPicPr>
        <p:blipFill rotWithShape="1">
          <a:blip r:embed="rId3">
            <a:alphaModFix/>
          </a:blip>
          <a:srcRect b="0" l="0" r="0" t="0"/>
          <a:stretch/>
        </p:blipFill>
        <p:spPr>
          <a:xfrm>
            <a:off x="10439400" y="2153690"/>
            <a:ext cx="7010400" cy="70284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33" name="Shape 333"/>
        <p:cNvGrpSpPr/>
        <p:nvPr/>
      </p:nvGrpSpPr>
      <p:grpSpPr>
        <a:xfrm>
          <a:off x="0" y="0"/>
          <a:ext cx="0" cy="0"/>
          <a:chOff x="0" y="0"/>
          <a:chExt cx="0" cy="0"/>
        </a:xfrm>
      </p:grpSpPr>
      <p:sp>
        <p:nvSpPr>
          <p:cNvPr id="334" name="Google Shape;334;p37"/>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381000" y="266700"/>
            <a:ext cx="12192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chemeClr val="dk1"/>
                </a:solidFill>
                <a:latin typeface="Arial"/>
                <a:ea typeface="Arial"/>
                <a:cs typeface="Arial"/>
                <a:sym typeface="Arial"/>
              </a:rPr>
              <a:t>Kendinden UyartımlıŞönt Generatör</a:t>
            </a:r>
            <a:endParaRPr b="1" sz="4400">
              <a:solidFill>
                <a:schemeClr val="dk1"/>
              </a:solidFill>
              <a:latin typeface="Arial"/>
              <a:ea typeface="Arial"/>
              <a:cs typeface="Arial"/>
              <a:sym typeface="Arial"/>
            </a:endParaRPr>
          </a:p>
        </p:txBody>
      </p:sp>
      <p:sp>
        <p:nvSpPr>
          <p:cNvPr id="337" name="Google Shape;337;p37"/>
          <p:cNvSpPr/>
          <p:nvPr/>
        </p:nvSpPr>
        <p:spPr>
          <a:xfrm>
            <a:off x="2971800" y="3257677"/>
            <a:ext cx="117348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4800">
                <a:solidFill>
                  <a:schemeClr val="dk1"/>
                </a:solidFill>
                <a:latin typeface="Calibri"/>
                <a:ea typeface="Calibri"/>
                <a:cs typeface="Calibri"/>
                <a:sym typeface="Calibri"/>
              </a:rPr>
              <a:t>Uyartım sargısını kendi ürettiği enerji ile besleyen generatörlere kendinden uyartımlı denir. Sargı uçları harfle gösterilirken dışarıdan uyartımlışönt generatörden farklı olarak kutup sargı uçları C-D ile gösterilir.</a:t>
            </a:r>
            <a:endParaRPr sz="4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41" name="Shape 341"/>
        <p:cNvGrpSpPr/>
        <p:nvPr/>
      </p:nvGrpSpPr>
      <p:grpSpPr>
        <a:xfrm>
          <a:off x="0" y="0"/>
          <a:ext cx="0" cy="0"/>
          <a:chOff x="0" y="0"/>
          <a:chExt cx="0" cy="0"/>
        </a:xfrm>
      </p:grpSpPr>
      <p:sp>
        <p:nvSpPr>
          <p:cNvPr id="342" name="Google Shape;342;p38"/>
          <p:cNvSpPr/>
          <p:nvPr/>
        </p:nvSpPr>
        <p:spPr>
          <a:xfrm>
            <a:off x="990600" y="2019300"/>
            <a:ext cx="228600" cy="76200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8"/>
          <p:cNvSpPr/>
          <p:nvPr/>
        </p:nvSpPr>
        <p:spPr>
          <a:xfrm>
            <a:off x="381000" y="266700"/>
            <a:ext cx="12192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chemeClr val="dk1"/>
                </a:solidFill>
                <a:latin typeface="Arial"/>
                <a:ea typeface="Arial"/>
                <a:cs typeface="Arial"/>
                <a:sym typeface="Arial"/>
              </a:rPr>
              <a:t>Kompunt Generatör</a:t>
            </a:r>
            <a:endParaRPr b="1" sz="4400">
              <a:solidFill>
                <a:schemeClr val="dk1"/>
              </a:solidFill>
              <a:latin typeface="Arial"/>
              <a:ea typeface="Arial"/>
              <a:cs typeface="Arial"/>
              <a:sym typeface="Arial"/>
            </a:endParaRPr>
          </a:p>
        </p:txBody>
      </p:sp>
      <p:sp>
        <p:nvSpPr>
          <p:cNvPr id="345" name="Google Shape;345;p38"/>
          <p:cNvSpPr/>
          <p:nvPr/>
        </p:nvSpPr>
        <p:spPr>
          <a:xfrm>
            <a:off x="1447800" y="2019300"/>
            <a:ext cx="9087853" cy="7478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Hem seri hem de paralel iki farklı kutup sargısı bulunan generatörlerdir.Seri ve paralel kutup sargıları birbirlerinin alanlarını destekliyorsa buna eklemeli kompunt, birbirlerinin alanlarını zayıflatıyorsa buna ters kompunt denir. </a:t>
            </a:r>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Seri Generatör:</a:t>
            </a:r>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Uyartım sargısının endüvi sargısına seri bağlı olan generatörlerdir. Sargı uçları gösterilirken şönt generatörlerden farklı olarak kutup sargı uçları E-F harfleri ile gösterilir.</a:t>
            </a:r>
            <a:endParaRPr/>
          </a:p>
        </p:txBody>
      </p:sp>
      <p:pic>
        <p:nvPicPr>
          <p:cNvPr id="346" name="Google Shape;346;p38"/>
          <p:cNvPicPr preferRelativeResize="0"/>
          <p:nvPr/>
        </p:nvPicPr>
        <p:blipFill rotWithShape="1">
          <a:blip r:embed="rId3">
            <a:alphaModFix/>
          </a:blip>
          <a:srcRect b="0" l="0" r="0" t="0"/>
          <a:stretch/>
        </p:blipFill>
        <p:spPr>
          <a:xfrm>
            <a:off x="11125200" y="959941"/>
            <a:ext cx="6386879" cy="86031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350" name="Shape 350"/>
        <p:cNvGrpSpPr/>
        <p:nvPr/>
      </p:nvGrpSpPr>
      <p:grpSpPr>
        <a:xfrm>
          <a:off x="0" y="0"/>
          <a:ext cx="0" cy="0"/>
          <a:chOff x="0" y="0"/>
          <a:chExt cx="0" cy="0"/>
        </a:xfrm>
      </p:grpSpPr>
      <p:pic>
        <p:nvPicPr>
          <p:cNvPr id="351" name="Google Shape;351;p39"/>
          <p:cNvPicPr preferRelativeResize="0"/>
          <p:nvPr/>
        </p:nvPicPr>
        <p:blipFill rotWithShape="1">
          <a:blip r:embed="rId3">
            <a:alphaModFix amt="9999"/>
          </a:blip>
          <a:srcRect b="37358" l="37407" r="37407" t="37358"/>
          <a:stretch/>
        </p:blipFill>
        <p:spPr>
          <a:xfrm>
            <a:off x="-2209800" y="4515753"/>
            <a:ext cx="4605767" cy="6723747"/>
          </a:xfrm>
          <a:prstGeom prst="rect">
            <a:avLst/>
          </a:prstGeom>
          <a:noFill/>
          <a:ln>
            <a:noFill/>
          </a:ln>
        </p:spPr>
      </p:pic>
      <p:sp>
        <p:nvSpPr>
          <p:cNvPr id="352" name="Google Shape;352;p39"/>
          <p:cNvSpPr txBox="1"/>
          <p:nvPr/>
        </p:nvSpPr>
        <p:spPr>
          <a:xfrm>
            <a:off x="5715000" y="3815011"/>
            <a:ext cx="6781801" cy="795089"/>
          </a:xfrm>
          <a:prstGeom prst="rect">
            <a:avLst/>
          </a:prstGeom>
          <a:noFill/>
          <a:ln>
            <a:noFill/>
          </a:ln>
        </p:spPr>
        <p:txBody>
          <a:bodyPr anchorCtr="0" anchor="t" bIns="0" lIns="0" spcFirstLastPara="1" rIns="0" wrap="square" tIns="0">
            <a:noAutofit/>
          </a:bodyPr>
          <a:lstStyle/>
          <a:p>
            <a:pPr indent="0" lvl="0" marL="0" marR="0" rtl="0" algn="ctr">
              <a:lnSpc>
                <a:spcPct val="102666"/>
              </a:lnSpc>
              <a:spcBef>
                <a:spcPts val="0"/>
              </a:spcBef>
              <a:spcAft>
                <a:spcPts val="0"/>
              </a:spcAft>
              <a:buNone/>
            </a:pPr>
            <a:r>
              <a:rPr lang="tr-TR" sz="6000">
                <a:solidFill>
                  <a:srgbClr val="FFC000"/>
                </a:solidFill>
                <a:latin typeface="Arial"/>
                <a:ea typeface="Arial"/>
                <a:cs typeface="Arial"/>
                <a:sym typeface="Arial"/>
              </a:rPr>
              <a:t> Hazırlayanlar</a:t>
            </a:r>
            <a:endParaRPr b="1" sz="6000">
              <a:solidFill>
                <a:srgbClr val="FFC000"/>
              </a:solidFill>
              <a:latin typeface="Arial"/>
              <a:ea typeface="Arial"/>
              <a:cs typeface="Arial"/>
              <a:sym typeface="Arial"/>
            </a:endParaRPr>
          </a:p>
        </p:txBody>
      </p:sp>
      <p:grpSp>
        <p:nvGrpSpPr>
          <p:cNvPr id="353" name="Google Shape;353;p39"/>
          <p:cNvGrpSpPr/>
          <p:nvPr/>
        </p:nvGrpSpPr>
        <p:grpSpPr>
          <a:xfrm>
            <a:off x="5105400" y="6576214"/>
            <a:ext cx="4558085" cy="1988743"/>
            <a:chOff x="0" y="-38100"/>
            <a:chExt cx="6077446" cy="2651658"/>
          </a:xfrm>
        </p:grpSpPr>
        <p:sp>
          <p:nvSpPr>
            <p:cNvPr id="354" name="Google Shape;354;p39"/>
            <p:cNvSpPr txBox="1"/>
            <p:nvPr/>
          </p:nvSpPr>
          <p:spPr>
            <a:xfrm>
              <a:off x="0" y="-38100"/>
              <a:ext cx="6077446" cy="1681743"/>
            </a:xfrm>
            <a:prstGeom prst="rect">
              <a:avLst/>
            </a:prstGeom>
            <a:noFill/>
            <a:ln>
              <a:noFill/>
            </a:ln>
          </p:spPr>
          <p:txBody>
            <a:bodyPr anchorCtr="0" anchor="t" bIns="0" lIns="0" spcFirstLastPara="1" rIns="0" wrap="square" tIns="0">
              <a:noAutofit/>
            </a:bodyPr>
            <a:lstStyle/>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Omar</a:t>
              </a:r>
              <a:endParaRPr/>
            </a:p>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HAWWAS</a:t>
              </a:r>
              <a:endParaRPr sz="4000">
                <a:solidFill>
                  <a:srgbClr val="F3F5F9"/>
                </a:solidFill>
                <a:latin typeface="Arial"/>
                <a:ea typeface="Arial"/>
                <a:cs typeface="Arial"/>
                <a:sym typeface="Arial"/>
              </a:endParaRPr>
            </a:p>
          </p:txBody>
        </p:sp>
        <p:sp>
          <p:nvSpPr>
            <p:cNvPr id="355" name="Google Shape;355;p39"/>
            <p:cNvSpPr txBox="1"/>
            <p:nvPr/>
          </p:nvSpPr>
          <p:spPr>
            <a:xfrm>
              <a:off x="431023" y="2058534"/>
              <a:ext cx="5215398" cy="555024"/>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tr-TR" sz="2400">
                  <a:solidFill>
                    <a:srgbClr val="FFDB15"/>
                  </a:solidFill>
                  <a:latin typeface="Arial"/>
                  <a:ea typeface="Arial"/>
                  <a:cs typeface="Arial"/>
                  <a:sym typeface="Arial"/>
                </a:rPr>
                <a:t>2016710225032</a:t>
              </a:r>
              <a:endParaRPr sz="2400">
                <a:solidFill>
                  <a:srgbClr val="FFDB15"/>
                </a:solidFill>
                <a:latin typeface="Arial"/>
                <a:ea typeface="Arial"/>
                <a:cs typeface="Arial"/>
                <a:sym typeface="Arial"/>
              </a:endParaRPr>
            </a:p>
          </p:txBody>
        </p:sp>
      </p:grpSp>
      <p:grpSp>
        <p:nvGrpSpPr>
          <p:cNvPr id="356" name="Google Shape;356;p39"/>
          <p:cNvGrpSpPr/>
          <p:nvPr/>
        </p:nvGrpSpPr>
        <p:grpSpPr>
          <a:xfrm>
            <a:off x="9601200" y="6583757"/>
            <a:ext cx="4558085" cy="1981200"/>
            <a:chOff x="18553" y="-182033"/>
            <a:chExt cx="6077446" cy="2641600"/>
          </a:xfrm>
        </p:grpSpPr>
        <p:sp>
          <p:nvSpPr>
            <p:cNvPr id="357" name="Google Shape;357;p39"/>
            <p:cNvSpPr txBox="1"/>
            <p:nvPr/>
          </p:nvSpPr>
          <p:spPr>
            <a:xfrm>
              <a:off x="18553" y="-182033"/>
              <a:ext cx="6077446" cy="1681743"/>
            </a:xfrm>
            <a:prstGeom prst="rect">
              <a:avLst/>
            </a:prstGeom>
            <a:noFill/>
            <a:ln>
              <a:noFill/>
            </a:ln>
          </p:spPr>
          <p:txBody>
            <a:bodyPr anchorCtr="0" anchor="t" bIns="0" lIns="0" spcFirstLastPara="1" rIns="0" wrap="square" tIns="0">
              <a:noAutofit/>
            </a:bodyPr>
            <a:lstStyle/>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Mohamad</a:t>
              </a:r>
              <a:endParaRPr sz="4000">
                <a:solidFill>
                  <a:srgbClr val="F3F5F9"/>
                </a:solidFill>
                <a:latin typeface="Arial"/>
                <a:ea typeface="Arial"/>
                <a:cs typeface="Arial"/>
                <a:sym typeface="Arial"/>
              </a:endParaRPr>
            </a:p>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ALMASRI</a:t>
              </a:r>
              <a:endParaRPr sz="4000">
                <a:solidFill>
                  <a:srgbClr val="F3F5F9"/>
                </a:solidFill>
                <a:latin typeface="Arial"/>
                <a:ea typeface="Arial"/>
                <a:cs typeface="Arial"/>
                <a:sym typeface="Arial"/>
              </a:endParaRPr>
            </a:p>
          </p:txBody>
        </p:sp>
        <p:sp>
          <p:nvSpPr>
            <p:cNvPr id="358" name="Google Shape;358;p39"/>
            <p:cNvSpPr txBox="1"/>
            <p:nvPr/>
          </p:nvSpPr>
          <p:spPr>
            <a:xfrm>
              <a:off x="474201" y="1904543"/>
              <a:ext cx="5215398" cy="555024"/>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tr-TR" sz="2400">
                  <a:solidFill>
                    <a:srgbClr val="FFDB15"/>
                  </a:solidFill>
                  <a:latin typeface="Arial"/>
                  <a:ea typeface="Arial"/>
                  <a:cs typeface="Arial"/>
                  <a:sym typeface="Arial"/>
                </a:rPr>
                <a:t>2016710225019</a:t>
              </a:r>
              <a:endParaRPr sz="2400">
                <a:solidFill>
                  <a:srgbClr val="FFDB15"/>
                </a:solidFill>
                <a:latin typeface="Arial"/>
                <a:ea typeface="Arial"/>
                <a:cs typeface="Arial"/>
                <a:sym typeface="Arial"/>
              </a:endParaRPr>
            </a:p>
          </p:txBody>
        </p:sp>
      </p:grpSp>
      <p:grpSp>
        <p:nvGrpSpPr>
          <p:cNvPr id="359" name="Google Shape;359;p39"/>
          <p:cNvGrpSpPr/>
          <p:nvPr/>
        </p:nvGrpSpPr>
        <p:grpSpPr>
          <a:xfrm>
            <a:off x="685800" y="6576214"/>
            <a:ext cx="4558085" cy="1988743"/>
            <a:chOff x="0" y="-38100"/>
            <a:chExt cx="6077446" cy="2651658"/>
          </a:xfrm>
        </p:grpSpPr>
        <p:sp>
          <p:nvSpPr>
            <p:cNvPr id="360" name="Google Shape;360;p39"/>
            <p:cNvSpPr txBox="1"/>
            <p:nvPr/>
          </p:nvSpPr>
          <p:spPr>
            <a:xfrm>
              <a:off x="0" y="-38100"/>
              <a:ext cx="6077446" cy="1681743"/>
            </a:xfrm>
            <a:prstGeom prst="rect">
              <a:avLst/>
            </a:prstGeom>
            <a:noFill/>
            <a:ln>
              <a:noFill/>
            </a:ln>
          </p:spPr>
          <p:txBody>
            <a:bodyPr anchorCtr="0" anchor="t" bIns="0" lIns="0" spcFirstLastPara="1" rIns="0" wrap="square" tIns="0">
              <a:noAutofit/>
            </a:bodyPr>
            <a:lstStyle/>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Mohammed ALQAYADHI</a:t>
              </a:r>
              <a:endParaRPr sz="4000">
                <a:solidFill>
                  <a:srgbClr val="F3F5F9"/>
                </a:solidFill>
                <a:latin typeface="Arial"/>
                <a:ea typeface="Arial"/>
                <a:cs typeface="Arial"/>
                <a:sym typeface="Arial"/>
              </a:endParaRPr>
            </a:p>
          </p:txBody>
        </p:sp>
        <p:sp>
          <p:nvSpPr>
            <p:cNvPr id="361" name="Google Shape;361;p39"/>
            <p:cNvSpPr txBox="1"/>
            <p:nvPr/>
          </p:nvSpPr>
          <p:spPr>
            <a:xfrm>
              <a:off x="426728" y="2058534"/>
              <a:ext cx="5215398" cy="555024"/>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tr-TR" sz="2400">
                  <a:solidFill>
                    <a:srgbClr val="FFDB15"/>
                  </a:solidFill>
                  <a:latin typeface="Arial"/>
                  <a:ea typeface="Arial"/>
                  <a:cs typeface="Arial"/>
                  <a:sym typeface="Arial"/>
                </a:rPr>
                <a:t>2016710225402</a:t>
              </a:r>
              <a:endParaRPr sz="2400">
                <a:solidFill>
                  <a:srgbClr val="FFDB15"/>
                </a:solidFill>
                <a:latin typeface="Arial"/>
                <a:ea typeface="Arial"/>
                <a:cs typeface="Arial"/>
                <a:sym typeface="Arial"/>
              </a:endParaRPr>
            </a:p>
          </p:txBody>
        </p:sp>
      </p:grpSp>
      <p:grpSp>
        <p:nvGrpSpPr>
          <p:cNvPr id="362" name="Google Shape;362;p39"/>
          <p:cNvGrpSpPr/>
          <p:nvPr/>
        </p:nvGrpSpPr>
        <p:grpSpPr>
          <a:xfrm>
            <a:off x="13716000" y="6659957"/>
            <a:ext cx="4558085" cy="1988743"/>
            <a:chOff x="0" y="-38100"/>
            <a:chExt cx="6077446" cy="2651658"/>
          </a:xfrm>
        </p:grpSpPr>
        <p:sp>
          <p:nvSpPr>
            <p:cNvPr id="363" name="Google Shape;363;p39"/>
            <p:cNvSpPr txBox="1"/>
            <p:nvPr/>
          </p:nvSpPr>
          <p:spPr>
            <a:xfrm>
              <a:off x="0" y="-38100"/>
              <a:ext cx="6077446" cy="1681743"/>
            </a:xfrm>
            <a:prstGeom prst="rect">
              <a:avLst/>
            </a:prstGeom>
            <a:noFill/>
            <a:ln>
              <a:noFill/>
            </a:ln>
          </p:spPr>
          <p:txBody>
            <a:bodyPr anchorCtr="0" anchor="t" bIns="0" lIns="0" spcFirstLastPara="1" rIns="0" wrap="square" tIns="0">
              <a:noAutofit/>
            </a:bodyPr>
            <a:lstStyle/>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M.Basher</a:t>
              </a:r>
              <a:endParaRPr sz="4000">
                <a:solidFill>
                  <a:srgbClr val="F3F5F9"/>
                </a:solidFill>
                <a:latin typeface="Arial"/>
                <a:ea typeface="Arial"/>
                <a:cs typeface="Arial"/>
                <a:sym typeface="Arial"/>
              </a:endParaRPr>
            </a:p>
            <a:p>
              <a:pPr indent="0" lvl="0" marL="0" marR="0" rtl="0" algn="ctr">
                <a:lnSpc>
                  <a:spcPct val="127000"/>
                </a:lnSpc>
                <a:spcBef>
                  <a:spcPts val="0"/>
                </a:spcBef>
                <a:spcAft>
                  <a:spcPts val="0"/>
                </a:spcAft>
                <a:buNone/>
              </a:pPr>
              <a:r>
                <a:rPr lang="tr-TR" sz="4000">
                  <a:solidFill>
                    <a:srgbClr val="F3F5F9"/>
                  </a:solidFill>
                  <a:latin typeface="Arial"/>
                  <a:ea typeface="Arial"/>
                  <a:cs typeface="Arial"/>
                  <a:sym typeface="Arial"/>
                </a:rPr>
                <a:t>AGHA</a:t>
              </a:r>
              <a:endParaRPr sz="4000">
                <a:solidFill>
                  <a:srgbClr val="F3F5F9"/>
                </a:solidFill>
                <a:latin typeface="Arial"/>
                <a:ea typeface="Arial"/>
                <a:cs typeface="Arial"/>
                <a:sym typeface="Arial"/>
              </a:endParaRPr>
            </a:p>
          </p:txBody>
        </p:sp>
        <p:sp>
          <p:nvSpPr>
            <p:cNvPr id="364" name="Google Shape;364;p39"/>
            <p:cNvSpPr txBox="1"/>
            <p:nvPr/>
          </p:nvSpPr>
          <p:spPr>
            <a:xfrm>
              <a:off x="426728" y="2058534"/>
              <a:ext cx="5215398" cy="555024"/>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tr-TR" sz="2400">
                  <a:solidFill>
                    <a:srgbClr val="FFDB15"/>
                  </a:solidFill>
                  <a:latin typeface="Arial"/>
                  <a:ea typeface="Arial"/>
                  <a:cs typeface="Arial"/>
                  <a:sym typeface="Arial"/>
                </a:rPr>
                <a:t>2016710225300</a:t>
              </a:r>
              <a:endParaRPr sz="2400">
                <a:solidFill>
                  <a:srgbClr val="FFDB15"/>
                </a:solidFill>
                <a:latin typeface="Arial"/>
                <a:ea typeface="Arial"/>
                <a:cs typeface="Arial"/>
                <a:sym typeface="Arial"/>
              </a:endParaRPr>
            </a:p>
          </p:txBody>
        </p:sp>
      </p:grpSp>
      <p:pic>
        <p:nvPicPr>
          <p:cNvPr descr="C:\Users\ALRAZY\Desktop\020_-_Generator-512.png" id="365" name="Google Shape;365;p39"/>
          <p:cNvPicPr preferRelativeResize="0"/>
          <p:nvPr/>
        </p:nvPicPr>
        <p:blipFill rotWithShape="1">
          <a:blip r:embed="rId4">
            <a:alphaModFix/>
          </a:blip>
          <a:srcRect b="0" l="0" r="0" t="0"/>
          <a:stretch/>
        </p:blipFill>
        <p:spPr>
          <a:xfrm>
            <a:off x="12954000" y="996950"/>
            <a:ext cx="4876800" cy="4876800"/>
          </a:xfrm>
          <a:prstGeom prst="rect">
            <a:avLst/>
          </a:prstGeom>
          <a:noFill/>
          <a:ln>
            <a:noFill/>
          </a:ln>
        </p:spPr>
      </p:pic>
      <p:pic>
        <p:nvPicPr>
          <p:cNvPr descr="C:\Users\ALRAZY\Desktop\072_-_Pump_Motor-512.png" id="366" name="Google Shape;366;p39"/>
          <p:cNvPicPr preferRelativeResize="0"/>
          <p:nvPr/>
        </p:nvPicPr>
        <p:blipFill rotWithShape="1">
          <a:blip r:embed="rId5">
            <a:alphaModFix/>
          </a:blip>
          <a:srcRect b="0" l="0" r="0" t="0"/>
          <a:stretch/>
        </p:blipFill>
        <p:spPr>
          <a:xfrm>
            <a:off x="457200" y="1070252"/>
            <a:ext cx="5550318" cy="48034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70" name="Shape 370"/>
        <p:cNvGrpSpPr/>
        <p:nvPr/>
      </p:nvGrpSpPr>
      <p:grpSpPr>
        <a:xfrm>
          <a:off x="0" y="0"/>
          <a:ext cx="0" cy="0"/>
          <a:chOff x="0" y="0"/>
          <a:chExt cx="0" cy="0"/>
        </a:xfrm>
      </p:grpSpPr>
      <p:sp>
        <p:nvSpPr>
          <p:cNvPr id="371" name="Google Shape;371;p40"/>
          <p:cNvSpPr/>
          <p:nvPr/>
        </p:nvSpPr>
        <p:spPr>
          <a:xfrm>
            <a:off x="8153400" y="1638300"/>
            <a:ext cx="210021" cy="82296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txBox="1"/>
          <p:nvPr/>
        </p:nvSpPr>
        <p:spPr>
          <a:xfrm>
            <a:off x="381000" y="647700"/>
            <a:ext cx="6995180" cy="919482"/>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020301"/>
                </a:solidFill>
                <a:latin typeface="Arial"/>
                <a:ea typeface="Arial"/>
                <a:cs typeface="Arial"/>
                <a:sym typeface="Arial"/>
              </a:rPr>
              <a:t>SORULAR</a:t>
            </a:r>
            <a:endParaRPr b="1" sz="6400">
              <a:solidFill>
                <a:srgbClr val="020301"/>
              </a:solidFill>
              <a:latin typeface="Arial"/>
              <a:ea typeface="Arial"/>
              <a:cs typeface="Arial"/>
              <a:sym typeface="Arial"/>
            </a:endParaRPr>
          </a:p>
        </p:txBody>
      </p:sp>
      <p:sp>
        <p:nvSpPr>
          <p:cNvPr id="373" name="Google Shape;373;p40"/>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533400" y="1836777"/>
            <a:ext cx="7556877"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4200">
                <a:solidFill>
                  <a:schemeClr val="dk1"/>
                </a:solidFill>
                <a:latin typeface="Arial"/>
                <a:ea typeface="Arial"/>
                <a:cs typeface="Arial"/>
                <a:sym typeface="Arial"/>
              </a:rPr>
              <a:t>1.Aşağıdaki seçeneklerden </a:t>
            </a:r>
            <a:endParaRPr sz="4200">
              <a:solidFill>
                <a:schemeClr val="dk1"/>
              </a:solidFill>
              <a:latin typeface="Arial"/>
              <a:ea typeface="Arial"/>
              <a:cs typeface="Arial"/>
              <a:sym typeface="Arial"/>
            </a:endParaRPr>
          </a:p>
          <a:p>
            <a:pPr indent="0" lvl="0" marL="0" marR="0" rtl="0" algn="l">
              <a:spcBef>
                <a:spcPts val="0"/>
              </a:spcBef>
              <a:spcAft>
                <a:spcPts val="0"/>
              </a:spcAft>
              <a:buNone/>
            </a:pPr>
            <a:r>
              <a:rPr lang="tr-TR" sz="4200">
                <a:solidFill>
                  <a:schemeClr val="dk1"/>
                </a:solidFill>
                <a:latin typeface="Arial"/>
                <a:ea typeface="Arial"/>
                <a:cs typeface="Arial"/>
                <a:sym typeface="Arial"/>
              </a:rPr>
              <a:t>hangisi yükse devir ve </a:t>
            </a:r>
            <a:endParaRPr sz="4200">
              <a:solidFill>
                <a:schemeClr val="dk1"/>
              </a:solidFill>
              <a:latin typeface="Arial"/>
              <a:ea typeface="Arial"/>
              <a:cs typeface="Arial"/>
              <a:sym typeface="Arial"/>
            </a:endParaRPr>
          </a:p>
          <a:p>
            <a:pPr indent="0" lvl="0" marL="0" marR="0" rtl="0" algn="l">
              <a:spcBef>
                <a:spcPts val="0"/>
              </a:spcBef>
              <a:spcAft>
                <a:spcPts val="0"/>
              </a:spcAft>
              <a:buNone/>
            </a:pPr>
            <a:r>
              <a:rPr lang="tr-TR" sz="4200">
                <a:solidFill>
                  <a:schemeClr val="dk1"/>
                </a:solidFill>
                <a:latin typeface="Arial"/>
                <a:ea typeface="Arial"/>
                <a:cs typeface="Arial"/>
                <a:sym typeface="Arial"/>
              </a:rPr>
              <a:t>hafif yüklerde kullanılan </a:t>
            </a:r>
            <a:endParaRPr sz="4200">
              <a:solidFill>
                <a:schemeClr val="dk1"/>
              </a:solidFill>
              <a:latin typeface="Arial"/>
              <a:ea typeface="Arial"/>
              <a:cs typeface="Arial"/>
              <a:sym typeface="Arial"/>
            </a:endParaRPr>
          </a:p>
          <a:p>
            <a:pPr indent="0" lvl="0" marL="0" marR="0" rtl="0" algn="l">
              <a:spcBef>
                <a:spcPts val="0"/>
              </a:spcBef>
              <a:spcAft>
                <a:spcPts val="0"/>
              </a:spcAft>
              <a:buNone/>
            </a:pPr>
            <a:r>
              <a:rPr lang="tr-TR" sz="4200">
                <a:solidFill>
                  <a:schemeClr val="dk1"/>
                </a:solidFill>
                <a:latin typeface="Arial"/>
                <a:ea typeface="Arial"/>
                <a:cs typeface="Arial"/>
                <a:sym typeface="Arial"/>
              </a:rPr>
              <a:t>rulman türü değildir?</a:t>
            </a:r>
            <a:endParaRPr sz="4200">
              <a:solidFill>
                <a:schemeClr val="dk1"/>
              </a:solidFill>
              <a:latin typeface="Arial"/>
              <a:ea typeface="Arial"/>
              <a:cs typeface="Arial"/>
              <a:sym typeface="Arial"/>
            </a:endParaRPr>
          </a:p>
        </p:txBody>
      </p:sp>
      <p:sp>
        <p:nvSpPr>
          <p:cNvPr id="375" name="Google Shape;375;p40"/>
          <p:cNvSpPr/>
          <p:nvPr/>
        </p:nvSpPr>
        <p:spPr>
          <a:xfrm>
            <a:off x="1447800" y="4986397"/>
            <a:ext cx="9144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rgbClr val="00B050"/>
                </a:solidFill>
                <a:latin typeface="Courier New"/>
                <a:ea typeface="Courier New"/>
                <a:cs typeface="Courier New"/>
                <a:sym typeface="Courier New"/>
              </a:rPr>
              <a:t>A) Konik makaralı rulman</a:t>
            </a:r>
            <a:endParaRPr sz="3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B) Sabit bilyeli rulman</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C) Eğik bilyeli rulman</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D) Oynak bilyeli rulman 22</a:t>
            </a:r>
            <a:endParaRPr sz="3200">
              <a:solidFill>
                <a:schemeClr val="dk1"/>
              </a:solidFill>
              <a:latin typeface="Courier New"/>
              <a:ea typeface="Courier New"/>
              <a:cs typeface="Courier New"/>
              <a:sym typeface="Courier New"/>
            </a:endParaRPr>
          </a:p>
        </p:txBody>
      </p:sp>
      <p:sp>
        <p:nvSpPr>
          <p:cNvPr id="376" name="Google Shape;376;p40"/>
          <p:cNvSpPr/>
          <p:nvPr/>
        </p:nvSpPr>
        <p:spPr>
          <a:xfrm>
            <a:off x="8458200" y="1714500"/>
            <a:ext cx="9667701"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4000">
                <a:solidFill>
                  <a:schemeClr val="dk1"/>
                </a:solidFill>
                <a:latin typeface="Arial"/>
                <a:ea typeface="Arial"/>
                <a:cs typeface="Arial"/>
                <a:sym typeface="Arial"/>
              </a:rPr>
              <a:t>2.Rotoru doğru akım makinesinin </a:t>
            </a:r>
            <a:endParaRPr sz="4000">
              <a:solidFill>
                <a:schemeClr val="dk1"/>
              </a:solidFill>
              <a:latin typeface="Arial"/>
              <a:ea typeface="Arial"/>
              <a:cs typeface="Arial"/>
              <a:sym typeface="Arial"/>
            </a:endParaRPr>
          </a:p>
          <a:p>
            <a:pPr indent="0" lvl="0" marL="0" marR="0" rtl="0" algn="l">
              <a:spcBef>
                <a:spcPts val="0"/>
              </a:spcBef>
              <a:spcAft>
                <a:spcPts val="0"/>
              </a:spcAft>
              <a:buNone/>
            </a:pPr>
            <a:r>
              <a:rPr lang="tr-TR" sz="4000">
                <a:solidFill>
                  <a:schemeClr val="dk1"/>
                </a:solidFill>
                <a:latin typeface="Arial"/>
                <a:ea typeface="Arial"/>
                <a:cs typeface="Arial"/>
                <a:sym typeface="Arial"/>
              </a:rPr>
              <a:t>endüvisinin aynısıdır. Yalnız fırçaları motor içerisinde kısa devre edilmiştir. Bu ifade aşağıdaki seçeneklerden hangisi içindir?</a:t>
            </a:r>
            <a:endParaRPr/>
          </a:p>
        </p:txBody>
      </p:sp>
      <p:sp>
        <p:nvSpPr>
          <p:cNvPr id="377" name="Google Shape;377;p40"/>
          <p:cNvSpPr/>
          <p:nvPr/>
        </p:nvSpPr>
        <p:spPr>
          <a:xfrm>
            <a:off x="9220200" y="4986397"/>
            <a:ext cx="9144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A) Relüktans motor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B) Üniversal motor</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C) Lineer motor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rgbClr val="00B050"/>
                </a:solidFill>
                <a:latin typeface="Courier New"/>
                <a:ea typeface="Courier New"/>
                <a:cs typeface="Courier New"/>
                <a:sym typeface="Courier New"/>
              </a:rPr>
              <a:t>D) Repülsiyon motor</a:t>
            </a:r>
            <a:endParaRPr sz="3200">
              <a:solidFill>
                <a:srgbClr val="00B050"/>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81" name="Shape 381"/>
        <p:cNvGrpSpPr/>
        <p:nvPr/>
      </p:nvGrpSpPr>
      <p:grpSpPr>
        <a:xfrm>
          <a:off x="0" y="0"/>
          <a:ext cx="0" cy="0"/>
          <a:chOff x="0" y="0"/>
          <a:chExt cx="0" cy="0"/>
        </a:xfrm>
      </p:grpSpPr>
      <p:sp>
        <p:nvSpPr>
          <p:cNvPr id="382" name="Google Shape;382;p41"/>
          <p:cNvSpPr/>
          <p:nvPr/>
        </p:nvSpPr>
        <p:spPr>
          <a:xfrm>
            <a:off x="8153400" y="1638300"/>
            <a:ext cx="210021" cy="82296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txBox="1"/>
          <p:nvPr/>
        </p:nvSpPr>
        <p:spPr>
          <a:xfrm>
            <a:off x="381000" y="647700"/>
            <a:ext cx="6995180" cy="919482"/>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020301"/>
                </a:solidFill>
                <a:latin typeface="Arial"/>
                <a:ea typeface="Arial"/>
                <a:cs typeface="Arial"/>
                <a:sym typeface="Arial"/>
              </a:rPr>
              <a:t>SORULAR</a:t>
            </a:r>
            <a:endParaRPr b="1" sz="6400">
              <a:solidFill>
                <a:srgbClr val="020301"/>
              </a:solidFill>
              <a:latin typeface="Arial"/>
              <a:ea typeface="Arial"/>
              <a:cs typeface="Arial"/>
              <a:sym typeface="Arial"/>
            </a:endParaRPr>
          </a:p>
        </p:txBody>
      </p:sp>
      <p:sp>
        <p:nvSpPr>
          <p:cNvPr id="384" name="Google Shape;384;p41"/>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457200" y="1836776"/>
            <a:ext cx="838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600">
                <a:solidFill>
                  <a:schemeClr val="dk1"/>
                </a:solidFill>
                <a:latin typeface="Arial"/>
                <a:ea typeface="Arial"/>
                <a:cs typeface="Arial"/>
                <a:sym typeface="Arial"/>
              </a:rPr>
              <a:t>3.Üzerinde gerilim indüklenen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tr-TR" sz="3600">
                <a:solidFill>
                  <a:schemeClr val="dk1"/>
                </a:solidFill>
                <a:latin typeface="Arial"/>
                <a:ea typeface="Arial"/>
                <a:cs typeface="Arial"/>
                <a:sym typeface="Arial"/>
              </a:rPr>
              <a:t>bobinleri taşıyan ve dönen kısım aşağıdakilerden hangisidir?</a:t>
            </a:r>
            <a:endParaRPr sz="3600">
              <a:solidFill>
                <a:schemeClr val="dk1"/>
              </a:solidFill>
              <a:latin typeface="Arial"/>
              <a:ea typeface="Arial"/>
              <a:cs typeface="Arial"/>
              <a:sym typeface="Arial"/>
            </a:endParaRPr>
          </a:p>
        </p:txBody>
      </p:sp>
      <p:sp>
        <p:nvSpPr>
          <p:cNvPr id="386" name="Google Shape;386;p41"/>
          <p:cNvSpPr/>
          <p:nvPr/>
        </p:nvSpPr>
        <p:spPr>
          <a:xfrm>
            <a:off x="1447800" y="4986397"/>
            <a:ext cx="9144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A) Kolektör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rgbClr val="00B050"/>
                </a:solidFill>
                <a:latin typeface="Courier New"/>
                <a:ea typeface="Courier New"/>
                <a:cs typeface="Courier New"/>
                <a:sym typeface="Courier New"/>
              </a:rPr>
              <a:t>B) Endüvi</a:t>
            </a:r>
            <a:endParaRPr sz="3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C) Endüktör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D) Fırça</a:t>
            </a:r>
            <a:endParaRPr sz="3200">
              <a:solidFill>
                <a:schemeClr val="dk1"/>
              </a:solidFill>
              <a:latin typeface="Courier New"/>
              <a:ea typeface="Courier New"/>
              <a:cs typeface="Courier New"/>
              <a:sym typeface="Courier New"/>
            </a:endParaRPr>
          </a:p>
        </p:txBody>
      </p:sp>
      <p:sp>
        <p:nvSpPr>
          <p:cNvPr id="387" name="Google Shape;387;p41"/>
          <p:cNvSpPr/>
          <p:nvPr/>
        </p:nvSpPr>
        <p:spPr>
          <a:xfrm>
            <a:off x="8458200" y="1714500"/>
            <a:ext cx="9667701"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4000">
                <a:solidFill>
                  <a:schemeClr val="dk1"/>
                </a:solidFill>
                <a:latin typeface="Arial"/>
                <a:ea typeface="Arial"/>
                <a:cs typeface="Arial"/>
                <a:sym typeface="Arial"/>
              </a:rPr>
              <a:t>4.Elektrik motorlarının dönen parçalarında bulunan rulman ve kapakların sökülmesinde kullanılan araca ne denir?</a:t>
            </a:r>
            <a:endParaRPr sz="4000">
              <a:solidFill>
                <a:schemeClr val="dk1"/>
              </a:solidFill>
              <a:latin typeface="Arial"/>
              <a:ea typeface="Arial"/>
              <a:cs typeface="Arial"/>
              <a:sym typeface="Arial"/>
            </a:endParaRPr>
          </a:p>
        </p:txBody>
      </p:sp>
      <p:sp>
        <p:nvSpPr>
          <p:cNvPr id="388" name="Google Shape;388;p41"/>
          <p:cNvSpPr/>
          <p:nvPr/>
        </p:nvSpPr>
        <p:spPr>
          <a:xfrm>
            <a:off x="9220200" y="4986397"/>
            <a:ext cx="9144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rgbClr val="00B050"/>
                </a:solidFill>
                <a:latin typeface="Courier New"/>
                <a:ea typeface="Courier New"/>
                <a:cs typeface="Courier New"/>
                <a:sym typeface="Courier New"/>
              </a:rPr>
              <a:t>A) Çektirme</a:t>
            </a:r>
            <a:r>
              <a:rPr lang="tr-TR" sz="3200">
                <a:solidFill>
                  <a:schemeClr val="dk1"/>
                </a:solidFill>
                <a:latin typeface="Courier New"/>
                <a:ea typeface="Courier New"/>
                <a:cs typeface="Courier New"/>
                <a:sym typeface="Courier New"/>
              </a:rPr>
              <a:t>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B) Pens</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C) Pres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D) Rulman pensesi</a:t>
            </a:r>
            <a:endParaRPr sz="32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105" name="Shape 105"/>
        <p:cNvGrpSpPr/>
        <p:nvPr/>
      </p:nvGrpSpPr>
      <p:grpSpPr>
        <a:xfrm>
          <a:off x="0" y="0"/>
          <a:ext cx="0" cy="0"/>
          <a:chOff x="0" y="0"/>
          <a:chExt cx="0" cy="0"/>
        </a:xfrm>
      </p:grpSpPr>
      <p:sp>
        <p:nvSpPr>
          <p:cNvPr id="106" name="Google Shape;106;p15"/>
          <p:cNvSpPr/>
          <p:nvPr/>
        </p:nvSpPr>
        <p:spPr>
          <a:xfrm>
            <a:off x="9448800" y="1035703"/>
            <a:ext cx="210021" cy="8229600"/>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2438400" y="5290818"/>
            <a:ext cx="5452130" cy="919482"/>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F3F5F9"/>
                </a:solidFill>
                <a:latin typeface="Arial"/>
                <a:ea typeface="Arial"/>
                <a:cs typeface="Arial"/>
                <a:sym typeface="Arial"/>
              </a:rPr>
              <a:t>KONULAR</a:t>
            </a:r>
            <a:endParaRPr b="1" sz="6400">
              <a:solidFill>
                <a:srgbClr val="F3F5F9"/>
              </a:solidFill>
              <a:latin typeface="Arial"/>
              <a:ea typeface="Arial"/>
              <a:cs typeface="Arial"/>
              <a:sym typeface="Arial"/>
            </a:endParaRPr>
          </a:p>
        </p:txBody>
      </p:sp>
      <p:sp>
        <p:nvSpPr>
          <p:cNvPr id="108" name="Google Shape;108;p15"/>
          <p:cNvSpPr txBox="1"/>
          <p:nvPr/>
        </p:nvSpPr>
        <p:spPr>
          <a:xfrm>
            <a:off x="9753600" y="495300"/>
            <a:ext cx="6705600" cy="9541073"/>
          </a:xfrm>
          <a:prstGeom prst="rect">
            <a:avLst/>
          </a:prstGeom>
          <a:noFill/>
          <a:ln>
            <a:noFill/>
          </a:ln>
        </p:spPr>
        <p:txBody>
          <a:bodyPr anchorCtr="0" anchor="t" bIns="0" lIns="0" spcFirstLastPara="1" rIns="0" wrap="square" tIns="0">
            <a:noAutofit/>
          </a:bodyPr>
          <a:lstStyle/>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Jeneratörlerin yapısı</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Doğru Akım Üretim Esasları</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DC Generatörlerin Çalışma Esasları</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Generatörlerde Komütasyon Kutbu ve Dengeleme Sargısının Kullanımı:</a:t>
            </a:r>
            <a:endParaRPr b="1" sz="3200">
              <a:solidFill>
                <a:srgbClr val="D09E00"/>
              </a:solidFill>
              <a:latin typeface="Arial"/>
              <a:ea typeface="Arial"/>
              <a:cs typeface="Arial"/>
              <a:sym typeface="Arial"/>
            </a:endParaRPr>
          </a:p>
          <a:p>
            <a:pPr indent="0" lvl="0" marL="0" marR="0" rtl="0" algn="l">
              <a:lnSpc>
                <a:spcPct val="150000"/>
              </a:lnSpc>
              <a:spcBef>
                <a:spcPts val="0"/>
              </a:spcBef>
              <a:spcAft>
                <a:spcPts val="0"/>
              </a:spcAft>
              <a:buNone/>
            </a:pPr>
            <a:r>
              <a:rPr b="1" lang="tr-TR" sz="3200">
                <a:solidFill>
                  <a:srgbClr val="D09E00"/>
                </a:solidFill>
                <a:latin typeface="Arial"/>
                <a:ea typeface="Arial"/>
                <a:cs typeface="Arial"/>
                <a:sym typeface="Arial"/>
              </a:rPr>
              <a:t> </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DC Generatörlerin Yapısı ve Çeşitleri:</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DC Generatörlerin Çalışması</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Dışarıdan UyartımlıŞönt Generatör</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Kendinden UyartımlıŞönt Generatör</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Kompunt Generatör</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SORULAR</a:t>
            </a:r>
            <a:endParaRPr b="1" sz="3200">
              <a:solidFill>
                <a:srgbClr val="D09E00"/>
              </a:solidFill>
              <a:latin typeface="Arial"/>
              <a:ea typeface="Arial"/>
              <a:cs typeface="Arial"/>
              <a:sym typeface="Arial"/>
            </a:endParaRPr>
          </a:p>
          <a:p>
            <a:pPr indent="-457200" lvl="0" marL="457200" marR="0" rtl="0" algn="l">
              <a:lnSpc>
                <a:spcPct val="150000"/>
              </a:lnSpc>
              <a:spcBef>
                <a:spcPts val="0"/>
              </a:spcBef>
              <a:spcAft>
                <a:spcPts val="0"/>
              </a:spcAft>
              <a:buClr>
                <a:srgbClr val="D09E00"/>
              </a:buClr>
              <a:buSzPts val="3200"/>
              <a:buFont typeface="Arial"/>
              <a:buChar char="•"/>
            </a:pPr>
            <a:r>
              <a:rPr b="1" lang="tr-TR" sz="3200">
                <a:solidFill>
                  <a:srgbClr val="D09E00"/>
                </a:solidFill>
                <a:latin typeface="Arial"/>
                <a:ea typeface="Arial"/>
                <a:cs typeface="Arial"/>
                <a:sym typeface="Arial"/>
              </a:rPr>
              <a:t>Kaynaklar</a:t>
            </a:r>
            <a:endParaRPr b="1" sz="3200">
              <a:solidFill>
                <a:srgbClr val="D09E00"/>
              </a:solidFill>
              <a:latin typeface="Arial"/>
              <a:ea typeface="Arial"/>
              <a:cs typeface="Arial"/>
              <a:sym typeface="Arial"/>
            </a:endParaRPr>
          </a:p>
        </p:txBody>
      </p:sp>
      <p:sp>
        <p:nvSpPr>
          <p:cNvPr id="109" name="Google Shape;109;p15"/>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Users\ALRAZY\Desktop\wind-turbine-clean-renewable-energy-icon.png" id="110" name="Google Shape;110;p15"/>
          <p:cNvPicPr preferRelativeResize="0"/>
          <p:nvPr/>
        </p:nvPicPr>
        <p:blipFill rotWithShape="1">
          <a:blip r:embed="rId3">
            <a:alphaModFix/>
          </a:blip>
          <a:srcRect b="0" l="0" r="0" t="0"/>
          <a:stretch/>
        </p:blipFill>
        <p:spPr>
          <a:xfrm>
            <a:off x="2514600" y="190500"/>
            <a:ext cx="4199021" cy="419902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392" name="Shape 392"/>
        <p:cNvGrpSpPr/>
        <p:nvPr/>
      </p:nvGrpSpPr>
      <p:grpSpPr>
        <a:xfrm>
          <a:off x="0" y="0"/>
          <a:ext cx="0" cy="0"/>
          <a:chOff x="0" y="0"/>
          <a:chExt cx="0" cy="0"/>
        </a:xfrm>
      </p:grpSpPr>
      <p:sp>
        <p:nvSpPr>
          <p:cNvPr id="393" name="Google Shape;393;p42"/>
          <p:cNvSpPr/>
          <p:nvPr/>
        </p:nvSpPr>
        <p:spPr>
          <a:xfrm>
            <a:off x="8153400" y="1638300"/>
            <a:ext cx="210021" cy="82296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81000" y="647700"/>
            <a:ext cx="6995180" cy="919482"/>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020301"/>
                </a:solidFill>
                <a:latin typeface="Arial"/>
                <a:ea typeface="Arial"/>
                <a:cs typeface="Arial"/>
                <a:sym typeface="Arial"/>
              </a:rPr>
              <a:t>SORULAR</a:t>
            </a:r>
            <a:endParaRPr b="1" sz="6400">
              <a:solidFill>
                <a:srgbClr val="020301"/>
              </a:solidFill>
              <a:latin typeface="Arial"/>
              <a:ea typeface="Arial"/>
              <a:cs typeface="Arial"/>
              <a:sym typeface="Arial"/>
            </a:endParaRPr>
          </a:p>
        </p:txBody>
      </p:sp>
      <p:sp>
        <p:nvSpPr>
          <p:cNvPr id="395" name="Google Shape;395;p42"/>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457200" y="1836776"/>
            <a:ext cx="838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600">
                <a:solidFill>
                  <a:schemeClr val="dk1"/>
                </a:solidFill>
                <a:latin typeface="Arial"/>
                <a:ea typeface="Arial"/>
                <a:cs typeface="Arial"/>
                <a:sym typeface="Arial"/>
              </a:rPr>
              <a:t>5.Motor milinin kasnak, kaplin, dişli gibi aktarma organlarıyla birleştirilmesi ………… yapılır.</a:t>
            </a:r>
            <a:endParaRPr sz="3600">
              <a:solidFill>
                <a:schemeClr val="dk1"/>
              </a:solidFill>
              <a:latin typeface="Arial"/>
              <a:ea typeface="Arial"/>
              <a:cs typeface="Arial"/>
              <a:sym typeface="Arial"/>
            </a:endParaRPr>
          </a:p>
        </p:txBody>
      </p:sp>
      <p:sp>
        <p:nvSpPr>
          <p:cNvPr id="397" name="Google Shape;397;p42"/>
          <p:cNvSpPr/>
          <p:nvPr/>
        </p:nvSpPr>
        <p:spPr>
          <a:xfrm>
            <a:off x="1447800" y="4986397"/>
            <a:ext cx="9144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A) Klemenslerle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B) Yataklarla</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rgbClr val="00B050"/>
                </a:solidFill>
                <a:latin typeface="Courier New"/>
                <a:ea typeface="Courier New"/>
                <a:cs typeface="Courier New"/>
                <a:sym typeface="Courier New"/>
              </a:rPr>
              <a:t>C) Kamalarla</a:t>
            </a:r>
            <a:r>
              <a:rPr lang="tr-TR" sz="3200">
                <a:solidFill>
                  <a:schemeClr val="dk1"/>
                </a:solidFill>
                <a:latin typeface="Courier New"/>
                <a:ea typeface="Courier New"/>
                <a:cs typeface="Courier New"/>
                <a:sym typeface="Courier New"/>
              </a:rPr>
              <a:t>	</a:t>
            </a:r>
            <a:endParaRPr sz="3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tr-TR" sz="3200">
                <a:solidFill>
                  <a:schemeClr val="dk1"/>
                </a:solidFill>
                <a:latin typeface="Courier New"/>
                <a:ea typeface="Courier New"/>
                <a:cs typeface="Courier New"/>
                <a:sym typeface="Courier New"/>
              </a:rPr>
              <a:t>D) Kayışlarla</a:t>
            </a:r>
            <a:endParaRPr sz="3200">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401" name="Shape 401"/>
        <p:cNvGrpSpPr/>
        <p:nvPr/>
      </p:nvGrpSpPr>
      <p:grpSpPr>
        <a:xfrm>
          <a:off x="0" y="0"/>
          <a:ext cx="0" cy="0"/>
          <a:chOff x="0" y="0"/>
          <a:chExt cx="0" cy="0"/>
        </a:xfrm>
      </p:grpSpPr>
      <p:sp>
        <p:nvSpPr>
          <p:cNvPr id="402" name="Google Shape;402;p43"/>
          <p:cNvSpPr/>
          <p:nvPr/>
        </p:nvSpPr>
        <p:spPr>
          <a:xfrm>
            <a:off x="2438400" y="1028700"/>
            <a:ext cx="210021" cy="8229600"/>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txBox="1"/>
          <p:nvPr/>
        </p:nvSpPr>
        <p:spPr>
          <a:xfrm>
            <a:off x="5294291" y="631304"/>
            <a:ext cx="9547880" cy="919482"/>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6400">
                <a:solidFill>
                  <a:srgbClr val="FFDB15"/>
                </a:solidFill>
                <a:latin typeface="Arial"/>
                <a:ea typeface="Arial"/>
                <a:cs typeface="Arial"/>
                <a:sym typeface="Arial"/>
              </a:rPr>
              <a:t>KAYNAKLAR</a:t>
            </a:r>
            <a:endParaRPr b="1" sz="6400">
              <a:solidFill>
                <a:srgbClr val="FFDB15"/>
              </a:solidFill>
              <a:latin typeface="Arial"/>
              <a:ea typeface="Arial"/>
              <a:cs typeface="Arial"/>
              <a:sym typeface="Arial"/>
            </a:endParaRPr>
          </a:p>
        </p:txBody>
      </p:sp>
      <p:pic>
        <p:nvPicPr>
          <p:cNvPr id="404" name="Google Shape;404;p43"/>
          <p:cNvPicPr preferRelativeResize="0"/>
          <p:nvPr/>
        </p:nvPicPr>
        <p:blipFill rotWithShape="1">
          <a:blip r:embed="rId3">
            <a:alphaModFix amt="9999"/>
          </a:blip>
          <a:srcRect b="41896" l="41928" r="41928" t="41896"/>
          <a:stretch/>
        </p:blipFill>
        <p:spPr>
          <a:xfrm>
            <a:off x="16554811" y="5862642"/>
            <a:ext cx="2952389" cy="4310058"/>
          </a:xfrm>
          <a:prstGeom prst="rect">
            <a:avLst/>
          </a:prstGeom>
          <a:noFill/>
          <a:ln>
            <a:noFill/>
          </a:ln>
        </p:spPr>
      </p:pic>
      <p:sp>
        <p:nvSpPr>
          <p:cNvPr id="405" name="Google Shape;405;p43"/>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3352800" y="2234505"/>
            <a:ext cx="13430863"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3200" u="sng">
                <a:solidFill>
                  <a:schemeClr val="hlink"/>
                </a:solidFill>
                <a:latin typeface="Arial"/>
                <a:ea typeface="Arial"/>
                <a:cs typeface="Arial"/>
                <a:sym typeface="Arial"/>
                <a:hlinkClick r:id="rId4"/>
              </a:rPr>
              <a:t>http://maker.robotistan.com/dc-</a:t>
            </a:r>
            <a:r>
              <a:rPr lang="tr-TR" sz="3200" u="sng">
                <a:solidFill>
                  <a:schemeClr val="hlink"/>
                </a:solidFill>
                <a:latin typeface="Arial"/>
                <a:ea typeface="Arial"/>
                <a:cs typeface="Arial"/>
                <a:sym typeface="Arial"/>
                <a:hlinkClick r:id="rId5"/>
              </a:rPr>
              <a:t> motor-cesitlerinelerdir/</a:t>
            </a:r>
            <a:br>
              <a:rPr lang="tr-TR" sz="3200">
                <a:solidFill>
                  <a:schemeClr val="lt1"/>
                </a:solidFill>
                <a:latin typeface="Arial"/>
                <a:ea typeface="Arial"/>
                <a:cs typeface="Arial"/>
                <a:sym typeface="Arial"/>
              </a:rPr>
            </a:br>
            <a:endParaRPr sz="3200">
              <a:solidFill>
                <a:schemeClr val="lt1"/>
              </a:solidFill>
              <a:latin typeface="Arial"/>
              <a:ea typeface="Arial"/>
              <a:cs typeface="Arial"/>
              <a:sym typeface="Arial"/>
            </a:endParaRPr>
          </a:p>
        </p:txBody>
      </p:sp>
      <p:sp>
        <p:nvSpPr>
          <p:cNvPr id="407" name="Google Shape;407;p43"/>
          <p:cNvSpPr/>
          <p:nvPr/>
        </p:nvSpPr>
        <p:spPr>
          <a:xfrm>
            <a:off x="3352800" y="3162301"/>
            <a:ext cx="14782801"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3200" u="sng">
                <a:solidFill>
                  <a:schemeClr val="hlink"/>
                </a:solidFill>
                <a:latin typeface="Arabic Typesetting"/>
                <a:ea typeface="Arabic Typesetting"/>
                <a:cs typeface="Arabic Typesetting"/>
                <a:sym typeface="Arabic Typesetting"/>
                <a:hlinkClick r:id="rId6"/>
              </a:rPr>
              <a:t>http://www.onxcontrol.com/files/dc%</a:t>
            </a:r>
            <a:r>
              <a:rPr b="1" lang="tr-TR" sz="3200" u="sng">
                <a:solidFill>
                  <a:schemeClr val="hlink"/>
                </a:solidFill>
                <a:latin typeface="Arabic Typesetting"/>
                <a:ea typeface="Arabic Typesetting"/>
                <a:cs typeface="Arabic Typesetting"/>
                <a:sym typeface="Arabic Typesetting"/>
                <a:hlinkClick r:id="rId7"/>
              </a:rPr>
              <a:t>20motorlar%C4%B1n%20%C3%A7al%C 4%B1%C5%9Fma%20prensipleri.pdf</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a:solidFill>
                  <a:schemeClr val="lt1"/>
                </a:solidFill>
                <a:latin typeface="Arabic Typesetting"/>
                <a:ea typeface="Arabic Typesetting"/>
                <a:cs typeface="Arabic Typesetting"/>
                <a:sym typeface="Arabic Typesetting"/>
              </a:rPr>
              <a:t> </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u="sng">
                <a:solidFill>
                  <a:schemeClr val="hlink"/>
                </a:solidFill>
                <a:latin typeface="Arabic Typesetting"/>
                <a:ea typeface="Arabic Typesetting"/>
                <a:cs typeface="Arabic Typesetting"/>
                <a:sym typeface="Arabic Typesetting"/>
                <a:hlinkClick r:id="rId8"/>
              </a:rPr>
              <a:t>http://megep.meb.gov.tr/mte_progra</a:t>
            </a:r>
            <a:r>
              <a:rPr b="1" lang="tr-TR" sz="3200" u="sng">
                <a:solidFill>
                  <a:schemeClr val="hlink"/>
                </a:solidFill>
                <a:latin typeface="Arabic Typesetting"/>
                <a:ea typeface="Arabic Typesetting"/>
                <a:cs typeface="Arabic Typesetting"/>
                <a:sym typeface="Arabic Typesetting"/>
                <a:hlinkClick r:id="rId9"/>
              </a:rPr>
              <a:t>m_modul/moduller_pdf/Do%C4%9Fru%20Ak%C4%B1m%20Motorlar%C4%B1.pdf</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a:solidFill>
                  <a:schemeClr val="lt1"/>
                </a:solidFill>
                <a:latin typeface="Arabic Typesetting"/>
                <a:ea typeface="Arabic Typesetting"/>
                <a:cs typeface="Arabic Typesetting"/>
                <a:sym typeface="Arabic Typesetting"/>
              </a:rPr>
              <a:t> </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u="sng">
                <a:solidFill>
                  <a:schemeClr val="hlink"/>
                </a:solidFill>
                <a:latin typeface="Arabic Typesetting"/>
                <a:ea typeface="Arabic Typesetting"/>
                <a:cs typeface="Arabic Typesetting"/>
                <a:sym typeface="Arabic Typesetting"/>
                <a:hlinkClick r:id="rId10"/>
              </a:rPr>
              <a:t>http://www.robotiksistem.com/step_</a:t>
            </a:r>
            <a:r>
              <a:rPr b="1" lang="tr-TR" sz="3200" u="sng">
                <a:solidFill>
                  <a:schemeClr val="hlink"/>
                </a:solidFill>
                <a:latin typeface="Arabic Typesetting"/>
                <a:ea typeface="Arabic Typesetting"/>
                <a:cs typeface="Arabic Typesetting"/>
                <a:sym typeface="Arabic Typesetting"/>
                <a:hlinkClick r:id="rId11"/>
              </a:rPr>
              <a:t> motor_cesitleri.html</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a:solidFill>
                  <a:schemeClr val="lt1"/>
                </a:solidFill>
                <a:latin typeface="Arabic Typesetting"/>
                <a:ea typeface="Arabic Typesetting"/>
                <a:cs typeface="Arabic Typesetting"/>
                <a:sym typeface="Arabic Typesetting"/>
              </a:rPr>
              <a:t> </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u="sng">
                <a:solidFill>
                  <a:schemeClr val="hlink"/>
                </a:solidFill>
                <a:latin typeface="Arabic Typesetting"/>
                <a:ea typeface="Arabic Typesetting"/>
                <a:cs typeface="Arabic Typesetting"/>
                <a:sym typeface="Arabic Typesetting"/>
                <a:hlinkClick r:id="rId12"/>
              </a:rPr>
              <a:t>http://www.bilgiustam.com/servo-</a:t>
            </a:r>
            <a:r>
              <a:rPr b="1" lang="tr-TR" sz="3200" u="sng">
                <a:solidFill>
                  <a:schemeClr val="hlink"/>
                </a:solidFill>
                <a:latin typeface="Arabic Typesetting"/>
                <a:ea typeface="Arabic Typesetting"/>
                <a:cs typeface="Arabic Typesetting"/>
                <a:sym typeface="Arabic Typesetting"/>
                <a:hlinkClick r:id="rId13"/>
              </a:rPr>
              <a:t>motor-nedir-nasil-calisir/</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lang="tr-TR" sz="3200">
                <a:solidFill>
                  <a:schemeClr val="lt1"/>
                </a:solidFill>
                <a:latin typeface="Arabic Typesetting"/>
                <a:ea typeface="Arabic Typesetting"/>
                <a:cs typeface="Arabic Typesetting"/>
                <a:sym typeface="Arabic Typesetting"/>
              </a:rPr>
              <a:t> </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b="1" lang="tr-TR" sz="3200" u="sng">
                <a:solidFill>
                  <a:schemeClr val="hlink"/>
                </a:solidFill>
                <a:latin typeface="Arabic Typesetting"/>
                <a:ea typeface="Arabic Typesetting"/>
                <a:cs typeface="Arabic Typesetting"/>
                <a:sym typeface="Arabic Typesetting"/>
                <a:hlinkClick r:id="rId14"/>
              </a:rPr>
              <a:t>http://www.elektrikrehberiniz.com/jen</a:t>
            </a:r>
            <a:r>
              <a:rPr b="1" lang="tr-TR" sz="3200" u="sng">
                <a:solidFill>
                  <a:schemeClr val="hlink"/>
                </a:solidFill>
                <a:latin typeface="Arabic Typesetting"/>
                <a:ea typeface="Arabic Typesetting"/>
                <a:cs typeface="Arabic Typesetting"/>
                <a:sym typeface="Arabic Typesetting"/>
                <a:hlinkClick r:id="rId15"/>
              </a:rPr>
              <a:t> arator/jenerator-nedir-1567</a:t>
            </a:r>
            <a:endParaRPr b="1"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lang="tr-TR" sz="3200">
                <a:solidFill>
                  <a:schemeClr val="lt1"/>
                </a:solidFill>
                <a:latin typeface="Arabic Typesetting"/>
                <a:ea typeface="Arabic Typesetting"/>
                <a:cs typeface="Arabic Typesetting"/>
                <a:sym typeface="Arabic Typesetting"/>
              </a:rPr>
              <a:t> </a:t>
            </a:r>
            <a:endParaRPr sz="3200">
              <a:solidFill>
                <a:schemeClr val="lt1"/>
              </a:solidFill>
              <a:latin typeface="Arabic Typesetting"/>
              <a:ea typeface="Arabic Typesetting"/>
              <a:cs typeface="Arabic Typesetting"/>
              <a:sym typeface="Arabic Typesetting"/>
            </a:endParaRPr>
          </a:p>
          <a:p>
            <a:pPr indent="0" lvl="0" marL="0" marR="0" rtl="0" algn="l">
              <a:spcBef>
                <a:spcPts val="0"/>
              </a:spcBef>
              <a:spcAft>
                <a:spcPts val="0"/>
              </a:spcAft>
              <a:buNone/>
            </a:pPr>
            <a:r>
              <a:rPr lang="tr-TR" sz="3200" u="sng">
                <a:solidFill>
                  <a:schemeClr val="hlink"/>
                </a:solidFill>
                <a:latin typeface="Arabic Typesetting"/>
                <a:ea typeface="Arabic Typesetting"/>
                <a:cs typeface="Arabic Typesetting"/>
                <a:sym typeface="Arabic Typesetting"/>
                <a:hlinkClick r:id="rId16"/>
              </a:rPr>
              <a:t>http://www.butunsinavlar.com/dc-</a:t>
            </a:r>
            <a:r>
              <a:rPr lang="tr-TR" sz="3200" u="sng">
                <a:solidFill>
                  <a:schemeClr val="hlink"/>
                </a:solidFill>
                <a:latin typeface="Arabic Typesetting"/>
                <a:ea typeface="Arabic Typesetting"/>
                <a:cs typeface="Arabic Typesetting"/>
                <a:sym typeface="Arabic Typesetting"/>
                <a:hlinkClick r:id="rId17"/>
              </a:rPr>
              <a:t> jeneratorler.html</a:t>
            </a:r>
            <a:endParaRPr sz="3200">
              <a:solidFill>
                <a:schemeClr val="lt1"/>
              </a:solidFill>
              <a:latin typeface="Arabic Typesetting"/>
              <a:ea typeface="Arabic Typesetting"/>
              <a:cs typeface="Arabic Typesetting"/>
              <a:sym typeface="Arabic Typesetting"/>
            </a:endParaRPr>
          </a:p>
        </p:txBody>
      </p:sp>
      <p:pic>
        <p:nvPicPr>
          <p:cNvPr id="408" name="Google Shape;408;p43"/>
          <p:cNvPicPr preferRelativeResize="0"/>
          <p:nvPr/>
        </p:nvPicPr>
        <p:blipFill rotWithShape="1">
          <a:blip r:embed="rId3">
            <a:alphaModFix amt="9999"/>
          </a:blip>
          <a:srcRect b="41896" l="41928" r="41928" t="41896"/>
          <a:stretch/>
        </p:blipFill>
        <p:spPr>
          <a:xfrm rot="10800000">
            <a:off x="-1523999" y="38100"/>
            <a:ext cx="2952389" cy="43100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114" name="Shape 114"/>
        <p:cNvGrpSpPr/>
        <p:nvPr/>
      </p:nvGrpSpPr>
      <p:grpSpPr>
        <a:xfrm>
          <a:off x="0" y="0"/>
          <a:ext cx="0" cy="0"/>
          <a:chOff x="0" y="0"/>
          <a:chExt cx="0" cy="0"/>
        </a:xfrm>
      </p:grpSpPr>
      <p:sp>
        <p:nvSpPr>
          <p:cNvPr id="115" name="Google Shape;115;p16"/>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472665" y="571500"/>
            <a:ext cx="7604535" cy="39395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rgbClr val="020301"/>
                </a:solidFill>
                <a:latin typeface="Arial"/>
                <a:ea typeface="Arial"/>
                <a:cs typeface="Arial"/>
                <a:sym typeface="Arial"/>
              </a:rPr>
              <a:t>DA MOTOR NEDIR ?</a:t>
            </a:r>
            <a:endParaRPr b="1" sz="6400">
              <a:solidFill>
                <a:srgbClr val="020301"/>
              </a:solidFill>
              <a:latin typeface="Arial"/>
              <a:ea typeface="Arial"/>
              <a:cs typeface="Arial"/>
              <a:sym typeface="Arial"/>
            </a:endParaRPr>
          </a:p>
          <a:p>
            <a:pPr indent="0" lvl="0" marL="0" marR="0" rtl="0" algn="l">
              <a:spcBef>
                <a:spcPts val="0"/>
              </a:spcBef>
              <a:spcAft>
                <a:spcPts val="0"/>
              </a:spcAft>
              <a:buNone/>
            </a:pPr>
            <a:r>
              <a:rPr b="1" lang="tr-TR" sz="6400">
                <a:solidFill>
                  <a:srgbClr val="020301"/>
                </a:solidFill>
                <a:latin typeface="Arial"/>
                <a:ea typeface="Arial"/>
                <a:cs typeface="Arial"/>
                <a:sym typeface="Arial"/>
              </a:rPr>
              <a:t> VE NASIL ÇALIŞIR ?</a:t>
            </a:r>
            <a:endParaRPr b="1" sz="6400">
              <a:solidFill>
                <a:srgbClr val="020301"/>
              </a:solidFill>
              <a:latin typeface="Arial"/>
              <a:ea typeface="Arial"/>
              <a:cs typeface="Arial"/>
              <a:sym typeface="Arial"/>
            </a:endParaRPr>
          </a:p>
        </p:txBody>
      </p:sp>
      <p:sp>
        <p:nvSpPr>
          <p:cNvPr id="117" name="Google Shape;117;p16"/>
          <p:cNvSpPr txBox="1"/>
          <p:nvPr/>
        </p:nvSpPr>
        <p:spPr>
          <a:xfrm>
            <a:off x="6575142" y="0"/>
            <a:ext cx="11427721" cy="8935780"/>
          </a:xfrm>
          <a:prstGeom prst="rect">
            <a:avLst/>
          </a:prstGeom>
          <a:noFill/>
          <a:ln>
            <a:noFill/>
          </a:ln>
        </p:spPr>
        <p:txBody>
          <a:bodyPr anchorCtr="0" anchor="t" bIns="0" lIns="0" spcFirstLastPara="1" rIns="0" wrap="square" tIns="0">
            <a:noAutofit/>
          </a:bodyPr>
          <a:lstStyle/>
          <a:p>
            <a:pPr indent="0" lvl="0" marL="0" marR="0" rtl="0" algn="l">
              <a:lnSpc>
                <a:spcPct val="137781"/>
              </a:lnSpc>
              <a:spcBef>
                <a:spcPts val="0"/>
              </a:spcBef>
              <a:spcAft>
                <a:spcPts val="0"/>
              </a:spcAft>
              <a:buNone/>
            </a:pPr>
            <a:r>
              <a:t/>
            </a:r>
            <a:endParaRPr sz="3200">
              <a:solidFill>
                <a:srgbClr val="02030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Noto Sans Symbols"/>
              <a:buChar char="▪"/>
            </a:pPr>
            <a:r>
              <a:rPr b="1" lang="tr-TR" sz="3200">
                <a:solidFill>
                  <a:schemeClr val="dk1"/>
                </a:solidFill>
                <a:latin typeface="Courier New"/>
                <a:ea typeface="Courier New"/>
                <a:cs typeface="Courier New"/>
                <a:sym typeface="Courier New"/>
              </a:rPr>
              <a:t>DA motor, düz akım elektrik enerjisini mekanik enerjiye dönüştüren makinedir.</a:t>
            </a:r>
            <a:endParaRPr/>
          </a:p>
          <a:p>
            <a:pPr indent="-254000" lvl="0" marL="457200" marR="0" rtl="0" algn="l">
              <a:spcBef>
                <a:spcPts val="0"/>
              </a:spcBef>
              <a:spcAft>
                <a:spcPts val="0"/>
              </a:spcAft>
              <a:buClr>
                <a:schemeClr val="dk1"/>
              </a:buClr>
              <a:buSzPts val="3200"/>
              <a:buFont typeface="Noto Sans Symbols"/>
              <a:buNone/>
            </a:pPr>
            <a:r>
              <a:t/>
            </a:r>
            <a:endParaRPr b="1"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b="1" lang="tr-TR" sz="3200">
                <a:solidFill>
                  <a:schemeClr val="dk1"/>
                </a:solidFill>
                <a:latin typeface="Courier New"/>
                <a:ea typeface="Courier New"/>
                <a:cs typeface="Courier New"/>
                <a:sym typeface="Courier New"/>
              </a:rPr>
              <a:t>Motorun içinde yer alan sargılara elektrik akımı uygulandığında, yine motorun içerisinde bulunan sabit mıknatıslara zıt yönde oluşan manyetik kuvvetin etkisi ile hareket etme prensibine dayanır.</a:t>
            </a:r>
            <a:endParaRPr/>
          </a:p>
          <a:p>
            <a:pPr indent="-254000" lvl="0" marL="457200" marR="0" rtl="0" algn="l">
              <a:spcBef>
                <a:spcPts val="0"/>
              </a:spcBef>
              <a:spcAft>
                <a:spcPts val="0"/>
              </a:spcAft>
              <a:buClr>
                <a:schemeClr val="dk1"/>
              </a:buClr>
              <a:buSzPts val="3200"/>
              <a:buFont typeface="Noto Sans Symbols"/>
              <a:buNone/>
            </a:pPr>
            <a:r>
              <a:t/>
            </a:r>
            <a:endParaRPr b="1"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b="1" lang="tr-TR" sz="3200">
                <a:solidFill>
                  <a:schemeClr val="dk1"/>
                </a:solidFill>
                <a:latin typeface="Courier New"/>
                <a:ea typeface="Courier New"/>
                <a:cs typeface="Courier New"/>
                <a:sym typeface="Courier New"/>
              </a:rPr>
              <a:t>Bu akımın yönünün, sürekli olarak sabit mıknatısa ters manyetik alan oluşturacak şekilde değiştirilmesi gereklidir.</a:t>
            </a:r>
            <a:endParaRPr/>
          </a:p>
          <a:p>
            <a:pPr indent="-254000" lvl="0" marL="457200" marR="0" rtl="0" algn="l">
              <a:spcBef>
                <a:spcPts val="0"/>
              </a:spcBef>
              <a:spcAft>
                <a:spcPts val="0"/>
              </a:spcAft>
              <a:buClr>
                <a:schemeClr val="dk1"/>
              </a:buClr>
              <a:buSzPts val="3200"/>
              <a:buFont typeface="Noto Sans Symbols"/>
              <a:buNone/>
            </a:pPr>
            <a:r>
              <a:t/>
            </a:r>
            <a:endParaRPr b="1"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Noto Sans Symbols"/>
              <a:buChar char="▪"/>
            </a:pPr>
            <a:r>
              <a:rPr b="1" lang="tr-TR" sz="3200">
                <a:solidFill>
                  <a:schemeClr val="dk1"/>
                </a:solidFill>
                <a:latin typeface="Courier New"/>
                <a:ea typeface="Courier New"/>
                <a:cs typeface="Courier New"/>
                <a:sym typeface="Courier New"/>
              </a:rPr>
              <a:t>Bu değişim, fırçalı motorlarda motorun sarımlarına temas eden fırçalar ile, fırçasız motorlarda ise elektronik hız kontrol devresi tarafından yapılır.</a:t>
            </a:r>
            <a:endParaRPr b="1" sz="3200">
              <a:solidFill>
                <a:schemeClr val="dk1"/>
              </a:solidFill>
              <a:latin typeface="Courier New"/>
              <a:ea typeface="Courier New"/>
              <a:cs typeface="Courier New"/>
              <a:sym typeface="Courier New"/>
            </a:endParaRPr>
          </a:p>
        </p:txBody>
      </p:sp>
      <p:pic>
        <p:nvPicPr>
          <p:cNvPr descr="C:\Users\ALRAZY\Desktop\37-512.png" id="118" name="Google Shape;118;p16"/>
          <p:cNvPicPr preferRelativeResize="0"/>
          <p:nvPr/>
        </p:nvPicPr>
        <p:blipFill rotWithShape="1">
          <a:blip r:embed="rId3">
            <a:alphaModFix/>
          </a:blip>
          <a:srcRect b="0" l="0" r="0" t="0"/>
          <a:stretch/>
        </p:blipFill>
        <p:spPr>
          <a:xfrm>
            <a:off x="0" y="5410200"/>
            <a:ext cx="4876800" cy="487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122" name="Shape 122"/>
        <p:cNvGrpSpPr/>
        <p:nvPr/>
      </p:nvGrpSpPr>
      <p:grpSpPr>
        <a:xfrm>
          <a:off x="0" y="0"/>
          <a:ext cx="0" cy="0"/>
          <a:chOff x="0" y="0"/>
          <a:chExt cx="0" cy="0"/>
        </a:xfrm>
      </p:grpSpPr>
      <p:sp>
        <p:nvSpPr>
          <p:cNvPr id="123" name="Google Shape;123;p17"/>
          <p:cNvSpPr txBox="1"/>
          <p:nvPr/>
        </p:nvSpPr>
        <p:spPr>
          <a:xfrm>
            <a:off x="4005991" y="571500"/>
            <a:ext cx="10259977" cy="705321"/>
          </a:xfrm>
          <a:prstGeom prst="rect">
            <a:avLst/>
          </a:prstGeom>
          <a:noFill/>
          <a:ln>
            <a:noFill/>
          </a:ln>
        </p:spPr>
        <p:txBody>
          <a:bodyPr anchorCtr="0" anchor="t" bIns="0" lIns="0" spcFirstLastPara="1" rIns="0" wrap="square" tIns="0">
            <a:noAutofit/>
          </a:bodyPr>
          <a:lstStyle/>
          <a:p>
            <a:pPr indent="0" lvl="0" marL="0" marR="0" rtl="0" algn="ctr">
              <a:lnSpc>
                <a:spcPct val="136500"/>
              </a:lnSpc>
              <a:spcBef>
                <a:spcPts val="0"/>
              </a:spcBef>
              <a:spcAft>
                <a:spcPts val="0"/>
              </a:spcAft>
              <a:buNone/>
            </a:pPr>
            <a:r>
              <a:rPr b="1" lang="tr-TR" sz="4000">
                <a:solidFill>
                  <a:srgbClr val="F3F5F9"/>
                </a:solidFill>
                <a:latin typeface="Arial"/>
                <a:ea typeface="Arial"/>
                <a:cs typeface="Arial"/>
                <a:sym typeface="Arial"/>
              </a:rPr>
              <a:t>DA Elektrik Motorlarının Kısımları</a:t>
            </a:r>
            <a:endParaRPr b="1" sz="4000">
              <a:solidFill>
                <a:srgbClr val="F3F5F9"/>
              </a:solidFill>
              <a:latin typeface="Arial"/>
              <a:ea typeface="Arial"/>
              <a:cs typeface="Arial"/>
              <a:sym typeface="Arial"/>
            </a:endParaRPr>
          </a:p>
        </p:txBody>
      </p:sp>
      <p:sp>
        <p:nvSpPr>
          <p:cNvPr id="124" name="Google Shape;124;p17"/>
          <p:cNvSpPr txBox="1"/>
          <p:nvPr/>
        </p:nvSpPr>
        <p:spPr>
          <a:xfrm>
            <a:off x="1066800" y="1943100"/>
            <a:ext cx="11719423" cy="811761"/>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5600">
                <a:solidFill>
                  <a:srgbClr val="FFDB15"/>
                </a:solidFill>
                <a:latin typeface="Arial"/>
                <a:ea typeface="Arial"/>
                <a:cs typeface="Arial"/>
                <a:sym typeface="Arial"/>
              </a:rPr>
              <a:t>Alan Kutupları.</a:t>
            </a:r>
            <a:endParaRPr b="1" sz="5600">
              <a:solidFill>
                <a:srgbClr val="FFDB15"/>
              </a:solidFill>
              <a:latin typeface="Arial"/>
              <a:ea typeface="Arial"/>
              <a:cs typeface="Arial"/>
              <a:sym typeface="Arial"/>
            </a:endParaRPr>
          </a:p>
        </p:txBody>
      </p:sp>
      <p:sp>
        <p:nvSpPr>
          <p:cNvPr id="125" name="Google Shape;125;p17"/>
          <p:cNvSpPr txBox="1"/>
          <p:nvPr/>
        </p:nvSpPr>
        <p:spPr>
          <a:xfrm>
            <a:off x="1447800" y="2781300"/>
            <a:ext cx="15317014" cy="2308324"/>
          </a:xfrm>
          <a:prstGeom prst="rect">
            <a:avLst/>
          </a:prstGeom>
          <a:noFill/>
          <a:ln>
            <a:noFill/>
          </a:ln>
        </p:spPr>
        <p:txBody>
          <a:bodyPr anchorCtr="0" anchor="t" bIns="45700" lIns="91425" spcFirstLastPara="1" rIns="91425" wrap="square" tIns="45700">
            <a:noAutofit/>
          </a:bodyPr>
          <a:lstStyle/>
          <a:p>
            <a:pPr indent="-571500" lvl="0" marL="571500" marR="0" rtl="0" algn="l">
              <a:spcBef>
                <a:spcPts val="0"/>
              </a:spcBef>
              <a:spcAft>
                <a:spcPts val="0"/>
              </a:spcAft>
              <a:buClr>
                <a:schemeClr val="lt1"/>
              </a:buClr>
              <a:buSzPts val="3600"/>
              <a:buFont typeface="Noto Sans Symbols"/>
              <a:buChar char="▪"/>
            </a:pPr>
            <a:r>
              <a:rPr b="1" lang="tr-TR" sz="3600">
                <a:solidFill>
                  <a:schemeClr val="lt1"/>
                </a:solidFill>
                <a:latin typeface="Arial"/>
                <a:ea typeface="Arial"/>
                <a:cs typeface="Arial"/>
                <a:sym typeface="Arial"/>
              </a:rPr>
              <a:t>Basit bir DA motorunda kuzey ve güney kutuplarını oluşturan bir çift </a:t>
            </a:r>
            <a:endParaRPr b="1" sz="3600">
              <a:solidFill>
                <a:schemeClr val="lt1"/>
              </a:solidFill>
              <a:latin typeface="Arial"/>
              <a:ea typeface="Arial"/>
              <a:cs typeface="Arial"/>
              <a:sym typeface="Arial"/>
            </a:endParaRPr>
          </a:p>
          <a:p>
            <a:pPr indent="0" lvl="0" marL="0" marR="0" rtl="0" algn="l">
              <a:spcBef>
                <a:spcPts val="0"/>
              </a:spcBef>
              <a:spcAft>
                <a:spcPts val="0"/>
              </a:spcAft>
              <a:buNone/>
            </a:pPr>
            <a:r>
              <a:rPr b="1" lang="tr-TR" sz="3600">
                <a:solidFill>
                  <a:schemeClr val="lt1"/>
                </a:solidFill>
                <a:latin typeface="Arial"/>
                <a:ea typeface="Arial"/>
                <a:cs typeface="Arial"/>
                <a:sym typeface="Arial"/>
              </a:rPr>
              <a:t>                                               mıknatıs vardır.</a:t>
            </a:r>
            <a:endParaRPr b="1" sz="3600">
              <a:solidFill>
                <a:schemeClr val="lt1"/>
              </a:solidFill>
              <a:latin typeface="Arial"/>
              <a:ea typeface="Arial"/>
              <a:cs typeface="Arial"/>
              <a:sym typeface="Arial"/>
            </a:endParaRPr>
          </a:p>
          <a:p>
            <a:pPr indent="-571500" lvl="0" marL="571500" marR="0" rtl="0" algn="l">
              <a:spcBef>
                <a:spcPts val="0"/>
              </a:spcBef>
              <a:spcAft>
                <a:spcPts val="0"/>
              </a:spcAft>
              <a:buClr>
                <a:schemeClr val="lt1"/>
              </a:buClr>
              <a:buSzPts val="3600"/>
              <a:buFont typeface="Noto Sans Symbols"/>
              <a:buChar char="▪"/>
            </a:pPr>
            <a:r>
              <a:rPr b="1" lang="tr-TR" sz="3600">
                <a:solidFill>
                  <a:schemeClr val="lt1"/>
                </a:solidFill>
                <a:latin typeface="Arial"/>
                <a:ea typeface="Arial"/>
                <a:cs typeface="Arial"/>
                <a:sym typeface="Arial"/>
              </a:rPr>
              <a:t>Manyetik alan oluşturmak için elektriği kullanır.</a:t>
            </a:r>
            <a:endParaRPr b="1" sz="3600">
              <a:solidFill>
                <a:schemeClr val="lt1"/>
              </a:solidFill>
              <a:latin typeface="Arial"/>
              <a:ea typeface="Arial"/>
              <a:cs typeface="Arial"/>
              <a:sym typeface="Arial"/>
            </a:endParaRPr>
          </a:p>
          <a:p>
            <a:pPr indent="0" lvl="0" marL="0" marR="0" rtl="0" algn="l">
              <a:spcBef>
                <a:spcPts val="0"/>
              </a:spcBef>
              <a:spcAft>
                <a:spcPts val="0"/>
              </a:spcAft>
              <a:buNone/>
            </a:pPr>
            <a:r>
              <a:t/>
            </a:r>
            <a:endParaRPr sz="3600">
              <a:solidFill>
                <a:schemeClr val="lt1"/>
              </a:solidFill>
              <a:latin typeface="Arial"/>
              <a:ea typeface="Arial"/>
              <a:cs typeface="Arial"/>
              <a:sym typeface="Arial"/>
            </a:endParaRPr>
          </a:p>
        </p:txBody>
      </p:sp>
      <p:sp>
        <p:nvSpPr>
          <p:cNvPr id="126" name="Google Shape;126;p17"/>
          <p:cNvSpPr txBox="1"/>
          <p:nvPr/>
        </p:nvSpPr>
        <p:spPr>
          <a:xfrm>
            <a:off x="1082177" y="4636539"/>
            <a:ext cx="11719423" cy="811761"/>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5600">
                <a:solidFill>
                  <a:srgbClr val="FFDB15"/>
                </a:solidFill>
                <a:latin typeface="Arial"/>
                <a:ea typeface="Arial"/>
                <a:cs typeface="Arial"/>
                <a:sym typeface="Arial"/>
              </a:rPr>
              <a:t>Armatür</a:t>
            </a:r>
            <a:endParaRPr b="1" sz="5600">
              <a:solidFill>
                <a:srgbClr val="FFDB15"/>
              </a:solidFill>
              <a:latin typeface="Arial"/>
              <a:ea typeface="Arial"/>
              <a:cs typeface="Arial"/>
              <a:sym typeface="Arial"/>
            </a:endParaRPr>
          </a:p>
        </p:txBody>
      </p:sp>
      <p:sp>
        <p:nvSpPr>
          <p:cNvPr id="127" name="Google Shape;127;p17"/>
          <p:cNvSpPr txBox="1"/>
          <p:nvPr/>
        </p:nvSpPr>
        <p:spPr>
          <a:xfrm>
            <a:off x="1447800" y="5370374"/>
            <a:ext cx="10403810" cy="1754326"/>
          </a:xfrm>
          <a:prstGeom prst="rect">
            <a:avLst/>
          </a:prstGeom>
          <a:noFill/>
          <a:ln>
            <a:noFill/>
          </a:ln>
        </p:spPr>
        <p:txBody>
          <a:bodyPr anchorCtr="0" anchor="t" bIns="45700" lIns="91425" spcFirstLastPara="1" rIns="91425" wrap="square" tIns="45700">
            <a:noAutofit/>
          </a:bodyPr>
          <a:lstStyle/>
          <a:p>
            <a:pPr indent="-571500" lvl="0" marL="571500" marR="0" rtl="0" algn="l">
              <a:spcBef>
                <a:spcPts val="0"/>
              </a:spcBef>
              <a:spcAft>
                <a:spcPts val="0"/>
              </a:spcAft>
              <a:buClr>
                <a:schemeClr val="lt1"/>
              </a:buClr>
              <a:buSzPts val="3600"/>
              <a:buFont typeface="Noto Sans Symbols"/>
              <a:buChar char="▪"/>
            </a:pPr>
            <a:r>
              <a:rPr b="1" lang="tr-TR" sz="3600">
                <a:solidFill>
                  <a:schemeClr val="lt1"/>
                </a:solidFill>
                <a:latin typeface="Arial"/>
                <a:ea typeface="Arial"/>
                <a:cs typeface="Arial"/>
                <a:sym typeface="Arial"/>
              </a:rPr>
              <a:t>Kutuplar arasındaki silindire benzer kısımdır.</a:t>
            </a:r>
            <a:endParaRPr b="1" sz="3600">
              <a:solidFill>
                <a:schemeClr val="lt1"/>
              </a:solidFill>
              <a:latin typeface="Arial"/>
              <a:ea typeface="Arial"/>
              <a:cs typeface="Arial"/>
              <a:sym typeface="Arial"/>
            </a:endParaRPr>
          </a:p>
          <a:p>
            <a:pPr indent="-571500" lvl="0" marL="571500" marR="0" rtl="0" algn="l">
              <a:spcBef>
                <a:spcPts val="0"/>
              </a:spcBef>
              <a:spcAft>
                <a:spcPts val="0"/>
              </a:spcAft>
              <a:buClr>
                <a:schemeClr val="lt1"/>
              </a:buClr>
              <a:buSzPts val="3600"/>
              <a:buFont typeface="Noto Sans Symbols"/>
              <a:buChar char="▪"/>
            </a:pPr>
            <a:r>
              <a:rPr b="1" lang="tr-TR" sz="3600">
                <a:solidFill>
                  <a:schemeClr val="lt1"/>
                </a:solidFill>
                <a:latin typeface="Arial"/>
                <a:ea typeface="Arial"/>
                <a:cs typeface="Arial"/>
                <a:sym typeface="Arial"/>
              </a:rPr>
              <a:t>Akım geçerken elektromıknatıs olur.</a:t>
            </a:r>
            <a:endParaRPr b="1" sz="3600">
              <a:solidFill>
                <a:schemeClr val="lt1"/>
              </a:solidFill>
              <a:latin typeface="Arial"/>
              <a:ea typeface="Arial"/>
              <a:cs typeface="Arial"/>
              <a:sym typeface="Arial"/>
            </a:endParaRPr>
          </a:p>
          <a:p>
            <a:pPr indent="-571500" lvl="0" marL="571500" marR="0" rtl="0" algn="l">
              <a:spcBef>
                <a:spcPts val="0"/>
              </a:spcBef>
              <a:spcAft>
                <a:spcPts val="0"/>
              </a:spcAft>
              <a:buClr>
                <a:schemeClr val="lt1"/>
              </a:buClr>
              <a:buSzPts val="3600"/>
              <a:buFont typeface="Noto Sans Symbols"/>
              <a:buChar char="▪"/>
            </a:pPr>
            <a:r>
              <a:rPr b="1" lang="tr-TR" sz="3600">
                <a:solidFill>
                  <a:schemeClr val="lt1"/>
                </a:solidFill>
                <a:latin typeface="Arial"/>
                <a:ea typeface="Arial"/>
                <a:cs typeface="Arial"/>
                <a:sym typeface="Arial"/>
              </a:rPr>
              <a:t>Motor çıkış miline bağlıdır.</a:t>
            </a:r>
            <a:endParaRPr b="1" sz="3600">
              <a:solidFill>
                <a:schemeClr val="lt1"/>
              </a:solidFill>
              <a:latin typeface="Arial"/>
              <a:ea typeface="Arial"/>
              <a:cs typeface="Arial"/>
              <a:sym typeface="Arial"/>
            </a:endParaRPr>
          </a:p>
        </p:txBody>
      </p:sp>
      <p:sp>
        <p:nvSpPr>
          <p:cNvPr id="128" name="Google Shape;128;p17"/>
          <p:cNvSpPr txBox="1"/>
          <p:nvPr/>
        </p:nvSpPr>
        <p:spPr>
          <a:xfrm>
            <a:off x="1066800" y="7379739"/>
            <a:ext cx="11719423" cy="811761"/>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1" lang="tr-TR" sz="5600">
                <a:solidFill>
                  <a:srgbClr val="FFDB15"/>
                </a:solidFill>
                <a:latin typeface="Arial"/>
                <a:ea typeface="Arial"/>
                <a:cs typeface="Arial"/>
                <a:sym typeface="Arial"/>
              </a:rPr>
              <a:t>Komütator</a:t>
            </a:r>
            <a:endParaRPr b="1" sz="5600">
              <a:solidFill>
                <a:srgbClr val="FFDB15"/>
              </a:solidFill>
              <a:latin typeface="Arial"/>
              <a:ea typeface="Arial"/>
              <a:cs typeface="Arial"/>
              <a:sym typeface="Arial"/>
            </a:endParaRPr>
          </a:p>
        </p:txBody>
      </p:sp>
      <p:sp>
        <p:nvSpPr>
          <p:cNvPr id="129" name="Google Shape;129;p17"/>
          <p:cNvSpPr txBox="1"/>
          <p:nvPr/>
        </p:nvSpPr>
        <p:spPr>
          <a:xfrm>
            <a:off x="1447800" y="8154769"/>
            <a:ext cx="8502648" cy="646331"/>
          </a:xfrm>
          <a:prstGeom prst="rect">
            <a:avLst/>
          </a:prstGeom>
          <a:noFill/>
          <a:ln>
            <a:noFill/>
          </a:ln>
        </p:spPr>
        <p:txBody>
          <a:bodyPr anchorCtr="0" anchor="t" bIns="45700" lIns="91425" spcFirstLastPara="1" rIns="91425" wrap="square" tIns="45700">
            <a:noAutofit/>
          </a:bodyPr>
          <a:lstStyle/>
          <a:p>
            <a:pPr indent="-571500" lvl="0" marL="571500" marR="0" rtl="0" algn="l">
              <a:spcBef>
                <a:spcPts val="0"/>
              </a:spcBef>
              <a:spcAft>
                <a:spcPts val="0"/>
              </a:spcAft>
              <a:buClr>
                <a:schemeClr val="lt1"/>
              </a:buClr>
              <a:buSzPts val="3600"/>
              <a:buFont typeface="Noto Sans Symbols"/>
              <a:buChar char="▪"/>
            </a:pPr>
            <a:r>
              <a:rPr b="1" lang="tr-TR" sz="3600">
                <a:solidFill>
                  <a:schemeClr val="lt1"/>
                </a:solidFill>
                <a:latin typeface="Arial"/>
                <a:ea typeface="Arial"/>
                <a:cs typeface="Arial"/>
                <a:sym typeface="Arial"/>
              </a:rPr>
              <a:t>Armatürdeki akım yönünü değiştirir.</a:t>
            </a:r>
            <a:endParaRPr b="1" sz="3600">
              <a:solidFill>
                <a:schemeClr val="lt1"/>
              </a:solidFill>
              <a:latin typeface="Arial"/>
              <a:ea typeface="Arial"/>
              <a:cs typeface="Arial"/>
              <a:sym typeface="Arial"/>
            </a:endParaRPr>
          </a:p>
        </p:txBody>
      </p:sp>
      <p:pic>
        <p:nvPicPr>
          <p:cNvPr id="130" name="Google Shape;130;p17"/>
          <p:cNvPicPr preferRelativeResize="0"/>
          <p:nvPr/>
        </p:nvPicPr>
        <p:blipFill rotWithShape="1">
          <a:blip r:embed="rId3">
            <a:alphaModFix/>
          </a:blip>
          <a:srcRect b="0" l="0" r="0" t="0"/>
          <a:stretch/>
        </p:blipFill>
        <p:spPr>
          <a:xfrm>
            <a:off x="12039600" y="3611479"/>
            <a:ext cx="5875421" cy="58754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134" name="Shape 134"/>
        <p:cNvGrpSpPr/>
        <p:nvPr/>
      </p:nvGrpSpPr>
      <p:grpSpPr>
        <a:xfrm>
          <a:off x="0" y="0"/>
          <a:ext cx="0" cy="0"/>
          <a:chOff x="0" y="0"/>
          <a:chExt cx="0" cy="0"/>
        </a:xfrm>
      </p:grpSpPr>
      <p:sp>
        <p:nvSpPr>
          <p:cNvPr id="135" name="Google Shape;135;p18"/>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028700" y="986980"/>
            <a:ext cx="210021" cy="8313041"/>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2184126" y="282851"/>
            <a:ext cx="5740674"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6400" u="sng">
                <a:solidFill>
                  <a:schemeClr val="dk1"/>
                </a:solidFill>
                <a:latin typeface="Arial"/>
                <a:ea typeface="Arial"/>
                <a:cs typeface="Arial"/>
                <a:sym typeface="Arial"/>
              </a:rPr>
              <a:t>DA Elektrik </a:t>
            </a:r>
            <a:endParaRPr b="1" sz="6400" u="sng">
              <a:solidFill>
                <a:schemeClr val="dk1"/>
              </a:solidFill>
              <a:latin typeface="Arial"/>
              <a:ea typeface="Arial"/>
              <a:cs typeface="Arial"/>
              <a:sym typeface="Arial"/>
            </a:endParaRPr>
          </a:p>
          <a:p>
            <a:pPr indent="0" lvl="0" marL="0" marR="0" rtl="0" algn="l">
              <a:spcBef>
                <a:spcPts val="0"/>
              </a:spcBef>
              <a:spcAft>
                <a:spcPts val="0"/>
              </a:spcAft>
              <a:buNone/>
            </a:pPr>
            <a:r>
              <a:rPr b="1" lang="tr-TR" sz="6400" u="sng">
                <a:solidFill>
                  <a:schemeClr val="dk1"/>
                </a:solidFill>
                <a:latin typeface="Arial"/>
                <a:ea typeface="Arial"/>
                <a:cs typeface="Arial"/>
                <a:sym typeface="Arial"/>
              </a:rPr>
              <a:t>Motorlarının </a:t>
            </a:r>
            <a:endParaRPr/>
          </a:p>
          <a:p>
            <a:pPr indent="0" lvl="0" marL="0" marR="0" rtl="0" algn="l">
              <a:spcBef>
                <a:spcPts val="0"/>
              </a:spcBef>
              <a:spcAft>
                <a:spcPts val="0"/>
              </a:spcAft>
              <a:buNone/>
            </a:pPr>
            <a:r>
              <a:rPr b="1" lang="tr-TR" sz="6400" u="sng">
                <a:solidFill>
                  <a:schemeClr val="dk1"/>
                </a:solidFill>
                <a:latin typeface="Arial"/>
                <a:ea typeface="Arial"/>
                <a:cs typeface="Arial"/>
                <a:sym typeface="Arial"/>
              </a:rPr>
              <a:t>Özellikleri</a:t>
            </a:r>
            <a:endParaRPr b="1" sz="6400" u="sng">
              <a:solidFill>
                <a:schemeClr val="dk1"/>
              </a:solidFill>
              <a:latin typeface="Arial"/>
              <a:ea typeface="Arial"/>
              <a:cs typeface="Arial"/>
              <a:sym typeface="Arial"/>
            </a:endParaRPr>
          </a:p>
        </p:txBody>
      </p:sp>
      <p:pic>
        <p:nvPicPr>
          <p:cNvPr id="138" name="Google Shape;138;p18"/>
          <p:cNvPicPr preferRelativeResize="0"/>
          <p:nvPr/>
        </p:nvPicPr>
        <p:blipFill rotWithShape="1">
          <a:blip r:embed="rId3">
            <a:alphaModFix/>
          </a:blip>
          <a:srcRect b="0" l="0" r="0" t="0"/>
          <a:stretch/>
        </p:blipFill>
        <p:spPr>
          <a:xfrm>
            <a:off x="9702544" y="85516"/>
            <a:ext cx="8268624" cy="6195775"/>
          </a:xfrm>
          <a:prstGeom prst="rect">
            <a:avLst/>
          </a:prstGeom>
          <a:noFill/>
          <a:ln>
            <a:noFill/>
          </a:ln>
        </p:spPr>
      </p:pic>
      <p:sp>
        <p:nvSpPr>
          <p:cNvPr id="139" name="Google Shape;139;p18"/>
          <p:cNvSpPr/>
          <p:nvPr/>
        </p:nvSpPr>
        <p:spPr>
          <a:xfrm>
            <a:off x="2057400" y="3405394"/>
            <a:ext cx="4602542"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200">
                <a:solidFill>
                  <a:schemeClr val="dk1"/>
                </a:solidFill>
                <a:latin typeface="Arial"/>
                <a:ea typeface="Arial"/>
                <a:cs typeface="Arial"/>
                <a:sym typeface="Arial"/>
              </a:rPr>
              <a:t>1- HIZ Kontrolü:</a:t>
            </a:r>
            <a:endParaRPr b="1" sz="4200">
              <a:solidFill>
                <a:schemeClr val="dk1"/>
              </a:solidFill>
              <a:latin typeface="Arial"/>
              <a:ea typeface="Arial"/>
              <a:cs typeface="Arial"/>
              <a:sym typeface="Arial"/>
            </a:endParaRPr>
          </a:p>
        </p:txBody>
      </p:sp>
      <p:sp>
        <p:nvSpPr>
          <p:cNvPr id="140" name="Google Shape;140;p18"/>
          <p:cNvSpPr/>
          <p:nvPr/>
        </p:nvSpPr>
        <p:spPr>
          <a:xfrm>
            <a:off x="1752600" y="4031874"/>
            <a:ext cx="9144000" cy="107721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Arial"/>
                <a:ea typeface="Arial"/>
                <a:cs typeface="Arial"/>
                <a:sym typeface="Arial"/>
              </a:rPr>
              <a:t>Armatür gerilimi değiştirilerek</a:t>
            </a:r>
            <a:endParaRPr sz="32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Arial"/>
                <a:ea typeface="Arial"/>
                <a:cs typeface="Arial"/>
                <a:sym typeface="Arial"/>
              </a:rPr>
              <a:t>Alan akımı değiştirilerek yapılabilir.</a:t>
            </a:r>
            <a:endParaRPr sz="3200">
              <a:solidFill>
                <a:schemeClr val="dk1"/>
              </a:solidFill>
              <a:latin typeface="Arial"/>
              <a:ea typeface="Arial"/>
              <a:cs typeface="Arial"/>
              <a:sym typeface="Arial"/>
            </a:endParaRPr>
          </a:p>
        </p:txBody>
      </p:sp>
      <p:sp>
        <p:nvSpPr>
          <p:cNvPr id="141" name="Google Shape;141;p18"/>
          <p:cNvSpPr/>
          <p:nvPr/>
        </p:nvSpPr>
        <p:spPr>
          <a:xfrm>
            <a:off x="2057400" y="5166836"/>
            <a:ext cx="5384807"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200">
                <a:solidFill>
                  <a:schemeClr val="dk1"/>
                </a:solidFill>
                <a:latin typeface="Arial"/>
                <a:ea typeface="Arial"/>
                <a:cs typeface="Arial"/>
                <a:sym typeface="Arial"/>
              </a:rPr>
              <a:t>2- Sınırlı Kullanım:</a:t>
            </a:r>
            <a:endParaRPr b="1" sz="4200">
              <a:solidFill>
                <a:schemeClr val="dk1"/>
              </a:solidFill>
              <a:latin typeface="Arial"/>
              <a:ea typeface="Arial"/>
              <a:cs typeface="Arial"/>
              <a:sym typeface="Arial"/>
            </a:endParaRPr>
          </a:p>
        </p:txBody>
      </p:sp>
      <p:sp>
        <p:nvSpPr>
          <p:cNvPr id="142" name="Google Shape;142;p18"/>
          <p:cNvSpPr/>
          <p:nvPr/>
        </p:nvSpPr>
        <p:spPr>
          <a:xfrm>
            <a:off x="1752600" y="5742682"/>
            <a:ext cx="9144000" cy="107721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Arial"/>
                <a:ea typeface="Arial"/>
                <a:cs typeface="Arial"/>
                <a:sym typeface="Arial"/>
              </a:rPr>
              <a:t>Yavaş ve orta hız uygulamalarında kullanılır</a:t>
            </a:r>
            <a:endParaRPr sz="32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Arial"/>
                <a:ea typeface="Arial"/>
                <a:cs typeface="Arial"/>
                <a:sym typeface="Arial"/>
              </a:rPr>
              <a:t>Temiz, güvenli koşullarda kullanılırlar.</a:t>
            </a:r>
            <a:endParaRPr sz="3200">
              <a:solidFill>
                <a:schemeClr val="dk1"/>
              </a:solidFill>
              <a:latin typeface="Arial"/>
              <a:ea typeface="Arial"/>
              <a:cs typeface="Arial"/>
              <a:sym typeface="Arial"/>
            </a:endParaRPr>
          </a:p>
        </p:txBody>
      </p:sp>
      <p:sp>
        <p:nvSpPr>
          <p:cNvPr id="143" name="Google Shape;143;p18"/>
          <p:cNvSpPr/>
          <p:nvPr/>
        </p:nvSpPr>
        <p:spPr>
          <a:xfrm>
            <a:off x="2057400" y="6919436"/>
            <a:ext cx="9195146"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200">
                <a:solidFill>
                  <a:schemeClr val="dk1"/>
                </a:solidFill>
                <a:latin typeface="Arial"/>
                <a:ea typeface="Arial"/>
                <a:cs typeface="Arial"/>
                <a:sym typeface="Arial"/>
              </a:rPr>
              <a:t>3- AA Motorlara Göre Pahalıdır.</a:t>
            </a:r>
            <a:endParaRPr b="1" sz="4200">
              <a:solidFill>
                <a:schemeClr val="dk1"/>
              </a:solidFill>
              <a:latin typeface="Arial"/>
              <a:ea typeface="Arial"/>
              <a:cs typeface="Arial"/>
              <a:sym typeface="Arial"/>
            </a:endParaRPr>
          </a:p>
        </p:txBody>
      </p:sp>
      <p:sp>
        <p:nvSpPr>
          <p:cNvPr id="144" name="Google Shape;144;p18"/>
          <p:cNvSpPr/>
          <p:nvPr/>
        </p:nvSpPr>
        <p:spPr>
          <a:xfrm>
            <a:off x="2057400" y="7681436"/>
            <a:ext cx="15927758"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200">
                <a:solidFill>
                  <a:schemeClr val="dk1"/>
                </a:solidFill>
                <a:latin typeface="Arial"/>
                <a:ea typeface="Arial"/>
                <a:cs typeface="Arial"/>
                <a:sym typeface="Arial"/>
              </a:rPr>
              <a:t>4- Hız, Mayetik Akı Ve Armatür Gelirimi Arasındaki İlişki.</a:t>
            </a:r>
            <a:endParaRPr b="1" sz="4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148" name="Shape 148"/>
        <p:cNvGrpSpPr/>
        <p:nvPr/>
      </p:nvGrpSpPr>
      <p:grpSpPr>
        <a:xfrm>
          <a:off x="0" y="0"/>
          <a:ext cx="0" cy="0"/>
          <a:chOff x="0" y="0"/>
          <a:chExt cx="0" cy="0"/>
        </a:xfrm>
      </p:grpSpPr>
      <p:sp>
        <p:nvSpPr>
          <p:cNvPr id="149" name="Google Shape;149;p19"/>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533400" y="342900"/>
            <a:ext cx="10462280" cy="29546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rgbClr val="FFDB15"/>
                </a:solidFill>
                <a:latin typeface="Arial"/>
                <a:ea typeface="Arial"/>
                <a:cs typeface="Arial"/>
                <a:sym typeface="Arial"/>
              </a:rPr>
              <a:t>DC Motor Çeşitlerinin Özellikleri Ve Kullanım Alanları</a:t>
            </a:r>
            <a:endParaRPr b="1" sz="6400">
              <a:solidFill>
                <a:srgbClr val="FFDB15"/>
              </a:solidFill>
              <a:latin typeface="Arial"/>
              <a:ea typeface="Arial"/>
              <a:cs typeface="Arial"/>
              <a:sym typeface="Arial"/>
            </a:endParaRPr>
          </a:p>
        </p:txBody>
      </p:sp>
      <p:pic>
        <p:nvPicPr>
          <p:cNvPr id="151" name="Google Shape;151;p19"/>
          <p:cNvPicPr preferRelativeResize="0"/>
          <p:nvPr/>
        </p:nvPicPr>
        <p:blipFill rotWithShape="1">
          <a:blip r:embed="rId3">
            <a:alphaModFix amt="9999"/>
          </a:blip>
          <a:srcRect b="37358" l="37407" r="37407" t="37358"/>
          <a:stretch/>
        </p:blipFill>
        <p:spPr>
          <a:xfrm>
            <a:off x="-2209800" y="4457700"/>
            <a:ext cx="4605767" cy="6723747"/>
          </a:xfrm>
          <a:prstGeom prst="rect">
            <a:avLst/>
          </a:prstGeom>
          <a:noFill/>
          <a:ln>
            <a:noFill/>
          </a:ln>
        </p:spPr>
      </p:pic>
      <p:sp>
        <p:nvSpPr>
          <p:cNvPr id="152" name="Google Shape;152;p19"/>
          <p:cNvSpPr/>
          <p:nvPr/>
        </p:nvSpPr>
        <p:spPr>
          <a:xfrm>
            <a:off x="457200" y="3619500"/>
            <a:ext cx="5434501"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200">
                <a:solidFill>
                  <a:srgbClr val="F2F2F2"/>
                </a:solidFill>
                <a:latin typeface="Arial"/>
                <a:ea typeface="Arial"/>
                <a:cs typeface="Arial"/>
                <a:sym typeface="Arial"/>
              </a:rPr>
              <a:t>Fırçalı DC Motorlar</a:t>
            </a:r>
            <a:endParaRPr sz="4200">
              <a:solidFill>
                <a:srgbClr val="F2F2F2"/>
              </a:solidFill>
              <a:latin typeface="Arial"/>
              <a:ea typeface="Arial"/>
              <a:cs typeface="Arial"/>
              <a:sym typeface="Arial"/>
            </a:endParaRPr>
          </a:p>
        </p:txBody>
      </p:sp>
      <p:pic>
        <p:nvPicPr>
          <p:cNvPr id="153" name="Google Shape;153;p19"/>
          <p:cNvPicPr preferRelativeResize="0"/>
          <p:nvPr/>
        </p:nvPicPr>
        <p:blipFill rotWithShape="1">
          <a:blip r:embed="rId4">
            <a:alphaModFix/>
          </a:blip>
          <a:srcRect b="0" l="0" r="0" t="0"/>
          <a:stretch/>
        </p:blipFill>
        <p:spPr>
          <a:xfrm>
            <a:off x="12174989" y="190500"/>
            <a:ext cx="6395498" cy="426271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54" name="Google Shape;154;p19"/>
          <p:cNvSpPr txBox="1"/>
          <p:nvPr/>
        </p:nvSpPr>
        <p:spPr>
          <a:xfrm>
            <a:off x="762000" y="4457700"/>
            <a:ext cx="7724931" cy="5642570"/>
          </a:xfrm>
          <a:prstGeom prst="rect">
            <a:avLst/>
          </a:prstGeom>
          <a:noFill/>
          <a:ln>
            <a:noFill/>
          </a:ln>
        </p:spPr>
        <p:txBody>
          <a:bodyPr anchorCtr="0" anchor="t" bIns="0" lIns="0" spcFirstLastPara="1" rIns="0" wrap="square" tIns="0">
            <a:noAutofit/>
          </a:bodyPr>
          <a:lstStyle/>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En temel çeşit DC motor tipidir.</a:t>
            </a:r>
            <a:endParaRPr/>
          </a:p>
          <a:p>
            <a:pPr indent="-254000" lvl="0" marL="457200" marR="0" rtl="0" algn="l">
              <a:lnSpc>
                <a:spcPct val="137781"/>
              </a:lnSpc>
              <a:spcBef>
                <a:spcPts val="0"/>
              </a:spcBef>
              <a:spcAft>
                <a:spcPts val="0"/>
              </a:spcAft>
              <a:buClr>
                <a:srgbClr val="FFDB15"/>
              </a:buClr>
              <a:buSzPts val="3200"/>
              <a:buFont typeface="Arial"/>
              <a:buNone/>
            </a:pPr>
            <a:r>
              <a:t/>
            </a:r>
            <a:endParaRPr sz="3200">
              <a:solidFill>
                <a:srgbClr val="FFDB15"/>
              </a:solidFill>
              <a:latin typeface="Arial"/>
              <a:ea typeface="Arial"/>
              <a:cs typeface="Arial"/>
              <a:sym typeface="Arial"/>
            </a:endParaRPr>
          </a:p>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Redüktör ile beraber veya redüktörsüz şekilde birçok projede kullanılırlar.</a:t>
            </a:r>
            <a:endParaRPr/>
          </a:p>
          <a:p>
            <a:pPr indent="-254000" lvl="0" marL="457200" marR="0" rtl="0" algn="l">
              <a:lnSpc>
                <a:spcPct val="137781"/>
              </a:lnSpc>
              <a:spcBef>
                <a:spcPts val="0"/>
              </a:spcBef>
              <a:spcAft>
                <a:spcPts val="0"/>
              </a:spcAft>
              <a:buClr>
                <a:srgbClr val="FFDB15"/>
              </a:buClr>
              <a:buSzPts val="3200"/>
              <a:buFont typeface="Arial"/>
              <a:buNone/>
            </a:pPr>
            <a:r>
              <a:t/>
            </a:r>
            <a:endParaRPr sz="3200">
              <a:solidFill>
                <a:srgbClr val="FFDB15"/>
              </a:solidFill>
              <a:latin typeface="Arial"/>
              <a:ea typeface="Arial"/>
              <a:cs typeface="Arial"/>
              <a:sym typeface="Arial"/>
            </a:endParaRPr>
          </a:p>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Avantajları kolay bir şekilde sürülebilmeleri, dezavantajları ise fırça ya da kömür ismi verilen aşınan parçalarının periyodik olarak değiştirilmesi gerekliliğidir.</a:t>
            </a:r>
            <a:endParaRPr sz="3200">
              <a:solidFill>
                <a:srgbClr val="FFDB15"/>
              </a:solidFill>
              <a:latin typeface="Arial"/>
              <a:ea typeface="Arial"/>
              <a:cs typeface="Arial"/>
              <a:sym typeface="Arial"/>
            </a:endParaRPr>
          </a:p>
        </p:txBody>
      </p:sp>
      <p:sp>
        <p:nvSpPr>
          <p:cNvPr id="155" name="Google Shape;155;p19"/>
          <p:cNvSpPr txBox="1"/>
          <p:nvPr/>
        </p:nvSpPr>
        <p:spPr>
          <a:xfrm>
            <a:off x="9525000" y="4470301"/>
            <a:ext cx="8481848" cy="4475584"/>
          </a:xfrm>
          <a:prstGeom prst="rect">
            <a:avLst/>
          </a:prstGeom>
          <a:noFill/>
          <a:ln>
            <a:noFill/>
          </a:ln>
        </p:spPr>
        <p:txBody>
          <a:bodyPr anchorCtr="0" anchor="t" bIns="0" lIns="0" spcFirstLastPara="1" rIns="0" wrap="square" tIns="0">
            <a:noAutofit/>
          </a:bodyPr>
          <a:lstStyle/>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En eski ve en sık kullanılan DC motor tipi fırçalı DC motordur. Şarjlı el matkaplarından oyuncak arabalara kadar birçok farklı alette kullanılır.</a:t>
            </a:r>
            <a:endParaRPr/>
          </a:p>
          <a:p>
            <a:pPr indent="-254000" lvl="0" marL="457200" marR="0" rtl="0" algn="l">
              <a:lnSpc>
                <a:spcPct val="137781"/>
              </a:lnSpc>
              <a:spcBef>
                <a:spcPts val="0"/>
              </a:spcBef>
              <a:spcAft>
                <a:spcPts val="0"/>
              </a:spcAft>
              <a:buClr>
                <a:srgbClr val="FFDB15"/>
              </a:buClr>
              <a:buSzPts val="3200"/>
              <a:buFont typeface="Arial"/>
              <a:buNone/>
            </a:pPr>
            <a:r>
              <a:t/>
            </a:r>
            <a:endParaRPr sz="3200">
              <a:solidFill>
                <a:srgbClr val="FFDB15"/>
              </a:solidFill>
              <a:latin typeface="Arial"/>
              <a:ea typeface="Arial"/>
              <a:cs typeface="Arial"/>
              <a:sym typeface="Arial"/>
            </a:endParaRPr>
          </a:p>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Çalışma prensibi basitçe şu şekildedir: motorun ana milinin üzerinde bobinler bulunur.</a:t>
            </a:r>
            <a:endParaRPr sz="3200">
              <a:solidFill>
                <a:srgbClr val="FFDB1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0301"/>
        </a:solidFill>
      </p:bgPr>
    </p:bg>
    <p:spTree>
      <p:nvGrpSpPr>
        <p:cNvPr id="159" name="Shape 159"/>
        <p:cNvGrpSpPr/>
        <p:nvPr/>
      </p:nvGrpSpPr>
      <p:grpSpPr>
        <a:xfrm>
          <a:off x="0" y="0"/>
          <a:ext cx="0" cy="0"/>
          <a:chOff x="0" y="0"/>
          <a:chExt cx="0" cy="0"/>
        </a:xfrm>
      </p:grpSpPr>
      <p:sp>
        <p:nvSpPr>
          <p:cNvPr id="160" name="Google Shape;160;p20"/>
          <p:cNvSpPr/>
          <p:nvPr/>
        </p:nvSpPr>
        <p:spPr>
          <a:xfrm>
            <a:off x="18002863" y="-233785"/>
            <a:ext cx="567624" cy="10768576"/>
          </a:xfrm>
          <a:prstGeom prst="rect">
            <a:avLst/>
          </a:prstGeom>
          <a:solidFill>
            <a:srgbClr val="F3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533400" y="342900"/>
            <a:ext cx="10462280" cy="29546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rgbClr val="FFDB15"/>
                </a:solidFill>
                <a:latin typeface="Arial"/>
                <a:ea typeface="Arial"/>
                <a:cs typeface="Arial"/>
                <a:sym typeface="Arial"/>
              </a:rPr>
              <a:t>DC Motor Çeşitlerinin Özellikleri Ve Kullanım Alanları</a:t>
            </a:r>
            <a:endParaRPr b="1" sz="6400">
              <a:solidFill>
                <a:srgbClr val="FFDB15"/>
              </a:solidFill>
              <a:latin typeface="Arial"/>
              <a:ea typeface="Arial"/>
              <a:cs typeface="Arial"/>
              <a:sym typeface="Arial"/>
            </a:endParaRPr>
          </a:p>
        </p:txBody>
      </p:sp>
      <p:pic>
        <p:nvPicPr>
          <p:cNvPr id="162" name="Google Shape;162;p20"/>
          <p:cNvPicPr preferRelativeResize="0"/>
          <p:nvPr/>
        </p:nvPicPr>
        <p:blipFill rotWithShape="1">
          <a:blip r:embed="rId3">
            <a:alphaModFix amt="9999"/>
          </a:blip>
          <a:srcRect b="37358" l="37407" r="37407" t="37358"/>
          <a:stretch/>
        </p:blipFill>
        <p:spPr>
          <a:xfrm>
            <a:off x="-2209800" y="4457700"/>
            <a:ext cx="4605767" cy="6723747"/>
          </a:xfrm>
          <a:prstGeom prst="rect">
            <a:avLst/>
          </a:prstGeom>
          <a:noFill/>
          <a:ln>
            <a:noFill/>
          </a:ln>
        </p:spPr>
      </p:pic>
      <p:sp>
        <p:nvSpPr>
          <p:cNvPr id="163" name="Google Shape;163;p20"/>
          <p:cNvSpPr/>
          <p:nvPr/>
        </p:nvSpPr>
        <p:spPr>
          <a:xfrm>
            <a:off x="457200" y="3619500"/>
            <a:ext cx="5434501"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200">
                <a:solidFill>
                  <a:srgbClr val="F2F2F2"/>
                </a:solidFill>
                <a:latin typeface="Arial"/>
                <a:ea typeface="Arial"/>
                <a:cs typeface="Arial"/>
                <a:sym typeface="Arial"/>
              </a:rPr>
              <a:t>Fırçalı DC Motorlar</a:t>
            </a:r>
            <a:endParaRPr sz="4200">
              <a:solidFill>
                <a:srgbClr val="F2F2F2"/>
              </a:solidFill>
              <a:latin typeface="Arial"/>
              <a:ea typeface="Arial"/>
              <a:cs typeface="Arial"/>
              <a:sym typeface="Arial"/>
            </a:endParaRPr>
          </a:p>
        </p:txBody>
      </p:sp>
      <p:sp>
        <p:nvSpPr>
          <p:cNvPr id="164" name="Google Shape;164;p20"/>
          <p:cNvSpPr txBox="1"/>
          <p:nvPr/>
        </p:nvSpPr>
        <p:spPr>
          <a:xfrm>
            <a:off x="685800" y="4381500"/>
            <a:ext cx="8718884" cy="5642570"/>
          </a:xfrm>
          <a:prstGeom prst="rect">
            <a:avLst/>
          </a:prstGeom>
          <a:noFill/>
          <a:ln>
            <a:noFill/>
          </a:ln>
        </p:spPr>
        <p:txBody>
          <a:bodyPr anchorCtr="0" anchor="t" bIns="0" lIns="0" spcFirstLastPara="1" rIns="0" wrap="square" tIns="0">
            <a:noAutofit/>
          </a:bodyPr>
          <a:lstStyle/>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Motorun ana gövdesinin iç kısmında ise güçlü mıknatıslar yer alır. Şaft üzerinde yer alan bobinlere fırçalar (sanayi gibi ortamlarda “kömür”de denir) vasıtasıyla elektrik akımı uygulanır. Uygulanan elektrik akımıyla bobinlerde </a:t>
            </a:r>
            <a:br>
              <a:rPr lang="tr-TR" sz="3200">
                <a:solidFill>
                  <a:srgbClr val="FFDB15"/>
                </a:solidFill>
                <a:latin typeface="Arial"/>
                <a:ea typeface="Arial"/>
                <a:cs typeface="Arial"/>
                <a:sym typeface="Arial"/>
              </a:rPr>
            </a:br>
            <a:r>
              <a:rPr lang="tr-TR" sz="3200">
                <a:solidFill>
                  <a:srgbClr val="FFDB15"/>
                </a:solidFill>
                <a:latin typeface="Arial"/>
                <a:ea typeface="Arial"/>
                <a:cs typeface="Arial"/>
                <a:sym typeface="Arial"/>
              </a:rPr>
              <a:t>oluşan manyetik alan, mıknatısların manyetik alanıyla sürekli çakışacak şekilde bir etki gösterir ve bu sayede mil hareket etmiş olur.</a:t>
            </a:r>
            <a:endParaRPr sz="3200">
              <a:solidFill>
                <a:srgbClr val="FFDB15"/>
              </a:solidFill>
              <a:latin typeface="Arial"/>
              <a:ea typeface="Arial"/>
              <a:cs typeface="Arial"/>
              <a:sym typeface="Arial"/>
            </a:endParaRPr>
          </a:p>
        </p:txBody>
      </p:sp>
      <p:sp>
        <p:nvSpPr>
          <p:cNvPr id="165" name="Google Shape;165;p20"/>
          <p:cNvSpPr txBox="1"/>
          <p:nvPr/>
        </p:nvSpPr>
        <p:spPr>
          <a:xfrm>
            <a:off x="9425152" y="4381500"/>
            <a:ext cx="8481848" cy="5039841"/>
          </a:xfrm>
          <a:prstGeom prst="rect">
            <a:avLst/>
          </a:prstGeom>
          <a:noFill/>
          <a:ln>
            <a:noFill/>
          </a:ln>
        </p:spPr>
        <p:txBody>
          <a:bodyPr anchorCtr="0" anchor="t" bIns="0" lIns="0" spcFirstLastPara="1" rIns="0" wrap="square" tIns="0">
            <a:noAutofit/>
          </a:bodyPr>
          <a:lstStyle/>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Oldukça basit bir çalışma prensibine sahip olan fırçalı DC motorların, basit bir şekilde iki terminali arasındaki gerilim değiştirilerek hız kontrolü sağlanabilir </a:t>
            </a:r>
            <a:endParaRPr sz="3200">
              <a:solidFill>
                <a:srgbClr val="FFDB15"/>
              </a:solidFill>
              <a:latin typeface="Arial"/>
              <a:ea typeface="Arial"/>
              <a:cs typeface="Arial"/>
              <a:sym typeface="Arial"/>
            </a:endParaRPr>
          </a:p>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Motorun çalışma yönünü değiştirmek istersek, uygulanan gerilimin yönünü değiştirmemiz gerekir.</a:t>
            </a:r>
            <a:endParaRPr sz="3200">
              <a:solidFill>
                <a:srgbClr val="FFDB15"/>
              </a:solidFill>
              <a:latin typeface="Arial"/>
              <a:ea typeface="Arial"/>
              <a:cs typeface="Arial"/>
              <a:sym typeface="Arial"/>
            </a:endParaRPr>
          </a:p>
          <a:p>
            <a:pPr indent="-457200" lvl="0" marL="457200" marR="0" rtl="0" algn="l">
              <a:lnSpc>
                <a:spcPct val="137781"/>
              </a:lnSpc>
              <a:spcBef>
                <a:spcPts val="0"/>
              </a:spcBef>
              <a:spcAft>
                <a:spcPts val="0"/>
              </a:spcAft>
              <a:buClr>
                <a:srgbClr val="FFDB15"/>
              </a:buClr>
              <a:buSzPts val="3200"/>
              <a:buFont typeface="Arial"/>
              <a:buChar char="•"/>
            </a:pPr>
            <a:r>
              <a:rPr lang="tr-TR" sz="3200">
                <a:solidFill>
                  <a:srgbClr val="FFDB15"/>
                </a:solidFill>
                <a:latin typeface="Arial"/>
                <a:ea typeface="Arial"/>
                <a:cs typeface="Arial"/>
                <a:sym typeface="Arial"/>
              </a:rPr>
              <a:t>Bu işlem için ise H-köprüsü ismi verilen devrelere ihtiyacımız vardır.</a:t>
            </a:r>
            <a:endParaRPr sz="3200">
              <a:solidFill>
                <a:srgbClr val="FFDB15"/>
              </a:solidFill>
              <a:latin typeface="Arial"/>
              <a:ea typeface="Arial"/>
              <a:cs typeface="Arial"/>
              <a:sym typeface="Arial"/>
            </a:endParaRPr>
          </a:p>
        </p:txBody>
      </p:sp>
      <p:pic>
        <p:nvPicPr>
          <p:cNvPr id="166" name="Google Shape;166;p20"/>
          <p:cNvPicPr preferRelativeResize="0"/>
          <p:nvPr/>
        </p:nvPicPr>
        <p:blipFill rotWithShape="1">
          <a:blip r:embed="rId4">
            <a:alphaModFix/>
          </a:blip>
          <a:srcRect b="0" l="0" r="0" t="0"/>
          <a:stretch/>
        </p:blipFill>
        <p:spPr>
          <a:xfrm>
            <a:off x="11734800" y="114300"/>
            <a:ext cx="6320589" cy="411498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B15"/>
        </a:solidFill>
      </p:bgPr>
    </p:bg>
    <p:spTree>
      <p:nvGrpSpPr>
        <p:cNvPr id="170" name="Shape 170"/>
        <p:cNvGrpSpPr/>
        <p:nvPr/>
      </p:nvGrpSpPr>
      <p:grpSpPr>
        <a:xfrm>
          <a:off x="0" y="0"/>
          <a:ext cx="0" cy="0"/>
          <a:chOff x="0" y="0"/>
          <a:chExt cx="0" cy="0"/>
        </a:xfrm>
      </p:grpSpPr>
      <p:sp>
        <p:nvSpPr>
          <p:cNvPr id="171" name="Google Shape;171;p21"/>
          <p:cNvSpPr/>
          <p:nvPr/>
        </p:nvSpPr>
        <p:spPr>
          <a:xfrm>
            <a:off x="4724400" y="1035703"/>
            <a:ext cx="210021" cy="8229600"/>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18002863" y="-233785"/>
            <a:ext cx="567624" cy="10768576"/>
          </a:xfrm>
          <a:prstGeom prst="rect">
            <a:avLst/>
          </a:prstGeom>
          <a:solidFill>
            <a:srgbClr val="0203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1"/>
          <p:cNvPicPr preferRelativeResize="0"/>
          <p:nvPr/>
        </p:nvPicPr>
        <p:blipFill rotWithShape="1">
          <a:blip r:embed="rId3">
            <a:alphaModFix/>
          </a:blip>
          <a:srcRect b="0" l="0" r="0" t="0"/>
          <a:stretch/>
        </p:blipFill>
        <p:spPr>
          <a:xfrm>
            <a:off x="157162" y="190500"/>
            <a:ext cx="4106779" cy="2969795"/>
          </a:xfrm>
          <a:prstGeom prst="rect">
            <a:avLst/>
          </a:prstGeom>
          <a:noFill/>
          <a:ln cap="flat" cmpd="sng" w="9525">
            <a:solidFill>
              <a:schemeClr val="dk1"/>
            </a:solidFill>
            <a:prstDash val="solid"/>
            <a:round/>
            <a:headEnd len="sm" w="sm" type="none"/>
            <a:tailEnd len="sm" w="sm" type="none"/>
          </a:ln>
        </p:spPr>
      </p:pic>
      <p:sp>
        <p:nvSpPr>
          <p:cNvPr id="174" name="Google Shape;174;p21"/>
          <p:cNvSpPr txBox="1"/>
          <p:nvPr/>
        </p:nvSpPr>
        <p:spPr>
          <a:xfrm>
            <a:off x="5463520" y="3314700"/>
            <a:ext cx="7059576"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Fırçalı motorların</a:t>
            </a:r>
            <a:endParaRPr b="1" sz="4200">
              <a:solidFill>
                <a:srgbClr val="020301"/>
              </a:solidFill>
              <a:latin typeface="Arial"/>
              <a:ea typeface="Arial"/>
              <a:cs typeface="Arial"/>
              <a:sym typeface="Arial"/>
            </a:endParaRPr>
          </a:p>
        </p:txBody>
      </p:sp>
      <p:sp>
        <p:nvSpPr>
          <p:cNvPr id="175" name="Google Shape;175;p21"/>
          <p:cNvSpPr txBox="1"/>
          <p:nvPr/>
        </p:nvSpPr>
        <p:spPr>
          <a:xfrm>
            <a:off x="5431436" y="6057900"/>
            <a:ext cx="7059576"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Redüktörlü DC Motorlar</a:t>
            </a:r>
            <a:endParaRPr b="1" sz="4200">
              <a:solidFill>
                <a:srgbClr val="020301"/>
              </a:solidFill>
              <a:latin typeface="Arial"/>
              <a:ea typeface="Arial"/>
              <a:cs typeface="Arial"/>
              <a:sym typeface="Arial"/>
            </a:endParaRPr>
          </a:p>
        </p:txBody>
      </p:sp>
      <p:sp>
        <p:nvSpPr>
          <p:cNvPr id="176" name="Google Shape;176;p21"/>
          <p:cNvSpPr txBox="1"/>
          <p:nvPr/>
        </p:nvSpPr>
        <p:spPr>
          <a:xfrm>
            <a:off x="5431436" y="7790979"/>
            <a:ext cx="8001000" cy="70532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tr-TR" sz="4200">
                <a:solidFill>
                  <a:schemeClr val="dk1"/>
                </a:solidFill>
                <a:latin typeface="Arial"/>
                <a:ea typeface="Arial"/>
                <a:cs typeface="Arial"/>
                <a:sym typeface="Arial"/>
              </a:rPr>
              <a:t>Redüktörsüz DC Motorlar</a:t>
            </a:r>
            <a:endParaRPr b="1" sz="4200">
              <a:solidFill>
                <a:srgbClr val="020301"/>
              </a:solidFill>
              <a:latin typeface="Arial"/>
              <a:ea typeface="Arial"/>
              <a:cs typeface="Arial"/>
              <a:sym typeface="Arial"/>
            </a:endParaRPr>
          </a:p>
        </p:txBody>
      </p:sp>
      <p:sp>
        <p:nvSpPr>
          <p:cNvPr id="177" name="Google Shape;177;p21"/>
          <p:cNvSpPr txBox="1"/>
          <p:nvPr/>
        </p:nvSpPr>
        <p:spPr>
          <a:xfrm>
            <a:off x="5463520" y="342900"/>
            <a:ext cx="10462280" cy="29546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tr-TR" sz="6400">
                <a:solidFill>
                  <a:schemeClr val="dk1"/>
                </a:solidFill>
                <a:latin typeface="Arial"/>
                <a:ea typeface="Arial"/>
                <a:cs typeface="Arial"/>
                <a:sym typeface="Arial"/>
              </a:rPr>
              <a:t>DC Motor Çeşitlerinin Özellikleri Ve Kullanım Alanları</a:t>
            </a:r>
            <a:endParaRPr b="1" sz="6400">
              <a:solidFill>
                <a:schemeClr val="dk1"/>
              </a:solidFill>
              <a:latin typeface="Arial"/>
              <a:ea typeface="Arial"/>
              <a:cs typeface="Arial"/>
              <a:sym typeface="Arial"/>
            </a:endParaRPr>
          </a:p>
        </p:txBody>
      </p:sp>
      <p:sp>
        <p:nvSpPr>
          <p:cNvPr id="178" name="Google Shape;178;p21"/>
          <p:cNvSpPr txBox="1"/>
          <p:nvPr/>
        </p:nvSpPr>
        <p:spPr>
          <a:xfrm>
            <a:off x="5219558" y="4000500"/>
            <a:ext cx="12839842" cy="1969770"/>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Courier New"/>
                <a:ea typeface="Courier New"/>
                <a:cs typeface="Courier New"/>
                <a:sym typeface="Courier New"/>
              </a:rPr>
              <a:t>Artıları: Basit sürücü devresi, kullanım kolaylığı ve uygun fiyat </a:t>
            </a:r>
            <a:endParaRPr sz="3200">
              <a:solidFill>
                <a:schemeClr val="dk1"/>
              </a:solidFill>
              <a:latin typeface="Courier New"/>
              <a:ea typeface="Courier New"/>
              <a:cs typeface="Courier New"/>
              <a:sym typeface="Courier New"/>
            </a:endParaRPr>
          </a:p>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Courier New"/>
                <a:ea typeface="Courier New"/>
                <a:cs typeface="Courier New"/>
                <a:sym typeface="Courier New"/>
              </a:rPr>
              <a:t>Eksileri: Bakım gereksinimi ve verim şeklinde özetlenebilir.</a:t>
            </a:r>
            <a:endParaRPr sz="3200">
              <a:solidFill>
                <a:schemeClr val="dk1"/>
              </a:solidFill>
              <a:latin typeface="Courier New"/>
              <a:ea typeface="Courier New"/>
              <a:cs typeface="Courier New"/>
              <a:sym typeface="Courier New"/>
            </a:endParaRPr>
          </a:p>
        </p:txBody>
      </p:sp>
      <p:sp>
        <p:nvSpPr>
          <p:cNvPr id="179" name="Google Shape;179;p21"/>
          <p:cNvSpPr txBox="1"/>
          <p:nvPr/>
        </p:nvSpPr>
        <p:spPr>
          <a:xfrm>
            <a:off x="5219558" y="6743700"/>
            <a:ext cx="12839842" cy="984885"/>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Courier New"/>
                <a:ea typeface="Courier New"/>
                <a:cs typeface="Courier New"/>
                <a:sym typeface="Courier New"/>
              </a:rPr>
              <a:t>DC motorlar çoğunlukla yüksek devir çevirebilme özelliğine sahiptir.</a:t>
            </a:r>
            <a:endParaRPr sz="3200">
              <a:solidFill>
                <a:schemeClr val="dk1"/>
              </a:solidFill>
              <a:latin typeface="Courier New"/>
              <a:ea typeface="Courier New"/>
              <a:cs typeface="Courier New"/>
              <a:sym typeface="Courier New"/>
            </a:endParaRPr>
          </a:p>
        </p:txBody>
      </p:sp>
      <p:sp>
        <p:nvSpPr>
          <p:cNvPr id="180" name="Google Shape;180;p21"/>
          <p:cNvSpPr txBox="1"/>
          <p:nvPr/>
        </p:nvSpPr>
        <p:spPr>
          <a:xfrm>
            <a:off x="5221705" y="8542972"/>
            <a:ext cx="13066295" cy="1477328"/>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chemeClr val="dk1"/>
              </a:buClr>
              <a:buSzPts val="3200"/>
              <a:buFont typeface="Arial"/>
              <a:buChar char="•"/>
            </a:pPr>
            <a:r>
              <a:rPr lang="tr-TR" sz="3200">
                <a:solidFill>
                  <a:schemeClr val="dk1"/>
                </a:solidFill>
                <a:latin typeface="Courier New"/>
                <a:ea typeface="Courier New"/>
                <a:cs typeface="Courier New"/>
                <a:sym typeface="Courier New"/>
              </a:rPr>
              <a:t>Yüksek devir gerektiren fan, dremel, uzaktan kumandalı oyuncak arabalar gibi cihazlarda çoğunlukla redüktörsüz DC motor kullanılır. </a:t>
            </a:r>
            <a:endParaRPr sz="3200">
              <a:solidFill>
                <a:schemeClr val="dk1"/>
              </a:solidFill>
              <a:latin typeface="Courier New"/>
              <a:ea typeface="Courier New"/>
              <a:cs typeface="Courier New"/>
              <a:sym typeface="Courier New"/>
            </a:endParaRPr>
          </a:p>
        </p:txBody>
      </p:sp>
      <p:pic>
        <p:nvPicPr>
          <p:cNvPr id="181" name="Google Shape;181;p21"/>
          <p:cNvPicPr preferRelativeResize="0"/>
          <p:nvPr/>
        </p:nvPicPr>
        <p:blipFill rotWithShape="1">
          <a:blip r:embed="rId4">
            <a:alphaModFix/>
          </a:blip>
          <a:srcRect b="0" l="0" r="0" t="0"/>
          <a:stretch/>
        </p:blipFill>
        <p:spPr>
          <a:xfrm>
            <a:off x="685800" y="3314700"/>
            <a:ext cx="3289935" cy="3967480"/>
          </a:xfrm>
          <a:prstGeom prst="rect">
            <a:avLst/>
          </a:prstGeom>
          <a:noFill/>
          <a:ln cap="flat" cmpd="sng" w="9525">
            <a:solidFill>
              <a:schemeClr val="dk1"/>
            </a:solidFill>
            <a:prstDash val="solid"/>
            <a:round/>
            <a:headEnd len="sm" w="sm" type="none"/>
            <a:tailEnd len="sm" w="sm" type="none"/>
          </a:ln>
        </p:spPr>
      </p:pic>
      <p:pic>
        <p:nvPicPr>
          <p:cNvPr id="182" name="Google Shape;182;p21"/>
          <p:cNvPicPr preferRelativeResize="0"/>
          <p:nvPr/>
        </p:nvPicPr>
        <p:blipFill rotWithShape="1">
          <a:blip r:embed="rId5">
            <a:alphaModFix/>
          </a:blip>
          <a:srcRect b="0" l="0" r="0" t="0"/>
          <a:stretch/>
        </p:blipFill>
        <p:spPr>
          <a:xfrm>
            <a:off x="76200" y="7429500"/>
            <a:ext cx="4493895" cy="262128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