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6858000" cx="9144000"/>
  <p:notesSz cx="9144000" cy="6858000"/>
  <p:embeddedFontLst>
    <p:embeddedFont>
      <p:font typeface="Cambria Math"/>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86313F-E9C2-4B9D-9672-01BD9221F2E0}">
  <a:tblStyle styleId="{5886313F-E9C2-4B9D-9672-01BD9221F2E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font" Target="fonts/CambriaMath-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3" name="Shape 13"/>
        <p:cNvGrpSpPr/>
        <p:nvPr/>
      </p:nvGrpSpPr>
      <p:grpSpPr>
        <a:xfrm>
          <a:off x="0" y="0"/>
          <a:ext cx="0" cy="0"/>
          <a:chOff x="0" y="0"/>
          <a:chExt cx="0" cy="0"/>
        </a:xfrm>
      </p:grpSpPr>
      <p:sp>
        <p:nvSpPr>
          <p:cNvPr id="14" name="Google Shape;14;p2"/>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 name="Shape 17"/>
        <p:cNvGrpSpPr/>
        <p:nvPr/>
      </p:nvGrpSpPr>
      <p:grpSpPr>
        <a:xfrm>
          <a:off x="0" y="0"/>
          <a:ext cx="0" cy="0"/>
          <a:chOff x="0" y="0"/>
          <a:chExt cx="0" cy="0"/>
        </a:xfrm>
      </p:grpSpPr>
      <p:sp>
        <p:nvSpPr>
          <p:cNvPr id="18" name="Google Shape;18;p3"/>
          <p:cNvSpPr txBox="1"/>
          <p:nvPr>
            <p:ph type="title"/>
          </p:nvPr>
        </p:nvSpPr>
        <p:spPr>
          <a:xfrm>
            <a:off x="185420" y="78740"/>
            <a:ext cx="8484870" cy="148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257047" y="1898650"/>
            <a:ext cx="8418830" cy="4196715"/>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b="0" i="0" sz="24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 name="Google Shape;20;p3"/>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
          <p:cNvSpPr txBox="1"/>
          <p:nvPr>
            <p:ph type="ctrTitle"/>
          </p:nvPr>
        </p:nvSpPr>
        <p:spPr>
          <a:xfrm>
            <a:off x="685800" y="2125980"/>
            <a:ext cx="7772400" cy="144018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185420" y="78740"/>
            <a:ext cx="8484870" cy="148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4709160" y="1577340"/>
            <a:ext cx="3977640" cy="452628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6"/>
          <p:cNvSpPr txBox="1"/>
          <p:nvPr>
            <p:ph type="title"/>
          </p:nvPr>
        </p:nvSpPr>
        <p:spPr>
          <a:xfrm>
            <a:off x="185420" y="78740"/>
            <a:ext cx="8484870" cy="1485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b="0" i="0" sz="24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8763000" y="0"/>
            <a:ext cx="0" cy="6858000"/>
          </a:xfrm>
          <a:custGeom>
            <a:rect b="b" l="l" r="r" t="t"/>
            <a:pathLst>
              <a:path extrusionOk="0" h="6858000" w="120000">
                <a:moveTo>
                  <a:pt x="0" y="0"/>
                </a:moveTo>
                <a:lnTo>
                  <a:pt x="0" y="6858000"/>
                </a:lnTo>
              </a:path>
            </a:pathLst>
          </a:custGeom>
          <a:noFill/>
          <a:ln cap="flat" cmpd="sng" w="38100">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8155940" y="5715000"/>
            <a:ext cx="548640" cy="548640"/>
          </a:xfrm>
          <a:custGeom>
            <a:rect b="b" l="l" r="r" t="t"/>
            <a:pathLst>
              <a:path extrusionOk="0" h="548639" w="548640">
                <a:moveTo>
                  <a:pt x="274319" y="0"/>
                </a:moveTo>
                <a:lnTo>
                  <a:pt x="224789" y="4444"/>
                </a:lnTo>
                <a:lnTo>
                  <a:pt x="178434" y="17144"/>
                </a:lnTo>
                <a:lnTo>
                  <a:pt x="135889" y="37465"/>
                </a:lnTo>
                <a:lnTo>
                  <a:pt x="97154" y="64769"/>
                </a:lnTo>
                <a:lnTo>
                  <a:pt x="64134" y="97790"/>
                </a:lnTo>
                <a:lnTo>
                  <a:pt x="37464" y="135890"/>
                </a:lnTo>
                <a:lnTo>
                  <a:pt x="17144" y="178434"/>
                </a:lnTo>
                <a:lnTo>
                  <a:pt x="4444" y="224790"/>
                </a:lnTo>
                <a:lnTo>
                  <a:pt x="0" y="274319"/>
                </a:lnTo>
                <a:lnTo>
                  <a:pt x="4444" y="323850"/>
                </a:lnTo>
                <a:lnTo>
                  <a:pt x="17144" y="370205"/>
                </a:lnTo>
                <a:lnTo>
                  <a:pt x="37464" y="412750"/>
                </a:lnTo>
                <a:lnTo>
                  <a:pt x="64134" y="450850"/>
                </a:lnTo>
                <a:lnTo>
                  <a:pt x="97154" y="483870"/>
                </a:lnTo>
                <a:lnTo>
                  <a:pt x="135889" y="511175"/>
                </a:lnTo>
                <a:lnTo>
                  <a:pt x="178434" y="531495"/>
                </a:lnTo>
                <a:lnTo>
                  <a:pt x="224789" y="544195"/>
                </a:lnTo>
                <a:lnTo>
                  <a:pt x="274319" y="548640"/>
                </a:lnTo>
                <a:lnTo>
                  <a:pt x="323214" y="544195"/>
                </a:lnTo>
                <a:lnTo>
                  <a:pt x="370204" y="531495"/>
                </a:lnTo>
                <a:lnTo>
                  <a:pt x="412750" y="511175"/>
                </a:lnTo>
                <a:lnTo>
                  <a:pt x="450850" y="483870"/>
                </a:lnTo>
                <a:lnTo>
                  <a:pt x="483869" y="450850"/>
                </a:lnTo>
                <a:lnTo>
                  <a:pt x="511175" y="412750"/>
                </a:lnTo>
                <a:lnTo>
                  <a:pt x="531494" y="370205"/>
                </a:lnTo>
                <a:lnTo>
                  <a:pt x="544194" y="323850"/>
                </a:lnTo>
                <a:lnTo>
                  <a:pt x="548639" y="274319"/>
                </a:lnTo>
                <a:lnTo>
                  <a:pt x="544194" y="224790"/>
                </a:lnTo>
                <a:lnTo>
                  <a:pt x="531494" y="178434"/>
                </a:lnTo>
                <a:lnTo>
                  <a:pt x="511175" y="135890"/>
                </a:lnTo>
                <a:lnTo>
                  <a:pt x="483869" y="97790"/>
                </a:lnTo>
                <a:lnTo>
                  <a:pt x="450850" y="64769"/>
                </a:lnTo>
                <a:lnTo>
                  <a:pt x="412750" y="37465"/>
                </a:lnTo>
                <a:lnTo>
                  <a:pt x="370204" y="17144"/>
                </a:lnTo>
                <a:lnTo>
                  <a:pt x="323214" y="4444"/>
                </a:lnTo>
                <a:lnTo>
                  <a:pt x="274319" y="0"/>
                </a:lnTo>
                <a:close/>
              </a:path>
            </a:pathLst>
          </a:custGeom>
          <a:solidFill>
            <a:srgbClr val="FC85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txBox="1"/>
          <p:nvPr>
            <p:ph type="title"/>
          </p:nvPr>
        </p:nvSpPr>
        <p:spPr>
          <a:xfrm>
            <a:off x="185420" y="78740"/>
            <a:ext cx="8484870" cy="1485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257047" y="1898650"/>
            <a:ext cx="8418830" cy="4196715"/>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24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1"/>
          <p:cNvSpPr txBox="1"/>
          <p:nvPr>
            <p:ph idx="11" type="ftr"/>
          </p:nvPr>
        </p:nvSpPr>
        <p:spPr>
          <a:xfrm>
            <a:off x="3108960" y="6377940"/>
            <a:ext cx="2926080" cy="3429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0" type="dt"/>
          </p:nvPr>
        </p:nvSpPr>
        <p:spPr>
          <a:xfrm>
            <a:off x="457200" y="6377940"/>
            <a:ext cx="2103120" cy="3429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jpg"/><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jpg"/><Relationship Id="rId4"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2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jpg"/><Relationship Id="rId4" Type="http://schemas.openxmlformats.org/officeDocument/2006/relationships/image" Target="../media/image2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jpg"/><Relationship Id="rId4" Type="http://schemas.openxmlformats.org/officeDocument/2006/relationships/image" Target="../media/image1.jpg"/><Relationship Id="rId5"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www.wikipedia.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sp>
        <p:nvSpPr>
          <p:cNvPr id="45" name="Google Shape;45;p7"/>
          <p:cNvSpPr txBox="1"/>
          <p:nvPr/>
        </p:nvSpPr>
        <p:spPr>
          <a:xfrm>
            <a:off x="1119936" y="1963038"/>
            <a:ext cx="6904990" cy="2913380"/>
          </a:xfrm>
          <a:prstGeom prst="rect">
            <a:avLst/>
          </a:prstGeom>
          <a:noFill/>
          <a:ln>
            <a:noFill/>
          </a:ln>
        </p:spPr>
        <p:txBody>
          <a:bodyPr anchorCtr="0" anchor="t" bIns="0" lIns="0" spcFirstLastPara="1" rIns="0" wrap="square" tIns="12050">
            <a:noAutofit/>
          </a:bodyPr>
          <a:lstStyle/>
          <a:p>
            <a:pPr indent="0" lvl="0" marL="0" marR="0" rtl="0" algn="ctr">
              <a:lnSpc>
                <a:spcPct val="100000"/>
              </a:lnSpc>
              <a:spcBef>
                <a:spcPts val="0"/>
              </a:spcBef>
              <a:spcAft>
                <a:spcPts val="0"/>
              </a:spcAft>
              <a:buNone/>
            </a:pPr>
            <a:r>
              <a:rPr b="1" i="1" lang="en-US" sz="2800" u="sng">
                <a:solidFill>
                  <a:schemeClr val="dk1"/>
                </a:solidFill>
                <a:latin typeface="Arial"/>
                <a:ea typeface="Arial"/>
                <a:cs typeface="Arial"/>
                <a:sym typeface="Arial"/>
              </a:rPr>
              <a:t>1. Muhannad Aswaid 2015710225017</a:t>
            </a:r>
            <a:endParaRPr sz="2800">
              <a:solidFill>
                <a:schemeClr val="dk1"/>
              </a:solidFill>
              <a:latin typeface="Arial"/>
              <a:ea typeface="Arial"/>
              <a:cs typeface="Arial"/>
              <a:sym typeface="Arial"/>
            </a:endParaRPr>
          </a:p>
          <a:p>
            <a:pPr indent="0" lvl="0" marL="0" marR="0" rtl="0" algn="l">
              <a:lnSpc>
                <a:spcPct val="100000"/>
              </a:lnSpc>
              <a:spcBef>
                <a:spcPts val="25"/>
              </a:spcBef>
              <a:spcAft>
                <a:spcPts val="0"/>
              </a:spcAft>
              <a:buNone/>
            </a:pPr>
            <a:r>
              <a:t/>
            </a:r>
            <a:endParaRPr sz="265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1" lang="en-US" sz="2800" u="sng">
                <a:solidFill>
                  <a:schemeClr val="dk1"/>
                </a:solidFill>
                <a:latin typeface="Arial"/>
                <a:ea typeface="Arial"/>
                <a:cs typeface="Arial"/>
                <a:sym typeface="Arial"/>
              </a:rPr>
              <a:t>2. Muaz issa	2015710225101</a:t>
            </a:r>
            <a:endParaRPr sz="2800">
              <a:solidFill>
                <a:schemeClr val="dk1"/>
              </a:solidFill>
              <a:latin typeface="Arial"/>
              <a:ea typeface="Arial"/>
              <a:cs typeface="Arial"/>
              <a:sym typeface="Arial"/>
            </a:endParaRPr>
          </a:p>
          <a:p>
            <a:pPr indent="0" lvl="0" marL="12065" marR="5080" rtl="0" algn="ctr">
              <a:lnSpc>
                <a:spcPct val="232142"/>
              </a:lnSpc>
              <a:spcBef>
                <a:spcPts val="685"/>
              </a:spcBef>
              <a:spcAft>
                <a:spcPts val="0"/>
              </a:spcAft>
              <a:buNone/>
            </a:pPr>
            <a:r>
              <a:rPr b="1" i="1" lang="en-US" sz="2800" u="sng">
                <a:solidFill>
                  <a:schemeClr val="dk1"/>
                </a:solidFill>
                <a:latin typeface="Arial"/>
                <a:ea typeface="Arial"/>
                <a:cs typeface="Arial"/>
                <a:sym typeface="Arial"/>
              </a:rPr>
              <a:t>3. Muhammed Abdullatif	2016710225304 </a:t>
            </a:r>
            <a:r>
              <a:rPr b="1" i="1" lang="en-US" sz="2800">
                <a:solidFill>
                  <a:schemeClr val="dk1"/>
                </a:solidFill>
                <a:latin typeface="Arial"/>
                <a:ea typeface="Arial"/>
                <a:cs typeface="Arial"/>
                <a:sym typeface="Arial"/>
              </a:rPr>
              <a:t> </a:t>
            </a:r>
            <a:r>
              <a:rPr b="1" i="1" lang="en-US" sz="2800" u="sng">
                <a:solidFill>
                  <a:schemeClr val="dk1"/>
                </a:solidFill>
                <a:latin typeface="Arial"/>
                <a:ea typeface="Arial"/>
                <a:cs typeface="Arial"/>
                <a:sym typeface="Arial"/>
              </a:rPr>
              <a:t>4. Adnan ELMKUKİ	2016710225303</a:t>
            </a:r>
            <a:endParaRPr sz="2800">
              <a:solidFill>
                <a:schemeClr val="dk1"/>
              </a:solidFill>
              <a:latin typeface="Arial"/>
              <a:ea typeface="Arial"/>
              <a:cs typeface="Arial"/>
              <a:sym typeface="Arial"/>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6"/>
          <p:cNvSpPr txBox="1"/>
          <p:nvPr/>
        </p:nvSpPr>
        <p:spPr>
          <a:xfrm>
            <a:off x="8373871" y="5862015"/>
            <a:ext cx="125095"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9</a:t>
            </a:r>
            <a:endParaRPr sz="1400">
              <a:solidFill>
                <a:schemeClr val="dk1"/>
              </a:solidFill>
              <a:latin typeface="Arial"/>
              <a:ea typeface="Arial"/>
              <a:cs typeface="Arial"/>
              <a:sym typeface="Arial"/>
            </a:endParaRPr>
          </a:p>
        </p:txBody>
      </p:sp>
      <p:sp>
        <p:nvSpPr>
          <p:cNvPr id="168" name="Google Shape;168;p16"/>
          <p:cNvSpPr txBox="1"/>
          <p:nvPr>
            <p:ph type="title"/>
          </p:nvPr>
        </p:nvSpPr>
        <p:spPr>
          <a:xfrm>
            <a:off x="185420" y="78740"/>
            <a:ext cx="8484870" cy="1485900"/>
          </a:xfrm>
          <a:prstGeom prst="rect">
            <a:avLst/>
          </a:prstGeom>
          <a:noFill/>
          <a:ln>
            <a:noFill/>
          </a:ln>
        </p:spPr>
        <p:txBody>
          <a:bodyPr anchorCtr="0" anchor="t" bIns="0" lIns="0" spcFirstLastPara="1" rIns="0" wrap="square" tIns="416425">
            <a:noAutofit/>
          </a:bodyPr>
          <a:lstStyle/>
          <a:p>
            <a:pPr indent="914400" lvl="0" marL="12700" marR="5080" rtl="0" algn="l">
              <a:lnSpc>
                <a:spcPct val="119583"/>
              </a:lnSpc>
              <a:spcBef>
                <a:spcPts val="0"/>
              </a:spcBef>
              <a:spcAft>
                <a:spcPts val="0"/>
              </a:spcAft>
              <a:buNone/>
            </a:pPr>
            <a:r>
              <a:rPr b="1" lang="en-US">
                <a:latin typeface="Arial"/>
                <a:ea typeface="Arial"/>
                <a:cs typeface="Arial"/>
                <a:sym typeface="Arial"/>
              </a:rPr>
              <a:t>Bir	Fazlı	Yardımcı	Sargılı	Asenkron	Motorların  Çalışması</a:t>
            </a:r>
            <a:endParaRPr/>
          </a:p>
        </p:txBody>
      </p:sp>
      <p:sp>
        <p:nvSpPr>
          <p:cNvPr id="169" name="Google Shape;169;p16"/>
          <p:cNvSpPr txBox="1"/>
          <p:nvPr/>
        </p:nvSpPr>
        <p:spPr>
          <a:xfrm>
            <a:off x="185420" y="1197609"/>
            <a:ext cx="8488045" cy="4767580"/>
          </a:xfrm>
          <a:prstGeom prst="rect">
            <a:avLst/>
          </a:prstGeom>
          <a:noFill/>
          <a:ln>
            <a:noFill/>
          </a:ln>
        </p:spPr>
        <p:txBody>
          <a:bodyPr anchorCtr="0" anchor="t" bIns="0" lIns="0" spcFirstLastPara="1" rIns="0" wrap="square" tIns="14600">
            <a:noAutofit/>
          </a:bodyPr>
          <a:lstStyle/>
          <a:p>
            <a:pPr indent="914400" lvl="0" marL="12700" marR="6350" rtl="0" algn="just">
              <a:lnSpc>
                <a:spcPct val="99400"/>
              </a:lnSpc>
              <a:spcBef>
                <a:spcPts val="0"/>
              </a:spcBef>
              <a:spcAft>
                <a:spcPts val="0"/>
              </a:spcAft>
              <a:buNone/>
            </a:pPr>
            <a:r>
              <a:rPr lang="en-US" sz="2400">
                <a:solidFill>
                  <a:schemeClr val="dk1"/>
                </a:solidFill>
                <a:latin typeface="Arial"/>
                <a:ea typeface="Arial"/>
                <a:cs typeface="Arial"/>
                <a:sym typeface="Arial"/>
              </a:rPr>
              <a:t>Yalnız ana sargıdan meydana gelmiş asenkron motora  bir fazlı gerilim uygulandığında ana sargıda döner manyetik  alan meydana gelmez. Ana sargı birbirine ters yönde dönen iki  manyetik alan meydana getirir. Her alan birbirinin zıttı yönde  moment üretir. Elde edilen toplam moment sıfır olduğundan  motor döndürme momenti üretemez. Bu nedenle bir fazlı  asenkron motorlar yalnız ana sargı ile kalkınamazlar. Motorun  kalkınabilmesi için motora ilk hareketin verilmesi gerekir.</a:t>
            </a:r>
            <a:endParaRPr sz="2400">
              <a:solidFill>
                <a:schemeClr val="dk1"/>
              </a:solidFill>
              <a:latin typeface="Arial"/>
              <a:ea typeface="Arial"/>
              <a:cs typeface="Arial"/>
              <a:sym typeface="Arial"/>
            </a:endParaRPr>
          </a:p>
          <a:p>
            <a:pPr indent="914400" lvl="0" marL="12700" marR="5080" rtl="0" algn="just">
              <a:lnSpc>
                <a:spcPct val="99500"/>
              </a:lnSpc>
              <a:spcBef>
                <a:spcPts val="85"/>
              </a:spcBef>
              <a:spcAft>
                <a:spcPts val="0"/>
              </a:spcAft>
              <a:buNone/>
            </a:pPr>
            <a:r>
              <a:rPr lang="en-US" sz="2400">
                <a:solidFill>
                  <a:schemeClr val="dk1"/>
                </a:solidFill>
                <a:latin typeface="Arial"/>
                <a:ea typeface="Arial"/>
                <a:cs typeface="Arial"/>
                <a:sym typeface="Arial"/>
              </a:rPr>
              <a:t>Yalnız ana sargı ile döner alan oluşmayacağından  döner alanı oluşturacak ve ilk hareketin verilmesini sağlayacak  olan yardımcı sargı kullanılır. Sonuç olarak ana ve yardımcı  sargı ile iki fazlı bir sistem elde edilir. Bu durumda statordaki  iki fazlı sargılar döner manyetik alan meydana getirir. Oluşan</a:t>
            </a:r>
            <a:endParaRPr sz="2400">
              <a:solidFill>
                <a:schemeClr val="dk1"/>
              </a:solidFill>
              <a:latin typeface="Arial"/>
              <a:ea typeface="Arial"/>
              <a:cs typeface="Arial"/>
              <a:sym typeface="Arial"/>
            </a:endParaRPr>
          </a:p>
        </p:txBody>
      </p:sp>
      <p:sp>
        <p:nvSpPr>
          <p:cNvPr id="170" name="Google Shape;170;p16"/>
          <p:cNvSpPr txBox="1"/>
          <p:nvPr/>
        </p:nvSpPr>
        <p:spPr>
          <a:xfrm>
            <a:off x="185420" y="5936691"/>
            <a:ext cx="8482330" cy="755650"/>
          </a:xfrm>
          <a:prstGeom prst="rect">
            <a:avLst/>
          </a:prstGeom>
          <a:noFill/>
          <a:ln>
            <a:noFill/>
          </a:ln>
        </p:spPr>
        <p:txBody>
          <a:bodyPr anchorCtr="0" anchor="t" bIns="0" lIns="0" spcFirstLastPara="1" rIns="0" wrap="square" tIns="25400">
            <a:noAutofit/>
          </a:bodyPr>
          <a:lstStyle/>
          <a:p>
            <a:pPr indent="0" lvl="0" marL="12700" marR="5080" rtl="0" algn="l">
              <a:lnSpc>
                <a:spcPct val="119583"/>
              </a:lnSpc>
              <a:spcBef>
                <a:spcPts val="0"/>
              </a:spcBef>
              <a:spcAft>
                <a:spcPts val="0"/>
              </a:spcAft>
              <a:buNone/>
            </a:pPr>
            <a:r>
              <a:rPr lang="en-US" sz="2400">
                <a:solidFill>
                  <a:schemeClr val="dk1"/>
                </a:solidFill>
                <a:latin typeface="Arial"/>
                <a:ea typeface="Arial"/>
                <a:cs typeface="Arial"/>
                <a:sym typeface="Arial"/>
              </a:rPr>
              <a:t>manyetik alan rotor kısa devre çubuklarını keserek rotorda bir  gerilim indükler.</a:t>
            </a:r>
            <a:endParaRPr sz="2400">
              <a:solidFill>
                <a:schemeClr val="dk1"/>
              </a:solidFill>
              <a:latin typeface="Arial"/>
              <a:ea typeface="Arial"/>
              <a:cs typeface="Arial"/>
              <a:sym typeface="Arial"/>
            </a:endParaRPr>
          </a:p>
        </p:txBody>
      </p:sp>
      <p:sp>
        <p:nvSpPr>
          <p:cNvPr id="171" name="Google Shape;171;p16"/>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6"/>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6"/>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6"/>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7"/>
          <p:cNvSpPr txBox="1"/>
          <p:nvPr>
            <p:ph type="title"/>
          </p:nvPr>
        </p:nvSpPr>
        <p:spPr>
          <a:xfrm>
            <a:off x="185420" y="78740"/>
            <a:ext cx="8484870" cy="1485900"/>
          </a:xfrm>
          <a:prstGeom prst="rect">
            <a:avLst/>
          </a:prstGeom>
          <a:noFill/>
          <a:ln>
            <a:noFill/>
          </a:ln>
        </p:spPr>
        <p:txBody>
          <a:bodyPr anchorCtr="0" anchor="t" bIns="0" lIns="0" spcFirstLastPara="1" rIns="0" wrap="square" tIns="25400">
            <a:noAutofit/>
          </a:bodyPr>
          <a:lstStyle/>
          <a:p>
            <a:pPr indent="914400" lvl="0" marL="12700" marR="5080" rtl="0" algn="just">
              <a:lnSpc>
                <a:spcPct val="119583"/>
              </a:lnSpc>
              <a:spcBef>
                <a:spcPts val="0"/>
              </a:spcBef>
              <a:spcAft>
                <a:spcPts val="0"/>
              </a:spcAft>
              <a:buNone/>
            </a:pPr>
            <a:r>
              <a:rPr lang="en-US"/>
              <a:t>İndüklenen gerilimden dolayı rotorda meydana gelen  manyetik alan ile stator manyetik alanının birbiri ile etkileşimi  ile rotor dönmeye başlar.</a:t>
            </a:r>
            <a:endParaRPr/>
          </a:p>
          <a:p>
            <a:pPr indent="0" lvl="0" marL="927100" rtl="0" algn="just">
              <a:lnSpc>
                <a:spcPct val="116041"/>
              </a:lnSpc>
              <a:spcBef>
                <a:spcPts val="0"/>
              </a:spcBef>
              <a:spcAft>
                <a:spcPts val="0"/>
              </a:spcAft>
              <a:buNone/>
            </a:pPr>
            <a:r>
              <a:rPr lang="en-US"/>
              <a:t>Bir fazlı yardımcı sargılı asenkron motorların kalkınma</a:t>
            </a:r>
            <a:endParaRPr/>
          </a:p>
        </p:txBody>
      </p:sp>
      <p:sp>
        <p:nvSpPr>
          <p:cNvPr id="180" name="Google Shape;180;p17"/>
          <p:cNvSpPr txBox="1"/>
          <p:nvPr/>
        </p:nvSpPr>
        <p:spPr>
          <a:xfrm>
            <a:off x="172720" y="1538985"/>
            <a:ext cx="8512175" cy="3705225"/>
          </a:xfrm>
          <a:prstGeom prst="rect">
            <a:avLst/>
          </a:prstGeom>
          <a:noFill/>
          <a:ln>
            <a:noFill/>
          </a:ln>
        </p:spPr>
        <p:txBody>
          <a:bodyPr anchorCtr="0" anchor="t" bIns="0" lIns="0" spcFirstLastPara="1" rIns="0" wrap="square" tIns="15225">
            <a:noAutofit/>
          </a:bodyPr>
          <a:lstStyle/>
          <a:p>
            <a:pPr indent="0" lvl="0" marL="25400" marR="17780" rtl="0" algn="just">
              <a:lnSpc>
                <a:spcPct val="99300"/>
              </a:lnSpc>
              <a:spcBef>
                <a:spcPts val="0"/>
              </a:spcBef>
              <a:spcAft>
                <a:spcPts val="0"/>
              </a:spcAft>
              <a:buNone/>
            </a:pPr>
            <a:r>
              <a:rPr lang="en-US" sz="2400">
                <a:solidFill>
                  <a:schemeClr val="dk1"/>
                </a:solidFill>
                <a:latin typeface="Arial"/>
                <a:ea typeface="Arial"/>
                <a:cs typeface="Arial"/>
                <a:sym typeface="Arial"/>
              </a:rPr>
              <a:t>anında elde edilecek moment değeri rotor kilitli (kalkınma  anında) iken yardımcı sargı ile ana sargıdan geçen akıma ve  bu akımlar arasındaki açı değerine bağlıdır. Buna göre elde  edilecek moment değeri,</a:t>
            </a:r>
            <a:endParaRPr sz="2400">
              <a:solidFill>
                <a:schemeClr val="dk1"/>
              </a:solidFill>
              <a:latin typeface="Arial"/>
              <a:ea typeface="Arial"/>
              <a:cs typeface="Arial"/>
              <a:sym typeface="Arial"/>
            </a:endParaRPr>
          </a:p>
          <a:p>
            <a:pPr indent="0" lvl="0" marL="0" marR="0" rtl="0" algn="l">
              <a:lnSpc>
                <a:spcPct val="100000"/>
              </a:lnSpc>
              <a:spcBef>
                <a:spcPts val="5"/>
              </a:spcBef>
              <a:spcAft>
                <a:spcPts val="0"/>
              </a:spcAft>
              <a:buNone/>
            </a:pPr>
            <a:r>
              <a:t/>
            </a:r>
            <a:endParaRPr sz="2550">
              <a:solidFill>
                <a:schemeClr val="dk1"/>
              </a:solidFill>
              <a:latin typeface="Times New Roman"/>
              <a:ea typeface="Times New Roman"/>
              <a:cs typeface="Times New Roman"/>
              <a:sym typeface="Times New Roman"/>
            </a:endParaRPr>
          </a:p>
          <a:p>
            <a:pPr indent="0" lvl="0" marL="939800" marR="0" rtl="0" algn="l">
              <a:lnSpc>
                <a:spcPct val="100000"/>
              </a:lnSpc>
              <a:spcBef>
                <a:spcPts val="0"/>
              </a:spcBef>
              <a:spcAft>
                <a:spcPts val="0"/>
              </a:spcAft>
              <a:buNone/>
            </a:pPr>
            <a:r>
              <a:rPr lang="en-US" sz="2400">
                <a:solidFill>
                  <a:schemeClr val="dk1"/>
                </a:solidFill>
                <a:latin typeface="Cambria Math"/>
                <a:ea typeface="Cambria Math"/>
                <a:cs typeface="Cambria Math"/>
                <a:sym typeface="Cambria Math"/>
              </a:rPr>
              <a:t>𝑴 = 𝒌. 𝑰</a:t>
            </a:r>
            <a:r>
              <a:rPr baseline="-25000" lang="en-US" sz="2625">
                <a:solidFill>
                  <a:schemeClr val="dk1"/>
                </a:solidFill>
                <a:latin typeface="Cambria Math"/>
                <a:ea typeface="Cambria Math"/>
                <a:cs typeface="Cambria Math"/>
                <a:sym typeface="Cambria Math"/>
              </a:rPr>
              <a:t>𝒂</a:t>
            </a:r>
            <a:r>
              <a:rPr lang="en-US" sz="2400">
                <a:solidFill>
                  <a:schemeClr val="dk1"/>
                </a:solidFill>
                <a:latin typeface="Cambria Math"/>
                <a:ea typeface="Cambria Math"/>
                <a:cs typeface="Cambria Math"/>
                <a:sym typeface="Cambria Math"/>
              </a:rPr>
              <a:t>𝑰</a:t>
            </a:r>
            <a:r>
              <a:rPr baseline="-25000" lang="en-US" sz="2625">
                <a:solidFill>
                  <a:schemeClr val="dk1"/>
                </a:solidFill>
                <a:latin typeface="Cambria Math"/>
                <a:ea typeface="Cambria Math"/>
                <a:cs typeface="Cambria Math"/>
                <a:sym typeface="Cambria Math"/>
              </a:rPr>
              <a:t>𝒎</a:t>
            </a:r>
            <a:r>
              <a:rPr lang="en-US" sz="2400">
                <a:solidFill>
                  <a:schemeClr val="dk1"/>
                </a:solidFill>
                <a:latin typeface="Cambria Math"/>
                <a:ea typeface="Cambria Math"/>
                <a:cs typeface="Cambria Math"/>
                <a:sym typeface="Cambria Math"/>
              </a:rPr>
              <a:t>. 𝒔𝒊𝒏𝜶	</a:t>
            </a:r>
            <a:r>
              <a:rPr lang="en-US" sz="2400">
                <a:solidFill>
                  <a:schemeClr val="dk1"/>
                </a:solidFill>
                <a:latin typeface="Arial"/>
                <a:ea typeface="Arial"/>
                <a:cs typeface="Arial"/>
                <a:sym typeface="Arial"/>
              </a:rPr>
              <a:t>olur.</a:t>
            </a:r>
            <a:endParaRPr sz="2400">
              <a:solidFill>
                <a:schemeClr val="dk1"/>
              </a:solidFill>
              <a:latin typeface="Arial"/>
              <a:ea typeface="Arial"/>
              <a:cs typeface="Arial"/>
              <a:sym typeface="Arial"/>
            </a:endParaRPr>
          </a:p>
          <a:p>
            <a:pPr indent="0" lvl="0" marL="0" marR="0" rtl="0" algn="l">
              <a:lnSpc>
                <a:spcPct val="100000"/>
              </a:lnSpc>
              <a:spcBef>
                <a:spcPts val="50"/>
              </a:spcBef>
              <a:spcAft>
                <a:spcPts val="0"/>
              </a:spcAft>
              <a:buNone/>
            </a:pPr>
            <a:r>
              <a:t/>
            </a:r>
            <a:endParaRPr sz="2400">
              <a:solidFill>
                <a:schemeClr val="dk1"/>
              </a:solidFill>
              <a:latin typeface="Times New Roman"/>
              <a:ea typeface="Times New Roman"/>
              <a:cs typeface="Times New Roman"/>
              <a:sym typeface="Times New Roman"/>
            </a:endParaRPr>
          </a:p>
          <a:p>
            <a:pPr indent="0" lvl="0" marL="939800" marR="0" rtl="0" algn="l">
              <a:lnSpc>
                <a:spcPct val="100000"/>
              </a:lnSpc>
              <a:spcBef>
                <a:spcPts val="0"/>
              </a:spcBef>
              <a:spcAft>
                <a:spcPts val="0"/>
              </a:spcAft>
              <a:buNone/>
            </a:pPr>
            <a:r>
              <a:rPr b="1" i="1" lang="en-US" sz="2400">
                <a:solidFill>
                  <a:schemeClr val="dk1"/>
                </a:solidFill>
                <a:latin typeface="Arial"/>
                <a:ea typeface="Arial"/>
                <a:cs typeface="Arial"/>
                <a:sym typeface="Arial"/>
              </a:rPr>
              <a:t>M</a:t>
            </a:r>
            <a:r>
              <a:rPr lang="en-US" sz="2400">
                <a:solidFill>
                  <a:schemeClr val="dk1"/>
                </a:solidFill>
                <a:latin typeface="Arial"/>
                <a:ea typeface="Arial"/>
                <a:cs typeface="Arial"/>
                <a:sym typeface="Arial"/>
              </a:rPr>
              <a:t>: Kilitli rotor momenti,</a:t>
            </a:r>
            <a:endParaRPr sz="2400">
              <a:solidFill>
                <a:schemeClr val="dk1"/>
              </a:solidFill>
              <a:latin typeface="Arial"/>
              <a:ea typeface="Arial"/>
              <a:cs typeface="Arial"/>
              <a:sym typeface="Arial"/>
            </a:endParaRPr>
          </a:p>
          <a:p>
            <a:pPr indent="0" lvl="0" marL="939800" marR="0" rtl="0" algn="l">
              <a:lnSpc>
                <a:spcPct val="100000"/>
              </a:lnSpc>
              <a:spcBef>
                <a:spcPts val="204"/>
              </a:spcBef>
              <a:spcAft>
                <a:spcPts val="0"/>
              </a:spcAft>
              <a:buNone/>
            </a:pPr>
            <a:r>
              <a:rPr b="1" i="1" lang="en-US" sz="2400">
                <a:solidFill>
                  <a:schemeClr val="dk1"/>
                </a:solidFill>
                <a:latin typeface="Arial"/>
                <a:ea typeface="Arial"/>
                <a:cs typeface="Arial"/>
                <a:sym typeface="Arial"/>
              </a:rPr>
              <a:t>I</a:t>
            </a:r>
            <a:r>
              <a:rPr b="1" baseline="-25000" i="1" lang="en-US" sz="2400">
                <a:solidFill>
                  <a:schemeClr val="dk1"/>
                </a:solidFill>
                <a:latin typeface="Arial"/>
                <a:ea typeface="Arial"/>
                <a:cs typeface="Arial"/>
                <a:sym typeface="Arial"/>
              </a:rPr>
              <a:t>a</a:t>
            </a:r>
            <a:r>
              <a:rPr lang="en-US" sz="2400">
                <a:solidFill>
                  <a:schemeClr val="dk1"/>
                </a:solidFill>
                <a:latin typeface="Arial"/>
                <a:ea typeface="Arial"/>
                <a:cs typeface="Arial"/>
                <a:sym typeface="Arial"/>
              </a:rPr>
              <a:t>: Rotor kilitli iken yardımcı sargı akımı</a:t>
            </a:r>
            <a:endParaRPr sz="2400">
              <a:solidFill>
                <a:schemeClr val="dk1"/>
              </a:solidFill>
              <a:latin typeface="Arial"/>
              <a:ea typeface="Arial"/>
              <a:cs typeface="Arial"/>
              <a:sym typeface="Arial"/>
            </a:endParaRPr>
          </a:p>
          <a:p>
            <a:pPr indent="0" lvl="0" marL="939800" marR="0" rtl="0" algn="l">
              <a:lnSpc>
                <a:spcPct val="100000"/>
              </a:lnSpc>
              <a:spcBef>
                <a:spcPts val="35"/>
              </a:spcBef>
              <a:spcAft>
                <a:spcPts val="0"/>
              </a:spcAft>
              <a:buNone/>
            </a:pPr>
            <a:r>
              <a:rPr b="1" i="1" lang="en-US" sz="2400">
                <a:solidFill>
                  <a:schemeClr val="dk1"/>
                </a:solidFill>
                <a:latin typeface="Arial"/>
                <a:ea typeface="Arial"/>
                <a:cs typeface="Arial"/>
                <a:sym typeface="Arial"/>
              </a:rPr>
              <a:t>I</a:t>
            </a:r>
            <a:r>
              <a:rPr b="1" baseline="-25000" i="1" lang="en-US" sz="2400">
                <a:solidFill>
                  <a:schemeClr val="dk1"/>
                </a:solidFill>
                <a:latin typeface="Arial"/>
                <a:ea typeface="Arial"/>
                <a:cs typeface="Arial"/>
                <a:sym typeface="Arial"/>
              </a:rPr>
              <a:t>m</a:t>
            </a:r>
            <a:r>
              <a:rPr lang="en-US" sz="2400">
                <a:solidFill>
                  <a:schemeClr val="dk1"/>
                </a:solidFill>
                <a:latin typeface="Arial"/>
                <a:ea typeface="Arial"/>
                <a:cs typeface="Arial"/>
                <a:sym typeface="Arial"/>
              </a:rPr>
              <a:t>: Rotor kilitli iken ana sargı akımı</a:t>
            </a:r>
            <a:endParaRPr sz="2400">
              <a:solidFill>
                <a:schemeClr val="dk1"/>
              </a:solidFill>
              <a:latin typeface="Arial"/>
              <a:ea typeface="Arial"/>
              <a:cs typeface="Arial"/>
              <a:sym typeface="Arial"/>
            </a:endParaRPr>
          </a:p>
        </p:txBody>
      </p:sp>
      <p:sp>
        <p:nvSpPr>
          <p:cNvPr id="181" name="Google Shape;181;p17"/>
          <p:cNvSpPr txBox="1"/>
          <p:nvPr/>
        </p:nvSpPr>
        <p:spPr>
          <a:xfrm>
            <a:off x="1074724" y="5218938"/>
            <a:ext cx="4956175" cy="1076960"/>
          </a:xfrm>
          <a:prstGeom prst="rect">
            <a:avLst/>
          </a:prstGeom>
          <a:noFill/>
          <a:ln>
            <a:noFill/>
          </a:ln>
        </p:spPr>
        <p:txBody>
          <a:bodyPr anchorCtr="0" anchor="t" bIns="0" lIns="0" spcFirstLastPara="1" rIns="0" wrap="square" tIns="12700">
            <a:noAutofit/>
          </a:bodyPr>
          <a:lstStyle/>
          <a:p>
            <a:pPr indent="0" lvl="0" marL="38100" marR="0" rtl="0" algn="l">
              <a:lnSpc>
                <a:spcPct val="108541"/>
              </a:lnSpc>
              <a:spcBef>
                <a:spcPts val="0"/>
              </a:spcBef>
              <a:spcAft>
                <a:spcPts val="0"/>
              </a:spcAft>
              <a:buNone/>
            </a:pPr>
            <a:r>
              <a:rPr b="1" i="1" lang="en-US" sz="2400">
                <a:solidFill>
                  <a:schemeClr val="dk1"/>
                </a:solidFill>
                <a:latin typeface="Arial"/>
                <a:ea typeface="Arial"/>
                <a:cs typeface="Arial"/>
                <a:sym typeface="Arial"/>
              </a:rPr>
              <a:t>α</a:t>
            </a:r>
            <a:r>
              <a:rPr lang="en-US" sz="2400">
                <a:solidFill>
                  <a:schemeClr val="dk1"/>
                </a:solidFill>
                <a:latin typeface="Arial"/>
                <a:ea typeface="Arial"/>
                <a:cs typeface="Arial"/>
                <a:sym typeface="Arial"/>
              </a:rPr>
              <a:t>:	</a:t>
            </a:r>
            <a:r>
              <a:rPr b="1" i="1" lang="en-US" sz="2400">
                <a:solidFill>
                  <a:schemeClr val="dk1"/>
                </a:solidFill>
                <a:latin typeface="Arial"/>
                <a:ea typeface="Arial"/>
                <a:cs typeface="Arial"/>
                <a:sym typeface="Arial"/>
              </a:rPr>
              <a:t>I</a:t>
            </a:r>
            <a:r>
              <a:rPr b="1" baseline="-25000" i="1" lang="en-US" sz="2400">
                <a:solidFill>
                  <a:schemeClr val="dk1"/>
                </a:solidFill>
                <a:latin typeface="Arial"/>
                <a:ea typeface="Arial"/>
                <a:cs typeface="Arial"/>
                <a:sym typeface="Arial"/>
              </a:rPr>
              <a:t>a	</a:t>
            </a:r>
            <a:r>
              <a:rPr lang="en-US" sz="2400">
                <a:solidFill>
                  <a:schemeClr val="dk1"/>
                </a:solidFill>
                <a:latin typeface="Arial"/>
                <a:ea typeface="Arial"/>
                <a:cs typeface="Arial"/>
                <a:sym typeface="Arial"/>
              </a:rPr>
              <a:t>(Yardımcı	sargı	akımı)	ve	</a:t>
            </a:r>
            <a:r>
              <a:rPr b="1" i="1" lang="en-US" sz="2400">
                <a:solidFill>
                  <a:schemeClr val="dk1"/>
                </a:solidFill>
                <a:latin typeface="Arial"/>
                <a:ea typeface="Arial"/>
                <a:cs typeface="Arial"/>
                <a:sym typeface="Arial"/>
              </a:rPr>
              <a:t>I</a:t>
            </a:r>
            <a:r>
              <a:rPr b="1" baseline="-25000" i="1" lang="en-US" sz="2400">
                <a:solidFill>
                  <a:schemeClr val="dk1"/>
                </a:solidFill>
                <a:latin typeface="Arial"/>
                <a:ea typeface="Arial"/>
                <a:cs typeface="Arial"/>
                <a:sym typeface="Arial"/>
              </a:rPr>
              <a:t>m</a:t>
            </a:r>
            <a:endParaRPr baseline="-25000" sz="2400">
              <a:solidFill>
                <a:schemeClr val="dk1"/>
              </a:solidFill>
              <a:latin typeface="Arial"/>
              <a:ea typeface="Arial"/>
              <a:cs typeface="Arial"/>
              <a:sym typeface="Arial"/>
            </a:endParaRPr>
          </a:p>
          <a:p>
            <a:pPr indent="0" lvl="0" marL="38100" marR="0" rtl="0" algn="l">
              <a:lnSpc>
                <a:spcPct val="108541"/>
              </a:lnSpc>
              <a:spcBef>
                <a:spcPts val="0"/>
              </a:spcBef>
              <a:spcAft>
                <a:spcPts val="0"/>
              </a:spcAft>
              <a:buNone/>
            </a:pPr>
            <a:r>
              <a:rPr lang="en-US" sz="2400">
                <a:solidFill>
                  <a:schemeClr val="dk1"/>
                </a:solidFill>
                <a:latin typeface="Arial"/>
                <a:ea typeface="Arial"/>
                <a:cs typeface="Arial"/>
                <a:sym typeface="Arial"/>
              </a:rPr>
              <a:t>arasındaki faz açısı</a:t>
            </a:r>
            <a:endParaRPr sz="2400">
              <a:solidFill>
                <a:schemeClr val="dk1"/>
              </a:solidFill>
              <a:latin typeface="Arial"/>
              <a:ea typeface="Arial"/>
              <a:cs typeface="Arial"/>
              <a:sym typeface="Arial"/>
            </a:endParaRPr>
          </a:p>
          <a:p>
            <a:pPr indent="0" lvl="0" marL="38100" marR="0" rtl="0" algn="l">
              <a:lnSpc>
                <a:spcPct val="100000"/>
              </a:lnSpc>
              <a:spcBef>
                <a:spcPts val="190"/>
              </a:spcBef>
              <a:spcAft>
                <a:spcPts val="0"/>
              </a:spcAft>
              <a:buNone/>
            </a:pPr>
            <a:r>
              <a:rPr b="1" i="1" lang="en-US" sz="2400">
                <a:solidFill>
                  <a:schemeClr val="dk1"/>
                </a:solidFill>
                <a:latin typeface="Arial"/>
                <a:ea typeface="Arial"/>
                <a:cs typeface="Arial"/>
                <a:sym typeface="Arial"/>
              </a:rPr>
              <a:t>k</a:t>
            </a:r>
            <a:r>
              <a:rPr lang="en-US" sz="2400">
                <a:solidFill>
                  <a:schemeClr val="dk1"/>
                </a:solidFill>
                <a:latin typeface="Arial"/>
                <a:ea typeface="Arial"/>
                <a:cs typeface="Arial"/>
                <a:sym typeface="Arial"/>
              </a:rPr>
              <a:t>: Tasarıma bağlı sabit bir katsayı.</a:t>
            </a:r>
            <a:endParaRPr sz="2400">
              <a:solidFill>
                <a:schemeClr val="dk1"/>
              </a:solidFill>
              <a:latin typeface="Arial"/>
              <a:ea typeface="Arial"/>
              <a:cs typeface="Arial"/>
              <a:sym typeface="Arial"/>
            </a:endParaRPr>
          </a:p>
        </p:txBody>
      </p:sp>
      <p:sp>
        <p:nvSpPr>
          <p:cNvPr id="182" name="Google Shape;182;p17"/>
          <p:cNvSpPr txBox="1"/>
          <p:nvPr/>
        </p:nvSpPr>
        <p:spPr>
          <a:xfrm>
            <a:off x="6145529" y="5218938"/>
            <a:ext cx="2525395" cy="861694"/>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(Ana	sargı	akımı)</a:t>
            </a:r>
            <a:endParaRPr sz="2400">
              <a:solidFill>
                <a:schemeClr val="dk1"/>
              </a:solidFill>
              <a:latin typeface="Arial"/>
              <a:ea typeface="Arial"/>
              <a:cs typeface="Arial"/>
              <a:sym typeface="Arial"/>
            </a:endParaRPr>
          </a:p>
          <a:p>
            <a:pPr indent="0" lvl="0" marL="0" marR="130175" rtl="0" algn="r">
              <a:lnSpc>
                <a:spcPct val="100000"/>
              </a:lnSpc>
              <a:spcBef>
                <a:spcPts val="2020"/>
              </a:spcBef>
              <a:spcAft>
                <a:spcPts val="0"/>
              </a:spcAft>
              <a:buNone/>
            </a:pPr>
            <a:r>
              <a:rPr b="1" lang="en-US" sz="1400">
                <a:solidFill>
                  <a:srgbClr val="FFFFFF"/>
                </a:solidFill>
                <a:latin typeface="Arial"/>
                <a:ea typeface="Arial"/>
                <a:cs typeface="Arial"/>
                <a:sym typeface="Arial"/>
              </a:rPr>
              <a:t>10</a:t>
            </a:r>
            <a:endParaRPr sz="1400">
              <a:solidFill>
                <a:schemeClr val="dk1"/>
              </a:solidFill>
              <a:latin typeface="Arial"/>
              <a:ea typeface="Arial"/>
              <a:cs typeface="Arial"/>
              <a:sym typeface="Arial"/>
            </a:endParaRPr>
          </a:p>
        </p:txBody>
      </p:sp>
      <p:sp>
        <p:nvSpPr>
          <p:cNvPr id="183" name="Google Shape;183;p17"/>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7"/>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7"/>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7"/>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nvSpPr>
        <p:spPr>
          <a:xfrm>
            <a:off x="185420" y="63500"/>
            <a:ext cx="8485505" cy="6238875"/>
          </a:xfrm>
          <a:prstGeom prst="rect">
            <a:avLst/>
          </a:prstGeom>
          <a:noFill/>
          <a:ln>
            <a:noFill/>
          </a:ln>
        </p:spPr>
        <p:txBody>
          <a:bodyPr anchorCtr="0" anchor="t" bIns="0" lIns="0" spcFirstLastPara="1" rIns="0" wrap="square" tIns="14600">
            <a:noAutofit/>
          </a:bodyPr>
          <a:lstStyle/>
          <a:p>
            <a:pPr indent="457200" lvl="0" marL="12700" marR="6350" rtl="0" algn="just">
              <a:lnSpc>
                <a:spcPct val="99400"/>
              </a:lnSpc>
              <a:spcBef>
                <a:spcPts val="0"/>
              </a:spcBef>
              <a:spcAft>
                <a:spcPts val="0"/>
              </a:spcAft>
              <a:buNone/>
            </a:pPr>
            <a:r>
              <a:rPr lang="en-US" sz="2400">
                <a:solidFill>
                  <a:schemeClr val="dk1"/>
                </a:solidFill>
                <a:latin typeface="Arial"/>
                <a:ea typeface="Arial"/>
                <a:cs typeface="Arial"/>
                <a:sym typeface="Arial"/>
              </a:rPr>
              <a:t>Şekilde görüldüğü gibi, rotor oluklarına 90° faz farklı olarak  iki faz bobini yerleştirdiğimizde iki kutuplu iki fazlı en basit  sargı elde edilmiş olur.</a:t>
            </a:r>
            <a:endParaRPr sz="24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2500">
              <a:solidFill>
                <a:schemeClr val="dk1"/>
              </a:solidFill>
              <a:latin typeface="Times New Roman"/>
              <a:ea typeface="Times New Roman"/>
              <a:cs typeface="Times New Roman"/>
              <a:sym typeface="Times New Roman"/>
            </a:endParaRPr>
          </a:p>
          <a:p>
            <a:pPr indent="0" lvl="0" marL="469900" marR="0" rtl="0" algn="just">
              <a:lnSpc>
                <a:spcPct val="100000"/>
              </a:lnSpc>
              <a:spcBef>
                <a:spcPts val="5"/>
              </a:spcBef>
              <a:spcAft>
                <a:spcPts val="0"/>
              </a:spcAft>
              <a:buNone/>
            </a:pPr>
            <a:r>
              <a:rPr lang="en-US" sz="2400">
                <a:solidFill>
                  <a:schemeClr val="dk1"/>
                </a:solidFill>
                <a:latin typeface="Arial"/>
                <a:ea typeface="Arial"/>
                <a:cs typeface="Arial"/>
                <a:sym typeface="Arial"/>
              </a:rPr>
              <a:t>Stator sargılarına iki fazlı alternatif akımı uyguladığımızda;</a:t>
            </a:r>
            <a:endParaRPr sz="2400">
              <a:solidFill>
                <a:schemeClr val="dk1"/>
              </a:solidFill>
              <a:latin typeface="Arial"/>
              <a:ea typeface="Arial"/>
              <a:cs typeface="Arial"/>
              <a:sym typeface="Arial"/>
            </a:endParaRPr>
          </a:p>
          <a:p>
            <a:pPr indent="457200" lvl="0" marL="12700" marR="6985" rtl="0" algn="just">
              <a:lnSpc>
                <a:spcPct val="99400"/>
              </a:lnSpc>
              <a:spcBef>
                <a:spcPts val="25"/>
              </a:spcBef>
              <a:spcAft>
                <a:spcPts val="0"/>
              </a:spcAft>
              <a:buNone/>
            </a:pPr>
            <a:r>
              <a:rPr b="1" lang="en-US" sz="2400">
                <a:solidFill>
                  <a:schemeClr val="dk1"/>
                </a:solidFill>
                <a:latin typeface="Arial"/>
                <a:ea typeface="Arial"/>
                <a:cs typeface="Arial"/>
                <a:sym typeface="Arial"/>
              </a:rPr>
              <a:t>Şekil 3.1.a: </a:t>
            </a:r>
            <a:r>
              <a:rPr lang="en-US" sz="2400">
                <a:solidFill>
                  <a:schemeClr val="dk1"/>
                </a:solidFill>
                <a:latin typeface="Arial"/>
                <a:ea typeface="Arial"/>
                <a:cs typeface="Arial"/>
                <a:sym typeface="Arial"/>
              </a:rPr>
              <a:t>I numaralı bobinden akım geçmektedir. II  numaralı bobinden ise akımın değeri sıfırdır. Statorda yönü  sağdan sola doğru olan bir alan meydana gelir.</a:t>
            </a:r>
            <a:endParaRPr sz="2400">
              <a:solidFill>
                <a:schemeClr val="dk1"/>
              </a:solidFill>
              <a:latin typeface="Arial"/>
              <a:ea typeface="Arial"/>
              <a:cs typeface="Arial"/>
              <a:sym typeface="Arial"/>
            </a:endParaRPr>
          </a:p>
          <a:p>
            <a:pPr indent="457200" lvl="0" marL="12700" marR="6985" rtl="0" algn="just">
              <a:lnSpc>
                <a:spcPct val="99400"/>
              </a:lnSpc>
              <a:spcBef>
                <a:spcPts val="30"/>
              </a:spcBef>
              <a:spcAft>
                <a:spcPts val="0"/>
              </a:spcAft>
              <a:buNone/>
            </a:pPr>
            <a:r>
              <a:rPr b="1" lang="en-US" sz="2400">
                <a:solidFill>
                  <a:schemeClr val="dk1"/>
                </a:solidFill>
                <a:latin typeface="Arial"/>
                <a:ea typeface="Arial"/>
                <a:cs typeface="Arial"/>
                <a:sym typeface="Arial"/>
              </a:rPr>
              <a:t>Şekil 3.1.b: </a:t>
            </a:r>
            <a:r>
              <a:rPr lang="en-US" sz="2400">
                <a:solidFill>
                  <a:schemeClr val="dk1"/>
                </a:solidFill>
                <a:latin typeface="Arial"/>
                <a:ea typeface="Arial"/>
                <a:cs typeface="Arial"/>
                <a:sym typeface="Arial"/>
              </a:rPr>
              <a:t>Her iki bobinden de pozitif yönde akım  geçmekte ve bu anda manyetik alan, bu akımlara uyarak  şekil.a'ya göre sağa doğru kaymaktadır.</a:t>
            </a:r>
            <a:endParaRPr sz="2400">
              <a:solidFill>
                <a:schemeClr val="dk1"/>
              </a:solidFill>
              <a:latin typeface="Arial"/>
              <a:ea typeface="Arial"/>
              <a:cs typeface="Arial"/>
              <a:sym typeface="Arial"/>
            </a:endParaRPr>
          </a:p>
          <a:p>
            <a:pPr indent="457200" lvl="0" marL="12700" marR="8255" rtl="0" algn="l">
              <a:lnSpc>
                <a:spcPct val="119583"/>
              </a:lnSpc>
              <a:spcBef>
                <a:spcPts val="120"/>
              </a:spcBef>
              <a:spcAft>
                <a:spcPts val="0"/>
              </a:spcAft>
              <a:buNone/>
            </a:pPr>
            <a:r>
              <a:rPr b="1" lang="en-US" sz="2400">
                <a:solidFill>
                  <a:schemeClr val="dk1"/>
                </a:solidFill>
                <a:latin typeface="Arial"/>
                <a:ea typeface="Arial"/>
                <a:cs typeface="Arial"/>
                <a:sym typeface="Arial"/>
              </a:rPr>
              <a:t>Şekil	3.1.c:	</a:t>
            </a:r>
            <a:r>
              <a:rPr lang="en-US" sz="2400">
                <a:solidFill>
                  <a:schemeClr val="dk1"/>
                </a:solidFill>
                <a:latin typeface="Arial"/>
                <a:ea typeface="Arial"/>
                <a:cs typeface="Arial"/>
                <a:sym typeface="Arial"/>
              </a:rPr>
              <a:t>(90°’de)	I.	faz	sıfır,	II.	faz	(+)	maksimum  değerdedir ve alan yönü aşağıdan yukarı doğru olur.</a:t>
            </a:r>
            <a:endParaRPr sz="2400">
              <a:solidFill>
                <a:schemeClr val="dk1"/>
              </a:solidFill>
              <a:latin typeface="Arial"/>
              <a:ea typeface="Arial"/>
              <a:cs typeface="Arial"/>
              <a:sym typeface="Arial"/>
            </a:endParaRPr>
          </a:p>
          <a:p>
            <a:pPr indent="457200" lvl="0" marL="12700" marR="5080" rtl="0" algn="l">
              <a:lnSpc>
                <a:spcPct val="119583"/>
              </a:lnSpc>
              <a:spcBef>
                <a:spcPts val="5"/>
              </a:spcBef>
              <a:spcAft>
                <a:spcPts val="0"/>
              </a:spcAft>
              <a:buNone/>
            </a:pPr>
            <a:r>
              <a:rPr b="1" lang="en-US" sz="2400">
                <a:solidFill>
                  <a:schemeClr val="dk1"/>
                </a:solidFill>
                <a:latin typeface="Arial"/>
                <a:ea typeface="Arial"/>
                <a:cs typeface="Arial"/>
                <a:sym typeface="Arial"/>
              </a:rPr>
              <a:t>Şekil	3.1.d:	</a:t>
            </a:r>
            <a:r>
              <a:rPr lang="en-US" sz="2400">
                <a:solidFill>
                  <a:schemeClr val="dk1"/>
                </a:solidFill>
                <a:latin typeface="Arial"/>
                <a:ea typeface="Arial"/>
                <a:cs typeface="Arial"/>
                <a:sym typeface="Arial"/>
              </a:rPr>
              <a:t>(180°’de)	II.	faz	sıfır,	I.	faz	(-)	maksimum  değerdedir ve alan yönü soldan sağa doğru olur.</a:t>
            </a:r>
            <a:endParaRPr sz="2400">
              <a:solidFill>
                <a:schemeClr val="dk1"/>
              </a:solidFill>
              <a:latin typeface="Arial"/>
              <a:ea typeface="Arial"/>
              <a:cs typeface="Arial"/>
              <a:sym typeface="Arial"/>
            </a:endParaRPr>
          </a:p>
          <a:p>
            <a:pPr indent="0" lvl="0" marL="469900" marR="0" rtl="0" algn="l">
              <a:lnSpc>
                <a:spcPct val="116041"/>
              </a:lnSpc>
              <a:spcBef>
                <a:spcPts val="0"/>
              </a:spcBef>
              <a:spcAft>
                <a:spcPts val="0"/>
              </a:spcAft>
              <a:buNone/>
            </a:pPr>
            <a:r>
              <a:rPr b="1" lang="en-US" sz="2400">
                <a:solidFill>
                  <a:schemeClr val="dk1"/>
                </a:solidFill>
                <a:latin typeface="Arial"/>
                <a:ea typeface="Arial"/>
                <a:cs typeface="Arial"/>
                <a:sym typeface="Arial"/>
              </a:rPr>
              <a:t>Şekil	3.1.e:	</a:t>
            </a:r>
            <a:r>
              <a:rPr lang="en-US" sz="2400">
                <a:solidFill>
                  <a:schemeClr val="dk1"/>
                </a:solidFill>
                <a:latin typeface="Arial"/>
                <a:ea typeface="Arial"/>
                <a:cs typeface="Arial"/>
                <a:sym typeface="Arial"/>
              </a:rPr>
              <a:t>(270°’de)	I.	faz	sıfır,	II.	faz	(-)	maksimum</a:t>
            </a:r>
            <a:endParaRPr sz="2400">
              <a:solidFill>
                <a:schemeClr val="dk1"/>
              </a:solidFill>
              <a:latin typeface="Arial"/>
              <a:ea typeface="Arial"/>
              <a:cs typeface="Arial"/>
              <a:sym typeface="Arial"/>
            </a:endParaRPr>
          </a:p>
          <a:p>
            <a:pPr indent="0" lvl="0" marL="12700" marR="0" rtl="0" algn="l">
              <a:lnSpc>
                <a:spcPct val="100000"/>
              </a:lnSpc>
              <a:spcBef>
                <a:spcPts val="35"/>
              </a:spcBef>
              <a:spcAft>
                <a:spcPts val="0"/>
              </a:spcAft>
              <a:buNone/>
            </a:pPr>
            <a:r>
              <a:rPr lang="en-US" sz="2400">
                <a:solidFill>
                  <a:schemeClr val="dk1"/>
                </a:solidFill>
                <a:latin typeface="Arial"/>
                <a:ea typeface="Arial"/>
                <a:cs typeface="Arial"/>
                <a:sym typeface="Arial"/>
              </a:rPr>
              <a:t>değerdedir ve alan yönü yukarıdan aşağıya doğru olur.</a:t>
            </a:r>
            <a:endParaRPr sz="2400">
              <a:solidFill>
                <a:schemeClr val="dk1"/>
              </a:solidFill>
              <a:latin typeface="Arial"/>
              <a:ea typeface="Arial"/>
              <a:cs typeface="Arial"/>
              <a:sym typeface="Arial"/>
            </a:endParaRPr>
          </a:p>
        </p:txBody>
      </p:sp>
      <p:sp>
        <p:nvSpPr>
          <p:cNvPr id="192" name="Google Shape;192;p18"/>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8"/>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8"/>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8"/>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p:nvPr/>
        </p:nvSpPr>
        <p:spPr>
          <a:xfrm>
            <a:off x="287654" y="248284"/>
            <a:ext cx="8231505" cy="528764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9"/>
          <p:cNvSpPr txBox="1"/>
          <p:nvPr/>
        </p:nvSpPr>
        <p:spPr>
          <a:xfrm>
            <a:off x="8322056" y="5869635"/>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12</a:t>
            </a:r>
            <a:endParaRPr sz="1400">
              <a:solidFill>
                <a:schemeClr val="dk1"/>
              </a:solidFill>
              <a:latin typeface="Arial"/>
              <a:ea typeface="Arial"/>
              <a:cs typeface="Arial"/>
              <a:sym typeface="Arial"/>
            </a:endParaRPr>
          </a:p>
        </p:txBody>
      </p:sp>
      <p:sp>
        <p:nvSpPr>
          <p:cNvPr id="202" name="Google Shape;202;p19"/>
          <p:cNvSpPr txBox="1"/>
          <p:nvPr/>
        </p:nvSpPr>
        <p:spPr>
          <a:xfrm>
            <a:off x="1874266" y="5901638"/>
            <a:ext cx="5765165" cy="756920"/>
          </a:xfrm>
          <a:prstGeom prst="rect">
            <a:avLst/>
          </a:prstGeom>
          <a:noFill/>
          <a:ln>
            <a:noFill/>
          </a:ln>
        </p:spPr>
        <p:txBody>
          <a:bodyPr anchorCtr="0" anchor="t" bIns="0" lIns="0" spcFirstLastPara="1" rIns="0" wrap="square" tIns="12700">
            <a:noAutofit/>
          </a:bodyPr>
          <a:lstStyle/>
          <a:p>
            <a:pPr indent="-1024890" lvl="0" marL="1036955" marR="5080" rtl="0" algn="l">
              <a:lnSpc>
                <a:spcPct val="100000"/>
              </a:lnSpc>
              <a:spcBef>
                <a:spcPts val="0"/>
              </a:spcBef>
              <a:spcAft>
                <a:spcPts val="0"/>
              </a:spcAft>
              <a:buNone/>
            </a:pPr>
            <a:r>
              <a:rPr lang="en-US" sz="2400">
                <a:solidFill>
                  <a:schemeClr val="dk1"/>
                </a:solidFill>
                <a:latin typeface="Arial"/>
                <a:ea typeface="Arial"/>
                <a:cs typeface="Arial"/>
                <a:sym typeface="Arial"/>
              </a:rPr>
              <a:t>İki fazlı alternatif akımın değişim eğrileri ve  iki fazlı döner alan oluşumu</a:t>
            </a:r>
            <a:endParaRPr sz="2400">
              <a:solidFill>
                <a:schemeClr val="dk1"/>
              </a:solidFill>
              <a:latin typeface="Arial"/>
              <a:ea typeface="Arial"/>
              <a:cs typeface="Arial"/>
              <a:sym typeface="Arial"/>
            </a:endParaRPr>
          </a:p>
        </p:txBody>
      </p:sp>
      <p:sp>
        <p:nvSpPr>
          <p:cNvPr id="203" name="Google Shape;203;p19"/>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9"/>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9"/>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9"/>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185420" y="42164"/>
            <a:ext cx="8489315" cy="1120140"/>
          </a:xfrm>
          <a:prstGeom prst="rect">
            <a:avLst/>
          </a:prstGeom>
          <a:noFill/>
          <a:ln>
            <a:noFill/>
          </a:ln>
        </p:spPr>
        <p:txBody>
          <a:bodyPr anchorCtr="0" anchor="t" bIns="0" lIns="0" spcFirstLastPara="1" rIns="0" wrap="square" tIns="25400">
            <a:noAutofit/>
          </a:bodyPr>
          <a:lstStyle/>
          <a:p>
            <a:pPr indent="914400" lvl="0" marL="12700" marR="5080" rtl="0" algn="just">
              <a:lnSpc>
                <a:spcPct val="119583"/>
              </a:lnSpc>
              <a:spcBef>
                <a:spcPts val="0"/>
              </a:spcBef>
              <a:spcAft>
                <a:spcPts val="0"/>
              </a:spcAft>
              <a:buNone/>
            </a:pPr>
            <a:r>
              <a:rPr lang="en-US"/>
              <a:t>Motorun kalkınma anında yardımcı sargı ana sargının  manyetik alanını destekleyecek yöndedir. Fakat rotor devri,  normal devrine yaklaştıkça yardımcı sargı ana sargı üzerinde</a:t>
            </a:r>
            <a:endParaRPr/>
          </a:p>
        </p:txBody>
      </p:sp>
      <p:sp>
        <p:nvSpPr>
          <p:cNvPr id="212" name="Google Shape;212;p20"/>
          <p:cNvSpPr txBox="1"/>
          <p:nvPr/>
        </p:nvSpPr>
        <p:spPr>
          <a:xfrm>
            <a:off x="185420" y="1133602"/>
            <a:ext cx="8488680" cy="4763135"/>
          </a:xfrm>
          <a:prstGeom prst="rect">
            <a:avLst/>
          </a:prstGeom>
          <a:noFill/>
          <a:ln>
            <a:noFill/>
          </a:ln>
        </p:spPr>
        <p:txBody>
          <a:bodyPr anchorCtr="0" anchor="t" bIns="0" lIns="0" spcFirstLastPara="1" rIns="0" wrap="square" tIns="14600">
            <a:noAutofit/>
          </a:bodyPr>
          <a:lstStyle/>
          <a:p>
            <a:pPr indent="0" lvl="0" marL="12700" marR="5080" rtl="0" algn="just">
              <a:lnSpc>
                <a:spcPct val="99500"/>
              </a:lnSpc>
              <a:spcBef>
                <a:spcPts val="0"/>
              </a:spcBef>
              <a:spcAft>
                <a:spcPts val="0"/>
              </a:spcAft>
              <a:buNone/>
            </a:pPr>
            <a:r>
              <a:rPr lang="en-US" sz="2400">
                <a:solidFill>
                  <a:schemeClr val="dk1"/>
                </a:solidFill>
                <a:latin typeface="Arial"/>
                <a:ea typeface="Arial"/>
                <a:cs typeface="Arial"/>
                <a:sym typeface="Arial"/>
              </a:rPr>
              <a:t>ters etki yapar. Motorun normal çalışmasını engellemesi  nedeniyle yardımcı sargı devreden çıkarılır. Eğer motor  devrine ulaştığı halde yardımcı sargı devreden çıkarılmazsa  ince kesitli yardımcı sargıdan fazla akım geçeceğinden  sargılar ısınır ve bir süre sonra da yanar. Bu nedenle yardımcı  sargının motor anma devrinin %75-80’ine ulaştığı anma  devreden çıkarılmalıdır.</a:t>
            </a:r>
            <a:endParaRPr sz="2400">
              <a:solidFill>
                <a:schemeClr val="dk1"/>
              </a:solidFill>
              <a:latin typeface="Arial"/>
              <a:ea typeface="Arial"/>
              <a:cs typeface="Arial"/>
              <a:sym typeface="Arial"/>
            </a:endParaRPr>
          </a:p>
          <a:p>
            <a:pPr indent="914400" lvl="0" marL="12700" marR="9525" rtl="0" algn="just">
              <a:lnSpc>
                <a:spcPct val="119583"/>
              </a:lnSpc>
              <a:spcBef>
                <a:spcPts val="175"/>
              </a:spcBef>
              <a:spcAft>
                <a:spcPts val="0"/>
              </a:spcAft>
              <a:buNone/>
            </a:pPr>
            <a:r>
              <a:rPr lang="en-US" sz="2400">
                <a:solidFill>
                  <a:schemeClr val="dk1"/>
                </a:solidFill>
                <a:latin typeface="Arial"/>
                <a:ea typeface="Arial"/>
                <a:cs typeface="Arial"/>
                <a:sym typeface="Arial"/>
              </a:rPr>
              <a:t>Yardımcı sargıyı devreden çıkarma yöntemleri  şunlardır.</a:t>
            </a:r>
            <a:endParaRPr sz="2400">
              <a:solidFill>
                <a:schemeClr val="dk1"/>
              </a:solidFill>
              <a:latin typeface="Arial"/>
              <a:ea typeface="Arial"/>
              <a:cs typeface="Arial"/>
              <a:sym typeface="Arial"/>
            </a:endParaRPr>
          </a:p>
          <a:p>
            <a:pPr indent="-343535" lvl="0" marL="812800" marR="0" rtl="0" algn="l">
              <a:lnSpc>
                <a:spcPct val="116458"/>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Merkez kaç (santrifüj) anahtarı ile devreden çıkarma</a:t>
            </a:r>
            <a:endParaRPr sz="2400">
              <a:solidFill>
                <a:schemeClr val="dk1"/>
              </a:solidFill>
              <a:latin typeface="Arial"/>
              <a:ea typeface="Arial"/>
              <a:cs typeface="Arial"/>
              <a:sym typeface="Arial"/>
            </a:endParaRPr>
          </a:p>
          <a:p>
            <a:pPr indent="-343535" lvl="0" marL="812800"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Yol verme pako şalteri ile devreden çıkarma</a:t>
            </a:r>
            <a:endParaRPr sz="2400">
              <a:solidFill>
                <a:schemeClr val="dk1"/>
              </a:solidFill>
              <a:latin typeface="Arial"/>
              <a:ea typeface="Arial"/>
              <a:cs typeface="Arial"/>
              <a:sym typeface="Arial"/>
            </a:endParaRPr>
          </a:p>
          <a:p>
            <a:pPr indent="-343535" lvl="0" marL="812800" marR="0" rtl="0" algn="l">
              <a:lnSpc>
                <a:spcPct val="117499"/>
              </a:lnSpc>
              <a:spcBef>
                <a:spcPts val="5"/>
              </a:spcBef>
              <a:spcAft>
                <a:spcPts val="0"/>
              </a:spcAft>
              <a:buClr>
                <a:schemeClr val="dk1"/>
              </a:buClr>
              <a:buSzPts val="2400"/>
              <a:buFont typeface="Arial"/>
              <a:buChar char="•"/>
            </a:pPr>
            <a:r>
              <a:rPr lang="en-US" sz="2400">
                <a:solidFill>
                  <a:schemeClr val="dk1"/>
                </a:solidFill>
                <a:latin typeface="Arial"/>
                <a:ea typeface="Arial"/>
                <a:cs typeface="Arial"/>
                <a:sym typeface="Arial"/>
              </a:rPr>
              <a:t>Manyetik röle ile devreden çıkarma</a:t>
            </a:r>
            <a:endParaRPr sz="2400">
              <a:solidFill>
                <a:schemeClr val="dk1"/>
              </a:solidFill>
              <a:latin typeface="Arial"/>
              <a:ea typeface="Arial"/>
              <a:cs typeface="Arial"/>
              <a:sym typeface="Arial"/>
            </a:endParaRPr>
          </a:p>
          <a:p>
            <a:pPr indent="-343535" lvl="0" marL="812800" marR="0" rtl="0" algn="l">
              <a:lnSpc>
                <a:spcPct val="117499"/>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Elektronik yol verme rölesi ile devreden çıkarma</a:t>
            </a:r>
            <a:endParaRPr sz="2400">
              <a:solidFill>
                <a:schemeClr val="dk1"/>
              </a:solidFill>
              <a:latin typeface="Arial"/>
              <a:ea typeface="Arial"/>
              <a:cs typeface="Arial"/>
              <a:sym typeface="Arial"/>
            </a:endParaRPr>
          </a:p>
        </p:txBody>
      </p:sp>
      <p:sp>
        <p:nvSpPr>
          <p:cNvPr id="213" name="Google Shape;213;p20"/>
          <p:cNvSpPr txBox="1"/>
          <p:nvPr/>
        </p:nvSpPr>
        <p:spPr>
          <a:xfrm>
            <a:off x="8323580" y="5858967"/>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13</a:t>
            </a:r>
            <a:endParaRPr sz="1400">
              <a:solidFill>
                <a:schemeClr val="dk1"/>
              </a:solidFill>
              <a:latin typeface="Arial"/>
              <a:ea typeface="Arial"/>
              <a:cs typeface="Arial"/>
              <a:sym typeface="Arial"/>
            </a:endParaRPr>
          </a:p>
        </p:txBody>
      </p:sp>
      <p:sp>
        <p:nvSpPr>
          <p:cNvPr id="214" name="Google Shape;214;p20"/>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20"/>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20"/>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20"/>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185420" y="97028"/>
            <a:ext cx="8413115" cy="755650"/>
          </a:xfrm>
          <a:prstGeom prst="rect">
            <a:avLst/>
          </a:prstGeom>
          <a:noFill/>
          <a:ln>
            <a:noFill/>
          </a:ln>
        </p:spPr>
        <p:txBody>
          <a:bodyPr anchorCtr="0" anchor="t" bIns="0" lIns="0" spcFirstLastPara="1" rIns="0" wrap="square" tIns="25400">
            <a:noAutofit/>
          </a:bodyPr>
          <a:lstStyle/>
          <a:p>
            <a:pPr indent="914400" lvl="0" marL="12700" marR="5080" rtl="0" algn="l">
              <a:lnSpc>
                <a:spcPct val="119583"/>
              </a:lnSpc>
              <a:spcBef>
                <a:spcPts val="0"/>
              </a:spcBef>
              <a:spcAft>
                <a:spcPts val="0"/>
              </a:spcAft>
              <a:buNone/>
            </a:pPr>
            <a:r>
              <a:rPr b="1" lang="en-US">
                <a:latin typeface="Arial"/>
                <a:ea typeface="Arial"/>
                <a:cs typeface="Arial"/>
                <a:sym typeface="Arial"/>
              </a:rPr>
              <a:t>Yardımcı	sargıyı	merkezkaç	anahtarı	ile	devreden  ayırma</a:t>
            </a:r>
            <a:endParaRPr/>
          </a:p>
        </p:txBody>
      </p:sp>
      <p:sp>
        <p:nvSpPr>
          <p:cNvPr id="223" name="Google Shape;223;p21"/>
          <p:cNvSpPr txBox="1"/>
          <p:nvPr/>
        </p:nvSpPr>
        <p:spPr>
          <a:xfrm>
            <a:off x="185420" y="1193038"/>
            <a:ext cx="8415655" cy="4919345"/>
          </a:xfrm>
          <a:prstGeom prst="rect">
            <a:avLst/>
          </a:prstGeom>
          <a:noFill/>
          <a:ln>
            <a:noFill/>
          </a:ln>
        </p:spPr>
        <p:txBody>
          <a:bodyPr anchorCtr="0" anchor="t" bIns="0" lIns="0" spcFirstLastPara="1" rIns="0" wrap="square" tIns="15225">
            <a:noAutofit/>
          </a:bodyPr>
          <a:lstStyle/>
          <a:p>
            <a:pPr indent="914400" lvl="0" marL="12700" marR="8890" rtl="0" algn="just">
              <a:lnSpc>
                <a:spcPct val="99300"/>
              </a:lnSpc>
              <a:spcBef>
                <a:spcPts val="0"/>
              </a:spcBef>
              <a:spcAft>
                <a:spcPts val="0"/>
              </a:spcAft>
              <a:buNone/>
            </a:pPr>
            <a:r>
              <a:rPr lang="en-US" sz="2400">
                <a:solidFill>
                  <a:schemeClr val="dk1"/>
                </a:solidFill>
                <a:latin typeface="Arial"/>
                <a:ea typeface="Arial"/>
                <a:cs typeface="Arial"/>
                <a:sym typeface="Arial"/>
              </a:rPr>
              <a:t>Motor kalkınırken yardımcı sargıyı devrede tutan,  motor normal devrin %75 ine ulaştığında devreden çıkaran bir  anahtardır. Merkezkaç kuvvet özelliğinden yararlanılarak  yapılmıştır.</a:t>
            </a:r>
            <a:endParaRPr sz="2400">
              <a:solidFill>
                <a:schemeClr val="dk1"/>
              </a:solidFill>
              <a:latin typeface="Arial"/>
              <a:ea typeface="Arial"/>
              <a:cs typeface="Arial"/>
              <a:sym typeface="Arial"/>
            </a:endParaRPr>
          </a:p>
          <a:p>
            <a:pPr indent="914400" lvl="0" marL="12700" marR="5080" rtl="0" algn="just">
              <a:lnSpc>
                <a:spcPct val="99900"/>
              </a:lnSpc>
              <a:spcBef>
                <a:spcPts val="25"/>
              </a:spcBef>
              <a:spcAft>
                <a:spcPts val="0"/>
              </a:spcAft>
              <a:buNone/>
            </a:pPr>
            <a:r>
              <a:rPr lang="en-US" sz="2400">
                <a:solidFill>
                  <a:schemeClr val="dk1"/>
                </a:solidFill>
                <a:latin typeface="Arial"/>
                <a:ea typeface="Arial"/>
                <a:cs typeface="Arial"/>
                <a:sym typeface="Arial"/>
              </a:rPr>
              <a:t>İki kısımdan meydana gelen santrifüj anahtarın duran  kısmı kapak içerisine, hareketli kısmı ise rotor miline monte  edilir. Duran kısımda bulunan iki kontak, motor alışmazken  kapalı durumdadır ve yardımcı sargıyı devreye sokar. Motor  normal devrinin %75 ine ulaştığında ise hareketli kısım,  merkezkaç kuvvetin etkisi ile dışarı doğru çekilerek kontak  üzerindeki basıncı kaldırır. Bu sırada kontak açılarak yardımcı  sargı devreden çıkar. Motor durduğunda ise bir yay vasıtası</a:t>
            </a:r>
            <a:endParaRPr sz="2400">
              <a:solidFill>
                <a:schemeClr val="dk1"/>
              </a:solidFill>
              <a:latin typeface="Arial"/>
              <a:ea typeface="Arial"/>
              <a:cs typeface="Arial"/>
              <a:sym typeface="Arial"/>
            </a:endParaRPr>
          </a:p>
          <a:p>
            <a:pPr indent="0" lvl="0" marL="12700" marR="0" rtl="0" algn="just">
              <a:lnSpc>
                <a:spcPct val="108750"/>
              </a:lnSpc>
              <a:spcBef>
                <a:spcPts val="0"/>
              </a:spcBef>
              <a:spcAft>
                <a:spcPts val="0"/>
              </a:spcAft>
              <a:buNone/>
            </a:pPr>
            <a:r>
              <a:rPr lang="en-US" sz="2400">
                <a:solidFill>
                  <a:schemeClr val="dk1"/>
                </a:solidFill>
                <a:latin typeface="Arial"/>
                <a:ea typeface="Arial"/>
                <a:cs typeface="Arial"/>
                <a:sym typeface="Arial"/>
              </a:rPr>
              <a:t>ile tekrar eski konumuna gelerek kontağı kapatır.</a:t>
            </a:r>
            <a:endParaRPr sz="2400">
              <a:solidFill>
                <a:schemeClr val="dk1"/>
              </a:solidFill>
              <a:latin typeface="Arial"/>
              <a:ea typeface="Arial"/>
              <a:cs typeface="Arial"/>
              <a:sym typeface="Arial"/>
            </a:endParaRPr>
          </a:p>
          <a:p>
            <a:pPr indent="0" lvl="0" marL="0" marR="58419" rtl="0" algn="r">
              <a:lnSpc>
                <a:spcPct val="100714"/>
              </a:lnSpc>
              <a:spcBef>
                <a:spcPts val="0"/>
              </a:spcBef>
              <a:spcAft>
                <a:spcPts val="0"/>
              </a:spcAft>
              <a:buNone/>
            </a:pPr>
            <a:r>
              <a:rPr b="1" lang="en-US" sz="1400">
                <a:solidFill>
                  <a:srgbClr val="FFFFFF"/>
                </a:solidFill>
                <a:latin typeface="Arial"/>
                <a:ea typeface="Arial"/>
                <a:cs typeface="Arial"/>
                <a:sym typeface="Arial"/>
              </a:rPr>
              <a:t>14</a:t>
            </a:r>
            <a:endParaRPr sz="1400">
              <a:solidFill>
                <a:schemeClr val="dk1"/>
              </a:solidFill>
              <a:latin typeface="Arial"/>
              <a:ea typeface="Arial"/>
              <a:cs typeface="Arial"/>
              <a:sym typeface="Arial"/>
            </a:endParaRPr>
          </a:p>
        </p:txBody>
      </p:sp>
      <p:sp>
        <p:nvSpPr>
          <p:cNvPr id="224" name="Google Shape;224;p21"/>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1"/>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21"/>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21"/>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2"/>
          <p:cNvSpPr/>
          <p:nvPr/>
        </p:nvSpPr>
        <p:spPr>
          <a:xfrm>
            <a:off x="251459" y="2999104"/>
            <a:ext cx="8388985" cy="27336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2"/>
          <p:cNvSpPr/>
          <p:nvPr/>
        </p:nvSpPr>
        <p:spPr>
          <a:xfrm>
            <a:off x="3110864" y="38734"/>
            <a:ext cx="2952750" cy="339026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2"/>
          <p:cNvSpPr txBox="1"/>
          <p:nvPr/>
        </p:nvSpPr>
        <p:spPr>
          <a:xfrm>
            <a:off x="8323580" y="5868111"/>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15</a:t>
            </a:r>
            <a:endParaRPr sz="1400">
              <a:solidFill>
                <a:schemeClr val="dk1"/>
              </a:solidFill>
              <a:latin typeface="Arial"/>
              <a:ea typeface="Arial"/>
              <a:cs typeface="Arial"/>
              <a:sym typeface="Arial"/>
            </a:endParaRPr>
          </a:p>
        </p:txBody>
      </p:sp>
      <p:sp>
        <p:nvSpPr>
          <p:cNvPr id="235" name="Google Shape;235;p22"/>
          <p:cNvSpPr txBox="1"/>
          <p:nvPr/>
        </p:nvSpPr>
        <p:spPr>
          <a:xfrm>
            <a:off x="1787398" y="6191199"/>
            <a:ext cx="559816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Merkezkaç (santrifüj) anahtarın çalışması</a:t>
            </a:r>
            <a:endParaRPr sz="2400">
              <a:solidFill>
                <a:schemeClr val="dk1"/>
              </a:solidFill>
              <a:latin typeface="Arial"/>
              <a:ea typeface="Arial"/>
              <a:cs typeface="Arial"/>
              <a:sym typeface="Arial"/>
            </a:endParaRPr>
          </a:p>
        </p:txBody>
      </p:sp>
      <p:sp>
        <p:nvSpPr>
          <p:cNvPr id="236" name="Google Shape;236;p22"/>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22"/>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2"/>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2"/>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ph type="title"/>
          </p:nvPr>
        </p:nvSpPr>
        <p:spPr>
          <a:xfrm>
            <a:off x="1171752" y="130555"/>
            <a:ext cx="7426959"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a:latin typeface="Arial"/>
                <a:ea typeface="Arial"/>
                <a:cs typeface="Arial"/>
                <a:sym typeface="Arial"/>
              </a:rPr>
              <a:t>Yardımcı	sargının	yol	verme	paket	şalteri	ile</a:t>
            </a:r>
            <a:endParaRPr/>
          </a:p>
        </p:txBody>
      </p:sp>
      <p:sp>
        <p:nvSpPr>
          <p:cNvPr id="245" name="Google Shape;245;p23"/>
          <p:cNvSpPr txBox="1"/>
          <p:nvPr/>
        </p:nvSpPr>
        <p:spPr>
          <a:xfrm>
            <a:off x="257047" y="493521"/>
            <a:ext cx="8346440" cy="4770755"/>
          </a:xfrm>
          <a:prstGeom prst="rect">
            <a:avLst/>
          </a:prstGeom>
          <a:noFill/>
          <a:ln>
            <a:noFill/>
          </a:ln>
        </p:spPr>
        <p:txBody>
          <a:bodyPr anchorCtr="0" anchor="t" bIns="0" lIns="0" spcFirstLastPara="1" rIns="0" wrap="square" tIns="12700">
            <a:noAutofit/>
          </a:bodyPr>
          <a:lstStyle/>
          <a:p>
            <a:pPr indent="0" lvl="0" marL="12700" marR="0" rtl="0" algn="just">
              <a:lnSpc>
                <a:spcPct val="119791"/>
              </a:lnSpc>
              <a:spcBef>
                <a:spcPts val="0"/>
              </a:spcBef>
              <a:spcAft>
                <a:spcPts val="0"/>
              </a:spcAft>
              <a:buNone/>
            </a:pPr>
            <a:r>
              <a:rPr b="1" lang="en-US" sz="2400">
                <a:solidFill>
                  <a:schemeClr val="dk1"/>
                </a:solidFill>
                <a:latin typeface="Arial"/>
                <a:ea typeface="Arial"/>
                <a:cs typeface="Arial"/>
                <a:sym typeface="Arial"/>
              </a:rPr>
              <a:t>devreden çıkarılması</a:t>
            </a:r>
            <a:endParaRPr sz="2400">
              <a:solidFill>
                <a:schemeClr val="dk1"/>
              </a:solidFill>
              <a:latin typeface="Arial"/>
              <a:ea typeface="Arial"/>
              <a:cs typeface="Arial"/>
              <a:sym typeface="Arial"/>
            </a:endParaRPr>
          </a:p>
          <a:p>
            <a:pPr indent="914400" lvl="0" marL="12700" marR="5080" rtl="0" algn="just">
              <a:lnSpc>
                <a:spcPct val="99500"/>
              </a:lnSpc>
              <a:spcBef>
                <a:spcPts val="5"/>
              </a:spcBef>
              <a:spcAft>
                <a:spcPts val="0"/>
              </a:spcAft>
              <a:buNone/>
            </a:pPr>
            <a:r>
              <a:rPr lang="en-US" sz="2400">
                <a:solidFill>
                  <a:schemeClr val="dk1"/>
                </a:solidFill>
                <a:latin typeface="Arial"/>
                <a:ea typeface="Arial"/>
                <a:cs typeface="Arial"/>
                <a:sym typeface="Arial"/>
              </a:rPr>
              <a:t>Start konumunda bir fazlı motorun ana ve yardımcı  sargısı paralel bağlanır. Yardımcı sargı devrede iken motor  yol alır, elimizi mandaldan çektiğimizde yardımcı sargı  devresindeki kontak açılacağından yardımcı sargı devre dışı  kalır. Bu şalter, kullanılırken dikkat edilecek husus, mandal  çevrilerek start konumuna getirildiğinde, el mandaldan hemen  çekilip şalterin (1) konumuna gelmesi sağlanır. Paket şalter  ile yol vermenin bazı sakıncaları şunlardır:</a:t>
            </a:r>
            <a:endParaRPr sz="2400">
              <a:solidFill>
                <a:schemeClr val="dk1"/>
              </a:solidFill>
              <a:latin typeface="Arial"/>
              <a:ea typeface="Arial"/>
              <a:cs typeface="Arial"/>
              <a:sym typeface="Arial"/>
            </a:endParaRPr>
          </a:p>
          <a:p>
            <a:pPr indent="-139698" lvl="0" marL="469900" marR="10795" rtl="0" algn="just">
              <a:lnSpc>
                <a:spcPct val="119583"/>
              </a:lnSpc>
              <a:spcBef>
                <a:spcPts val="170"/>
              </a:spcBef>
              <a:spcAft>
                <a:spcPts val="0"/>
              </a:spcAft>
              <a:buClr>
                <a:schemeClr val="dk1"/>
              </a:buClr>
              <a:buSzPts val="2200"/>
              <a:buFont typeface="Arial"/>
              <a:buChar char="•"/>
            </a:pPr>
            <a:r>
              <a:rPr lang="en-US" sz="2400">
                <a:solidFill>
                  <a:schemeClr val="dk1"/>
                </a:solidFill>
                <a:latin typeface="Arial"/>
                <a:ea typeface="Arial"/>
                <a:cs typeface="Arial"/>
                <a:sym typeface="Arial"/>
              </a:rPr>
              <a:t>Paket şalter bulunan devrede enerji kesildiğinde, devre  kapalı kalacağından enerji tekrar geldiğinde alıcılar  kontrolsüz çalışır.</a:t>
            </a:r>
            <a:endParaRPr sz="2400">
              <a:solidFill>
                <a:schemeClr val="dk1"/>
              </a:solidFill>
              <a:latin typeface="Arial"/>
              <a:ea typeface="Arial"/>
              <a:cs typeface="Arial"/>
              <a:sym typeface="Arial"/>
            </a:endParaRPr>
          </a:p>
          <a:p>
            <a:pPr indent="-139698" lvl="0" marL="577850" marR="0" rtl="0" algn="just">
              <a:lnSpc>
                <a:spcPct val="115833"/>
              </a:lnSpc>
              <a:spcBef>
                <a:spcPts val="0"/>
              </a:spcBef>
              <a:spcAft>
                <a:spcPts val="0"/>
              </a:spcAft>
              <a:buClr>
                <a:schemeClr val="dk1"/>
              </a:buClr>
              <a:buSzPts val="2200"/>
              <a:buFont typeface="Arial"/>
              <a:buChar char="•"/>
            </a:pPr>
            <a:r>
              <a:rPr lang="en-US" sz="2400">
                <a:solidFill>
                  <a:schemeClr val="dk1"/>
                </a:solidFill>
                <a:latin typeface="Arial"/>
                <a:ea typeface="Arial"/>
                <a:cs typeface="Arial"/>
                <a:sym typeface="Arial"/>
              </a:rPr>
              <a:t>Paket şalter ile birden fazla yerde kumanda yapılamaz,</a:t>
            </a:r>
            <a:endParaRPr sz="2400">
              <a:solidFill>
                <a:schemeClr val="dk1"/>
              </a:solidFill>
              <a:latin typeface="Arial"/>
              <a:ea typeface="Arial"/>
              <a:cs typeface="Arial"/>
              <a:sym typeface="Arial"/>
            </a:endParaRPr>
          </a:p>
        </p:txBody>
      </p:sp>
      <p:sp>
        <p:nvSpPr>
          <p:cNvPr id="246" name="Google Shape;246;p23"/>
          <p:cNvSpPr txBox="1"/>
          <p:nvPr/>
        </p:nvSpPr>
        <p:spPr>
          <a:xfrm>
            <a:off x="714248" y="5243321"/>
            <a:ext cx="6567170" cy="756920"/>
          </a:xfrm>
          <a:prstGeom prst="rect">
            <a:avLst/>
          </a:prstGeom>
          <a:noFill/>
          <a:ln>
            <a:noFill/>
          </a:ln>
        </p:spPr>
        <p:txBody>
          <a:bodyPr anchorCtr="0" anchor="t" bIns="0" lIns="0" spcFirstLastPara="1" rIns="0" wrap="square" tIns="12700">
            <a:noAutofit/>
          </a:bodyPr>
          <a:lstStyle/>
          <a:p>
            <a:pPr indent="-139698" lvl="0" marL="12700" marR="5080" rtl="0" algn="l">
              <a:lnSpc>
                <a:spcPct val="100000"/>
              </a:lnSpc>
              <a:spcBef>
                <a:spcPts val="0"/>
              </a:spcBef>
              <a:spcAft>
                <a:spcPts val="0"/>
              </a:spcAft>
              <a:buClr>
                <a:schemeClr val="dk1"/>
              </a:buClr>
              <a:buSzPts val="2200"/>
              <a:buFont typeface="Arial"/>
              <a:buChar char="•"/>
            </a:pPr>
            <a:r>
              <a:rPr lang="en-US" sz="2400">
                <a:solidFill>
                  <a:schemeClr val="dk1"/>
                </a:solidFill>
                <a:latin typeface="Arial"/>
                <a:ea typeface="Arial"/>
                <a:cs typeface="Arial"/>
                <a:sym typeface="Arial"/>
              </a:rPr>
              <a:t>Paket	şalter	devrelerine	motor	koruma  bağlanamaz.</a:t>
            </a:r>
            <a:endParaRPr sz="2400">
              <a:solidFill>
                <a:schemeClr val="dk1"/>
              </a:solidFill>
              <a:latin typeface="Arial"/>
              <a:ea typeface="Arial"/>
              <a:cs typeface="Arial"/>
              <a:sym typeface="Arial"/>
            </a:endParaRPr>
          </a:p>
        </p:txBody>
      </p:sp>
      <p:sp>
        <p:nvSpPr>
          <p:cNvPr id="247" name="Google Shape;247;p23"/>
          <p:cNvSpPr txBox="1"/>
          <p:nvPr/>
        </p:nvSpPr>
        <p:spPr>
          <a:xfrm>
            <a:off x="714248" y="5977838"/>
            <a:ext cx="6751320" cy="391160"/>
          </a:xfrm>
          <a:prstGeom prst="rect">
            <a:avLst/>
          </a:prstGeom>
          <a:noFill/>
          <a:ln>
            <a:noFill/>
          </a:ln>
        </p:spPr>
        <p:txBody>
          <a:bodyPr anchorCtr="0" anchor="t" bIns="0" lIns="0" spcFirstLastPara="1" rIns="0" wrap="square" tIns="12700">
            <a:noAutofit/>
          </a:bodyPr>
          <a:lstStyle/>
          <a:p>
            <a:pPr indent="-139698" lvl="0" marL="120650" marR="0" rtl="0" algn="l">
              <a:lnSpc>
                <a:spcPct val="100000"/>
              </a:lnSpc>
              <a:spcBef>
                <a:spcPts val="0"/>
              </a:spcBef>
              <a:spcAft>
                <a:spcPts val="0"/>
              </a:spcAft>
              <a:buClr>
                <a:schemeClr val="dk1"/>
              </a:buClr>
              <a:buSzPts val="2200"/>
              <a:buFont typeface="Arial"/>
              <a:buChar char="•"/>
            </a:pPr>
            <a:r>
              <a:rPr lang="en-US" sz="2400">
                <a:solidFill>
                  <a:schemeClr val="dk1"/>
                </a:solidFill>
                <a:latin typeface="Arial"/>
                <a:ea typeface="Arial"/>
                <a:cs typeface="Arial"/>
                <a:sym typeface="Arial"/>
              </a:rPr>
              <a:t>Yardımcı	sargıyı	devreden	çıkarma	zamanı</a:t>
            </a:r>
            <a:endParaRPr sz="2400">
              <a:solidFill>
                <a:schemeClr val="dk1"/>
              </a:solidFill>
              <a:latin typeface="Arial"/>
              <a:ea typeface="Arial"/>
              <a:cs typeface="Arial"/>
              <a:sym typeface="Arial"/>
            </a:endParaRPr>
          </a:p>
        </p:txBody>
      </p:sp>
      <p:sp>
        <p:nvSpPr>
          <p:cNvPr id="248" name="Google Shape;248;p23"/>
          <p:cNvSpPr txBox="1"/>
          <p:nvPr/>
        </p:nvSpPr>
        <p:spPr>
          <a:xfrm>
            <a:off x="7657199" y="5243321"/>
            <a:ext cx="941069" cy="11258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röleleri</a:t>
            </a:r>
            <a:endParaRPr sz="2400">
              <a:solidFill>
                <a:schemeClr val="dk1"/>
              </a:solidFill>
              <a:latin typeface="Arial"/>
              <a:ea typeface="Arial"/>
              <a:cs typeface="Arial"/>
              <a:sym typeface="Arial"/>
            </a:endParaRPr>
          </a:p>
          <a:p>
            <a:pPr indent="0" lvl="0" marL="0" marR="55880" rtl="0" algn="r">
              <a:lnSpc>
                <a:spcPct val="96785"/>
              </a:lnSpc>
              <a:spcBef>
                <a:spcPts val="1875"/>
              </a:spcBef>
              <a:spcAft>
                <a:spcPts val="0"/>
              </a:spcAft>
              <a:buNone/>
            </a:pPr>
            <a:r>
              <a:rPr b="1" lang="en-US" sz="1400">
                <a:solidFill>
                  <a:srgbClr val="FFFFFF"/>
                </a:solidFill>
                <a:latin typeface="Arial"/>
                <a:ea typeface="Arial"/>
                <a:cs typeface="Arial"/>
                <a:sym typeface="Arial"/>
              </a:rPr>
              <a:t>16</a:t>
            </a:r>
            <a:endParaRPr sz="1400">
              <a:solidFill>
                <a:schemeClr val="dk1"/>
              </a:solidFill>
              <a:latin typeface="Arial"/>
              <a:ea typeface="Arial"/>
              <a:cs typeface="Arial"/>
              <a:sym typeface="Arial"/>
            </a:endParaRPr>
          </a:p>
          <a:p>
            <a:pPr indent="0" lvl="0" marL="81280" marR="0" rtl="0" algn="l">
              <a:lnSpc>
                <a:spcPct val="106458"/>
              </a:lnSpc>
              <a:spcBef>
                <a:spcPts val="0"/>
              </a:spcBef>
              <a:spcAft>
                <a:spcPts val="0"/>
              </a:spcAft>
              <a:buNone/>
            </a:pPr>
            <a:r>
              <a:rPr lang="en-US" sz="2400">
                <a:solidFill>
                  <a:schemeClr val="dk1"/>
                </a:solidFill>
                <a:latin typeface="Arial"/>
                <a:ea typeface="Arial"/>
                <a:cs typeface="Arial"/>
                <a:sym typeface="Arial"/>
              </a:rPr>
              <a:t>kişinin</a:t>
            </a:r>
            <a:endParaRPr sz="2400">
              <a:solidFill>
                <a:schemeClr val="dk1"/>
              </a:solidFill>
              <a:latin typeface="Arial"/>
              <a:ea typeface="Arial"/>
              <a:cs typeface="Arial"/>
              <a:sym typeface="Arial"/>
            </a:endParaRPr>
          </a:p>
        </p:txBody>
      </p:sp>
      <p:sp>
        <p:nvSpPr>
          <p:cNvPr id="249" name="Google Shape;249;p23"/>
          <p:cNvSpPr txBox="1"/>
          <p:nvPr/>
        </p:nvSpPr>
        <p:spPr>
          <a:xfrm>
            <a:off x="714248" y="6337503"/>
            <a:ext cx="769874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inisiyatifinde olduğundan ideal bir çalışma gerçekleşmez.</a:t>
            </a:r>
            <a:endParaRPr sz="2400">
              <a:solidFill>
                <a:schemeClr val="dk1"/>
              </a:solidFill>
              <a:latin typeface="Arial"/>
              <a:ea typeface="Arial"/>
              <a:cs typeface="Arial"/>
              <a:sym typeface="Arial"/>
            </a:endParaRPr>
          </a:p>
        </p:txBody>
      </p:sp>
      <p:sp>
        <p:nvSpPr>
          <p:cNvPr id="250" name="Google Shape;250;p23"/>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23"/>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23"/>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23"/>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nvSpPr>
        <p:spPr>
          <a:xfrm>
            <a:off x="147320" y="100076"/>
            <a:ext cx="8554720" cy="6232525"/>
          </a:xfrm>
          <a:prstGeom prst="rect">
            <a:avLst/>
          </a:prstGeom>
          <a:noFill/>
          <a:ln>
            <a:noFill/>
          </a:ln>
        </p:spPr>
        <p:txBody>
          <a:bodyPr anchorCtr="0" anchor="t" bIns="0" lIns="0" spcFirstLastPara="1" rIns="0" wrap="square" tIns="26650">
            <a:noAutofit/>
          </a:bodyPr>
          <a:lstStyle/>
          <a:p>
            <a:pPr indent="914400" lvl="0" marL="50800" marR="36195" rtl="0" algn="just">
              <a:lnSpc>
                <a:spcPct val="119166"/>
              </a:lnSpc>
              <a:spcBef>
                <a:spcPts val="0"/>
              </a:spcBef>
              <a:spcAft>
                <a:spcPts val="0"/>
              </a:spcAft>
              <a:buNone/>
            </a:pPr>
            <a:r>
              <a:rPr b="1" lang="en-US" sz="2400">
                <a:solidFill>
                  <a:schemeClr val="dk1"/>
                </a:solidFill>
                <a:latin typeface="Arial"/>
                <a:ea typeface="Arial"/>
                <a:cs typeface="Arial"/>
                <a:sym typeface="Arial"/>
              </a:rPr>
              <a:t>Yardımcı sargının manyetik röle ile devreden  çıkarılması</a:t>
            </a:r>
            <a:endParaRPr sz="2400">
              <a:solidFill>
                <a:schemeClr val="dk1"/>
              </a:solidFill>
              <a:latin typeface="Arial"/>
              <a:ea typeface="Arial"/>
              <a:cs typeface="Arial"/>
              <a:sym typeface="Arial"/>
            </a:endParaRPr>
          </a:p>
          <a:p>
            <a:pPr indent="0" lvl="0" marL="965200" marR="0" rtl="0" algn="just">
              <a:lnSpc>
                <a:spcPct val="115416"/>
              </a:lnSpc>
              <a:spcBef>
                <a:spcPts val="0"/>
              </a:spcBef>
              <a:spcAft>
                <a:spcPts val="0"/>
              </a:spcAft>
              <a:buNone/>
            </a:pPr>
            <a:r>
              <a:rPr lang="en-US" sz="2400">
                <a:solidFill>
                  <a:schemeClr val="dk1"/>
                </a:solidFill>
                <a:latin typeface="Arial"/>
                <a:ea typeface="Arial"/>
                <a:cs typeface="Arial"/>
                <a:sym typeface="Arial"/>
              </a:rPr>
              <a:t>Kapalı tip soğutma cihazlarında merkezkaç anahtarın</a:t>
            </a:r>
            <a:endParaRPr sz="2400">
              <a:solidFill>
                <a:schemeClr val="dk1"/>
              </a:solidFill>
              <a:latin typeface="Arial"/>
              <a:ea typeface="Arial"/>
              <a:cs typeface="Arial"/>
              <a:sym typeface="Arial"/>
            </a:endParaRPr>
          </a:p>
          <a:p>
            <a:pPr indent="0" lvl="0" marL="50800" marR="39370" rtl="0" algn="just">
              <a:lnSpc>
                <a:spcPct val="99500"/>
              </a:lnSpc>
              <a:spcBef>
                <a:spcPts val="10"/>
              </a:spcBef>
              <a:spcAft>
                <a:spcPts val="0"/>
              </a:spcAft>
              <a:buNone/>
            </a:pPr>
            <a:r>
              <a:rPr lang="en-US" sz="2400">
                <a:solidFill>
                  <a:schemeClr val="dk1"/>
                </a:solidFill>
                <a:latin typeface="Arial"/>
                <a:ea typeface="Arial"/>
                <a:cs typeface="Arial"/>
                <a:sym typeface="Arial"/>
              </a:rPr>
              <a:t>tamiri için kompresörün açılması gerekir. Bu yerlerde yardımcı  sargının devreden ayrılması işlemi şekilde görüldüğü gibi  manyetik röle ile yapılabilir. Manyetik röle motorun dışında  olduğu için bozulduğunda değiştirilmesi kolaydır.</a:t>
            </a:r>
            <a:endParaRPr sz="2400">
              <a:solidFill>
                <a:schemeClr val="dk1"/>
              </a:solidFill>
              <a:latin typeface="Arial"/>
              <a:ea typeface="Arial"/>
              <a:cs typeface="Arial"/>
              <a:sym typeface="Arial"/>
            </a:endParaRPr>
          </a:p>
          <a:p>
            <a:pPr indent="914400" lvl="0" marL="50800" marR="22860" rtl="0" algn="just">
              <a:lnSpc>
                <a:spcPct val="99900"/>
              </a:lnSpc>
              <a:spcBef>
                <a:spcPts val="40"/>
              </a:spcBef>
              <a:spcAft>
                <a:spcPts val="0"/>
              </a:spcAft>
              <a:buNone/>
            </a:pPr>
            <a:r>
              <a:rPr lang="en-US" sz="2400">
                <a:solidFill>
                  <a:schemeClr val="dk1"/>
                </a:solidFill>
                <a:latin typeface="Arial"/>
                <a:ea typeface="Arial"/>
                <a:cs typeface="Arial"/>
                <a:sym typeface="Arial"/>
              </a:rPr>
              <a:t>Motor dururken manyetik röle kontakları açıktır. Yol  verme anında yalnız ana sargı devreye girdiğinde motor  dönemez ve fazla akım çekmek zorunda kalır. Ana sargıya seri  bağlı olan röle bobininden geçen bu akım rölenin hareketli  kontağım, yardımcı sargının bağlı olduğu sabit kontakla  birleştirin ve yardımcı sargı devreye girer. Motor yolunu  aldıktan sonra röle bobinin akımı azalacağından, hareketli  kontak sabit kontaklardan ayrılarak yardımcı sargıyı devreden  çıkarır. Bundan sonra motor yalnız ana sargı ile çalışmasın</a:t>
            </a:r>
            <a:r>
              <a:rPr b="1" baseline="-25000" lang="en-US" sz="2100">
                <a:solidFill>
                  <a:srgbClr val="FFFFFF"/>
                </a:solidFill>
                <a:latin typeface="Arial"/>
                <a:ea typeface="Arial"/>
                <a:cs typeface="Arial"/>
                <a:sym typeface="Arial"/>
              </a:rPr>
              <a:t>17</a:t>
            </a:r>
            <a:r>
              <a:rPr lang="en-US" sz="2400">
                <a:solidFill>
                  <a:schemeClr val="dk1"/>
                </a:solidFill>
                <a:latin typeface="Arial"/>
                <a:ea typeface="Arial"/>
                <a:cs typeface="Arial"/>
                <a:sym typeface="Arial"/>
              </a:rPr>
              <a:t>a  devam eder.</a:t>
            </a:r>
            <a:endParaRPr sz="2400">
              <a:solidFill>
                <a:schemeClr val="dk1"/>
              </a:solidFill>
              <a:latin typeface="Arial"/>
              <a:ea typeface="Arial"/>
              <a:cs typeface="Arial"/>
              <a:sym typeface="Arial"/>
            </a:endParaRPr>
          </a:p>
        </p:txBody>
      </p:sp>
      <p:sp>
        <p:nvSpPr>
          <p:cNvPr id="259" name="Google Shape;259;p24"/>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4"/>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24"/>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24"/>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6" name="Shape 266"/>
        <p:cNvGrpSpPr/>
        <p:nvPr/>
      </p:nvGrpSpPr>
      <p:grpSpPr>
        <a:xfrm>
          <a:off x="0" y="0"/>
          <a:ext cx="0" cy="0"/>
          <a:chOff x="0" y="0"/>
          <a:chExt cx="0" cy="0"/>
        </a:xfrm>
      </p:grpSpPr>
      <p:sp>
        <p:nvSpPr>
          <p:cNvPr id="267" name="Google Shape;267;p25"/>
          <p:cNvSpPr txBox="1"/>
          <p:nvPr/>
        </p:nvSpPr>
        <p:spPr>
          <a:xfrm>
            <a:off x="1990089" y="5648655"/>
            <a:ext cx="494030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Manyetik röle ve motora bağlanması</a:t>
            </a:r>
            <a:endParaRPr sz="2400">
              <a:solidFill>
                <a:schemeClr val="dk1"/>
              </a:solidFill>
              <a:latin typeface="Arial"/>
              <a:ea typeface="Arial"/>
              <a:cs typeface="Arial"/>
              <a:sym typeface="Arial"/>
            </a:endParaRPr>
          </a:p>
        </p:txBody>
      </p:sp>
      <p:sp>
        <p:nvSpPr>
          <p:cNvPr id="268" name="Google Shape;268;p25"/>
          <p:cNvSpPr/>
          <p:nvPr/>
        </p:nvSpPr>
        <p:spPr>
          <a:xfrm>
            <a:off x="2294889" y="684783"/>
            <a:ext cx="4453636" cy="21620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5"/>
          <p:cNvSpPr/>
          <p:nvPr/>
        </p:nvSpPr>
        <p:spPr>
          <a:xfrm>
            <a:off x="2017395" y="3355340"/>
            <a:ext cx="4875783" cy="198691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25"/>
          <p:cNvSpPr/>
          <p:nvPr/>
        </p:nvSpPr>
        <p:spPr>
          <a:xfrm>
            <a:off x="8763000" y="0"/>
            <a:ext cx="0" cy="6858000"/>
          </a:xfrm>
          <a:custGeom>
            <a:rect b="b" l="l" r="r" t="t"/>
            <a:pathLst>
              <a:path extrusionOk="0" h="6858000" w="120000">
                <a:moveTo>
                  <a:pt x="0" y="0"/>
                </a:moveTo>
                <a:lnTo>
                  <a:pt x="0" y="6858000"/>
                </a:lnTo>
              </a:path>
            </a:pathLst>
          </a:custGeom>
          <a:noFill/>
          <a:ln cap="flat" cmpd="sng" w="38100">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25"/>
          <p:cNvSpPr/>
          <p:nvPr/>
        </p:nvSpPr>
        <p:spPr>
          <a:xfrm>
            <a:off x="8155940" y="5715000"/>
            <a:ext cx="548640" cy="548640"/>
          </a:xfrm>
          <a:custGeom>
            <a:rect b="b" l="l" r="r" t="t"/>
            <a:pathLst>
              <a:path extrusionOk="0" h="548639" w="548640">
                <a:moveTo>
                  <a:pt x="274319" y="0"/>
                </a:moveTo>
                <a:lnTo>
                  <a:pt x="224789" y="4444"/>
                </a:lnTo>
                <a:lnTo>
                  <a:pt x="178434" y="17144"/>
                </a:lnTo>
                <a:lnTo>
                  <a:pt x="135889" y="37465"/>
                </a:lnTo>
                <a:lnTo>
                  <a:pt x="97154" y="64769"/>
                </a:lnTo>
                <a:lnTo>
                  <a:pt x="64134" y="97790"/>
                </a:lnTo>
                <a:lnTo>
                  <a:pt x="37464" y="135890"/>
                </a:lnTo>
                <a:lnTo>
                  <a:pt x="17144" y="178434"/>
                </a:lnTo>
                <a:lnTo>
                  <a:pt x="4444" y="224790"/>
                </a:lnTo>
                <a:lnTo>
                  <a:pt x="0" y="274319"/>
                </a:lnTo>
                <a:lnTo>
                  <a:pt x="4444" y="323850"/>
                </a:lnTo>
                <a:lnTo>
                  <a:pt x="17144" y="370205"/>
                </a:lnTo>
                <a:lnTo>
                  <a:pt x="37464" y="412750"/>
                </a:lnTo>
                <a:lnTo>
                  <a:pt x="64134" y="450850"/>
                </a:lnTo>
                <a:lnTo>
                  <a:pt x="97154" y="483870"/>
                </a:lnTo>
                <a:lnTo>
                  <a:pt x="135889" y="511175"/>
                </a:lnTo>
                <a:lnTo>
                  <a:pt x="178434" y="531495"/>
                </a:lnTo>
                <a:lnTo>
                  <a:pt x="224789" y="544195"/>
                </a:lnTo>
                <a:lnTo>
                  <a:pt x="274319" y="548640"/>
                </a:lnTo>
                <a:lnTo>
                  <a:pt x="323214" y="544195"/>
                </a:lnTo>
                <a:lnTo>
                  <a:pt x="370204" y="531495"/>
                </a:lnTo>
                <a:lnTo>
                  <a:pt x="412750" y="511175"/>
                </a:lnTo>
                <a:lnTo>
                  <a:pt x="450850" y="483870"/>
                </a:lnTo>
                <a:lnTo>
                  <a:pt x="483869" y="450850"/>
                </a:lnTo>
                <a:lnTo>
                  <a:pt x="511175" y="412750"/>
                </a:lnTo>
                <a:lnTo>
                  <a:pt x="531494" y="370205"/>
                </a:lnTo>
                <a:lnTo>
                  <a:pt x="544194" y="323850"/>
                </a:lnTo>
                <a:lnTo>
                  <a:pt x="548639" y="274319"/>
                </a:lnTo>
                <a:lnTo>
                  <a:pt x="544194" y="224790"/>
                </a:lnTo>
                <a:lnTo>
                  <a:pt x="531494" y="178434"/>
                </a:lnTo>
                <a:lnTo>
                  <a:pt x="511175" y="135890"/>
                </a:lnTo>
                <a:lnTo>
                  <a:pt x="483869" y="97790"/>
                </a:lnTo>
                <a:lnTo>
                  <a:pt x="450850" y="64769"/>
                </a:lnTo>
                <a:lnTo>
                  <a:pt x="412750" y="37465"/>
                </a:lnTo>
                <a:lnTo>
                  <a:pt x="370204" y="17144"/>
                </a:lnTo>
                <a:lnTo>
                  <a:pt x="323214" y="4444"/>
                </a:lnTo>
                <a:lnTo>
                  <a:pt x="274319" y="0"/>
                </a:lnTo>
                <a:close/>
              </a:path>
            </a:pathLst>
          </a:custGeom>
          <a:solidFill>
            <a:srgbClr val="FC85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25"/>
          <p:cNvSpPr txBox="1"/>
          <p:nvPr/>
        </p:nvSpPr>
        <p:spPr>
          <a:xfrm>
            <a:off x="8323580" y="5869635"/>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18</a:t>
            </a:r>
            <a:endParaRPr sz="1400">
              <a:solidFill>
                <a:schemeClr val="dk1"/>
              </a:solidFill>
              <a:latin typeface="Arial"/>
              <a:ea typeface="Arial"/>
              <a:cs typeface="Arial"/>
              <a:sym typeface="Arial"/>
            </a:endParaRPr>
          </a:p>
        </p:txBody>
      </p:sp>
      <p:sp>
        <p:nvSpPr>
          <p:cNvPr id="273" name="Google Shape;273;p25"/>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25"/>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25"/>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25"/>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 name="Shape 49"/>
        <p:cNvGrpSpPr/>
        <p:nvPr/>
      </p:nvGrpSpPr>
      <p:grpSpPr>
        <a:xfrm>
          <a:off x="0" y="0"/>
          <a:ext cx="0" cy="0"/>
          <a:chOff x="0" y="0"/>
          <a:chExt cx="0" cy="0"/>
        </a:xfrm>
      </p:grpSpPr>
      <p:sp>
        <p:nvSpPr>
          <p:cNvPr id="50" name="Google Shape;50;p8"/>
          <p:cNvSpPr txBox="1"/>
          <p:nvPr/>
        </p:nvSpPr>
        <p:spPr>
          <a:xfrm>
            <a:off x="88392" y="0"/>
            <a:ext cx="22860" cy="91440"/>
          </a:xfrm>
          <a:prstGeom prst="rect">
            <a:avLst/>
          </a:prstGeom>
          <a:noFill/>
          <a:ln>
            <a:noFill/>
          </a:ln>
        </p:spPr>
        <p:txBody>
          <a:bodyPr anchorCtr="0" anchor="t" bIns="0" lIns="0" spcFirstLastPara="1" rIns="0" wrap="square" tIns="0">
            <a:noAutofit/>
          </a:bodyPr>
          <a:lstStyle/>
          <a:p>
            <a:pPr indent="0" lvl="0" marL="0" marR="0" rtl="0" algn="l">
              <a:lnSpc>
                <a:spcPct val="108461"/>
              </a:lnSpc>
              <a:spcBef>
                <a:spcPts val="0"/>
              </a:spcBef>
              <a:spcAft>
                <a:spcPts val="0"/>
              </a:spcAft>
              <a:buNone/>
            </a:pPr>
            <a:r>
              <a:rPr lang="en-US" sz="650">
                <a:solidFill>
                  <a:schemeClr val="dk1"/>
                </a:solidFill>
                <a:latin typeface="Times New Roman"/>
                <a:ea typeface="Times New Roman"/>
                <a:cs typeface="Times New Roman"/>
                <a:sym typeface="Times New Roman"/>
              </a:rPr>
              <a:t>i</a:t>
            </a:r>
            <a:endParaRPr sz="650">
              <a:solidFill>
                <a:schemeClr val="dk1"/>
              </a:solidFill>
              <a:latin typeface="Times New Roman"/>
              <a:ea typeface="Times New Roman"/>
              <a:cs typeface="Times New Roman"/>
              <a:sym typeface="Times New Roman"/>
            </a:endParaRPr>
          </a:p>
        </p:txBody>
      </p:sp>
      <p:sp>
        <p:nvSpPr>
          <p:cNvPr id="51" name="Google Shape;51;p8"/>
          <p:cNvSpPr/>
          <p:nvPr/>
        </p:nvSpPr>
        <p:spPr>
          <a:xfrm>
            <a:off x="1371600" y="161544"/>
            <a:ext cx="7626350" cy="0"/>
          </a:xfrm>
          <a:custGeom>
            <a:rect b="b" l="l" r="r" t="t"/>
            <a:pathLst>
              <a:path extrusionOk="0" h="120000" w="7626350">
                <a:moveTo>
                  <a:pt x="0" y="0"/>
                </a:moveTo>
                <a:lnTo>
                  <a:pt x="762609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8"/>
          <p:cNvSpPr/>
          <p:nvPr/>
        </p:nvSpPr>
        <p:spPr>
          <a:xfrm>
            <a:off x="942975" y="161544"/>
            <a:ext cx="47625" cy="0"/>
          </a:xfrm>
          <a:custGeom>
            <a:rect b="b" l="l" r="r" t="t"/>
            <a:pathLst>
              <a:path extrusionOk="0" h="120000" w="47625">
                <a:moveTo>
                  <a:pt x="0" y="0"/>
                </a:moveTo>
                <a:lnTo>
                  <a:pt x="4762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8"/>
          <p:cNvSpPr/>
          <p:nvPr/>
        </p:nvSpPr>
        <p:spPr>
          <a:xfrm>
            <a:off x="884237" y="158495"/>
            <a:ext cx="0" cy="6350"/>
          </a:xfrm>
          <a:custGeom>
            <a:rect b="b" l="l" r="r" t="t"/>
            <a:pathLst>
              <a:path extrusionOk="0" h="6350" w="120000">
                <a:moveTo>
                  <a:pt x="0" y="0"/>
                </a:moveTo>
                <a:lnTo>
                  <a:pt x="0" y="6096"/>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 name="Google Shape;54;p8"/>
          <p:cNvSpPr/>
          <p:nvPr/>
        </p:nvSpPr>
        <p:spPr>
          <a:xfrm>
            <a:off x="134620" y="161544"/>
            <a:ext cx="246379" cy="0"/>
          </a:xfrm>
          <a:custGeom>
            <a:rect b="b" l="l" r="r" t="t"/>
            <a:pathLst>
              <a:path extrusionOk="0" h="120000" w="246379">
                <a:moveTo>
                  <a:pt x="0" y="0"/>
                </a:moveTo>
                <a:lnTo>
                  <a:pt x="246379"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8"/>
          <p:cNvSpPr/>
          <p:nvPr/>
        </p:nvSpPr>
        <p:spPr>
          <a:xfrm>
            <a:off x="70103" y="161544"/>
            <a:ext cx="7620" cy="0"/>
          </a:xfrm>
          <a:custGeom>
            <a:rect b="b" l="l" r="r" t="t"/>
            <a:pathLst>
              <a:path extrusionOk="0" h="120000" w="7619">
                <a:moveTo>
                  <a:pt x="0" y="0"/>
                </a:moveTo>
                <a:lnTo>
                  <a:pt x="736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 name="Google Shape;56;p8"/>
          <p:cNvSpPr txBox="1"/>
          <p:nvPr/>
        </p:nvSpPr>
        <p:spPr>
          <a:xfrm>
            <a:off x="2624454" y="4119753"/>
            <a:ext cx="6027420" cy="45212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1" lang="en-US" sz="2800">
                <a:solidFill>
                  <a:schemeClr val="dk1"/>
                </a:solidFill>
                <a:latin typeface="Arial"/>
                <a:ea typeface="Arial"/>
                <a:cs typeface="Arial"/>
                <a:sym typeface="Arial"/>
              </a:rPr>
              <a:t>BİR FAZLI ASENKRON MOTORLAR</a:t>
            </a:r>
            <a:endParaRPr sz="2800">
              <a:solidFill>
                <a:schemeClr val="dk1"/>
              </a:solidFill>
              <a:latin typeface="Arial"/>
              <a:ea typeface="Arial"/>
              <a:cs typeface="Arial"/>
              <a:sym typeface="Arial"/>
            </a:endParaRPr>
          </a:p>
        </p:txBody>
      </p:sp>
      <p:sp>
        <p:nvSpPr>
          <p:cNvPr id="57" name="Google Shape;57;p8"/>
          <p:cNvSpPr/>
          <p:nvPr/>
        </p:nvSpPr>
        <p:spPr>
          <a:xfrm>
            <a:off x="942975" y="0"/>
            <a:ext cx="47625" cy="6858000"/>
          </a:xfrm>
          <a:custGeom>
            <a:rect b="b" l="l" r="r" t="t"/>
            <a:pathLst>
              <a:path extrusionOk="0" h="6858000" w="47625">
                <a:moveTo>
                  <a:pt x="0" y="6858000"/>
                </a:moveTo>
                <a:lnTo>
                  <a:pt x="47625" y="6858000"/>
                </a:lnTo>
                <a:lnTo>
                  <a:pt x="47625" y="0"/>
                </a:lnTo>
                <a:lnTo>
                  <a:pt x="0" y="0"/>
                </a:lnTo>
                <a:lnTo>
                  <a:pt x="0" y="6858000"/>
                </a:lnTo>
                <a:close/>
              </a:path>
            </a:pathLst>
          </a:custGeom>
          <a:solidFill>
            <a:srgbClr val="FCC3AC">
              <a:alpha val="5372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 name="Google Shape;58;p8"/>
          <p:cNvSpPr/>
          <p:nvPr/>
        </p:nvSpPr>
        <p:spPr>
          <a:xfrm>
            <a:off x="990600" y="0"/>
            <a:ext cx="151130" cy="6858000"/>
          </a:xfrm>
          <a:custGeom>
            <a:rect b="b" l="l" r="r" t="t"/>
            <a:pathLst>
              <a:path extrusionOk="0" h="6858000" w="151130">
                <a:moveTo>
                  <a:pt x="0" y="6858000"/>
                </a:moveTo>
                <a:lnTo>
                  <a:pt x="151130" y="6858000"/>
                </a:lnTo>
                <a:lnTo>
                  <a:pt x="151130" y="0"/>
                </a:lnTo>
                <a:lnTo>
                  <a:pt x="0" y="0"/>
                </a:lnTo>
                <a:lnTo>
                  <a:pt x="0" y="6858000"/>
                </a:lnTo>
                <a:close/>
              </a:path>
            </a:pathLst>
          </a:custGeom>
          <a:solidFill>
            <a:srgbClr val="FFD9C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 name="Google Shape;59;p8"/>
          <p:cNvSpPr/>
          <p:nvPr/>
        </p:nvSpPr>
        <p:spPr>
          <a:xfrm>
            <a:off x="1141094" y="0"/>
            <a:ext cx="78105" cy="6858000"/>
          </a:xfrm>
          <a:custGeom>
            <a:rect b="b" l="l" r="r" t="t"/>
            <a:pathLst>
              <a:path extrusionOk="0" h="6858000" w="78105">
                <a:moveTo>
                  <a:pt x="0" y="6858000"/>
                </a:moveTo>
                <a:lnTo>
                  <a:pt x="78105" y="6858000"/>
                </a:lnTo>
                <a:lnTo>
                  <a:pt x="78105" y="0"/>
                </a:lnTo>
                <a:lnTo>
                  <a:pt x="0" y="0"/>
                </a:lnTo>
                <a:lnTo>
                  <a:pt x="0" y="6858000"/>
                </a:lnTo>
                <a:close/>
              </a:path>
            </a:pathLst>
          </a:custGeom>
          <a:solidFill>
            <a:srgbClr val="FFEBE8">
              <a:alpha val="7058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8"/>
          <p:cNvSpPr/>
          <p:nvPr/>
        </p:nvSpPr>
        <p:spPr>
          <a:xfrm>
            <a:off x="884237" y="0"/>
            <a:ext cx="0" cy="6858000"/>
          </a:xfrm>
          <a:custGeom>
            <a:rect b="b" l="l" r="r" t="t"/>
            <a:pathLst>
              <a:path extrusionOk="0" h="6858000" w="120000">
                <a:moveTo>
                  <a:pt x="0" y="0"/>
                </a:moveTo>
                <a:lnTo>
                  <a:pt x="0" y="6858000"/>
                </a:lnTo>
              </a:path>
            </a:pathLst>
          </a:custGeom>
          <a:noFill/>
          <a:ln cap="flat" cmpd="sng" w="95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8"/>
          <p:cNvSpPr/>
          <p:nvPr/>
        </p:nvSpPr>
        <p:spPr>
          <a:xfrm>
            <a:off x="885825" y="0"/>
            <a:ext cx="57150" cy="6858000"/>
          </a:xfrm>
          <a:custGeom>
            <a:rect b="b" l="l" r="r" t="t"/>
            <a:pathLst>
              <a:path extrusionOk="0" h="6858000" w="57150">
                <a:moveTo>
                  <a:pt x="0" y="6858000"/>
                </a:moveTo>
                <a:lnTo>
                  <a:pt x="57150" y="6858000"/>
                </a:lnTo>
                <a:lnTo>
                  <a:pt x="57150" y="0"/>
                </a:lnTo>
                <a:lnTo>
                  <a:pt x="0" y="0"/>
                </a:lnTo>
                <a:lnTo>
                  <a:pt x="0" y="6858000"/>
                </a:lnTo>
                <a:close/>
              </a:path>
            </a:pathLst>
          </a:custGeom>
          <a:solidFill>
            <a:srgbClr val="FFEBE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8"/>
          <p:cNvSpPr/>
          <p:nvPr/>
        </p:nvSpPr>
        <p:spPr>
          <a:xfrm>
            <a:off x="381000" y="0"/>
            <a:ext cx="445134" cy="6858000"/>
          </a:xfrm>
          <a:custGeom>
            <a:rect b="b" l="l" r="r" t="t"/>
            <a:pathLst>
              <a:path extrusionOk="0" h="6858000" w="445134">
                <a:moveTo>
                  <a:pt x="0" y="6858000"/>
                </a:moveTo>
                <a:lnTo>
                  <a:pt x="445134" y="6858000"/>
                </a:lnTo>
                <a:lnTo>
                  <a:pt x="445134" y="0"/>
                </a:lnTo>
                <a:lnTo>
                  <a:pt x="0" y="0"/>
                </a:lnTo>
                <a:lnTo>
                  <a:pt x="0" y="6858000"/>
                </a:lnTo>
                <a:close/>
              </a:path>
            </a:pathLst>
          </a:custGeom>
          <a:solidFill>
            <a:srgbClr val="FCC3AC">
              <a:alpha val="53725"/>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8"/>
          <p:cNvSpPr/>
          <p:nvPr/>
        </p:nvSpPr>
        <p:spPr>
          <a:xfrm>
            <a:off x="276225" y="0"/>
            <a:ext cx="104775" cy="6858000"/>
          </a:xfrm>
          <a:custGeom>
            <a:rect b="b" l="l" r="r" t="t"/>
            <a:pathLst>
              <a:path extrusionOk="0" h="6858000" w="104775">
                <a:moveTo>
                  <a:pt x="0" y="6858000"/>
                </a:moveTo>
                <a:lnTo>
                  <a:pt x="104775" y="6858000"/>
                </a:lnTo>
                <a:lnTo>
                  <a:pt x="104775" y="0"/>
                </a:lnTo>
                <a:lnTo>
                  <a:pt x="0" y="0"/>
                </a:lnTo>
                <a:lnTo>
                  <a:pt x="0" y="6858000"/>
                </a:lnTo>
                <a:close/>
              </a:path>
            </a:pathLst>
          </a:custGeom>
          <a:solidFill>
            <a:srgbClr val="FFD9C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8"/>
          <p:cNvSpPr/>
          <p:nvPr/>
        </p:nvSpPr>
        <p:spPr>
          <a:xfrm>
            <a:off x="825500" y="0"/>
            <a:ext cx="57150" cy="6858000"/>
          </a:xfrm>
          <a:custGeom>
            <a:rect b="b" l="l" r="r" t="t"/>
            <a:pathLst>
              <a:path extrusionOk="0" h="6858000" w="57150">
                <a:moveTo>
                  <a:pt x="0" y="6858000"/>
                </a:moveTo>
                <a:lnTo>
                  <a:pt x="57150" y="6858000"/>
                </a:lnTo>
                <a:lnTo>
                  <a:pt x="57150" y="0"/>
                </a:lnTo>
                <a:lnTo>
                  <a:pt x="0" y="0"/>
                </a:lnTo>
                <a:lnTo>
                  <a:pt x="0" y="6858000"/>
                </a:lnTo>
                <a:close/>
              </a:path>
            </a:pathLst>
          </a:custGeom>
          <a:solidFill>
            <a:srgbClr val="FCC3A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8"/>
          <p:cNvSpPr/>
          <p:nvPr/>
        </p:nvSpPr>
        <p:spPr>
          <a:xfrm>
            <a:off x="1066800" y="0"/>
            <a:ext cx="0" cy="6858000"/>
          </a:xfrm>
          <a:custGeom>
            <a:rect b="b" l="l" r="r" t="t"/>
            <a:pathLst>
              <a:path extrusionOk="0" h="6858000" w="120000">
                <a:moveTo>
                  <a:pt x="0" y="0"/>
                </a:moveTo>
                <a:lnTo>
                  <a:pt x="0" y="6858000"/>
                </a:lnTo>
              </a:path>
            </a:pathLst>
          </a:custGeom>
          <a:noFill/>
          <a:ln cap="flat" cmpd="sng" w="95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8"/>
          <p:cNvSpPr/>
          <p:nvPr/>
        </p:nvSpPr>
        <p:spPr>
          <a:xfrm>
            <a:off x="1295400" y="0"/>
            <a:ext cx="76200" cy="6858000"/>
          </a:xfrm>
          <a:custGeom>
            <a:rect b="b" l="l" r="r" t="t"/>
            <a:pathLst>
              <a:path extrusionOk="0" h="6858000" w="76200">
                <a:moveTo>
                  <a:pt x="0" y="6858000"/>
                </a:moveTo>
                <a:lnTo>
                  <a:pt x="76200" y="6858000"/>
                </a:lnTo>
                <a:lnTo>
                  <a:pt x="76200" y="0"/>
                </a:lnTo>
                <a:lnTo>
                  <a:pt x="0" y="0"/>
                </a:lnTo>
                <a:lnTo>
                  <a:pt x="0" y="6858000"/>
                </a:lnTo>
                <a:close/>
              </a:path>
            </a:pathLst>
          </a:custGeom>
          <a:solidFill>
            <a:srgbClr val="FFEBE8">
              <a:alpha val="70588"/>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8"/>
          <p:cNvSpPr/>
          <p:nvPr/>
        </p:nvSpPr>
        <p:spPr>
          <a:xfrm>
            <a:off x="1219200" y="0"/>
            <a:ext cx="76200" cy="6858000"/>
          </a:xfrm>
          <a:custGeom>
            <a:rect b="b" l="l" r="r" t="t"/>
            <a:pathLst>
              <a:path extrusionOk="0" h="6858000" w="76200">
                <a:moveTo>
                  <a:pt x="0" y="6858000"/>
                </a:moveTo>
                <a:lnTo>
                  <a:pt x="76200" y="6858000"/>
                </a:lnTo>
                <a:lnTo>
                  <a:pt x="76200" y="0"/>
                </a:lnTo>
                <a:lnTo>
                  <a:pt x="0" y="0"/>
                </a:lnTo>
                <a:lnTo>
                  <a:pt x="0" y="6858000"/>
                </a:lnTo>
                <a:close/>
              </a:path>
            </a:pathLst>
          </a:custGeom>
          <a:solidFill>
            <a:srgbClr val="FCC3A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8"/>
          <p:cNvSpPr/>
          <p:nvPr/>
        </p:nvSpPr>
        <p:spPr>
          <a:xfrm>
            <a:off x="1726564" y="0"/>
            <a:ext cx="0" cy="6858000"/>
          </a:xfrm>
          <a:custGeom>
            <a:rect b="b" l="l" r="r" t="t"/>
            <a:pathLst>
              <a:path extrusionOk="0" h="6858000" w="120000">
                <a:moveTo>
                  <a:pt x="0" y="0"/>
                </a:moveTo>
                <a:lnTo>
                  <a:pt x="0" y="6858000"/>
                </a:lnTo>
              </a:path>
            </a:pathLst>
          </a:custGeom>
          <a:noFill/>
          <a:ln cap="flat" cmpd="sng" w="285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8"/>
          <p:cNvSpPr/>
          <p:nvPr/>
        </p:nvSpPr>
        <p:spPr>
          <a:xfrm>
            <a:off x="609600" y="3429000"/>
            <a:ext cx="1341755" cy="2078989"/>
          </a:xfrm>
          <a:custGeom>
            <a:rect b="b" l="l" r="r" t="t"/>
            <a:pathLst>
              <a:path extrusionOk="0" h="2078989" w="1341755">
                <a:moveTo>
                  <a:pt x="647700" y="0"/>
                </a:moveTo>
                <a:lnTo>
                  <a:pt x="599440" y="1904"/>
                </a:lnTo>
                <a:lnTo>
                  <a:pt x="551815" y="6985"/>
                </a:lnTo>
                <a:lnTo>
                  <a:pt x="505459" y="15875"/>
                </a:lnTo>
                <a:lnTo>
                  <a:pt x="460375" y="27304"/>
                </a:lnTo>
                <a:lnTo>
                  <a:pt x="417194" y="42545"/>
                </a:lnTo>
                <a:lnTo>
                  <a:pt x="374650" y="60325"/>
                </a:lnTo>
                <a:lnTo>
                  <a:pt x="334009" y="80645"/>
                </a:lnTo>
                <a:lnTo>
                  <a:pt x="295275" y="104139"/>
                </a:lnTo>
                <a:lnTo>
                  <a:pt x="257809" y="130175"/>
                </a:lnTo>
                <a:lnTo>
                  <a:pt x="222884" y="158750"/>
                </a:lnTo>
                <a:lnTo>
                  <a:pt x="189865" y="189864"/>
                </a:lnTo>
                <a:lnTo>
                  <a:pt x="158750" y="222885"/>
                </a:lnTo>
                <a:lnTo>
                  <a:pt x="130175" y="257810"/>
                </a:lnTo>
                <a:lnTo>
                  <a:pt x="104140" y="295275"/>
                </a:lnTo>
                <a:lnTo>
                  <a:pt x="80645" y="334010"/>
                </a:lnTo>
                <a:lnTo>
                  <a:pt x="60325" y="374650"/>
                </a:lnTo>
                <a:lnTo>
                  <a:pt x="42545" y="417194"/>
                </a:lnTo>
                <a:lnTo>
                  <a:pt x="27304" y="460375"/>
                </a:lnTo>
                <a:lnTo>
                  <a:pt x="15875" y="505460"/>
                </a:lnTo>
                <a:lnTo>
                  <a:pt x="6984" y="551814"/>
                </a:lnTo>
                <a:lnTo>
                  <a:pt x="1904" y="599439"/>
                </a:lnTo>
                <a:lnTo>
                  <a:pt x="0" y="647700"/>
                </a:lnTo>
                <a:lnTo>
                  <a:pt x="1904" y="695960"/>
                </a:lnTo>
                <a:lnTo>
                  <a:pt x="6984" y="743585"/>
                </a:lnTo>
                <a:lnTo>
                  <a:pt x="15875" y="789939"/>
                </a:lnTo>
                <a:lnTo>
                  <a:pt x="27304" y="835025"/>
                </a:lnTo>
                <a:lnTo>
                  <a:pt x="42545" y="878205"/>
                </a:lnTo>
                <a:lnTo>
                  <a:pt x="60325" y="920750"/>
                </a:lnTo>
                <a:lnTo>
                  <a:pt x="80645" y="961389"/>
                </a:lnTo>
                <a:lnTo>
                  <a:pt x="104140" y="1000125"/>
                </a:lnTo>
                <a:lnTo>
                  <a:pt x="130175" y="1037589"/>
                </a:lnTo>
                <a:lnTo>
                  <a:pt x="158750" y="1072514"/>
                </a:lnTo>
                <a:lnTo>
                  <a:pt x="189865" y="1105535"/>
                </a:lnTo>
                <a:lnTo>
                  <a:pt x="222884" y="1136650"/>
                </a:lnTo>
                <a:lnTo>
                  <a:pt x="257809" y="1165225"/>
                </a:lnTo>
                <a:lnTo>
                  <a:pt x="295275" y="1191260"/>
                </a:lnTo>
                <a:lnTo>
                  <a:pt x="334009" y="1214755"/>
                </a:lnTo>
                <a:lnTo>
                  <a:pt x="374650" y="1235075"/>
                </a:lnTo>
                <a:lnTo>
                  <a:pt x="417194" y="1252855"/>
                </a:lnTo>
                <a:lnTo>
                  <a:pt x="460375" y="1268095"/>
                </a:lnTo>
                <a:lnTo>
                  <a:pt x="505459" y="1279525"/>
                </a:lnTo>
                <a:lnTo>
                  <a:pt x="551815" y="1288414"/>
                </a:lnTo>
                <a:lnTo>
                  <a:pt x="599440" y="1293495"/>
                </a:lnTo>
                <a:lnTo>
                  <a:pt x="647700" y="1295400"/>
                </a:lnTo>
                <a:lnTo>
                  <a:pt x="695960" y="1293495"/>
                </a:lnTo>
                <a:lnTo>
                  <a:pt x="743585" y="1288414"/>
                </a:lnTo>
                <a:lnTo>
                  <a:pt x="789940" y="1279525"/>
                </a:lnTo>
                <a:lnTo>
                  <a:pt x="835025" y="1268095"/>
                </a:lnTo>
                <a:lnTo>
                  <a:pt x="878205" y="1252855"/>
                </a:lnTo>
                <a:lnTo>
                  <a:pt x="920750" y="1235075"/>
                </a:lnTo>
                <a:lnTo>
                  <a:pt x="961390" y="1214755"/>
                </a:lnTo>
                <a:lnTo>
                  <a:pt x="1000125" y="1191260"/>
                </a:lnTo>
                <a:lnTo>
                  <a:pt x="1037589" y="1165225"/>
                </a:lnTo>
                <a:lnTo>
                  <a:pt x="1072514" y="1136650"/>
                </a:lnTo>
                <a:lnTo>
                  <a:pt x="1105535" y="1105535"/>
                </a:lnTo>
                <a:lnTo>
                  <a:pt x="1136650" y="1072514"/>
                </a:lnTo>
                <a:lnTo>
                  <a:pt x="1165225" y="1037589"/>
                </a:lnTo>
                <a:lnTo>
                  <a:pt x="1191260" y="1000125"/>
                </a:lnTo>
                <a:lnTo>
                  <a:pt x="1214755" y="961389"/>
                </a:lnTo>
                <a:lnTo>
                  <a:pt x="1235075" y="920750"/>
                </a:lnTo>
                <a:lnTo>
                  <a:pt x="1252855" y="878205"/>
                </a:lnTo>
                <a:lnTo>
                  <a:pt x="1268095" y="835025"/>
                </a:lnTo>
                <a:lnTo>
                  <a:pt x="1279525" y="789939"/>
                </a:lnTo>
                <a:lnTo>
                  <a:pt x="1288414" y="743585"/>
                </a:lnTo>
                <a:lnTo>
                  <a:pt x="1293495" y="695960"/>
                </a:lnTo>
                <a:lnTo>
                  <a:pt x="1295400" y="647700"/>
                </a:lnTo>
                <a:lnTo>
                  <a:pt x="1293495" y="599439"/>
                </a:lnTo>
                <a:lnTo>
                  <a:pt x="1288414" y="551814"/>
                </a:lnTo>
                <a:lnTo>
                  <a:pt x="1279525" y="505460"/>
                </a:lnTo>
                <a:lnTo>
                  <a:pt x="1268095" y="460375"/>
                </a:lnTo>
                <a:lnTo>
                  <a:pt x="1252855" y="417194"/>
                </a:lnTo>
                <a:lnTo>
                  <a:pt x="1235075" y="374650"/>
                </a:lnTo>
                <a:lnTo>
                  <a:pt x="1214755" y="334010"/>
                </a:lnTo>
                <a:lnTo>
                  <a:pt x="1191260" y="295275"/>
                </a:lnTo>
                <a:lnTo>
                  <a:pt x="1165225" y="257810"/>
                </a:lnTo>
                <a:lnTo>
                  <a:pt x="1136650" y="222885"/>
                </a:lnTo>
                <a:lnTo>
                  <a:pt x="1105535" y="189864"/>
                </a:lnTo>
                <a:lnTo>
                  <a:pt x="1072514" y="158750"/>
                </a:lnTo>
                <a:lnTo>
                  <a:pt x="1037589" y="130175"/>
                </a:lnTo>
                <a:lnTo>
                  <a:pt x="1000125" y="104139"/>
                </a:lnTo>
                <a:lnTo>
                  <a:pt x="961390" y="80645"/>
                </a:lnTo>
                <a:lnTo>
                  <a:pt x="920750" y="60325"/>
                </a:lnTo>
                <a:lnTo>
                  <a:pt x="878205" y="42545"/>
                </a:lnTo>
                <a:lnTo>
                  <a:pt x="835025" y="27304"/>
                </a:lnTo>
                <a:lnTo>
                  <a:pt x="789940" y="15875"/>
                </a:lnTo>
                <a:lnTo>
                  <a:pt x="743585" y="6985"/>
                </a:lnTo>
                <a:lnTo>
                  <a:pt x="695960" y="1904"/>
                </a:lnTo>
                <a:lnTo>
                  <a:pt x="647700" y="0"/>
                </a:lnTo>
                <a:close/>
              </a:path>
              <a:path extrusionOk="0" h="2078989" w="1341755">
                <a:moveTo>
                  <a:pt x="1020444" y="1437639"/>
                </a:moveTo>
                <a:lnTo>
                  <a:pt x="973455" y="1441450"/>
                </a:lnTo>
                <a:lnTo>
                  <a:pt x="928369" y="1451610"/>
                </a:lnTo>
                <a:lnTo>
                  <a:pt x="885825" y="1467485"/>
                </a:lnTo>
                <a:lnTo>
                  <a:pt x="845819" y="1489710"/>
                </a:lnTo>
                <a:lnTo>
                  <a:pt x="810260" y="1516380"/>
                </a:lnTo>
                <a:lnTo>
                  <a:pt x="778510" y="1548130"/>
                </a:lnTo>
                <a:lnTo>
                  <a:pt x="751840" y="1583689"/>
                </a:lnTo>
                <a:lnTo>
                  <a:pt x="729615" y="1623060"/>
                </a:lnTo>
                <a:lnTo>
                  <a:pt x="713740" y="1665605"/>
                </a:lnTo>
                <a:lnTo>
                  <a:pt x="703580" y="1711325"/>
                </a:lnTo>
                <a:lnTo>
                  <a:pt x="699769" y="1758314"/>
                </a:lnTo>
                <a:lnTo>
                  <a:pt x="703580" y="1805939"/>
                </a:lnTo>
                <a:lnTo>
                  <a:pt x="713740" y="1851025"/>
                </a:lnTo>
                <a:lnTo>
                  <a:pt x="729615" y="1893570"/>
                </a:lnTo>
                <a:lnTo>
                  <a:pt x="751840" y="1932939"/>
                </a:lnTo>
                <a:lnTo>
                  <a:pt x="778510" y="1969135"/>
                </a:lnTo>
                <a:lnTo>
                  <a:pt x="810260" y="2000250"/>
                </a:lnTo>
                <a:lnTo>
                  <a:pt x="845819" y="2027555"/>
                </a:lnTo>
                <a:lnTo>
                  <a:pt x="885825" y="2049145"/>
                </a:lnTo>
                <a:lnTo>
                  <a:pt x="928369" y="2065655"/>
                </a:lnTo>
                <a:lnTo>
                  <a:pt x="973455" y="2075814"/>
                </a:lnTo>
                <a:lnTo>
                  <a:pt x="1020444" y="2078989"/>
                </a:lnTo>
                <a:lnTo>
                  <a:pt x="1068070" y="2075814"/>
                </a:lnTo>
                <a:lnTo>
                  <a:pt x="1113155" y="2065655"/>
                </a:lnTo>
                <a:lnTo>
                  <a:pt x="1155700" y="2049145"/>
                </a:lnTo>
                <a:lnTo>
                  <a:pt x="1195070" y="2027555"/>
                </a:lnTo>
                <a:lnTo>
                  <a:pt x="1231264" y="2000250"/>
                </a:lnTo>
                <a:lnTo>
                  <a:pt x="1263014" y="1969135"/>
                </a:lnTo>
                <a:lnTo>
                  <a:pt x="1289685" y="1932939"/>
                </a:lnTo>
                <a:lnTo>
                  <a:pt x="1311910" y="1893570"/>
                </a:lnTo>
                <a:lnTo>
                  <a:pt x="1327785" y="1851025"/>
                </a:lnTo>
                <a:lnTo>
                  <a:pt x="1337945" y="1805939"/>
                </a:lnTo>
                <a:lnTo>
                  <a:pt x="1341755" y="1758314"/>
                </a:lnTo>
                <a:lnTo>
                  <a:pt x="1337945" y="1711325"/>
                </a:lnTo>
                <a:lnTo>
                  <a:pt x="1327785" y="1665605"/>
                </a:lnTo>
                <a:lnTo>
                  <a:pt x="1311910" y="1623060"/>
                </a:lnTo>
                <a:lnTo>
                  <a:pt x="1289685" y="1583689"/>
                </a:lnTo>
                <a:lnTo>
                  <a:pt x="1263014" y="1548130"/>
                </a:lnTo>
                <a:lnTo>
                  <a:pt x="1231264" y="1516380"/>
                </a:lnTo>
                <a:lnTo>
                  <a:pt x="1195070" y="1489710"/>
                </a:lnTo>
                <a:lnTo>
                  <a:pt x="1155700" y="1467485"/>
                </a:lnTo>
                <a:lnTo>
                  <a:pt x="1113155" y="1451610"/>
                </a:lnTo>
                <a:lnTo>
                  <a:pt x="1068070" y="1441450"/>
                </a:lnTo>
                <a:lnTo>
                  <a:pt x="1020444" y="1437639"/>
                </a:lnTo>
                <a:close/>
              </a:path>
            </a:pathLst>
          </a:custGeom>
          <a:solidFill>
            <a:srgbClr val="FC85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8"/>
          <p:cNvSpPr/>
          <p:nvPr/>
        </p:nvSpPr>
        <p:spPr>
          <a:xfrm>
            <a:off x="1090930" y="5500370"/>
            <a:ext cx="137159" cy="13779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8"/>
          <p:cNvSpPr/>
          <p:nvPr/>
        </p:nvSpPr>
        <p:spPr>
          <a:xfrm>
            <a:off x="1663700" y="4495800"/>
            <a:ext cx="606425" cy="1566545"/>
          </a:xfrm>
          <a:custGeom>
            <a:rect b="b" l="l" r="r" t="t"/>
            <a:pathLst>
              <a:path extrusionOk="0" h="1566545" w="606425">
                <a:moveTo>
                  <a:pt x="137160" y="1292225"/>
                </a:moveTo>
                <a:lnTo>
                  <a:pt x="93980" y="1299210"/>
                </a:lnTo>
                <a:lnTo>
                  <a:pt x="55880" y="1318895"/>
                </a:lnTo>
                <a:lnTo>
                  <a:pt x="26669" y="1348740"/>
                </a:lnTo>
                <a:lnTo>
                  <a:pt x="6985" y="1386205"/>
                </a:lnTo>
                <a:lnTo>
                  <a:pt x="0" y="1429385"/>
                </a:lnTo>
                <a:lnTo>
                  <a:pt x="6985" y="1472565"/>
                </a:lnTo>
                <a:lnTo>
                  <a:pt x="26669" y="1510665"/>
                </a:lnTo>
                <a:lnTo>
                  <a:pt x="55880" y="1540510"/>
                </a:lnTo>
                <a:lnTo>
                  <a:pt x="93980" y="1559560"/>
                </a:lnTo>
                <a:lnTo>
                  <a:pt x="137160" y="1566545"/>
                </a:lnTo>
                <a:lnTo>
                  <a:pt x="180339" y="1559560"/>
                </a:lnTo>
                <a:lnTo>
                  <a:pt x="217805" y="1540510"/>
                </a:lnTo>
                <a:lnTo>
                  <a:pt x="247650" y="1510665"/>
                </a:lnTo>
                <a:lnTo>
                  <a:pt x="267335" y="1472565"/>
                </a:lnTo>
                <a:lnTo>
                  <a:pt x="274319" y="1429385"/>
                </a:lnTo>
                <a:lnTo>
                  <a:pt x="267335" y="1386205"/>
                </a:lnTo>
                <a:lnTo>
                  <a:pt x="247650" y="1348740"/>
                </a:lnTo>
                <a:lnTo>
                  <a:pt x="217805" y="1318895"/>
                </a:lnTo>
                <a:lnTo>
                  <a:pt x="180339" y="1299210"/>
                </a:lnTo>
                <a:lnTo>
                  <a:pt x="137160" y="1292225"/>
                </a:lnTo>
                <a:close/>
              </a:path>
              <a:path extrusionOk="0" h="1566545" w="606425">
                <a:moveTo>
                  <a:pt x="423544" y="0"/>
                </a:moveTo>
                <a:lnTo>
                  <a:pt x="374650" y="6350"/>
                </a:lnTo>
                <a:lnTo>
                  <a:pt x="331469" y="24764"/>
                </a:lnTo>
                <a:lnTo>
                  <a:pt x="294005" y="53339"/>
                </a:lnTo>
                <a:lnTo>
                  <a:pt x="265430" y="90805"/>
                </a:lnTo>
                <a:lnTo>
                  <a:pt x="247014" y="133985"/>
                </a:lnTo>
                <a:lnTo>
                  <a:pt x="240664" y="182880"/>
                </a:lnTo>
                <a:lnTo>
                  <a:pt x="247014" y="231775"/>
                </a:lnTo>
                <a:lnTo>
                  <a:pt x="265430" y="274955"/>
                </a:lnTo>
                <a:lnTo>
                  <a:pt x="294005" y="312419"/>
                </a:lnTo>
                <a:lnTo>
                  <a:pt x="331469" y="340994"/>
                </a:lnTo>
                <a:lnTo>
                  <a:pt x="374650" y="359410"/>
                </a:lnTo>
                <a:lnTo>
                  <a:pt x="423544" y="365760"/>
                </a:lnTo>
                <a:lnTo>
                  <a:pt x="472439" y="359410"/>
                </a:lnTo>
                <a:lnTo>
                  <a:pt x="515619" y="340994"/>
                </a:lnTo>
                <a:lnTo>
                  <a:pt x="553085" y="312419"/>
                </a:lnTo>
                <a:lnTo>
                  <a:pt x="581660" y="274955"/>
                </a:lnTo>
                <a:lnTo>
                  <a:pt x="600075" y="231775"/>
                </a:lnTo>
                <a:lnTo>
                  <a:pt x="606425" y="182880"/>
                </a:lnTo>
                <a:lnTo>
                  <a:pt x="600075" y="133985"/>
                </a:lnTo>
                <a:lnTo>
                  <a:pt x="581660" y="90805"/>
                </a:lnTo>
                <a:lnTo>
                  <a:pt x="553085" y="53339"/>
                </a:lnTo>
                <a:lnTo>
                  <a:pt x="515619" y="24764"/>
                </a:lnTo>
                <a:lnTo>
                  <a:pt x="472439" y="6350"/>
                </a:lnTo>
                <a:lnTo>
                  <a:pt x="423544" y="0"/>
                </a:lnTo>
                <a:close/>
              </a:path>
            </a:pathLst>
          </a:custGeom>
          <a:solidFill>
            <a:srgbClr val="FC85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8"/>
          <p:cNvSpPr txBox="1"/>
          <p:nvPr/>
        </p:nvSpPr>
        <p:spPr>
          <a:xfrm>
            <a:off x="1567941" y="5061584"/>
            <a:ext cx="125095"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1</a:t>
            </a:r>
            <a:endParaRPr sz="1400">
              <a:solidFill>
                <a:schemeClr val="dk1"/>
              </a:solidFill>
              <a:latin typeface="Arial"/>
              <a:ea typeface="Arial"/>
              <a:cs typeface="Arial"/>
              <a:sym typeface="Arial"/>
            </a:endParaRPr>
          </a:p>
        </p:txBody>
      </p:sp>
      <p:sp>
        <p:nvSpPr>
          <p:cNvPr id="73" name="Google Shape;73;p8"/>
          <p:cNvSpPr/>
          <p:nvPr/>
        </p:nvSpPr>
        <p:spPr>
          <a:xfrm>
            <a:off x="106045" y="0"/>
            <a:ext cx="0" cy="6858000"/>
          </a:xfrm>
          <a:custGeom>
            <a:rect b="b" l="l" r="r" t="t"/>
            <a:pathLst>
              <a:path extrusionOk="0" h="6858000" w="120000">
                <a:moveTo>
                  <a:pt x="0" y="0"/>
                </a:moveTo>
                <a:lnTo>
                  <a:pt x="0" y="6858000"/>
                </a:lnTo>
              </a:path>
            </a:pathLst>
          </a:custGeom>
          <a:noFill/>
          <a:ln cap="flat" cmpd="sng" w="57150">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9125584"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091294"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6"/>
          <p:cNvSpPr/>
          <p:nvPr/>
        </p:nvSpPr>
        <p:spPr>
          <a:xfrm>
            <a:off x="179070" y="19050"/>
            <a:ext cx="8569325" cy="6002020"/>
          </a:xfrm>
          <a:custGeom>
            <a:rect b="b" l="l" r="r" t="t"/>
            <a:pathLst>
              <a:path extrusionOk="0" h="6002020" w="8569325">
                <a:moveTo>
                  <a:pt x="0" y="6002020"/>
                </a:moveTo>
                <a:lnTo>
                  <a:pt x="8569325" y="6002020"/>
                </a:lnTo>
                <a:lnTo>
                  <a:pt x="8569325" y="0"/>
                </a:lnTo>
                <a:lnTo>
                  <a:pt x="0" y="0"/>
                </a:lnTo>
                <a:lnTo>
                  <a:pt x="0" y="600202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26"/>
          <p:cNvSpPr txBox="1"/>
          <p:nvPr>
            <p:ph type="title"/>
          </p:nvPr>
        </p:nvSpPr>
        <p:spPr>
          <a:xfrm>
            <a:off x="257047" y="72644"/>
            <a:ext cx="8413750" cy="1118870"/>
          </a:xfrm>
          <a:prstGeom prst="rect">
            <a:avLst/>
          </a:prstGeom>
          <a:noFill/>
          <a:ln>
            <a:noFill/>
          </a:ln>
        </p:spPr>
        <p:txBody>
          <a:bodyPr anchorCtr="0" anchor="t" bIns="0" lIns="0" spcFirstLastPara="1" rIns="0" wrap="square" tIns="12700">
            <a:noAutofit/>
          </a:bodyPr>
          <a:lstStyle/>
          <a:p>
            <a:pPr indent="914400" lvl="0" marL="12700" marR="5080" rtl="0" algn="l">
              <a:lnSpc>
                <a:spcPct val="100000"/>
              </a:lnSpc>
              <a:spcBef>
                <a:spcPts val="0"/>
              </a:spcBef>
              <a:spcAft>
                <a:spcPts val="0"/>
              </a:spcAft>
              <a:buNone/>
            </a:pPr>
            <a:r>
              <a:rPr b="1" lang="en-US">
                <a:latin typeface="Arial"/>
                <a:ea typeface="Arial"/>
                <a:cs typeface="Arial"/>
                <a:sym typeface="Arial"/>
              </a:rPr>
              <a:t>Yardımcı	sargının	elektronik	yol	verme	rölesi	ile  devreden çıkarılması</a:t>
            </a:r>
            <a:endParaRPr/>
          </a:p>
          <a:p>
            <a:pPr indent="0" lvl="0" marL="927100" rtl="0" algn="l">
              <a:lnSpc>
                <a:spcPct val="118541"/>
              </a:lnSpc>
              <a:spcBef>
                <a:spcPts val="0"/>
              </a:spcBef>
              <a:spcAft>
                <a:spcPts val="0"/>
              </a:spcAft>
              <a:buNone/>
            </a:pPr>
            <a:r>
              <a:rPr lang="en-US"/>
              <a:t>Son	yıllarda	termistörlü	ve	elektronik	yol	verme	rölesi</a:t>
            </a:r>
            <a:endParaRPr/>
          </a:p>
        </p:txBody>
      </p:sp>
      <p:sp>
        <p:nvSpPr>
          <p:cNvPr id="283" name="Google Shape;283;p26"/>
          <p:cNvSpPr txBox="1"/>
          <p:nvPr/>
        </p:nvSpPr>
        <p:spPr>
          <a:xfrm>
            <a:off x="257047" y="1165605"/>
            <a:ext cx="8417560" cy="4939030"/>
          </a:xfrm>
          <a:prstGeom prst="rect">
            <a:avLst/>
          </a:prstGeom>
          <a:noFill/>
          <a:ln>
            <a:noFill/>
          </a:ln>
        </p:spPr>
        <p:txBody>
          <a:bodyPr anchorCtr="0" anchor="t" bIns="0" lIns="0" spcFirstLastPara="1" rIns="0" wrap="square" tIns="13325">
            <a:noAutofit/>
          </a:bodyPr>
          <a:lstStyle/>
          <a:p>
            <a:pPr indent="0" lvl="0" marL="12700" marR="5080" rtl="0" algn="just">
              <a:lnSpc>
                <a:spcPct val="99700"/>
              </a:lnSpc>
              <a:spcBef>
                <a:spcPts val="0"/>
              </a:spcBef>
              <a:spcAft>
                <a:spcPts val="0"/>
              </a:spcAft>
              <a:buNone/>
            </a:pPr>
            <a:r>
              <a:rPr lang="en-US" sz="2400">
                <a:solidFill>
                  <a:schemeClr val="dk1"/>
                </a:solidFill>
                <a:latin typeface="Arial"/>
                <a:ea typeface="Arial"/>
                <a:cs typeface="Arial"/>
                <a:sym typeface="Arial"/>
              </a:rPr>
              <a:t>geliştirilmiştir. Elektronik yol verme rölesinde motor anahtarı  kapatılınca ana sargı ve daimi kondansatör ile seri bağlı  yardımcı sargı beslenir. Aynı zamanda elektronik yol verme  rölesi elektronik anahtar görevi yapan bir triyağı tetikleyerek  kalkış kondansatörün devreye girmesini sağlar. Böylece motor  büyük bir kalkış momenti ile yol almaya başlar. Röle içindeki  bir kontrol devresi yardımcı sargı gerilimini sürekli ölçer. Motor  anma hızının yaklaşık %80 ine ulaşınca, bu gerilim o kadar  artar ki, triyakın ateşleme darbelerini keser. Böylece kalkış  kondansatörü devreden çıkar ve motor daimi kondansatör ile  çalışmasını sürdürür. Elektronik röle, kalkış devresini; motor  kilitlenmesine, ağır ve uzun kalkışlar ile aşırı yüklemelere  karşı da korur.</a:t>
            </a:r>
            <a:endParaRPr sz="2400">
              <a:solidFill>
                <a:schemeClr val="dk1"/>
              </a:solidFill>
              <a:latin typeface="Arial"/>
              <a:ea typeface="Arial"/>
              <a:cs typeface="Arial"/>
              <a:sym typeface="Arial"/>
            </a:endParaRPr>
          </a:p>
          <a:p>
            <a:pPr indent="0" lvl="0" marL="0" marR="132080" rtl="0" algn="r">
              <a:lnSpc>
                <a:spcPct val="95357"/>
              </a:lnSpc>
              <a:spcBef>
                <a:spcPts val="0"/>
              </a:spcBef>
              <a:spcAft>
                <a:spcPts val="0"/>
              </a:spcAft>
              <a:buNone/>
            </a:pPr>
            <a:r>
              <a:rPr b="1" lang="en-US" sz="1400">
                <a:solidFill>
                  <a:srgbClr val="FFFFFF"/>
                </a:solidFill>
                <a:latin typeface="Arial"/>
                <a:ea typeface="Arial"/>
                <a:cs typeface="Arial"/>
                <a:sym typeface="Arial"/>
              </a:rPr>
              <a:t>19</a:t>
            </a:r>
            <a:endParaRPr sz="1400">
              <a:solidFill>
                <a:schemeClr val="dk1"/>
              </a:solidFill>
              <a:latin typeface="Arial"/>
              <a:ea typeface="Arial"/>
              <a:cs typeface="Arial"/>
              <a:sym typeface="Arial"/>
            </a:endParaRPr>
          </a:p>
        </p:txBody>
      </p:sp>
      <p:sp>
        <p:nvSpPr>
          <p:cNvPr id="284" name="Google Shape;284;p26"/>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26"/>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26"/>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26"/>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p:nvPr/>
        </p:nvSpPr>
        <p:spPr>
          <a:xfrm>
            <a:off x="1532615" y="2204973"/>
            <a:ext cx="5642122" cy="23342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27"/>
          <p:cNvSpPr txBox="1"/>
          <p:nvPr/>
        </p:nvSpPr>
        <p:spPr>
          <a:xfrm>
            <a:off x="244856" y="0"/>
            <a:ext cx="8039100" cy="2220595"/>
          </a:xfrm>
          <a:prstGeom prst="rect">
            <a:avLst/>
          </a:prstGeom>
          <a:noFill/>
          <a:ln>
            <a:noFill/>
          </a:ln>
        </p:spPr>
        <p:txBody>
          <a:bodyPr anchorCtr="0" anchor="t" bIns="0" lIns="0" spcFirstLastPara="1" rIns="0" wrap="square" tIns="12700">
            <a:noAutofit/>
          </a:bodyPr>
          <a:lstStyle/>
          <a:p>
            <a:pPr indent="0" lvl="0" marL="466725" marR="0" rtl="0" algn="l">
              <a:lnSpc>
                <a:spcPct val="119791"/>
              </a:lnSpc>
              <a:spcBef>
                <a:spcPts val="0"/>
              </a:spcBef>
              <a:spcAft>
                <a:spcPts val="0"/>
              </a:spcAft>
              <a:buNone/>
            </a:pPr>
            <a:r>
              <a:rPr b="1" lang="en-US" sz="2400">
                <a:solidFill>
                  <a:schemeClr val="dk1"/>
                </a:solidFill>
                <a:latin typeface="Arial"/>
                <a:ea typeface="Arial"/>
                <a:cs typeface="Arial"/>
                <a:sym typeface="Arial"/>
              </a:rPr>
              <a:t>Yardımcı Sargılı Motorların Çeşitleri</a:t>
            </a:r>
            <a:endParaRPr sz="2400">
              <a:solidFill>
                <a:schemeClr val="dk1"/>
              </a:solidFill>
              <a:latin typeface="Arial"/>
              <a:ea typeface="Arial"/>
              <a:cs typeface="Arial"/>
              <a:sym typeface="Arial"/>
            </a:endParaRPr>
          </a:p>
          <a:p>
            <a:pPr indent="0" lvl="0" marL="12700" marR="0" rtl="0" algn="l">
              <a:lnSpc>
                <a:spcPct val="119791"/>
              </a:lnSpc>
              <a:spcBef>
                <a:spcPts val="0"/>
              </a:spcBef>
              <a:spcAft>
                <a:spcPts val="0"/>
              </a:spcAft>
              <a:buNone/>
            </a:pPr>
            <a:r>
              <a:rPr lang="en-US" sz="2400">
                <a:solidFill>
                  <a:schemeClr val="dk1"/>
                </a:solidFill>
                <a:latin typeface="Arial"/>
                <a:ea typeface="Arial"/>
                <a:cs typeface="Arial"/>
                <a:sym typeface="Arial"/>
              </a:rPr>
              <a:t>Bir fazlı asenkron motor çeşitleri aşağıdaki gibi sıralanabilir.</a:t>
            </a:r>
            <a:endParaRPr sz="2400">
              <a:solidFill>
                <a:schemeClr val="dk1"/>
              </a:solidFill>
              <a:latin typeface="Arial"/>
              <a:ea typeface="Arial"/>
              <a:cs typeface="Arial"/>
              <a:sym typeface="Arial"/>
            </a:endParaRPr>
          </a:p>
          <a:p>
            <a:pPr indent="-343535" lvl="0" marL="812800" marR="0" rtl="0" algn="l">
              <a:lnSpc>
                <a:spcPct val="100000"/>
              </a:lnSpc>
              <a:spcBef>
                <a:spcPts val="10"/>
              </a:spcBef>
              <a:spcAft>
                <a:spcPts val="0"/>
              </a:spcAft>
              <a:buClr>
                <a:schemeClr val="dk1"/>
              </a:buClr>
              <a:buSzPts val="2300"/>
              <a:buFont typeface="Arial"/>
              <a:buChar char="•"/>
            </a:pPr>
            <a:r>
              <a:rPr lang="en-US" sz="2400">
                <a:solidFill>
                  <a:schemeClr val="dk1"/>
                </a:solidFill>
                <a:latin typeface="Arial"/>
                <a:ea typeface="Arial"/>
                <a:cs typeface="Arial"/>
                <a:sym typeface="Arial"/>
              </a:rPr>
              <a:t>Santrifüj Anahtarlı ASM</a:t>
            </a:r>
            <a:endParaRPr sz="2400">
              <a:solidFill>
                <a:schemeClr val="dk1"/>
              </a:solidFill>
              <a:latin typeface="Arial"/>
              <a:ea typeface="Arial"/>
              <a:cs typeface="Arial"/>
              <a:sym typeface="Arial"/>
            </a:endParaRPr>
          </a:p>
          <a:p>
            <a:pPr indent="-343535" lvl="0" marL="812800" marR="0" rtl="0" algn="l">
              <a:lnSpc>
                <a:spcPct val="100000"/>
              </a:lnSpc>
              <a:spcBef>
                <a:spcPts val="0"/>
              </a:spcBef>
              <a:spcAft>
                <a:spcPts val="0"/>
              </a:spcAft>
              <a:buClr>
                <a:schemeClr val="dk1"/>
              </a:buClr>
              <a:buSzPts val="2300"/>
              <a:buFont typeface="Arial"/>
              <a:buChar char="•"/>
            </a:pPr>
            <a:r>
              <a:rPr lang="en-US" sz="2400">
                <a:solidFill>
                  <a:schemeClr val="dk1"/>
                </a:solidFill>
                <a:latin typeface="Arial"/>
                <a:ea typeface="Arial"/>
                <a:cs typeface="Arial"/>
                <a:sym typeface="Arial"/>
              </a:rPr>
              <a:t>Kalkış Kondansatörlü (Kondansatör Yol Vermeli) ASM</a:t>
            </a:r>
            <a:endParaRPr sz="2400">
              <a:solidFill>
                <a:schemeClr val="dk1"/>
              </a:solidFill>
              <a:latin typeface="Arial"/>
              <a:ea typeface="Arial"/>
              <a:cs typeface="Arial"/>
              <a:sym typeface="Arial"/>
            </a:endParaRPr>
          </a:p>
          <a:p>
            <a:pPr indent="-343535" lvl="0" marL="812800" marR="0" rtl="0" algn="l">
              <a:lnSpc>
                <a:spcPct val="100000"/>
              </a:lnSpc>
              <a:spcBef>
                <a:spcPts val="0"/>
              </a:spcBef>
              <a:spcAft>
                <a:spcPts val="0"/>
              </a:spcAft>
              <a:buClr>
                <a:schemeClr val="dk1"/>
              </a:buClr>
              <a:buSzPts val="2300"/>
              <a:buFont typeface="Arial"/>
              <a:buChar char="•"/>
            </a:pPr>
            <a:r>
              <a:rPr lang="en-US" sz="2400">
                <a:solidFill>
                  <a:schemeClr val="dk1"/>
                </a:solidFill>
                <a:latin typeface="Arial"/>
                <a:ea typeface="Arial"/>
                <a:cs typeface="Arial"/>
                <a:sym typeface="Arial"/>
              </a:rPr>
              <a:t>Sürekli (Daimi) Çalışma Kondansatörlü ASM</a:t>
            </a:r>
            <a:endParaRPr sz="2400">
              <a:solidFill>
                <a:schemeClr val="dk1"/>
              </a:solidFill>
              <a:latin typeface="Arial"/>
              <a:ea typeface="Arial"/>
              <a:cs typeface="Arial"/>
              <a:sym typeface="Arial"/>
            </a:endParaRPr>
          </a:p>
          <a:p>
            <a:pPr indent="-343535" lvl="0" marL="812800" marR="0" rtl="0" algn="l">
              <a:lnSpc>
                <a:spcPct val="100000"/>
              </a:lnSpc>
              <a:spcBef>
                <a:spcPts val="0"/>
              </a:spcBef>
              <a:spcAft>
                <a:spcPts val="0"/>
              </a:spcAft>
              <a:buClr>
                <a:schemeClr val="dk1"/>
              </a:buClr>
              <a:buSzPts val="2300"/>
              <a:buFont typeface="Arial"/>
              <a:buChar char="•"/>
            </a:pPr>
            <a:r>
              <a:rPr lang="en-US" sz="2400">
                <a:solidFill>
                  <a:schemeClr val="dk1"/>
                </a:solidFill>
                <a:latin typeface="Arial"/>
                <a:ea typeface="Arial"/>
                <a:cs typeface="Arial"/>
                <a:sym typeface="Arial"/>
              </a:rPr>
              <a:t>Kalkış + Sürekli Çalışma (Çift) Kondansatörlü ASM</a:t>
            </a:r>
            <a:endParaRPr sz="2400">
              <a:solidFill>
                <a:schemeClr val="dk1"/>
              </a:solidFill>
              <a:latin typeface="Arial"/>
              <a:ea typeface="Arial"/>
              <a:cs typeface="Arial"/>
              <a:sym typeface="Arial"/>
            </a:endParaRPr>
          </a:p>
        </p:txBody>
      </p:sp>
      <p:sp>
        <p:nvSpPr>
          <p:cNvPr id="294" name="Google Shape;294;p27"/>
          <p:cNvSpPr txBox="1"/>
          <p:nvPr/>
        </p:nvSpPr>
        <p:spPr>
          <a:xfrm>
            <a:off x="219456" y="4461129"/>
            <a:ext cx="8496935" cy="2287905"/>
          </a:xfrm>
          <a:prstGeom prst="rect">
            <a:avLst/>
          </a:prstGeom>
          <a:noFill/>
          <a:ln>
            <a:noFill/>
          </a:ln>
        </p:spPr>
        <p:txBody>
          <a:bodyPr anchorCtr="0" anchor="t" bIns="0" lIns="0" spcFirstLastPara="1" rIns="0" wrap="square" tIns="12700">
            <a:noAutofit/>
          </a:bodyPr>
          <a:lstStyle/>
          <a:p>
            <a:pPr indent="-1782445" lvl="0" marL="2452370" marR="666115" rtl="0" algn="just">
              <a:lnSpc>
                <a:spcPct val="100000"/>
              </a:lnSpc>
              <a:spcBef>
                <a:spcPts val="0"/>
              </a:spcBef>
              <a:spcAft>
                <a:spcPts val="0"/>
              </a:spcAft>
              <a:buNone/>
            </a:pPr>
            <a:r>
              <a:rPr lang="en-US" sz="2400">
                <a:solidFill>
                  <a:schemeClr val="dk1"/>
                </a:solidFill>
                <a:latin typeface="Arial"/>
                <a:ea typeface="Arial"/>
                <a:cs typeface="Arial"/>
                <a:sym typeface="Arial"/>
              </a:rPr>
              <a:t>Sürekli kondansatörlü ve çift kondansatörlü asenkron  motor klemens bağlantıları</a:t>
            </a:r>
            <a:endParaRPr sz="2400">
              <a:solidFill>
                <a:schemeClr val="dk1"/>
              </a:solidFill>
              <a:latin typeface="Arial"/>
              <a:ea typeface="Arial"/>
              <a:cs typeface="Arial"/>
              <a:sym typeface="Arial"/>
            </a:endParaRPr>
          </a:p>
          <a:p>
            <a:pPr indent="914400" lvl="0" marL="38100" marR="30480" rtl="0" algn="just">
              <a:lnSpc>
                <a:spcPct val="100400"/>
              </a:lnSpc>
              <a:spcBef>
                <a:spcPts val="580"/>
              </a:spcBef>
              <a:spcAft>
                <a:spcPts val="0"/>
              </a:spcAft>
              <a:buNone/>
            </a:pPr>
            <a:r>
              <a:rPr lang="en-US" sz="2400">
                <a:solidFill>
                  <a:schemeClr val="dk1"/>
                </a:solidFill>
                <a:latin typeface="Arial"/>
                <a:ea typeface="Arial"/>
                <a:cs typeface="Arial"/>
                <a:sym typeface="Arial"/>
              </a:rPr>
              <a:t>Bir fazlı gerilimin uygulandığı stator sargı giriş uçlarına  (</a:t>
            </a:r>
            <a:r>
              <a:rPr i="1" lang="en-US" sz="2400">
                <a:solidFill>
                  <a:schemeClr val="dk1"/>
                </a:solidFill>
                <a:latin typeface="Arial"/>
                <a:ea typeface="Arial"/>
                <a:cs typeface="Arial"/>
                <a:sym typeface="Arial"/>
              </a:rPr>
              <a:t>U</a:t>
            </a:r>
            <a:r>
              <a:rPr baseline="-25000" i="1" lang="en-US" sz="2400">
                <a:solidFill>
                  <a:schemeClr val="dk1"/>
                </a:solidFill>
                <a:latin typeface="Arial"/>
                <a:ea typeface="Arial"/>
                <a:cs typeface="Arial"/>
                <a:sym typeface="Arial"/>
              </a:rPr>
              <a:t>1</a:t>
            </a:r>
            <a:r>
              <a:rPr i="1" lang="en-US" sz="2400">
                <a:solidFill>
                  <a:schemeClr val="dk1"/>
                </a:solidFill>
                <a:latin typeface="Arial"/>
                <a:ea typeface="Arial"/>
                <a:cs typeface="Arial"/>
                <a:sym typeface="Arial"/>
              </a:rPr>
              <a:t>-U</a:t>
            </a:r>
            <a:r>
              <a:rPr baseline="-25000" i="1" lang="en-US" sz="2400">
                <a:solidFill>
                  <a:schemeClr val="dk1"/>
                </a:solidFill>
                <a:latin typeface="Arial"/>
                <a:ea typeface="Arial"/>
                <a:cs typeface="Arial"/>
                <a:sym typeface="Arial"/>
              </a:rPr>
              <a:t>2</a:t>
            </a:r>
            <a:r>
              <a:rPr lang="en-US" sz="2400">
                <a:solidFill>
                  <a:schemeClr val="dk1"/>
                </a:solidFill>
                <a:latin typeface="Arial"/>
                <a:ea typeface="Arial"/>
                <a:cs typeface="Arial"/>
                <a:sym typeface="Arial"/>
              </a:rPr>
              <a:t>) çıkış uçları (</a:t>
            </a:r>
            <a:r>
              <a:rPr i="1" lang="en-US" sz="2400">
                <a:solidFill>
                  <a:schemeClr val="dk1"/>
                </a:solidFill>
                <a:latin typeface="Arial"/>
                <a:ea typeface="Arial"/>
                <a:cs typeface="Arial"/>
                <a:sym typeface="Arial"/>
              </a:rPr>
              <a:t>Z</a:t>
            </a:r>
            <a:r>
              <a:rPr baseline="-25000" i="1" lang="en-US" sz="2400">
                <a:solidFill>
                  <a:schemeClr val="dk1"/>
                </a:solidFill>
                <a:latin typeface="Arial"/>
                <a:ea typeface="Arial"/>
                <a:cs typeface="Arial"/>
                <a:sym typeface="Arial"/>
              </a:rPr>
              <a:t>1</a:t>
            </a:r>
            <a:r>
              <a:rPr i="1" lang="en-US" sz="2400">
                <a:solidFill>
                  <a:schemeClr val="dk1"/>
                </a:solidFill>
                <a:latin typeface="Arial"/>
                <a:ea typeface="Arial"/>
                <a:cs typeface="Arial"/>
                <a:sym typeface="Arial"/>
              </a:rPr>
              <a:t>-Z</a:t>
            </a:r>
            <a:r>
              <a:rPr baseline="-25000" i="1" lang="en-US" sz="2400">
                <a:solidFill>
                  <a:schemeClr val="dk1"/>
                </a:solidFill>
                <a:latin typeface="Arial"/>
                <a:ea typeface="Arial"/>
                <a:cs typeface="Arial"/>
                <a:sym typeface="Arial"/>
              </a:rPr>
              <a:t>2</a:t>
            </a:r>
            <a:r>
              <a:rPr lang="en-US" sz="2400">
                <a:solidFill>
                  <a:schemeClr val="dk1"/>
                </a:solidFill>
                <a:latin typeface="Arial"/>
                <a:ea typeface="Arial"/>
                <a:cs typeface="Arial"/>
                <a:sym typeface="Arial"/>
              </a:rPr>
              <a:t>) ve kondansatör bağlanacak ola</a:t>
            </a:r>
            <a:r>
              <a:rPr b="1" baseline="-25000" lang="en-US" sz="2100">
                <a:solidFill>
                  <a:srgbClr val="FFFFFF"/>
                </a:solidFill>
                <a:latin typeface="Arial"/>
                <a:ea typeface="Arial"/>
                <a:cs typeface="Arial"/>
                <a:sym typeface="Arial"/>
              </a:rPr>
              <a:t>20</a:t>
            </a:r>
            <a:r>
              <a:rPr lang="en-US" sz="2400">
                <a:solidFill>
                  <a:schemeClr val="dk1"/>
                </a:solidFill>
                <a:latin typeface="Arial"/>
                <a:ea typeface="Arial"/>
                <a:cs typeface="Arial"/>
                <a:sym typeface="Arial"/>
              </a:rPr>
              <a:t>n  uçlar C ile ifade edilir. C</a:t>
            </a:r>
            <a:r>
              <a:rPr baseline="-25000" lang="en-US" sz="2400">
                <a:solidFill>
                  <a:schemeClr val="dk1"/>
                </a:solidFill>
                <a:latin typeface="Arial"/>
                <a:ea typeface="Arial"/>
                <a:cs typeface="Arial"/>
                <a:sym typeface="Arial"/>
              </a:rPr>
              <a:t>s </a:t>
            </a:r>
            <a:r>
              <a:rPr lang="en-US" sz="2400">
                <a:solidFill>
                  <a:schemeClr val="dk1"/>
                </a:solidFill>
                <a:latin typeface="Arial"/>
                <a:ea typeface="Arial"/>
                <a:cs typeface="Arial"/>
                <a:sym typeface="Arial"/>
              </a:rPr>
              <a:t>kalkış kondansatörü, C</a:t>
            </a:r>
            <a:r>
              <a:rPr baseline="-25000" lang="en-US" sz="2400">
                <a:solidFill>
                  <a:schemeClr val="dk1"/>
                </a:solidFill>
                <a:latin typeface="Arial"/>
                <a:ea typeface="Arial"/>
                <a:cs typeface="Arial"/>
                <a:sym typeface="Arial"/>
              </a:rPr>
              <a:t>D </a:t>
            </a:r>
            <a:r>
              <a:rPr lang="en-US" sz="2400">
                <a:solidFill>
                  <a:schemeClr val="dk1"/>
                </a:solidFill>
                <a:latin typeface="Arial"/>
                <a:ea typeface="Arial"/>
                <a:cs typeface="Arial"/>
                <a:sym typeface="Arial"/>
              </a:rPr>
              <a:t>sürekli</a:t>
            </a:r>
            <a:endParaRPr sz="2400">
              <a:solidFill>
                <a:schemeClr val="dk1"/>
              </a:solidFill>
              <a:latin typeface="Arial"/>
              <a:ea typeface="Arial"/>
              <a:cs typeface="Arial"/>
              <a:sym typeface="Arial"/>
            </a:endParaRPr>
          </a:p>
          <a:p>
            <a:pPr indent="0" lvl="0" marL="38100" marR="0" rtl="0" algn="l">
              <a:lnSpc>
                <a:spcPct val="116458"/>
              </a:lnSpc>
              <a:spcBef>
                <a:spcPts val="0"/>
              </a:spcBef>
              <a:spcAft>
                <a:spcPts val="0"/>
              </a:spcAft>
              <a:buNone/>
            </a:pPr>
            <a:r>
              <a:rPr lang="en-US" sz="2400">
                <a:solidFill>
                  <a:schemeClr val="dk1"/>
                </a:solidFill>
                <a:latin typeface="Arial"/>
                <a:ea typeface="Arial"/>
                <a:cs typeface="Arial"/>
                <a:sym typeface="Arial"/>
              </a:rPr>
              <a:t>kondansatördür.</a:t>
            </a:r>
            <a:endParaRPr sz="2400">
              <a:solidFill>
                <a:schemeClr val="dk1"/>
              </a:solidFill>
              <a:latin typeface="Arial"/>
              <a:ea typeface="Arial"/>
              <a:cs typeface="Arial"/>
              <a:sym typeface="Arial"/>
            </a:endParaRPr>
          </a:p>
        </p:txBody>
      </p:sp>
      <p:sp>
        <p:nvSpPr>
          <p:cNvPr id="295" name="Google Shape;295;p27"/>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27"/>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27"/>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27"/>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type="title"/>
          </p:nvPr>
        </p:nvSpPr>
        <p:spPr>
          <a:xfrm>
            <a:off x="185420" y="935482"/>
            <a:ext cx="8489950" cy="1482725"/>
          </a:xfrm>
          <a:prstGeom prst="rect">
            <a:avLst/>
          </a:prstGeom>
          <a:noFill/>
          <a:ln>
            <a:noFill/>
          </a:ln>
        </p:spPr>
        <p:txBody>
          <a:bodyPr anchorCtr="0" anchor="t" bIns="0" lIns="0" spcFirstLastPara="1" rIns="0" wrap="square" tIns="12700">
            <a:noAutofit/>
          </a:bodyPr>
          <a:lstStyle/>
          <a:p>
            <a:pPr indent="0" lvl="0" marL="1010919" rtl="0" algn="just">
              <a:lnSpc>
                <a:spcPct val="119791"/>
              </a:lnSpc>
              <a:spcBef>
                <a:spcPts val="0"/>
              </a:spcBef>
              <a:spcAft>
                <a:spcPts val="0"/>
              </a:spcAft>
              <a:buNone/>
            </a:pPr>
            <a:r>
              <a:rPr b="1" lang="en-US">
                <a:latin typeface="Arial"/>
                <a:ea typeface="Arial"/>
                <a:cs typeface="Arial"/>
                <a:sym typeface="Arial"/>
              </a:rPr>
              <a:t>Santrifüj (Merkezkaç) Anahtarlı Asenkron Motor</a:t>
            </a:r>
            <a:endParaRPr/>
          </a:p>
          <a:p>
            <a:pPr indent="914400" lvl="0" marL="12700" marR="5080" rtl="0" algn="just">
              <a:lnSpc>
                <a:spcPct val="99400"/>
              </a:lnSpc>
              <a:spcBef>
                <a:spcPts val="10"/>
              </a:spcBef>
              <a:spcAft>
                <a:spcPts val="0"/>
              </a:spcAft>
              <a:buNone/>
            </a:pPr>
            <a:r>
              <a:rPr lang="en-US"/>
              <a:t>Birbirine 90º elektriki açı ile yerleştirilmiş iki farklı stator  sargısından oluşan motora </a:t>
            </a:r>
            <a:r>
              <a:rPr b="1" lang="en-US">
                <a:latin typeface="Arial"/>
                <a:ea typeface="Arial"/>
                <a:cs typeface="Arial"/>
                <a:sym typeface="Arial"/>
              </a:rPr>
              <a:t>yardımcı sargılı motor </a:t>
            </a:r>
            <a:r>
              <a:rPr lang="en-US"/>
              <a:t>adı verilir.  Motor devri senkron hızın % 75–80’ine ulaştığında yardımcı</a:t>
            </a:r>
            <a:endParaRPr/>
          </a:p>
        </p:txBody>
      </p:sp>
      <p:sp>
        <p:nvSpPr>
          <p:cNvPr id="304" name="Google Shape;304;p28"/>
          <p:cNvSpPr txBox="1"/>
          <p:nvPr/>
        </p:nvSpPr>
        <p:spPr>
          <a:xfrm>
            <a:off x="185420" y="2391283"/>
            <a:ext cx="8490585" cy="2944495"/>
          </a:xfrm>
          <a:prstGeom prst="rect">
            <a:avLst/>
          </a:prstGeom>
          <a:noFill/>
          <a:ln>
            <a:noFill/>
          </a:ln>
        </p:spPr>
        <p:txBody>
          <a:bodyPr anchorCtr="0" anchor="t" bIns="0" lIns="0" spcFirstLastPara="1" rIns="0" wrap="square" tIns="13325">
            <a:noAutofit/>
          </a:bodyPr>
          <a:lstStyle/>
          <a:p>
            <a:pPr indent="0" lvl="0" marL="12700" marR="5080" rtl="0" algn="just">
              <a:lnSpc>
                <a:spcPct val="99700"/>
              </a:lnSpc>
              <a:spcBef>
                <a:spcPts val="0"/>
              </a:spcBef>
              <a:spcAft>
                <a:spcPts val="0"/>
              </a:spcAft>
              <a:buNone/>
            </a:pPr>
            <a:r>
              <a:rPr lang="en-US" sz="2400">
                <a:solidFill>
                  <a:schemeClr val="dk1"/>
                </a:solidFill>
                <a:latin typeface="Arial"/>
                <a:ea typeface="Arial"/>
                <a:cs typeface="Arial"/>
                <a:sym typeface="Arial"/>
              </a:rPr>
              <a:t>sargı devreden çıkarılmalıdır. Yol alma süresince her iki  devreye ve birbirine paralel olarak bağlanmışlardır. Kalkınma  momentinin yüksek olması için moment ifadesine göre </a:t>
            </a:r>
            <a:r>
              <a:rPr lang="en-US" sz="2400">
                <a:solidFill>
                  <a:schemeClr val="dk1"/>
                </a:solidFill>
                <a:latin typeface="Cambria Math"/>
                <a:ea typeface="Cambria Math"/>
                <a:cs typeface="Cambria Math"/>
                <a:sym typeface="Cambria Math"/>
              </a:rPr>
              <a:t>𝜶  </a:t>
            </a:r>
            <a:r>
              <a:rPr lang="en-US" sz="2400">
                <a:solidFill>
                  <a:schemeClr val="dk1"/>
                </a:solidFill>
                <a:latin typeface="Arial"/>
                <a:ea typeface="Arial"/>
                <a:cs typeface="Arial"/>
                <a:sym typeface="Arial"/>
              </a:rPr>
              <a:t>büyük olmalıdır. Bunun nedenle ana sargının direncinin küçük,  endüktansının büyük olması için kalın kesit çok sipir, yardımcı  sargının direncinin büyük endüktansının küçük olması  amacıyla ince kesit az sipirli olarak sarılır. Bu motorların  kalkınma akımları tam yük akımının 6–7 katı kadardır.</a:t>
            </a:r>
            <a:endParaRPr sz="2400">
              <a:solidFill>
                <a:schemeClr val="dk1"/>
              </a:solidFill>
              <a:latin typeface="Arial"/>
              <a:ea typeface="Arial"/>
              <a:cs typeface="Arial"/>
              <a:sym typeface="Arial"/>
            </a:endParaRPr>
          </a:p>
        </p:txBody>
      </p:sp>
      <p:sp>
        <p:nvSpPr>
          <p:cNvPr id="305" name="Google Shape;305;p28"/>
          <p:cNvSpPr txBox="1"/>
          <p:nvPr/>
        </p:nvSpPr>
        <p:spPr>
          <a:xfrm>
            <a:off x="8323580" y="5860491"/>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21</a:t>
            </a:r>
            <a:endParaRPr sz="1400">
              <a:solidFill>
                <a:schemeClr val="dk1"/>
              </a:solidFill>
              <a:latin typeface="Arial"/>
              <a:ea typeface="Arial"/>
              <a:cs typeface="Arial"/>
              <a:sym typeface="Arial"/>
            </a:endParaRPr>
          </a:p>
        </p:txBody>
      </p:sp>
      <p:sp>
        <p:nvSpPr>
          <p:cNvPr id="306" name="Google Shape;306;p28"/>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28"/>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8"/>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28"/>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p:nvPr/>
        </p:nvSpPr>
        <p:spPr>
          <a:xfrm>
            <a:off x="179070" y="325120"/>
            <a:ext cx="5329555" cy="28168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29"/>
          <p:cNvSpPr/>
          <p:nvPr/>
        </p:nvSpPr>
        <p:spPr>
          <a:xfrm>
            <a:off x="5363209" y="838200"/>
            <a:ext cx="3352799" cy="21590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29"/>
          <p:cNvSpPr txBox="1"/>
          <p:nvPr>
            <p:ph type="title"/>
          </p:nvPr>
        </p:nvSpPr>
        <p:spPr>
          <a:xfrm>
            <a:off x="665480" y="3092322"/>
            <a:ext cx="7550150" cy="755650"/>
          </a:xfrm>
          <a:prstGeom prst="rect">
            <a:avLst/>
          </a:prstGeom>
          <a:noFill/>
          <a:ln>
            <a:noFill/>
          </a:ln>
        </p:spPr>
        <p:txBody>
          <a:bodyPr anchorCtr="0" anchor="t" bIns="0" lIns="0" spcFirstLastPara="1" rIns="0" wrap="square" tIns="12700">
            <a:noAutofit/>
          </a:bodyPr>
          <a:lstStyle/>
          <a:p>
            <a:pPr indent="-1899920" lvl="0" marL="1911985" marR="5080" rtl="0" algn="l">
              <a:lnSpc>
                <a:spcPct val="100000"/>
              </a:lnSpc>
              <a:spcBef>
                <a:spcPts val="0"/>
              </a:spcBef>
              <a:spcAft>
                <a:spcPts val="0"/>
              </a:spcAft>
              <a:buNone/>
            </a:pPr>
            <a:r>
              <a:rPr lang="en-US"/>
              <a:t>Santrifüj (merkezkaç) anahtarlı asenkron motor bağlantı  şeması ve vektör diyagramı</a:t>
            </a:r>
            <a:endParaRPr/>
          </a:p>
        </p:txBody>
      </p:sp>
      <p:sp>
        <p:nvSpPr>
          <p:cNvPr id="317" name="Google Shape;317;p29"/>
          <p:cNvSpPr txBox="1"/>
          <p:nvPr/>
        </p:nvSpPr>
        <p:spPr>
          <a:xfrm>
            <a:off x="185420" y="3965829"/>
            <a:ext cx="8486140" cy="2137410"/>
          </a:xfrm>
          <a:prstGeom prst="rect">
            <a:avLst/>
          </a:prstGeom>
          <a:noFill/>
          <a:ln>
            <a:noFill/>
          </a:ln>
        </p:spPr>
        <p:txBody>
          <a:bodyPr anchorCtr="0" anchor="t" bIns="0" lIns="0" spcFirstLastPara="1" rIns="0" wrap="square" tIns="14600">
            <a:noAutofit/>
          </a:bodyPr>
          <a:lstStyle/>
          <a:p>
            <a:pPr indent="914400" lvl="0" marL="12700" marR="5080" rtl="0" algn="just">
              <a:lnSpc>
                <a:spcPct val="99400"/>
              </a:lnSpc>
              <a:spcBef>
                <a:spcPts val="0"/>
              </a:spcBef>
              <a:spcAft>
                <a:spcPts val="0"/>
              </a:spcAft>
              <a:buNone/>
            </a:pPr>
            <a:r>
              <a:rPr lang="en-US" sz="2400">
                <a:solidFill>
                  <a:schemeClr val="dk1"/>
                </a:solidFill>
                <a:latin typeface="Arial"/>
                <a:ea typeface="Arial"/>
                <a:cs typeface="Arial"/>
                <a:sym typeface="Arial"/>
              </a:rPr>
              <a:t>Bir fazlı yardımcı sargılı asenkron motorlar çok sık  başlatma – durma gerektirmeyen yol alma momenti düşük  olan yükler için uygundurlar. El aletleri, çamaşır makinesi,  brülör, kurutucu, aspiratör ve pompa gibi bir çok kullanım yeri  vardır.</a:t>
            </a:r>
            <a:endParaRPr sz="2400">
              <a:solidFill>
                <a:schemeClr val="dk1"/>
              </a:solidFill>
              <a:latin typeface="Arial"/>
              <a:ea typeface="Arial"/>
              <a:cs typeface="Arial"/>
              <a:sym typeface="Arial"/>
            </a:endParaRPr>
          </a:p>
          <a:p>
            <a:pPr indent="0" lvl="0" marL="0" marR="128904" rtl="0" algn="r">
              <a:lnSpc>
                <a:spcPct val="100000"/>
              </a:lnSpc>
              <a:spcBef>
                <a:spcPts val="615"/>
              </a:spcBef>
              <a:spcAft>
                <a:spcPts val="0"/>
              </a:spcAft>
              <a:buNone/>
            </a:pPr>
            <a:r>
              <a:rPr b="1" lang="en-US" sz="1400">
                <a:solidFill>
                  <a:srgbClr val="FFFFFF"/>
                </a:solidFill>
                <a:latin typeface="Arial"/>
                <a:ea typeface="Arial"/>
                <a:cs typeface="Arial"/>
                <a:sym typeface="Arial"/>
              </a:rPr>
              <a:t>22</a:t>
            </a:r>
            <a:endParaRPr sz="1400">
              <a:solidFill>
                <a:schemeClr val="dk1"/>
              </a:solidFill>
              <a:latin typeface="Arial"/>
              <a:ea typeface="Arial"/>
              <a:cs typeface="Arial"/>
              <a:sym typeface="Arial"/>
            </a:endParaRPr>
          </a:p>
        </p:txBody>
      </p:sp>
      <p:sp>
        <p:nvSpPr>
          <p:cNvPr id="318" name="Google Shape;318;p29"/>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29"/>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29"/>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29"/>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0"/>
          <p:cNvSpPr txBox="1"/>
          <p:nvPr/>
        </p:nvSpPr>
        <p:spPr>
          <a:xfrm>
            <a:off x="8323580" y="5868111"/>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23</a:t>
            </a:r>
            <a:endParaRPr sz="1400">
              <a:solidFill>
                <a:schemeClr val="dk1"/>
              </a:solidFill>
              <a:latin typeface="Arial"/>
              <a:ea typeface="Arial"/>
              <a:cs typeface="Arial"/>
              <a:sym typeface="Arial"/>
            </a:endParaRPr>
          </a:p>
        </p:txBody>
      </p:sp>
      <p:sp>
        <p:nvSpPr>
          <p:cNvPr id="327" name="Google Shape;327;p30"/>
          <p:cNvSpPr txBox="1"/>
          <p:nvPr/>
        </p:nvSpPr>
        <p:spPr>
          <a:xfrm>
            <a:off x="203708" y="3708272"/>
            <a:ext cx="8467090" cy="1938655"/>
          </a:xfrm>
          <a:prstGeom prst="rect">
            <a:avLst/>
          </a:prstGeom>
          <a:noFill/>
          <a:ln>
            <a:noFill/>
          </a:ln>
        </p:spPr>
        <p:txBody>
          <a:bodyPr anchorCtr="0" anchor="t" bIns="0" lIns="0" spcFirstLastPara="1" rIns="0" wrap="square" tIns="25400">
            <a:noAutofit/>
          </a:bodyPr>
          <a:lstStyle/>
          <a:p>
            <a:pPr indent="-919480" lvl="0" marL="2388870" marR="1409065" rtl="0" algn="just">
              <a:lnSpc>
                <a:spcPct val="119583"/>
              </a:lnSpc>
              <a:spcBef>
                <a:spcPts val="0"/>
              </a:spcBef>
              <a:spcAft>
                <a:spcPts val="0"/>
              </a:spcAft>
              <a:buNone/>
            </a:pPr>
            <a:r>
              <a:rPr lang="en-US" sz="2400">
                <a:solidFill>
                  <a:schemeClr val="dk1"/>
                </a:solidFill>
                <a:latin typeface="Arial"/>
                <a:ea typeface="Arial"/>
                <a:cs typeface="Arial"/>
                <a:sym typeface="Arial"/>
              </a:rPr>
              <a:t>Bir Fazlı Yardımcı Sargılı Asenkron Motor  Hız – Moment Karakteristiği</a:t>
            </a:r>
            <a:endParaRPr sz="2400">
              <a:solidFill>
                <a:schemeClr val="dk1"/>
              </a:solidFill>
              <a:latin typeface="Arial"/>
              <a:ea typeface="Arial"/>
              <a:cs typeface="Arial"/>
              <a:sym typeface="Arial"/>
            </a:endParaRPr>
          </a:p>
          <a:p>
            <a:pPr indent="993775" lvl="0" marL="12700" marR="5080" rtl="0" algn="just">
              <a:lnSpc>
                <a:spcPct val="99600"/>
              </a:lnSpc>
              <a:spcBef>
                <a:spcPts val="615"/>
              </a:spcBef>
              <a:spcAft>
                <a:spcPts val="0"/>
              </a:spcAft>
              <a:buNone/>
            </a:pPr>
            <a:r>
              <a:rPr lang="en-US" sz="2400">
                <a:solidFill>
                  <a:schemeClr val="dk1"/>
                </a:solidFill>
                <a:latin typeface="Arial"/>
                <a:ea typeface="Arial"/>
                <a:cs typeface="Arial"/>
                <a:sym typeface="Arial"/>
              </a:rPr>
              <a:t>Yardımcı sargılı asenkron motorda elde edilen moment  tam yük momentinin %150’si kadardır. Motor hızı artarken  momenti de artar. Maksimum moment değeri tam yük</a:t>
            </a:r>
            <a:endParaRPr sz="2400">
              <a:solidFill>
                <a:schemeClr val="dk1"/>
              </a:solidFill>
              <a:latin typeface="Arial"/>
              <a:ea typeface="Arial"/>
              <a:cs typeface="Arial"/>
              <a:sym typeface="Arial"/>
            </a:endParaRPr>
          </a:p>
        </p:txBody>
      </p:sp>
      <p:sp>
        <p:nvSpPr>
          <p:cNvPr id="328" name="Google Shape;328;p30"/>
          <p:cNvSpPr txBox="1"/>
          <p:nvPr/>
        </p:nvSpPr>
        <p:spPr>
          <a:xfrm>
            <a:off x="203708" y="5619699"/>
            <a:ext cx="846582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momentinin	%250’sine	kadar	ulaşabilmektedir.	Yardımcı</a:t>
            </a:r>
            <a:endParaRPr sz="2400">
              <a:solidFill>
                <a:schemeClr val="dk1"/>
              </a:solidFill>
              <a:latin typeface="Arial"/>
              <a:ea typeface="Arial"/>
              <a:cs typeface="Arial"/>
              <a:sym typeface="Arial"/>
            </a:endParaRPr>
          </a:p>
        </p:txBody>
      </p:sp>
      <p:sp>
        <p:nvSpPr>
          <p:cNvPr id="329" name="Google Shape;329;p30"/>
          <p:cNvSpPr txBox="1"/>
          <p:nvPr/>
        </p:nvSpPr>
        <p:spPr>
          <a:xfrm>
            <a:off x="203708" y="5982411"/>
            <a:ext cx="8462010" cy="755650"/>
          </a:xfrm>
          <a:prstGeom prst="rect">
            <a:avLst/>
          </a:prstGeom>
          <a:noFill/>
          <a:ln>
            <a:noFill/>
          </a:ln>
        </p:spPr>
        <p:txBody>
          <a:bodyPr anchorCtr="0" anchor="t" bIns="0" lIns="0" spcFirstLastPara="1" rIns="0" wrap="square" tIns="25400">
            <a:noAutofit/>
          </a:bodyPr>
          <a:lstStyle/>
          <a:p>
            <a:pPr indent="0" lvl="0" marL="12700" marR="5080" rtl="0" algn="l">
              <a:lnSpc>
                <a:spcPct val="119583"/>
              </a:lnSpc>
              <a:spcBef>
                <a:spcPts val="0"/>
              </a:spcBef>
              <a:spcAft>
                <a:spcPts val="0"/>
              </a:spcAft>
              <a:buNone/>
            </a:pPr>
            <a:r>
              <a:rPr lang="en-US" sz="2400">
                <a:solidFill>
                  <a:schemeClr val="dk1"/>
                </a:solidFill>
                <a:latin typeface="Arial"/>
                <a:ea typeface="Arial"/>
                <a:cs typeface="Arial"/>
                <a:sym typeface="Arial"/>
              </a:rPr>
              <a:t>sargının devreden çıkması ile devrede yalnız ana sargı kalır.  Motor ana sargı ile çalışmasına devam eder.</a:t>
            </a:r>
            <a:endParaRPr sz="2400">
              <a:solidFill>
                <a:schemeClr val="dk1"/>
              </a:solidFill>
              <a:latin typeface="Arial"/>
              <a:ea typeface="Arial"/>
              <a:cs typeface="Arial"/>
              <a:sym typeface="Arial"/>
            </a:endParaRPr>
          </a:p>
        </p:txBody>
      </p:sp>
      <p:sp>
        <p:nvSpPr>
          <p:cNvPr id="330" name="Google Shape;330;p30"/>
          <p:cNvSpPr/>
          <p:nvPr/>
        </p:nvSpPr>
        <p:spPr>
          <a:xfrm>
            <a:off x="1592580" y="31115"/>
            <a:ext cx="5899785" cy="36001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30"/>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30"/>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30"/>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30"/>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1"/>
          <p:cNvSpPr txBox="1"/>
          <p:nvPr/>
        </p:nvSpPr>
        <p:spPr>
          <a:xfrm>
            <a:off x="6742938" y="72644"/>
            <a:ext cx="193167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2400">
                <a:solidFill>
                  <a:schemeClr val="dk1"/>
                </a:solidFill>
                <a:latin typeface="Arial"/>
                <a:ea typeface="Arial"/>
                <a:cs typeface="Arial"/>
                <a:sym typeface="Arial"/>
              </a:rPr>
              <a:t>Yol	Vermeli)</a:t>
            </a:r>
            <a:endParaRPr sz="2400">
              <a:solidFill>
                <a:schemeClr val="dk1"/>
              </a:solidFill>
              <a:latin typeface="Arial"/>
              <a:ea typeface="Arial"/>
              <a:cs typeface="Arial"/>
              <a:sym typeface="Arial"/>
            </a:endParaRPr>
          </a:p>
        </p:txBody>
      </p:sp>
      <p:sp>
        <p:nvSpPr>
          <p:cNvPr id="340" name="Google Shape;340;p31"/>
          <p:cNvSpPr txBox="1"/>
          <p:nvPr>
            <p:ph type="title"/>
          </p:nvPr>
        </p:nvSpPr>
        <p:spPr>
          <a:xfrm>
            <a:off x="185420" y="72644"/>
            <a:ext cx="6375400" cy="755650"/>
          </a:xfrm>
          <a:prstGeom prst="rect">
            <a:avLst/>
          </a:prstGeom>
          <a:noFill/>
          <a:ln>
            <a:noFill/>
          </a:ln>
        </p:spPr>
        <p:txBody>
          <a:bodyPr anchorCtr="0" anchor="t" bIns="0" lIns="0" spcFirstLastPara="1" rIns="0" wrap="square" tIns="12700">
            <a:noAutofit/>
          </a:bodyPr>
          <a:lstStyle/>
          <a:p>
            <a:pPr indent="914400" lvl="0" marL="12700" marR="5080" rtl="0" algn="l">
              <a:lnSpc>
                <a:spcPct val="100000"/>
              </a:lnSpc>
              <a:spcBef>
                <a:spcPts val="0"/>
              </a:spcBef>
              <a:spcAft>
                <a:spcPts val="0"/>
              </a:spcAft>
              <a:buNone/>
            </a:pPr>
            <a:r>
              <a:rPr b="1" lang="en-US">
                <a:latin typeface="Arial"/>
                <a:ea typeface="Arial"/>
                <a:cs typeface="Arial"/>
                <a:sym typeface="Arial"/>
              </a:rPr>
              <a:t>Kalkış	Kondansatörlü	(Kondansatör  Motorlar</a:t>
            </a:r>
            <a:endParaRPr/>
          </a:p>
        </p:txBody>
      </p:sp>
      <p:sp>
        <p:nvSpPr>
          <p:cNvPr id="341" name="Google Shape;341;p31"/>
          <p:cNvSpPr txBox="1"/>
          <p:nvPr/>
        </p:nvSpPr>
        <p:spPr>
          <a:xfrm>
            <a:off x="1100124" y="799846"/>
            <a:ext cx="642302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Bu	tip	motorlarda	yardımcı	sargıya	seri</a:t>
            </a:r>
            <a:endParaRPr sz="2400">
              <a:solidFill>
                <a:schemeClr val="dk1"/>
              </a:solidFill>
              <a:latin typeface="Arial"/>
              <a:ea typeface="Arial"/>
              <a:cs typeface="Arial"/>
              <a:sym typeface="Arial"/>
            </a:endParaRPr>
          </a:p>
        </p:txBody>
      </p:sp>
      <p:sp>
        <p:nvSpPr>
          <p:cNvPr id="342" name="Google Shape;342;p31"/>
          <p:cNvSpPr txBox="1"/>
          <p:nvPr/>
        </p:nvSpPr>
        <p:spPr>
          <a:xfrm>
            <a:off x="185420" y="1165605"/>
            <a:ext cx="737997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bağlanmış	ve	kalkınma	süresince	yardımcı	sargı	ile</a:t>
            </a:r>
            <a:endParaRPr sz="2400">
              <a:solidFill>
                <a:schemeClr val="dk1"/>
              </a:solidFill>
              <a:latin typeface="Arial"/>
              <a:ea typeface="Arial"/>
              <a:cs typeface="Arial"/>
              <a:sym typeface="Arial"/>
            </a:endParaRPr>
          </a:p>
        </p:txBody>
      </p:sp>
      <p:sp>
        <p:nvSpPr>
          <p:cNvPr id="343" name="Google Shape;343;p31"/>
          <p:cNvSpPr txBox="1"/>
          <p:nvPr/>
        </p:nvSpPr>
        <p:spPr>
          <a:xfrm>
            <a:off x="7768843" y="799846"/>
            <a:ext cx="905510" cy="756920"/>
          </a:xfrm>
          <a:prstGeom prst="rect">
            <a:avLst/>
          </a:prstGeom>
          <a:noFill/>
          <a:ln>
            <a:noFill/>
          </a:ln>
        </p:spPr>
        <p:txBody>
          <a:bodyPr anchorCtr="0" anchor="t" bIns="0" lIns="0" spcFirstLastPara="1" rIns="0" wrap="square" tIns="12700">
            <a:noAutofit/>
          </a:bodyPr>
          <a:lstStyle/>
          <a:p>
            <a:pPr indent="46355" lvl="0" marL="12700" marR="5080" rtl="0" algn="l">
              <a:lnSpc>
                <a:spcPct val="100000"/>
              </a:lnSpc>
              <a:spcBef>
                <a:spcPts val="0"/>
              </a:spcBef>
              <a:spcAft>
                <a:spcPts val="0"/>
              </a:spcAft>
              <a:buNone/>
            </a:pPr>
            <a:r>
              <a:rPr lang="en-US" sz="2400">
                <a:solidFill>
                  <a:schemeClr val="dk1"/>
                </a:solidFill>
                <a:latin typeface="Arial"/>
                <a:ea typeface="Arial"/>
                <a:cs typeface="Arial"/>
                <a:sym typeface="Arial"/>
              </a:rPr>
              <a:t>olarak  birlikte</a:t>
            </a:r>
            <a:endParaRPr sz="2400">
              <a:solidFill>
                <a:schemeClr val="dk1"/>
              </a:solidFill>
              <a:latin typeface="Arial"/>
              <a:ea typeface="Arial"/>
              <a:cs typeface="Arial"/>
              <a:sym typeface="Arial"/>
            </a:endParaRPr>
          </a:p>
        </p:txBody>
      </p:sp>
      <p:sp>
        <p:nvSpPr>
          <p:cNvPr id="344" name="Google Shape;344;p31"/>
          <p:cNvSpPr txBox="1"/>
          <p:nvPr/>
        </p:nvSpPr>
        <p:spPr>
          <a:xfrm>
            <a:off x="185420" y="1528317"/>
            <a:ext cx="8491855" cy="4576445"/>
          </a:xfrm>
          <a:prstGeom prst="rect">
            <a:avLst/>
          </a:prstGeom>
          <a:noFill/>
          <a:ln>
            <a:noFill/>
          </a:ln>
        </p:spPr>
        <p:txBody>
          <a:bodyPr anchorCtr="0" anchor="t" bIns="0" lIns="0" spcFirstLastPara="1" rIns="0" wrap="square" tIns="13325">
            <a:noAutofit/>
          </a:bodyPr>
          <a:lstStyle/>
          <a:p>
            <a:pPr indent="0" lvl="0" marL="12700" marR="5080" rtl="0" algn="l">
              <a:lnSpc>
                <a:spcPct val="99800"/>
              </a:lnSpc>
              <a:spcBef>
                <a:spcPts val="0"/>
              </a:spcBef>
              <a:spcAft>
                <a:spcPts val="0"/>
              </a:spcAft>
              <a:buNone/>
            </a:pPr>
            <a:r>
              <a:rPr lang="en-US" sz="2400">
                <a:solidFill>
                  <a:schemeClr val="dk1"/>
                </a:solidFill>
                <a:latin typeface="Arial"/>
                <a:ea typeface="Arial"/>
                <a:cs typeface="Arial"/>
                <a:sym typeface="Arial"/>
              </a:rPr>
              <a:t>devrede		kalan		kondansatör		mevcuttur. Motor		yardımcı	sargılı  motora		benzemekle			beraber		daha	yüksek			moment		elde  edilebilmesi	amacıyla			tasarlanmıştır.	Burada	kullanılan  elektrolitik	kondansatör	ile	ana	sargı		ve		yardımcı		sargıdan  geçen akımlar arasındaki açının büyütülerek momentin yüksek  olması	sağlanmıştır.	Bu		durumda	yardımcı	sargıdan	 geçen  akım	yardımcı	sargılı		motora	göre 2 kat daha az olmaktadır.  Kalkınma akımı da düşüktür ve normal çalışma akımının 4–5  katı kadardır. Yüksek kalkınma momenti ve düşük yardımcı  sargı akımına sahip olan yol verme kondansatörlü motorlar  çok sık veya yüklü olarak başlama gerektiren uygulamalar için  uygundurlar.</a:t>
            </a:r>
            <a:endParaRPr sz="2400">
              <a:solidFill>
                <a:schemeClr val="dk1"/>
              </a:solidFill>
              <a:latin typeface="Arial"/>
              <a:ea typeface="Arial"/>
              <a:cs typeface="Arial"/>
              <a:sym typeface="Arial"/>
            </a:endParaRPr>
          </a:p>
          <a:p>
            <a:pPr indent="0" lvl="0" marL="0" marR="134620" rtl="0" algn="r">
              <a:lnSpc>
                <a:spcPct val="95357"/>
              </a:lnSpc>
              <a:spcBef>
                <a:spcPts val="0"/>
              </a:spcBef>
              <a:spcAft>
                <a:spcPts val="0"/>
              </a:spcAft>
              <a:buNone/>
            </a:pPr>
            <a:r>
              <a:rPr b="1" lang="en-US" sz="1400">
                <a:solidFill>
                  <a:srgbClr val="FFFFFF"/>
                </a:solidFill>
                <a:latin typeface="Arial"/>
                <a:ea typeface="Arial"/>
                <a:cs typeface="Arial"/>
                <a:sym typeface="Arial"/>
              </a:rPr>
              <a:t>24</a:t>
            </a:r>
            <a:endParaRPr sz="1400">
              <a:solidFill>
                <a:schemeClr val="dk1"/>
              </a:solidFill>
              <a:latin typeface="Arial"/>
              <a:ea typeface="Arial"/>
              <a:cs typeface="Arial"/>
              <a:sym typeface="Arial"/>
            </a:endParaRPr>
          </a:p>
        </p:txBody>
      </p:sp>
      <p:sp>
        <p:nvSpPr>
          <p:cNvPr id="345" name="Google Shape;345;p31"/>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31"/>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31"/>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31"/>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2"/>
          <p:cNvSpPr txBox="1"/>
          <p:nvPr>
            <p:ph type="title"/>
          </p:nvPr>
        </p:nvSpPr>
        <p:spPr>
          <a:xfrm>
            <a:off x="639572" y="22352"/>
            <a:ext cx="802513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Bir	fazlı	yardımcı	sargılı	motorun	kondansatörlü	olanıdır.</a:t>
            </a:r>
            <a:endParaRPr/>
          </a:p>
        </p:txBody>
      </p:sp>
      <p:sp>
        <p:nvSpPr>
          <p:cNvPr id="354" name="Google Shape;354;p32"/>
          <p:cNvSpPr txBox="1"/>
          <p:nvPr/>
        </p:nvSpPr>
        <p:spPr>
          <a:xfrm>
            <a:off x="185420" y="386588"/>
            <a:ext cx="1245235" cy="754380"/>
          </a:xfrm>
          <a:prstGeom prst="rect">
            <a:avLst/>
          </a:prstGeom>
          <a:noFill/>
          <a:ln>
            <a:noFill/>
          </a:ln>
        </p:spPr>
        <p:txBody>
          <a:bodyPr anchorCtr="0" anchor="t" bIns="0" lIns="0" spcFirstLastPara="1" rIns="0" wrap="square" tIns="26650">
            <a:noAutofit/>
          </a:bodyPr>
          <a:lstStyle/>
          <a:p>
            <a:pPr indent="0" lvl="0" marL="12700" marR="5080" rtl="0" algn="l">
              <a:lnSpc>
                <a:spcPct val="119166"/>
              </a:lnSpc>
              <a:spcBef>
                <a:spcPts val="0"/>
              </a:spcBef>
              <a:spcAft>
                <a:spcPts val="0"/>
              </a:spcAft>
              <a:buNone/>
            </a:pPr>
            <a:r>
              <a:rPr lang="en-US" sz="2400">
                <a:solidFill>
                  <a:schemeClr val="dk1"/>
                </a:solidFill>
                <a:latin typeface="Arial"/>
                <a:ea typeface="Arial"/>
                <a:cs typeface="Arial"/>
                <a:sym typeface="Arial"/>
              </a:rPr>
              <a:t>Yardımcı  yardımcı</a:t>
            </a:r>
            <a:endParaRPr sz="2400">
              <a:solidFill>
                <a:schemeClr val="dk1"/>
              </a:solidFill>
              <a:latin typeface="Arial"/>
              <a:ea typeface="Arial"/>
              <a:cs typeface="Arial"/>
              <a:sym typeface="Arial"/>
            </a:endParaRPr>
          </a:p>
        </p:txBody>
      </p:sp>
      <p:sp>
        <p:nvSpPr>
          <p:cNvPr id="355" name="Google Shape;355;p32"/>
          <p:cNvSpPr txBox="1"/>
          <p:nvPr/>
        </p:nvSpPr>
        <p:spPr>
          <a:xfrm>
            <a:off x="1620206" y="386588"/>
            <a:ext cx="7052945" cy="754380"/>
          </a:xfrm>
          <a:prstGeom prst="rect">
            <a:avLst/>
          </a:prstGeom>
          <a:noFill/>
          <a:ln>
            <a:noFill/>
          </a:ln>
        </p:spPr>
        <p:txBody>
          <a:bodyPr anchorCtr="0" anchor="t" bIns="0" lIns="0" spcFirstLastPara="1" rIns="0" wrap="square" tIns="26650">
            <a:noAutofit/>
          </a:bodyPr>
          <a:lstStyle/>
          <a:p>
            <a:pPr indent="16510" lvl="0" marL="12700" marR="5080" rtl="0" algn="l">
              <a:lnSpc>
                <a:spcPct val="119166"/>
              </a:lnSpc>
              <a:spcBef>
                <a:spcPts val="0"/>
              </a:spcBef>
              <a:spcAft>
                <a:spcPts val="0"/>
              </a:spcAft>
              <a:buNone/>
            </a:pPr>
            <a:r>
              <a:rPr lang="en-US" sz="2400">
                <a:solidFill>
                  <a:schemeClr val="dk1"/>
                </a:solidFill>
                <a:latin typeface="Arial"/>
                <a:ea typeface="Arial"/>
                <a:cs typeface="Arial"/>
                <a:sym typeface="Arial"/>
              </a:rPr>
              <a:t>sargıya	bir	kondansatör	seri	olarak	bağlanırsa,  sargıdan		geçen	akım	kondansatörün		etkisi	ile</a:t>
            </a:r>
            <a:endParaRPr sz="2400">
              <a:solidFill>
                <a:schemeClr val="dk1"/>
              </a:solidFill>
              <a:latin typeface="Arial"/>
              <a:ea typeface="Arial"/>
              <a:cs typeface="Arial"/>
              <a:sym typeface="Arial"/>
            </a:endParaRPr>
          </a:p>
        </p:txBody>
      </p:sp>
      <p:sp>
        <p:nvSpPr>
          <p:cNvPr id="356" name="Google Shape;356;p32"/>
          <p:cNvSpPr txBox="1"/>
          <p:nvPr/>
        </p:nvSpPr>
        <p:spPr>
          <a:xfrm>
            <a:off x="185420" y="1113790"/>
            <a:ext cx="293814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gerilimden ilerde olur.</a:t>
            </a:r>
            <a:endParaRPr sz="2400">
              <a:solidFill>
                <a:schemeClr val="dk1"/>
              </a:solidFill>
              <a:latin typeface="Arial"/>
              <a:ea typeface="Arial"/>
              <a:cs typeface="Arial"/>
              <a:sym typeface="Arial"/>
            </a:endParaRPr>
          </a:p>
        </p:txBody>
      </p:sp>
      <p:sp>
        <p:nvSpPr>
          <p:cNvPr id="357" name="Google Shape;357;p32"/>
          <p:cNvSpPr txBox="1"/>
          <p:nvPr/>
        </p:nvSpPr>
        <p:spPr>
          <a:xfrm>
            <a:off x="519176" y="5193029"/>
            <a:ext cx="8028305" cy="905510"/>
          </a:xfrm>
          <a:prstGeom prst="rect">
            <a:avLst/>
          </a:prstGeom>
          <a:noFill/>
          <a:ln>
            <a:noFill/>
          </a:ln>
        </p:spPr>
        <p:txBody>
          <a:bodyPr anchorCtr="0" anchor="t" bIns="0" lIns="0" spcFirstLastPara="1" rIns="0" wrap="square" tIns="28575">
            <a:noAutofit/>
          </a:bodyPr>
          <a:lstStyle/>
          <a:p>
            <a:pPr indent="-2044700" lvl="0" marL="2056764" marR="198120" rtl="0" algn="l">
              <a:lnSpc>
                <a:spcPct val="118333"/>
              </a:lnSpc>
              <a:spcBef>
                <a:spcPts val="0"/>
              </a:spcBef>
              <a:spcAft>
                <a:spcPts val="0"/>
              </a:spcAft>
              <a:buNone/>
            </a:pPr>
            <a:r>
              <a:rPr lang="en-US" sz="2400">
                <a:solidFill>
                  <a:schemeClr val="dk1"/>
                </a:solidFill>
                <a:latin typeface="Arial"/>
                <a:ea typeface="Arial"/>
                <a:cs typeface="Arial"/>
                <a:sym typeface="Arial"/>
              </a:rPr>
              <a:t>Kalkış (yol verme) kondansatörlü asenkron motor bağlantı  şeması ve vektör diyagramı</a:t>
            </a:r>
            <a:endParaRPr sz="2400">
              <a:solidFill>
                <a:schemeClr val="dk1"/>
              </a:solidFill>
              <a:latin typeface="Arial"/>
              <a:ea typeface="Arial"/>
              <a:cs typeface="Arial"/>
              <a:sym typeface="Arial"/>
            </a:endParaRPr>
          </a:p>
          <a:p>
            <a:pPr indent="0" lvl="0" marL="0" marR="5080" rtl="0" algn="r">
              <a:lnSpc>
                <a:spcPct val="80000"/>
              </a:lnSpc>
              <a:spcBef>
                <a:spcPts val="0"/>
              </a:spcBef>
              <a:spcAft>
                <a:spcPts val="0"/>
              </a:spcAft>
              <a:buNone/>
            </a:pPr>
            <a:r>
              <a:rPr b="1" lang="en-US" sz="1400">
                <a:solidFill>
                  <a:srgbClr val="FFFFFF"/>
                </a:solidFill>
                <a:latin typeface="Arial"/>
                <a:ea typeface="Arial"/>
                <a:cs typeface="Arial"/>
                <a:sym typeface="Arial"/>
              </a:rPr>
              <a:t>25</a:t>
            </a:r>
            <a:endParaRPr sz="1400">
              <a:solidFill>
                <a:schemeClr val="dk1"/>
              </a:solidFill>
              <a:latin typeface="Arial"/>
              <a:ea typeface="Arial"/>
              <a:cs typeface="Arial"/>
              <a:sym typeface="Arial"/>
            </a:endParaRPr>
          </a:p>
        </p:txBody>
      </p:sp>
      <p:sp>
        <p:nvSpPr>
          <p:cNvPr id="358" name="Google Shape;358;p32"/>
          <p:cNvSpPr/>
          <p:nvPr/>
        </p:nvSpPr>
        <p:spPr>
          <a:xfrm>
            <a:off x="1014094" y="2113279"/>
            <a:ext cx="6837045" cy="288417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32"/>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32"/>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32"/>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32"/>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3"/>
          <p:cNvSpPr txBox="1"/>
          <p:nvPr>
            <p:ph type="title"/>
          </p:nvPr>
        </p:nvSpPr>
        <p:spPr>
          <a:xfrm>
            <a:off x="1171752" y="63500"/>
            <a:ext cx="750252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Kondansatör	yol	vermeli	asenkron	motorların	hız	–</a:t>
            </a:r>
            <a:endParaRPr/>
          </a:p>
        </p:txBody>
      </p:sp>
      <p:sp>
        <p:nvSpPr>
          <p:cNvPr id="368" name="Google Shape;368;p33"/>
          <p:cNvSpPr txBox="1"/>
          <p:nvPr/>
        </p:nvSpPr>
        <p:spPr>
          <a:xfrm>
            <a:off x="257047" y="427990"/>
            <a:ext cx="3733800" cy="754380"/>
          </a:xfrm>
          <a:prstGeom prst="rect">
            <a:avLst/>
          </a:prstGeom>
          <a:noFill/>
          <a:ln>
            <a:noFill/>
          </a:ln>
        </p:spPr>
        <p:txBody>
          <a:bodyPr anchorCtr="0" anchor="t" bIns="0" lIns="0" spcFirstLastPara="1" rIns="0" wrap="square" tIns="26650">
            <a:noAutofit/>
          </a:bodyPr>
          <a:lstStyle/>
          <a:p>
            <a:pPr indent="0" lvl="0" marL="12700" marR="5080" rtl="0" algn="l">
              <a:lnSpc>
                <a:spcPct val="119166"/>
              </a:lnSpc>
              <a:spcBef>
                <a:spcPts val="0"/>
              </a:spcBef>
              <a:spcAft>
                <a:spcPts val="0"/>
              </a:spcAft>
              <a:buNone/>
            </a:pPr>
            <a:r>
              <a:rPr lang="en-US" sz="2400">
                <a:solidFill>
                  <a:schemeClr val="dk1"/>
                </a:solidFill>
                <a:latin typeface="Arial"/>
                <a:ea typeface="Arial"/>
                <a:cs typeface="Arial"/>
                <a:sym typeface="Arial"/>
              </a:rPr>
              <a:t>moment	karakteristiğine  yardımcı		sargılı	motora</a:t>
            </a:r>
            <a:endParaRPr sz="2400">
              <a:solidFill>
                <a:schemeClr val="dk1"/>
              </a:solidFill>
              <a:latin typeface="Arial"/>
              <a:ea typeface="Arial"/>
              <a:cs typeface="Arial"/>
              <a:sym typeface="Arial"/>
            </a:endParaRPr>
          </a:p>
        </p:txBody>
      </p:sp>
      <p:sp>
        <p:nvSpPr>
          <p:cNvPr id="369" name="Google Shape;369;p33"/>
          <p:cNvSpPr txBox="1"/>
          <p:nvPr/>
        </p:nvSpPr>
        <p:spPr>
          <a:xfrm>
            <a:off x="4169109" y="427990"/>
            <a:ext cx="4499610" cy="754380"/>
          </a:xfrm>
          <a:prstGeom prst="rect">
            <a:avLst/>
          </a:prstGeom>
          <a:noFill/>
          <a:ln>
            <a:noFill/>
          </a:ln>
        </p:spPr>
        <p:txBody>
          <a:bodyPr anchorCtr="0" anchor="t" bIns="0" lIns="0" spcFirstLastPara="1" rIns="0" wrap="square" tIns="26650">
            <a:noAutofit/>
          </a:bodyPr>
          <a:lstStyle/>
          <a:p>
            <a:pPr indent="-179070" lvl="0" marL="191135" marR="5080" rtl="0" algn="l">
              <a:lnSpc>
                <a:spcPct val="119166"/>
              </a:lnSpc>
              <a:spcBef>
                <a:spcPts val="0"/>
              </a:spcBef>
              <a:spcAft>
                <a:spcPts val="0"/>
              </a:spcAft>
              <a:buNone/>
            </a:pPr>
            <a:r>
              <a:rPr lang="en-US" sz="2400">
                <a:solidFill>
                  <a:schemeClr val="dk1"/>
                </a:solidFill>
                <a:latin typeface="Arial"/>
                <a:ea typeface="Arial"/>
                <a:cs typeface="Arial"/>
                <a:sym typeface="Arial"/>
              </a:rPr>
              <a:t>bakılırsa		kalkınma	momentin  göre	daha</a:t>
            </a:r>
            <a:endParaRPr sz="2400">
              <a:solidFill>
                <a:schemeClr val="dk1"/>
              </a:solidFill>
              <a:latin typeface="Arial"/>
              <a:ea typeface="Arial"/>
              <a:cs typeface="Arial"/>
              <a:sym typeface="Arial"/>
            </a:endParaRPr>
          </a:p>
        </p:txBody>
      </p:sp>
      <p:sp>
        <p:nvSpPr>
          <p:cNvPr id="370" name="Google Shape;370;p33"/>
          <p:cNvSpPr txBox="1"/>
          <p:nvPr/>
        </p:nvSpPr>
        <p:spPr>
          <a:xfrm>
            <a:off x="257047" y="1154938"/>
            <a:ext cx="398716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görülmektedir.	Kondansatör</a:t>
            </a:r>
            <a:endParaRPr sz="2400">
              <a:solidFill>
                <a:schemeClr val="dk1"/>
              </a:solidFill>
              <a:latin typeface="Arial"/>
              <a:ea typeface="Arial"/>
              <a:cs typeface="Arial"/>
              <a:sym typeface="Arial"/>
            </a:endParaRPr>
          </a:p>
        </p:txBody>
      </p:sp>
      <p:sp>
        <p:nvSpPr>
          <p:cNvPr id="371" name="Google Shape;371;p33"/>
          <p:cNvSpPr txBox="1"/>
          <p:nvPr/>
        </p:nvSpPr>
        <p:spPr>
          <a:xfrm>
            <a:off x="4466666" y="1154938"/>
            <a:ext cx="1644014"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yol	vermeli</a:t>
            </a:r>
            <a:endParaRPr sz="2400">
              <a:solidFill>
                <a:schemeClr val="dk1"/>
              </a:solidFill>
              <a:latin typeface="Arial"/>
              <a:ea typeface="Arial"/>
              <a:cs typeface="Arial"/>
              <a:sym typeface="Arial"/>
            </a:endParaRPr>
          </a:p>
        </p:txBody>
      </p:sp>
      <p:sp>
        <p:nvSpPr>
          <p:cNvPr id="372" name="Google Shape;372;p33"/>
          <p:cNvSpPr txBox="1"/>
          <p:nvPr/>
        </p:nvSpPr>
        <p:spPr>
          <a:xfrm>
            <a:off x="6333871" y="790702"/>
            <a:ext cx="1144270" cy="755650"/>
          </a:xfrm>
          <a:prstGeom prst="rect">
            <a:avLst/>
          </a:prstGeom>
          <a:noFill/>
          <a:ln>
            <a:noFill/>
          </a:ln>
        </p:spPr>
        <p:txBody>
          <a:bodyPr anchorCtr="0" anchor="t" bIns="0" lIns="0" spcFirstLastPara="1" rIns="0" wrap="square" tIns="26025">
            <a:noAutofit/>
          </a:bodyPr>
          <a:lstStyle/>
          <a:p>
            <a:pPr indent="64135" lvl="0" marL="12700" marR="5080" rtl="0" algn="l">
              <a:lnSpc>
                <a:spcPct val="119583"/>
              </a:lnSpc>
              <a:spcBef>
                <a:spcPts val="0"/>
              </a:spcBef>
              <a:spcAft>
                <a:spcPts val="0"/>
              </a:spcAft>
              <a:buNone/>
            </a:pPr>
            <a:r>
              <a:rPr lang="en-US" sz="2400">
                <a:solidFill>
                  <a:schemeClr val="dk1"/>
                </a:solidFill>
                <a:latin typeface="Arial"/>
                <a:ea typeface="Arial"/>
                <a:cs typeface="Arial"/>
                <a:sym typeface="Arial"/>
              </a:rPr>
              <a:t>yüksek  motorlar</a:t>
            </a:r>
            <a:endParaRPr sz="2400">
              <a:solidFill>
                <a:schemeClr val="dk1"/>
              </a:solidFill>
              <a:latin typeface="Arial"/>
              <a:ea typeface="Arial"/>
              <a:cs typeface="Arial"/>
              <a:sym typeface="Arial"/>
            </a:endParaRPr>
          </a:p>
        </p:txBody>
      </p:sp>
      <p:sp>
        <p:nvSpPr>
          <p:cNvPr id="373" name="Google Shape;373;p33"/>
          <p:cNvSpPr txBox="1"/>
          <p:nvPr/>
        </p:nvSpPr>
        <p:spPr>
          <a:xfrm>
            <a:off x="257047" y="1519173"/>
            <a:ext cx="469074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kalkınma	moment	gerektiren</a:t>
            </a:r>
            <a:endParaRPr sz="2400">
              <a:solidFill>
                <a:schemeClr val="dk1"/>
              </a:solidFill>
              <a:latin typeface="Arial"/>
              <a:ea typeface="Arial"/>
              <a:cs typeface="Arial"/>
              <a:sym typeface="Arial"/>
            </a:endParaRPr>
          </a:p>
        </p:txBody>
      </p:sp>
      <p:sp>
        <p:nvSpPr>
          <p:cNvPr id="374" name="Google Shape;374;p33"/>
          <p:cNvSpPr txBox="1"/>
          <p:nvPr/>
        </p:nvSpPr>
        <p:spPr>
          <a:xfrm>
            <a:off x="5419725" y="1519173"/>
            <a:ext cx="1866264"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kompresörler,</a:t>
            </a:r>
            <a:endParaRPr sz="2400">
              <a:solidFill>
                <a:schemeClr val="dk1"/>
              </a:solidFill>
              <a:latin typeface="Arial"/>
              <a:ea typeface="Arial"/>
              <a:cs typeface="Arial"/>
              <a:sym typeface="Arial"/>
            </a:endParaRPr>
          </a:p>
        </p:txBody>
      </p:sp>
      <p:sp>
        <p:nvSpPr>
          <p:cNvPr id="375" name="Google Shape;375;p33"/>
          <p:cNvSpPr txBox="1"/>
          <p:nvPr/>
        </p:nvSpPr>
        <p:spPr>
          <a:xfrm>
            <a:off x="7698765" y="790702"/>
            <a:ext cx="974090" cy="1120140"/>
          </a:xfrm>
          <a:prstGeom prst="rect">
            <a:avLst/>
          </a:prstGeom>
          <a:noFill/>
          <a:ln>
            <a:noFill/>
          </a:ln>
        </p:spPr>
        <p:txBody>
          <a:bodyPr anchorCtr="0" anchor="t" bIns="0" lIns="0" spcFirstLastPara="1" rIns="0" wrap="square" tIns="26025">
            <a:noAutofit/>
          </a:bodyPr>
          <a:lstStyle/>
          <a:p>
            <a:pPr indent="29209" lvl="0" marL="12700" marR="5080" rtl="0" algn="just">
              <a:lnSpc>
                <a:spcPct val="119583"/>
              </a:lnSpc>
              <a:spcBef>
                <a:spcPts val="0"/>
              </a:spcBef>
              <a:spcAft>
                <a:spcPts val="0"/>
              </a:spcAft>
              <a:buNone/>
            </a:pPr>
            <a:r>
              <a:rPr lang="en-US" sz="2400">
                <a:solidFill>
                  <a:schemeClr val="dk1"/>
                </a:solidFill>
                <a:latin typeface="Arial"/>
                <a:ea typeface="Arial"/>
                <a:cs typeface="Arial"/>
                <a:sym typeface="Arial"/>
              </a:rPr>
              <a:t>olduğu  yüksek  büyük</a:t>
            </a:r>
            <a:endParaRPr sz="2400">
              <a:solidFill>
                <a:schemeClr val="dk1"/>
              </a:solidFill>
              <a:latin typeface="Arial"/>
              <a:ea typeface="Arial"/>
              <a:cs typeface="Arial"/>
              <a:sym typeface="Arial"/>
            </a:endParaRPr>
          </a:p>
        </p:txBody>
      </p:sp>
      <p:sp>
        <p:nvSpPr>
          <p:cNvPr id="376" name="Google Shape;376;p33"/>
          <p:cNvSpPr txBox="1"/>
          <p:nvPr/>
        </p:nvSpPr>
        <p:spPr>
          <a:xfrm>
            <a:off x="257047" y="1881885"/>
            <a:ext cx="8420100" cy="2936875"/>
          </a:xfrm>
          <a:prstGeom prst="rect">
            <a:avLst/>
          </a:prstGeom>
          <a:noFill/>
          <a:ln>
            <a:noFill/>
          </a:ln>
        </p:spPr>
        <p:txBody>
          <a:bodyPr anchorCtr="0" anchor="t" bIns="0" lIns="0" spcFirstLastPara="1" rIns="0" wrap="square" tIns="14600">
            <a:noAutofit/>
          </a:bodyPr>
          <a:lstStyle/>
          <a:p>
            <a:pPr indent="0" lvl="0" marL="12700" marR="5080" rtl="0" algn="just">
              <a:lnSpc>
                <a:spcPct val="99400"/>
              </a:lnSpc>
              <a:spcBef>
                <a:spcPts val="0"/>
              </a:spcBef>
              <a:spcAft>
                <a:spcPts val="0"/>
              </a:spcAft>
              <a:buNone/>
            </a:pPr>
            <a:r>
              <a:rPr lang="en-US" sz="2400">
                <a:solidFill>
                  <a:schemeClr val="dk1"/>
                </a:solidFill>
                <a:latin typeface="Arial"/>
                <a:ea typeface="Arial"/>
                <a:cs typeface="Arial"/>
                <a:sym typeface="Arial"/>
              </a:rPr>
              <a:t>vantilatörler, pompalar ve yüksek ataletli yüklerde kullanılır.  Kalkınma süresince ana sargı yardımcı sargı ile birlikte  moment üretir. Motor yeterli hıza ulaştıktan sonra yardımcı  sargı devreden çıkarak sadece ana sargı moment üretmeye  devam eder. Bu motorlarda dikkat edilmesi gereken en önemli  durum merkez kaç anahtarının devreyi zamanında açmasıdır.  Eğer devre tam zamanında açılmazsa yardımcı sargıya seri  bağlı kondansatör zarar görebilir.</a:t>
            </a:r>
            <a:endParaRPr sz="2400">
              <a:solidFill>
                <a:schemeClr val="dk1"/>
              </a:solidFill>
              <a:latin typeface="Arial"/>
              <a:ea typeface="Arial"/>
              <a:cs typeface="Arial"/>
              <a:sym typeface="Arial"/>
            </a:endParaRPr>
          </a:p>
        </p:txBody>
      </p:sp>
      <p:sp>
        <p:nvSpPr>
          <p:cNvPr id="377" name="Google Shape;377;p33"/>
          <p:cNvSpPr txBox="1"/>
          <p:nvPr/>
        </p:nvSpPr>
        <p:spPr>
          <a:xfrm>
            <a:off x="8323580" y="5857443"/>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26</a:t>
            </a:r>
            <a:endParaRPr sz="1400">
              <a:solidFill>
                <a:schemeClr val="dk1"/>
              </a:solidFill>
              <a:latin typeface="Arial"/>
              <a:ea typeface="Arial"/>
              <a:cs typeface="Arial"/>
              <a:sym typeface="Arial"/>
            </a:endParaRPr>
          </a:p>
        </p:txBody>
      </p:sp>
      <p:sp>
        <p:nvSpPr>
          <p:cNvPr id="378" name="Google Shape;378;p33"/>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33"/>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33"/>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33"/>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txBox="1"/>
          <p:nvPr/>
        </p:nvSpPr>
        <p:spPr>
          <a:xfrm>
            <a:off x="590804" y="5002529"/>
            <a:ext cx="7736205" cy="755650"/>
          </a:xfrm>
          <a:prstGeom prst="rect">
            <a:avLst/>
          </a:prstGeom>
          <a:noFill/>
          <a:ln>
            <a:noFill/>
          </a:ln>
        </p:spPr>
        <p:txBody>
          <a:bodyPr anchorCtr="0" anchor="t" bIns="0" lIns="0" spcFirstLastPara="1" rIns="0" wrap="square" tIns="25400">
            <a:noAutofit/>
          </a:bodyPr>
          <a:lstStyle/>
          <a:p>
            <a:pPr indent="-2980055" lvl="0" marL="2992755" marR="5080" rtl="0" algn="l">
              <a:lnSpc>
                <a:spcPct val="119583"/>
              </a:lnSpc>
              <a:spcBef>
                <a:spcPts val="0"/>
              </a:spcBef>
              <a:spcAft>
                <a:spcPts val="0"/>
              </a:spcAft>
              <a:buNone/>
            </a:pPr>
            <a:r>
              <a:rPr lang="en-US" sz="2400">
                <a:solidFill>
                  <a:schemeClr val="dk1"/>
                </a:solidFill>
                <a:latin typeface="Arial"/>
                <a:ea typeface="Arial"/>
                <a:cs typeface="Arial"/>
                <a:sym typeface="Arial"/>
              </a:rPr>
              <a:t>Yol Verme Kondansatörlü Asenkron Motor Hız	– Moment  Karakteristiği</a:t>
            </a:r>
            <a:endParaRPr sz="2400">
              <a:solidFill>
                <a:schemeClr val="dk1"/>
              </a:solidFill>
              <a:latin typeface="Arial"/>
              <a:ea typeface="Arial"/>
              <a:cs typeface="Arial"/>
              <a:sym typeface="Arial"/>
            </a:endParaRPr>
          </a:p>
        </p:txBody>
      </p:sp>
      <p:sp>
        <p:nvSpPr>
          <p:cNvPr id="387" name="Google Shape;387;p34"/>
          <p:cNvSpPr txBox="1"/>
          <p:nvPr/>
        </p:nvSpPr>
        <p:spPr>
          <a:xfrm>
            <a:off x="8323580" y="5866587"/>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27</a:t>
            </a:r>
            <a:endParaRPr sz="1400">
              <a:solidFill>
                <a:schemeClr val="dk1"/>
              </a:solidFill>
              <a:latin typeface="Arial"/>
              <a:ea typeface="Arial"/>
              <a:cs typeface="Arial"/>
              <a:sym typeface="Arial"/>
            </a:endParaRPr>
          </a:p>
        </p:txBody>
      </p:sp>
      <p:sp>
        <p:nvSpPr>
          <p:cNvPr id="388" name="Google Shape;388;p34"/>
          <p:cNvSpPr/>
          <p:nvPr/>
        </p:nvSpPr>
        <p:spPr>
          <a:xfrm>
            <a:off x="1736725" y="693419"/>
            <a:ext cx="5813044" cy="394398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34"/>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0" name="Google Shape;390;p34"/>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34"/>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34"/>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5"/>
          <p:cNvSpPr txBox="1"/>
          <p:nvPr>
            <p:ph type="title"/>
          </p:nvPr>
        </p:nvSpPr>
        <p:spPr>
          <a:xfrm>
            <a:off x="1173276" y="220471"/>
            <a:ext cx="695007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a:latin typeface="Arial"/>
                <a:ea typeface="Arial"/>
                <a:cs typeface="Arial"/>
                <a:sym typeface="Arial"/>
              </a:rPr>
              <a:t>Sürekli (Daimi) Çalışma Kondansatörlü Motorlar</a:t>
            </a:r>
            <a:endParaRPr/>
          </a:p>
        </p:txBody>
      </p:sp>
      <p:sp>
        <p:nvSpPr>
          <p:cNvPr id="398" name="Google Shape;398;p35"/>
          <p:cNvSpPr txBox="1"/>
          <p:nvPr/>
        </p:nvSpPr>
        <p:spPr>
          <a:xfrm>
            <a:off x="257047" y="584961"/>
            <a:ext cx="8347709" cy="5127625"/>
          </a:xfrm>
          <a:prstGeom prst="rect">
            <a:avLst/>
          </a:prstGeom>
          <a:noFill/>
          <a:ln>
            <a:noFill/>
          </a:ln>
        </p:spPr>
        <p:txBody>
          <a:bodyPr anchorCtr="0" anchor="t" bIns="0" lIns="0" spcFirstLastPara="1" rIns="0" wrap="square" tIns="14600">
            <a:noAutofit/>
          </a:bodyPr>
          <a:lstStyle/>
          <a:p>
            <a:pPr indent="914400" lvl="0" marL="12700" marR="12065" rtl="0" algn="just">
              <a:lnSpc>
                <a:spcPct val="99500"/>
              </a:lnSpc>
              <a:spcBef>
                <a:spcPts val="0"/>
              </a:spcBef>
              <a:spcAft>
                <a:spcPts val="0"/>
              </a:spcAft>
              <a:buNone/>
            </a:pPr>
            <a:r>
              <a:rPr lang="en-US" sz="2400">
                <a:solidFill>
                  <a:schemeClr val="dk1"/>
                </a:solidFill>
                <a:latin typeface="Arial"/>
                <a:ea typeface="Arial"/>
                <a:cs typeface="Arial"/>
                <a:sym typeface="Arial"/>
              </a:rPr>
              <a:t>Kondansatör yol vermeli motorların bir çeşidi olup  yardımcı sargıya seri olarak bağlanmış kondansatör çalışma  süresinde devrede kalır ve böylece merkez kaç anahtarına  gerek kalmaz. Bu motorlar özel amaçlı uygulamalarda yüksek  moment gerektiren yerlerde kullanılır.</a:t>
            </a:r>
            <a:endParaRPr sz="2400">
              <a:solidFill>
                <a:schemeClr val="dk1"/>
              </a:solidFill>
              <a:latin typeface="Arial"/>
              <a:ea typeface="Arial"/>
              <a:cs typeface="Arial"/>
              <a:sym typeface="Arial"/>
            </a:endParaRPr>
          </a:p>
          <a:p>
            <a:pPr indent="914400" lvl="0" marL="12700" marR="5080" rtl="0" algn="just">
              <a:lnSpc>
                <a:spcPct val="99500"/>
              </a:lnSpc>
              <a:spcBef>
                <a:spcPts val="35"/>
              </a:spcBef>
              <a:spcAft>
                <a:spcPts val="0"/>
              </a:spcAft>
              <a:buNone/>
            </a:pPr>
            <a:r>
              <a:rPr lang="en-US" sz="2400">
                <a:solidFill>
                  <a:schemeClr val="dk1"/>
                </a:solidFill>
                <a:latin typeface="Arial"/>
                <a:ea typeface="Arial"/>
                <a:cs typeface="Arial"/>
                <a:sym typeface="Arial"/>
              </a:rPr>
              <a:t>Bu motorlarda santrifüj anahtar yoktur. İlk kalkınma  momenti biraz düşük %50 - %100 tam yük momenti  civarındadır. Burada kullanılan kondansatör hem yol alma  momentini biraz yükseltir hem de çalışma anında güç  katsayısını 1'e yaklaştırır. Daimi kondansatörlü motor çok  düzgün ve sessiz çalışır. Santrifüj anahtarın olamamasından  dolayı daha az bakıma ihtiyaç gösterir. Genellikle vantilatör,  aspiratör, brülörlerde, daire testereler, polisaj makineleri, çim  biçme makineleri, pompa ve sessiz çalışmanın arzu edildiği</a:t>
            </a:r>
            <a:endParaRPr sz="2400">
              <a:solidFill>
                <a:schemeClr val="dk1"/>
              </a:solidFill>
              <a:latin typeface="Arial"/>
              <a:ea typeface="Arial"/>
              <a:cs typeface="Arial"/>
              <a:sym typeface="Arial"/>
            </a:endParaRPr>
          </a:p>
        </p:txBody>
      </p:sp>
      <p:sp>
        <p:nvSpPr>
          <p:cNvPr id="399" name="Google Shape;399;p35"/>
          <p:cNvSpPr txBox="1"/>
          <p:nvPr/>
        </p:nvSpPr>
        <p:spPr>
          <a:xfrm>
            <a:off x="257047" y="5683707"/>
            <a:ext cx="403352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yerlerde bu motorlar kullanılır.</a:t>
            </a:r>
            <a:endParaRPr sz="2400">
              <a:solidFill>
                <a:schemeClr val="dk1"/>
              </a:solidFill>
              <a:latin typeface="Arial"/>
              <a:ea typeface="Arial"/>
              <a:cs typeface="Arial"/>
              <a:sym typeface="Arial"/>
            </a:endParaRPr>
          </a:p>
        </p:txBody>
      </p:sp>
      <p:sp>
        <p:nvSpPr>
          <p:cNvPr id="400" name="Google Shape;400;p35"/>
          <p:cNvSpPr txBox="1"/>
          <p:nvPr/>
        </p:nvSpPr>
        <p:spPr>
          <a:xfrm>
            <a:off x="8322056" y="5836107"/>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28</a:t>
            </a:r>
            <a:endParaRPr sz="1400">
              <a:solidFill>
                <a:schemeClr val="dk1"/>
              </a:solidFill>
              <a:latin typeface="Arial"/>
              <a:ea typeface="Arial"/>
              <a:cs typeface="Arial"/>
              <a:sym typeface="Arial"/>
            </a:endParaRPr>
          </a:p>
        </p:txBody>
      </p:sp>
      <p:sp>
        <p:nvSpPr>
          <p:cNvPr id="401" name="Google Shape;401;p35"/>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35"/>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35"/>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35"/>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9"/>
          <p:cNvSpPr txBox="1"/>
          <p:nvPr>
            <p:ph type="title"/>
          </p:nvPr>
        </p:nvSpPr>
        <p:spPr>
          <a:xfrm>
            <a:off x="185420" y="55879"/>
            <a:ext cx="8486140" cy="755650"/>
          </a:xfrm>
          <a:prstGeom prst="rect">
            <a:avLst/>
          </a:prstGeom>
          <a:noFill/>
          <a:ln>
            <a:noFill/>
          </a:ln>
        </p:spPr>
        <p:txBody>
          <a:bodyPr anchorCtr="0" anchor="t" bIns="0" lIns="0" spcFirstLastPara="1" rIns="0" wrap="square" tIns="12700">
            <a:noAutofit/>
          </a:bodyPr>
          <a:lstStyle/>
          <a:p>
            <a:pPr indent="914400" lvl="0" marL="12700" marR="5080" rtl="0" algn="l">
              <a:lnSpc>
                <a:spcPct val="100000"/>
              </a:lnSpc>
              <a:spcBef>
                <a:spcPts val="0"/>
              </a:spcBef>
              <a:spcAft>
                <a:spcPts val="0"/>
              </a:spcAft>
              <a:buNone/>
            </a:pPr>
            <a:r>
              <a:rPr lang="en-US"/>
              <a:t>Üç fazlı motorların bir fazlı motorlardan daha iyi çalışma  performansı	olmasına	rağmen,	çoğu	zaman	üç	fazlı	şebeke</a:t>
            </a:r>
            <a:endParaRPr/>
          </a:p>
        </p:txBody>
      </p:sp>
      <p:sp>
        <p:nvSpPr>
          <p:cNvPr id="81" name="Google Shape;81;p9"/>
          <p:cNvSpPr txBox="1"/>
          <p:nvPr/>
        </p:nvSpPr>
        <p:spPr>
          <a:xfrm>
            <a:off x="185420" y="784605"/>
            <a:ext cx="756856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bulunmayabilir.	Özellikle	şehir	merkezlerinde	bir</a:t>
            </a:r>
            <a:endParaRPr sz="2400">
              <a:solidFill>
                <a:schemeClr val="dk1"/>
              </a:solidFill>
              <a:latin typeface="Arial"/>
              <a:ea typeface="Arial"/>
              <a:cs typeface="Arial"/>
              <a:sym typeface="Arial"/>
            </a:endParaRPr>
          </a:p>
        </p:txBody>
      </p:sp>
      <p:sp>
        <p:nvSpPr>
          <p:cNvPr id="82" name="Google Shape;82;p9"/>
          <p:cNvSpPr txBox="1"/>
          <p:nvPr/>
        </p:nvSpPr>
        <p:spPr>
          <a:xfrm>
            <a:off x="185420" y="1147317"/>
            <a:ext cx="730504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şebekenin	olması	ve	motor	ihtiyaçları	için	küçük</a:t>
            </a:r>
            <a:endParaRPr sz="2400">
              <a:solidFill>
                <a:schemeClr val="dk1"/>
              </a:solidFill>
              <a:latin typeface="Arial"/>
              <a:ea typeface="Arial"/>
              <a:cs typeface="Arial"/>
              <a:sym typeface="Arial"/>
            </a:endParaRPr>
          </a:p>
        </p:txBody>
      </p:sp>
      <p:sp>
        <p:nvSpPr>
          <p:cNvPr id="83" name="Google Shape;83;p9"/>
          <p:cNvSpPr txBox="1"/>
          <p:nvPr/>
        </p:nvSpPr>
        <p:spPr>
          <a:xfrm>
            <a:off x="7915768" y="784605"/>
            <a:ext cx="757555" cy="754380"/>
          </a:xfrm>
          <a:prstGeom prst="rect">
            <a:avLst/>
          </a:prstGeom>
          <a:noFill/>
          <a:ln>
            <a:noFill/>
          </a:ln>
        </p:spPr>
        <p:txBody>
          <a:bodyPr anchorCtr="0" anchor="t" bIns="0" lIns="0" spcFirstLastPara="1" rIns="0" wrap="square" tIns="26650">
            <a:noAutofit/>
          </a:bodyPr>
          <a:lstStyle/>
          <a:p>
            <a:pPr indent="171450" lvl="0" marL="12700" marR="5080" rtl="0" algn="l">
              <a:lnSpc>
                <a:spcPct val="119166"/>
              </a:lnSpc>
              <a:spcBef>
                <a:spcPts val="0"/>
              </a:spcBef>
              <a:spcAft>
                <a:spcPts val="0"/>
              </a:spcAft>
              <a:buNone/>
            </a:pPr>
            <a:r>
              <a:rPr lang="en-US" sz="2400">
                <a:solidFill>
                  <a:schemeClr val="dk1"/>
                </a:solidFill>
                <a:latin typeface="Arial"/>
                <a:ea typeface="Arial"/>
                <a:cs typeface="Arial"/>
                <a:sym typeface="Arial"/>
              </a:rPr>
              <a:t>fazlı  güçlü</a:t>
            </a:r>
            <a:endParaRPr sz="2400">
              <a:solidFill>
                <a:schemeClr val="dk1"/>
              </a:solidFill>
              <a:latin typeface="Arial"/>
              <a:ea typeface="Arial"/>
              <a:cs typeface="Arial"/>
              <a:sym typeface="Arial"/>
            </a:endParaRPr>
          </a:p>
        </p:txBody>
      </p:sp>
      <p:sp>
        <p:nvSpPr>
          <p:cNvPr id="84" name="Google Shape;84;p9"/>
          <p:cNvSpPr txBox="1"/>
          <p:nvPr/>
        </p:nvSpPr>
        <p:spPr>
          <a:xfrm>
            <a:off x="185420" y="1511553"/>
            <a:ext cx="8489950" cy="4389755"/>
          </a:xfrm>
          <a:prstGeom prst="rect">
            <a:avLst/>
          </a:prstGeom>
          <a:noFill/>
          <a:ln>
            <a:noFill/>
          </a:ln>
        </p:spPr>
        <p:txBody>
          <a:bodyPr anchorCtr="0" anchor="t" bIns="0" lIns="0" spcFirstLastPara="1" rIns="0" wrap="square" tIns="14600">
            <a:noAutofit/>
          </a:bodyPr>
          <a:lstStyle/>
          <a:p>
            <a:pPr indent="0" lvl="0" marL="12700" marR="5080" rtl="0" algn="just">
              <a:lnSpc>
                <a:spcPct val="99400"/>
              </a:lnSpc>
              <a:spcBef>
                <a:spcPts val="0"/>
              </a:spcBef>
              <a:spcAft>
                <a:spcPts val="0"/>
              </a:spcAft>
              <a:buNone/>
            </a:pPr>
            <a:r>
              <a:rPr lang="en-US" sz="2400">
                <a:solidFill>
                  <a:schemeClr val="dk1"/>
                </a:solidFill>
                <a:latin typeface="Arial"/>
                <a:ea typeface="Arial"/>
                <a:cs typeface="Arial"/>
                <a:sym typeface="Arial"/>
              </a:rPr>
              <a:t>motorlar bir fazlı olarak yapılırlar. Özellikle atölyelerde, iş  yerlerinde ve evlerde kullanılan taşınabilir el tezgahları, fan,  süpürge, mutfak aletleri gibi küçük güçlü iş makineleri için  ihtiyaç duyulan gücü genellikle; </a:t>
            </a:r>
            <a:r>
              <a:rPr b="1" i="1" lang="en-US" sz="2400">
                <a:solidFill>
                  <a:schemeClr val="dk1"/>
                </a:solidFill>
                <a:latin typeface="Arial"/>
                <a:ea typeface="Arial"/>
                <a:cs typeface="Arial"/>
                <a:sym typeface="Arial"/>
              </a:rPr>
              <a:t>0,18–1,5kW </a:t>
            </a:r>
            <a:r>
              <a:rPr lang="en-US" sz="2400">
                <a:solidFill>
                  <a:schemeClr val="dk1"/>
                </a:solidFill>
                <a:latin typeface="Arial"/>
                <a:ea typeface="Arial"/>
                <a:cs typeface="Arial"/>
                <a:sym typeface="Arial"/>
              </a:rPr>
              <a:t>olan bir fazlı  indüksiyon motorları sağlar.</a:t>
            </a:r>
            <a:endParaRPr sz="2400">
              <a:solidFill>
                <a:schemeClr val="dk1"/>
              </a:solidFill>
              <a:latin typeface="Arial"/>
              <a:ea typeface="Arial"/>
              <a:cs typeface="Arial"/>
              <a:sym typeface="Arial"/>
            </a:endParaRPr>
          </a:p>
          <a:p>
            <a:pPr indent="914400" lvl="0" marL="12700" marR="13334" rtl="0" algn="just">
              <a:lnSpc>
                <a:spcPct val="119583"/>
              </a:lnSpc>
              <a:spcBef>
                <a:spcPts val="175"/>
              </a:spcBef>
              <a:spcAft>
                <a:spcPts val="0"/>
              </a:spcAft>
              <a:buNone/>
            </a:pPr>
            <a:r>
              <a:rPr lang="en-US" sz="2400">
                <a:solidFill>
                  <a:schemeClr val="dk1"/>
                </a:solidFill>
                <a:latin typeface="Arial"/>
                <a:ea typeface="Arial"/>
                <a:cs typeface="Arial"/>
                <a:sym typeface="Arial"/>
              </a:rPr>
              <a:t>Bir fazlı asenkron motorlar çalışma şekillerine göre dört  çeşittir.</a:t>
            </a:r>
            <a:endParaRPr sz="2400">
              <a:solidFill>
                <a:schemeClr val="dk1"/>
              </a:solidFill>
              <a:latin typeface="Arial"/>
              <a:ea typeface="Arial"/>
              <a:cs typeface="Arial"/>
              <a:sym typeface="Arial"/>
            </a:endParaRPr>
          </a:p>
          <a:p>
            <a:pPr indent="-343535" lvl="0" marL="812800" marR="0" rtl="0" algn="l">
              <a:lnSpc>
                <a:spcPct val="116041"/>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Santrifüj (Merkezkaç) Anahtarlı ASM</a:t>
            </a:r>
            <a:endParaRPr sz="2400">
              <a:solidFill>
                <a:schemeClr val="dk1"/>
              </a:solidFill>
              <a:latin typeface="Arial"/>
              <a:ea typeface="Arial"/>
              <a:cs typeface="Arial"/>
              <a:sym typeface="Arial"/>
            </a:endParaRPr>
          </a:p>
          <a:p>
            <a:pPr indent="-343535" lvl="0" marL="812800" marR="1004569" rtl="0" algn="l">
              <a:lnSpc>
                <a:spcPct val="120416"/>
              </a:lnSpc>
              <a:spcBef>
                <a:spcPts val="90"/>
              </a:spcBef>
              <a:spcAft>
                <a:spcPts val="0"/>
              </a:spcAft>
              <a:buClr>
                <a:schemeClr val="dk1"/>
              </a:buClr>
              <a:buSzPts val="2400"/>
              <a:buFont typeface="Arial"/>
              <a:buChar char="•"/>
            </a:pPr>
            <a:r>
              <a:rPr lang="en-US" sz="2400">
                <a:solidFill>
                  <a:schemeClr val="dk1"/>
                </a:solidFill>
                <a:latin typeface="Arial"/>
                <a:ea typeface="Arial"/>
                <a:cs typeface="Arial"/>
                <a:sym typeface="Arial"/>
              </a:rPr>
              <a:t>Kalkış Kondansatörlü (Kondansatör Yol Vermeli –  Kondansatör Startlı) ASM</a:t>
            </a:r>
            <a:endParaRPr sz="2400">
              <a:solidFill>
                <a:schemeClr val="dk1"/>
              </a:solidFill>
              <a:latin typeface="Arial"/>
              <a:ea typeface="Arial"/>
              <a:cs typeface="Arial"/>
              <a:sym typeface="Arial"/>
            </a:endParaRPr>
          </a:p>
          <a:p>
            <a:pPr indent="-343535" lvl="0" marL="812800" marR="0" rtl="0" algn="l">
              <a:lnSpc>
                <a:spcPct val="111875"/>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Sürekli (Daimi) Çalışma Kondansatörlü ASM</a:t>
            </a:r>
            <a:endParaRPr sz="2400">
              <a:solidFill>
                <a:schemeClr val="dk1"/>
              </a:solidFill>
              <a:latin typeface="Arial"/>
              <a:ea typeface="Arial"/>
              <a:cs typeface="Arial"/>
              <a:sym typeface="Arial"/>
            </a:endParaRPr>
          </a:p>
          <a:p>
            <a:pPr indent="-343535" lvl="0" marL="812800" marR="0" rtl="0" algn="l">
              <a:lnSpc>
                <a:spcPct val="115833"/>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Kalkış + Sürekli Çalışma (Çift) Kondansatörlü ASM</a:t>
            </a:r>
            <a:endParaRPr sz="2400">
              <a:solidFill>
                <a:schemeClr val="dk1"/>
              </a:solidFill>
              <a:latin typeface="Arial"/>
              <a:ea typeface="Arial"/>
              <a:cs typeface="Arial"/>
              <a:sym typeface="Arial"/>
            </a:endParaRPr>
          </a:p>
        </p:txBody>
      </p:sp>
      <p:sp>
        <p:nvSpPr>
          <p:cNvPr id="85" name="Google Shape;85;p9"/>
          <p:cNvSpPr txBox="1"/>
          <p:nvPr/>
        </p:nvSpPr>
        <p:spPr>
          <a:xfrm>
            <a:off x="8375395" y="5860491"/>
            <a:ext cx="125095"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2</a:t>
            </a:r>
            <a:endParaRPr sz="1400">
              <a:solidFill>
                <a:schemeClr val="dk1"/>
              </a:solidFill>
              <a:latin typeface="Arial"/>
              <a:ea typeface="Arial"/>
              <a:cs typeface="Arial"/>
              <a:sym typeface="Arial"/>
            </a:endParaRPr>
          </a:p>
        </p:txBody>
      </p:sp>
      <p:sp>
        <p:nvSpPr>
          <p:cNvPr id="86" name="Google Shape;86;p9"/>
          <p:cNvSpPr txBox="1"/>
          <p:nvPr/>
        </p:nvSpPr>
        <p:spPr>
          <a:xfrm>
            <a:off x="642619" y="6267399"/>
            <a:ext cx="776414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Ayrıca bir fazlı gölge kutuplu asenkron motorlar da vardır.</a:t>
            </a:r>
            <a:endParaRPr sz="2400">
              <a:solidFill>
                <a:schemeClr val="dk1"/>
              </a:solidFill>
              <a:latin typeface="Arial"/>
              <a:ea typeface="Arial"/>
              <a:cs typeface="Arial"/>
              <a:sym typeface="Arial"/>
            </a:endParaRPr>
          </a:p>
        </p:txBody>
      </p:sp>
      <p:sp>
        <p:nvSpPr>
          <p:cNvPr id="87" name="Google Shape;87;p9"/>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9"/>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9"/>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9"/>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p14:dur="100">
        <p:fade thruBlk="1"/>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8" name="Shape 408"/>
        <p:cNvGrpSpPr/>
        <p:nvPr/>
      </p:nvGrpSpPr>
      <p:grpSpPr>
        <a:xfrm>
          <a:off x="0" y="0"/>
          <a:ext cx="0" cy="0"/>
          <a:chOff x="0" y="0"/>
          <a:chExt cx="0" cy="0"/>
        </a:xfrm>
      </p:grpSpPr>
      <p:sp>
        <p:nvSpPr>
          <p:cNvPr id="409" name="Google Shape;409;p36"/>
          <p:cNvSpPr txBox="1"/>
          <p:nvPr/>
        </p:nvSpPr>
        <p:spPr>
          <a:xfrm>
            <a:off x="767587" y="3682365"/>
            <a:ext cx="7308215" cy="755650"/>
          </a:xfrm>
          <a:prstGeom prst="rect">
            <a:avLst/>
          </a:prstGeom>
          <a:noFill/>
          <a:ln>
            <a:noFill/>
          </a:ln>
        </p:spPr>
        <p:txBody>
          <a:bodyPr anchorCtr="0" anchor="t" bIns="0" lIns="0" spcFirstLastPara="1" rIns="0" wrap="square" tIns="25400">
            <a:noAutofit/>
          </a:bodyPr>
          <a:lstStyle/>
          <a:p>
            <a:pPr indent="-2573655" lvl="0" marL="2585720" marR="5080" rtl="0" algn="l">
              <a:lnSpc>
                <a:spcPct val="119583"/>
              </a:lnSpc>
              <a:spcBef>
                <a:spcPts val="0"/>
              </a:spcBef>
              <a:spcAft>
                <a:spcPts val="0"/>
              </a:spcAft>
              <a:buNone/>
            </a:pPr>
            <a:r>
              <a:rPr lang="en-US" sz="2400">
                <a:solidFill>
                  <a:schemeClr val="dk1"/>
                </a:solidFill>
                <a:latin typeface="Arial"/>
                <a:ea typeface="Arial"/>
                <a:cs typeface="Arial"/>
                <a:sym typeface="Arial"/>
              </a:rPr>
              <a:t>Sürekli (daimi) çalışma kondansatörlü asenkron motor  bağlantı şeması</a:t>
            </a:r>
            <a:endParaRPr sz="2400">
              <a:solidFill>
                <a:schemeClr val="dk1"/>
              </a:solidFill>
              <a:latin typeface="Arial"/>
              <a:ea typeface="Arial"/>
              <a:cs typeface="Arial"/>
              <a:sym typeface="Arial"/>
            </a:endParaRPr>
          </a:p>
        </p:txBody>
      </p:sp>
      <p:sp>
        <p:nvSpPr>
          <p:cNvPr id="410" name="Google Shape;410;p36"/>
          <p:cNvSpPr/>
          <p:nvPr/>
        </p:nvSpPr>
        <p:spPr>
          <a:xfrm>
            <a:off x="1475105" y="332359"/>
            <a:ext cx="6235192" cy="31267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36"/>
          <p:cNvSpPr/>
          <p:nvPr/>
        </p:nvSpPr>
        <p:spPr>
          <a:xfrm>
            <a:off x="8763000" y="0"/>
            <a:ext cx="0" cy="6858000"/>
          </a:xfrm>
          <a:custGeom>
            <a:rect b="b" l="l" r="r" t="t"/>
            <a:pathLst>
              <a:path extrusionOk="0" h="6858000" w="120000">
                <a:moveTo>
                  <a:pt x="0" y="0"/>
                </a:moveTo>
                <a:lnTo>
                  <a:pt x="0" y="6858000"/>
                </a:lnTo>
              </a:path>
            </a:pathLst>
          </a:custGeom>
          <a:noFill/>
          <a:ln cap="flat" cmpd="sng" w="38100">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36"/>
          <p:cNvSpPr/>
          <p:nvPr/>
        </p:nvSpPr>
        <p:spPr>
          <a:xfrm>
            <a:off x="8155940" y="5715000"/>
            <a:ext cx="548640" cy="548640"/>
          </a:xfrm>
          <a:custGeom>
            <a:rect b="b" l="l" r="r" t="t"/>
            <a:pathLst>
              <a:path extrusionOk="0" h="548639" w="548640">
                <a:moveTo>
                  <a:pt x="274319" y="0"/>
                </a:moveTo>
                <a:lnTo>
                  <a:pt x="224789" y="4444"/>
                </a:lnTo>
                <a:lnTo>
                  <a:pt x="178434" y="17144"/>
                </a:lnTo>
                <a:lnTo>
                  <a:pt x="135889" y="37465"/>
                </a:lnTo>
                <a:lnTo>
                  <a:pt x="97154" y="64769"/>
                </a:lnTo>
                <a:lnTo>
                  <a:pt x="64134" y="97790"/>
                </a:lnTo>
                <a:lnTo>
                  <a:pt x="37464" y="135890"/>
                </a:lnTo>
                <a:lnTo>
                  <a:pt x="17144" y="178434"/>
                </a:lnTo>
                <a:lnTo>
                  <a:pt x="4444" y="224790"/>
                </a:lnTo>
                <a:lnTo>
                  <a:pt x="0" y="274319"/>
                </a:lnTo>
                <a:lnTo>
                  <a:pt x="4444" y="323850"/>
                </a:lnTo>
                <a:lnTo>
                  <a:pt x="17144" y="370205"/>
                </a:lnTo>
                <a:lnTo>
                  <a:pt x="37464" y="412750"/>
                </a:lnTo>
                <a:lnTo>
                  <a:pt x="64134" y="450850"/>
                </a:lnTo>
                <a:lnTo>
                  <a:pt x="97154" y="483870"/>
                </a:lnTo>
                <a:lnTo>
                  <a:pt x="135889" y="511175"/>
                </a:lnTo>
                <a:lnTo>
                  <a:pt x="178434" y="531495"/>
                </a:lnTo>
                <a:lnTo>
                  <a:pt x="224789" y="544195"/>
                </a:lnTo>
                <a:lnTo>
                  <a:pt x="274319" y="548640"/>
                </a:lnTo>
                <a:lnTo>
                  <a:pt x="323214" y="544195"/>
                </a:lnTo>
                <a:lnTo>
                  <a:pt x="370204" y="531495"/>
                </a:lnTo>
                <a:lnTo>
                  <a:pt x="412750" y="511175"/>
                </a:lnTo>
                <a:lnTo>
                  <a:pt x="450850" y="483870"/>
                </a:lnTo>
                <a:lnTo>
                  <a:pt x="483869" y="450850"/>
                </a:lnTo>
                <a:lnTo>
                  <a:pt x="511175" y="412750"/>
                </a:lnTo>
                <a:lnTo>
                  <a:pt x="531494" y="370205"/>
                </a:lnTo>
                <a:lnTo>
                  <a:pt x="544194" y="323850"/>
                </a:lnTo>
                <a:lnTo>
                  <a:pt x="548639" y="274319"/>
                </a:lnTo>
                <a:lnTo>
                  <a:pt x="544194" y="224790"/>
                </a:lnTo>
                <a:lnTo>
                  <a:pt x="531494" y="178434"/>
                </a:lnTo>
                <a:lnTo>
                  <a:pt x="511175" y="135890"/>
                </a:lnTo>
                <a:lnTo>
                  <a:pt x="483869" y="97790"/>
                </a:lnTo>
                <a:lnTo>
                  <a:pt x="450850" y="64769"/>
                </a:lnTo>
                <a:lnTo>
                  <a:pt x="412750" y="37465"/>
                </a:lnTo>
                <a:lnTo>
                  <a:pt x="370204" y="17144"/>
                </a:lnTo>
                <a:lnTo>
                  <a:pt x="323214" y="4444"/>
                </a:lnTo>
                <a:lnTo>
                  <a:pt x="274319" y="0"/>
                </a:lnTo>
                <a:close/>
              </a:path>
            </a:pathLst>
          </a:custGeom>
          <a:solidFill>
            <a:srgbClr val="FC85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36"/>
          <p:cNvSpPr txBox="1"/>
          <p:nvPr/>
        </p:nvSpPr>
        <p:spPr>
          <a:xfrm>
            <a:off x="8323580" y="5869635"/>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29</a:t>
            </a:r>
            <a:endParaRPr sz="1400">
              <a:solidFill>
                <a:schemeClr val="dk1"/>
              </a:solidFill>
              <a:latin typeface="Arial"/>
              <a:ea typeface="Arial"/>
              <a:cs typeface="Arial"/>
              <a:sym typeface="Arial"/>
            </a:endParaRPr>
          </a:p>
        </p:txBody>
      </p:sp>
      <p:sp>
        <p:nvSpPr>
          <p:cNvPr id="414" name="Google Shape;414;p36"/>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36"/>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36"/>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36"/>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type="title"/>
          </p:nvPr>
        </p:nvSpPr>
        <p:spPr>
          <a:xfrm>
            <a:off x="1171752" y="25400"/>
            <a:ext cx="749744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Bu	tip	motorların	hız	–	moment	karakteristiklerinden</a:t>
            </a:r>
            <a:endParaRPr/>
          </a:p>
        </p:txBody>
      </p:sp>
      <p:sp>
        <p:nvSpPr>
          <p:cNvPr id="423" name="Google Shape;423;p37"/>
          <p:cNvSpPr txBox="1"/>
          <p:nvPr/>
        </p:nvSpPr>
        <p:spPr>
          <a:xfrm>
            <a:off x="257047" y="389635"/>
            <a:ext cx="841883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kalkınma	momentlerinin	çok	düşük	olduğu	görülmektedir.</a:t>
            </a:r>
            <a:endParaRPr sz="2400">
              <a:solidFill>
                <a:schemeClr val="dk1"/>
              </a:solidFill>
              <a:latin typeface="Arial"/>
              <a:ea typeface="Arial"/>
              <a:cs typeface="Arial"/>
              <a:sym typeface="Arial"/>
            </a:endParaRPr>
          </a:p>
        </p:txBody>
      </p:sp>
      <p:sp>
        <p:nvSpPr>
          <p:cNvPr id="424" name="Google Shape;424;p37"/>
          <p:cNvSpPr txBox="1"/>
          <p:nvPr/>
        </p:nvSpPr>
        <p:spPr>
          <a:xfrm>
            <a:off x="257047" y="754126"/>
            <a:ext cx="758507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Çünkü	kondansatör	değeri	en	iyi	çalışma	değerine</a:t>
            </a:r>
            <a:endParaRPr sz="2400">
              <a:solidFill>
                <a:schemeClr val="dk1"/>
              </a:solidFill>
              <a:latin typeface="Arial"/>
              <a:ea typeface="Arial"/>
              <a:cs typeface="Arial"/>
              <a:sym typeface="Arial"/>
            </a:endParaRPr>
          </a:p>
        </p:txBody>
      </p:sp>
      <p:sp>
        <p:nvSpPr>
          <p:cNvPr id="425" name="Google Shape;425;p37"/>
          <p:cNvSpPr txBox="1"/>
          <p:nvPr/>
        </p:nvSpPr>
        <p:spPr>
          <a:xfrm>
            <a:off x="257047" y="754126"/>
            <a:ext cx="8414385" cy="754380"/>
          </a:xfrm>
          <a:prstGeom prst="rect">
            <a:avLst/>
          </a:prstGeom>
          <a:noFill/>
          <a:ln>
            <a:noFill/>
          </a:ln>
        </p:spPr>
        <p:txBody>
          <a:bodyPr anchorCtr="0" anchor="t" bIns="0" lIns="0" spcFirstLastPara="1" rIns="0" wrap="square" tIns="26650">
            <a:noAutofit/>
          </a:bodyPr>
          <a:lstStyle/>
          <a:p>
            <a:pPr indent="7774305" lvl="0" marL="12700" marR="5080" rtl="0" algn="l">
              <a:lnSpc>
                <a:spcPct val="119166"/>
              </a:lnSpc>
              <a:spcBef>
                <a:spcPts val="0"/>
              </a:spcBef>
              <a:spcAft>
                <a:spcPts val="0"/>
              </a:spcAft>
              <a:buNone/>
            </a:pPr>
            <a:r>
              <a:rPr lang="en-US" sz="2400">
                <a:solidFill>
                  <a:schemeClr val="dk1"/>
                </a:solidFill>
                <a:latin typeface="Arial"/>
                <a:ea typeface="Arial"/>
                <a:cs typeface="Arial"/>
                <a:sym typeface="Arial"/>
              </a:rPr>
              <a:t>göre  seçilmiştir.	Bu	motorlarda	kullanılan	kondansatör	kağıt</a:t>
            </a:r>
            <a:endParaRPr sz="2400">
              <a:solidFill>
                <a:schemeClr val="dk1"/>
              </a:solidFill>
              <a:latin typeface="Arial"/>
              <a:ea typeface="Arial"/>
              <a:cs typeface="Arial"/>
              <a:sym typeface="Arial"/>
            </a:endParaRPr>
          </a:p>
        </p:txBody>
      </p:sp>
      <p:sp>
        <p:nvSpPr>
          <p:cNvPr id="426" name="Google Shape;426;p37"/>
          <p:cNvSpPr txBox="1"/>
          <p:nvPr/>
        </p:nvSpPr>
        <p:spPr>
          <a:xfrm>
            <a:off x="257047" y="1481073"/>
            <a:ext cx="8416290" cy="755650"/>
          </a:xfrm>
          <a:prstGeom prst="rect">
            <a:avLst/>
          </a:prstGeom>
          <a:noFill/>
          <a:ln>
            <a:noFill/>
          </a:ln>
        </p:spPr>
        <p:txBody>
          <a:bodyPr anchorCtr="0" anchor="t" bIns="0" lIns="0" spcFirstLastPara="1" rIns="0" wrap="square" tIns="26025">
            <a:noAutofit/>
          </a:bodyPr>
          <a:lstStyle/>
          <a:p>
            <a:pPr indent="0" lvl="0" marL="12700" marR="5080" rtl="0" algn="l">
              <a:lnSpc>
                <a:spcPct val="119583"/>
              </a:lnSpc>
              <a:spcBef>
                <a:spcPts val="0"/>
              </a:spcBef>
              <a:spcAft>
                <a:spcPts val="0"/>
              </a:spcAft>
              <a:buNone/>
            </a:pPr>
            <a:r>
              <a:rPr lang="en-US" sz="2400">
                <a:solidFill>
                  <a:schemeClr val="dk1"/>
                </a:solidFill>
                <a:latin typeface="Arial"/>
                <a:ea typeface="Arial"/>
                <a:cs typeface="Arial"/>
                <a:sym typeface="Arial"/>
              </a:rPr>
              <a:t>kondansatördür. Yardımcı sargı devamlı devrede kaldığından  ana sargıdan ince kesitli ve çok sarımlı olarak yapılır. Sürekli</a:t>
            </a:r>
            <a:endParaRPr sz="2400">
              <a:solidFill>
                <a:schemeClr val="dk1"/>
              </a:solidFill>
              <a:latin typeface="Arial"/>
              <a:ea typeface="Arial"/>
              <a:cs typeface="Arial"/>
              <a:sym typeface="Arial"/>
            </a:endParaRPr>
          </a:p>
        </p:txBody>
      </p:sp>
      <p:sp>
        <p:nvSpPr>
          <p:cNvPr id="427" name="Google Shape;427;p37"/>
          <p:cNvSpPr txBox="1"/>
          <p:nvPr/>
        </p:nvSpPr>
        <p:spPr>
          <a:xfrm>
            <a:off x="257047" y="2208403"/>
            <a:ext cx="1939925" cy="755650"/>
          </a:xfrm>
          <a:prstGeom prst="rect">
            <a:avLst/>
          </a:prstGeom>
          <a:noFill/>
          <a:ln>
            <a:noFill/>
          </a:ln>
        </p:spPr>
        <p:txBody>
          <a:bodyPr anchorCtr="0" anchor="t" bIns="0" lIns="0" spcFirstLastPara="1" rIns="0" wrap="square" tIns="26025">
            <a:noAutofit/>
          </a:bodyPr>
          <a:lstStyle/>
          <a:p>
            <a:pPr indent="0" lvl="0" marL="12700" marR="5080" rtl="0" algn="l">
              <a:lnSpc>
                <a:spcPct val="119583"/>
              </a:lnSpc>
              <a:spcBef>
                <a:spcPts val="0"/>
              </a:spcBef>
              <a:spcAft>
                <a:spcPts val="0"/>
              </a:spcAft>
              <a:buNone/>
            </a:pPr>
            <a:r>
              <a:rPr lang="en-US" sz="2400">
                <a:solidFill>
                  <a:schemeClr val="dk1"/>
                </a:solidFill>
                <a:latin typeface="Arial"/>
                <a:ea typeface="Arial"/>
                <a:cs typeface="Arial"/>
                <a:sym typeface="Arial"/>
              </a:rPr>
              <a:t>kondansatörlü  hastanelerde,</a:t>
            </a:r>
            <a:endParaRPr sz="2400">
              <a:solidFill>
                <a:schemeClr val="dk1"/>
              </a:solidFill>
              <a:latin typeface="Arial"/>
              <a:ea typeface="Arial"/>
              <a:cs typeface="Arial"/>
              <a:sym typeface="Arial"/>
            </a:endParaRPr>
          </a:p>
        </p:txBody>
      </p:sp>
      <p:sp>
        <p:nvSpPr>
          <p:cNvPr id="428" name="Google Shape;428;p37"/>
          <p:cNvSpPr txBox="1"/>
          <p:nvPr/>
        </p:nvSpPr>
        <p:spPr>
          <a:xfrm>
            <a:off x="2392700" y="2208403"/>
            <a:ext cx="5076825" cy="755650"/>
          </a:xfrm>
          <a:prstGeom prst="rect">
            <a:avLst/>
          </a:prstGeom>
          <a:noFill/>
          <a:ln>
            <a:noFill/>
          </a:ln>
        </p:spPr>
        <p:txBody>
          <a:bodyPr anchorCtr="0" anchor="t" bIns="0" lIns="0" spcFirstLastPara="1" rIns="0" wrap="square" tIns="26025">
            <a:noAutofit/>
          </a:bodyPr>
          <a:lstStyle/>
          <a:p>
            <a:pPr indent="164465" lvl="0" marL="12700" marR="5080" rtl="0" algn="l">
              <a:lnSpc>
                <a:spcPct val="119583"/>
              </a:lnSpc>
              <a:spcBef>
                <a:spcPts val="0"/>
              </a:spcBef>
              <a:spcAft>
                <a:spcPts val="0"/>
              </a:spcAft>
              <a:buNone/>
            </a:pPr>
            <a:r>
              <a:rPr lang="en-US" sz="2400">
                <a:solidFill>
                  <a:schemeClr val="dk1"/>
                </a:solidFill>
                <a:latin typeface="Arial"/>
                <a:ea typeface="Arial"/>
                <a:cs typeface="Arial"/>
                <a:sym typeface="Arial"/>
              </a:rPr>
              <a:t>motorlar	sessiz	çalışmalarından  stüdyolarda		ve</a:t>
            </a:r>
            <a:endParaRPr sz="2400">
              <a:solidFill>
                <a:schemeClr val="dk1"/>
              </a:solidFill>
              <a:latin typeface="Arial"/>
              <a:ea typeface="Arial"/>
              <a:cs typeface="Arial"/>
              <a:sym typeface="Arial"/>
            </a:endParaRPr>
          </a:p>
        </p:txBody>
      </p:sp>
      <p:sp>
        <p:nvSpPr>
          <p:cNvPr id="429" name="Google Shape;429;p37"/>
          <p:cNvSpPr txBox="1"/>
          <p:nvPr/>
        </p:nvSpPr>
        <p:spPr>
          <a:xfrm>
            <a:off x="4865406" y="2572639"/>
            <a:ext cx="141414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sessizliğin</a:t>
            </a:r>
            <a:endParaRPr sz="2400">
              <a:solidFill>
                <a:schemeClr val="dk1"/>
              </a:solidFill>
              <a:latin typeface="Arial"/>
              <a:ea typeface="Arial"/>
              <a:cs typeface="Arial"/>
              <a:sym typeface="Arial"/>
            </a:endParaRPr>
          </a:p>
        </p:txBody>
      </p:sp>
      <p:sp>
        <p:nvSpPr>
          <p:cNvPr id="430" name="Google Shape;430;p37"/>
          <p:cNvSpPr txBox="1"/>
          <p:nvPr/>
        </p:nvSpPr>
        <p:spPr>
          <a:xfrm>
            <a:off x="6542818" y="2572639"/>
            <a:ext cx="92265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önemli</a:t>
            </a:r>
            <a:endParaRPr sz="2400">
              <a:solidFill>
                <a:schemeClr val="dk1"/>
              </a:solidFill>
              <a:latin typeface="Arial"/>
              <a:ea typeface="Arial"/>
              <a:cs typeface="Arial"/>
              <a:sym typeface="Arial"/>
            </a:endParaRPr>
          </a:p>
        </p:txBody>
      </p:sp>
      <p:sp>
        <p:nvSpPr>
          <p:cNvPr id="431" name="Google Shape;431;p37"/>
          <p:cNvSpPr txBox="1"/>
          <p:nvPr/>
        </p:nvSpPr>
        <p:spPr>
          <a:xfrm>
            <a:off x="7729502" y="2208403"/>
            <a:ext cx="941069" cy="755650"/>
          </a:xfrm>
          <a:prstGeom prst="rect">
            <a:avLst/>
          </a:prstGeom>
          <a:noFill/>
          <a:ln>
            <a:noFill/>
          </a:ln>
        </p:spPr>
        <p:txBody>
          <a:bodyPr anchorCtr="0" anchor="t" bIns="0" lIns="0" spcFirstLastPara="1" rIns="0" wrap="square" tIns="26025">
            <a:noAutofit/>
          </a:bodyPr>
          <a:lstStyle/>
          <a:p>
            <a:pPr indent="102235" lvl="0" marL="12700" marR="5080" rtl="0" algn="l">
              <a:lnSpc>
                <a:spcPct val="119583"/>
              </a:lnSpc>
              <a:spcBef>
                <a:spcPts val="0"/>
              </a:spcBef>
              <a:spcAft>
                <a:spcPts val="0"/>
              </a:spcAft>
              <a:buNone/>
            </a:pPr>
            <a:r>
              <a:rPr lang="en-US" sz="2400">
                <a:solidFill>
                  <a:schemeClr val="dk1"/>
                </a:solidFill>
                <a:latin typeface="Arial"/>
                <a:ea typeface="Arial"/>
                <a:cs typeface="Arial"/>
                <a:sym typeface="Arial"/>
              </a:rPr>
              <a:t>dolayı  olduğu</a:t>
            </a:r>
            <a:endParaRPr sz="2400">
              <a:solidFill>
                <a:schemeClr val="dk1"/>
              </a:solidFill>
              <a:latin typeface="Arial"/>
              <a:ea typeface="Arial"/>
              <a:cs typeface="Arial"/>
              <a:sym typeface="Arial"/>
            </a:endParaRPr>
          </a:p>
        </p:txBody>
      </p:sp>
      <p:sp>
        <p:nvSpPr>
          <p:cNvPr id="432" name="Google Shape;432;p37"/>
          <p:cNvSpPr txBox="1"/>
          <p:nvPr/>
        </p:nvSpPr>
        <p:spPr>
          <a:xfrm>
            <a:off x="257047" y="2935351"/>
            <a:ext cx="665162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yerlerde	kullanılırlar.	Bu	motorların	en	büyük</a:t>
            </a:r>
            <a:endParaRPr sz="2400">
              <a:solidFill>
                <a:schemeClr val="dk1"/>
              </a:solidFill>
              <a:latin typeface="Arial"/>
              <a:ea typeface="Arial"/>
              <a:cs typeface="Arial"/>
              <a:sym typeface="Arial"/>
            </a:endParaRPr>
          </a:p>
        </p:txBody>
      </p:sp>
      <p:sp>
        <p:nvSpPr>
          <p:cNvPr id="433" name="Google Shape;433;p37"/>
          <p:cNvSpPr txBox="1"/>
          <p:nvPr/>
        </p:nvSpPr>
        <p:spPr>
          <a:xfrm>
            <a:off x="7086696" y="2935351"/>
            <a:ext cx="158623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dezavantajı</a:t>
            </a:r>
            <a:endParaRPr sz="2400">
              <a:solidFill>
                <a:schemeClr val="dk1"/>
              </a:solidFill>
              <a:latin typeface="Arial"/>
              <a:ea typeface="Arial"/>
              <a:cs typeface="Arial"/>
              <a:sym typeface="Arial"/>
            </a:endParaRPr>
          </a:p>
        </p:txBody>
      </p:sp>
      <p:sp>
        <p:nvSpPr>
          <p:cNvPr id="434" name="Google Shape;434;p37"/>
          <p:cNvSpPr txBox="1"/>
          <p:nvPr/>
        </p:nvSpPr>
        <p:spPr>
          <a:xfrm>
            <a:off x="257047" y="3299586"/>
            <a:ext cx="594931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düşük kalkınma momentine sahip olmasıdır.</a:t>
            </a:r>
            <a:endParaRPr sz="2400">
              <a:solidFill>
                <a:schemeClr val="dk1"/>
              </a:solidFill>
              <a:latin typeface="Arial"/>
              <a:ea typeface="Arial"/>
              <a:cs typeface="Arial"/>
              <a:sym typeface="Arial"/>
            </a:endParaRPr>
          </a:p>
        </p:txBody>
      </p:sp>
      <p:sp>
        <p:nvSpPr>
          <p:cNvPr id="435" name="Google Shape;435;p37"/>
          <p:cNvSpPr txBox="1"/>
          <p:nvPr/>
        </p:nvSpPr>
        <p:spPr>
          <a:xfrm>
            <a:off x="8323580" y="5837631"/>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30</a:t>
            </a:r>
            <a:endParaRPr sz="1400">
              <a:solidFill>
                <a:schemeClr val="dk1"/>
              </a:solidFill>
              <a:latin typeface="Arial"/>
              <a:ea typeface="Arial"/>
              <a:cs typeface="Arial"/>
              <a:sym typeface="Arial"/>
            </a:endParaRPr>
          </a:p>
        </p:txBody>
      </p:sp>
      <p:sp>
        <p:nvSpPr>
          <p:cNvPr id="436" name="Google Shape;436;p37"/>
          <p:cNvSpPr txBox="1"/>
          <p:nvPr/>
        </p:nvSpPr>
        <p:spPr>
          <a:xfrm>
            <a:off x="1596897" y="6005271"/>
            <a:ext cx="5734050" cy="754380"/>
          </a:xfrm>
          <a:prstGeom prst="rect">
            <a:avLst/>
          </a:prstGeom>
          <a:noFill/>
          <a:ln>
            <a:noFill/>
          </a:ln>
        </p:spPr>
        <p:txBody>
          <a:bodyPr anchorCtr="0" anchor="t" bIns="0" lIns="0" spcFirstLastPara="1" rIns="0" wrap="square" tIns="26650">
            <a:noAutofit/>
          </a:bodyPr>
          <a:lstStyle/>
          <a:p>
            <a:pPr indent="-942340" lvl="0" marL="954405" marR="5080" rtl="0" algn="l">
              <a:lnSpc>
                <a:spcPct val="119166"/>
              </a:lnSpc>
              <a:spcBef>
                <a:spcPts val="0"/>
              </a:spcBef>
              <a:spcAft>
                <a:spcPts val="0"/>
              </a:spcAft>
              <a:buNone/>
            </a:pPr>
            <a:r>
              <a:rPr lang="en-US" sz="2400">
                <a:solidFill>
                  <a:schemeClr val="dk1"/>
                </a:solidFill>
                <a:latin typeface="Arial"/>
                <a:ea typeface="Arial"/>
                <a:cs typeface="Arial"/>
                <a:sym typeface="Arial"/>
              </a:rPr>
              <a:t>Yol Verme Kondansatörlü Asenkron Motor  Hız	– Moment Karakteristiği</a:t>
            </a:r>
            <a:endParaRPr sz="2400">
              <a:solidFill>
                <a:schemeClr val="dk1"/>
              </a:solidFill>
              <a:latin typeface="Arial"/>
              <a:ea typeface="Arial"/>
              <a:cs typeface="Arial"/>
              <a:sym typeface="Arial"/>
            </a:endParaRPr>
          </a:p>
        </p:txBody>
      </p:sp>
      <p:sp>
        <p:nvSpPr>
          <p:cNvPr id="437" name="Google Shape;437;p37"/>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37"/>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37"/>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37"/>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37"/>
          <p:cNvSpPr/>
          <p:nvPr/>
        </p:nvSpPr>
        <p:spPr>
          <a:xfrm>
            <a:off x="2483485" y="3707917"/>
            <a:ext cx="3747897" cy="227774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8"/>
          <p:cNvSpPr txBox="1"/>
          <p:nvPr>
            <p:ph type="title"/>
          </p:nvPr>
        </p:nvSpPr>
        <p:spPr>
          <a:xfrm>
            <a:off x="257047" y="77215"/>
            <a:ext cx="8411210" cy="755650"/>
          </a:xfrm>
          <a:prstGeom prst="rect">
            <a:avLst/>
          </a:prstGeom>
          <a:noFill/>
          <a:ln>
            <a:noFill/>
          </a:ln>
        </p:spPr>
        <p:txBody>
          <a:bodyPr anchorCtr="0" anchor="t" bIns="0" lIns="0" spcFirstLastPara="1" rIns="0" wrap="square" tIns="12700">
            <a:noAutofit/>
          </a:bodyPr>
          <a:lstStyle/>
          <a:p>
            <a:pPr indent="914400" lvl="0" marL="12700" marR="5080" rtl="0" algn="l">
              <a:lnSpc>
                <a:spcPct val="100000"/>
              </a:lnSpc>
              <a:spcBef>
                <a:spcPts val="0"/>
              </a:spcBef>
              <a:spcAft>
                <a:spcPts val="0"/>
              </a:spcAft>
              <a:buNone/>
            </a:pPr>
            <a:r>
              <a:rPr b="1" lang="en-US">
                <a:latin typeface="Arial"/>
                <a:ea typeface="Arial"/>
                <a:cs typeface="Arial"/>
                <a:sym typeface="Arial"/>
              </a:rPr>
              <a:t>Kalkış+Sürekli	Çalışma	(Çift)	Kondansatörlü  Motorlar</a:t>
            </a:r>
            <a:endParaRPr/>
          </a:p>
        </p:txBody>
      </p:sp>
      <p:sp>
        <p:nvSpPr>
          <p:cNvPr id="447" name="Google Shape;447;p38"/>
          <p:cNvSpPr txBox="1"/>
          <p:nvPr/>
        </p:nvSpPr>
        <p:spPr>
          <a:xfrm>
            <a:off x="1171752" y="807465"/>
            <a:ext cx="749744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Çift kondansatörlü motorlar kondansatör yol vermeli bir</a:t>
            </a:r>
            <a:endParaRPr sz="2400">
              <a:solidFill>
                <a:schemeClr val="dk1"/>
              </a:solidFill>
              <a:latin typeface="Arial"/>
              <a:ea typeface="Arial"/>
              <a:cs typeface="Arial"/>
              <a:sym typeface="Arial"/>
            </a:endParaRPr>
          </a:p>
        </p:txBody>
      </p:sp>
      <p:sp>
        <p:nvSpPr>
          <p:cNvPr id="448" name="Google Shape;448;p38"/>
          <p:cNvSpPr txBox="1"/>
          <p:nvPr/>
        </p:nvSpPr>
        <p:spPr>
          <a:xfrm>
            <a:off x="257047" y="1170178"/>
            <a:ext cx="370332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fazlı	motorların	başka	bir</a:t>
            </a:r>
            <a:endParaRPr sz="2400">
              <a:solidFill>
                <a:schemeClr val="dk1"/>
              </a:solidFill>
              <a:latin typeface="Arial"/>
              <a:ea typeface="Arial"/>
              <a:cs typeface="Arial"/>
              <a:sym typeface="Arial"/>
            </a:endParaRPr>
          </a:p>
        </p:txBody>
      </p:sp>
      <p:sp>
        <p:nvSpPr>
          <p:cNvPr id="449" name="Google Shape;449;p38"/>
          <p:cNvSpPr txBox="1"/>
          <p:nvPr/>
        </p:nvSpPr>
        <p:spPr>
          <a:xfrm>
            <a:off x="257047" y="1170178"/>
            <a:ext cx="8415655" cy="755650"/>
          </a:xfrm>
          <a:prstGeom prst="rect">
            <a:avLst/>
          </a:prstGeom>
          <a:noFill/>
          <a:ln>
            <a:noFill/>
          </a:ln>
        </p:spPr>
        <p:txBody>
          <a:bodyPr anchorCtr="0" anchor="t" bIns="0" lIns="0" spcFirstLastPara="1" rIns="0" wrap="square" tIns="26025">
            <a:noAutofit/>
          </a:bodyPr>
          <a:lstStyle/>
          <a:p>
            <a:pPr indent="3880484" lvl="0" marL="12700" marR="5080" rtl="0" algn="l">
              <a:lnSpc>
                <a:spcPct val="119583"/>
              </a:lnSpc>
              <a:spcBef>
                <a:spcPts val="0"/>
              </a:spcBef>
              <a:spcAft>
                <a:spcPts val="0"/>
              </a:spcAft>
              <a:buNone/>
            </a:pPr>
            <a:r>
              <a:rPr lang="en-US" sz="2400">
                <a:solidFill>
                  <a:schemeClr val="dk1"/>
                </a:solidFill>
                <a:latin typeface="Arial"/>
                <a:ea typeface="Arial"/>
                <a:cs typeface="Arial"/>
                <a:sym typeface="Arial"/>
              </a:rPr>
              <a:t>çeşididir.		Sürekli	kondansatörlü  motorlarda	bahsedilen	düşük	kalkınma		momentinin</a:t>
            </a:r>
            <a:endParaRPr sz="2400">
              <a:solidFill>
                <a:schemeClr val="dk1"/>
              </a:solidFill>
              <a:latin typeface="Arial"/>
              <a:ea typeface="Arial"/>
              <a:cs typeface="Arial"/>
              <a:sym typeface="Arial"/>
            </a:endParaRPr>
          </a:p>
        </p:txBody>
      </p:sp>
      <p:sp>
        <p:nvSpPr>
          <p:cNvPr id="450" name="Google Shape;450;p38"/>
          <p:cNvSpPr txBox="1"/>
          <p:nvPr>
            <p:ph idx="1" type="body"/>
          </p:nvPr>
        </p:nvSpPr>
        <p:spPr>
          <a:xfrm>
            <a:off x="257047" y="1898650"/>
            <a:ext cx="8418830" cy="4196715"/>
          </a:xfrm>
          <a:prstGeom prst="rect">
            <a:avLst/>
          </a:prstGeom>
          <a:noFill/>
          <a:ln>
            <a:noFill/>
          </a:ln>
        </p:spPr>
        <p:txBody>
          <a:bodyPr anchorCtr="0" anchor="t" bIns="0" lIns="0" spcFirstLastPara="1" rIns="0" wrap="square" tIns="17125">
            <a:noAutofit/>
          </a:bodyPr>
          <a:lstStyle/>
          <a:p>
            <a:pPr indent="0" lvl="0" marL="12700" marR="5080" rtl="0" algn="l">
              <a:lnSpc>
                <a:spcPct val="98700"/>
              </a:lnSpc>
              <a:spcBef>
                <a:spcPts val="0"/>
              </a:spcBef>
              <a:spcAft>
                <a:spcPts val="0"/>
              </a:spcAft>
              <a:buNone/>
            </a:pPr>
            <a:r>
              <a:rPr lang="en-US"/>
              <a:t>arttırılması	için		 tasarlanmışlardır.	Bu	 tip	motorlarda	yardımcı  sargıya	seri		bağlı	ve	değerleri		birbirinden	farklı	kondansatör  kullanılır.	Kalkınma	anında		her			iki	kondansatörde	devrededir  ve	bir	tane		bir	süre		sonra	merkez		kaç	anahtarı ile devreden  çıkarılır. Bu tip motorlarda en iyi kalkınma ve normal çalışma  şartları			gerçekleştirilebilir.	Yol			verme	kondansatörlü  motorlarda olduğu gibi yüksek kalkınma momentine ve sürekli  kondansatörlü		motorlarda olduğu gibi sessiz ve yüksek  momentle çalışırlar. Özellikle kompresör, hidrolik pompa ve  santrifüj pompalar gibi yüksek kalkış momentinin istendiği  yerlerde kullanılırlar.</a:t>
            </a:r>
            <a:endParaRPr/>
          </a:p>
          <a:p>
            <a:pPr indent="0" lvl="0" marL="0" marR="133350" rtl="0" algn="r">
              <a:lnSpc>
                <a:spcPct val="109285"/>
              </a:lnSpc>
              <a:spcBef>
                <a:spcPts val="0"/>
              </a:spcBef>
              <a:spcAft>
                <a:spcPts val="0"/>
              </a:spcAft>
              <a:buNone/>
            </a:pPr>
            <a:r>
              <a:rPr b="1" lang="en-US" sz="1400">
                <a:solidFill>
                  <a:srgbClr val="FFFFFF"/>
                </a:solidFill>
                <a:latin typeface="Arial"/>
                <a:ea typeface="Arial"/>
                <a:cs typeface="Arial"/>
                <a:sym typeface="Arial"/>
              </a:rPr>
              <a:t>31</a:t>
            </a:r>
            <a:endParaRPr sz="1400">
              <a:latin typeface="Arial"/>
              <a:ea typeface="Arial"/>
              <a:cs typeface="Arial"/>
              <a:sym typeface="Arial"/>
            </a:endParaRPr>
          </a:p>
        </p:txBody>
      </p:sp>
      <p:sp>
        <p:nvSpPr>
          <p:cNvPr id="451" name="Google Shape;451;p38"/>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38"/>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38"/>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38"/>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9"/>
          <p:cNvSpPr/>
          <p:nvPr/>
        </p:nvSpPr>
        <p:spPr>
          <a:xfrm>
            <a:off x="4306570" y="836930"/>
            <a:ext cx="4370070" cy="36004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39"/>
          <p:cNvSpPr txBox="1"/>
          <p:nvPr/>
        </p:nvSpPr>
        <p:spPr>
          <a:xfrm>
            <a:off x="386588" y="4752213"/>
            <a:ext cx="8007984" cy="757555"/>
          </a:xfrm>
          <a:prstGeom prst="rect">
            <a:avLst/>
          </a:prstGeom>
          <a:noFill/>
          <a:ln>
            <a:noFill/>
          </a:ln>
        </p:spPr>
        <p:txBody>
          <a:bodyPr anchorCtr="0" anchor="t" bIns="0" lIns="0" spcFirstLastPara="1" rIns="0" wrap="square" tIns="12700">
            <a:noAutofit/>
          </a:bodyPr>
          <a:lstStyle/>
          <a:p>
            <a:pPr indent="-2545715" lvl="0" marL="2558415" marR="5080" rtl="0" algn="l">
              <a:lnSpc>
                <a:spcPct val="100000"/>
              </a:lnSpc>
              <a:spcBef>
                <a:spcPts val="0"/>
              </a:spcBef>
              <a:spcAft>
                <a:spcPts val="0"/>
              </a:spcAft>
              <a:buNone/>
            </a:pPr>
            <a:r>
              <a:rPr lang="en-US" sz="2400">
                <a:solidFill>
                  <a:schemeClr val="dk1"/>
                </a:solidFill>
                <a:latin typeface="Arial"/>
                <a:ea typeface="Arial"/>
                <a:cs typeface="Arial"/>
                <a:sym typeface="Arial"/>
              </a:rPr>
              <a:t>Çift kondansatörlü asenkron motor bağlantı şeması ve hız -  moment karakteristiği</a:t>
            </a:r>
            <a:endParaRPr sz="2400">
              <a:solidFill>
                <a:schemeClr val="dk1"/>
              </a:solidFill>
              <a:latin typeface="Arial"/>
              <a:ea typeface="Arial"/>
              <a:cs typeface="Arial"/>
              <a:sym typeface="Arial"/>
            </a:endParaRPr>
          </a:p>
        </p:txBody>
      </p:sp>
      <p:sp>
        <p:nvSpPr>
          <p:cNvPr id="461" name="Google Shape;461;p39"/>
          <p:cNvSpPr txBox="1"/>
          <p:nvPr/>
        </p:nvSpPr>
        <p:spPr>
          <a:xfrm>
            <a:off x="8323580" y="5866587"/>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32</a:t>
            </a:r>
            <a:endParaRPr sz="1400">
              <a:solidFill>
                <a:schemeClr val="dk1"/>
              </a:solidFill>
              <a:latin typeface="Arial"/>
              <a:ea typeface="Arial"/>
              <a:cs typeface="Arial"/>
              <a:sym typeface="Arial"/>
            </a:endParaRPr>
          </a:p>
        </p:txBody>
      </p:sp>
      <p:sp>
        <p:nvSpPr>
          <p:cNvPr id="462" name="Google Shape;462;p39"/>
          <p:cNvSpPr/>
          <p:nvPr/>
        </p:nvSpPr>
        <p:spPr>
          <a:xfrm>
            <a:off x="323215" y="1440180"/>
            <a:ext cx="3758565" cy="242709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39"/>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39"/>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39"/>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39"/>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0"/>
          <p:cNvSpPr/>
          <p:nvPr/>
        </p:nvSpPr>
        <p:spPr>
          <a:xfrm>
            <a:off x="689609" y="312420"/>
            <a:ext cx="7802880" cy="52908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40"/>
          <p:cNvSpPr txBox="1"/>
          <p:nvPr/>
        </p:nvSpPr>
        <p:spPr>
          <a:xfrm>
            <a:off x="8323580" y="5833059"/>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33</a:t>
            </a:r>
            <a:endParaRPr sz="1400">
              <a:solidFill>
                <a:schemeClr val="dk1"/>
              </a:solidFill>
              <a:latin typeface="Arial"/>
              <a:ea typeface="Arial"/>
              <a:cs typeface="Arial"/>
              <a:sym typeface="Arial"/>
            </a:endParaRPr>
          </a:p>
        </p:txBody>
      </p:sp>
      <p:sp>
        <p:nvSpPr>
          <p:cNvPr id="473" name="Google Shape;473;p40"/>
          <p:cNvSpPr txBox="1"/>
          <p:nvPr/>
        </p:nvSpPr>
        <p:spPr>
          <a:xfrm>
            <a:off x="2110485" y="5983935"/>
            <a:ext cx="456374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Bir fazlı ASM’lerin karşılaştırlması</a:t>
            </a:r>
            <a:endParaRPr sz="2400">
              <a:solidFill>
                <a:schemeClr val="dk1"/>
              </a:solidFill>
              <a:latin typeface="Arial"/>
              <a:ea typeface="Arial"/>
              <a:cs typeface="Arial"/>
              <a:sym typeface="Arial"/>
            </a:endParaRPr>
          </a:p>
        </p:txBody>
      </p:sp>
      <p:sp>
        <p:nvSpPr>
          <p:cNvPr id="474" name="Google Shape;474;p40"/>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40"/>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40"/>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40"/>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1"/>
          <p:cNvSpPr txBox="1"/>
          <p:nvPr>
            <p:ph type="title"/>
          </p:nvPr>
        </p:nvSpPr>
        <p:spPr>
          <a:xfrm>
            <a:off x="1100124" y="313435"/>
            <a:ext cx="749490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a:latin typeface="Arial"/>
                <a:ea typeface="Arial"/>
                <a:cs typeface="Arial"/>
                <a:sym typeface="Arial"/>
              </a:rPr>
              <a:t>Bir	Fazlı	Asenkron	Motorlarda	Devir	Yönünün</a:t>
            </a:r>
            <a:endParaRPr/>
          </a:p>
        </p:txBody>
      </p:sp>
      <p:sp>
        <p:nvSpPr>
          <p:cNvPr id="483" name="Google Shape;483;p41"/>
          <p:cNvSpPr txBox="1"/>
          <p:nvPr/>
        </p:nvSpPr>
        <p:spPr>
          <a:xfrm>
            <a:off x="185420" y="677926"/>
            <a:ext cx="8420100" cy="4029710"/>
          </a:xfrm>
          <a:prstGeom prst="rect">
            <a:avLst/>
          </a:prstGeom>
          <a:noFill/>
          <a:ln>
            <a:noFill/>
          </a:ln>
        </p:spPr>
        <p:txBody>
          <a:bodyPr anchorCtr="0" anchor="t" bIns="0" lIns="0" spcFirstLastPara="1" rIns="0" wrap="square" tIns="12700">
            <a:noAutofit/>
          </a:bodyPr>
          <a:lstStyle/>
          <a:p>
            <a:pPr indent="0" lvl="0" marL="12700" marR="0" rtl="0" algn="l">
              <a:lnSpc>
                <a:spcPct val="119791"/>
              </a:lnSpc>
              <a:spcBef>
                <a:spcPts val="0"/>
              </a:spcBef>
              <a:spcAft>
                <a:spcPts val="0"/>
              </a:spcAft>
              <a:buNone/>
            </a:pPr>
            <a:r>
              <a:rPr b="1" lang="en-US" sz="2400">
                <a:solidFill>
                  <a:schemeClr val="dk1"/>
                </a:solidFill>
                <a:latin typeface="Arial"/>
                <a:ea typeface="Arial"/>
                <a:cs typeface="Arial"/>
                <a:sym typeface="Arial"/>
              </a:rPr>
              <a:t>Değiştirilmesi</a:t>
            </a:r>
            <a:endParaRPr sz="2400">
              <a:solidFill>
                <a:schemeClr val="dk1"/>
              </a:solidFill>
              <a:latin typeface="Arial"/>
              <a:ea typeface="Arial"/>
              <a:cs typeface="Arial"/>
              <a:sym typeface="Arial"/>
            </a:endParaRPr>
          </a:p>
          <a:p>
            <a:pPr indent="914400" lvl="0" marL="12700" marR="5080" rtl="0" algn="just">
              <a:lnSpc>
                <a:spcPct val="99500"/>
              </a:lnSpc>
              <a:spcBef>
                <a:spcPts val="5"/>
              </a:spcBef>
              <a:spcAft>
                <a:spcPts val="0"/>
              </a:spcAft>
              <a:buNone/>
            </a:pPr>
            <a:r>
              <a:rPr lang="en-US" sz="2400">
                <a:solidFill>
                  <a:schemeClr val="dk1"/>
                </a:solidFill>
                <a:latin typeface="Arial"/>
                <a:ea typeface="Arial"/>
                <a:cs typeface="Arial"/>
                <a:sym typeface="Arial"/>
              </a:rPr>
              <a:t>Bir fazlı asenkron motorlar üç fazlı asenkron motorlar  gibi her iki yönde de çalışmaya elverişlidirler.  Bir fazlı  asenkron motorların devir yönünü değiştirmek için ana veya  yardımcı sargıdan herhangi birinin uçları yer değiştirilir. Bu  sargıların herhangi birinin uçlarının değiştirilmesi ile stator  alanın dönüş yönü ters çevrilir. Sonuç olarak da motorun devir  yönü de değiştirilmiş olur. Dikkat edilmesi gereken en önemli  nokta merkez kaç anahtarı ile kontrol edilen yardımcı sargılı  motorlarda motorun çalışırken devir yönünün  değiştirilememesidir. Çünkü motor yalnız ana sargı ile</a:t>
            </a:r>
            <a:endParaRPr sz="2400">
              <a:solidFill>
                <a:schemeClr val="dk1"/>
              </a:solidFill>
              <a:latin typeface="Arial"/>
              <a:ea typeface="Arial"/>
              <a:cs typeface="Arial"/>
              <a:sym typeface="Arial"/>
            </a:endParaRPr>
          </a:p>
        </p:txBody>
      </p:sp>
      <p:sp>
        <p:nvSpPr>
          <p:cNvPr id="484" name="Google Shape;484;p41"/>
          <p:cNvSpPr txBox="1"/>
          <p:nvPr/>
        </p:nvSpPr>
        <p:spPr>
          <a:xfrm>
            <a:off x="185420" y="4679060"/>
            <a:ext cx="8413115" cy="756285"/>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en-US" sz="2400">
                <a:solidFill>
                  <a:schemeClr val="dk1"/>
                </a:solidFill>
                <a:latin typeface="Arial"/>
                <a:ea typeface="Arial"/>
                <a:cs typeface="Arial"/>
                <a:sym typeface="Arial"/>
              </a:rPr>
              <a:t>çalışmaktadır.	Bu	nedenle	motor	ilk	önce	durdurulmalı	yada  merkez kaç anahtarı	yardımcı sargıyı devreye sokana kadar</a:t>
            </a:r>
            <a:endParaRPr sz="2400">
              <a:solidFill>
                <a:schemeClr val="dk1"/>
              </a:solidFill>
              <a:latin typeface="Arial"/>
              <a:ea typeface="Arial"/>
              <a:cs typeface="Arial"/>
              <a:sym typeface="Arial"/>
            </a:endParaRPr>
          </a:p>
        </p:txBody>
      </p:sp>
      <p:sp>
        <p:nvSpPr>
          <p:cNvPr id="485" name="Google Shape;485;p41"/>
          <p:cNvSpPr txBox="1"/>
          <p:nvPr/>
        </p:nvSpPr>
        <p:spPr>
          <a:xfrm>
            <a:off x="185420" y="5770575"/>
            <a:ext cx="209550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değiştirilmelidir.</a:t>
            </a:r>
            <a:endParaRPr sz="2400">
              <a:solidFill>
                <a:schemeClr val="dk1"/>
              </a:solidFill>
              <a:latin typeface="Arial"/>
              <a:ea typeface="Arial"/>
              <a:cs typeface="Arial"/>
              <a:sym typeface="Arial"/>
            </a:endParaRPr>
          </a:p>
        </p:txBody>
      </p:sp>
      <p:sp>
        <p:nvSpPr>
          <p:cNvPr id="486" name="Google Shape;486;p41"/>
          <p:cNvSpPr txBox="1"/>
          <p:nvPr/>
        </p:nvSpPr>
        <p:spPr>
          <a:xfrm>
            <a:off x="185420" y="5295842"/>
            <a:ext cx="8410575" cy="782955"/>
          </a:xfrm>
          <a:prstGeom prst="rect">
            <a:avLst/>
          </a:prstGeom>
          <a:noFill/>
          <a:ln>
            <a:noFill/>
          </a:ln>
        </p:spPr>
        <p:txBody>
          <a:bodyPr anchorCtr="0" anchor="t" bIns="0" lIns="0" spcFirstLastPara="1" rIns="0" wrap="square" tIns="12445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devri	düşürülmeli	sonra	sargılardan	birinin	uçları	yer</a:t>
            </a:r>
            <a:endParaRPr sz="2400">
              <a:solidFill>
                <a:schemeClr val="dk1"/>
              </a:solidFill>
              <a:latin typeface="Arial"/>
              <a:ea typeface="Arial"/>
              <a:cs typeface="Arial"/>
              <a:sym typeface="Arial"/>
            </a:endParaRPr>
          </a:p>
          <a:p>
            <a:pPr indent="0" lvl="0" marL="0" marR="54610" rtl="0" algn="r">
              <a:lnSpc>
                <a:spcPct val="100000"/>
              </a:lnSpc>
              <a:spcBef>
                <a:spcPts val="520"/>
              </a:spcBef>
              <a:spcAft>
                <a:spcPts val="0"/>
              </a:spcAft>
              <a:buNone/>
            </a:pPr>
            <a:r>
              <a:rPr b="1" lang="en-US" sz="1400">
                <a:solidFill>
                  <a:srgbClr val="FFFFFF"/>
                </a:solidFill>
                <a:latin typeface="Arial"/>
                <a:ea typeface="Arial"/>
                <a:cs typeface="Arial"/>
                <a:sym typeface="Arial"/>
              </a:rPr>
              <a:t>34</a:t>
            </a:r>
            <a:endParaRPr sz="1400">
              <a:solidFill>
                <a:schemeClr val="dk1"/>
              </a:solidFill>
              <a:latin typeface="Arial"/>
              <a:ea typeface="Arial"/>
              <a:cs typeface="Arial"/>
              <a:sym typeface="Arial"/>
            </a:endParaRPr>
          </a:p>
        </p:txBody>
      </p:sp>
      <p:sp>
        <p:nvSpPr>
          <p:cNvPr id="487" name="Google Shape;487;p41"/>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41"/>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41"/>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41"/>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2"/>
          <p:cNvSpPr/>
          <p:nvPr/>
        </p:nvSpPr>
        <p:spPr>
          <a:xfrm>
            <a:off x="4824326" y="2564764"/>
            <a:ext cx="3894224" cy="252031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42"/>
          <p:cNvSpPr txBox="1"/>
          <p:nvPr>
            <p:ph type="title"/>
          </p:nvPr>
        </p:nvSpPr>
        <p:spPr>
          <a:xfrm>
            <a:off x="185420" y="22352"/>
            <a:ext cx="8467090" cy="1847214"/>
          </a:xfrm>
          <a:prstGeom prst="rect">
            <a:avLst/>
          </a:prstGeom>
          <a:noFill/>
          <a:ln>
            <a:noFill/>
          </a:ln>
        </p:spPr>
        <p:txBody>
          <a:bodyPr anchorCtr="0" anchor="t" bIns="0" lIns="0" spcFirstLastPara="1" rIns="0" wrap="square" tIns="14600">
            <a:noAutofit/>
          </a:bodyPr>
          <a:lstStyle/>
          <a:p>
            <a:pPr indent="914400" lvl="0" marL="12700" marR="5080" rtl="0" algn="just">
              <a:lnSpc>
                <a:spcPct val="99500"/>
              </a:lnSpc>
              <a:spcBef>
                <a:spcPts val="0"/>
              </a:spcBef>
              <a:spcAft>
                <a:spcPts val="0"/>
              </a:spcAft>
              <a:buNone/>
            </a:pPr>
            <a:r>
              <a:rPr lang="en-US"/>
              <a:t>Sürekli çalışma kondansatörü bulunduran motorlarda  durum biraz farklıdır. Bu motorlarda ana sargı ile yardımcı  sargı motorun çalışması boyunca devrede olduğundan motor  çalışırken sargılardan birinin uçlarının yer değiştirilmesi ile  motorun devir yönü değişir.</a:t>
            </a:r>
            <a:endParaRPr/>
          </a:p>
        </p:txBody>
      </p:sp>
      <p:sp>
        <p:nvSpPr>
          <p:cNvPr id="497" name="Google Shape;497;p42"/>
          <p:cNvSpPr txBox="1"/>
          <p:nvPr/>
        </p:nvSpPr>
        <p:spPr>
          <a:xfrm>
            <a:off x="952296" y="5336235"/>
            <a:ext cx="6950709" cy="756920"/>
          </a:xfrm>
          <a:prstGeom prst="rect">
            <a:avLst/>
          </a:prstGeom>
          <a:noFill/>
          <a:ln>
            <a:noFill/>
          </a:ln>
        </p:spPr>
        <p:txBody>
          <a:bodyPr anchorCtr="0" anchor="t" bIns="0" lIns="0" spcFirstLastPara="1" rIns="0" wrap="square" tIns="12700">
            <a:noAutofit/>
          </a:bodyPr>
          <a:lstStyle/>
          <a:p>
            <a:pPr indent="-2576195" lvl="0" marL="2588260" marR="5080" rtl="0" algn="l">
              <a:lnSpc>
                <a:spcPct val="100000"/>
              </a:lnSpc>
              <a:spcBef>
                <a:spcPts val="0"/>
              </a:spcBef>
              <a:spcAft>
                <a:spcPts val="0"/>
              </a:spcAft>
              <a:buNone/>
            </a:pPr>
            <a:r>
              <a:rPr lang="en-US" sz="2400">
                <a:solidFill>
                  <a:schemeClr val="dk1"/>
                </a:solidFill>
                <a:latin typeface="Arial"/>
                <a:ea typeface="Arial"/>
                <a:cs typeface="Arial"/>
                <a:sym typeface="Arial"/>
              </a:rPr>
              <a:t>Yardımcı sargılı asenkron motorların devir yönünün  değiştirilmesi</a:t>
            </a:r>
            <a:endParaRPr sz="2400">
              <a:solidFill>
                <a:schemeClr val="dk1"/>
              </a:solidFill>
              <a:latin typeface="Arial"/>
              <a:ea typeface="Arial"/>
              <a:cs typeface="Arial"/>
              <a:sym typeface="Arial"/>
            </a:endParaRPr>
          </a:p>
        </p:txBody>
      </p:sp>
      <p:sp>
        <p:nvSpPr>
          <p:cNvPr id="498" name="Google Shape;498;p42"/>
          <p:cNvSpPr txBox="1"/>
          <p:nvPr/>
        </p:nvSpPr>
        <p:spPr>
          <a:xfrm>
            <a:off x="8322056" y="5840679"/>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35</a:t>
            </a:r>
            <a:endParaRPr sz="1400">
              <a:solidFill>
                <a:schemeClr val="dk1"/>
              </a:solidFill>
              <a:latin typeface="Arial"/>
              <a:ea typeface="Arial"/>
              <a:cs typeface="Arial"/>
              <a:sym typeface="Arial"/>
            </a:endParaRPr>
          </a:p>
        </p:txBody>
      </p:sp>
      <p:sp>
        <p:nvSpPr>
          <p:cNvPr id="499" name="Google Shape;499;p42"/>
          <p:cNvSpPr/>
          <p:nvPr/>
        </p:nvSpPr>
        <p:spPr>
          <a:xfrm>
            <a:off x="323215" y="2487929"/>
            <a:ext cx="3702685" cy="252158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42"/>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42"/>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42"/>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42"/>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3"/>
          <p:cNvSpPr txBox="1"/>
          <p:nvPr>
            <p:ph type="title"/>
          </p:nvPr>
        </p:nvSpPr>
        <p:spPr>
          <a:xfrm>
            <a:off x="1171752" y="83311"/>
            <a:ext cx="749935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lang="en-US"/>
              <a:t>Aspiratör,	vantilatör,	kompresör,	küçük	çamaşır</a:t>
            </a:r>
            <a:endParaRPr/>
          </a:p>
        </p:txBody>
      </p:sp>
      <p:sp>
        <p:nvSpPr>
          <p:cNvPr id="509" name="Google Shape;509;p43"/>
          <p:cNvSpPr txBox="1"/>
          <p:nvPr/>
        </p:nvSpPr>
        <p:spPr>
          <a:xfrm>
            <a:off x="257047" y="447802"/>
            <a:ext cx="8416925" cy="2936875"/>
          </a:xfrm>
          <a:prstGeom prst="rect">
            <a:avLst/>
          </a:prstGeom>
          <a:noFill/>
          <a:ln>
            <a:noFill/>
          </a:ln>
        </p:spPr>
        <p:txBody>
          <a:bodyPr anchorCtr="0" anchor="t" bIns="0" lIns="0" spcFirstLastPara="1" rIns="0" wrap="square" tIns="14600">
            <a:noAutofit/>
          </a:bodyPr>
          <a:lstStyle/>
          <a:p>
            <a:pPr indent="0" lvl="0" marL="12700" marR="5080" rtl="0" algn="just">
              <a:lnSpc>
                <a:spcPct val="99400"/>
              </a:lnSpc>
              <a:spcBef>
                <a:spcPts val="0"/>
              </a:spcBef>
              <a:spcAft>
                <a:spcPts val="0"/>
              </a:spcAft>
              <a:buNone/>
            </a:pPr>
            <a:r>
              <a:rPr lang="en-US" sz="2400">
                <a:solidFill>
                  <a:schemeClr val="dk1"/>
                </a:solidFill>
                <a:latin typeface="Arial"/>
                <a:ea typeface="Arial"/>
                <a:cs typeface="Arial"/>
                <a:sym typeface="Arial"/>
              </a:rPr>
              <a:t>makinesi gibi motorlar, daima bir yönde dönerler. Bu nedenle  sargı uçları stator içinde bağlanarak dışarıya üç uç çıkartılır.  Uçlardan ikisi ana sargı, diğeri ise yardımcı sargı ucudur ve  bu uç santrifüj anahtara bağlanır. Devir yönü sık sık  değiştirilen motorlarda ise klemens tablosunu dört uç çıkartılır.  Devamlı sağa ve sola çalışan tezgahlarda, motorun devir  yönünü değiştirmek için şekildeki gibi devir yönü değiştirme  şalteri kullanılır.</a:t>
            </a:r>
            <a:endParaRPr sz="2400">
              <a:solidFill>
                <a:schemeClr val="dk1"/>
              </a:solidFill>
              <a:latin typeface="Arial"/>
              <a:ea typeface="Arial"/>
              <a:cs typeface="Arial"/>
              <a:sym typeface="Arial"/>
            </a:endParaRPr>
          </a:p>
        </p:txBody>
      </p:sp>
      <p:sp>
        <p:nvSpPr>
          <p:cNvPr id="510" name="Google Shape;510;p43"/>
          <p:cNvSpPr txBox="1"/>
          <p:nvPr/>
        </p:nvSpPr>
        <p:spPr>
          <a:xfrm>
            <a:off x="8323580" y="5862015"/>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36</a:t>
            </a:r>
            <a:endParaRPr sz="1400">
              <a:solidFill>
                <a:schemeClr val="dk1"/>
              </a:solidFill>
              <a:latin typeface="Arial"/>
              <a:ea typeface="Arial"/>
              <a:cs typeface="Arial"/>
              <a:sym typeface="Arial"/>
            </a:endParaRPr>
          </a:p>
        </p:txBody>
      </p:sp>
      <p:sp>
        <p:nvSpPr>
          <p:cNvPr id="511" name="Google Shape;511;p43"/>
          <p:cNvSpPr txBox="1"/>
          <p:nvPr/>
        </p:nvSpPr>
        <p:spPr>
          <a:xfrm>
            <a:off x="1773682" y="6302451"/>
            <a:ext cx="597154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Devir yönü değiştirme şalterinin kullanılması</a:t>
            </a:r>
            <a:endParaRPr sz="2400">
              <a:solidFill>
                <a:schemeClr val="dk1"/>
              </a:solidFill>
              <a:latin typeface="Arial"/>
              <a:ea typeface="Arial"/>
              <a:cs typeface="Arial"/>
              <a:sym typeface="Arial"/>
            </a:endParaRPr>
          </a:p>
        </p:txBody>
      </p:sp>
      <p:sp>
        <p:nvSpPr>
          <p:cNvPr id="512" name="Google Shape;512;p43"/>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43"/>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43"/>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43"/>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43"/>
          <p:cNvSpPr/>
          <p:nvPr/>
        </p:nvSpPr>
        <p:spPr>
          <a:xfrm>
            <a:off x="1831339" y="3781462"/>
            <a:ext cx="5264785" cy="21601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4"/>
          <p:cNvSpPr txBox="1"/>
          <p:nvPr>
            <p:ph type="title"/>
          </p:nvPr>
        </p:nvSpPr>
        <p:spPr>
          <a:xfrm>
            <a:off x="185420" y="22352"/>
            <a:ext cx="8403590" cy="755650"/>
          </a:xfrm>
          <a:prstGeom prst="rect">
            <a:avLst/>
          </a:prstGeom>
          <a:noFill/>
          <a:ln>
            <a:noFill/>
          </a:ln>
        </p:spPr>
        <p:txBody>
          <a:bodyPr anchorCtr="0" anchor="t" bIns="0" lIns="0" spcFirstLastPara="1" rIns="0" wrap="square" tIns="25400">
            <a:noAutofit/>
          </a:bodyPr>
          <a:lstStyle/>
          <a:p>
            <a:pPr indent="914400" lvl="0" marL="12700" marR="5080" rtl="0" algn="l">
              <a:lnSpc>
                <a:spcPct val="119583"/>
              </a:lnSpc>
              <a:spcBef>
                <a:spcPts val="0"/>
              </a:spcBef>
              <a:spcAft>
                <a:spcPts val="0"/>
              </a:spcAft>
              <a:buNone/>
            </a:pPr>
            <a:r>
              <a:rPr lang="en-US"/>
              <a:t>Sürekli	kondansatörlü	motorların	devir	yönünü  değiştirmek için bağlantı şekli aşağıdaki gibi yapılır.</a:t>
            </a:r>
            <a:endParaRPr/>
          </a:p>
        </p:txBody>
      </p:sp>
      <p:sp>
        <p:nvSpPr>
          <p:cNvPr id="522" name="Google Shape;522;p44"/>
          <p:cNvSpPr txBox="1"/>
          <p:nvPr/>
        </p:nvSpPr>
        <p:spPr>
          <a:xfrm>
            <a:off x="462787" y="3863720"/>
            <a:ext cx="7835900" cy="755650"/>
          </a:xfrm>
          <a:prstGeom prst="rect">
            <a:avLst/>
          </a:prstGeom>
          <a:noFill/>
          <a:ln>
            <a:noFill/>
          </a:ln>
        </p:spPr>
        <p:txBody>
          <a:bodyPr anchorCtr="0" anchor="t" bIns="0" lIns="0" spcFirstLastPara="1" rIns="0" wrap="square" tIns="25400">
            <a:noAutofit/>
          </a:bodyPr>
          <a:lstStyle/>
          <a:p>
            <a:pPr indent="-3032125" lvl="0" marL="3044190" marR="5080" rtl="0" algn="l">
              <a:lnSpc>
                <a:spcPct val="119583"/>
              </a:lnSpc>
              <a:spcBef>
                <a:spcPts val="0"/>
              </a:spcBef>
              <a:spcAft>
                <a:spcPts val="0"/>
              </a:spcAft>
              <a:buNone/>
            </a:pPr>
            <a:r>
              <a:rPr lang="en-US" sz="2400">
                <a:solidFill>
                  <a:schemeClr val="dk1"/>
                </a:solidFill>
                <a:latin typeface="Arial"/>
                <a:ea typeface="Arial"/>
                <a:cs typeface="Arial"/>
                <a:sym typeface="Arial"/>
              </a:rPr>
              <a:t>Sürekli kondansatörlü asenkron motorlarda devir yönünün  değiştirilmesi</a:t>
            </a:r>
            <a:endParaRPr sz="2400">
              <a:solidFill>
                <a:schemeClr val="dk1"/>
              </a:solidFill>
              <a:latin typeface="Arial"/>
              <a:ea typeface="Arial"/>
              <a:cs typeface="Arial"/>
              <a:sym typeface="Arial"/>
            </a:endParaRPr>
          </a:p>
        </p:txBody>
      </p:sp>
      <p:sp>
        <p:nvSpPr>
          <p:cNvPr id="523" name="Google Shape;523;p44"/>
          <p:cNvSpPr txBox="1"/>
          <p:nvPr/>
        </p:nvSpPr>
        <p:spPr>
          <a:xfrm>
            <a:off x="8323580" y="5845251"/>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37</a:t>
            </a:r>
            <a:endParaRPr sz="1400">
              <a:solidFill>
                <a:schemeClr val="dk1"/>
              </a:solidFill>
              <a:latin typeface="Arial"/>
              <a:ea typeface="Arial"/>
              <a:cs typeface="Arial"/>
              <a:sym typeface="Arial"/>
            </a:endParaRPr>
          </a:p>
        </p:txBody>
      </p:sp>
      <p:sp>
        <p:nvSpPr>
          <p:cNvPr id="524" name="Google Shape;524;p44"/>
          <p:cNvSpPr/>
          <p:nvPr/>
        </p:nvSpPr>
        <p:spPr>
          <a:xfrm>
            <a:off x="2453004" y="1303019"/>
            <a:ext cx="3800475" cy="225361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44"/>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44"/>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44"/>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44"/>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graphicFrame>
        <p:nvGraphicFramePr>
          <p:cNvPr id="533" name="Google Shape;533;p45"/>
          <p:cNvGraphicFramePr/>
          <p:nvPr/>
        </p:nvGraphicFramePr>
        <p:xfrm>
          <a:off x="172212" y="182879"/>
          <a:ext cx="3000000" cy="3000000"/>
        </p:xfrm>
        <a:graphic>
          <a:graphicData uri="http://schemas.openxmlformats.org/drawingml/2006/table">
            <a:tbl>
              <a:tblPr bandRow="1" firstRow="1">
                <a:noFill/>
                <a:tableStyleId>{5886313F-E9C2-4B9D-9672-01BD9221F2E0}</a:tableStyleId>
              </a:tblPr>
              <a:tblGrid>
                <a:gridCol w="1511925"/>
                <a:gridCol w="1297300"/>
                <a:gridCol w="1583700"/>
                <a:gridCol w="1656725"/>
                <a:gridCol w="2447300"/>
              </a:tblGrid>
              <a:tr h="945125">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225425" marR="0" rtl="0" algn="l">
                        <a:lnSpc>
                          <a:spcPct val="100000"/>
                        </a:lnSpc>
                        <a:spcBef>
                          <a:spcPts val="5"/>
                        </a:spcBef>
                        <a:spcAft>
                          <a:spcPts val="0"/>
                        </a:spcAft>
                        <a:buNone/>
                      </a:pPr>
                      <a:r>
                        <a:rPr b="1" lang="en-US" sz="1800" u="none" cap="none" strike="noStrike">
                          <a:latin typeface="Times New Roman"/>
                          <a:ea typeface="Times New Roman"/>
                          <a:cs typeface="Times New Roman"/>
                          <a:sym typeface="Times New Roman"/>
                        </a:rPr>
                        <a:t>Motor Tipi</a:t>
                      </a:r>
                      <a:endParaRPr sz="18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596D9"/>
                    </a:solidFill>
                  </a:tcPr>
                </a:tc>
                <a:tc>
                  <a:txBody>
                    <a:bodyPr/>
                    <a:lstStyle/>
                    <a:p>
                      <a:pPr indent="-190500" lvl="0" marL="396240" marR="156845" rtl="0" algn="l">
                        <a:lnSpc>
                          <a:spcPct val="115100"/>
                        </a:lnSpc>
                        <a:spcBef>
                          <a:spcPts val="0"/>
                        </a:spcBef>
                        <a:spcAft>
                          <a:spcPts val="0"/>
                        </a:spcAft>
                        <a:buNone/>
                      </a:pPr>
                      <a:r>
                        <a:rPr b="1" lang="en-US" sz="1800" u="none" cap="none" strike="noStrike">
                          <a:latin typeface="Times New Roman"/>
                          <a:ea typeface="Times New Roman"/>
                          <a:cs typeface="Times New Roman"/>
                          <a:sym typeface="Times New Roman"/>
                        </a:rPr>
                        <a:t>Yardımcı  Sargı</a:t>
                      </a:r>
                      <a:endParaRPr sz="1800" u="none" cap="none" strike="noStrike">
                        <a:latin typeface="Times New Roman"/>
                        <a:ea typeface="Times New Roman"/>
                        <a:cs typeface="Times New Roman"/>
                        <a:sym typeface="Times New Roman"/>
                      </a:endParaRPr>
                    </a:p>
                  </a:txBody>
                  <a:tcPr marT="123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596D9"/>
                    </a:solidFill>
                  </a:tcPr>
                </a:tc>
                <a:tc>
                  <a:txBody>
                    <a:bodyPr/>
                    <a:lstStyle/>
                    <a:p>
                      <a:pPr indent="0" lvl="0" marL="350520" marR="0" rtl="0" algn="l">
                        <a:lnSpc>
                          <a:spcPct val="100000"/>
                        </a:lnSpc>
                        <a:spcBef>
                          <a:spcPts val="0"/>
                        </a:spcBef>
                        <a:spcAft>
                          <a:spcPts val="0"/>
                        </a:spcAft>
                        <a:buNone/>
                      </a:pPr>
                      <a:r>
                        <a:rPr b="1" lang="en-US" sz="1800" u="none" cap="none" strike="noStrike">
                          <a:latin typeface="Times New Roman"/>
                          <a:ea typeface="Times New Roman"/>
                          <a:cs typeface="Times New Roman"/>
                          <a:sym typeface="Times New Roman"/>
                        </a:rPr>
                        <a:t>Yol Alma</a:t>
                      </a:r>
                      <a:endParaRPr sz="1800" u="none" cap="none" strike="noStrike">
                        <a:latin typeface="Times New Roman"/>
                        <a:ea typeface="Times New Roman"/>
                        <a:cs typeface="Times New Roman"/>
                        <a:sym typeface="Times New Roman"/>
                      </a:endParaRPr>
                    </a:p>
                    <a:p>
                      <a:pPr indent="50165" lvl="0" marL="353060" marR="332740" rtl="0" algn="l">
                        <a:lnSpc>
                          <a:spcPct val="114399"/>
                        </a:lnSpc>
                        <a:spcBef>
                          <a:spcPts val="15"/>
                        </a:spcBef>
                        <a:spcAft>
                          <a:spcPts val="0"/>
                        </a:spcAft>
                        <a:buNone/>
                      </a:pPr>
                      <a:r>
                        <a:rPr b="1" lang="en-US" sz="1800" u="none" cap="none" strike="noStrike">
                          <a:latin typeface="Times New Roman"/>
                          <a:ea typeface="Times New Roman"/>
                          <a:cs typeface="Times New Roman"/>
                          <a:sym typeface="Times New Roman"/>
                        </a:rPr>
                        <a:t>(Kalkış)  Momenti</a:t>
                      </a:r>
                      <a:endParaRPr sz="1800" u="none" cap="none" strike="noStrike">
                        <a:latin typeface="Times New Roman"/>
                        <a:ea typeface="Times New Roman"/>
                        <a:cs typeface="Times New Roman"/>
                        <a:sym typeface="Times New Roman"/>
                      </a:endParaRPr>
                    </a:p>
                  </a:txBody>
                  <a:tcPr marT="76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596D9"/>
                    </a:solidFill>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164465" marR="0" rtl="0" algn="l">
                        <a:lnSpc>
                          <a:spcPct val="100000"/>
                        </a:lnSpc>
                        <a:spcBef>
                          <a:spcPts val="5"/>
                        </a:spcBef>
                        <a:spcAft>
                          <a:spcPts val="0"/>
                        </a:spcAft>
                        <a:buNone/>
                      </a:pPr>
                      <a:r>
                        <a:rPr b="1" lang="en-US" sz="1800" u="none" cap="none" strike="noStrike">
                          <a:latin typeface="Times New Roman"/>
                          <a:ea typeface="Times New Roman"/>
                          <a:cs typeface="Times New Roman"/>
                          <a:sym typeface="Times New Roman"/>
                        </a:rPr>
                        <a:t>Çalışma Şekli</a:t>
                      </a:r>
                      <a:endParaRPr sz="18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596D9"/>
                    </a:solidFill>
                  </a:tcPr>
                </a:tc>
                <a:tc>
                  <a:txBody>
                    <a:bodyPr/>
                    <a:lstStyle/>
                    <a:p>
                      <a:pPr indent="-76200" lvl="0" marL="556260" marR="443230" rtl="0" algn="l">
                        <a:lnSpc>
                          <a:spcPct val="115100"/>
                        </a:lnSpc>
                        <a:spcBef>
                          <a:spcPts val="0"/>
                        </a:spcBef>
                        <a:spcAft>
                          <a:spcPts val="0"/>
                        </a:spcAft>
                        <a:buNone/>
                      </a:pPr>
                      <a:r>
                        <a:rPr b="1" lang="en-US" sz="1800" u="none" cap="none" strike="noStrike">
                          <a:latin typeface="Times New Roman"/>
                          <a:ea typeface="Times New Roman"/>
                          <a:cs typeface="Times New Roman"/>
                          <a:sym typeface="Times New Roman"/>
                        </a:rPr>
                        <a:t>Devir Yönünün  Değiştirilmesi</a:t>
                      </a:r>
                      <a:endParaRPr sz="1800" u="none" cap="none" strike="noStrike">
                        <a:latin typeface="Times New Roman"/>
                        <a:ea typeface="Times New Roman"/>
                        <a:cs typeface="Times New Roman"/>
                        <a:sym typeface="Times New Roman"/>
                      </a:endParaRPr>
                    </a:p>
                  </a:txBody>
                  <a:tcPr marT="123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7596D9"/>
                    </a:solidFill>
                  </a:tcPr>
                </a:tc>
              </a:tr>
              <a:tr h="1262250">
                <a:tc>
                  <a:txBody>
                    <a:bodyPr/>
                    <a:lstStyle/>
                    <a:p>
                      <a:pPr indent="0" lvl="0" marL="0" marR="0" rtl="0" algn="l">
                        <a:lnSpc>
                          <a:spcPct val="100000"/>
                        </a:lnSpc>
                        <a:spcBef>
                          <a:spcPts val="0"/>
                        </a:spcBef>
                        <a:spcAft>
                          <a:spcPts val="0"/>
                        </a:spcAft>
                        <a:buNone/>
                      </a:pPr>
                      <a:r>
                        <a:t/>
                      </a:r>
                      <a:endParaRPr sz="1850" u="none" cap="none" strike="noStrike">
                        <a:latin typeface="Times New Roman"/>
                        <a:ea typeface="Times New Roman"/>
                        <a:cs typeface="Times New Roman"/>
                        <a:sym typeface="Times New Roman"/>
                      </a:endParaRPr>
                    </a:p>
                    <a:p>
                      <a:pPr indent="-117474" lvl="0" marL="458469" marR="300355" rtl="0" algn="l">
                        <a:lnSpc>
                          <a:spcPct val="115599"/>
                        </a:lnSpc>
                        <a:spcBef>
                          <a:spcPts val="0"/>
                        </a:spcBef>
                        <a:spcAft>
                          <a:spcPts val="0"/>
                        </a:spcAft>
                        <a:buNone/>
                      </a:pPr>
                      <a:r>
                        <a:rPr lang="en-US" sz="1800" u="none" cap="none" strike="noStrike">
                          <a:latin typeface="Times New Roman"/>
                          <a:ea typeface="Times New Roman"/>
                          <a:cs typeface="Times New Roman"/>
                          <a:sym typeface="Times New Roman"/>
                        </a:rPr>
                        <a:t>Yardımcı  Sargılı</a:t>
                      </a:r>
                      <a:endParaRPr sz="1800" u="none" cap="none" strike="noStrike">
                        <a:latin typeface="Times New Roman"/>
                        <a:ea typeface="Times New Roman"/>
                        <a:cs typeface="Times New Roman"/>
                        <a:sym typeface="Times New Roman"/>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50" u="none" cap="none" strike="noStrike">
                        <a:latin typeface="Times New Roman"/>
                        <a:ea typeface="Times New Roman"/>
                        <a:cs typeface="Times New Roman"/>
                        <a:sym typeface="Times New Roman"/>
                      </a:endParaRPr>
                    </a:p>
                    <a:p>
                      <a:pPr indent="-193675" lvl="0" marL="403860" marR="189865" rtl="0" algn="l">
                        <a:lnSpc>
                          <a:spcPct val="115599"/>
                        </a:lnSpc>
                        <a:spcBef>
                          <a:spcPts val="0"/>
                        </a:spcBef>
                        <a:spcAft>
                          <a:spcPts val="0"/>
                        </a:spcAft>
                        <a:buNone/>
                      </a:pPr>
                      <a:r>
                        <a:rPr lang="en-US" sz="1800" u="none" cap="none" strike="noStrike">
                          <a:latin typeface="Times New Roman"/>
                          <a:ea typeface="Times New Roman"/>
                          <a:cs typeface="Times New Roman"/>
                          <a:sym typeface="Times New Roman"/>
                        </a:rPr>
                        <a:t>Devreden  çıkar.</a:t>
                      </a:r>
                      <a:endParaRPr sz="1800" u="none" cap="none" strike="noStrike">
                        <a:latin typeface="Times New Roman"/>
                        <a:ea typeface="Times New Roman"/>
                        <a:cs typeface="Times New Roman"/>
                        <a:sym typeface="Times New Roman"/>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50" u="none" cap="none" strike="noStrike">
                        <a:latin typeface="Times New Roman"/>
                        <a:ea typeface="Times New Roman"/>
                        <a:cs typeface="Times New Roman"/>
                        <a:sym typeface="Times New Roman"/>
                      </a:endParaRPr>
                    </a:p>
                    <a:p>
                      <a:pPr indent="-317500" lvl="0" marL="391160" marR="53339" rtl="0" algn="l">
                        <a:lnSpc>
                          <a:spcPct val="115599"/>
                        </a:lnSpc>
                        <a:spcBef>
                          <a:spcPts val="0"/>
                        </a:spcBef>
                        <a:spcAft>
                          <a:spcPts val="0"/>
                        </a:spcAft>
                        <a:buNone/>
                      </a:pPr>
                      <a:r>
                        <a:rPr lang="en-US" sz="1800" u="none" cap="none" strike="noStrike">
                          <a:latin typeface="Times New Roman"/>
                          <a:ea typeface="Times New Roman"/>
                          <a:cs typeface="Times New Roman"/>
                          <a:sym typeface="Times New Roman"/>
                        </a:rPr>
                        <a:t>Düşük yol alma  momenti</a:t>
                      </a:r>
                      <a:endParaRPr sz="1800" u="none" cap="none" strike="noStrike">
                        <a:latin typeface="Times New Roman"/>
                        <a:ea typeface="Times New Roman"/>
                        <a:cs typeface="Times New Roman"/>
                        <a:sym typeface="Times New Roman"/>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50" u="none" cap="none" strike="noStrike">
                        <a:latin typeface="Times New Roman"/>
                        <a:ea typeface="Times New Roman"/>
                        <a:cs typeface="Times New Roman"/>
                        <a:sym typeface="Times New Roman"/>
                      </a:endParaRPr>
                    </a:p>
                    <a:p>
                      <a:pPr indent="-94615" lvl="0" marL="485775" marR="367665" rtl="0" algn="l">
                        <a:lnSpc>
                          <a:spcPct val="115599"/>
                        </a:lnSpc>
                        <a:spcBef>
                          <a:spcPts val="0"/>
                        </a:spcBef>
                        <a:spcAft>
                          <a:spcPts val="0"/>
                        </a:spcAft>
                        <a:buNone/>
                      </a:pPr>
                      <a:r>
                        <a:rPr lang="en-US" sz="1800" u="none" cap="none" strike="noStrike">
                          <a:latin typeface="Times New Roman"/>
                          <a:ea typeface="Times New Roman"/>
                          <a:cs typeface="Times New Roman"/>
                          <a:sym typeface="Times New Roman"/>
                        </a:rPr>
                        <a:t>Gürültülü  çalışma</a:t>
                      </a:r>
                      <a:endParaRPr sz="1800" u="none" cap="none" strike="noStrike">
                        <a:latin typeface="Times New Roman"/>
                        <a:ea typeface="Times New Roman"/>
                        <a:cs typeface="Times New Roman"/>
                        <a:sym typeface="Times New Roman"/>
                      </a:endParaRPr>
                    </a:p>
                  </a:txBody>
                  <a:tcPr marT="50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3716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Motor enerjisi kesilerek</a:t>
                      </a:r>
                      <a:endParaRPr sz="1800" u="none" cap="none" strike="noStrike">
                        <a:latin typeface="Times New Roman"/>
                        <a:ea typeface="Times New Roman"/>
                        <a:cs typeface="Times New Roman"/>
                        <a:sym typeface="Times New Roman"/>
                      </a:endParaRPr>
                    </a:p>
                    <a:p>
                      <a:pPr indent="124460" lvl="0" marL="57785" marR="40005" rtl="0" algn="l">
                        <a:lnSpc>
                          <a:spcPct val="114399"/>
                        </a:lnSpc>
                        <a:spcBef>
                          <a:spcPts val="10"/>
                        </a:spcBef>
                        <a:spcAft>
                          <a:spcPts val="0"/>
                        </a:spcAft>
                        <a:buNone/>
                      </a:pPr>
                      <a:r>
                        <a:rPr lang="en-US" sz="1800" u="none" cap="none" strike="noStrike">
                          <a:latin typeface="Times New Roman"/>
                          <a:ea typeface="Times New Roman"/>
                          <a:cs typeface="Times New Roman"/>
                          <a:sym typeface="Times New Roman"/>
                        </a:rPr>
                        <a:t>yardımcı sargı devreye  alındıktan sonra ana sargı</a:t>
                      </a:r>
                      <a:endParaRPr sz="1800" u="none" cap="none" strike="noStrike">
                        <a:latin typeface="Times New Roman"/>
                        <a:ea typeface="Times New Roman"/>
                        <a:cs typeface="Times New Roman"/>
                        <a:sym typeface="Times New Roman"/>
                      </a:endParaRPr>
                    </a:p>
                    <a:p>
                      <a:pPr indent="0" lvl="0" marL="261620" marR="0" rtl="0" algn="l">
                        <a:lnSpc>
                          <a:spcPct val="100000"/>
                        </a:lnSpc>
                        <a:spcBef>
                          <a:spcPts val="330"/>
                        </a:spcBef>
                        <a:spcAft>
                          <a:spcPts val="0"/>
                        </a:spcAft>
                        <a:buNone/>
                      </a:pPr>
                      <a:r>
                        <a:rPr lang="en-US" sz="1800" u="none" cap="none" strike="noStrike">
                          <a:latin typeface="Times New Roman"/>
                          <a:ea typeface="Times New Roman"/>
                          <a:cs typeface="Times New Roman"/>
                          <a:sym typeface="Times New Roman"/>
                        </a:rPr>
                        <a:t>uçları yer değiştirilir.</a:t>
                      </a:r>
                      <a:endParaRPr sz="1800" u="none" cap="none" strike="noStrike">
                        <a:latin typeface="Times New Roman"/>
                        <a:ea typeface="Times New Roman"/>
                        <a:cs typeface="Times New Roman"/>
                        <a:sym typeface="Times New Roman"/>
                      </a:endParaRPr>
                    </a:p>
                  </a:txBody>
                  <a:tcPr marT="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6187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p>
                      <a:pPr indent="-35559" lvl="0" marL="213359" marR="141605" rtl="0" algn="l">
                        <a:lnSpc>
                          <a:spcPct val="114999"/>
                        </a:lnSpc>
                        <a:spcBef>
                          <a:spcPts val="0"/>
                        </a:spcBef>
                        <a:spcAft>
                          <a:spcPts val="0"/>
                        </a:spcAft>
                        <a:buNone/>
                      </a:pPr>
                      <a:r>
                        <a:rPr lang="en-US" sz="1800" u="none" cap="none" strike="noStrike">
                          <a:latin typeface="Times New Roman"/>
                          <a:ea typeface="Times New Roman"/>
                          <a:cs typeface="Times New Roman"/>
                          <a:sym typeface="Times New Roman"/>
                        </a:rPr>
                        <a:t>Kondansatör  Yol Vermeli</a:t>
                      </a:r>
                      <a:endParaRPr sz="1800" u="none" cap="none" strike="noStrike">
                        <a:latin typeface="Times New Roman"/>
                        <a:ea typeface="Times New Roman"/>
                        <a:cs typeface="Times New Roman"/>
                        <a:sym typeface="Times New Roman"/>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p>
                      <a:pPr indent="-216534" lvl="0" marL="426719" marR="189865" rtl="0" algn="l">
                        <a:lnSpc>
                          <a:spcPct val="114999"/>
                        </a:lnSpc>
                        <a:spcBef>
                          <a:spcPts val="0"/>
                        </a:spcBef>
                        <a:spcAft>
                          <a:spcPts val="0"/>
                        </a:spcAft>
                        <a:buNone/>
                      </a:pPr>
                      <a:r>
                        <a:rPr lang="en-US" sz="1800" u="none" cap="none" strike="noStrike">
                          <a:latin typeface="Times New Roman"/>
                          <a:ea typeface="Times New Roman"/>
                          <a:cs typeface="Times New Roman"/>
                          <a:sym typeface="Times New Roman"/>
                        </a:rPr>
                        <a:t>Devreden  çıkar</a:t>
                      </a:r>
                      <a:endParaRPr sz="1800" u="none" cap="none" strike="noStrike">
                        <a:latin typeface="Times New Roman"/>
                        <a:ea typeface="Times New Roman"/>
                        <a:cs typeface="Times New Roman"/>
                        <a:sym typeface="Times New Roman"/>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p>
                      <a:pPr indent="130810" lvl="0" marL="141605" marR="120014" rtl="0" algn="l">
                        <a:lnSpc>
                          <a:spcPct val="114999"/>
                        </a:lnSpc>
                        <a:spcBef>
                          <a:spcPts val="0"/>
                        </a:spcBef>
                        <a:spcAft>
                          <a:spcPts val="0"/>
                        </a:spcAft>
                        <a:buNone/>
                      </a:pPr>
                      <a:r>
                        <a:rPr lang="en-US" sz="1800" u="none" cap="none" strike="noStrike">
                          <a:latin typeface="Times New Roman"/>
                          <a:ea typeface="Times New Roman"/>
                          <a:cs typeface="Times New Roman"/>
                          <a:sym typeface="Times New Roman"/>
                        </a:rPr>
                        <a:t>Yüksek yol  alma momenti</a:t>
                      </a:r>
                      <a:endParaRPr sz="1800" u="none" cap="none" strike="noStrike">
                        <a:latin typeface="Times New Roman"/>
                        <a:ea typeface="Times New Roman"/>
                        <a:cs typeface="Times New Roman"/>
                        <a:sym typeface="Times New Roman"/>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0795"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Nominal</a:t>
                      </a:r>
                      <a:endParaRPr sz="1800" u="none" cap="none" strike="noStrike">
                        <a:latin typeface="Times New Roman"/>
                        <a:ea typeface="Times New Roman"/>
                        <a:cs typeface="Times New Roman"/>
                        <a:sym typeface="Times New Roman"/>
                      </a:endParaRPr>
                    </a:p>
                    <a:p>
                      <a:pPr indent="0" lvl="0" marL="104775" marR="80010" rtl="0" algn="ctr">
                        <a:lnSpc>
                          <a:spcPct val="138888"/>
                        </a:lnSpc>
                        <a:spcBef>
                          <a:spcPts val="125"/>
                        </a:spcBef>
                        <a:spcAft>
                          <a:spcPts val="0"/>
                        </a:spcAft>
                        <a:buNone/>
                      </a:pPr>
                      <a:r>
                        <a:rPr lang="en-US" sz="1800" u="none" cap="none" strike="noStrike">
                          <a:latin typeface="Times New Roman"/>
                          <a:ea typeface="Times New Roman"/>
                          <a:cs typeface="Times New Roman"/>
                          <a:sym typeface="Times New Roman"/>
                        </a:rPr>
                        <a:t>momenti düşük,  gürültülü</a:t>
                      </a:r>
                      <a:endParaRPr sz="1800" u="none" cap="none" strike="noStrike">
                        <a:latin typeface="Times New Roman"/>
                        <a:ea typeface="Times New Roman"/>
                        <a:cs typeface="Times New Roman"/>
                        <a:sym typeface="Times New Roman"/>
                      </a:endParaRPr>
                    </a:p>
                    <a:p>
                      <a:pPr indent="0" lvl="0" marL="13334" marR="0" rtl="0" algn="ctr">
                        <a:lnSpc>
                          <a:spcPct val="100000"/>
                        </a:lnSpc>
                        <a:spcBef>
                          <a:spcPts val="170"/>
                        </a:spcBef>
                        <a:spcAft>
                          <a:spcPts val="0"/>
                        </a:spcAft>
                        <a:buNone/>
                      </a:pPr>
                      <a:r>
                        <a:rPr lang="en-US" sz="1800" u="none" cap="none" strike="noStrike">
                          <a:latin typeface="Times New Roman"/>
                          <a:ea typeface="Times New Roman"/>
                          <a:cs typeface="Times New Roman"/>
                          <a:sym typeface="Times New Roman"/>
                        </a:rPr>
                        <a:t>çalışma</a:t>
                      </a:r>
                      <a:endParaRPr sz="1800" u="none" cap="none" strike="noStrike">
                        <a:latin typeface="Times New Roman"/>
                        <a:ea typeface="Times New Roman"/>
                        <a:cs typeface="Times New Roman"/>
                        <a:sym typeface="Times New Roman"/>
                      </a:endParaRPr>
                    </a:p>
                  </a:txBody>
                  <a:tcPr marT="25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3716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Motor enerjisi kesilerek</a:t>
                      </a:r>
                      <a:endParaRPr sz="1800" u="none" cap="none" strike="noStrike">
                        <a:latin typeface="Times New Roman"/>
                        <a:ea typeface="Times New Roman"/>
                        <a:cs typeface="Times New Roman"/>
                        <a:sym typeface="Times New Roman"/>
                      </a:endParaRPr>
                    </a:p>
                    <a:p>
                      <a:pPr indent="121919" lvl="0" marL="60960" marR="36830" rtl="0" algn="l">
                        <a:lnSpc>
                          <a:spcPct val="138888"/>
                        </a:lnSpc>
                        <a:spcBef>
                          <a:spcPts val="125"/>
                        </a:spcBef>
                        <a:spcAft>
                          <a:spcPts val="0"/>
                        </a:spcAft>
                        <a:buNone/>
                      </a:pPr>
                      <a:r>
                        <a:rPr lang="en-US" sz="1800" u="none" cap="none" strike="noStrike">
                          <a:latin typeface="Times New Roman"/>
                          <a:ea typeface="Times New Roman"/>
                          <a:cs typeface="Times New Roman"/>
                          <a:sym typeface="Times New Roman"/>
                        </a:rPr>
                        <a:t>yardımcı sargı devreye  alındıktan sonra ana sargı</a:t>
                      </a:r>
                      <a:endParaRPr sz="1800" u="none" cap="none" strike="noStrike">
                        <a:latin typeface="Times New Roman"/>
                        <a:ea typeface="Times New Roman"/>
                        <a:cs typeface="Times New Roman"/>
                        <a:sym typeface="Times New Roman"/>
                      </a:endParaRPr>
                    </a:p>
                    <a:p>
                      <a:pPr indent="0" lvl="0" marL="266700" marR="0" rtl="0" algn="l">
                        <a:lnSpc>
                          <a:spcPct val="100000"/>
                        </a:lnSpc>
                        <a:spcBef>
                          <a:spcPts val="170"/>
                        </a:spcBef>
                        <a:spcAft>
                          <a:spcPts val="0"/>
                        </a:spcAft>
                        <a:buNone/>
                      </a:pPr>
                      <a:r>
                        <a:rPr lang="en-US" sz="1800" u="none" cap="none" strike="noStrike">
                          <a:latin typeface="Times New Roman"/>
                          <a:ea typeface="Times New Roman"/>
                          <a:cs typeface="Times New Roman"/>
                          <a:sym typeface="Times New Roman"/>
                        </a:rPr>
                        <a:t>uçları yer değiştirilir.</a:t>
                      </a:r>
                      <a:endParaRPr sz="1800" u="none" cap="none" strike="noStrike">
                        <a:latin typeface="Times New Roman"/>
                        <a:ea typeface="Times New Roman"/>
                        <a:cs typeface="Times New Roman"/>
                        <a:sym typeface="Times New Roman"/>
                      </a:endParaRPr>
                    </a:p>
                  </a:txBody>
                  <a:tcPr marT="25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6212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p>
                      <a:pPr indent="342900" lvl="0" marL="88265" marR="69215" rtl="0" algn="l">
                        <a:lnSpc>
                          <a:spcPct val="114399"/>
                        </a:lnSpc>
                        <a:spcBef>
                          <a:spcPts val="0"/>
                        </a:spcBef>
                        <a:spcAft>
                          <a:spcPts val="0"/>
                        </a:spcAft>
                        <a:buNone/>
                      </a:pPr>
                      <a:r>
                        <a:rPr lang="en-US" sz="1800" u="none" cap="none" strike="noStrike">
                          <a:latin typeface="Times New Roman"/>
                          <a:ea typeface="Times New Roman"/>
                          <a:cs typeface="Times New Roman"/>
                          <a:sym typeface="Times New Roman"/>
                        </a:rPr>
                        <a:t>Sürekli  Kondansatörlü</a:t>
                      </a:r>
                      <a:endParaRPr sz="1800" u="none" cap="none" strike="noStrike">
                        <a:latin typeface="Times New Roman"/>
                        <a:ea typeface="Times New Roman"/>
                        <a:cs typeface="Times New Roman"/>
                        <a:sym typeface="Times New Roman"/>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p>
                      <a:pPr indent="-149859" lvl="0" marL="417194" marR="246379" rtl="0" algn="l">
                        <a:lnSpc>
                          <a:spcPct val="114399"/>
                        </a:lnSpc>
                        <a:spcBef>
                          <a:spcPts val="0"/>
                        </a:spcBef>
                        <a:spcAft>
                          <a:spcPts val="0"/>
                        </a:spcAft>
                        <a:buNone/>
                      </a:pPr>
                      <a:r>
                        <a:rPr lang="en-US" sz="1800" u="none" cap="none" strike="noStrike">
                          <a:latin typeface="Times New Roman"/>
                          <a:ea typeface="Times New Roman"/>
                          <a:cs typeface="Times New Roman"/>
                          <a:sym typeface="Times New Roman"/>
                        </a:rPr>
                        <a:t>Devrede  kalır.</a:t>
                      </a:r>
                      <a:endParaRPr sz="1800" u="none" cap="none" strike="noStrike">
                        <a:latin typeface="Times New Roman"/>
                        <a:ea typeface="Times New Roman"/>
                        <a:cs typeface="Times New Roman"/>
                        <a:sym typeface="Times New Roman"/>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p>
                      <a:pPr indent="-317500" lvl="0" marL="389890" marR="54610" rtl="0" algn="l">
                        <a:lnSpc>
                          <a:spcPct val="114399"/>
                        </a:lnSpc>
                        <a:spcBef>
                          <a:spcPts val="0"/>
                        </a:spcBef>
                        <a:spcAft>
                          <a:spcPts val="0"/>
                        </a:spcAft>
                        <a:buNone/>
                      </a:pPr>
                      <a:r>
                        <a:rPr lang="en-US" sz="1800" u="none" cap="none" strike="noStrike">
                          <a:latin typeface="Times New Roman"/>
                          <a:ea typeface="Times New Roman"/>
                          <a:cs typeface="Times New Roman"/>
                          <a:sym typeface="Times New Roman"/>
                        </a:rPr>
                        <a:t>Düşük yol alma  momenti</a:t>
                      </a:r>
                      <a:endParaRPr sz="1800" u="none" cap="none" strike="noStrike">
                        <a:latin typeface="Times New Roman"/>
                        <a:ea typeface="Times New Roman"/>
                        <a:cs typeface="Times New Roman"/>
                        <a:sym typeface="Times New Roman"/>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397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Nominal</a:t>
                      </a:r>
                      <a:endParaRPr sz="1800" u="none" cap="none" strike="noStrike">
                        <a:latin typeface="Times New Roman"/>
                        <a:ea typeface="Times New Roman"/>
                        <a:cs typeface="Times New Roman"/>
                        <a:sym typeface="Times New Roman"/>
                      </a:endParaRPr>
                    </a:p>
                    <a:p>
                      <a:pPr indent="635" lvl="0" marL="187325" marR="166370" rtl="0" algn="ctr">
                        <a:lnSpc>
                          <a:spcPct val="114700"/>
                        </a:lnSpc>
                        <a:spcBef>
                          <a:spcPts val="10"/>
                        </a:spcBef>
                        <a:spcAft>
                          <a:spcPts val="0"/>
                        </a:spcAft>
                        <a:buNone/>
                      </a:pPr>
                      <a:r>
                        <a:rPr lang="en-US" sz="1800" u="none" cap="none" strike="noStrike">
                          <a:latin typeface="Times New Roman"/>
                          <a:ea typeface="Times New Roman"/>
                          <a:cs typeface="Times New Roman"/>
                          <a:sym typeface="Times New Roman"/>
                        </a:rPr>
                        <a:t>momenti  yüksek, sessiz  çalışma</a:t>
                      </a:r>
                      <a:endParaRPr sz="1800" u="none" cap="none" strike="noStrike">
                        <a:latin typeface="Times New Roman"/>
                        <a:ea typeface="Times New Roman"/>
                        <a:cs typeface="Times New Roman"/>
                        <a:sym typeface="Times New Roman"/>
                      </a:endParaRPr>
                    </a:p>
                  </a:txBody>
                  <a:tcPr marT="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0795"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Motor enerjisinin</a:t>
                      </a:r>
                      <a:endParaRPr sz="1800" u="none" cap="none" strike="noStrike">
                        <a:latin typeface="Times New Roman"/>
                        <a:ea typeface="Times New Roman"/>
                        <a:cs typeface="Times New Roman"/>
                        <a:sym typeface="Times New Roman"/>
                      </a:endParaRPr>
                    </a:p>
                    <a:p>
                      <a:pPr indent="-6985" lvl="0" marL="236220" marR="208915" rtl="0" algn="ctr">
                        <a:lnSpc>
                          <a:spcPct val="114700"/>
                        </a:lnSpc>
                        <a:spcBef>
                          <a:spcPts val="10"/>
                        </a:spcBef>
                        <a:spcAft>
                          <a:spcPts val="0"/>
                        </a:spcAft>
                        <a:buNone/>
                      </a:pPr>
                      <a:r>
                        <a:rPr lang="en-US" sz="1800" u="none" cap="none" strike="noStrike">
                          <a:latin typeface="Times New Roman"/>
                          <a:ea typeface="Times New Roman"/>
                          <a:cs typeface="Times New Roman"/>
                          <a:sym typeface="Times New Roman"/>
                        </a:rPr>
                        <a:t>kesilmesine gerek  duyulmadan ana sargı  uçları yer değiştirilir.</a:t>
                      </a:r>
                      <a:endParaRPr sz="1800" u="none" cap="none" strike="noStrike">
                        <a:latin typeface="Times New Roman"/>
                        <a:ea typeface="Times New Roman"/>
                        <a:cs typeface="Times New Roman"/>
                        <a:sym typeface="Times New Roman"/>
                      </a:endParaRPr>
                    </a:p>
                  </a:txBody>
                  <a:tcPr marT="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62200">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p>
                      <a:pPr indent="495300" lvl="0" marL="88265" marR="69215" rtl="0" algn="l">
                        <a:lnSpc>
                          <a:spcPct val="114999"/>
                        </a:lnSpc>
                        <a:spcBef>
                          <a:spcPts val="5"/>
                        </a:spcBef>
                        <a:spcAft>
                          <a:spcPts val="0"/>
                        </a:spcAft>
                        <a:buNone/>
                      </a:pPr>
                      <a:r>
                        <a:rPr lang="en-US" sz="1800" u="none" cap="none" strike="noStrike">
                          <a:latin typeface="Times New Roman"/>
                          <a:ea typeface="Times New Roman"/>
                          <a:cs typeface="Times New Roman"/>
                          <a:sym typeface="Times New Roman"/>
                        </a:rPr>
                        <a:t>Çift  Kondansatörlü</a:t>
                      </a:r>
                      <a:endParaRPr sz="1800" u="none" cap="none" strike="noStrike">
                        <a:latin typeface="Times New Roman"/>
                        <a:ea typeface="Times New Roman"/>
                        <a:cs typeface="Times New Roman"/>
                        <a:sym typeface="Times New Roman"/>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p>
                      <a:pPr indent="-155575" lvl="0" marL="421640" marR="247650" rtl="0" algn="l">
                        <a:lnSpc>
                          <a:spcPct val="114999"/>
                        </a:lnSpc>
                        <a:spcBef>
                          <a:spcPts val="5"/>
                        </a:spcBef>
                        <a:spcAft>
                          <a:spcPts val="0"/>
                        </a:spcAft>
                        <a:buNone/>
                      </a:pPr>
                      <a:r>
                        <a:rPr lang="en-US" sz="1800" u="none" cap="none" strike="noStrike">
                          <a:latin typeface="Times New Roman"/>
                          <a:ea typeface="Times New Roman"/>
                          <a:cs typeface="Times New Roman"/>
                          <a:sym typeface="Times New Roman"/>
                        </a:rPr>
                        <a:t>Devrede  kalır.</a:t>
                      </a:r>
                      <a:endParaRPr sz="1800" u="none" cap="none" strike="noStrike">
                        <a:latin typeface="Times New Roman"/>
                        <a:ea typeface="Times New Roman"/>
                        <a:cs typeface="Times New Roman"/>
                        <a:sym typeface="Times New Roman"/>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p>
                      <a:pPr indent="130810" lvl="0" marL="141605" marR="119379" rtl="0" algn="l">
                        <a:lnSpc>
                          <a:spcPct val="114999"/>
                        </a:lnSpc>
                        <a:spcBef>
                          <a:spcPts val="5"/>
                        </a:spcBef>
                        <a:spcAft>
                          <a:spcPts val="0"/>
                        </a:spcAft>
                        <a:buNone/>
                      </a:pPr>
                      <a:r>
                        <a:rPr lang="en-US" sz="1800" u="none" cap="none" strike="noStrike">
                          <a:latin typeface="Times New Roman"/>
                          <a:ea typeface="Times New Roman"/>
                          <a:cs typeface="Times New Roman"/>
                          <a:sym typeface="Times New Roman"/>
                        </a:rPr>
                        <a:t>Yüksek yol  alma momenti</a:t>
                      </a:r>
                      <a:endParaRPr sz="1800" u="none" cap="none" strike="noStrike">
                        <a:latin typeface="Times New Roman"/>
                        <a:ea typeface="Times New Roman"/>
                        <a:cs typeface="Times New Roman"/>
                        <a:sym typeface="Times New Roman"/>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397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Nominal</a:t>
                      </a:r>
                      <a:endParaRPr sz="1800" u="none" cap="none" strike="noStrike">
                        <a:latin typeface="Times New Roman"/>
                        <a:ea typeface="Times New Roman"/>
                        <a:cs typeface="Times New Roman"/>
                        <a:sym typeface="Times New Roman"/>
                      </a:endParaRPr>
                    </a:p>
                    <a:p>
                      <a:pPr indent="635" lvl="0" marL="187325" marR="166370" rtl="0" algn="ctr">
                        <a:lnSpc>
                          <a:spcPct val="114999"/>
                        </a:lnSpc>
                        <a:spcBef>
                          <a:spcPts val="15"/>
                        </a:spcBef>
                        <a:spcAft>
                          <a:spcPts val="0"/>
                        </a:spcAft>
                        <a:buNone/>
                      </a:pPr>
                      <a:r>
                        <a:rPr lang="en-US" sz="1800" u="none" cap="none" strike="noStrike">
                          <a:latin typeface="Times New Roman"/>
                          <a:ea typeface="Times New Roman"/>
                          <a:cs typeface="Times New Roman"/>
                          <a:sym typeface="Times New Roman"/>
                        </a:rPr>
                        <a:t>momenti  yüksek, sessiz  çalışma</a:t>
                      </a:r>
                      <a:endParaRPr sz="1800" u="none" cap="none" strike="noStrike">
                        <a:latin typeface="Times New Roman"/>
                        <a:ea typeface="Times New Roman"/>
                        <a:cs typeface="Times New Roman"/>
                        <a:sym typeface="Times New Roman"/>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432434"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Motor enerjisinin</a:t>
                      </a:r>
                      <a:endParaRPr sz="1800" u="none" cap="none" strike="noStrike">
                        <a:latin typeface="Times New Roman"/>
                        <a:ea typeface="Times New Roman"/>
                        <a:cs typeface="Times New Roman"/>
                        <a:sym typeface="Times New Roman"/>
                      </a:endParaRPr>
                    </a:p>
                    <a:p>
                      <a:pPr indent="172085" lvl="0" marL="236220" marR="128904" rtl="0" algn="l">
                        <a:lnSpc>
                          <a:spcPct val="114999"/>
                        </a:lnSpc>
                        <a:spcBef>
                          <a:spcPts val="15"/>
                        </a:spcBef>
                        <a:spcAft>
                          <a:spcPts val="0"/>
                        </a:spcAft>
                        <a:buNone/>
                      </a:pPr>
                      <a:r>
                        <a:rPr lang="en-US" sz="1800" u="none" cap="none" strike="noStrike">
                          <a:latin typeface="Times New Roman"/>
                          <a:ea typeface="Times New Roman"/>
                          <a:cs typeface="Times New Roman"/>
                          <a:sym typeface="Times New Roman"/>
                        </a:rPr>
                        <a:t>kesilmesine gerek  duyulmadan ana sargı  uçları yer değiştirilir</a:t>
                      </a:r>
                      <a:r>
                        <a:rPr b="1" baseline="30000" lang="en-US" sz="2100" u="none" cap="none" strike="noStrike">
                          <a:solidFill>
                            <a:srgbClr val="FFFFFF"/>
                          </a:solidFill>
                          <a:latin typeface="Arial"/>
                          <a:ea typeface="Arial"/>
                          <a:cs typeface="Arial"/>
                          <a:sym typeface="Arial"/>
                        </a:rPr>
                        <a:t>3</a:t>
                      </a:r>
                      <a:r>
                        <a:rPr lang="en-US" sz="1800" u="none" cap="none" strike="noStrike">
                          <a:latin typeface="Times New Roman"/>
                          <a:ea typeface="Times New Roman"/>
                          <a:cs typeface="Times New Roman"/>
                          <a:sym typeface="Times New Roman"/>
                        </a:rPr>
                        <a:t>. </a:t>
                      </a:r>
                      <a:r>
                        <a:rPr b="1" baseline="30000" lang="en-US" sz="2100" u="none" cap="none" strike="noStrike">
                          <a:solidFill>
                            <a:srgbClr val="FFFFFF"/>
                          </a:solidFill>
                          <a:latin typeface="Arial"/>
                          <a:ea typeface="Arial"/>
                          <a:cs typeface="Arial"/>
                          <a:sym typeface="Arial"/>
                        </a:rPr>
                        <a:t>8</a:t>
                      </a:r>
                      <a:endParaRPr baseline="30000" sz="2100" u="none" cap="none" strike="noStrike">
                        <a:latin typeface="Arial"/>
                        <a:ea typeface="Arial"/>
                        <a:cs typeface="Arial"/>
                        <a:sym typeface="Arial"/>
                      </a:endParaRPr>
                    </a:p>
                  </a:txBody>
                  <a:tcPr marT="31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534" name="Google Shape;534;p45"/>
          <p:cNvSpPr txBox="1"/>
          <p:nvPr/>
        </p:nvSpPr>
        <p:spPr>
          <a:xfrm>
            <a:off x="978204" y="6247587"/>
            <a:ext cx="688594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Bir fazlı asenkron motorların genel karşılaştırılması</a:t>
            </a:r>
            <a:endParaRPr sz="2400">
              <a:solidFill>
                <a:schemeClr val="dk1"/>
              </a:solidFill>
              <a:latin typeface="Arial"/>
              <a:ea typeface="Arial"/>
              <a:cs typeface="Arial"/>
              <a:sym typeface="Arial"/>
            </a:endParaRPr>
          </a:p>
        </p:txBody>
      </p:sp>
      <p:sp>
        <p:nvSpPr>
          <p:cNvPr id="535" name="Google Shape;535;p45"/>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45"/>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45"/>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45"/>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10"/>
          <p:cNvSpPr txBox="1"/>
          <p:nvPr/>
        </p:nvSpPr>
        <p:spPr>
          <a:xfrm>
            <a:off x="880668" y="6226251"/>
            <a:ext cx="681799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DaireTestere, Buzdolabı Ekovatı ve Dalgıç Pompa</a:t>
            </a:r>
            <a:endParaRPr sz="2400">
              <a:solidFill>
                <a:schemeClr val="dk1"/>
              </a:solidFill>
              <a:latin typeface="Arial"/>
              <a:ea typeface="Arial"/>
              <a:cs typeface="Arial"/>
              <a:sym typeface="Arial"/>
            </a:endParaRPr>
          </a:p>
        </p:txBody>
      </p:sp>
      <p:sp>
        <p:nvSpPr>
          <p:cNvPr id="96" name="Google Shape;96;p10"/>
          <p:cNvSpPr/>
          <p:nvPr/>
        </p:nvSpPr>
        <p:spPr>
          <a:xfrm>
            <a:off x="476884" y="99352"/>
            <a:ext cx="3507104" cy="59673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0"/>
          <p:cNvSpPr/>
          <p:nvPr/>
        </p:nvSpPr>
        <p:spPr>
          <a:xfrm>
            <a:off x="4643754" y="97789"/>
            <a:ext cx="3305175" cy="232282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0"/>
          <p:cNvSpPr/>
          <p:nvPr/>
        </p:nvSpPr>
        <p:spPr>
          <a:xfrm>
            <a:off x="4791075" y="2419985"/>
            <a:ext cx="3093084" cy="360045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0"/>
          <p:cNvSpPr/>
          <p:nvPr/>
        </p:nvSpPr>
        <p:spPr>
          <a:xfrm>
            <a:off x="8763000" y="0"/>
            <a:ext cx="0" cy="6858000"/>
          </a:xfrm>
          <a:custGeom>
            <a:rect b="b" l="l" r="r" t="t"/>
            <a:pathLst>
              <a:path extrusionOk="0" h="6858000" w="120000">
                <a:moveTo>
                  <a:pt x="0" y="0"/>
                </a:moveTo>
                <a:lnTo>
                  <a:pt x="0" y="6858000"/>
                </a:lnTo>
              </a:path>
            </a:pathLst>
          </a:custGeom>
          <a:noFill/>
          <a:ln cap="flat" cmpd="sng" w="38100">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10"/>
          <p:cNvSpPr/>
          <p:nvPr/>
        </p:nvSpPr>
        <p:spPr>
          <a:xfrm>
            <a:off x="8155940" y="5715000"/>
            <a:ext cx="548640" cy="548640"/>
          </a:xfrm>
          <a:custGeom>
            <a:rect b="b" l="l" r="r" t="t"/>
            <a:pathLst>
              <a:path extrusionOk="0" h="548639" w="548640">
                <a:moveTo>
                  <a:pt x="274319" y="0"/>
                </a:moveTo>
                <a:lnTo>
                  <a:pt x="224789" y="4444"/>
                </a:lnTo>
                <a:lnTo>
                  <a:pt x="178434" y="17144"/>
                </a:lnTo>
                <a:lnTo>
                  <a:pt x="135889" y="37465"/>
                </a:lnTo>
                <a:lnTo>
                  <a:pt x="97154" y="64769"/>
                </a:lnTo>
                <a:lnTo>
                  <a:pt x="64134" y="97790"/>
                </a:lnTo>
                <a:lnTo>
                  <a:pt x="37464" y="135890"/>
                </a:lnTo>
                <a:lnTo>
                  <a:pt x="17144" y="178434"/>
                </a:lnTo>
                <a:lnTo>
                  <a:pt x="4444" y="224790"/>
                </a:lnTo>
                <a:lnTo>
                  <a:pt x="0" y="274319"/>
                </a:lnTo>
                <a:lnTo>
                  <a:pt x="4444" y="323850"/>
                </a:lnTo>
                <a:lnTo>
                  <a:pt x="17144" y="370205"/>
                </a:lnTo>
                <a:lnTo>
                  <a:pt x="37464" y="412750"/>
                </a:lnTo>
                <a:lnTo>
                  <a:pt x="64134" y="450850"/>
                </a:lnTo>
                <a:lnTo>
                  <a:pt x="97154" y="483870"/>
                </a:lnTo>
                <a:lnTo>
                  <a:pt x="135889" y="511175"/>
                </a:lnTo>
                <a:lnTo>
                  <a:pt x="178434" y="531495"/>
                </a:lnTo>
                <a:lnTo>
                  <a:pt x="224789" y="544195"/>
                </a:lnTo>
                <a:lnTo>
                  <a:pt x="274319" y="548640"/>
                </a:lnTo>
                <a:lnTo>
                  <a:pt x="323214" y="544195"/>
                </a:lnTo>
                <a:lnTo>
                  <a:pt x="370204" y="531495"/>
                </a:lnTo>
                <a:lnTo>
                  <a:pt x="412750" y="511175"/>
                </a:lnTo>
                <a:lnTo>
                  <a:pt x="450850" y="483870"/>
                </a:lnTo>
                <a:lnTo>
                  <a:pt x="483869" y="450850"/>
                </a:lnTo>
                <a:lnTo>
                  <a:pt x="511175" y="412750"/>
                </a:lnTo>
                <a:lnTo>
                  <a:pt x="531494" y="370205"/>
                </a:lnTo>
                <a:lnTo>
                  <a:pt x="544194" y="323850"/>
                </a:lnTo>
                <a:lnTo>
                  <a:pt x="548639" y="274319"/>
                </a:lnTo>
                <a:lnTo>
                  <a:pt x="544194" y="224790"/>
                </a:lnTo>
                <a:lnTo>
                  <a:pt x="531494" y="178434"/>
                </a:lnTo>
                <a:lnTo>
                  <a:pt x="511175" y="135890"/>
                </a:lnTo>
                <a:lnTo>
                  <a:pt x="483869" y="97790"/>
                </a:lnTo>
                <a:lnTo>
                  <a:pt x="450850" y="64769"/>
                </a:lnTo>
                <a:lnTo>
                  <a:pt x="412750" y="37465"/>
                </a:lnTo>
                <a:lnTo>
                  <a:pt x="370204" y="17144"/>
                </a:lnTo>
                <a:lnTo>
                  <a:pt x="323214" y="4444"/>
                </a:lnTo>
                <a:lnTo>
                  <a:pt x="274319" y="0"/>
                </a:lnTo>
                <a:close/>
              </a:path>
            </a:pathLst>
          </a:custGeom>
          <a:solidFill>
            <a:srgbClr val="FC853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0"/>
          <p:cNvSpPr txBox="1"/>
          <p:nvPr/>
        </p:nvSpPr>
        <p:spPr>
          <a:xfrm>
            <a:off x="8373871" y="5869635"/>
            <a:ext cx="125095"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3</a:t>
            </a:r>
            <a:endParaRPr sz="1400">
              <a:solidFill>
                <a:schemeClr val="dk1"/>
              </a:solidFill>
              <a:latin typeface="Arial"/>
              <a:ea typeface="Arial"/>
              <a:cs typeface="Arial"/>
              <a:sym typeface="Arial"/>
            </a:endParaRPr>
          </a:p>
        </p:txBody>
      </p:sp>
      <p:sp>
        <p:nvSpPr>
          <p:cNvPr id="102" name="Google Shape;102;p10"/>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10"/>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0"/>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0"/>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6"/>
          <p:cNvSpPr txBox="1"/>
          <p:nvPr>
            <p:ph type="title"/>
          </p:nvPr>
        </p:nvSpPr>
        <p:spPr>
          <a:xfrm>
            <a:off x="1100124" y="87884"/>
            <a:ext cx="456374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a:latin typeface="Arial"/>
                <a:ea typeface="Arial"/>
                <a:cs typeface="Arial"/>
                <a:sym typeface="Arial"/>
              </a:rPr>
              <a:t>Bir Fazlı Motorlarda Devir Ayarı</a:t>
            </a:r>
            <a:endParaRPr/>
          </a:p>
        </p:txBody>
      </p:sp>
      <p:sp>
        <p:nvSpPr>
          <p:cNvPr id="544" name="Google Shape;544;p46"/>
          <p:cNvSpPr txBox="1"/>
          <p:nvPr/>
        </p:nvSpPr>
        <p:spPr>
          <a:xfrm>
            <a:off x="185420" y="452373"/>
            <a:ext cx="8489950" cy="4406265"/>
          </a:xfrm>
          <a:prstGeom prst="rect">
            <a:avLst/>
          </a:prstGeom>
          <a:noFill/>
          <a:ln>
            <a:noFill/>
          </a:ln>
        </p:spPr>
        <p:txBody>
          <a:bodyPr anchorCtr="0" anchor="t" bIns="0" lIns="0" spcFirstLastPara="1" rIns="0" wrap="square" tIns="14600">
            <a:noAutofit/>
          </a:bodyPr>
          <a:lstStyle/>
          <a:p>
            <a:pPr indent="914400" lvl="0" marL="12700" marR="5080" rtl="0" algn="just">
              <a:lnSpc>
                <a:spcPct val="99500"/>
              </a:lnSpc>
              <a:spcBef>
                <a:spcPts val="0"/>
              </a:spcBef>
              <a:spcAft>
                <a:spcPts val="0"/>
              </a:spcAft>
              <a:buNone/>
            </a:pPr>
            <a:r>
              <a:rPr lang="en-US" sz="2400">
                <a:solidFill>
                  <a:schemeClr val="dk1"/>
                </a:solidFill>
                <a:latin typeface="Arial"/>
                <a:ea typeface="Arial"/>
                <a:cs typeface="Arial"/>
                <a:sym typeface="Arial"/>
              </a:rPr>
              <a:t>Üç fazlı asenkron motorlarda olduğu gibi yardımcı  sargılı motorların da devir sayıları, kutup sayılarına ve şebeke  frekansına bağlıdır. Ayrıca gerilimi değiştirerek de devir ayarı  yapılabilir. Ancak üretilen moment gerilimin karesi ile orantılı  olduğundan düşük gerilimde elde edilen moment de düşük  olacaktır. Momentin düşmesinde sakınca olmayan  uygulamalarda bu yöntem kullanılabilir.</a:t>
            </a:r>
            <a:endParaRPr sz="2400">
              <a:solidFill>
                <a:schemeClr val="dk1"/>
              </a:solidFill>
              <a:latin typeface="Arial"/>
              <a:ea typeface="Arial"/>
              <a:cs typeface="Arial"/>
              <a:sym typeface="Arial"/>
            </a:endParaRPr>
          </a:p>
          <a:p>
            <a:pPr indent="0" lvl="0" marL="0" marR="0" rtl="0" algn="l">
              <a:lnSpc>
                <a:spcPct val="100000"/>
              </a:lnSpc>
              <a:spcBef>
                <a:spcPts val="15"/>
              </a:spcBef>
              <a:spcAft>
                <a:spcPts val="0"/>
              </a:spcAft>
              <a:buNone/>
            </a:pPr>
            <a:r>
              <a:t/>
            </a:r>
            <a:endParaRPr sz="2550">
              <a:solidFill>
                <a:schemeClr val="dk1"/>
              </a:solidFill>
              <a:latin typeface="Times New Roman"/>
              <a:ea typeface="Times New Roman"/>
              <a:cs typeface="Times New Roman"/>
              <a:sym typeface="Times New Roman"/>
            </a:endParaRPr>
          </a:p>
          <a:p>
            <a:pPr indent="0" lvl="0" marL="927100" marR="0" rtl="0" algn="just">
              <a:lnSpc>
                <a:spcPct val="119791"/>
              </a:lnSpc>
              <a:spcBef>
                <a:spcPts val="5"/>
              </a:spcBef>
              <a:spcAft>
                <a:spcPts val="0"/>
              </a:spcAft>
              <a:buNone/>
            </a:pPr>
            <a:r>
              <a:rPr b="1" lang="en-US" sz="2400">
                <a:solidFill>
                  <a:schemeClr val="dk1"/>
                </a:solidFill>
                <a:latin typeface="Arial"/>
                <a:ea typeface="Arial"/>
                <a:cs typeface="Arial"/>
                <a:sym typeface="Arial"/>
              </a:rPr>
              <a:t>Kutup sayısının değiştirilmesi</a:t>
            </a:r>
            <a:endParaRPr sz="2400">
              <a:solidFill>
                <a:schemeClr val="dk1"/>
              </a:solidFill>
              <a:latin typeface="Arial"/>
              <a:ea typeface="Arial"/>
              <a:cs typeface="Arial"/>
              <a:sym typeface="Arial"/>
            </a:endParaRPr>
          </a:p>
          <a:p>
            <a:pPr indent="914400" lvl="0" marL="12700" marR="12065" rtl="0" algn="just">
              <a:lnSpc>
                <a:spcPct val="99400"/>
              </a:lnSpc>
              <a:spcBef>
                <a:spcPts val="10"/>
              </a:spcBef>
              <a:spcAft>
                <a:spcPts val="0"/>
              </a:spcAft>
              <a:buNone/>
            </a:pPr>
            <a:r>
              <a:rPr lang="en-US" sz="2400">
                <a:solidFill>
                  <a:schemeClr val="dk1"/>
                </a:solidFill>
                <a:latin typeface="Arial"/>
                <a:ea typeface="Arial"/>
                <a:cs typeface="Arial"/>
                <a:sym typeface="Arial"/>
              </a:rPr>
              <a:t>İki farklı devirde yardımcı sargılı motor elde edebilmek  için statora iki ayrı ana sargı ve yardımcı sargı sarılır. Böylece  iki değişik devir elde edilir.</a:t>
            </a:r>
            <a:endParaRPr sz="2400">
              <a:solidFill>
                <a:schemeClr val="dk1"/>
              </a:solidFill>
              <a:latin typeface="Arial"/>
              <a:ea typeface="Arial"/>
              <a:cs typeface="Arial"/>
              <a:sym typeface="Arial"/>
            </a:endParaRPr>
          </a:p>
        </p:txBody>
      </p:sp>
      <p:sp>
        <p:nvSpPr>
          <p:cNvPr id="545" name="Google Shape;545;p46"/>
          <p:cNvSpPr txBox="1"/>
          <p:nvPr/>
        </p:nvSpPr>
        <p:spPr>
          <a:xfrm>
            <a:off x="8323580" y="5860491"/>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39</a:t>
            </a:r>
            <a:endParaRPr sz="1400">
              <a:solidFill>
                <a:schemeClr val="dk1"/>
              </a:solidFill>
              <a:latin typeface="Arial"/>
              <a:ea typeface="Arial"/>
              <a:cs typeface="Arial"/>
              <a:sym typeface="Arial"/>
            </a:endParaRPr>
          </a:p>
        </p:txBody>
      </p:sp>
      <p:sp>
        <p:nvSpPr>
          <p:cNvPr id="546" name="Google Shape;546;p46"/>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46"/>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46"/>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46"/>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7"/>
          <p:cNvSpPr txBox="1"/>
          <p:nvPr>
            <p:ph type="title"/>
          </p:nvPr>
        </p:nvSpPr>
        <p:spPr>
          <a:xfrm>
            <a:off x="1100124" y="23876"/>
            <a:ext cx="722185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a:latin typeface="Arial"/>
                <a:ea typeface="Arial"/>
                <a:cs typeface="Arial"/>
                <a:sym typeface="Arial"/>
              </a:rPr>
              <a:t>Frekans değiştirici ile bir fazlı motorun devir ayarı</a:t>
            </a:r>
            <a:endParaRPr/>
          </a:p>
        </p:txBody>
      </p:sp>
      <p:sp>
        <p:nvSpPr>
          <p:cNvPr id="555" name="Google Shape;555;p47"/>
          <p:cNvSpPr txBox="1"/>
          <p:nvPr/>
        </p:nvSpPr>
        <p:spPr>
          <a:xfrm>
            <a:off x="185420" y="388111"/>
            <a:ext cx="8489315" cy="2574290"/>
          </a:xfrm>
          <a:prstGeom prst="rect">
            <a:avLst/>
          </a:prstGeom>
          <a:noFill/>
          <a:ln>
            <a:noFill/>
          </a:ln>
        </p:spPr>
        <p:txBody>
          <a:bodyPr anchorCtr="0" anchor="t" bIns="0" lIns="0" spcFirstLastPara="1" rIns="0" wrap="square" tIns="14600">
            <a:noAutofit/>
          </a:bodyPr>
          <a:lstStyle/>
          <a:p>
            <a:pPr indent="914400" lvl="0" marL="12700" marR="5080" rtl="0" algn="just">
              <a:lnSpc>
                <a:spcPct val="99500"/>
              </a:lnSpc>
              <a:spcBef>
                <a:spcPts val="0"/>
              </a:spcBef>
              <a:spcAft>
                <a:spcPts val="0"/>
              </a:spcAft>
              <a:buNone/>
            </a:pPr>
            <a:r>
              <a:rPr lang="en-US" sz="2400">
                <a:solidFill>
                  <a:schemeClr val="dk1"/>
                </a:solidFill>
                <a:latin typeface="Arial"/>
                <a:ea typeface="Arial"/>
                <a:cs typeface="Arial"/>
                <a:sym typeface="Arial"/>
              </a:rPr>
              <a:t>Bir fazlı motorlar 0-650Hz arasındaki frekanslarda  çalıştırılarak geniş aralıklı bir devir ayarı imkanı vardır. Bir fazlı  motorlar küçük güçlü olarak yapıldıklarından devir ayarı  problemi üç fazlı olan motorlara göre daha az ve frekans  değiştirici ile bir fazlı motor devir ayarı masraflıdır. Bu nedenle  bir fazlı motorlarda frekans değiştirici ile devir ayarı  kullanılmamaktadır</a:t>
            </a:r>
            <a:endParaRPr sz="2400">
              <a:solidFill>
                <a:schemeClr val="dk1"/>
              </a:solidFill>
              <a:latin typeface="Arial"/>
              <a:ea typeface="Arial"/>
              <a:cs typeface="Arial"/>
              <a:sym typeface="Arial"/>
            </a:endParaRPr>
          </a:p>
        </p:txBody>
      </p:sp>
      <p:sp>
        <p:nvSpPr>
          <p:cNvPr id="556" name="Google Shape;556;p47"/>
          <p:cNvSpPr txBox="1"/>
          <p:nvPr/>
        </p:nvSpPr>
        <p:spPr>
          <a:xfrm>
            <a:off x="8323580" y="5863539"/>
            <a:ext cx="223520"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40</a:t>
            </a:r>
            <a:endParaRPr sz="1400">
              <a:solidFill>
                <a:schemeClr val="dk1"/>
              </a:solidFill>
              <a:latin typeface="Arial"/>
              <a:ea typeface="Arial"/>
              <a:cs typeface="Arial"/>
              <a:sym typeface="Arial"/>
            </a:endParaRPr>
          </a:p>
        </p:txBody>
      </p:sp>
      <p:sp>
        <p:nvSpPr>
          <p:cNvPr id="557" name="Google Shape;557;p47"/>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47"/>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47"/>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47"/>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4" name="Shape 564"/>
        <p:cNvGrpSpPr/>
        <p:nvPr/>
      </p:nvGrpSpPr>
      <p:grpSpPr>
        <a:xfrm>
          <a:off x="0" y="0"/>
          <a:ext cx="0" cy="0"/>
          <a:chOff x="0" y="0"/>
          <a:chExt cx="0" cy="0"/>
        </a:xfrm>
      </p:grpSpPr>
      <p:sp>
        <p:nvSpPr>
          <p:cNvPr id="565" name="Google Shape;565;p48"/>
          <p:cNvSpPr txBox="1"/>
          <p:nvPr>
            <p:ph type="title"/>
          </p:nvPr>
        </p:nvSpPr>
        <p:spPr>
          <a:xfrm>
            <a:off x="3352927" y="0"/>
            <a:ext cx="2362835" cy="75692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i="1" lang="en-US" sz="4800">
                <a:solidFill>
                  <a:srgbClr val="FF0000"/>
                </a:solidFill>
                <a:latin typeface="Arial"/>
                <a:ea typeface="Arial"/>
                <a:cs typeface="Arial"/>
                <a:sym typeface="Arial"/>
              </a:rPr>
              <a:t>Sorular:</a:t>
            </a:r>
            <a:endParaRPr sz="4800">
              <a:latin typeface="Arial"/>
              <a:ea typeface="Arial"/>
              <a:cs typeface="Arial"/>
              <a:sym typeface="Arial"/>
            </a:endParaRPr>
          </a:p>
        </p:txBody>
      </p:sp>
      <p:sp>
        <p:nvSpPr>
          <p:cNvPr id="566" name="Google Shape;566;p48"/>
          <p:cNvSpPr/>
          <p:nvPr/>
        </p:nvSpPr>
        <p:spPr>
          <a:xfrm>
            <a:off x="3365627" y="667512"/>
            <a:ext cx="2336800" cy="0"/>
          </a:xfrm>
          <a:custGeom>
            <a:rect b="b" l="l" r="r" t="t"/>
            <a:pathLst>
              <a:path extrusionOk="0" h="120000" w="2336800">
                <a:moveTo>
                  <a:pt x="0" y="0"/>
                </a:moveTo>
                <a:lnTo>
                  <a:pt x="2336546" y="0"/>
                </a:lnTo>
              </a:path>
            </a:pathLst>
          </a:custGeom>
          <a:noFill/>
          <a:ln cap="flat" cmpd="sng" w="640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48"/>
          <p:cNvSpPr txBox="1"/>
          <p:nvPr/>
        </p:nvSpPr>
        <p:spPr>
          <a:xfrm>
            <a:off x="37592" y="1052829"/>
            <a:ext cx="8641080" cy="5744845"/>
          </a:xfrm>
          <a:prstGeom prst="rect">
            <a:avLst/>
          </a:prstGeom>
          <a:noFill/>
          <a:ln>
            <a:noFill/>
          </a:ln>
        </p:spPr>
        <p:txBody>
          <a:bodyPr anchorCtr="0" anchor="t" bIns="0" lIns="0" spcFirstLastPara="1" rIns="0" wrap="square" tIns="26025">
            <a:noAutofit/>
          </a:bodyPr>
          <a:lstStyle/>
          <a:p>
            <a:pPr indent="0" lvl="0" marL="50800" marR="17780" rtl="0" algn="l">
              <a:lnSpc>
                <a:spcPct val="119583"/>
              </a:lnSpc>
              <a:spcBef>
                <a:spcPts val="0"/>
              </a:spcBef>
              <a:spcAft>
                <a:spcPts val="0"/>
              </a:spcAft>
              <a:buNone/>
            </a:pPr>
            <a:r>
              <a:rPr lang="en-US" sz="2400">
                <a:solidFill>
                  <a:schemeClr val="dk1"/>
                </a:solidFill>
                <a:latin typeface="Arial"/>
                <a:ea typeface="Arial"/>
                <a:cs typeface="Arial"/>
                <a:sym typeface="Arial"/>
              </a:rPr>
              <a:t>1-)	Bir	fazlı	asenkron	motorları	üç	fazlı	asenkron	motorlardan  ayıran en önemli özellik hangisidir ?</a:t>
            </a:r>
            <a:endParaRPr sz="2400">
              <a:solidFill>
                <a:schemeClr val="dk1"/>
              </a:solidFill>
              <a:latin typeface="Arial"/>
              <a:ea typeface="Arial"/>
              <a:cs typeface="Arial"/>
              <a:sym typeface="Arial"/>
            </a:endParaRPr>
          </a:p>
          <a:p>
            <a:pPr indent="0" lvl="0" marL="617220" marR="0" rtl="0" algn="l">
              <a:lnSpc>
                <a:spcPct val="116041"/>
              </a:lnSpc>
              <a:spcBef>
                <a:spcPts val="0"/>
              </a:spcBef>
              <a:spcAft>
                <a:spcPts val="0"/>
              </a:spcAft>
              <a:buNone/>
            </a:pPr>
            <a:r>
              <a:rPr b="1" lang="en-US" sz="2400">
                <a:solidFill>
                  <a:schemeClr val="dk1"/>
                </a:solidFill>
                <a:latin typeface="Arial"/>
                <a:ea typeface="Arial"/>
                <a:cs typeface="Arial"/>
                <a:sym typeface="Arial"/>
              </a:rPr>
              <a:t>A-) kondansatör bulundurması</a:t>
            </a:r>
            <a:endParaRPr sz="2400">
              <a:solidFill>
                <a:schemeClr val="dk1"/>
              </a:solidFill>
              <a:latin typeface="Arial"/>
              <a:ea typeface="Arial"/>
              <a:cs typeface="Arial"/>
              <a:sym typeface="Arial"/>
            </a:endParaRPr>
          </a:p>
          <a:p>
            <a:pPr indent="0" lvl="0" marL="617220" marR="4560570" rtl="0" algn="l">
              <a:lnSpc>
                <a:spcPct val="91900"/>
              </a:lnSpc>
              <a:spcBef>
                <a:spcPts val="415"/>
              </a:spcBef>
              <a:spcAft>
                <a:spcPts val="0"/>
              </a:spcAft>
              <a:buNone/>
            </a:pPr>
            <a:r>
              <a:rPr b="1" lang="en-US" sz="2400">
                <a:solidFill>
                  <a:schemeClr val="dk1"/>
                </a:solidFill>
                <a:latin typeface="Arial"/>
                <a:ea typeface="Arial"/>
                <a:cs typeface="Arial"/>
                <a:sym typeface="Arial"/>
              </a:rPr>
              <a:t>B-) stator bulundurması  C-) rotor bulundurması  </a:t>
            </a:r>
            <a:r>
              <a:rPr b="1" lang="en-US" sz="2400">
                <a:solidFill>
                  <a:srgbClr val="212121"/>
                </a:solidFill>
                <a:latin typeface="Arial"/>
                <a:ea typeface="Arial"/>
                <a:cs typeface="Arial"/>
                <a:sym typeface="Arial"/>
              </a:rPr>
              <a:t>D-) hiçbiri</a:t>
            </a:r>
            <a:endParaRPr sz="2400">
              <a:solidFill>
                <a:schemeClr val="dk1"/>
              </a:solidFill>
              <a:latin typeface="Arial"/>
              <a:ea typeface="Arial"/>
              <a:cs typeface="Arial"/>
              <a:sym typeface="Arial"/>
            </a:endParaRPr>
          </a:p>
          <a:p>
            <a:pPr indent="0" lvl="0" marL="1075055" marR="0" rtl="0" algn="l">
              <a:lnSpc>
                <a:spcPct val="100000"/>
              </a:lnSpc>
              <a:spcBef>
                <a:spcPts val="165"/>
              </a:spcBef>
              <a:spcAft>
                <a:spcPts val="0"/>
              </a:spcAft>
              <a:buNone/>
            </a:pPr>
            <a:r>
              <a:rPr lang="en-US" sz="2400">
                <a:solidFill>
                  <a:srgbClr val="006FC0"/>
                </a:solidFill>
                <a:latin typeface="Arial"/>
                <a:ea typeface="Arial"/>
                <a:cs typeface="Arial"/>
                <a:sym typeface="Arial"/>
              </a:rPr>
              <a:t>Cevap:A</a:t>
            </a:r>
            <a:endParaRPr sz="2400">
              <a:solidFill>
                <a:schemeClr val="dk1"/>
              </a:solidFill>
              <a:latin typeface="Arial"/>
              <a:ea typeface="Arial"/>
              <a:cs typeface="Arial"/>
              <a:sym typeface="Arial"/>
            </a:endParaRPr>
          </a:p>
          <a:p>
            <a:pPr indent="0" lvl="0" marL="0" marR="0" rtl="0" algn="l">
              <a:lnSpc>
                <a:spcPct val="100000"/>
              </a:lnSpc>
              <a:spcBef>
                <a:spcPts val="30"/>
              </a:spcBef>
              <a:spcAft>
                <a:spcPts val="0"/>
              </a:spcAft>
              <a:buNone/>
            </a:pPr>
            <a:r>
              <a:t/>
            </a:r>
            <a:endParaRPr sz="2700">
              <a:solidFill>
                <a:schemeClr val="dk1"/>
              </a:solidFill>
              <a:latin typeface="Times New Roman"/>
              <a:ea typeface="Times New Roman"/>
              <a:cs typeface="Times New Roman"/>
              <a:sym typeface="Times New Roman"/>
            </a:endParaRPr>
          </a:p>
          <a:p>
            <a:pPr indent="0" lvl="0" marL="50800" marR="531495" rtl="0" algn="l">
              <a:lnSpc>
                <a:spcPct val="115000"/>
              </a:lnSpc>
              <a:spcBef>
                <a:spcPts val="0"/>
              </a:spcBef>
              <a:spcAft>
                <a:spcPts val="0"/>
              </a:spcAft>
              <a:buNone/>
            </a:pPr>
            <a:r>
              <a:rPr lang="en-US" sz="2400">
                <a:solidFill>
                  <a:schemeClr val="dk1"/>
                </a:solidFill>
                <a:latin typeface="Arial"/>
                <a:ea typeface="Arial"/>
                <a:cs typeface="Arial"/>
                <a:sym typeface="Arial"/>
              </a:rPr>
              <a:t>2-) Bir fazlı yardımcı sargılı asenkron motorların momentinin  förmülü hangisidir?</a:t>
            </a:r>
            <a:endParaRPr sz="2400">
              <a:solidFill>
                <a:schemeClr val="dk1"/>
              </a:solidFill>
              <a:latin typeface="Arial"/>
              <a:ea typeface="Arial"/>
              <a:cs typeface="Arial"/>
              <a:sym typeface="Arial"/>
            </a:endParaRPr>
          </a:p>
          <a:p>
            <a:pPr indent="27305" lvl="0" marL="617220" marR="4984115" rtl="0" algn="just">
              <a:lnSpc>
                <a:spcPct val="109000"/>
              </a:lnSpc>
              <a:spcBef>
                <a:spcPts val="880"/>
              </a:spcBef>
              <a:spcAft>
                <a:spcPts val="0"/>
              </a:spcAft>
              <a:buNone/>
            </a:pPr>
            <a:r>
              <a:rPr lang="en-US" sz="2400">
                <a:solidFill>
                  <a:schemeClr val="dk1"/>
                </a:solidFill>
                <a:latin typeface="Arial"/>
                <a:ea typeface="Arial"/>
                <a:cs typeface="Arial"/>
                <a:sym typeface="Arial"/>
              </a:rPr>
              <a:t>A-) </a:t>
            </a:r>
            <a:r>
              <a:rPr lang="en-US" sz="2400">
                <a:solidFill>
                  <a:schemeClr val="dk1"/>
                </a:solidFill>
                <a:latin typeface="Cambria Math"/>
                <a:ea typeface="Cambria Math"/>
                <a:cs typeface="Cambria Math"/>
                <a:sym typeface="Cambria Math"/>
              </a:rPr>
              <a:t>𝑴 = 𝒌. 𝑰</a:t>
            </a:r>
            <a:r>
              <a:rPr baseline="-25000" lang="en-US" sz="3600">
                <a:solidFill>
                  <a:schemeClr val="dk1"/>
                </a:solidFill>
                <a:latin typeface="Cambria Math"/>
                <a:ea typeface="Cambria Math"/>
                <a:cs typeface="Cambria Math"/>
                <a:sym typeface="Cambria Math"/>
              </a:rPr>
              <a:t>𝒂</a:t>
            </a:r>
            <a:r>
              <a:rPr lang="en-US" sz="2400">
                <a:solidFill>
                  <a:schemeClr val="dk1"/>
                </a:solidFill>
                <a:latin typeface="Cambria Math"/>
                <a:ea typeface="Cambria Math"/>
                <a:cs typeface="Cambria Math"/>
                <a:sym typeface="Cambria Math"/>
              </a:rPr>
              <a:t>𝑰</a:t>
            </a:r>
            <a:r>
              <a:rPr baseline="-25000" lang="en-US" sz="3600">
                <a:solidFill>
                  <a:schemeClr val="dk1"/>
                </a:solidFill>
                <a:latin typeface="Cambria Math"/>
                <a:ea typeface="Cambria Math"/>
                <a:cs typeface="Cambria Math"/>
                <a:sym typeface="Cambria Math"/>
              </a:rPr>
              <a:t>𝒎</a:t>
            </a:r>
            <a:r>
              <a:rPr lang="en-US" sz="2400">
                <a:solidFill>
                  <a:schemeClr val="dk1"/>
                </a:solidFill>
                <a:latin typeface="Cambria Math"/>
                <a:ea typeface="Cambria Math"/>
                <a:cs typeface="Cambria Math"/>
                <a:sym typeface="Cambria Math"/>
              </a:rPr>
              <a:t>. 𝒔𝒊𝒏𝜶  </a:t>
            </a:r>
            <a:r>
              <a:rPr lang="en-US" sz="2400">
                <a:solidFill>
                  <a:schemeClr val="dk1"/>
                </a:solidFill>
                <a:latin typeface="Arial"/>
                <a:ea typeface="Arial"/>
                <a:cs typeface="Arial"/>
                <a:sym typeface="Arial"/>
              </a:rPr>
              <a:t>B-) </a:t>
            </a:r>
            <a:r>
              <a:rPr lang="en-US" sz="2400">
                <a:solidFill>
                  <a:schemeClr val="dk1"/>
                </a:solidFill>
                <a:latin typeface="Cambria Math"/>
                <a:ea typeface="Cambria Math"/>
                <a:cs typeface="Cambria Math"/>
                <a:sym typeface="Cambria Math"/>
              </a:rPr>
              <a:t>𝑴 = 𝒌. 𝑰</a:t>
            </a:r>
            <a:r>
              <a:rPr baseline="-25000" lang="en-US" sz="3600">
                <a:solidFill>
                  <a:schemeClr val="dk1"/>
                </a:solidFill>
                <a:latin typeface="Cambria Math"/>
                <a:ea typeface="Cambria Math"/>
                <a:cs typeface="Cambria Math"/>
                <a:sym typeface="Cambria Math"/>
              </a:rPr>
              <a:t>𝒂</a:t>
            </a:r>
            <a:r>
              <a:rPr lang="en-US" sz="2400">
                <a:solidFill>
                  <a:schemeClr val="dk1"/>
                </a:solidFill>
                <a:latin typeface="Cambria Math"/>
                <a:ea typeface="Cambria Math"/>
                <a:cs typeface="Cambria Math"/>
                <a:sym typeface="Cambria Math"/>
              </a:rPr>
              <a:t>𝑰</a:t>
            </a:r>
            <a:r>
              <a:rPr baseline="-25000" lang="en-US" sz="3600">
                <a:solidFill>
                  <a:schemeClr val="dk1"/>
                </a:solidFill>
                <a:latin typeface="Cambria Math"/>
                <a:ea typeface="Cambria Math"/>
                <a:cs typeface="Cambria Math"/>
                <a:sym typeface="Cambria Math"/>
              </a:rPr>
              <a:t>𝒎</a:t>
            </a:r>
            <a:r>
              <a:rPr lang="en-US" sz="2400">
                <a:solidFill>
                  <a:schemeClr val="dk1"/>
                </a:solidFill>
                <a:latin typeface="Cambria Math"/>
                <a:ea typeface="Cambria Math"/>
                <a:cs typeface="Cambria Math"/>
                <a:sym typeface="Cambria Math"/>
              </a:rPr>
              <a:t>. </a:t>
            </a:r>
            <a:r>
              <a:rPr b="1" lang="en-US" sz="2400">
                <a:solidFill>
                  <a:schemeClr val="dk1"/>
                </a:solidFill>
                <a:latin typeface="Cambria Math"/>
                <a:ea typeface="Cambria Math"/>
                <a:cs typeface="Cambria Math"/>
                <a:sym typeface="Cambria Math"/>
              </a:rPr>
              <a:t>cos</a:t>
            </a:r>
            <a:r>
              <a:rPr lang="en-US" sz="2400">
                <a:solidFill>
                  <a:schemeClr val="dk1"/>
                </a:solidFill>
                <a:latin typeface="Cambria Math"/>
                <a:ea typeface="Cambria Math"/>
                <a:cs typeface="Cambria Math"/>
                <a:sym typeface="Cambria Math"/>
              </a:rPr>
              <a:t>𝜶  </a:t>
            </a:r>
            <a:r>
              <a:rPr lang="en-US" sz="2400">
                <a:solidFill>
                  <a:schemeClr val="dk1"/>
                </a:solidFill>
                <a:latin typeface="Arial"/>
                <a:ea typeface="Arial"/>
                <a:cs typeface="Arial"/>
                <a:sym typeface="Arial"/>
              </a:rPr>
              <a:t>C-) </a:t>
            </a:r>
            <a:r>
              <a:rPr lang="en-US" sz="2400">
                <a:solidFill>
                  <a:schemeClr val="dk1"/>
                </a:solidFill>
                <a:latin typeface="Cambria Math"/>
                <a:ea typeface="Cambria Math"/>
                <a:cs typeface="Cambria Math"/>
                <a:sym typeface="Cambria Math"/>
              </a:rPr>
              <a:t>𝑴 = 𝒌. 𝑰</a:t>
            </a:r>
            <a:r>
              <a:rPr baseline="-25000" lang="en-US" sz="3600">
                <a:solidFill>
                  <a:schemeClr val="dk1"/>
                </a:solidFill>
                <a:latin typeface="Cambria Math"/>
                <a:ea typeface="Cambria Math"/>
                <a:cs typeface="Cambria Math"/>
                <a:sym typeface="Cambria Math"/>
              </a:rPr>
              <a:t>𝒎</a:t>
            </a:r>
            <a:r>
              <a:rPr lang="en-US" sz="2400">
                <a:solidFill>
                  <a:schemeClr val="dk1"/>
                </a:solidFill>
                <a:latin typeface="Cambria Math"/>
                <a:ea typeface="Cambria Math"/>
                <a:cs typeface="Cambria Math"/>
                <a:sym typeface="Cambria Math"/>
              </a:rPr>
              <a:t>. </a:t>
            </a:r>
            <a:r>
              <a:rPr b="1" lang="en-US" sz="2400">
                <a:solidFill>
                  <a:schemeClr val="dk1"/>
                </a:solidFill>
                <a:latin typeface="Cambria Math"/>
                <a:ea typeface="Cambria Math"/>
                <a:cs typeface="Cambria Math"/>
                <a:sym typeface="Cambria Math"/>
              </a:rPr>
              <a:t>cos</a:t>
            </a:r>
            <a:r>
              <a:rPr lang="en-US" sz="2400">
                <a:solidFill>
                  <a:schemeClr val="dk1"/>
                </a:solidFill>
                <a:latin typeface="Cambria Math"/>
                <a:ea typeface="Cambria Math"/>
                <a:cs typeface="Cambria Math"/>
                <a:sym typeface="Cambria Math"/>
              </a:rPr>
              <a:t>𝜶</a:t>
            </a:r>
            <a:endParaRPr sz="2400">
              <a:solidFill>
                <a:schemeClr val="dk1"/>
              </a:solidFill>
              <a:latin typeface="Cambria Math"/>
              <a:ea typeface="Cambria Math"/>
              <a:cs typeface="Cambria Math"/>
              <a:sym typeface="Cambria Math"/>
            </a:endParaRPr>
          </a:p>
          <a:p>
            <a:pPr indent="0" lvl="0" marL="645160" marR="0" rtl="0" algn="just">
              <a:lnSpc>
                <a:spcPct val="77361"/>
              </a:lnSpc>
              <a:spcBef>
                <a:spcPts val="0"/>
              </a:spcBef>
              <a:spcAft>
                <a:spcPts val="0"/>
              </a:spcAft>
              <a:buNone/>
            </a:pPr>
            <a:r>
              <a:rPr lang="en-US" sz="2400">
                <a:solidFill>
                  <a:srgbClr val="212121"/>
                </a:solidFill>
                <a:latin typeface="Arial"/>
                <a:ea typeface="Arial"/>
                <a:cs typeface="Arial"/>
                <a:sym typeface="Arial"/>
              </a:rPr>
              <a:t>D-) </a:t>
            </a:r>
            <a:r>
              <a:rPr lang="en-US" sz="2400">
                <a:solidFill>
                  <a:schemeClr val="dk1"/>
                </a:solidFill>
                <a:latin typeface="Cambria Math"/>
                <a:ea typeface="Cambria Math"/>
                <a:cs typeface="Cambria Math"/>
                <a:sym typeface="Cambria Math"/>
              </a:rPr>
              <a:t>𝑴 = 𝒌. 𝑰</a:t>
            </a:r>
            <a:r>
              <a:rPr baseline="-25000" lang="en-US" sz="3600">
                <a:solidFill>
                  <a:schemeClr val="dk1"/>
                </a:solidFill>
                <a:latin typeface="Cambria Math"/>
                <a:ea typeface="Cambria Math"/>
                <a:cs typeface="Cambria Math"/>
                <a:sym typeface="Cambria Math"/>
              </a:rPr>
              <a:t>𝒂</a:t>
            </a:r>
            <a:r>
              <a:rPr lang="en-US" sz="2400">
                <a:solidFill>
                  <a:schemeClr val="dk1"/>
                </a:solidFill>
                <a:latin typeface="Cambria Math"/>
                <a:ea typeface="Cambria Math"/>
                <a:cs typeface="Cambria Math"/>
                <a:sym typeface="Cambria Math"/>
              </a:rPr>
              <a:t>. 𝒔𝒊𝒏𝜶</a:t>
            </a:r>
            <a:endParaRPr sz="2400">
              <a:solidFill>
                <a:schemeClr val="dk1"/>
              </a:solidFill>
              <a:latin typeface="Cambria Math"/>
              <a:ea typeface="Cambria Math"/>
              <a:cs typeface="Cambria Math"/>
              <a:sym typeface="Cambria Math"/>
            </a:endParaRPr>
          </a:p>
          <a:p>
            <a:pPr indent="0" lvl="0" marL="1123950" marR="0" rtl="0" algn="l">
              <a:lnSpc>
                <a:spcPct val="100000"/>
              </a:lnSpc>
              <a:spcBef>
                <a:spcPts val="385"/>
              </a:spcBef>
              <a:spcAft>
                <a:spcPts val="0"/>
              </a:spcAft>
              <a:buNone/>
            </a:pPr>
            <a:r>
              <a:rPr lang="en-US" sz="2400">
                <a:solidFill>
                  <a:srgbClr val="006FC0"/>
                </a:solidFill>
                <a:latin typeface="Arial"/>
                <a:ea typeface="Arial"/>
                <a:cs typeface="Arial"/>
                <a:sym typeface="Arial"/>
              </a:rPr>
              <a:t>Cevap: </a:t>
            </a:r>
            <a:r>
              <a:rPr lang="en-US" sz="2400">
                <a:solidFill>
                  <a:srgbClr val="006FC0"/>
                </a:solidFill>
                <a:latin typeface="Cambria Math"/>
                <a:ea typeface="Cambria Math"/>
                <a:cs typeface="Cambria Math"/>
                <a:sym typeface="Cambria Math"/>
              </a:rPr>
              <a:t>A</a:t>
            </a:r>
            <a:endParaRPr sz="2400">
              <a:solidFill>
                <a:schemeClr val="dk1"/>
              </a:solidFill>
              <a:latin typeface="Cambria Math"/>
              <a:ea typeface="Cambria Math"/>
              <a:cs typeface="Cambria Math"/>
              <a:sym typeface="Cambria Math"/>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1" name="Shape 571"/>
        <p:cNvGrpSpPr/>
        <p:nvPr/>
      </p:nvGrpSpPr>
      <p:grpSpPr>
        <a:xfrm>
          <a:off x="0" y="0"/>
          <a:ext cx="0" cy="0"/>
          <a:chOff x="0" y="0"/>
          <a:chExt cx="0" cy="0"/>
        </a:xfrm>
      </p:grpSpPr>
      <p:sp>
        <p:nvSpPr>
          <p:cNvPr id="572" name="Google Shape;572;p49"/>
          <p:cNvSpPr txBox="1"/>
          <p:nvPr/>
        </p:nvSpPr>
        <p:spPr>
          <a:xfrm>
            <a:off x="75692" y="0"/>
            <a:ext cx="8537575" cy="5038725"/>
          </a:xfrm>
          <a:prstGeom prst="rect">
            <a:avLst/>
          </a:prstGeom>
          <a:noFill/>
          <a:ln>
            <a:noFill/>
          </a:ln>
        </p:spPr>
        <p:txBody>
          <a:bodyPr anchorCtr="0" anchor="t" bIns="0" lIns="0" spcFirstLastPara="1" rIns="0" wrap="square" tIns="12700">
            <a:noAutofit/>
          </a:bodyPr>
          <a:lstStyle/>
          <a:p>
            <a:pPr indent="0" lvl="0" marL="12700" marR="0" rtl="0" algn="l">
              <a:lnSpc>
                <a:spcPct val="118541"/>
              </a:lnSpc>
              <a:spcBef>
                <a:spcPts val="0"/>
              </a:spcBef>
              <a:spcAft>
                <a:spcPts val="0"/>
              </a:spcAft>
              <a:buNone/>
            </a:pPr>
            <a:r>
              <a:rPr b="1" lang="en-US" sz="2400">
                <a:solidFill>
                  <a:schemeClr val="dk1"/>
                </a:solidFill>
                <a:latin typeface="Cambria Math"/>
                <a:ea typeface="Cambria Math"/>
                <a:cs typeface="Cambria Math"/>
                <a:sym typeface="Cambria Math"/>
              </a:rPr>
              <a:t>3-) </a:t>
            </a:r>
            <a:r>
              <a:rPr lang="en-US" sz="2400">
                <a:solidFill>
                  <a:schemeClr val="dk1"/>
                </a:solidFill>
                <a:latin typeface="Cambria Math"/>
                <a:ea typeface="Cambria Math"/>
                <a:cs typeface="Cambria Math"/>
                <a:sym typeface="Cambria Math"/>
              </a:rPr>
              <a:t>tek fazl</a:t>
            </a:r>
            <a:r>
              <a:rPr lang="en-US" sz="2400">
                <a:solidFill>
                  <a:schemeClr val="dk1"/>
                </a:solidFill>
                <a:latin typeface="Arial"/>
                <a:ea typeface="Arial"/>
                <a:cs typeface="Arial"/>
                <a:sym typeface="Arial"/>
              </a:rPr>
              <a:t>ı </a:t>
            </a:r>
            <a:r>
              <a:rPr lang="en-US" sz="2400">
                <a:solidFill>
                  <a:schemeClr val="dk1"/>
                </a:solidFill>
                <a:latin typeface="Cambria Math"/>
                <a:ea typeface="Cambria Math"/>
                <a:cs typeface="Cambria Math"/>
                <a:sym typeface="Cambria Math"/>
              </a:rPr>
              <a:t>asenkron motorun tiplerinden hangisi de</a:t>
            </a:r>
            <a:r>
              <a:rPr lang="en-US" sz="2400">
                <a:solidFill>
                  <a:schemeClr val="dk1"/>
                </a:solidFill>
                <a:latin typeface="Arial"/>
                <a:ea typeface="Arial"/>
                <a:cs typeface="Arial"/>
                <a:sym typeface="Arial"/>
              </a:rPr>
              <a:t>ğ</a:t>
            </a:r>
            <a:r>
              <a:rPr lang="en-US" sz="2400">
                <a:solidFill>
                  <a:schemeClr val="dk1"/>
                </a:solidFill>
                <a:latin typeface="Cambria Math"/>
                <a:ea typeface="Cambria Math"/>
                <a:cs typeface="Cambria Math"/>
                <a:sym typeface="Cambria Math"/>
              </a:rPr>
              <a:t>ildir?</a:t>
            </a:r>
            <a:endParaRPr sz="2400">
              <a:solidFill>
                <a:schemeClr val="dk1"/>
              </a:solidFill>
              <a:latin typeface="Cambria Math"/>
              <a:ea typeface="Cambria Math"/>
              <a:cs typeface="Cambria Math"/>
              <a:sym typeface="Cambria Math"/>
            </a:endParaRPr>
          </a:p>
          <a:p>
            <a:pPr indent="0" lvl="0" marL="539750" marR="0" rtl="0" algn="l">
              <a:lnSpc>
                <a:spcPct val="118125"/>
              </a:lnSpc>
              <a:spcBef>
                <a:spcPts val="0"/>
              </a:spcBef>
              <a:spcAft>
                <a:spcPts val="0"/>
              </a:spcAft>
              <a:buNone/>
            </a:pPr>
            <a:r>
              <a:rPr b="1" lang="en-US" sz="2400">
                <a:solidFill>
                  <a:schemeClr val="dk1"/>
                </a:solidFill>
                <a:latin typeface="Cambria Math"/>
                <a:ea typeface="Cambria Math"/>
                <a:cs typeface="Cambria Math"/>
                <a:sym typeface="Cambria Math"/>
              </a:rPr>
              <a:t>A-) </a:t>
            </a:r>
            <a:r>
              <a:rPr b="1" lang="en-US" sz="2200">
                <a:solidFill>
                  <a:schemeClr val="dk1"/>
                </a:solidFill>
                <a:latin typeface="Times New Roman"/>
                <a:ea typeface="Times New Roman"/>
                <a:cs typeface="Times New Roman"/>
                <a:sym typeface="Times New Roman"/>
              </a:rPr>
              <a:t>Kondansatör Yol Vermeli</a:t>
            </a:r>
            <a:endParaRPr sz="2200">
              <a:solidFill>
                <a:schemeClr val="dk1"/>
              </a:solidFill>
              <a:latin typeface="Times New Roman"/>
              <a:ea typeface="Times New Roman"/>
              <a:cs typeface="Times New Roman"/>
              <a:sym typeface="Times New Roman"/>
            </a:endParaRPr>
          </a:p>
          <a:p>
            <a:pPr indent="0" lvl="0" marL="539750" marR="0" rtl="0" algn="l">
              <a:lnSpc>
                <a:spcPct val="118125"/>
              </a:lnSpc>
              <a:spcBef>
                <a:spcPts val="0"/>
              </a:spcBef>
              <a:spcAft>
                <a:spcPts val="0"/>
              </a:spcAft>
              <a:buNone/>
            </a:pPr>
            <a:r>
              <a:rPr b="1" lang="en-US" sz="2400">
                <a:solidFill>
                  <a:schemeClr val="dk1"/>
                </a:solidFill>
                <a:latin typeface="Cambria Math"/>
                <a:ea typeface="Cambria Math"/>
                <a:cs typeface="Cambria Math"/>
                <a:sym typeface="Cambria Math"/>
              </a:rPr>
              <a:t>B-) </a:t>
            </a:r>
            <a:r>
              <a:rPr b="1" lang="en-US" sz="2200">
                <a:solidFill>
                  <a:schemeClr val="dk1"/>
                </a:solidFill>
                <a:latin typeface="Times New Roman"/>
                <a:ea typeface="Times New Roman"/>
                <a:cs typeface="Times New Roman"/>
                <a:sym typeface="Times New Roman"/>
              </a:rPr>
              <a:t>Sürekli Kondansatörlü</a:t>
            </a:r>
            <a:endParaRPr sz="2200">
              <a:solidFill>
                <a:schemeClr val="dk1"/>
              </a:solidFill>
              <a:latin typeface="Times New Roman"/>
              <a:ea typeface="Times New Roman"/>
              <a:cs typeface="Times New Roman"/>
              <a:sym typeface="Times New Roman"/>
            </a:endParaRPr>
          </a:p>
          <a:p>
            <a:pPr indent="0" lvl="0" marL="539750" marR="0" rtl="0" algn="l">
              <a:lnSpc>
                <a:spcPct val="117083"/>
              </a:lnSpc>
              <a:spcBef>
                <a:spcPts val="0"/>
              </a:spcBef>
              <a:spcAft>
                <a:spcPts val="0"/>
              </a:spcAft>
              <a:buNone/>
            </a:pPr>
            <a:r>
              <a:rPr b="1" lang="en-US" sz="2400">
                <a:solidFill>
                  <a:schemeClr val="dk1"/>
                </a:solidFill>
                <a:latin typeface="Cambria Math"/>
                <a:ea typeface="Cambria Math"/>
                <a:cs typeface="Cambria Math"/>
                <a:sym typeface="Cambria Math"/>
              </a:rPr>
              <a:t>C-) </a:t>
            </a:r>
            <a:r>
              <a:rPr b="1" lang="en-US" sz="2200">
                <a:solidFill>
                  <a:schemeClr val="dk1"/>
                </a:solidFill>
                <a:latin typeface="Times New Roman"/>
                <a:ea typeface="Times New Roman"/>
                <a:cs typeface="Times New Roman"/>
                <a:sym typeface="Times New Roman"/>
              </a:rPr>
              <a:t>Tek Kondansatörlü</a:t>
            </a:r>
            <a:endParaRPr sz="2200">
              <a:solidFill>
                <a:schemeClr val="dk1"/>
              </a:solidFill>
              <a:latin typeface="Times New Roman"/>
              <a:ea typeface="Times New Roman"/>
              <a:cs typeface="Times New Roman"/>
              <a:sym typeface="Times New Roman"/>
            </a:endParaRPr>
          </a:p>
          <a:p>
            <a:pPr indent="0" lvl="0" marL="539750" marR="0" rtl="0" algn="l">
              <a:lnSpc>
                <a:spcPct val="117291"/>
              </a:lnSpc>
              <a:spcBef>
                <a:spcPts val="0"/>
              </a:spcBef>
              <a:spcAft>
                <a:spcPts val="0"/>
              </a:spcAft>
              <a:buNone/>
            </a:pPr>
            <a:r>
              <a:rPr b="1" lang="en-US" sz="2400">
                <a:solidFill>
                  <a:schemeClr val="dk1"/>
                </a:solidFill>
                <a:latin typeface="Cambria Math"/>
                <a:ea typeface="Cambria Math"/>
                <a:cs typeface="Cambria Math"/>
                <a:sym typeface="Cambria Math"/>
              </a:rPr>
              <a:t>D-) </a:t>
            </a:r>
            <a:r>
              <a:rPr b="1" lang="en-US" sz="2200">
                <a:solidFill>
                  <a:schemeClr val="dk1"/>
                </a:solidFill>
                <a:latin typeface="Times New Roman"/>
                <a:ea typeface="Times New Roman"/>
                <a:cs typeface="Times New Roman"/>
                <a:sym typeface="Times New Roman"/>
              </a:rPr>
              <a:t>Çift Kondansatörlü</a:t>
            </a:r>
            <a:endParaRPr sz="2200">
              <a:solidFill>
                <a:schemeClr val="dk1"/>
              </a:solidFill>
              <a:latin typeface="Times New Roman"/>
              <a:ea typeface="Times New Roman"/>
              <a:cs typeface="Times New Roman"/>
              <a:sym typeface="Times New Roman"/>
            </a:endParaRPr>
          </a:p>
          <a:p>
            <a:pPr indent="0" lvl="0" marL="1068705" marR="0" rtl="0" algn="l">
              <a:lnSpc>
                <a:spcPct val="118750"/>
              </a:lnSpc>
              <a:spcBef>
                <a:spcPts val="0"/>
              </a:spcBef>
              <a:spcAft>
                <a:spcPts val="0"/>
              </a:spcAft>
              <a:buNone/>
            </a:pPr>
            <a:r>
              <a:rPr b="1" lang="en-US" sz="2400">
                <a:solidFill>
                  <a:srgbClr val="006FC0"/>
                </a:solidFill>
                <a:latin typeface="Arial"/>
                <a:ea typeface="Arial"/>
                <a:cs typeface="Arial"/>
                <a:sym typeface="Arial"/>
              </a:rPr>
              <a:t>Cevap: </a:t>
            </a:r>
            <a:r>
              <a:rPr b="1" lang="en-US" sz="2400">
                <a:solidFill>
                  <a:srgbClr val="006FC0"/>
                </a:solidFill>
                <a:latin typeface="Cambria Math"/>
                <a:ea typeface="Cambria Math"/>
                <a:cs typeface="Cambria Math"/>
                <a:sym typeface="Cambria Math"/>
              </a:rPr>
              <a:t>C</a:t>
            </a:r>
            <a:endParaRPr sz="2400">
              <a:solidFill>
                <a:schemeClr val="dk1"/>
              </a:solidFill>
              <a:latin typeface="Cambria Math"/>
              <a:ea typeface="Cambria Math"/>
              <a:cs typeface="Cambria Math"/>
              <a:sym typeface="Cambria Math"/>
            </a:endParaRPr>
          </a:p>
          <a:p>
            <a:pPr indent="0" lvl="0" marL="0" marR="0" rtl="0" algn="l">
              <a:lnSpc>
                <a:spcPct val="100000"/>
              </a:lnSpc>
              <a:spcBef>
                <a:spcPts val="10"/>
              </a:spcBef>
              <a:spcAft>
                <a:spcPts val="0"/>
              </a:spcAft>
              <a:buNone/>
            </a:pPr>
            <a:r>
              <a:t/>
            </a:r>
            <a:endParaRPr sz="2550">
              <a:solidFill>
                <a:schemeClr val="dk1"/>
              </a:solidFill>
              <a:latin typeface="Times New Roman"/>
              <a:ea typeface="Times New Roman"/>
              <a:cs typeface="Times New Roman"/>
              <a:sym typeface="Times New Roman"/>
            </a:endParaRPr>
          </a:p>
          <a:p>
            <a:pPr indent="0" lvl="0" marL="12700" marR="5080" rtl="0" algn="l">
              <a:lnSpc>
                <a:spcPct val="115000"/>
              </a:lnSpc>
              <a:spcBef>
                <a:spcPts val="0"/>
              </a:spcBef>
              <a:spcAft>
                <a:spcPts val="0"/>
              </a:spcAft>
              <a:buNone/>
            </a:pPr>
            <a:r>
              <a:rPr lang="en-US" sz="2400">
                <a:solidFill>
                  <a:schemeClr val="dk1"/>
                </a:solidFill>
                <a:latin typeface="Cambria Math"/>
                <a:ea typeface="Cambria Math"/>
                <a:cs typeface="Cambria Math"/>
                <a:sym typeface="Cambria Math"/>
              </a:rPr>
              <a:t>4-) </a:t>
            </a:r>
            <a:r>
              <a:rPr lang="en-US" sz="2400">
                <a:solidFill>
                  <a:schemeClr val="dk1"/>
                </a:solidFill>
                <a:latin typeface="Arial"/>
                <a:ea typeface="Arial"/>
                <a:cs typeface="Arial"/>
                <a:sym typeface="Arial"/>
              </a:rPr>
              <a:t>Bir fazlı asenkron makinelerin rotorunun çubuklarını neyden  yapımaktadır?</a:t>
            </a:r>
            <a:endParaRPr sz="2400">
              <a:solidFill>
                <a:schemeClr val="dk1"/>
              </a:solidFill>
              <a:latin typeface="Arial"/>
              <a:ea typeface="Arial"/>
              <a:cs typeface="Arial"/>
              <a:sym typeface="Arial"/>
            </a:endParaRPr>
          </a:p>
          <a:p>
            <a:pPr indent="0" lvl="0" marL="539750" marR="0" rtl="0" algn="l">
              <a:lnSpc>
                <a:spcPct val="113541"/>
              </a:lnSpc>
              <a:spcBef>
                <a:spcPts val="0"/>
              </a:spcBef>
              <a:spcAft>
                <a:spcPts val="0"/>
              </a:spcAft>
              <a:buNone/>
            </a:pPr>
            <a:r>
              <a:rPr b="1" lang="en-US" sz="2400">
                <a:solidFill>
                  <a:schemeClr val="dk1"/>
                </a:solidFill>
                <a:latin typeface="Cambria Math"/>
                <a:ea typeface="Cambria Math"/>
                <a:cs typeface="Cambria Math"/>
                <a:sym typeface="Cambria Math"/>
              </a:rPr>
              <a:t>A-) </a:t>
            </a:r>
            <a:r>
              <a:rPr b="1" lang="en-US" sz="2400">
                <a:solidFill>
                  <a:schemeClr val="dk1"/>
                </a:solidFill>
                <a:latin typeface="Times New Roman"/>
                <a:ea typeface="Times New Roman"/>
                <a:cs typeface="Times New Roman"/>
                <a:sym typeface="Times New Roman"/>
              </a:rPr>
              <a:t>Çelikten yapılmaktadır</a:t>
            </a:r>
            <a:endParaRPr sz="2400">
              <a:solidFill>
                <a:schemeClr val="dk1"/>
              </a:solidFill>
              <a:latin typeface="Times New Roman"/>
              <a:ea typeface="Times New Roman"/>
              <a:cs typeface="Times New Roman"/>
              <a:sym typeface="Times New Roman"/>
            </a:endParaRPr>
          </a:p>
          <a:p>
            <a:pPr indent="0" lvl="0" marL="539750" marR="0" rtl="0" algn="l">
              <a:lnSpc>
                <a:spcPct val="118125"/>
              </a:lnSpc>
              <a:spcBef>
                <a:spcPts val="0"/>
              </a:spcBef>
              <a:spcAft>
                <a:spcPts val="0"/>
              </a:spcAft>
              <a:buNone/>
            </a:pPr>
            <a:r>
              <a:rPr b="1" lang="en-US" sz="2400">
                <a:solidFill>
                  <a:schemeClr val="dk1"/>
                </a:solidFill>
                <a:latin typeface="Cambria Math"/>
                <a:ea typeface="Cambria Math"/>
                <a:cs typeface="Cambria Math"/>
                <a:sym typeface="Cambria Math"/>
              </a:rPr>
              <a:t>B-) </a:t>
            </a:r>
            <a:r>
              <a:rPr b="1" lang="en-US" sz="2400">
                <a:solidFill>
                  <a:schemeClr val="dk1"/>
                </a:solidFill>
                <a:latin typeface="Arial"/>
                <a:ea typeface="Arial"/>
                <a:cs typeface="Arial"/>
                <a:sym typeface="Arial"/>
              </a:rPr>
              <a:t>Alüminyumdan yapımaktadır</a:t>
            </a:r>
            <a:endParaRPr sz="2400">
              <a:solidFill>
                <a:schemeClr val="dk1"/>
              </a:solidFill>
              <a:latin typeface="Arial"/>
              <a:ea typeface="Arial"/>
              <a:cs typeface="Arial"/>
              <a:sym typeface="Arial"/>
            </a:endParaRPr>
          </a:p>
          <a:p>
            <a:pPr indent="0" lvl="0" marL="539750" marR="0" rtl="0" algn="l">
              <a:lnSpc>
                <a:spcPct val="117083"/>
              </a:lnSpc>
              <a:spcBef>
                <a:spcPts val="0"/>
              </a:spcBef>
              <a:spcAft>
                <a:spcPts val="0"/>
              </a:spcAft>
              <a:buNone/>
            </a:pPr>
            <a:r>
              <a:rPr b="1" lang="en-US" sz="2400">
                <a:solidFill>
                  <a:schemeClr val="dk1"/>
                </a:solidFill>
                <a:latin typeface="Cambria Math"/>
                <a:ea typeface="Cambria Math"/>
                <a:cs typeface="Cambria Math"/>
                <a:sym typeface="Cambria Math"/>
              </a:rPr>
              <a:t>C-) G</a:t>
            </a:r>
            <a:r>
              <a:rPr b="1" lang="en-US" sz="2400">
                <a:solidFill>
                  <a:schemeClr val="dk1"/>
                </a:solidFill>
                <a:latin typeface="Arial"/>
                <a:ea typeface="Arial"/>
                <a:cs typeface="Arial"/>
                <a:sym typeface="Arial"/>
              </a:rPr>
              <a:t>ü</a:t>
            </a:r>
            <a:r>
              <a:rPr b="1" lang="en-US" sz="2400">
                <a:solidFill>
                  <a:schemeClr val="dk1"/>
                </a:solidFill>
                <a:latin typeface="Cambria Math"/>
                <a:ea typeface="Cambria Math"/>
                <a:cs typeface="Cambria Math"/>
                <a:sym typeface="Cambria Math"/>
              </a:rPr>
              <a:t>m</a:t>
            </a:r>
            <a:r>
              <a:rPr b="1" lang="en-US" sz="2400">
                <a:solidFill>
                  <a:schemeClr val="dk1"/>
                </a:solidFill>
                <a:latin typeface="Arial"/>
                <a:ea typeface="Arial"/>
                <a:cs typeface="Arial"/>
                <a:sym typeface="Arial"/>
              </a:rPr>
              <a:t>üş</a:t>
            </a:r>
            <a:r>
              <a:rPr b="1" lang="en-US" sz="2400">
                <a:solidFill>
                  <a:schemeClr val="dk1"/>
                </a:solidFill>
                <a:latin typeface="Cambria Math"/>
                <a:ea typeface="Cambria Math"/>
                <a:cs typeface="Cambria Math"/>
                <a:sym typeface="Cambria Math"/>
              </a:rPr>
              <a:t>ten </a:t>
            </a:r>
            <a:r>
              <a:rPr b="1" lang="en-US" sz="2400">
                <a:solidFill>
                  <a:schemeClr val="dk1"/>
                </a:solidFill>
                <a:latin typeface="Times New Roman"/>
                <a:ea typeface="Times New Roman"/>
                <a:cs typeface="Times New Roman"/>
                <a:sym typeface="Times New Roman"/>
              </a:rPr>
              <a:t>yapılmaktadır</a:t>
            </a:r>
            <a:endParaRPr sz="2400">
              <a:solidFill>
                <a:schemeClr val="dk1"/>
              </a:solidFill>
              <a:latin typeface="Times New Roman"/>
              <a:ea typeface="Times New Roman"/>
              <a:cs typeface="Times New Roman"/>
              <a:sym typeface="Times New Roman"/>
            </a:endParaRPr>
          </a:p>
          <a:p>
            <a:pPr indent="0" lvl="0" marL="539750" marR="0" rtl="0" algn="l">
              <a:lnSpc>
                <a:spcPct val="117291"/>
              </a:lnSpc>
              <a:spcBef>
                <a:spcPts val="0"/>
              </a:spcBef>
              <a:spcAft>
                <a:spcPts val="0"/>
              </a:spcAft>
              <a:buNone/>
            </a:pPr>
            <a:r>
              <a:rPr b="1" lang="en-US" sz="2400">
                <a:solidFill>
                  <a:schemeClr val="dk1"/>
                </a:solidFill>
                <a:latin typeface="Cambria Math"/>
                <a:ea typeface="Cambria Math"/>
                <a:cs typeface="Cambria Math"/>
                <a:sym typeface="Cambria Math"/>
              </a:rPr>
              <a:t>D-) Bak</a:t>
            </a:r>
            <a:r>
              <a:rPr b="1" lang="en-US" sz="2400">
                <a:solidFill>
                  <a:schemeClr val="dk1"/>
                </a:solidFill>
                <a:latin typeface="Arial"/>
                <a:ea typeface="Arial"/>
                <a:cs typeface="Arial"/>
                <a:sym typeface="Arial"/>
              </a:rPr>
              <a:t>ı</a:t>
            </a:r>
            <a:r>
              <a:rPr b="1" lang="en-US" sz="2400">
                <a:solidFill>
                  <a:schemeClr val="dk1"/>
                </a:solidFill>
                <a:latin typeface="Cambria Math"/>
                <a:ea typeface="Cambria Math"/>
                <a:cs typeface="Cambria Math"/>
                <a:sym typeface="Cambria Math"/>
              </a:rPr>
              <a:t>rdan </a:t>
            </a:r>
            <a:r>
              <a:rPr b="1" lang="en-US" sz="2400">
                <a:solidFill>
                  <a:schemeClr val="dk1"/>
                </a:solidFill>
                <a:latin typeface="Times New Roman"/>
                <a:ea typeface="Times New Roman"/>
                <a:cs typeface="Times New Roman"/>
                <a:sym typeface="Times New Roman"/>
              </a:rPr>
              <a:t>yapılmaktadır</a:t>
            </a:r>
            <a:endParaRPr sz="2400">
              <a:solidFill>
                <a:schemeClr val="dk1"/>
              </a:solidFill>
              <a:latin typeface="Times New Roman"/>
              <a:ea typeface="Times New Roman"/>
              <a:cs typeface="Times New Roman"/>
              <a:sym typeface="Times New Roman"/>
            </a:endParaRPr>
          </a:p>
          <a:p>
            <a:pPr indent="0" lvl="0" marL="1085850" marR="0" rtl="0" algn="l">
              <a:lnSpc>
                <a:spcPct val="118750"/>
              </a:lnSpc>
              <a:spcBef>
                <a:spcPts val="0"/>
              </a:spcBef>
              <a:spcAft>
                <a:spcPts val="0"/>
              </a:spcAft>
              <a:buNone/>
            </a:pPr>
            <a:r>
              <a:rPr lang="en-US" sz="2400">
                <a:solidFill>
                  <a:srgbClr val="006FC0"/>
                </a:solidFill>
                <a:latin typeface="Arial"/>
                <a:ea typeface="Arial"/>
                <a:cs typeface="Arial"/>
                <a:sym typeface="Arial"/>
              </a:rPr>
              <a:t>Cevap:</a:t>
            </a:r>
            <a:r>
              <a:rPr lang="en-US" sz="2400">
                <a:solidFill>
                  <a:srgbClr val="006FC0"/>
                </a:solidFill>
                <a:latin typeface="Cambria Math"/>
                <a:ea typeface="Cambria Math"/>
                <a:cs typeface="Cambria Math"/>
                <a:sym typeface="Cambria Math"/>
              </a:rPr>
              <a:t>B</a:t>
            </a:r>
            <a:endParaRPr sz="2400">
              <a:solidFill>
                <a:schemeClr val="dk1"/>
              </a:solidFill>
              <a:latin typeface="Cambria Math"/>
              <a:ea typeface="Cambria Math"/>
              <a:cs typeface="Cambria Math"/>
              <a:sym typeface="Cambria Math"/>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6" name="Shape 576"/>
        <p:cNvGrpSpPr/>
        <p:nvPr/>
      </p:nvGrpSpPr>
      <p:grpSpPr>
        <a:xfrm>
          <a:off x="0" y="0"/>
          <a:ext cx="0" cy="0"/>
          <a:chOff x="0" y="0"/>
          <a:chExt cx="0" cy="0"/>
        </a:xfrm>
      </p:grpSpPr>
      <p:sp>
        <p:nvSpPr>
          <p:cNvPr id="577" name="Google Shape;577;p50"/>
          <p:cNvSpPr txBox="1"/>
          <p:nvPr/>
        </p:nvSpPr>
        <p:spPr>
          <a:xfrm>
            <a:off x="75692" y="0"/>
            <a:ext cx="7781925" cy="2886710"/>
          </a:xfrm>
          <a:prstGeom prst="rect">
            <a:avLst/>
          </a:prstGeom>
          <a:noFill/>
          <a:ln>
            <a:noFill/>
          </a:ln>
        </p:spPr>
        <p:txBody>
          <a:bodyPr anchorCtr="0" anchor="t" bIns="0" lIns="0" spcFirstLastPara="1" rIns="0" wrap="square" tIns="31750">
            <a:noAutofit/>
          </a:bodyPr>
          <a:lstStyle/>
          <a:p>
            <a:pPr indent="0" lvl="0" marL="12700" marR="5080" rtl="0" algn="l">
              <a:lnSpc>
                <a:spcPct val="117083"/>
              </a:lnSpc>
              <a:spcBef>
                <a:spcPts val="0"/>
              </a:spcBef>
              <a:spcAft>
                <a:spcPts val="0"/>
              </a:spcAft>
              <a:buNone/>
            </a:pPr>
            <a:r>
              <a:rPr lang="en-US" sz="2400">
                <a:solidFill>
                  <a:schemeClr val="dk1"/>
                </a:solidFill>
                <a:latin typeface="Cambria Math"/>
                <a:ea typeface="Cambria Math"/>
                <a:cs typeface="Cambria Math"/>
                <a:sym typeface="Cambria Math"/>
              </a:rPr>
              <a:t>5-) Yard</a:t>
            </a:r>
            <a:r>
              <a:rPr lang="en-US" sz="2400">
                <a:solidFill>
                  <a:schemeClr val="dk1"/>
                </a:solidFill>
                <a:latin typeface="Arial"/>
                <a:ea typeface="Arial"/>
                <a:cs typeface="Arial"/>
                <a:sym typeface="Arial"/>
              </a:rPr>
              <a:t>ı</a:t>
            </a:r>
            <a:r>
              <a:rPr lang="en-US" sz="2400">
                <a:solidFill>
                  <a:schemeClr val="dk1"/>
                </a:solidFill>
                <a:latin typeface="Cambria Math"/>
                <a:ea typeface="Cambria Math"/>
                <a:cs typeface="Cambria Math"/>
                <a:sym typeface="Cambria Math"/>
              </a:rPr>
              <a:t>mc</a:t>
            </a:r>
            <a:r>
              <a:rPr lang="en-US" sz="2400">
                <a:solidFill>
                  <a:schemeClr val="dk1"/>
                </a:solidFill>
                <a:latin typeface="Arial"/>
                <a:ea typeface="Arial"/>
                <a:cs typeface="Arial"/>
                <a:sym typeface="Arial"/>
              </a:rPr>
              <a:t>ı </a:t>
            </a:r>
            <a:r>
              <a:rPr lang="en-US" sz="2400">
                <a:solidFill>
                  <a:schemeClr val="dk1"/>
                </a:solidFill>
                <a:latin typeface="Cambria Math"/>
                <a:ea typeface="Cambria Math"/>
                <a:cs typeface="Cambria Math"/>
                <a:sym typeface="Cambria Math"/>
              </a:rPr>
              <a:t>sarg</a:t>
            </a:r>
            <a:r>
              <a:rPr lang="en-US" sz="2400">
                <a:solidFill>
                  <a:schemeClr val="dk1"/>
                </a:solidFill>
                <a:latin typeface="Arial"/>
                <a:ea typeface="Arial"/>
                <a:cs typeface="Arial"/>
                <a:sym typeface="Arial"/>
              </a:rPr>
              <a:t>ı</a:t>
            </a:r>
            <a:r>
              <a:rPr lang="en-US" sz="2400">
                <a:solidFill>
                  <a:schemeClr val="dk1"/>
                </a:solidFill>
                <a:latin typeface="Cambria Math"/>
                <a:ea typeface="Cambria Math"/>
                <a:cs typeface="Cambria Math"/>
                <a:sym typeface="Cambria Math"/>
              </a:rPr>
              <a:t>l</a:t>
            </a:r>
            <a:r>
              <a:rPr lang="en-US" sz="2400">
                <a:solidFill>
                  <a:schemeClr val="dk1"/>
                </a:solidFill>
                <a:latin typeface="Arial"/>
                <a:ea typeface="Arial"/>
                <a:cs typeface="Arial"/>
                <a:sym typeface="Arial"/>
              </a:rPr>
              <a:t>ı </a:t>
            </a:r>
            <a:r>
              <a:rPr lang="en-US" sz="2400">
                <a:solidFill>
                  <a:schemeClr val="dk1"/>
                </a:solidFill>
                <a:latin typeface="Cambria Math"/>
                <a:ea typeface="Cambria Math"/>
                <a:cs typeface="Cambria Math"/>
                <a:sym typeface="Cambria Math"/>
              </a:rPr>
              <a:t>bir fazl</a:t>
            </a:r>
            <a:r>
              <a:rPr lang="en-US" sz="2400">
                <a:solidFill>
                  <a:schemeClr val="dk1"/>
                </a:solidFill>
                <a:latin typeface="Arial"/>
                <a:ea typeface="Arial"/>
                <a:cs typeface="Arial"/>
                <a:sym typeface="Arial"/>
              </a:rPr>
              <a:t>ı </a:t>
            </a:r>
            <a:r>
              <a:rPr lang="en-US" sz="2400">
                <a:solidFill>
                  <a:schemeClr val="dk1"/>
                </a:solidFill>
                <a:latin typeface="Cambria Math"/>
                <a:ea typeface="Cambria Math"/>
                <a:cs typeface="Cambria Math"/>
                <a:sym typeface="Cambria Math"/>
              </a:rPr>
              <a:t>motorlarda yard</a:t>
            </a:r>
            <a:r>
              <a:rPr lang="en-US" sz="2400">
                <a:solidFill>
                  <a:schemeClr val="dk1"/>
                </a:solidFill>
                <a:latin typeface="Arial"/>
                <a:ea typeface="Arial"/>
                <a:cs typeface="Arial"/>
                <a:sym typeface="Arial"/>
              </a:rPr>
              <a:t>ı</a:t>
            </a:r>
            <a:r>
              <a:rPr lang="en-US" sz="2400">
                <a:solidFill>
                  <a:schemeClr val="dk1"/>
                </a:solidFill>
                <a:latin typeface="Cambria Math"/>
                <a:ea typeface="Cambria Math"/>
                <a:cs typeface="Cambria Math"/>
                <a:sym typeface="Cambria Math"/>
              </a:rPr>
              <a:t>mc</a:t>
            </a:r>
            <a:r>
              <a:rPr lang="en-US" sz="2400">
                <a:solidFill>
                  <a:schemeClr val="dk1"/>
                </a:solidFill>
                <a:latin typeface="Arial"/>
                <a:ea typeface="Arial"/>
                <a:cs typeface="Arial"/>
                <a:sym typeface="Arial"/>
              </a:rPr>
              <a:t>ı </a:t>
            </a:r>
            <a:r>
              <a:rPr lang="en-US" sz="2400">
                <a:solidFill>
                  <a:schemeClr val="dk1"/>
                </a:solidFill>
                <a:latin typeface="Cambria Math"/>
                <a:ea typeface="Cambria Math"/>
                <a:cs typeface="Cambria Math"/>
                <a:sym typeface="Cambria Math"/>
              </a:rPr>
              <a:t>sarg</a:t>
            </a:r>
            <a:r>
              <a:rPr lang="en-US" sz="2400">
                <a:solidFill>
                  <a:schemeClr val="dk1"/>
                </a:solidFill>
                <a:latin typeface="Arial"/>
                <a:ea typeface="Arial"/>
                <a:cs typeface="Arial"/>
                <a:sym typeface="Arial"/>
              </a:rPr>
              <a:t>ı </a:t>
            </a:r>
            <a:r>
              <a:rPr lang="en-US" sz="2400">
                <a:solidFill>
                  <a:schemeClr val="dk1"/>
                </a:solidFill>
                <a:latin typeface="Cambria Math"/>
                <a:ea typeface="Cambria Math"/>
                <a:cs typeface="Cambria Math"/>
                <a:sym typeface="Cambria Math"/>
              </a:rPr>
              <a:t>nas</a:t>
            </a:r>
            <a:r>
              <a:rPr lang="en-US" sz="2400">
                <a:solidFill>
                  <a:schemeClr val="dk1"/>
                </a:solidFill>
                <a:latin typeface="Arial"/>
                <a:ea typeface="Arial"/>
                <a:cs typeface="Arial"/>
                <a:sym typeface="Arial"/>
              </a:rPr>
              <a:t>ı</a:t>
            </a:r>
            <a:r>
              <a:rPr lang="en-US" sz="2400">
                <a:solidFill>
                  <a:schemeClr val="dk1"/>
                </a:solidFill>
                <a:latin typeface="Cambria Math"/>
                <a:ea typeface="Cambria Math"/>
                <a:cs typeface="Cambria Math"/>
                <a:sym typeface="Cambria Math"/>
              </a:rPr>
              <a:t>l  devreden </a:t>
            </a:r>
            <a:r>
              <a:rPr lang="en-US" sz="2400">
                <a:solidFill>
                  <a:schemeClr val="dk1"/>
                </a:solidFill>
                <a:latin typeface="Arial"/>
                <a:ea typeface="Arial"/>
                <a:cs typeface="Arial"/>
                <a:sym typeface="Arial"/>
              </a:rPr>
              <a:t>çı</a:t>
            </a:r>
            <a:r>
              <a:rPr lang="en-US" sz="2400">
                <a:solidFill>
                  <a:schemeClr val="dk1"/>
                </a:solidFill>
                <a:latin typeface="Cambria Math"/>
                <a:ea typeface="Cambria Math"/>
                <a:cs typeface="Cambria Math"/>
                <a:sym typeface="Cambria Math"/>
              </a:rPr>
              <a:t>kar</a:t>
            </a:r>
            <a:r>
              <a:rPr lang="en-US" sz="2400">
                <a:solidFill>
                  <a:schemeClr val="dk1"/>
                </a:solidFill>
                <a:latin typeface="Arial"/>
                <a:ea typeface="Arial"/>
                <a:cs typeface="Arial"/>
                <a:sym typeface="Arial"/>
              </a:rPr>
              <a:t>ı</a:t>
            </a:r>
            <a:r>
              <a:rPr lang="en-US" sz="2400">
                <a:solidFill>
                  <a:schemeClr val="dk1"/>
                </a:solidFill>
                <a:latin typeface="Cambria Math"/>
                <a:ea typeface="Cambria Math"/>
                <a:cs typeface="Cambria Math"/>
                <a:sym typeface="Cambria Math"/>
              </a:rPr>
              <a:t>l</a:t>
            </a:r>
            <a:r>
              <a:rPr lang="en-US" sz="2400">
                <a:solidFill>
                  <a:schemeClr val="dk1"/>
                </a:solidFill>
                <a:latin typeface="Arial"/>
                <a:ea typeface="Arial"/>
                <a:cs typeface="Arial"/>
                <a:sym typeface="Arial"/>
              </a:rPr>
              <a:t>ı</a:t>
            </a:r>
            <a:r>
              <a:rPr lang="en-US" sz="2400">
                <a:solidFill>
                  <a:schemeClr val="dk1"/>
                </a:solidFill>
                <a:latin typeface="Cambria Math"/>
                <a:ea typeface="Cambria Math"/>
                <a:cs typeface="Cambria Math"/>
                <a:sym typeface="Cambria Math"/>
              </a:rPr>
              <a:t>r?</a:t>
            </a:r>
            <a:endParaRPr sz="2400">
              <a:solidFill>
                <a:schemeClr val="dk1"/>
              </a:solidFill>
              <a:latin typeface="Cambria Math"/>
              <a:ea typeface="Cambria Math"/>
              <a:cs typeface="Cambria Math"/>
              <a:sym typeface="Cambria Math"/>
            </a:endParaRPr>
          </a:p>
          <a:p>
            <a:pPr indent="-377190" lvl="0" marL="749935" marR="0" rtl="0" algn="l">
              <a:lnSpc>
                <a:spcPct val="112500"/>
              </a:lnSpc>
              <a:spcBef>
                <a:spcPts val="0"/>
              </a:spcBef>
              <a:spcAft>
                <a:spcPts val="0"/>
              </a:spcAft>
              <a:buClr>
                <a:schemeClr val="dk1"/>
              </a:buClr>
              <a:buSzPts val="2400"/>
              <a:buFont typeface="Cambria Math"/>
              <a:buAutoNum type="alphaUcParenR"/>
            </a:pPr>
            <a:r>
              <a:rPr b="1" lang="en-US" sz="2400">
                <a:solidFill>
                  <a:schemeClr val="dk1"/>
                </a:solidFill>
                <a:latin typeface="Cambria Math"/>
                <a:ea typeface="Cambria Math"/>
                <a:cs typeface="Cambria Math"/>
                <a:sym typeface="Cambria Math"/>
              </a:rPr>
              <a:t>Zaman r</a:t>
            </a:r>
            <a:r>
              <a:rPr b="1" lang="en-US" sz="2400">
                <a:solidFill>
                  <a:schemeClr val="dk1"/>
                </a:solidFill>
                <a:latin typeface="Arial"/>
                <a:ea typeface="Arial"/>
                <a:cs typeface="Arial"/>
                <a:sym typeface="Arial"/>
              </a:rPr>
              <a:t>ö</a:t>
            </a:r>
            <a:r>
              <a:rPr b="1" lang="en-US" sz="2400">
                <a:solidFill>
                  <a:schemeClr val="dk1"/>
                </a:solidFill>
                <a:latin typeface="Cambria Math"/>
                <a:ea typeface="Cambria Math"/>
                <a:cs typeface="Cambria Math"/>
                <a:sym typeface="Cambria Math"/>
              </a:rPr>
              <a:t>lesi ile</a:t>
            </a:r>
            <a:endParaRPr sz="2400">
              <a:solidFill>
                <a:schemeClr val="dk1"/>
              </a:solidFill>
              <a:latin typeface="Cambria Math"/>
              <a:ea typeface="Cambria Math"/>
              <a:cs typeface="Cambria Math"/>
              <a:sym typeface="Cambria Math"/>
            </a:endParaRPr>
          </a:p>
          <a:p>
            <a:pPr indent="-374650" lvl="0" marL="747395" marR="0" rtl="0" algn="l">
              <a:lnSpc>
                <a:spcPct val="117291"/>
              </a:lnSpc>
              <a:spcBef>
                <a:spcPts val="0"/>
              </a:spcBef>
              <a:spcAft>
                <a:spcPts val="0"/>
              </a:spcAft>
              <a:buClr>
                <a:schemeClr val="dk1"/>
              </a:buClr>
              <a:buSzPts val="2400"/>
              <a:buFont typeface="Cambria Math"/>
              <a:buAutoNum type="alphaUcParenR"/>
            </a:pPr>
            <a:r>
              <a:rPr b="1" lang="en-US" sz="2400">
                <a:solidFill>
                  <a:schemeClr val="dk1"/>
                </a:solidFill>
                <a:latin typeface="Cambria Math"/>
                <a:ea typeface="Cambria Math"/>
                <a:cs typeface="Cambria Math"/>
                <a:sym typeface="Cambria Math"/>
              </a:rPr>
              <a:t>Kontakt</a:t>
            </a:r>
            <a:r>
              <a:rPr b="1" lang="en-US" sz="2400">
                <a:solidFill>
                  <a:schemeClr val="dk1"/>
                </a:solidFill>
                <a:latin typeface="Arial"/>
                <a:ea typeface="Arial"/>
                <a:cs typeface="Arial"/>
                <a:sym typeface="Arial"/>
              </a:rPr>
              <a:t>ö</a:t>
            </a:r>
            <a:r>
              <a:rPr b="1" lang="en-US" sz="2400">
                <a:solidFill>
                  <a:schemeClr val="dk1"/>
                </a:solidFill>
                <a:latin typeface="Cambria Math"/>
                <a:ea typeface="Cambria Math"/>
                <a:cs typeface="Cambria Math"/>
                <a:sym typeface="Cambria Math"/>
              </a:rPr>
              <a:t>r ile</a:t>
            </a:r>
            <a:endParaRPr sz="2400">
              <a:solidFill>
                <a:schemeClr val="dk1"/>
              </a:solidFill>
              <a:latin typeface="Cambria Math"/>
              <a:ea typeface="Cambria Math"/>
              <a:cs typeface="Cambria Math"/>
              <a:sym typeface="Cambria Math"/>
            </a:endParaRPr>
          </a:p>
          <a:p>
            <a:pPr indent="-360680" lvl="0" marL="733425" marR="0" rtl="0" algn="l">
              <a:lnSpc>
                <a:spcPct val="117291"/>
              </a:lnSpc>
              <a:spcBef>
                <a:spcPts val="0"/>
              </a:spcBef>
              <a:spcAft>
                <a:spcPts val="0"/>
              </a:spcAft>
              <a:buClr>
                <a:schemeClr val="dk1"/>
              </a:buClr>
              <a:buSzPts val="2400"/>
              <a:buFont typeface="Cambria Math"/>
              <a:buAutoNum type="alphaUcParenR"/>
            </a:pPr>
            <a:r>
              <a:rPr b="1" lang="en-US" sz="2400">
                <a:solidFill>
                  <a:schemeClr val="dk1"/>
                </a:solidFill>
                <a:latin typeface="Arial"/>
                <a:ea typeface="Arial"/>
                <a:cs typeface="Arial"/>
                <a:sym typeface="Arial"/>
              </a:rPr>
              <a:t>Ş</a:t>
            </a:r>
            <a:r>
              <a:rPr b="1" lang="en-US" sz="2400">
                <a:solidFill>
                  <a:schemeClr val="dk1"/>
                </a:solidFill>
                <a:latin typeface="Cambria Math"/>
                <a:ea typeface="Cambria Math"/>
                <a:cs typeface="Cambria Math"/>
                <a:sym typeface="Cambria Math"/>
              </a:rPr>
              <a:t>alter ile</a:t>
            </a:r>
            <a:endParaRPr sz="2400">
              <a:solidFill>
                <a:schemeClr val="dk1"/>
              </a:solidFill>
              <a:latin typeface="Cambria Math"/>
              <a:ea typeface="Cambria Math"/>
              <a:cs typeface="Cambria Math"/>
              <a:sym typeface="Cambria Math"/>
            </a:endParaRPr>
          </a:p>
          <a:p>
            <a:pPr indent="-387985" lvl="0" marL="760730" marR="0" rtl="0" algn="l">
              <a:lnSpc>
                <a:spcPct val="118541"/>
              </a:lnSpc>
              <a:spcBef>
                <a:spcPts val="0"/>
              </a:spcBef>
              <a:spcAft>
                <a:spcPts val="0"/>
              </a:spcAft>
              <a:buClr>
                <a:schemeClr val="dk1"/>
              </a:buClr>
              <a:buSzPts val="2400"/>
              <a:buFont typeface="Cambria Math"/>
              <a:buAutoNum type="alphaUcParenR"/>
            </a:pPr>
            <a:r>
              <a:rPr b="1" lang="en-US" sz="2400">
                <a:solidFill>
                  <a:schemeClr val="dk1"/>
                </a:solidFill>
                <a:latin typeface="Cambria Math"/>
                <a:ea typeface="Cambria Math"/>
                <a:cs typeface="Cambria Math"/>
                <a:sym typeface="Cambria Math"/>
              </a:rPr>
              <a:t>Merkezka</a:t>
            </a:r>
            <a:r>
              <a:rPr b="1" lang="en-US" sz="2400">
                <a:solidFill>
                  <a:schemeClr val="dk1"/>
                </a:solidFill>
                <a:latin typeface="Arial"/>
                <a:ea typeface="Arial"/>
                <a:cs typeface="Arial"/>
                <a:sym typeface="Arial"/>
              </a:rPr>
              <a:t>ç </a:t>
            </a:r>
            <a:r>
              <a:rPr b="1" lang="en-US" sz="2400">
                <a:solidFill>
                  <a:schemeClr val="dk1"/>
                </a:solidFill>
                <a:latin typeface="Cambria Math"/>
                <a:ea typeface="Cambria Math"/>
                <a:cs typeface="Cambria Math"/>
                <a:sym typeface="Cambria Math"/>
              </a:rPr>
              <a:t>anahtar</a:t>
            </a:r>
            <a:r>
              <a:rPr b="1" lang="en-US" sz="2400">
                <a:solidFill>
                  <a:schemeClr val="dk1"/>
                </a:solidFill>
                <a:latin typeface="Arial"/>
                <a:ea typeface="Arial"/>
                <a:cs typeface="Arial"/>
                <a:sym typeface="Arial"/>
              </a:rPr>
              <a:t>ı </a:t>
            </a:r>
            <a:r>
              <a:rPr b="1" lang="en-US" sz="2400">
                <a:solidFill>
                  <a:schemeClr val="dk1"/>
                </a:solidFill>
                <a:latin typeface="Cambria Math"/>
                <a:ea typeface="Cambria Math"/>
                <a:cs typeface="Cambria Math"/>
                <a:sym typeface="Cambria Math"/>
              </a:rPr>
              <a:t>ile</a:t>
            </a:r>
            <a:endParaRPr sz="2400">
              <a:solidFill>
                <a:schemeClr val="dk1"/>
              </a:solidFill>
              <a:latin typeface="Cambria Math"/>
              <a:ea typeface="Cambria Math"/>
              <a:cs typeface="Cambria Math"/>
              <a:sym typeface="Cambria Math"/>
            </a:endParaRPr>
          </a:p>
          <a:p>
            <a:pPr indent="0" lvl="0" marL="0" marR="0" rtl="0" algn="l">
              <a:lnSpc>
                <a:spcPct val="100000"/>
              </a:lnSpc>
              <a:spcBef>
                <a:spcPts val="0"/>
              </a:spcBef>
              <a:spcAft>
                <a:spcPts val="0"/>
              </a:spcAft>
              <a:buNone/>
            </a:pPr>
            <a:r>
              <a:t/>
            </a:r>
            <a:endParaRPr sz="2350">
              <a:solidFill>
                <a:schemeClr val="dk1"/>
              </a:solidFill>
              <a:latin typeface="Times New Roman"/>
              <a:ea typeface="Times New Roman"/>
              <a:cs typeface="Times New Roman"/>
              <a:sym typeface="Times New Roman"/>
            </a:endParaRPr>
          </a:p>
          <a:p>
            <a:pPr indent="0" lvl="0" marL="1085850" marR="0" rtl="0" algn="l">
              <a:lnSpc>
                <a:spcPct val="100000"/>
              </a:lnSpc>
              <a:spcBef>
                <a:spcPts val="0"/>
              </a:spcBef>
              <a:spcAft>
                <a:spcPts val="0"/>
              </a:spcAft>
              <a:buNone/>
            </a:pPr>
            <a:r>
              <a:rPr lang="en-US" sz="2400">
                <a:solidFill>
                  <a:srgbClr val="006FC0"/>
                </a:solidFill>
                <a:latin typeface="Arial"/>
                <a:ea typeface="Arial"/>
                <a:cs typeface="Arial"/>
                <a:sym typeface="Arial"/>
              </a:rPr>
              <a:t>Cevap: </a:t>
            </a:r>
            <a:r>
              <a:rPr lang="en-US" sz="2400">
                <a:solidFill>
                  <a:srgbClr val="006FC0"/>
                </a:solidFill>
                <a:latin typeface="Cambria Math"/>
                <a:ea typeface="Cambria Math"/>
                <a:cs typeface="Cambria Math"/>
                <a:sym typeface="Cambria Math"/>
              </a:rPr>
              <a:t>D</a:t>
            </a:r>
            <a:endParaRPr sz="2400">
              <a:solidFill>
                <a:schemeClr val="dk1"/>
              </a:solidFill>
              <a:latin typeface="Cambria Math"/>
              <a:ea typeface="Cambria Math"/>
              <a:cs typeface="Cambria Math"/>
              <a:sym typeface="Cambria Math"/>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1"/>
          <p:cNvSpPr txBox="1"/>
          <p:nvPr>
            <p:ph type="title"/>
          </p:nvPr>
        </p:nvSpPr>
        <p:spPr>
          <a:xfrm>
            <a:off x="185420" y="23876"/>
            <a:ext cx="1955800"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u="sng">
                <a:latin typeface="Arial"/>
                <a:ea typeface="Arial"/>
                <a:cs typeface="Arial"/>
                <a:sym typeface="Arial"/>
              </a:rPr>
              <a:t>KAYNAKLAR</a:t>
            </a:r>
            <a:endParaRPr/>
          </a:p>
        </p:txBody>
      </p:sp>
      <p:sp>
        <p:nvSpPr>
          <p:cNvPr id="583" name="Google Shape;583;p51"/>
          <p:cNvSpPr/>
          <p:nvPr/>
        </p:nvSpPr>
        <p:spPr>
          <a:xfrm>
            <a:off x="88392" y="6189421"/>
            <a:ext cx="1829435" cy="0"/>
          </a:xfrm>
          <a:custGeom>
            <a:rect b="b" l="l" r="r" t="t"/>
            <a:pathLst>
              <a:path extrusionOk="0" h="120000" w="1829435">
                <a:moveTo>
                  <a:pt x="0" y="0"/>
                </a:moveTo>
                <a:lnTo>
                  <a:pt x="1829054"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51"/>
          <p:cNvSpPr txBox="1"/>
          <p:nvPr/>
        </p:nvSpPr>
        <p:spPr>
          <a:xfrm>
            <a:off x="75692" y="6239967"/>
            <a:ext cx="43815" cy="12446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en-US" sz="650">
                <a:solidFill>
                  <a:schemeClr val="dk1"/>
                </a:solidFill>
                <a:latin typeface="Arial"/>
                <a:ea typeface="Arial"/>
                <a:cs typeface="Arial"/>
                <a:sym typeface="Arial"/>
              </a:rPr>
              <a:t>i</a:t>
            </a:r>
            <a:endParaRPr sz="650">
              <a:solidFill>
                <a:schemeClr val="dk1"/>
              </a:solidFill>
              <a:latin typeface="Arial"/>
              <a:ea typeface="Arial"/>
              <a:cs typeface="Arial"/>
              <a:sym typeface="Arial"/>
            </a:endParaRPr>
          </a:p>
        </p:txBody>
      </p:sp>
      <p:sp>
        <p:nvSpPr>
          <p:cNvPr id="585" name="Google Shape;585;p51"/>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51"/>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51"/>
          <p:cNvSpPr/>
          <p:nvPr/>
        </p:nvSpPr>
        <p:spPr>
          <a:xfrm>
            <a:off x="8910955" y="0"/>
            <a:ext cx="233045" cy="6858000"/>
          </a:xfrm>
          <a:custGeom>
            <a:rect b="b" l="l" r="r" t="t"/>
            <a:pathLst>
              <a:path extrusionOk="0" h="6858000" w="233045">
                <a:moveTo>
                  <a:pt x="0" y="6858000"/>
                </a:moveTo>
                <a:lnTo>
                  <a:pt x="233044" y="6858000"/>
                </a:lnTo>
                <a:lnTo>
                  <a:pt x="233044"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51"/>
          <p:cNvSpPr/>
          <p:nvPr/>
        </p:nvSpPr>
        <p:spPr>
          <a:xfrm>
            <a:off x="8915558"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51"/>
          <p:cNvSpPr/>
          <p:nvPr/>
        </p:nvSpPr>
        <p:spPr>
          <a:xfrm>
            <a:off x="8875077" y="0"/>
            <a:ext cx="0" cy="6858000"/>
          </a:xfrm>
          <a:custGeom>
            <a:rect b="b" l="l" r="r" t="t"/>
            <a:pathLst>
              <a:path extrusionOk="0" h="6858000" w="120000">
                <a:moveTo>
                  <a:pt x="0" y="0"/>
                </a:moveTo>
                <a:lnTo>
                  <a:pt x="0" y="6858000"/>
                </a:lnTo>
              </a:path>
            </a:pathLst>
          </a:custGeom>
          <a:noFill/>
          <a:ln cap="flat" cmpd="sng" w="71750">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51"/>
          <p:cNvSpPr txBox="1"/>
          <p:nvPr/>
        </p:nvSpPr>
        <p:spPr>
          <a:xfrm>
            <a:off x="253022" y="626103"/>
            <a:ext cx="8748395" cy="5347335"/>
          </a:xfrm>
          <a:prstGeom prst="rect">
            <a:avLst/>
          </a:prstGeom>
          <a:noFill/>
          <a:ln>
            <a:noFill/>
          </a:ln>
        </p:spPr>
        <p:txBody>
          <a:bodyPr anchorCtr="0" anchor="t" bIns="0" lIns="0" spcFirstLastPara="1" rIns="0" wrap="square" tIns="12700">
            <a:noAutofit/>
          </a:bodyPr>
          <a:lstStyle/>
          <a:p>
            <a:pPr indent="-342900" lvl="0" marL="355600"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SAÇKAN, A. Hamdi; Elektrik Makineleri III</a:t>
            </a:r>
            <a:endParaRPr/>
          </a:p>
          <a:p>
            <a:pPr indent="-342900" lvl="0" marL="355600"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ALTUNSAÇLI, Adem; ALACALI, Mahmut; Elektrik Makineleri II</a:t>
            </a:r>
            <a:endParaRPr sz="2400">
              <a:solidFill>
                <a:schemeClr val="dk1"/>
              </a:solidFill>
              <a:latin typeface="Arial"/>
              <a:ea typeface="Arial"/>
              <a:cs typeface="Arial"/>
              <a:sym typeface="Arial"/>
            </a:endParaRPr>
          </a:p>
          <a:p>
            <a:pPr indent="-342900" lvl="0" marL="355600"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ÇOLAK, İlhami; Asenkron Motorlar</a:t>
            </a:r>
            <a:endParaRPr sz="2400">
              <a:solidFill>
                <a:schemeClr val="dk1"/>
              </a:solidFill>
              <a:latin typeface="Arial"/>
              <a:ea typeface="Arial"/>
              <a:cs typeface="Arial"/>
              <a:sym typeface="Arial"/>
            </a:endParaRPr>
          </a:p>
          <a:p>
            <a:pPr indent="-342900" lvl="0" marL="355600"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BAL, Güngör; Özel Elektrik Motorları</a:t>
            </a:r>
            <a:endParaRPr sz="2400">
              <a:solidFill>
                <a:schemeClr val="dk1"/>
              </a:solidFill>
              <a:latin typeface="Arial"/>
              <a:ea typeface="Arial"/>
              <a:cs typeface="Arial"/>
              <a:sym typeface="Arial"/>
            </a:endParaRPr>
          </a:p>
          <a:p>
            <a:pPr indent="-342900" lvl="0" marL="355600" marR="0" rtl="0" algn="l">
              <a:lnSpc>
                <a:spcPct val="100000"/>
              </a:lnSpc>
              <a:spcBef>
                <a:spcPts val="0"/>
              </a:spcBef>
              <a:spcAft>
                <a:spcPts val="0"/>
              </a:spcAft>
              <a:buClr>
                <a:schemeClr val="dk1"/>
              </a:buClr>
              <a:buSzPts val="2400"/>
              <a:buFont typeface="Arial"/>
              <a:buChar char="•"/>
            </a:pPr>
            <a:r>
              <a:rPr lang="en-US" sz="2400">
                <a:solidFill>
                  <a:schemeClr val="dk1"/>
                </a:solidFill>
                <a:latin typeface="Arial"/>
                <a:ea typeface="Arial"/>
                <a:cs typeface="Arial"/>
                <a:sym typeface="Arial"/>
              </a:rPr>
              <a:t>ÇOLAK, İlhami; Senkron Motorlar</a:t>
            </a:r>
            <a:endParaRPr sz="2400">
              <a:solidFill>
                <a:schemeClr val="dk1"/>
              </a:solidFill>
              <a:latin typeface="Arial"/>
              <a:ea typeface="Arial"/>
              <a:cs typeface="Arial"/>
              <a:sym typeface="Arial"/>
            </a:endParaRPr>
          </a:p>
          <a:p>
            <a:pPr indent="-342900" lvl="0" marL="355600" marR="541655" rtl="0" algn="l">
              <a:lnSpc>
                <a:spcPct val="119166"/>
              </a:lnSpc>
              <a:spcBef>
                <a:spcPts val="125"/>
              </a:spcBef>
              <a:spcAft>
                <a:spcPts val="0"/>
              </a:spcAft>
              <a:buClr>
                <a:schemeClr val="dk1"/>
              </a:buClr>
              <a:buSzPts val="2400"/>
              <a:buFont typeface="Arial"/>
              <a:buChar char="•"/>
            </a:pPr>
            <a:r>
              <a:rPr lang="en-US" sz="2400">
                <a:solidFill>
                  <a:schemeClr val="dk1"/>
                </a:solidFill>
                <a:latin typeface="Arial"/>
                <a:ea typeface="Arial"/>
                <a:cs typeface="Arial"/>
                <a:sym typeface="Arial"/>
              </a:rPr>
              <a:t>CHAPMAN, Stephen J.; Electrıc Machinery Fundamentaly  4.Edition</a:t>
            </a:r>
            <a:endParaRPr sz="2400">
              <a:solidFill>
                <a:schemeClr val="dk1"/>
              </a:solidFill>
              <a:latin typeface="Arial"/>
              <a:ea typeface="Arial"/>
              <a:cs typeface="Arial"/>
              <a:sym typeface="Arial"/>
            </a:endParaRPr>
          </a:p>
          <a:p>
            <a:pPr indent="-342900" lvl="0" marL="355600" marR="1048385" rtl="0" algn="l">
              <a:lnSpc>
                <a:spcPct val="119583"/>
              </a:lnSpc>
              <a:spcBef>
                <a:spcPts val="10"/>
              </a:spcBef>
              <a:spcAft>
                <a:spcPts val="0"/>
              </a:spcAft>
              <a:buClr>
                <a:schemeClr val="dk1"/>
              </a:buClr>
              <a:buSzPts val="2400"/>
              <a:buFont typeface="Arial"/>
              <a:buChar char="•"/>
            </a:pPr>
            <a:r>
              <a:rPr lang="en-US" sz="2400">
                <a:solidFill>
                  <a:schemeClr val="dk1"/>
                </a:solidFill>
                <a:latin typeface="Arial"/>
                <a:ea typeface="Arial"/>
                <a:cs typeface="Arial"/>
                <a:sym typeface="Arial"/>
              </a:rPr>
              <a:t>FITZGERALD, A. E.; KINGSLEY, Charles Jr.; UMANS,  Stephen D.; Electric Machinery Sixth Edition</a:t>
            </a:r>
            <a:endParaRPr sz="2400">
              <a:solidFill>
                <a:schemeClr val="dk1"/>
              </a:solidFill>
              <a:latin typeface="Arial"/>
              <a:ea typeface="Arial"/>
              <a:cs typeface="Arial"/>
              <a:sym typeface="Arial"/>
            </a:endParaRPr>
          </a:p>
          <a:p>
            <a:pPr indent="-342900" lvl="0" marL="355600" marR="1099185" rtl="0" algn="l">
              <a:lnSpc>
                <a:spcPct val="119583"/>
              </a:lnSpc>
              <a:spcBef>
                <a:spcPts val="10"/>
              </a:spcBef>
              <a:spcAft>
                <a:spcPts val="0"/>
              </a:spcAft>
              <a:buClr>
                <a:schemeClr val="dk1"/>
              </a:buClr>
              <a:buSzPts val="2400"/>
              <a:buFont typeface="Arial"/>
              <a:buChar char="•"/>
            </a:pPr>
            <a:r>
              <a:rPr lang="en-US" sz="2400">
                <a:solidFill>
                  <a:schemeClr val="dk1"/>
                </a:solidFill>
                <a:latin typeface="Arial"/>
                <a:ea typeface="Arial"/>
                <a:cs typeface="Arial"/>
                <a:sym typeface="Arial"/>
              </a:rPr>
              <a:t>PAREKH, Rakesh; AC Induction Motor Fundamentals;  Microchip Technology Inc., Microchip AN887</a:t>
            </a:r>
            <a:endParaRPr sz="2400">
              <a:solidFill>
                <a:schemeClr val="dk1"/>
              </a:solidFill>
              <a:latin typeface="Arial"/>
              <a:ea typeface="Arial"/>
              <a:cs typeface="Arial"/>
              <a:sym typeface="Arial"/>
            </a:endParaRPr>
          </a:p>
          <a:p>
            <a:pPr indent="-342900" lvl="0" marL="355600" marR="572135" rtl="0" algn="l">
              <a:lnSpc>
                <a:spcPct val="119583"/>
              </a:lnSpc>
              <a:spcBef>
                <a:spcPts val="5"/>
              </a:spcBef>
              <a:spcAft>
                <a:spcPts val="0"/>
              </a:spcAft>
              <a:buClr>
                <a:schemeClr val="dk1"/>
              </a:buClr>
              <a:buSzPts val="2400"/>
              <a:buFont typeface="Arial"/>
              <a:buChar char="•"/>
            </a:pPr>
            <a:r>
              <a:rPr lang="en-US" sz="2400">
                <a:solidFill>
                  <a:schemeClr val="dk1"/>
                </a:solidFill>
                <a:latin typeface="Arial"/>
                <a:ea typeface="Arial"/>
                <a:cs typeface="Arial"/>
                <a:sym typeface="Arial"/>
              </a:rPr>
              <a:t>Three-phase Asynchronous Motors, Generalities and ABB  proposals for the coordination of protective devices</a:t>
            </a:r>
            <a:endParaRPr sz="2400">
              <a:solidFill>
                <a:schemeClr val="dk1"/>
              </a:solidFill>
              <a:latin typeface="Arial"/>
              <a:ea typeface="Arial"/>
              <a:cs typeface="Arial"/>
              <a:sym typeface="Arial"/>
            </a:endParaRPr>
          </a:p>
          <a:p>
            <a:pPr indent="-342900" lvl="0" marL="355600" marR="0" rtl="0" algn="l">
              <a:lnSpc>
                <a:spcPct val="115000"/>
              </a:lnSpc>
              <a:spcBef>
                <a:spcPts val="0"/>
              </a:spcBef>
              <a:spcAft>
                <a:spcPts val="0"/>
              </a:spcAft>
              <a:buClr>
                <a:srgbClr val="000000"/>
              </a:buClr>
              <a:buSzPts val="2400"/>
              <a:buFont typeface="Arial"/>
              <a:buChar char="•"/>
            </a:pPr>
            <a:r>
              <a:rPr lang="en-US" sz="2400" u="sng">
                <a:solidFill>
                  <a:schemeClr val="hlink"/>
                </a:solidFill>
                <a:latin typeface="Arial"/>
                <a:ea typeface="Arial"/>
                <a:cs typeface="Arial"/>
                <a:sym typeface="Arial"/>
                <a:hlinkClick r:id="rId3"/>
              </a:rPr>
              <a:t>www.wikipedia.org</a:t>
            </a:r>
            <a:endParaRPr sz="2400">
              <a:solidFill>
                <a:schemeClr val="dk1"/>
              </a:solidFill>
              <a:latin typeface="Arial"/>
              <a:ea typeface="Arial"/>
              <a:cs typeface="Arial"/>
              <a:sym typeface="Arial"/>
            </a:endParaRPr>
          </a:p>
          <a:p>
            <a:pPr indent="0" lvl="0" marL="0" marR="391160" rtl="0" algn="r">
              <a:lnSpc>
                <a:spcPct val="117857"/>
              </a:lnSpc>
              <a:spcBef>
                <a:spcPts val="0"/>
              </a:spcBef>
              <a:spcAft>
                <a:spcPts val="0"/>
              </a:spcAft>
              <a:buNone/>
            </a:pPr>
            <a:r>
              <a:rPr b="1" lang="en-US" sz="1400">
                <a:solidFill>
                  <a:srgbClr val="FFFFFF"/>
                </a:solidFill>
                <a:latin typeface="Arial"/>
                <a:ea typeface="Arial"/>
                <a:cs typeface="Arial"/>
                <a:sym typeface="Arial"/>
              </a:rPr>
              <a:t>53</a:t>
            </a:r>
            <a:endParaRPr sz="14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1"/>
          <p:cNvSpPr txBox="1"/>
          <p:nvPr>
            <p:ph type="title"/>
          </p:nvPr>
        </p:nvSpPr>
        <p:spPr>
          <a:xfrm>
            <a:off x="601472" y="40640"/>
            <a:ext cx="8067040" cy="755650"/>
          </a:xfrm>
          <a:prstGeom prst="rect">
            <a:avLst/>
          </a:prstGeom>
          <a:noFill/>
          <a:ln>
            <a:noFill/>
          </a:ln>
        </p:spPr>
        <p:txBody>
          <a:bodyPr anchorCtr="0" anchor="t" bIns="0" lIns="0" spcFirstLastPara="1" rIns="0" wrap="square" tIns="12700">
            <a:noAutofit/>
          </a:bodyPr>
          <a:lstStyle/>
          <a:p>
            <a:pPr indent="0" lvl="0" marL="12700" rtl="0" algn="l">
              <a:lnSpc>
                <a:spcPct val="119791"/>
              </a:lnSpc>
              <a:spcBef>
                <a:spcPts val="0"/>
              </a:spcBef>
              <a:spcAft>
                <a:spcPts val="0"/>
              </a:spcAft>
              <a:buNone/>
            </a:pPr>
            <a:r>
              <a:rPr b="1" lang="en-US">
                <a:latin typeface="Arial"/>
                <a:ea typeface="Arial"/>
                <a:cs typeface="Arial"/>
                <a:sym typeface="Arial"/>
              </a:rPr>
              <a:t>Bir Fazlı Yardımcı Sargılı Asenkron Motorların Yapısı</a:t>
            </a:r>
            <a:endParaRPr/>
          </a:p>
          <a:p>
            <a:pPr indent="0" lvl="0" marL="12700" rtl="0" algn="l">
              <a:lnSpc>
                <a:spcPct val="119791"/>
              </a:lnSpc>
              <a:spcBef>
                <a:spcPts val="0"/>
              </a:spcBef>
              <a:spcAft>
                <a:spcPts val="0"/>
              </a:spcAft>
              <a:buNone/>
            </a:pPr>
            <a:r>
              <a:rPr lang="en-US"/>
              <a:t>Bir	fazlı  asenkron motorları üç	fazlı asenkron motorlardan</a:t>
            </a:r>
            <a:endParaRPr/>
          </a:p>
        </p:txBody>
      </p:sp>
      <p:sp>
        <p:nvSpPr>
          <p:cNvPr id="111" name="Google Shape;111;p11"/>
          <p:cNvSpPr txBox="1"/>
          <p:nvPr/>
        </p:nvSpPr>
        <p:spPr>
          <a:xfrm>
            <a:off x="150368" y="769365"/>
            <a:ext cx="8527415" cy="2574290"/>
          </a:xfrm>
          <a:prstGeom prst="rect">
            <a:avLst/>
          </a:prstGeom>
          <a:noFill/>
          <a:ln>
            <a:noFill/>
          </a:ln>
        </p:spPr>
        <p:txBody>
          <a:bodyPr anchorCtr="0" anchor="t" bIns="0" lIns="0" spcFirstLastPara="1" rIns="0" wrap="square" tIns="14600">
            <a:noAutofit/>
          </a:bodyPr>
          <a:lstStyle/>
          <a:p>
            <a:pPr indent="0" lvl="0" marL="12700" marR="5080" rtl="0" algn="just">
              <a:lnSpc>
                <a:spcPct val="99500"/>
              </a:lnSpc>
              <a:spcBef>
                <a:spcPts val="0"/>
              </a:spcBef>
              <a:spcAft>
                <a:spcPts val="0"/>
              </a:spcAft>
              <a:buNone/>
            </a:pPr>
            <a:r>
              <a:rPr lang="en-US" sz="2400">
                <a:solidFill>
                  <a:schemeClr val="dk1"/>
                </a:solidFill>
                <a:latin typeface="Arial"/>
                <a:ea typeface="Arial"/>
                <a:cs typeface="Arial"/>
                <a:sym typeface="Arial"/>
              </a:rPr>
              <a:t>ayıran en önemli özellik kondansatör bulundurması ve  motorun kalkınması için yardımcı sargıya ihtiyaç duymasıdır.  Bir fazlı asenkron motorlar üç fazlı asenkron motorlarda olduğu  gibi sincap kafesli rotor ve statordan meydana gelmektedir.  Statorunda ana sargı ve ana sargının yanında motorun yol  alması boyunca devrede kalıp devreden çıkarılan yada sürekli  devrede kalabilen yardımcı sargı bulunur.</a:t>
            </a:r>
            <a:endParaRPr sz="2400">
              <a:solidFill>
                <a:schemeClr val="dk1"/>
              </a:solidFill>
              <a:latin typeface="Arial"/>
              <a:ea typeface="Arial"/>
              <a:cs typeface="Arial"/>
              <a:sym typeface="Arial"/>
            </a:endParaRPr>
          </a:p>
        </p:txBody>
      </p:sp>
      <p:sp>
        <p:nvSpPr>
          <p:cNvPr id="112" name="Google Shape;112;p11"/>
          <p:cNvSpPr txBox="1"/>
          <p:nvPr/>
        </p:nvSpPr>
        <p:spPr>
          <a:xfrm>
            <a:off x="8375395" y="5862015"/>
            <a:ext cx="125095"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4</a:t>
            </a:r>
            <a:endParaRPr sz="1400">
              <a:solidFill>
                <a:schemeClr val="dk1"/>
              </a:solidFill>
              <a:latin typeface="Arial"/>
              <a:ea typeface="Arial"/>
              <a:cs typeface="Arial"/>
              <a:sym typeface="Arial"/>
            </a:endParaRPr>
          </a:p>
        </p:txBody>
      </p:sp>
      <p:sp>
        <p:nvSpPr>
          <p:cNvPr id="113" name="Google Shape;113;p11"/>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11"/>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1"/>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1"/>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p:nvPr/>
        </p:nvSpPr>
        <p:spPr>
          <a:xfrm>
            <a:off x="516890" y="404495"/>
            <a:ext cx="7812405" cy="503999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2"/>
          <p:cNvSpPr txBox="1"/>
          <p:nvPr/>
        </p:nvSpPr>
        <p:spPr>
          <a:xfrm>
            <a:off x="8375395" y="5855919"/>
            <a:ext cx="125095"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5</a:t>
            </a:r>
            <a:endParaRPr sz="1400">
              <a:solidFill>
                <a:schemeClr val="dk1"/>
              </a:solidFill>
              <a:latin typeface="Arial"/>
              <a:ea typeface="Arial"/>
              <a:cs typeface="Arial"/>
              <a:sym typeface="Arial"/>
            </a:endParaRPr>
          </a:p>
        </p:txBody>
      </p:sp>
      <p:sp>
        <p:nvSpPr>
          <p:cNvPr id="123" name="Google Shape;123;p12"/>
          <p:cNvSpPr txBox="1"/>
          <p:nvPr/>
        </p:nvSpPr>
        <p:spPr>
          <a:xfrm>
            <a:off x="3113658" y="6034227"/>
            <a:ext cx="268351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Bir fazlı ASM yapısı</a:t>
            </a:r>
            <a:endParaRPr sz="2400">
              <a:solidFill>
                <a:schemeClr val="dk1"/>
              </a:solidFill>
              <a:latin typeface="Arial"/>
              <a:ea typeface="Arial"/>
              <a:cs typeface="Arial"/>
              <a:sym typeface="Arial"/>
            </a:endParaRPr>
          </a:p>
        </p:txBody>
      </p:sp>
      <p:sp>
        <p:nvSpPr>
          <p:cNvPr id="124" name="Google Shape;124;p12"/>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2"/>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2"/>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2"/>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3"/>
          <p:cNvSpPr txBox="1"/>
          <p:nvPr>
            <p:ph type="title"/>
          </p:nvPr>
        </p:nvSpPr>
        <p:spPr>
          <a:xfrm>
            <a:off x="1100124" y="23876"/>
            <a:ext cx="7498715" cy="755650"/>
          </a:xfrm>
          <a:prstGeom prst="rect">
            <a:avLst/>
          </a:prstGeom>
          <a:noFill/>
          <a:ln>
            <a:noFill/>
          </a:ln>
        </p:spPr>
        <p:txBody>
          <a:bodyPr anchorCtr="0" anchor="t" bIns="0" lIns="0" spcFirstLastPara="1" rIns="0" wrap="square" tIns="12700">
            <a:noAutofit/>
          </a:bodyPr>
          <a:lstStyle/>
          <a:p>
            <a:pPr indent="0" lvl="0" marL="12700" rtl="0" algn="l">
              <a:lnSpc>
                <a:spcPct val="119791"/>
              </a:lnSpc>
              <a:spcBef>
                <a:spcPts val="0"/>
              </a:spcBef>
              <a:spcAft>
                <a:spcPts val="0"/>
              </a:spcAft>
              <a:buNone/>
            </a:pPr>
            <a:r>
              <a:rPr b="1" lang="en-US">
                <a:latin typeface="Arial"/>
                <a:ea typeface="Arial"/>
                <a:cs typeface="Arial"/>
                <a:sym typeface="Arial"/>
              </a:rPr>
              <a:t>Stator</a:t>
            </a:r>
            <a:endParaRPr/>
          </a:p>
          <a:p>
            <a:pPr indent="0" lvl="0" marL="12700" rtl="0" algn="l">
              <a:lnSpc>
                <a:spcPct val="119791"/>
              </a:lnSpc>
              <a:spcBef>
                <a:spcPts val="0"/>
              </a:spcBef>
              <a:spcAft>
                <a:spcPts val="0"/>
              </a:spcAft>
              <a:buNone/>
            </a:pPr>
            <a:r>
              <a:rPr lang="en-US"/>
              <a:t>Üç	fazlı	asenkron	motorun	statoruna	benzer	şekilde</a:t>
            </a:r>
            <a:endParaRPr/>
          </a:p>
        </p:txBody>
      </p:sp>
      <p:sp>
        <p:nvSpPr>
          <p:cNvPr id="133" name="Google Shape;133;p13"/>
          <p:cNvSpPr txBox="1"/>
          <p:nvPr/>
        </p:nvSpPr>
        <p:spPr>
          <a:xfrm>
            <a:off x="185420" y="752602"/>
            <a:ext cx="8415655" cy="2209800"/>
          </a:xfrm>
          <a:prstGeom prst="rect">
            <a:avLst/>
          </a:prstGeom>
          <a:noFill/>
          <a:ln>
            <a:noFill/>
          </a:ln>
        </p:spPr>
        <p:txBody>
          <a:bodyPr anchorCtr="0" anchor="t" bIns="0" lIns="0" spcFirstLastPara="1" rIns="0" wrap="square" tIns="14600">
            <a:noAutofit/>
          </a:bodyPr>
          <a:lstStyle/>
          <a:p>
            <a:pPr indent="0" lvl="0" marL="12700" marR="5080" rtl="0" algn="just">
              <a:lnSpc>
                <a:spcPct val="99400"/>
              </a:lnSpc>
              <a:spcBef>
                <a:spcPts val="0"/>
              </a:spcBef>
              <a:spcAft>
                <a:spcPts val="0"/>
              </a:spcAft>
              <a:buNone/>
            </a:pPr>
            <a:r>
              <a:rPr lang="en-US" sz="2400">
                <a:solidFill>
                  <a:schemeClr val="dk1"/>
                </a:solidFill>
                <a:latin typeface="Arial"/>
                <a:ea typeface="Arial"/>
                <a:cs typeface="Arial"/>
                <a:sym typeface="Arial"/>
              </a:rPr>
              <a:t>ince silisli saçların iç yüzeylerine presle oluklar açıp  paketlenmesiyle meydana gelmiştir. Stator oluklarına 90° faz  farklı olarak ana sargı ve yardımcı sargılar yerleştirilmiştir.  Ana sargı kalın telden fazla sarımlı olarak sarılır ve stator  oluklarının 2/3’ünü kaplar. Geriye kalan 1/3’ünü de ince telden  az sarımlı olarak sarılmış olan yardımcı sargı yerleştirilmiştir.</a:t>
            </a:r>
            <a:endParaRPr sz="2400">
              <a:solidFill>
                <a:schemeClr val="dk1"/>
              </a:solidFill>
              <a:latin typeface="Arial"/>
              <a:ea typeface="Arial"/>
              <a:cs typeface="Arial"/>
              <a:sym typeface="Arial"/>
            </a:endParaRPr>
          </a:p>
        </p:txBody>
      </p:sp>
      <p:sp>
        <p:nvSpPr>
          <p:cNvPr id="134" name="Google Shape;134;p13"/>
          <p:cNvSpPr txBox="1"/>
          <p:nvPr/>
        </p:nvSpPr>
        <p:spPr>
          <a:xfrm>
            <a:off x="8375395" y="5863539"/>
            <a:ext cx="125095"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6</a:t>
            </a:r>
            <a:endParaRPr sz="1400">
              <a:solidFill>
                <a:schemeClr val="dk1"/>
              </a:solidFill>
              <a:latin typeface="Arial"/>
              <a:ea typeface="Arial"/>
              <a:cs typeface="Arial"/>
              <a:sym typeface="Arial"/>
            </a:endParaRPr>
          </a:p>
        </p:txBody>
      </p:sp>
      <p:sp>
        <p:nvSpPr>
          <p:cNvPr id="135" name="Google Shape;135;p13"/>
          <p:cNvSpPr txBox="1"/>
          <p:nvPr/>
        </p:nvSpPr>
        <p:spPr>
          <a:xfrm>
            <a:off x="2970402" y="6204915"/>
            <a:ext cx="2802255"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Bir fazlı ASM statoru</a:t>
            </a:r>
            <a:endParaRPr sz="2400">
              <a:solidFill>
                <a:schemeClr val="dk1"/>
              </a:solidFill>
              <a:latin typeface="Arial"/>
              <a:ea typeface="Arial"/>
              <a:cs typeface="Arial"/>
              <a:sym typeface="Arial"/>
            </a:endParaRPr>
          </a:p>
        </p:txBody>
      </p:sp>
      <p:sp>
        <p:nvSpPr>
          <p:cNvPr id="136" name="Google Shape;136;p13"/>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3"/>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3"/>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3"/>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3"/>
          <p:cNvSpPr/>
          <p:nvPr/>
        </p:nvSpPr>
        <p:spPr>
          <a:xfrm>
            <a:off x="2267585" y="2990938"/>
            <a:ext cx="4208145" cy="316737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p:nvPr/>
        </p:nvSpPr>
        <p:spPr>
          <a:xfrm>
            <a:off x="2123439" y="3698531"/>
            <a:ext cx="4476115" cy="26998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14"/>
          <p:cNvSpPr txBox="1"/>
          <p:nvPr>
            <p:ph type="title"/>
          </p:nvPr>
        </p:nvSpPr>
        <p:spPr>
          <a:xfrm>
            <a:off x="1100124" y="28447"/>
            <a:ext cx="837565" cy="391160"/>
          </a:xfrm>
          <a:prstGeom prst="rect">
            <a:avLst/>
          </a:prstGeom>
          <a:noFill/>
          <a:ln>
            <a:noFill/>
          </a:ln>
        </p:spPr>
        <p:txBody>
          <a:bodyPr anchorCtr="0" anchor="t" bIns="0" lIns="0" spcFirstLastPara="1" rIns="0" wrap="square" tIns="12700">
            <a:noAutofit/>
          </a:bodyPr>
          <a:lstStyle/>
          <a:p>
            <a:pPr indent="0" lvl="0" marL="12700" rtl="0" algn="l">
              <a:lnSpc>
                <a:spcPct val="100000"/>
              </a:lnSpc>
              <a:spcBef>
                <a:spcPts val="0"/>
              </a:spcBef>
              <a:spcAft>
                <a:spcPts val="0"/>
              </a:spcAft>
              <a:buNone/>
            </a:pPr>
            <a:r>
              <a:rPr b="1" lang="en-US">
                <a:latin typeface="Arial"/>
                <a:ea typeface="Arial"/>
                <a:cs typeface="Arial"/>
                <a:sym typeface="Arial"/>
              </a:rPr>
              <a:t>Rotor</a:t>
            </a:r>
            <a:endParaRPr/>
          </a:p>
        </p:txBody>
      </p:sp>
      <p:sp>
        <p:nvSpPr>
          <p:cNvPr id="147" name="Google Shape;147;p14"/>
          <p:cNvSpPr txBox="1"/>
          <p:nvPr/>
        </p:nvSpPr>
        <p:spPr>
          <a:xfrm>
            <a:off x="185420" y="392684"/>
            <a:ext cx="8490585" cy="3308985"/>
          </a:xfrm>
          <a:prstGeom prst="rect">
            <a:avLst/>
          </a:prstGeom>
          <a:noFill/>
          <a:ln>
            <a:noFill/>
          </a:ln>
        </p:spPr>
        <p:txBody>
          <a:bodyPr anchorCtr="0" anchor="t" bIns="0" lIns="0" spcFirstLastPara="1" rIns="0" wrap="square" tIns="15225">
            <a:noAutofit/>
          </a:bodyPr>
          <a:lstStyle/>
          <a:p>
            <a:pPr indent="914400" lvl="0" marL="12700" marR="5080" rtl="0" algn="just">
              <a:lnSpc>
                <a:spcPct val="99300"/>
              </a:lnSpc>
              <a:spcBef>
                <a:spcPts val="0"/>
              </a:spcBef>
              <a:spcAft>
                <a:spcPts val="0"/>
              </a:spcAft>
              <a:buNone/>
            </a:pPr>
            <a:r>
              <a:rPr lang="en-US" sz="2400">
                <a:solidFill>
                  <a:schemeClr val="dk1"/>
                </a:solidFill>
                <a:latin typeface="Arial"/>
                <a:ea typeface="Arial"/>
                <a:cs typeface="Arial"/>
                <a:sym typeface="Arial"/>
              </a:rPr>
              <a:t>Bir fazlı asenkron makinelerin rotoru genel olarak  sincap kafesi biçiminde kısa devre çubuklarından oluşur. Bu  çubuklar genellikle alüminyumdan yapılmıştır. Çubuk yerine  sargı da kullanılabilir.</a:t>
            </a:r>
            <a:endParaRPr sz="2400">
              <a:solidFill>
                <a:schemeClr val="dk1"/>
              </a:solidFill>
              <a:latin typeface="Arial"/>
              <a:ea typeface="Arial"/>
              <a:cs typeface="Arial"/>
              <a:sym typeface="Arial"/>
            </a:endParaRPr>
          </a:p>
          <a:p>
            <a:pPr indent="0" lvl="0" marL="927100" marR="0" rtl="0" algn="just">
              <a:lnSpc>
                <a:spcPct val="119791"/>
              </a:lnSpc>
              <a:spcBef>
                <a:spcPts val="45"/>
              </a:spcBef>
              <a:spcAft>
                <a:spcPts val="0"/>
              </a:spcAft>
              <a:buNone/>
            </a:pPr>
            <a:r>
              <a:rPr b="1" lang="en-US" sz="2400">
                <a:solidFill>
                  <a:schemeClr val="dk1"/>
                </a:solidFill>
                <a:latin typeface="Arial"/>
                <a:ea typeface="Arial"/>
                <a:cs typeface="Arial"/>
                <a:sym typeface="Arial"/>
              </a:rPr>
              <a:t>Gövde ve kapaklar</a:t>
            </a:r>
            <a:endParaRPr sz="2400">
              <a:solidFill>
                <a:schemeClr val="dk1"/>
              </a:solidFill>
              <a:latin typeface="Arial"/>
              <a:ea typeface="Arial"/>
              <a:cs typeface="Arial"/>
              <a:sym typeface="Arial"/>
            </a:endParaRPr>
          </a:p>
          <a:p>
            <a:pPr indent="0" lvl="0" marL="12700" marR="10795" rtl="0" algn="just">
              <a:lnSpc>
                <a:spcPct val="99400"/>
              </a:lnSpc>
              <a:spcBef>
                <a:spcPts val="15"/>
              </a:spcBef>
              <a:spcAft>
                <a:spcPts val="0"/>
              </a:spcAft>
              <a:buNone/>
            </a:pPr>
            <a:r>
              <a:rPr lang="en-US" sz="2400">
                <a:solidFill>
                  <a:schemeClr val="dk1"/>
                </a:solidFill>
                <a:latin typeface="Arial"/>
                <a:ea typeface="Arial"/>
                <a:cs typeface="Arial"/>
                <a:sym typeface="Arial"/>
              </a:rPr>
              <a:t>Küçük güçlü motorlarda gövde düz yüzeyli, orta güçlü  motorlarda ise; ısıyı havaya aktarmak amacıyla gövde çıkıntılı  yüzeyli olarak yapılır. Kapaklar gövdeye saplamalarla monte  edilir. Kapaklardaki oyuklar rulmanlar aracılığıyla rotoru taşınır.</a:t>
            </a:r>
            <a:endParaRPr sz="2400">
              <a:solidFill>
                <a:schemeClr val="dk1"/>
              </a:solidFill>
              <a:latin typeface="Arial"/>
              <a:ea typeface="Arial"/>
              <a:cs typeface="Arial"/>
              <a:sym typeface="Arial"/>
            </a:endParaRPr>
          </a:p>
        </p:txBody>
      </p:sp>
      <p:sp>
        <p:nvSpPr>
          <p:cNvPr id="148" name="Google Shape;148;p14"/>
          <p:cNvSpPr txBox="1"/>
          <p:nvPr/>
        </p:nvSpPr>
        <p:spPr>
          <a:xfrm>
            <a:off x="8375395" y="5862015"/>
            <a:ext cx="125095" cy="2393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en-US" sz="1400">
                <a:solidFill>
                  <a:srgbClr val="FFFFFF"/>
                </a:solidFill>
                <a:latin typeface="Arial"/>
                <a:ea typeface="Arial"/>
                <a:cs typeface="Arial"/>
                <a:sym typeface="Arial"/>
              </a:rPr>
              <a:t>7</a:t>
            </a:r>
            <a:endParaRPr sz="1400">
              <a:solidFill>
                <a:schemeClr val="dk1"/>
              </a:solidFill>
              <a:latin typeface="Arial"/>
              <a:ea typeface="Arial"/>
              <a:cs typeface="Arial"/>
              <a:sym typeface="Arial"/>
            </a:endParaRPr>
          </a:p>
        </p:txBody>
      </p:sp>
      <p:sp>
        <p:nvSpPr>
          <p:cNvPr id="149" name="Google Shape;149;p14"/>
          <p:cNvSpPr txBox="1"/>
          <p:nvPr/>
        </p:nvSpPr>
        <p:spPr>
          <a:xfrm>
            <a:off x="3038982" y="6313119"/>
            <a:ext cx="2667000" cy="39116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en-US" sz="2400">
                <a:solidFill>
                  <a:schemeClr val="dk1"/>
                </a:solidFill>
                <a:latin typeface="Arial"/>
                <a:ea typeface="Arial"/>
                <a:cs typeface="Arial"/>
                <a:sym typeface="Arial"/>
              </a:rPr>
              <a:t>Bir fazlı ASM rotoru</a:t>
            </a:r>
            <a:endParaRPr sz="2400">
              <a:solidFill>
                <a:schemeClr val="dk1"/>
              </a:solidFill>
              <a:latin typeface="Arial"/>
              <a:ea typeface="Arial"/>
              <a:cs typeface="Arial"/>
              <a:sym typeface="Arial"/>
            </a:endParaRPr>
          </a:p>
        </p:txBody>
      </p:sp>
      <p:sp>
        <p:nvSpPr>
          <p:cNvPr id="150" name="Google Shape;150;p14"/>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4"/>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4"/>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4"/>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7" name="Shape 157"/>
        <p:cNvGrpSpPr/>
        <p:nvPr/>
      </p:nvGrpSpPr>
      <p:grpSpPr>
        <a:xfrm>
          <a:off x="0" y="0"/>
          <a:ext cx="0" cy="0"/>
          <a:chOff x="0" y="0"/>
          <a:chExt cx="0" cy="0"/>
        </a:xfrm>
      </p:grpSpPr>
      <p:sp>
        <p:nvSpPr>
          <p:cNvPr id="158" name="Google Shape;158;p15"/>
          <p:cNvSpPr/>
          <p:nvPr/>
        </p:nvSpPr>
        <p:spPr>
          <a:xfrm>
            <a:off x="231042" y="295692"/>
            <a:ext cx="7291167" cy="62763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5"/>
          <p:cNvSpPr/>
          <p:nvPr/>
        </p:nvSpPr>
        <p:spPr>
          <a:xfrm>
            <a:off x="87630" y="0"/>
            <a:ext cx="0" cy="6858000"/>
          </a:xfrm>
          <a:custGeom>
            <a:rect b="b" l="l" r="r" t="t"/>
            <a:pathLst>
              <a:path extrusionOk="0" h="6858000" w="120000">
                <a:moveTo>
                  <a:pt x="0" y="0"/>
                </a:moveTo>
                <a:lnTo>
                  <a:pt x="0" y="6858000"/>
                </a:lnTo>
              </a:path>
            </a:pathLst>
          </a:custGeom>
          <a:noFill/>
          <a:ln cap="flat" cmpd="sng" w="3427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5"/>
          <p:cNvSpPr/>
          <p:nvPr/>
        </p:nvSpPr>
        <p:spPr>
          <a:xfrm>
            <a:off x="53339" y="0"/>
            <a:ext cx="0" cy="6858000"/>
          </a:xfrm>
          <a:custGeom>
            <a:rect b="b" l="l" r="r" t="t"/>
            <a:pathLst>
              <a:path extrusionOk="0" h="6858000" w="120000">
                <a:moveTo>
                  <a:pt x="0" y="0"/>
                </a:moveTo>
                <a:lnTo>
                  <a:pt x="0" y="6858000"/>
                </a:lnTo>
              </a:path>
            </a:pathLst>
          </a:custGeom>
          <a:noFill/>
          <a:ln cap="flat" cmpd="sng" w="11425">
            <a:solidFill>
              <a:srgbClr val="FCC3A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5"/>
          <p:cNvSpPr/>
          <p:nvPr/>
        </p:nvSpPr>
        <p:spPr>
          <a:xfrm>
            <a:off x="8839200" y="0"/>
            <a:ext cx="304800" cy="6858000"/>
          </a:xfrm>
          <a:custGeom>
            <a:rect b="b" l="l" r="r" t="t"/>
            <a:pathLst>
              <a:path extrusionOk="0" h="6858000" w="304800">
                <a:moveTo>
                  <a:pt x="0" y="6858000"/>
                </a:moveTo>
                <a:lnTo>
                  <a:pt x="304800" y="6858000"/>
                </a:lnTo>
                <a:lnTo>
                  <a:pt x="304800" y="0"/>
                </a:lnTo>
                <a:lnTo>
                  <a:pt x="0" y="0"/>
                </a:lnTo>
                <a:lnTo>
                  <a:pt x="0" y="6858000"/>
                </a:lnTo>
                <a:close/>
              </a:path>
            </a:pathLst>
          </a:custGeom>
          <a:solidFill>
            <a:srgbClr val="FCC3AC">
              <a:alpha val="8666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5"/>
          <p:cNvSpPr/>
          <p:nvPr/>
        </p:nvSpPr>
        <p:spPr>
          <a:xfrm>
            <a:off x="8915400" y="0"/>
            <a:ext cx="0" cy="6858000"/>
          </a:xfrm>
          <a:custGeom>
            <a:rect b="b" l="l" r="r" t="t"/>
            <a:pathLst>
              <a:path extrusionOk="0" h="6858000" w="120000">
                <a:moveTo>
                  <a:pt x="0" y="0"/>
                </a:moveTo>
                <a:lnTo>
                  <a:pt x="0" y="6858000"/>
                </a:lnTo>
              </a:path>
            </a:pathLst>
          </a:custGeom>
          <a:noFill/>
          <a:ln cap="flat" cmpd="sng" w="9525">
            <a:solidFill>
              <a:srgbClr val="FC853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25F1C"/>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