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12192000"/>
  <p:notesSz cx="6858000" cy="9144000"/>
  <p:embeddedFontLst>
    <p:embeddedFont>
      <p:font typeface="Century Gothic"/>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CenturyGothic-bold.fntdata"/><Relationship Id="rId21" Type="http://schemas.openxmlformats.org/officeDocument/2006/relationships/slide" Target="slides/slide17.xml"/><Relationship Id="rId65" Type="http://schemas.openxmlformats.org/officeDocument/2006/relationships/font" Target="fonts/CenturyGothic-regular.fntdata"/><Relationship Id="rId24" Type="http://schemas.openxmlformats.org/officeDocument/2006/relationships/slide" Target="slides/slide20.xml"/><Relationship Id="rId68" Type="http://schemas.openxmlformats.org/officeDocument/2006/relationships/font" Target="fonts/CenturyGothic-boldItalic.fntdata"/><Relationship Id="rId23" Type="http://schemas.openxmlformats.org/officeDocument/2006/relationships/slide" Target="slides/slide19.xml"/><Relationship Id="rId67" Type="http://schemas.openxmlformats.org/officeDocument/2006/relationships/font" Target="fonts/CenturyGothic-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 name="Google Shape;704;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7.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0.png"/><Relationship Id="rId4" Type="http://schemas.openxmlformats.org/officeDocument/2006/relationships/image" Target="../media/image29.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38.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31.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50.png"/></Relationships>
</file>

<file path=ppt/slides/_rels/slide14.xml.rels><?xml version="1.0" encoding="UTF-8" standalone="yes"?><Relationships xmlns="http://schemas.openxmlformats.org/package/2006/relationships"><Relationship Id="rId11" Type="http://schemas.openxmlformats.org/officeDocument/2006/relationships/image" Target="../media/image48.png"/><Relationship Id="rId10"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59.png"/><Relationship Id="rId5" Type="http://schemas.openxmlformats.org/officeDocument/2006/relationships/image" Target="../media/image46.png"/><Relationship Id="rId6" Type="http://schemas.openxmlformats.org/officeDocument/2006/relationships/image" Target="../media/image54.png"/><Relationship Id="rId7" Type="http://schemas.openxmlformats.org/officeDocument/2006/relationships/image" Target="../media/image45.png"/><Relationship Id="rId8" Type="http://schemas.openxmlformats.org/officeDocument/2006/relationships/image" Target="../media/image20.png"/></Relationships>
</file>

<file path=ppt/slides/_rels/slide15.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7.png"/><Relationship Id="rId4" Type="http://schemas.openxmlformats.org/officeDocument/2006/relationships/image" Target="../media/image55.png"/><Relationship Id="rId9" Type="http://schemas.openxmlformats.org/officeDocument/2006/relationships/image" Target="../media/image48.png"/><Relationship Id="rId5" Type="http://schemas.openxmlformats.org/officeDocument/2006/relationships/image" Target="../media/image54.png"/><Relationship Id="rId6" Type="http://schemas.openxmlformats.org/officeDocument/2006/relationships/image" Target="../media/image52.png"/><Relationship Id="rId7" Type="http://schemas.openxmlformats.org/officeDocument/2006/relationships/image" Target="../media/image51.png"/><Relationship Id="rId8"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8.png"/><Relationship Id="rId4" Type="http://schemas.openxmlformats.org/officeDocument/2006/relationships/image" Target="../media/image63.png"/><Relationship Id="rId5"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4.png"/><Relationship Id="rId4" Type="http://schemas.openxmlformats.org/officeDocument/2006/relationships/image" Target="../media/image60.png"/><Relationship Id="rId5" Type="http://schemas.openxmlformats.org/officeDocument/2006/relationships/image" Target="../media/image65.png"/><Relationship Id="rId6" Type="http://schemas.openxmlformats.org/officeDocument/2006/relationships/image" Target="../media/image139.png"/><Relationship Id="rId7" Type="http://schemas.openxmlformats.org/officeDocument/2006/relationships/image" Target="../media/image6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5.png"/><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7.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2.png"/><Relationship Id="rId4" Type="http://schemas.openxmlformats.org/officeDocument/2006/relationships/image" Target="../media/image100.png"/><Relationship Id="rId5" Type="http://schemas.openxmlformats.org/officeDocument/2006/relationships/image" Target="../media/image7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3.png"/><Relationship Id="rId4" Type="http://schemas.openxmlformats.org/officeDocument/2006/relationships/image" Target="../media/image76.png"/><Relationship Id="rId5" Type="http://schemas.openxmlformats.org/officeDocument/2006/relationships/image" Target="../media/image7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7.png"/><Relationship Id="rId4" Type="http://schemas.openxmlformats.org/officeDocument/2006/relationships/image" Target="../media/image81.png"/><Relationship Id="rId5" Type="http://schemas.openxmlformats.org/officeDocument/2006/relationships/image" Target="../media/image86.png"/><Relationship Id="rId6" Type="http://schemas.openxmlformats.org/officeDocument/2006/relationships/image" Target="../media/image78.png"/><Relationship Id="rId7" Type="http://schemas.openxmlformats.org/officeDocument/2006/relationships/image" Target="../media/image82.png"/><Relationship Id="rId8" Type="http://schemas.openxmlformats.org/officeDocument/2006/relationships/image" Target="../media/image8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3.png"/><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8.png"/><Relationship Id="rId4" Type="http://schemas.openxmlformats.org/officeDocument/2006/relationships/image" Target="../media/image8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1.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0.png"/><Relationship Id="rId4" Type="http://schemas.openxmlformats.org/officeDocument/2006/relationships/image" Target="../media/image89.png"/><Relationship Id="rId5" Type="http://schemas.openxmlformats.org/officeDocument/2006/relationships/image" Target="../media/image10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3.png"/><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2.png"/><Relationship Id="rId4" Type="http://schemas.openxmlformats.org/officeDocument/2006/relationships/image" Target="../media/image96.png"/><Relationship Id="rId5" Type="http://schemas.openxmlformats.org/officeDocument/2006/relationships/image" Target="../media/image94.png"/><Relationship Id="rId6" Type="http://schemas.openxmlformats.org/officeDocument/2006/relationships/image" Target="../media/image10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8.png"/><Relationship Id="rId4" Type="http://schemas.openxmlformats.org/officeDocument/2006/relationships/image" Target="../media/image10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4.png"/><Relationship Id="rId4" Type="http://schemas.openxmlformats.org/officeDocument/2006/relationships/image" Target="../media/image108.png"/><Relationship Id="rId5" Type="http://schemas.openxmlformats.org/officeDocument/2006/relationships/image" Target="../media/image9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40.xml.rels><?xml version="1.0" encoding="UTF-8" standalone="yes"?><Relationships xmlns="http://schemas.openxmlformats.org/package/2006/relationships"><Relationship Id="rId11" Type="http://schemas.openxmlformats.org/officeDocument/2006/relationships/image" Target="../media/image113.png"/><Relationship Id="rId10" Type="http://schemas.openxmlformats.org/officeDocument/2006/relationships/image" Target="../media/image124.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9.png"/><Relationship Id="rId4" Type="http://schemas.openxmlformats.org/officeDocument/2006/relationships/image" Target="../media/image114.png"/><Relationship Id="rId9" Type="http://schemas.openxmlformats.org/officeDocument/2006/relationships/image" Target="../media/image115.png"/><Relationship Id="rId5" Type="http://schemas.openxmlformats.org/officeDocument/2006/relationships/image" Target="../media/image106.png"/><Relationship Id="rId6" Type="http://schemas.openxmlformats.org/officeDocument/2006/relationships/image" Target="../media/image103.png"/><Relationship Id="rId7" Type="http://schemas.openxmlformats.org/officeDocument/2006/relationships/image" Target="../media/image110.png"/><Relationship Id="rId8" Type="http://schemas.openxmlformats.org/officeDocument/2006/relationships/image" Target="../media/image1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7.png"/><Relationship Id="rId4" Type="http://schemas.openxmlformats.org/officeDocument/2006/relationships/image" Target="../media/image109.png"/><Relationship Id="rId5" Type="http://schemas.openxmlformats.org/officeDocument/2006/relationships/image" Target="../media/image112.png"/><Relationship Id="rId6" Type="http://schemas.openxmlformats.org/officeDocument/2006/relationships/image" Target="../media/image1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9.png"/><Relationship Id="rId4" Type="http://schemas.openxmlformats.org/officeDocument/2006/relationships/image" Target="../media/image116.png"/><Relationship Id="rId5" Type="http://schemas.openxmlformats.org/officeDocument/2006/relationships/image" Target="../media/image121.png"/><Relationship Id="rId6" Type="http://schemas.openxmlformats.org/officeDocument/2006/relationships/image" Target="../media/image126.png"/><Relationship Id="rId7" Type="http://schemas.openxmlformats.org/officeDocument/2006/relationships/image" Target="../media/image1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8.png"/><Relationship Id="rId4" Type="http://schemas.openxmlformats.org/officeDocument/2006/relationships/image" Target="../media/image123.png"/><Relationship Id="rId5" Type="http://schemas.openxmlformats.org/officeDocument/2006/relationships/image" Target="../media/image135.png"/><Relationship Id="rId6" Type="http://schemas.openxmlformats.org/officeDocument/2006/relationships/image" Target="../media/image122.png"/><Relationship Id="rId7" Type="http://schemas.openxmlformats.org/officeDocument/2006/relationships/image" Target="../media/image1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2.png"/><Relationship Id="rId4" Type="http://schemas.openxmlformats.org/officeDocument/2006/relationships/image" Target="../media/image130.png"/><Relationship Id="rId9" Type="http://schemas.openxmlformats.org/officeDocument/2006/relationships/image" Target="../media/image132.png"/><Relationship Id="rId5" Type="http://schemas.openxmlformats.org/officeDocument/2006/relationships/image" Target="../media/image131.png"/><Relationship Id="rId6" Type="http://schemas.openxmlformats.org/officeDocument/2006/relationships/image" Target="../media/image125.png"/><Relationship Id="rId7" Type="http://schemas.openxmlformats.org/officeDocument/2006/relationships/image" Target="../media/image127.png"/><Relationship Id="rId8" Type="http://schemas.openxmlformats.org/officeDocument/2006/relationships/image" Target="../media/image129.png"/></Relationships>
</file>

<file path=ppt/slides/_rels/slide45.xml.rels><?xml version="1.0" encoding="UTF-8" standalone="yes"?><Relationships xmlns="http://schemas.openxmlformats.org/package/2006/relationships"><Relationship Id="rId11" Type="http://schemas.openxmlformats.org/officeDocument/2006/relationships/image" Target="../media/image151.png"/><Relationship Id="rId10" Type="http://schemas.openxmlformats.org/officeDocument/2006/relationships/image" Target="../media/image133.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35.png"/><Relationship Id="rId4" Type="http://schemas.openxmlformats.org/officeDocument/2006/relationships/image" Target="../media/image125.png"/><Relationship Id="rId9" Type="http://schemas.openxmlformats.org/officeDocument/2006/relationships/image" Target="../media/image150.png"/><Relationship Id="rId5" Type="http://schemas.openxmlformats.org/officeDocument/2006/relationships/image" Target="../media/image134.png"/><Relationship Id="rId6" Type="http://schemas.openxmlformats.org/officeDocument/2006/relationships/image" Target="../media/image143.png"/><Relationship Id="rId7" Type="http://schemas.openxmlformats.org/officeDocument/2006/relationships/image" Target="../media/image145.png"/><Relationship Id="rId8" Type="http://schemas.openxmlformats.org/officeDocument/2006/relationships/image" Target="../media/image1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1.png"/><Relationship Id="rId4" Type="http://schemas.openxmlformats.org/officeDocument/2006/relationships/image" Target="../media/image148.png"/><Relationship Id="rId5" Type="http://schemas.openxmlformats.org/officeDocument/2006/relationships/image" Target="../media/image146.png"/><Relationship Id="rId6" Type="http://schemas.openxmlformats.org/officeDocument/2006/relationships/image" Target="../media/image140.png"/><Relationship Id="rId7" Type="http://schemas.openxmlformats.org/officeDocument/2006/relationships/image" Target="../media/image136.png"/><Relationship Id="rId8" Type="http://schemas.openxmlformats.org/officeDocument/2006/relationships/image" Target="../media/image1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8.png"/><Relationship Id="rId4" Type="http://schemas.openxmlformats.org/officeDocument/2006/relationships/image" Target="../media/image153.png"/><Relationship Id="rId5" Type="http://schemas.openxmlformats.org/officeDocument/2006/relationships/image" Target="../media/image144.png"/><Relationship Id="rId6" Type="http://schemas.openxmlformats.org/officeDocument/2006/relationships/image" Target="../media/image1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7.png"/><Relationship Id="rId4" Type="http://schemas.openxmlformats.org/officeDocument/2006/relationships/image" Target="../media/image1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4.png"/><Relationship Id="rId4" Type="http://schemas.openxmlformats.org/officeDocument/2006/relationships/image" Target="../media/image155.png"/><Relationship Id="rId5" Type="http://schemas.openxmlformats.org/officeDocument/2006/relationships/image" Target="../media/image157.png"/><Relationship Id="rId6" Type="http://schemas.openxmlformats.org/officeDocument/2006/relationships/image" Target="../media/image165.png"/><Relationship Id="rId7" Type="http://schemas.openxmlformats.org/officeDocument/2006/relationships/image" Target="../media/image160.png"/><Relationship Id="rId8" Type="http://schemas.openxmlformats.org/officeDocument/2006/relationships/image" Target="../media/image1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61.png"/><Relationship Id="rId4" Type="http://schemas.openxmlformats.org/officeDocument/2006/relationships/image" Target="../media/image15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6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2.png"/><Relationship Id="rId4" Type="http://schemas.openxmlformats.org/officeDocument/2006/relationships/image" Target="../media/image16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63.png"/><Relationship Id="rId4" Type="http://schemas.openxmlformats.org/officeDocument/2006/relationships/image" Target="../media/image169.png"/><Relationship Id="rId5" Type="http://schemas.openxmlformats.org/officeDocument/2006/relationships/image" Target="../media/image13.png"/><Relationship Id="rId6" Type="http://schemas.openxmlformats.org/officeDocument/2006/relationships/image" Target="../media/image16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6.png"/><Relationship Id="rId4" Type="http://schemas.openxmlformats.org/officeDocument/2006/relationships/image" Target="../media/image159.png"/><Relationship Id="rId5" Type="http://schemas.openxmlformats.org/officeDocument/2006/relationships/image" Target="../media/image137.png"/><Relationship Id="rId6" Type="http://schemas.openxmlformats.org/officeDocument/2006/relationships/image" Target="../media/image1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0"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32.png"/><Relationship Id="rId6"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ctrTitle"/>
          </p:nvPr>
        </p:nvSpPr>
        <p:spPr>
          <a:xfrm>
            <a:off x="1854923" y="110837"/>
            <a:ext cx="8915399" cy="15215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Century Gothic"/>
              <a:buNone/>
            </a:pPr>
            <a:r>
              <a:rPr lang="tr-TR"/>
              <a:t>AA Makinalarının Temelleri</a:t>
            </a:r>
            <a:endParaRPr/>
          </a:p>
        </p:txBody>
      </p:sp>
      <p:sp>
        <p:nvSpPr>
          <p:cNvPr id="169" name="Google Shape;169;p18"/>
          <p:cNvSpPr txBox="1"/>
          <p:nvPr>
            <p:ph idx="1" type="subTitle"/>
          </p:nvPr>
        </p:nvSpPr>
        <p:spPr>
          <a:xfrm>
            <a:off x="7148946" y="4294910"/>
            <a:ext cx="5864432" cy="19966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tr-TR"/>
              <a:t>			    </a:t>
            </a:r>
            <a:r>
              <a:rPr lang="tr-TR" sz="2000">
                <a:latin typeface="Arial"/>
                <a:ea typeface="Arial"/>
                <a:cs typeface="Arial"/>
                <a:sym typeface="Arial"/>
              </a:rPr>
              <a:t>Hazırlayanlar</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  Halil İbrahim ALTIN	2016010225051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  Barış UÇKAÇ			2016010225040</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  Akif YURDAKUL		2016010225012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  Yunus Emre AY		2016010225029</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idx="1" type="body"/>
          </p:nvPr>
        </p:nvSpPr>
        <p:spPr>
          <a:xfrm>
            <a:off x="524884" y="4114800"/>
            <a:ext cx="6513225" cy="23275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Şekil 1-4 Düzgün bir manyetik alanda akım- taşıyan</a:t>
            </a:r>
            <a:endParaRPr/>
          </a:p>
          <a:p>
            <a:pPr indent="0" lvl="0" marL="0" rtl="0" algn="l">
              <a:spcBef>
                <a:spcPts val="1000"/>
              </a:spcBef>
              <a:spcAft>
                <a:spcPts val="0"/>
              </a:spcAft>
              <a:buSzPts val="1800"/>
              <a:buNone/>
            </a:pPr>
            <a:r>
              <a:rPr lang="tr-TR"/>
              <a:t> bir çerçeve a)ön görünüş, b) Bobin(sargı) görünüşü</a:t>
            </a:r>
            <a:endParaRPr/>
          </a:p>
          <a:p>
            <a:pPr indent="-342900" lvl="0" marL="342900" rtl="0" algn="l">
              <a:spcBef>
                <a:spcPts val="1000"/>
              </a:spcBef>
              <a:spcAft>
                <a:spcPts val="0"/>
              </a:spcAft>
              <a:buSzPts val="1800"/>
              <a:buChar char="🠶"/>
            </a:pPr>
            <a:r>
              <a:rPr lang="tr-TR"/>
              <a:t>B şekilde gösterilen yönde düzgün bir manyetik alandır. Bir iletkendeki x işareti akımın sayfa içine doğru, . işareti de akımın sayfa düzleminden dışarı doğru aktığını göstermektedir.</a:t>
            </a:r>
            <a:endParaRPr/>
          </a:p>
          <a:p>
            <a:pPr indent="-228600" lvl="0" marL="342900" rtl="0" algn="l">
              <a:spcBef>
                <a:spcPts val="1000"/>
              </a:spcBef>
              <a:spcAft>
                <a:spcPts val="0"/>
              </a:spcAft>
              <a:buSzPts val="1800"/>
              <a:buNone/>
            </a:pPr>
            <a:r>
              <a:t/>
            </a:r>
            <a:endParaRPr/>
          </a:p>
        </p:txBody>
      </p:sp>
      <p:sp>
        <p:nvSpPr>
          <p:cNvPr id="255" name="Google Shape;255;p27"/>
          <p:cNvSpPr txBox="1"/>
          <p:nvPr/>
        </p:nvSpPr>
        <p:spPr>
          <a:xfrm>
            <a:off x="7038109" y="386569"/>
            <a:ext cx="5223163"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Şekil 1-5 </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a)ab parçası üzerinde kuvvet ve momentin türetimi. b) bc parçası üzerinde kuvvet ve momentin türetimi. c) cd parçası üzerinde kuvvet ve momentin türetimi. d) da parçası üzerinde kuvvet ve momentin türetimi.</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256" name="Google Shape;256;p27"/>
          <p:cNvPicPr preferRelativeResize="0"/>
          <p:nvPr/>
        </p:nvPicPr>
        <p:blipFill rotWithShape="1">
          <a:blip r:embed="rId3">
            <a:alphaModFix/>
          </a:blip>
          <a:srcRect b="0" l="0" r="0" t="0"/>
          <a:stretch/>
        </p:blipFill>
        <p:spPr>
          <a:xfrm>
            <a:off x="524884" y="-1"/>
            <a:ext cx="2578534" cy="3976256"/>
          </a:xfrm>
          <a:prstGeom prst="rect">
            <a:avLst/>
          </a:prstGeom>
          <a:noFill/>
          <a:ln>
            <a:noFill/>
          </a:ln>
        </p:spPr>
      </p:pic>
      <p:pic>
        <p:nvPicPr>
          <p:cNvPr id="257" name="Google Shape;257;p27"/>
          <p:cNvPicPr preferRelativeResize="0"/>
          <p:nvPr/>
        </p:nvPicPr>
        <p:blipFill rotWithShape="1">
          <a:blip r:embed="rId4">
            <a:alphaModFix/>
          </a:blip>
          <a:srcRect b="0" l="0" r="0" t="0"/>
          <a:stretch/>
        </p:blipFill>
        <p:spPr>
          <a:xfrm>
            <a:off x="3103418" y="0"/>
            <a:ext cx="2424546" cy="3976255"/>
          </a:xfrm>
          <a:prstGeom prst="rect">
            <a:avLst/>
          </a:prstGeom>
          <a:noFill/>
          <a:ln>
            <a:noFill/>
          </a:ln>
        </p:spPr>
      </p:pic>
      <p:pic>
        <p:nvPicPr>
          <p:cNvPr id="258" name="Google Shape;258;p27"/>
          <p:cNvPicPr preferRelativeResize="0"/>
          <p:nvPr/>
        </p:nvPicPr>
        <p:blipFill rotWithShape="1">
          <a:blip r:embed="rId5">
            <a:alphaModFix/>
          </a:blip>
          <a:srcRect b="0" l="0" r="0" t="0"/>
          <a:stretch/>
        </p:blipFill>
        <p:spPr>
          <a:xfrm>
            <a:off x="6539345" y="2382982"/>
            <a:ext cx="5652655"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idx="1" type="body"/>
          </p:nvPr>
        </p:nvSpPr>
        <p:spPr>
          <a:xfrm>
            <a:off x="1647103" y="346364"/>
            <a:ext cx="8915400" cy="62068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latin typeface="Arial"/>
                <a:ea typeface="Arial"/>
                <a:cs typeface="Arial"/>
                <a:sym typeface="Arial"/>
              </a:rPr>
              <a:t>Akım taşıyan bir çerçevede İndüklenen Moment</a:t>
            </a:r>
            <a:r>
              <a:rPr lang="tr-TR" sz="2000">
                <a:latin typeface="Arial"/>
                <a:ea typeface="Arial"/>
                <a:cs typeface="Arial"/>
                <a:sym typeface="Arial"/>
              </a:rPr>
              <a:t> </a:t>
            </a:r>
            <a:endParaRPr/>
          </a:p>
          <a:p>
            <a:pPr indent="-342900" lvl="0" marL="342900" rtl="0" algn="l">
              <a:spcBef>
                <a:spcPts val="1000"/>
              </a:spcBef>
              <a:spcAft>
                <a:spcPts val="0"/>
              </a:spcAft>
              <a:buSzPts val="2000"/>
              <a:buChar char="🠶"/>
            </a:pPr>
            <a:r>
              <a:rPr lang="tr-TR" sz="2000">
                <a:latin typeface="Arial"/>
                <a:ea typeface="Arial"/>
                <a:cs typeface="Arial"/>
                <a:sym typeface="Arial"/>
              </a:rPr>
              <a:t>Eğer bir çerçeveden akım akarsa, çerçeve üzerinde bir moment indüklenir. Çerçevenin her bir parçası üzerindeki kuvvet    		   denklemi ile bulunur. Burada;</a:t>
            </a:r>
            <a:endParaRPr/>
          </a:p>
          <a:p>
            <a:pPr indent="0" lvl="0" marL="0" rtl="0" algn="l">
              <a:spcBef>
                <a:spcPts val="1000"/>
              </a:spcBef>
              <a:spcAft>
                <a:spcPts val="0"/>
              </a:spcAft>
              <a:buSzPts val="2000"/>
              <a:buNone/>
            </a:pPr>
            <a:r>
              <a:rPr lang="tr-TR" sz="2000">
                <a:latin typeface="Arial"/>
                <a:ea typeface="Arial"/>
                <a:cs typeface="Arial"/>
                <a:sym typeface="Arial"/>
              </a:rPr>
              <a:t>	i= parçadaki akımın genliği</a:t>
            </a:r>
            <a:endParaRPr/>
          </a:p>
          <a:p>
            <a:pPr indent="0" lvl="0" marL="0" rtl="0" algn="l">
              <a:spcBef>
                <a:spcPts val="1000"/>
              </a:spcBef>
              <a:spcAft>
                <a:spcPts val="0"/>
              </a:spcAft>
              <a:buSzPts val="2000"/>
              <a:buNone/>
            </a:pPr>
            <a:r>
              <a:rPr lang="tr-TR" sz="2000">
                <a:latin typeface="Arial"/>
                <a:ea typeface="Arial"/>
                <a:cs typeface="Arial"/>
                <a:sym typeface="Arial"/>
              </a:rPr>
              <a:t>	l = Akım akış yönünde tanımlanan I yönündeki parçanın uzunluğu</a:t>
            </a:r>
            <a:endParaRPr/>
          </a:p>
          <a:p>
            <a:pPr indent="0" lvl="0" marL="0" rtl="0" algn="l">
              <a:spcBef>
                <a:spcPts val="1000"/>
              </a:spcBef>
              <a:spcAft>
                <a:spcPts val="0"/>
              </a:spcAft>
              <a:buSzPts val="2000"/>
              <a:buNone/>
            </a:pPr>
            <a:r>
              <a:rPr lang="tr-TR" sz="2000">
                <a:latin typeface="Arial"/>
                <a:ea typeface="Arial"/>
                <a:cs typeface="Arial"/>
                <a:sym typeface="Arial"/>
              </a:rPr>
              <a:t>	B=Manyetik akı yoğunluğu vektörünü gösterir</a:t>
            </a:r>
            <a:endParaRPr/>
          </a:p>
          <a:p>
            <a:pPr indent="0" lvl="0" marL="0" rtl="0" algn="l">
              <a:spcBef>
                <a:spcPts val="1000"/>
              </a:spcBef>
              <a:spcAft>
                <a:spcPts val="0"/>
              </a:spcAft>
              <a:buSzPts val="2000"/>
              <a:buNone/>
            </a:pPr>
            <a:r>
              <a:rPr lang="tr-TR" sz="2000">
                <a:latin typeface="Arial"/>
                <a:ea typeface="Arial"/>
                <a:cs typeface="Arial"/>
                <a:sym typeface="Arial"/>
              </a:rPr>
              <a:t>	Parça üzerindeki moment bu durumda:</a:t>
            </a:r>
            <a:endParaRPr/>
          </a:p>
          <a:p>
            <a:pPr indent="0" lvl="0" marL="0" rtl="0" algn="l">
              <a:spcBef>
                <a:spcPts val="1000"/>
              </a:spcBef>
              <a:spcAft>
                <a:spcPts val="0"/>
              </a:spcAft>
              <a:buSzPts val="2000"/>
              <a:buNone/>
            </a:pPr>
            <a:r>
              <a:rPr lang="tr-TR" sz="2000">
                <a:latin typeface="Arial"/>
                <a:ea typeface="Arial"/>
                <a:cs typeface="Arial"/>
                <a:sym typeface="Arial"/>
              </a:rPr>
              <a:t>    τ= uygulanan kuvvet(düşey mesafe)</a:t>
            </a:r>
            <a:endParaRPr/>
          </a:p>
          <a:p>
            <a:pPr indent="0" lvl="0" marL="0" rtl="0" algn="l">
              <a:spcBef>
                <a:spcPts val="1000"/>
              </a:spcBef>
              <a:spcAft>
                <a:spcPts val="0"/>
              </a:spcAft>
              <a:buSzPts val="2000"/>
              <a:buNone/>
            </a:pPr>
            <a:r>
              <a:rPr lang="tr-TR" sz="2000">
                <a:latin typeface="Arial"/>
                <a:ea typeface="Arial"/>
                <a:cs typeface="Arial"/>
                <a:sym typeface="Arial"/>
              </a:rPr>
              <a:t>Denklemi ile verilir. Burada 	  r vektörü ile F vektörü arasındaki açıdır. Momentin yönü, kuvvet saat dönüş yönünde döndürmeye çalışıyorsa saat dönüş yönünde, saatin dönüş yönünün aksi yönünde döndürmeye çalışıyorsa saat dönüş yönünün aksi yönündedir.</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264" name="Google Shape;264;p28"/>
          <p:cNvPicPr preferRelativeResize="0"/>
          <p:nvPr/>
        </p:nvPicPr>
        <p:blipFill rotWithShape="1">
          <a:blip r:embed="rId3">
            <a:alphaModFix/>
          </a:blip>
          <a:srcRect b="0" l="0" r="0" t="0"/>
          <a:stretch/>
        </p:blipFill>
        <p:spPr>
          <a:xfrm>
            <a:off x="7075776" y="1078924"/>
            <a:ext cx="1171575" cy="266700"/>
          </a:xfrm>
          <a:prstGeom prst="rect">
            <a:avLst/>
          </a:prstGeom>
          <a:noFill/>
          <a:ln>
            <a:noFill/>
          </a:ln>
        </p:spPr>
      </p:pic>
      <p:pic>
        <p:nvPicPr>
          <p:cNvPr id="265" name="Google Shape;265;p28"/>
          <p:cNvPicPr preferRelativeResize="0"/>
          <p:nvPr/>
        </p:nvPicPr>
        <p:blipFill rotWithShape="1">
          <a:blip r:embed="rId4">
            <a:alphaModFix/>
          </a:blip>
          <a:srcRect b="0" l="0" r="0" t="0"/>
          <a:stretch/>
        </p:blipFill>
        <p:spPr>
          <a:xfrm>
            <a:off x="8247351" y="2798620"/>
            <a:ext cx="2009342" cy="1072428"/>
          </a:xfrm>
          <a:prstGeom prst="rect">
            <a:avLst/>
          </a:prstGeom>
          <a:noFill/>
          <a:ln>
            <a:noFill/>
          </a:ln>
        </p:spPr>
      </p:pic>
      <p:pic>
        <p:nvPicPr>
          <p:cNvPr id="266" name="Google Shape;266;p28"/>
          <p:cNvPicPr preferRelativeResize="0"/>
          <p:nvPr/>
        </p:nvPicPr>
        <p:blipFill rotWithShape="1">
          <a:blip r:embed="rId5">
            <a:alphaModFix/>
          </a:blip>
          <a:srcRect b="0" l="0" r="0" t="0"/>
          <a:stretch/>
        </p:blipFill>
        <p:spPr>
          <a:xfrm>
            <a:off x="4755861" y="3871048"/>
            <a:ext cx="273339" cy="4377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idx="1" type="body"/>
          </p:nvPr>
        </p:nvSpPr>
        <p:spPr>
          <a:xfrm>
            <a:off x="1189903" y="166254"/>
            <a:ext cx="8915400" cy="652549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1-ab parçası🡪  Bu parçada, manyetik alan B sağa doğru iken, akımın yönü sayfa düzleminin içine doğrudur. Şekil 1-5.a. IxB büyüklüğü safa düzleminin içine doğru yönelmiştir. Bu nedenle telin bu parçası üzerinde indüklenmiş kuvvet</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saat yönünde olur.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2-bc parçası 🡪 Bu parçasında, akımın yönü sayfa düzlemi içine doğru iken, B manyetik alanı Şekil 1-5.b’de gösterildiği gibi sağa doğrudur. IxB sayfanın içine doğrudur. Bu yüzden telin bu parçası üzerinde indüklenen kuvvet</a:t>
            </a:r>
            <a:endParaRPr/>
          </a:p>
          <a:p>
            <a:pPr indent="0" lvl="0" marL="0" rtl="0" algn="l">
              <a:spcBef>
                <a:spcPts val="1000"/>
              </a:spcBef>
              <a:spcAft>
                <a:spcPts val="0"/>
              </a:spcAft>
              <a:buSzPts val="2000"/>
              <a:buNone/>
            </a:pPr>
            <a:r>
              <a:rPr lang="tr-TR" sz="2000">
                <a:latin typeface="Arial"/>
                <a:ea typeface="Arial"/>
                <a:cs typeface="Arial"/>
                <a:sym typeface="Arial"/>
              </a:rPr>
              <a:t>                  		</a:t>
            </a:r>
            <a:endParaRPr/>
          </a:p>
          <a:p>
            <a:pPr indent="0" lvl="0" marL="0" rtl="0" algn="l">
              <a:spcBef>
                <a:spcPts val="1000"/>
              </a:spcBef>
              <a:spcAft>
                <a:spcPts val="0"/>
              </a:spcAft>
              <a:buSzPts val="2000"/>
              <a:buNone/>
            </a:pPr>
            <a:r>
              <a:rPr lang="tr-TR" sz="2000">
                <a:latin typeface="Arial"/>
                <a:ea typeface="Arial"/>
                <a:cs typeface="Arial"/>
                <a:sym typeface="Arial"/>
              </a:rPr>
              <a:t>				sayfa içine doğru. Bu parça için, sonuç moment 0’dır. Çünkü r ve l vektörleri paraleldir(sayfa düzlemine doğru ve       açısı 0’dır.</a:t>
            </a:r>
            <a:endParaRPr sz="2000">
              <a:latin typeface="Arial"/>
              <a:ea typeface="Arial"/>
              <a:cs typeface="Arial"/>
              <a:sym typeface="Arial"/>
            </a:endParaRPr>
          </a:p>
        </p:txBody>
      </p:sp>
      <p:pic>
        <p:nvPicPr>
          <p:cNvPr id="272" name="Google Shape;272;p29"/>
          <p:cNvPicPr preferRelativeResize="0"/>
          <p:nvPr/>
        </p:nvPicPr>
        <p:blipFill rotWithShape="1">
          <a:blip r:embed="rId3">
            <a:alphaModFix/>
          </a:blip>
          <a:srcRect b="0" l="0" r="0" t="0"/>
          <a:stretch/>
        </p:blipFill>
        <p:spPr>
          <a:xfrm>
            <a:off x="1584180" y="1716928"/>
            <a:ext cx="1209675" cy="676275"/>
          </a:xfrm>
          <a:prstGeom prst="rect">
            <a:avLst/>
          </a:prstGeom>
          <a:noFill/>
          <a:ln>
            <a:noFill/>
          </a:ln>
        </p:spPr>
      </p:pic>
      <p:pic>
        <p:nvPicPr>
          <p:cNvPr id="273" name="Google Shape;273;p29"/>
          <p:cNvPicPr preferRelativeResize="0"/>
          <p:nvPr/>
        </p:nvPicPr>
        <p:blipFill rotWithShape="1">
          <a:blip r:embed="rId4">
            <a:alphaModFix/>
          </a:blip>
          <a:srcRect b="0" l="0" r="0" t="0"/>
          <a:stretch/>
        </p:blipFill>
        <p:spPr>
          <a:xfrm>
            <a:off x="2918546" y="1716928"/>
            <a:ext cx="1533525" cy="609600"/>
          </a:xfrm>
          <a:prstGeom prst="rect">
            <a:avLst/>
          </a:prstGeom>
          <a:noFill/>
          <a:ln>
            <a:noFill/>
          </a:ln>
        </p:spPr>
      </p:pic>
      <p:pic>
        <p:nvPicPr>
          <p:cNvPr id="274" name="Google Shape;274;p29"/>
          <p:cNvPicPr preferRelativeResize="0"/>
          <p:nvPr/>
        </p:nvPicPr>
        <p:blipFill rotWithShape="1">
          <a:blip r:embed="rId5">
            <a:alphaModFix/>
          </a:blip>
          <a:srcRect b="0" l="0" r="0" t="0"/>
          <a:stretch/>
        </p:blipFill>
        <p:spPr>
          <a:xfrm>
            <a:off x="10052195" y="836902"/>
            <a:ext cx="2011507" cy="1712334"/>
          </a:xfrm>
          <a:prstGeom prst="rect">
            <a:avLst/>
          </a:prstGeom>
          <a:noFill/>
          <a:ln>
            <a:noFill/>
          </a:ln>
        </p:spPr>
      </p:pic>
      <p:pic>
        <p:nvPicPr>
          <p:cNvPr id="275" name="Google Shape;275;p29"/>
          <p:cNvPicPr preferRelativeResize="0"/>
          <p:nvPr/>
        </p:nvPicPr>
        <p:blipFill rotWithShape="1">
          <a:blip r:embed="rId3">
            <a:alphaModFix/>
          </a:blip>
          <a:srcRect b="0" l="0" r="0" t="0"/>
          <a:stretch/>
        </p:blipFill>
        <p:spPr>
          <a:xfrm>
            <a:off x="1584180" y="4614862"/>
            <a:ext cx="1209675" cy="676275"/>
          </a:xfrm>
          <a:prstGeom prst="rect">
            <a:avLst/>
          </a:prstGeom>
          <a:noFill/>
          <a:ln>
            <a:noFill/>
          </a:ln>
        </p:spPr>
      </p:pic>
      <p:pic>
        <p:nvPicPr>
          <p:cNvPr id="276" name="Google Shape;276;p29"/>
          <p:cNvPicPr preferRelativeResize="0"/>
          <p:nvPr/>
        </p:nvPicPr>
        <p:blipFill rotWithShape="1">
          <a:blip r:embed="rId6">
            <a:alphaModFix/>
          </a:blip>
          <a:srcRect b="0" l="0" r="0" t="0"/>
          <a:stretch/>
        </p:blipFill>
        <p:spPr>
          <a:xfrm>
            <a:off x="10052195" y="3422505"/>
            <a:ext cx="2139805" cy="2050040"/>
          </a:xfrm>
          <a:prstGeom prst="rect">
            <a:avLst/>
          </a:prstGeom>
          <a:noFill/>
          <a:ln>
            <a:noFill/>
          </a:ln>
        </p:spPr>
      </p:pic>
      <p:pic>
        <p:nvPicPr>
          <p:cNvPr id="277" name="Google Shape;277;p29"/>
          <p:cNvPicPr preferRelativeResize="0"/>
          <p:nvPr/>
        </p:nvPicPr>
        <p:blipFill rotWithShape="1">
          <a:blip r:embed="rId7">
            <a:alphaModFix/>
          </a:blip>
          <a:srcRect b="0" l="0" r="0" t="0"/>
          <a:stretch/>
        </p:blipFill>
        <p:spPr>
          <a:xfrm>
            <a:off x="7066682" y="5291137"/>
            <a:ext cx="396154" cy="537296"/>
          </a:xfrm>
          <a:prstGeom prst="rect">
            <a:avLst/>
          </a:prstGeom>
          <a:noFill/>
          <a:ln>
            <a:noFill/>
          </a:ln>
        </p:spPr>
      </p:pic>
      <p:pic>
        <p:nvPicPr>
          <p:cNvPr id="278" name="Google Shape;278;p29"/>
          <p:cNvPicPr preferRelativeResize="0"/>
          <p:nvPr/>
        </p:nvPicPr>
        <p:blipFill rotWithShape="1">
          <a:blip r:embed="rId8">
            <a:alphaModFix/>
          </a:blip>
          <a:srcRect b="0" l="0" r="0" t="0"/>
          <a:stretch/>
        </p:blipFill>
        <p:spPr>
          <a:xfrm>
            <a:off x="5174812" y="5717597"/>
            <a:ext cx="1891870" cy="863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idx="1" type="body"/>
          </p:nvPr>
        </p:nvSpPr>
        <p:spPr>
          <a:xfrm>
            <a:off x="1009794" y="346363"/>
            <a:ext cx="8915400" cy="633152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3-cd parçası🡪 Bu parçada, akımın yönü sayfa düzleminden dışarı doğrudur. B manyetik alanı ise Şekil 1-5.c’de gösterildiği gibi sağa doğrudur. IxB çarpımı yukarı doğrudur. Bu yüzden telin bu parçası üzerinde indüklenen kuvvet</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yukarı ve oluşan moment de 				saat yönünde olur.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4-da parçası🡪 Bu parçada akımın yönü sayfa düzlemi içinde, B manyetik alanın yönü ise şekil 1-5.d’de gösterildiği gibi sağa doğrudur. IxB çarpımı sayfa düzleminden dışarı doğrudur. Bu nedenle, kablonun bu parçasında indüklenen kuvvet </a:t>
            </a:r>
            <a:endParaRPr/>
          </a:p>
          <a:p>
            <a:pPr indent="0" lvl="0" marL="0" rtl="0" algn="l">
              <a:spcBef>
                <a:spcPts val="1000"/>
              </a:spcBef>
              <a:spcAft>
                <a:spcPts val="0"/>
              </a:spcAft>
              <a:buSzPts val="1800"/>
              <a:buNone/>
            </a:pPr>
            <a:r>
              <a:rPr lang="tr-TR"/>
              <a:t>				</a:t>
            </a:r>
            <a:r>
              <a:rPr lang="tr-TR" sz="2000">
                <a:latin typeface="Arial"/>
                <a:ea typeface="Arial"/>
                <a:cs typeface="Arial"/>
                <a:sym typeface="Arial"/>
              </a:rPr>
              <a:t>sayfanın dışına</a:t>
            </a:r>
            <a:endParaRPr/>
          </a:p>
          <a:p>
            <a:pPr indent="0" lvl="0" marL="0" rtl="0" algn="l">
              <a:spcBef>
                <a:spcPts val="1000"/>
              </a:spcBef>
              <a:spcAft>
                <a:spcPts val="0"/>
              </a:spcAft>
              <a:buSzPts val="2000"/>
              <a:buNone/>
            </a:pPr>
            <a:r>
              <a:rPr lang="tr-TR" sz="2000">
                <a:latin typeface="Arial"/>
                <a:ea typeface="Arial"/>
                <a:cs typeface="Arial"/>
                <a:sym typeface="Arial"/>
              </a:rPr>
              <a:t>				Bu parça için, nihai moment 0’dır. Çünkü r ve l paralel olup her ikisinin yönü de sayfa dışına doğrudur. 	   açısı da 0’dır.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p:txBody>
      </p:sp>
      <p:pic>
        <p:nvPicPr>
          <p:cNvPr id="284" name="Google Shape;284;p30"/>
          <p:cNvPicPr preferRelativeResize="0"/>
          <p:nvPr/>
        </p:nvPicPr>
        <p:blipFill rotWithShape="1">
          <a:blip r:embed="rId3">
            <a:alphaModFix/>
          </a:blip>
          <a:srcRect b="0" l="0" r="0" t="0"/>
          <a:stretch/>
        </p:blipFill>
        <p:spPr>
          <a:xfrm>
            <a:off x="9925194" y="346363"/>
            <a:ext cx="2155392" cy="1911928"/>
          </a:xfrm>
          <a:prstGeom prst="rect">
            <a:avLst/>
          </a:prstGeom>
          <a:noFill/>
          <a:ln>
            <a:noFill/>
          </a:ln>
        </p:spPr>
      </p:pic>
      <p:pic>
        <p:nvPicPr>
          <p:cNvPr id="285" name="Google Shape;285;p30"/>
          <p:cNvPicPr preferRelativeResize="0"/>
          <p:nvPr/>
        </p:nvPicPr>
        <p:blipFill rotWithShape="1">
          <a:blip r:embed="rId4">
            <a:alphaModFix/>
          </a:blip>
          <a:srcRect b="0" l="0" r="0" t="0"/>
          <a:stretch/>
        </p:blipFill>
        <p:spPr>
          <a:xfrm>
            <a:off x="1362507" y="1816243"/>
            <a:ext cx="1269857" cy="899248"/>
          </a:xfrm>
          <a:prstGeom prst="rect">
            <a:avLst/>
          </a:prstGeom>
          <a:noFill/>
          <a:ln>
            <a:noFill/>
          </a:ln>
        </p:spPr>
      </p:pic>
      <p:pic>
        <p:nvPicPr>
          <p:cNvPr id="286" name="Google Shape;286;p30"/>
          <p:cNvPicPr preferRelativeResize="0"/>
          <p:nvPr/>
        </p:nvPicPr>
        <p:blipFill rotWithShape="1">
          <a:blip r:embed="rId5">
            <a:alphaModFix/>
          </a:blip>
          <a:srcRect b="0" l="0" r="0" t="0"/>
          <a:stretch/>
        </p:blipFill>
        <p:spPr>
          <a:xfrm>
            <a:off x="5803756" y="1816243"/>
            <a:ext cx="1677698" cy="899248"/>
          </a:xfrm>
          <a:prstGeom prst="rect">
            <a:avLst/>
          </a:prstGeom>
          <a:noFill/>
          <a:ln>
            <a:noFill/>
          </a:ln>
        </p:spPr>
      </p:pic>
      <p:pic>
        <p:nvPicPr>
          <p:cNvPr id="287" name="Google Shape;287;p30"/>
          <p:cNvPicPr preferRelativeResize="0"/>
          <p:nvPr/>
        </p:nvPicPr>
        <p:blipFill rotWithShape="1">
          <a:blip r:embed="rId6">
            <a:alphaModFix/>
          </a:blip>
          <a:srcRect b="0" l="0" r="0" t="0"/>
          <a:stretch/>
        </p:blipFill>
        <p:spPr>
          <a:xfrm>
            <a:off x="9925194" y="2964438"/>
            <a:ext cx="2155392" cy="1607562"/>
          </a:xfrm>
          <a:prstGeom prst="rect">
            <a:avLst/>
          </a:prstGeom>
          <a:noFill/>
          <a:ln>
            <a:noFill/>
          </a:ln>
        </p:spPr>
      </p:pic>
      <p:pic>
        <p:nvPicPr>
          <p:cNvPr id="288" name="Google Shape;288;p30"/>
          <p:cNvPicPr preferRelativeResize="0"/>
          <p:nvPr/>
        </p:nvPicPr>
        <p:blipFill rotWithShape="1">
          <a:blip r:embed="rId4">
            <a:alphaModFix/>
          </a:blip>
          <a:srcRect b="0" l="0" r="0" t="0"/>
          <a:stretch/>
        </p:blipFill>
        <p:spPr>
          <a:xfrm>
            <a:off x="1422689" y="4185371"/>
            <a:ext cx="1209675" cy="849457"/>
          </a:xfrm>
          <a:prstGeom prst="rect">
            <a:avLst/>
          </a:prstGeom>
          <a:noFill/>
          <a:ln>
            <a:noFill/>
          </a:ln>
        </p:spPr>
      </p:pic>
      <p:pic>
        <p:nvPicPr>
          <p:cNvPr id="289" name="Google Shape;289;p30"/>
          <p:cNvPicPr preferRelativeResize="0"/>
          <p:nvPr/>
        </p:nvPicPr>
        <p:blipFill rotWithShape="1">
          <a:blip r:embed="rId7">
            <a:alphaModFix/>
          </a:blip>
          <a:srcRect b="0" l="0" r="0" t="0"/>
          <a:stretch/>
        </p:blipFill>
        <p:spPr>
          <a:xfrm>
            <a:off x="5905571" y="5034828"/>
            <a:ext cx="373207" cy="412173"/>
          </a:xfrm>
          <a:prstGeom prst="rect">
            <a:avLst/>
          </a:prstGeom>
          <a:noFill/>
          <a:ln>
            <a:noFill/>
          </a:ln>
        </p:spPr>
      </p:pic>
      <p:pic>
        <p:nvPicPr>
          <p:cNvPr id="290" name="Google Shape;290;p30"/>
          <p:cNvPicPr preferRelativeResize="0"/>
          <p:nvPr/>
        </p:nvPicPr>
        <p:blipFill rotWithShape="1">
          <a:blip r:embed="rId8">
            <a:alphaModFix/>
          </a:blip>
          <a:srcRect b="0" l="0" r="0" t="0"/>
          <a:stretch/>
        </p:blipFill>
        <p:spPr>
          <a:xfrm>
            <a:off x="5600302" y="5555673"/>
            <a:ext cx="2084606" cy="10135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idx="1" type="body"/>
          </p:nvPr>
        </p:nvSpPr>
        <p:spPr>
          <a:xfrm>
            <a:off x="443345" y="124690"/>
            <a:ext cx="11069781" cy="663632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Çerçeve üzerinde indüklenen toplam moment 	 ,çerçevenin her bir parçasındaki momentlerin toplamıdır.</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‘dür. Buna göre indüklenen toplam moment </a:t>
            </a:r>
            <a:endParaRPr/>
          </a:p>
          <a:p>
            <a:pPr indent="0" lvl="8" marL="3657600" rtl="0" algn="l">
              <a:spcBef>
                <a:spcPts val="1000"/>
              </a:spcBef>
              <a:spcAft>
                <a:spcPts val="0"/>
              </a:spcAft>
              <a:buSzPts val="2000"/>
              <a:buNone/>
            </a:pPr>
            <a:r>
              <a:rPr lang="tr-TR" sz="2000">
                <a:latin typeface="Arial"/>
                <a:ea typeface="Arial"/>
                <a:cs typeface="Arial"/>
                <a:sym typeface="Arial"/>
              </a:rPr>
              <a:t>		                 olur.</a:t>
            </a:r>
            <a:endParaRPr/>
          </a:p>
          <a:p>
            <a:pPr indent="0" lvl="8" marL="3657600" rtl="0" algn="l">
              <a:spcBef>
                <a:spcPts val="1000"/>
              </a:spcBef>
              <a:spcAft>
                <a:spcPts val="0"/>
              </a:spcAft>
              <a:buSzPts val="2000"/>
              <a:buNone/>
            </a:pPr>
            <a:r>
              <a:rPr lang="tr-TR" sz="2000">
                <a:latin typeface="Arial"/>
                <a:ea typeface="Arial"/>
                <a:cs typeface="Arial"/>
                <a:sym typeface="Arial"/>
              </a:rPr>
              <a:t>			         	</a:t>
            </a:r>
            <a:endParaRPr/>
          </a:p>
          <a:p>
            <a:pPr indent="0" lvl="8" marL="3657600" rtl="0" algn="l">
              <a:spcBef>
                <a:spcPts val="1000"/>
              </a:spcBef>
              <a:spcAft>
                <a:spcPts val="0"/>
              </a:spcAft>
              <a:buSzPts val="1800"/>
              <a:buNone/>
            </a:pPr>
            <a:r>
              <a:t/>
            </a:r>
            <a:endParaRPr sz="1800">
              <a:latin typeface="Arial"/>
              <a:ea typeface="Arial"/>
              <a:cs typeface="Arial"/>
              <a:sym typeface="Arial"/>
            </a:endParaRPr>
          </a:p>
          <a:p>
            <a:pPr indent="0" lvl="2" marL="914400" rtl="0" algn="l">
              <a:spcBef>
                <a:spcPts val="1000"/>
              </a:spcBef>
              <a:spcAft>
                <a:spcPts val="0"/>
              </a:spcAft>
              <a:buSzPts val="1800"/>
              <a:buNone/>
            </a:pPr>
            <a:r>
              <a:t/>
            </a:r>
            <a:endParaRPr sz="1800">
              <a:latin typeface="Arial"/>
              <a:ea typeface="Arial"/>
              <a:cs typeface="Arial"/>
              <a:sym typeface="Arial"/>
            </a:endParaRPr>
          </a:p>
          <a:p>
            <a:pPr indent="0" lvl="2" marL="914400" rtl="0" algn="l">
              <a:spcBef>
                <a:spcPts val="1000"/>
              </a:spcBef>
              <a:spcAft>
                <a:spcPts val="0"/>
              </a:spcAft>
              <a:buSzPts val="1800"/>
              <a:buNone/>
            </a:pPr>
            <a:r>
              <a:t/>
            </a:r>
            <a:endParaRPr sz="1800">
              <a:latin typeface="Arial"/>
              <a:ea typeface="Arial"/>
              <a:cs typeface="Arial"/>
              <a:sym typeface="Arial"/>
            </a:endParaRPr>
          </a:p>
          <a:p>
            <a:pPr indent="0" lvl="2" marL="914400" rtl="0" algn="l">
              <a:spcBef>
                <a:spcPts val="1000"/>
              </a:spcBef>
              <a:spcAft>
                <a:spcPts val="0"/>
              </a:spcAft>
              <a:buSzPts val="1800"/>
              <a:buNone/>
            </a:pPr>
            <a:r>
              <a:t/>
            </a:r>
            <a:endParaRPr sz="1800">
              <a:latin typeface="Arial"/>
              <a:ea typeface="Arial"/>
              <a:cs typeface="Arial"/>
              <a:sym typeface="Arial"/>
            </a:endParaRPr>
          </a:p>
          <a:p>
            <a:pPr indent="0" lvl="2" marL="914400" rtl="0" algn="l">
              <a:spcBef>
                <a:spcPts val="1000"/>
              </a:spcBef>
              <a:spcAft>
                <a:spcPts val="0"/>
              </a:spcAft>
              <a:buSzPts val="1600"/>
              <a:buNone/>
            </a:pPr>
            <a:r>
              <a:rPr lang="tr-TR" sz="1600"/>
              <a:t>									</a:t>
            </a:r>
            <a:r>
              <a:rPr lang="tr-TR"/>
              <a:t> Şekil 1-7 İndüklenen moment denkleminin türetilmesi. 											A)çerçevedeki akım, çerçeve düzlemine dik bir manyetik akı 										yoğunluğu            üretir. b)          ile          arasındaki ilişki.</a:t>
            </a:r>
            <a:endParaRPr sz="1600"/>
          </a:p>
          <a:p>
            <a:pPr indent="0" lvl="2" marL="914400" rtl="0" algn="l">
              <a:spcBef>
                <a:spcPts val="1000"/>
              </a:spcBef>
              <a:spcAft>
                <a:spcPts val="0"/>
              </a:spcAft>
              <a:buSzPts val="1600"/>
              <a:buNone/>
            </a:pPr>
            <a:r>
              <a:rPr lang="tr-TR" sz="1600"/>
              <a:t>											</a:t>
            </a:r>
            <a:endParaRPr sz="1600"/>
          </a:p>
          <a:p>
            <a:pPr indent="0" lvl="2" marL="914400" rtl="0" algn="l">
              <a:spcBef>
                <a:spcPts val="1000"/>
              </a:spcBef>
              <a:spcAft>
                <a:spcPts val="0"/>
              </a:spcAft>
              <a:buSzPts val="1600"/>
              <a:buNone/>
            </a:pPr>
            <a:r>
              <a:t/>
            </a:r>
            <a:endParaRPr sz="1600"/>
          </a:p>
          <a:p>
            <a:pPr indent="0" lvl="2" marL="914400" rtl="0" algn="l">
              <a:spcBef>
                <a:spcPts val="1000"/>
              </a:spcBef>
              <a:spcAft>
                <a:spcPts val="0"/>
              </a:spcAft>
              <a:buSzPts val="1600"/>
              <a:buNone/>
            </a:pPr>
            <a:r>
              <a:t/>
            </a:r>
            <a:endParaRPr sz="1600"/>
          </a:p>
          <a:p>
            <a:pPr indent="0" lvl="2" marL="914400" rtl="0" algn="l">
              <a:spcBef>
                <a:spcPts val="1000"/>
              </a:spcBef>
              <a:spcAft>
                <a:spcPts val="0"/>
              </a:spcAft>
              <a:buSzPts val="1600"/>
              <a:buNone/>
            </a:pPr>
            <a:r>
              <a:t/>
            </a:r>
            <a:endParaRPr sz="1600"/>
          </a:p>
          <a:p>
            <a:pPr indent="0" lvl="2" marL="914400" rtl="0" algn="l">
              <a:spcBef>
                <a:spcPts val="1000"/>
              </a:spcBef>
              <a:spcAft>
                <a:spcPts val="0"/>
              </a:spcAft>
              <a:buSzPts val="1600"/>
              <a:buNone/>
            </a:pPr>
            <a:r>
              <a:rPr lang="tr-TR" sz="1600"/>
              <a:t>Şekil 1-6      -      eğrisi.</a:t>
            </a:r>
            <a:r>
              <a:rPr lang="tr-TR" sz="1600">
                <a:latin typeface="Arial"/>
                <a:ea typeface="Arial"/>
                <a:cs typeface="Arial"/>
                <a:sym typeface="Arial"/>
              </a:rPr>
              <a:t> Oluşan moment Şekil 1-6’da açının bir fonksiyonu olarak gösterilmiştir. Çerçeve düzlemi manyetik alana paralel iken momentin maksimum, dik iken de sıfırdır. </a:t>
            </a:r>
            <a:endParaRPr/>
          </a:p>
          <a:p>
            <a:pPr indent="0" lvl="2" marL="914400" rtl="0" algn="l">
              <a:spcBef>
                <a:spcPts val="1000"/>
              </a:spcBef>
              <a:spcAft>
                <a:spcPts val="0"/>
              </a:spcAft>
              <a:buSzPts val="1600"/>
              <a:buNone/>
            </a:pPr>
            <a:r>
              <a:t/>
            </a:r>
            <a:endParaRPr sz="1600"/>
          </a:p>
        </p:txBody>
      </p:sp>
      <p:pic>
        <p:nvPicPr>
          <p:cNvPr id="296" name="Google Shape;296;p31"/>
          <p:cNvPicPr preferRelativeResize="0"/>
          <p:nvPr/>
        </p:nvPicPr>
        <p:blipFill rotWithShape="1">
          <a:blip r:embed="rId3">
            <a:alphaModFix/>
          </a:blip>
          <a:srcRect b="0" l="0" r="0" t="0"/>
          <a:stretch/>
        </p:blipFill>
        <p:spPr>
          <a:xfrm>
            <a:off x="6060857" y="0"/>
            <a:ext cx="373640" cy="595745"/>
          </a:xfrm>
          <a:prstGeom prst="rect">
            <a:avLst/>
          </a:prstGeom>
          <a:noFill/>
          <a:ln>
            <a:noFill/>
          </a:ln>
        </p:spPr>
      </p:pic>
      <p:pic>
        <p:nvPicPr>
          <p:cNvPr id="297" name="Google Shape;297;p31"/>
          <p:cNvPicPr preferRelativeResize="0"/>
          <p:nvPr/>
        </p:nvPicPr>
        <p:blipFill rotWithShape="1">
          <a:blip r:embed="rId4">
            <a:alphaModFix/>
          </a:blip>
          <a:srcRect b="0" l="0" r="0" t="0"/>
          <a:stretch/>
        </p:blipFill>
        <p:spPr>
          <a:xfrm>
            <a:off x="1662545" y="883227"/>
            <a:ext cx="2881746" cy="1125682"/>
          </a:xfrm>
          <a:prstGeom prst="rect">
            <a:avLst/>
          </a:prstGeom>
          <a:noFill/>
          <a:ln>
            <a:noFill/>
          </a:ln>
        </p:spPr>
      </p:pic>
      <p:pic>
        <p:nvPicPr>
          <p:cNvPr id="298" name="Google Shape;298;p31"/>
          <p:cNvPicPr preferRelativeResize="0"/>
          <p:nvPr/>
        </p:nvPicPr>
        <p:blipFill rotWithShape="1">
          <a:blip r:embed="rId5">
            <a:alphaModFix/>
          </a:blip>
          <a:srcRect b="0" l="0" r="0" t="0"/>
          <a:stretch/>
        </p:blipFill>
        <p:spPr>
          <a:xfrm>
            <a:off x="4655559" y="685259"/>
            <a:ext cx="840076" cy="395936"/>
          </a:xfrm>
          <a:prstGeom prst="rect">
            <a:avLst/>
          </a:prstGeom>
          <a:noFill/>
          <a:ln>
            <a:noFill/>
          </a:ln>
        </p:spPr>
      </p:pic>
      <p:pic>
        <p:nvPicPr>
          <p:cNvPr id="299" name="Google Shape;299;p31"/>
          <p:cNvPicPr preferRelativeResize="0"/>
          <p:nvPr/>
        </p:nvPicPr>
        <p:blipFill rotWithShape="1">
          <a:blip r:embed="rId6">
            <a:alphaModFix/>
          </a:blip>
          <a:srcRect b="0" l="0" r="0" t="0"/>
          <a:stretch/>
        </p:blipFill>
        <p:spPr>
          <a:xfrm>
            <a:off x="4743592" y="1334042"/>
            <a:ext cx="1504085" cy="615444"/>
          </a:xfrm>
          <a:prstGeom prst="rect">
            <a:avLst/>
          </a:prstGeom>
          <a:noFill/>
          <a:ln>
            <a:noFill/>
          </a:ln>
        </p:spPr>
      </p:pic>
      <p:pic>
        <p:nvPicPr>
          <p:cNvPr id="300" name="Google Shape;300;p31"/>
          <p:cNvPicPr preferRelativeResize="0"/>
          <p:nvPr/>
        </p:nvPicPr>
        <p:blipFill rotWithShape="1">
          <a:blip r:embed="rId7">
            <a:alphaModFix/>
          </a:blip>
          <a:srcRect b="0" l="0" r="0" t="0"/>
          <a:stretch/>
        </p:blipFill>
        <p:spPr>
          <a:xfrm>
            <a:off x="1404142" y="2261756"/>
            <a:ext cx="3713018" cy="3758044"/>
          </a:xfrm>
          <a:prstGeom prst="rect">
            <a:avLst/>
          </a:prstGeom>
          <a:noFill/>
          <a:ln>
            <a:noFill/>
          </a:ln>
        </p:spPr>
      </p:pic>
      <p:pic>
        <p:nvPicPr>
          <p:cNvPr id="301" name="Google Shape;301;p31"/>
          <p:cNvPicPr preferRelativeResize="0"/>
          <p:nvPr/>
        </p:nvPicPr>
        <p:blipFill rotWithShape="1">
          <a:blip r:embed="rId3">
            <a:alphaModFix/>
          </a:blip>
          <a:srcRect b="0" l="0" r="0" t="0"/>
          <a:stretch/>
        </p:blipFill>
        <p:spPr>
          <a:xfrm>
            <a:off x="2299854" y="5971309"/>
            <a:ext cx="332077" cy="343332"/>
          </a:xfrm>
          <a:prstGeom prst="rect">
            <a:avLst/>
          </a:prstGeom>
          <a:noFill/>
          <a:ln>
            <a:noFill/>
          </a:ln>
        </p:spPr>
      </p:pic>
      <p:pic>
        <p:nvPicPr>
          <p:cNvPr id="302" name="Google Shape;302;p31"/>
          <p:cNvPicPr preferRelativeResize="0"/>
          <p:nvPr/>
        </p:nvPicPr>
        <p:blipFill rotWithShape="1">
          <a:blip r:embed="rId8">
            <a:alphaModFix/>
          </a:blip>
          <a:srcRect b="0" l="0" r="0" t="0"/>
          <a:stretch/>
        </p:blipFill>
        <p:spPr>
          <a:xfrm>
            <a:off x="2656392" y="6054438"/>
            <a:ext cx="299171" cy="311725"/>
          </a:xfrm>
          <a:prstGeom prst="rect">
            <a:avLst/>
          </a:prstGeom>
          <a:noFill/>
          <a:ln>
            <a:noFill/>
          </a:ln>
        </p:spPr>
      </p:pic>
      <p:pic>
        <p:nvPicPr>
          <p:cNvPr id="303" name="Google Shape;303;p31"/>
          <p:cNvPicPr preferRelativeResize="0"/>
          <p:nvPr/>
        </p:nvPicPr>
        <p:blipFill rotWithShape="1">
          <a:blip r:embed="rId9">
            <a:alphaModFix/>
          </a:blip>
          <a:srcRect b="0" l="0" r="0" t="0"/>
          <a:stretch/>
        </p:blipFill>
        <p:spPr>
          <a:xfrm>
            <a:off x="7273637" y="1334042"/>
            <a:ext cx="4239489" cy="2486892"/>
          </a:xfrm>
          <a:prstGeom prst="rect">
            <a:avLst/>
          </a:prstGeom>
          <a:noFill/>
          <a:ln>
            <a:noFill/>
          </a:ln>
        </p:spPr>
      </p:pic>
      <p:pic>
        <p:nvPicPr>
          <p:cNvPr id="304" name="Google Shape;304;p31"/>
          <p:cNvPicPr preferRelativeResize="0"/>
          <p:nvPr/>
        </p:nvPicPr>
        <p:blipFill rotWithShape="1">
          <a:blip r:embed="rId10">
            <a:alphaModFix/>
          </a:blip>
          <a:srcRect b="0" l="0" r="0" t="0"/>
          <a:stretch/>
        </p:blipFill>
        <p:spPr>
          <a:xfrm>
            <a:off x="6583290" y="4253348"/>
            <a:ext cx="454819" cy="290943"/>
          </a:xfrm>
          <a:prstGeom prst="rect">
            <a:avLst/>
          </a:prstGeom>
          <a:noFill/>
          <a:ln>
            <a:noFill/>
          </a:ln>
        </p:spPr>
      </p:pic>
      <p:pic>
        <p:nvPicPr>
          <p:cNvPr id="305" name="Google Shape;305;p31"/>
          <p:cNvPicPr preferRelativeResize="0"/>
          <p:nvPr/>
        </p:nvPicPr>
        <p:blipFill rotWithShape="1">
          <a:blip r:embed="rId10">
            <a:alphaModFix/>
          </a:blip>
          <a:srcRect b="0" l="0" r="0" t="0"/>
          <a:stretch/>
        </p:blipFill>
        <p:spPr>
          <a:xfrm>
            <a:off x="7773373" y="4253347"/>
            <a:ext cx="454819" cy="290943"/>
          </a:xfrm>
          <a:prstGeom prst="rect">
            <a:avLst/>
          </a:prstGeom>
          <a:noFill/>
          <a:ln>
            <a:noFill/>
          </a:ln>
        </p:spPr>
      </p:pic>
      <p:pic>
        <p:nvPicPr>
          <p:cNvPr id="306" name="Google Shape;306;p31"/>
          <p:cNvPicPr preferRelativeResize="0"/>
          <p:nvPr/>
        </p:nvPicPr>
        <p:blipFill rotWithShape="1">
          <a:blip r:embed="rId11">
            <a:alphaModFix/>
          </a:blip>
          <a:srcRect b="0" l="0" r="0" t="0"/>
          <a:stretch/>
        </p:blipFill>
        <p:spPr>
          <a:xfrm>
            <a:off x="8532865" y="4282786"/>
            <a:ext cx="377104" cy="2320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idx="1" type="body"/>
          </p:nvPr>
        </p:nvSpPr>
        <p:spPr>
          <a:xfrm>
            <a:off x="968229" y="207817"/>
            <a:ext cx="10794279" cy="678872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Çerçevedeki akım şekildeki gibi olursa, bu akım gösterilen yönde bir manyetik akı yoğunluğu        üretecektir.       ‘un genliği                    ‘dir.</a:t>
            </a:r>
            <a:endParaRPr/>
          </a:p>
          <a:p>
            <a:pPr indent="-342900" lvl="0" marL="342900" rtl="0" algn="l">
              <a:spcBef>
                <a:spcPts val="1000"/>
              </a:spcBef>
              <a:spcAft>
                <a:spcPts val="0"/>
              </a:spcAft>
              <a:buSzPts val="2000"/>
              <a:buChar char="🠶"/>
            </a:pPr>
            <a:r>
              <a:rPr lang="tr-TR" sz="2000">
                <a:latin typeface="Arial"/>
                <a:ea typeface="Arial"/>
                <a:cs typeface="Arial"/>
                <a:sym typeface="Arial"/>
              </a:rPr>
              <a:t>Burada G, çerçevenin geometrisine bağlı olan bir katsayıdır.(Çerçeve bir daire çeklindeyse G=2r olur. Dikdörtgen şekilli bir çerçeve için G’nin değeri, çerçevenin tam uzunluk-genişlik oranına bağlı olarak değişir.)</a:t>
            </a:r>
            <a:endParaRPr/>
          </a:p>
          <a:p>
            <a:pPr indent="-342900" lvl="0" marL="342900" rtl="0" algn="l">
              <a:spcBef>
                <a:spcPts val="1000"/>
              </a:spcBef>
              <a:spcAft>
                <a:spcPts val="0"/>
              </a:spcAft>
              <a:buSzPts val="2000"/>
              <a:buChar char="🠶"/>
            </a:pPr>
            <a:r>
              <a:rPr lang="tr-TR" sz="2000">
                <a:latin typeface="Arial"/>
                <a:ea typeface="Arial"/>
                <a:cs typeface="Arial"/>
                <a:sym typeface="Arial"/>
              </a:rPr>
              <a:t> Çerçevenin alanı A=2rl‘dir. Bu iki denklemi yerine yazarsak;</a:t>
            </a:r>
            <a:endParaRPr/>
          </a:p>
          <a:p>
            <a:pPr indent="-228600" lvl="4" marL="2057400" rtl="0" algn="l">
              <a:spcBef>
                <a:spcPts val="1000"/>
              </a:spcBef>
              <a:spcAft>
                <a:spcPts val="0"/>
              </a:spcAft>
              <a:buSzPts val="2000"/>
              <a:buChar char="🠶"/>
            </a:pPr>
            <a:r>
              <a:rPr lang="tr-TR" sz="2000">
                <a:latin typeface="Arial"/>
                <a:ea typeface="Arial"/>
                <a:cs typeface="Arial"/>
                <a:sym typeface="Arial"/>
              </a:rPr>
              <a:t> 🡪🡪 						  elde edilir.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a:t>
            </a:r>
            <a:r>
              <a:rPr lang="tr-TR"/>
              <a:t>burada  		    makinanın yapısına bağlı olan bir katsayıdır.      stator manyetik alanı, bu alanı rotor tarafından üretilen manyetik alandan ayırmak için kullanılır.    ,      ile     arasındaki açıdır.        İle    arasındaki açının trigonometrik bağıntılar yardımıyla  				denklemindeki      açısıyla aynı olduğu görülebilir. İndüklenen momentin hem genliği hem de yönü 				denkleminden hesaplanabilir.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5" marL="2286000" rtl="0" algn="l">
              <a:spcBef>
                <a:spcPts val="1000"/>
              </a:spcBef>
              <a:spcAft>
                <a:spcPts val="0"/>
              </a:spcAft>
              <a:buSzPts val="2000"/>
              <a:buNone/>
            </a:pPr>
            <a:r>
              <a:rPr lang="tr-TR" sz="2000">
                <a:latin typeface="Arial"/>
                <a:ea typeface="Arial"/>
                <a:cs typeface="Arial"/>
                <a:sym typeface="Arial"/>
              </a:rPr>
              <a:t>								</a:t>
            </a:r>
            <a:endParaRPr/>
          </a:p>
        </p:txBody>
      </p:sp>
      <p:pic>
        <p:nvPicPr>
          <p:cNvPr id="312" name="Google Shape;312;p32"/>
          <p:cNvPicPr preferRelativeResize="0"/>
          <p:nvPr/>
        </p:nvPicPr>
        <p:blipFill rotWithShape="1">
          <a:blip r:embed="rId3">
            <a:alphaModFix/>
          </a:blip>
          <a:srcRect b="0" l="0" r="0" t="0"/>
          <a:stretch/>
        </p:blipFill>
        <p:spPr>
          <a:xfrm>
            <a:off x="2699542" y="591631"/>
            <a:ext cx="378836" cy="264535"/>
          </a:xfrm>
          <a:prstGeom prst="rect">
            <a:avLst/>
          </a:prstGeom>
          <a:noFill/>
          <a:ln>
            <a:noFill/>
          </a:ln>
        </p:spPr>
      </p:pic>
      <p:pic>
        <p:nvPicPr>
          <p:cNvPr id="313" name="Google Shape;313;p32"/>
          <p:cNvPicPr preferRelativeResize="0"/>
          <p:nvPr/>
        </p:nvPicPr>
        <p:blipFill rotWithShape="1">
          <a:blip r:embed="rId3">
            <a:alphaModFix/>
          </a:blip>
          <a:srcRect b="0" l="0" r="0" t="0"/>
          <a:stretch/>
        </p:blipFill>
        <p:spPr>
          <a:xfrm>
            <a:off x="4423096" y="591631"/>
            <a:ext cx="364981" cy="264535"/>
          </a:xfrm>
          <a:prstGeom prst="rect">
            <a:avLst/>
          </a:prstGeom>
          <a:noFill/>
          <a:ln>
            <a:noFill/>
          </a:ln>
        </p:spPr>
      </p:pic>
      <p:pic>
        <p:nvPicPr>
          <p:cNvPr id="314" name="Google Shape;314;p32"/>
          <p:cNvPicPr preferRelativeResize="0"/>
          <p:nvPr/>
        </p:nvPicPr>
        <p:blipFill rotWithShape="1">
          <a:blip r:embed="rId4">
            <a:alphaModFix/>
          </a:blip>
          <a:srcRect b="0" l="0" r="0" t="0"/>
          <a:stretch/>
        </p:blipFill>
        <p:spPr>
          <a:xfrm>
            <a:off x="6132795" y="591631"/>
            <a:ext cx="1066800" cy="447675"/>
          </a:xfrm>
          <a:prstGeom prst="rect">
            <a:avLst/>
          </a:prstGeom>
          <a:noFill/>
          <a:ln>
            <a:noFill/>
          </a:ln>
        </p:spPr>
      </p:pic>
      <p:pic>
        <p:nvPicPr>
          <p:cNvPr id="315" name="Google Shape;315;p32"/>
          <p:cNvPicPr preferRelativeResize="0"/>
          <p:nvPr/>
        </p:nvPicPr>
        <p:blipFill rotWithShape="1">
          <a:blip r:embed="rId5">
            <a:alphaModFix/>
          </a:blip>
          <a:srcRect b="0" l="0" r="0" t="0"/>
          <a:stretch/>
        </p:blipFill>
        <p:spPr>
          <a:xfrm>
            <a:off x="1450035" y="2452255"/>
            <a:ext cx="1628343" cy="510020"/>
          </a:xfrm>
          <a:prstGeom prst="rect">
            <a:avLst/>
          </a:prstGeom>
          <a:noFill/>
          <a:ln>
            <a:noFill/>
          </a:ln>
        </p:spPr>
      </p:pic>
      <p:pic>
        <p:nvPicPr>
          <p:cNvPr id="316" name="Google Shape;316;p32"/>
          <p:cNvPicPr preferRelativeResize="0"/>
          <p:nvPr/>
        </p:nvPicPr>
        <p:blipFill rotWithShape="1">
          <a:blip r:embed="rId6">
            <a:alphaModFix/>
          </a:blip>
          <a:srcRect b="0" l="0" r="0" t="0"/>
          <a:stretch/>
        </p:blipFill>
        <p:spPr>
          <a:xfrm>
            <a:off x="4039428" y="2452255"/>
            <a:ext cx="2093367" cy="510020"/>
          </a:xfrm>
          <a:prstGeom prst="rect">
            <a:avLst/>
          </a:prstGeom>
          <a:noFill/>
          <a:ln>
            <a:noFill/>
          </a:ln>
        </p:spPr>
      </p:pic>
      <p:pic>
        <p:nvPicPr>
          <p:cNvPr id="317" name="Google Shape;317;p32"/>
          <p:cNvPicPr preferRelativeResize="0"/>
          <p:nvPr/>
        </p:nvPicPr>
        <p:blipFill rotWithShape="1">
          <a:blip r:embed="rId7">
            <a:alphaModFix/>
          </a:blip>
          <a:srcRect b="0" l="0" r="0" t="0"/>
          <a:stretch/>
        </p:blipFill>
        <p:spPr>
          <a:xfrm>
            <a:off x="1450035" y="3301707"/>
            <a:ext cx="1228725" cy="352425"/>
          </a:xfrm>
          <a:prstGeom prst="rect">
            <a:avLst/>
          </a:prstGeom>
          <a:noFill/>
          <a:ln>
            <a:noFill/>
          </a:ln>
        </p:spPr>
      </p:pic>
      <p:pic>
        <p:nvPicPr>
          <p:cNvPr id="318" name="Google Shape;318;p32"/>
          <p:cNvPicPr preferRelativeResize="0"/>
          <p:nvPr/>
        </p:nvPicPr>
        <p:blipFill rotWithShape="1">
          <a:blip r:embed="rId8">
            <a:alphaModFix/>
          </a:blip>
          <a:srcRect b="0" l="0" r="0" t="0"/>
          <a:stretch/>
        </p:blipFill>
        <p:spPr>
          <a:xfrm>
            <a:off x="3575371" y="3425967"/>
            <a:ext cx="847725" cy="238125"/>
          </a:xfrm>
          <a:prstGeom prst="rect">
            <a:avLst/>
          </a:prstGeom>
          <a:noFill/>
          <a:ln>
            <a:noFill/>
          </a:ln>
        </p:spPr>
      </p:pic>
      <p:pic>
        <p:nvPicPr>
          <p:cNvPr id="319" name="Google Shape;319;p32"/>
          <p:cNvPicPr preferRelativeResize="0"/>
          <p:nvPr/>
        </p:nvPicPr>
        <p:blipFill rotWithShape="1">
          <a:blip r:embed="rId9">
            <a:alphaModFix/>
          </a:blip>
          <a:srcRect b="0" l="0" r="0" t="0"/>
          <a:stretch/>
        </p:blipFill>
        <p:spPr>
          <a:xfrm>
            <a:off x="9348787" y="3314700"/>
            <a:ext cx="321685" cy="349392"/>
          </a:xfrm>
          <a:prstGeom prst="rect">
            <a:avLst/>
          </a:prstGeom>
          <a:noFill/>
          <a:ln>
            <a:noFill/>
          </a:ln>
        </p:spPr>
      </p:pic>
      <p:pic>
        <p:nvPicPr>
          <p:cNvPr id="320" name="Google Shape;320;p32"/>
          <p:cNvPicPr preferRelativeResize="0"/>
          <p:nvPr/>
        </p:nvPicPr>
        <p:blipFill rotWithShape="1">
          <a:blip r:embed="rId10">
            <a:alphaModFix/>
          </a:blip>
          <a:srcRect b="0" l="0" r="0" t="0"/>
          <a:stretch/>
        </p:blipFill>
        <p:spPr>
          <a:xfrm>
            <a:off x="10116415" y="3602180"/>
            <a:ext cx="219075" cy="250031"/>
          </a:xfrm>
          <a:prstGeom prst="rect">
            <a:avLst/>
          </a:prstGeom>
          <a:noFill/>
          <a:ln>
            <a:noFill/>
          </a:ln>
        </p:spPr>
      </p:pic>
      <p:pic>
        <p:nvPicPr>
          <p:cNvPr id="321" name="Google Shape;321;p32"/>
          <p:cNvPicPr preferRelativeResize="0"/>
          <p:nvPr/>
        </p:nvPicPr>
        <p:blipFill rotWithShape="1">
          <a:blip r:embed="rId9">
            <a:alphaModFix/>
          </a:blip>
          <a:srcRect b="0" l="0" r="0" t="0"/>
          <a:stretch/>
        </p:blipFill>
        <p:spPr>
          <a:xfrm>
            <a:off x="11095430" y="3620901"/>
            <a:ext cx="252412" cy="318436"/>
          </a:xfrm>
          <a:prstGeom prst="rect">
            <a:avLst/>
          </a:prstGeom>
          <a:noFill/>
          <a:ln>
            <a:noFill/>
          </a:ln>
        </p:spPr>
      </p:pic>
      <p:pic>
        <p:nvPicPr>
          <p:cNvPr id="322" name="Google Shape;322;p32"/>
          <p:cNvPicPr preferRelativeResize="0"/>
          <p:nvPr/>
        </p:nvPicPr>
        <p:blipFill rotWithShape="1">
          <a:blip r:embed="rId3">
            <a:alphaModFix/>
          </a:blip>
          <a:srcRect b="0" l="0" r="0" t="0"/>
          <a:stretch/>
        </p:blipFill>
        <p:spPr>
          <a:xfrm>
            <a:off x="10430412" y="3584860"/>
            <a:ext cx="378836" cy="264535"/>
          </a:xfrm>
          <a:prstGeom prst="rect">
            <a:avLst/>
          </a:prstGeom>
          <a:noFill/>
          <a:ln>
            <a:noFill/>
          </a:ln>
        </p:spPr>
      </p:pic>
      <p:pic>
        <p:nvPicPr>
          <p:cNvPr id="323" name="Google Shape;323;p32"/>
          <p:cNvPicPr preferRelativeResize="0"/>
          <p:nvPr/>
        </p:nvPicPr>
        <p:blipFill rotWithShape="1">
          <a:blip r:embed="rId3">
            <a:alphaModFix/>
          </a:blip>
          <a:srcRect b="0" l="0" r="0" t="0"/>
          <a:stretch/>
        </p:blipFill>
        <p:spPr>
          <a:xfrm>
            <a:off x="3385953" y="3909459"/>
            <a:ext cx="378836" cy="264535"/>
          </a:xfrm>
          <a:prstGeom prst="rect">
            <a:avLst/>
          </a:prstGeom>
          <a:noFill/>
          <a:ln>
            <a:noFill/>
          </a:ln>
        </p:spPr>
      </p:pic>
      <p:pic>
        <p:nvPicPr>
          <p:cNvPr id="324" name="Google Shape;324;p32"/>
          <p:cNvPicPr preferRelativeResize="0"/>
          <p:nvPr/>
        </p:nvPicPr>
        <p:blipFill rotWithShape="1">
          <a:blip r:embed="rId9">
            <a:alphaModFix/>
          </a:blip>
          <a:srcRect b="0" l="0" r="0" t="0"/>
          <a:stretch/>
        </p:blipFill>
        <p:spPr>
          <a:xfrm>
            <a:off x="4039428" y="3925791"/>
            <a:ext cx="252412" cy="318436"/>
          </a:xfrm>
          <a:prstGeom prst="rect">
            <a:avLst/>
          </a:prstGeom>
          <a:noFill/>
          <a:ln>
            <a:noFill/>
          </a:ln>
        </p:spPr>
      </p:pic>
      <p:pic>
        <p:nvPicPr>
          <p:cNvPr id="325" name="Google Shape;325;p32"/>
          <p:cNvPicPr preferRelativeResize="0"/>
          <p:nvPr/>
        </p:nvPicPr>
        <p:blipFill rotWithShape="1">
          <a:blip r:embed="rId5">
            <a:alphaModFix/>
          </a:blip>
          <a:srcRect b="0" l="0" r="0" t="0"/>
          <a:stretch/>
        </p:blipFill>
        <p:spPr>
          <a:xfrm>
            <a:off x="10028519" y="3925791"/>
            <a:ext cx="1400175" cy="334776"/>
          </a:xfrm>
          <a:prstGeom prst="rect">
            <a:avLst/>
          </a:prstGeom>
          <a:noFill/>
          <a:ln>
            <a:noFill/>
          </a:ln>
        </p:spPr>
      </p:pic>
      <p:pic>
        <p:nvPicPr>
          <p:cNvPr id="326" name="Google Shape;326;p32"/>
          <p:cNvPicPr preferRelativeResize="0"/>
          <p:nvPr/>
        </p:nvPicPr>
        <p:blipFill rotWithShape="1">
          <a:blip r:embed="rId10">
            <a:alphaModFix/>
          </a:blip>
          <a:srcRect b="0" l="0" r="0" t="0"/>
          <a:stretch/>
        </p:blipFill>
        <p:spPr>
          <a:xfrm>
            <a:off x="3140710" y="4093179"/>
            <a:ext cx="298956" cy="400193"/>
          </a:xfrm>
          <a:prstGeom prst="rect">
            <a:avLst/>
          </a:prstGeom>
          <a:noFill/>
          <a:ln>
            <a:noFill/>
          </a:ln>
        </p:spPr>
      </p:pic>
      <p:pic>
        <p:nvPicPr>
          <p:cNvPr id="327" name="Google Shape;327;p32"/>
          <p:cNvPicPr preferRelativeResize="0"/>
          <p:nvPr/>
        </p:nvPicPr>
        <p:blipFill rotWithShape="1">
          <a:blip r:embed="rId7">
            <a:alphaModFix/>
          </a:blip>
          <a:srcRect b="0" l="0" r="0" t="0"/>
          <a:stretch/>
        </p:blipFill>
        <p:spPr>
          <a:xfrm>
            <a:off x="2464015" y="4440812"/>
            <a:ext cx="1228725" cy="35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idx="1" type="body"/>
          </p:nvPr>
        </p:nvSpPr>
        <p:spPr>
          <a:xfrm>
            <a:off x="595745" y="235527"/>
            <a:ext cx="10908867" cy="5675695"/>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 denklemin Şekil 1.7 deki çerçeveye uygulanması sonucunda oluşan moment vektörü sayfa düzlemine doğrudur. Moment saat yönündedir ve genliği   				ile hesaplanır.</a:t>
            </a:r>
            <a:endParaRPr/>
          </a:p>
          <a:p>
            <a:pPr indent="0" lvl="0" marL="0" rtl="0" algn="l">
              <a:spcBef>
                <a:spcPts val="1000"/>
              </a:spcBef>
              <a:spcAft>
                <a:spcPts val="0"/>
              </a:spcAft>
              <a:buSzPts val="2000"/>
              <a:buNone/>
            </a:pPr>
            <a:r>
              <a:rPr lang="tr-TR" sz="2000">
                <a:latin typeface="Arial"/>
                <a:ea typeface="Arial"/>
                <a:cs typeface="Arial"/>
                <a:sym typeface="Arial"/>
              </a:rPr>
              <a:t>	Buna göre, çerçevede indüklenen moment, çerçevenin manyetik alan şiddeti, harici manyetik alanı şiddeti ve bunlar arasındaki açının sinüsü ile orantılıdır. Bu, gerçek AA makinaları için de geçerlidir. Genelde, herhangi bir gerçek makinadaki moment, 4 faktöre bağlıdır.</a:t>
            </a:r>
            <a:endParaRPr/>
          </a:p>
          <a:p>
            <a:pPr indent="-342900" lvl="0" marL="342900" rtl="0" algn="l">
              <a:spcBef>
                <a:spcPts val="1000"/>
              </a:spcBef>
              <a:spcAft>
                <a:spcPts val="0"/>
              </a:spcAft>
              <a:buSzPts val="2000"/>
              <a:buChar char="🠶"/>
            </a:pPr>
            <a:r>
              <a:rPr lang="tr-TR" sz="2000">
                <a:latin typeface="Arial"/>
                <a:ea typeface="Arial"/>
                <a:cs typeface="Arial"/>
                <a:sym typeface="Arial"/>
              </a:rPr>
              <a:t>1-Rotorun manyetik alanının şiddeti</a:t>
            </a:r>
            <a:endParaRPr/>
          </a:p>
          <a:p>
            <a:pPr indent="-342900" lvl="0" marL="342900" rtl="0" algn="l">
              <a:spcBef>
                <a:spcPts val="1000"/>
              </a:spcBef>
              <a:spcAft>
                <a:spcPts val="0"/>
              </a:spcAft>
              <a:buSzPts val="2000"/>
              <a:buChar char="🠶"/>
            </a:pPr>
            <a:r>
              <a:rPr lang="tr-TR" sz="2000">
                <a:latin typeface="Arial"/>
                <a:ea typeface="Arial"/>
                <a:cs typeface="Arial"/>
                <a:sym typeface="Arial"/>
              </a:rPr>
              <a:t>2- Dış manyetik alanın şiddeti</a:t>
            </a:r>
            <a:endParaRPr/>
          </a:p>
          <a:p>
            <a:pPr indent="-342900" lvl="0" marL="342900" rtl="0" algn="l">
              <a:spcBef>
                <a:spcPts val="1000"/>
              </a:spcBef>
              <a:spcAft>
                <a:spcPts val="0"/>
              </a:spcAft>
              <a:buSzPts val="2000"/>
              <a:buChar char="🠶"/>
            </a:pPr>
            <a:r>
              <a:rPr lang="tr-TR" sz="2000">
                <a:latin typeface="Arial"/>
                <a:ea typeface="Arial"/>
                <a:cs typeface="Arial"/>
                <a:sym typeface="Arial"/>
              </a:rPr>
              <a:t>3- Bunlar arasındaki açının sinüsü</a:t>
            </a:r>
            <a:endParaRPr/>
          </a:p>
          <a:p>
            <a:pPr indent="-342900" lvl="0" marL="342900" rtl="0" algn="l">
              <a:spcBef>
                <a:spcPts val="1000"/>
              </a:spcBef>
              <a:spcAft>
                <a:spcPts val="0"/>
              </a:spcAft>
              <a:buSzPts val="2000"/>
              <a:buChar char="🠶"/>
            </a:pPr>
            <a:r>
              <a:rPr lang="tr-TR" sz="2000">
                <a:latin typeface="Arial"/>
                <a:ea typeface="Arial"/>
                <a:cs typeface="Arial"/>
                <a:sym typeface="Arial"/>
              </a:rPr>
              <a:t>4- Makinanın yapısını (geometrik vs.) gösteren bir sabit</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333" name="Google Shape;333;p33"/>
          <p:cNvPicPr preferRelativeResize="0"/>
          <p:nvPr/>
        </p:nvPicPr>
        <p:blipFill rotWithShape="1">
          <a:blip r:embed="rId3">
            <a:alphaModFix/>
          </a:blip>
          <a:srcRect b="0" l="0" r="0" t="0"/>
          <a:stretch/>
        </p:blipFill>
        <p:spPr>
          <a:xfrm>
            <a:off x="1662545" y="627351"/>
            <a:ext cx="2286866" cy="813522"/>
          </a:xfrm>
          <a:prstGeom prst="rect">
            <a:avLst/>
          </a:prstGeom>
          <a:noFill/>
          <a:ln>
            <a:noFill/>
          </a:ln>
        </p:spPr>
      </p:pic>
      <p:pic>
        <p:nvPicPr>
          <p:cNvPr id="334" name="Google Shape;334;p33"/>
          <p:cNvPicPr preferRelativeResize="0"/>
          <p:nvPr/>
        </p:nvPicPr>
        <p:blipFill rotWithShape="1">
          <a:blip r:embed="rId4">
            <a:alphaModFix/>
          </a:blip>
          <a:srcRect b="0" l="0" r="0" t="0"/>
          <a:stretch/>
        </p:blipFill>
        <p:spPr>
          <a:xfrm>
            <a:off x="8132619" y="1828801"/>
            <a:ext cx="1510146" cy="5126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idx="1" type="body"/>
          </p:nvPr>
        </p:nvSpPr>
        <p:spPr>
          <a:xfrm>
            <a:off x="900545" y="457200"/>
            <a:ext cx="10390909" cy="6400800"/>
          </a:xfrm>
          <a:prstGeom prst="rect">
            <a:avLst/>
          </a:prstGeom>
          <a:noFill/>
          <a:ln>
            <a:noFill/>
          </a:ln>
        </p:spPr>
        <p:txBody>
          <a:bodyPr anchorCtr="0" anchor="t" bIns="45700" lIns="91425" spcFirstLastPara="1" rIns="91425" wrap="square" tIns="45700">
            <a:noAutofit/>
          </a:bodyPr>
          <a:lstStyle/>
          <a:p>
            <a:pPr indent="-101600" lvl="2" marL="1143000" rtl="0" algn="l">
              <a:spcBef>
                <a:spcPts val="0"/>
              </a:spcBef>
              <a:spcAft>
                <a:spcPts val="0"/>
              </a:spcAft>
              <a:buSzPts val="2000"/>
              <a:buNone/>
            </a:pPr>
            <a:r>
              <a:t/>
            </a:r>
            <a:endParaRPr b="1" sz="2000">
              <a:latin typeface="Arial"/>
              <a:ea typeface="Arial"/>
              <a:cs typeface="Arial"/>
              <a:sym typeface="Arial"/>
            </a:endParaRPr>
          </a:p>
          <a:p>
            <a:pPr indent="-101600" lvl="2" marL="1143000" rtl="0" algn="l">
              <a:spcBef>
                <a:spcPts val="1000"/>
              </a:spcBef>
              <a:spcAft>
                <a:spcPts val="0"/>
              </a:spcAft>
              <a:buSzPts val="2000"/>
              <a:buNone/>
            </a:pPr>
            <a:r>
              <a:t/>
            </a:r>
            <a:endParaRPr b="1" sz="2000">
              <a:latin typeface="Arial"/>
              <a:ea typeface="Arial"/>
              <a:cs typeface="Arial"/>
              <a:sym typeface="Arial"/>
            </a:endParaRPr>
          </a:p>
          <a:p>
            <a:pPr indent="-228600" lvl="2" marL="1143000" rtl="0" algn="l">
              <a:spcBef>
                <a:spcPts val="1000"/>
              </a:spcBef>
              <a:spcAft>
                <a:spcPts val="0"/>
              </a:spcAft>
              <a:buSzPts val="2000"/>
              <a:buChar char="🠶"/>
            </a:pPr>
            <a:r>
              <a:rPr b="1" lang="tr-TR" sz="2000">
                <a:latin typeface="Arial"/>
                <a:ea typeface="Arial"/>
                <a:cs typeface="Arial"/>
                <a:sym typeface="Arial"/>
              </a:rPr>
              <a:t>1.2 	Dönen Manyetik Alan</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Daha önceki konularda iki manyetik alan üst üste bindirilmesiyle bir moment oluşmaktadır. Manyetik alanlardan biri AA makinasının statoru, diğeri de rotoru tarafından üretilirse, rotorda, rotorun dönmesine ve statorun manyetik alanıyla üst üste çakışmasına neden olacak bir moment indüklenir.</a:t>
            </a:r>
            <a:endParaRPr/>
          </a:p>
          <a:p>
            <a:pPr indent="-342900" lvl="0" marL="342900" rtl="0" algn="l">
              <a:spcBef>
                <a:spcPts val="1000"/>
              </a:spcBef>
              <a:spcAft>
                <a:spcPts val="0"/>
              </a:spcAft>
              <a:buSzPts val="2000"/>
              <a:buChar char="🠶"/>
            </a:pPr>
            <a:r>
              <a:rPr lang="tr-TR" sz="2000">
                <a:latin typeface="Arial"/>
                <a:ea typeface="Arial"/>
                <a:cs typeface="Arial"/>
                <a:sym typeface="Arial"/>
              </a:rPr>
              <a:t>      Eğer , statorun manyetik alanını döndürmenin bir yolu olsaydı, bu durumda rotorda indüklenen moment, rotorun bir daire içindeki stator manyetik alanını sürekli kovalamasına neden olacaktı. Bu kısaca, bütün AA motorlarının çalışma prensibidir. </a:t>
            </a:r>
            <a:endParaRPr/>
          </a:p>
          <a:p>
            <a:pPr indent="-342900" lvl="0" marL="342900" rtl="0" algn="l">
              <a:spcBef>
                <a:spcPts val="1000"/>
              </a:spcBef>
              <a:spcAft>
                <a:spcPts val="0"/>
              </a:spcAft>
              <a:buSzPts val="2000"/>
              <a:buChar char="🠶"/>
            </a:pPr>
            <a:r>
              <a:rPr lang="tr-TR" sz="2000">
                <a:latin typeface="Arial"/>
                <a:ea typeface="Arial"/>
                <a:cs typeface="Arial"/>
                <a:sym typeface="Arial"/>
              </a:rPr>
              <a:t>      Döner manyetik alan kavramı, en basit şekilde, her biri birbirine göre 120 derecelik açıyla yerleştirilmiş üç bobin içeren boş bir statorla açıklanır. Böyle bir sargı sadece bir kuzey bir de güney manyetik kutup ürettiği için, iki kutuplu bir sargıdır.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idx="1" type="body"/>
          </p:nvPr>
        </p:nvSpPr>
        <p:spPr>
          <a:xfrm>
            <a:off x="605491" y="1390122"/>
            <a:ext cx="2930236" cy="50106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ŞEKİL 1-8 </a:t>
            </a:r>
            <a:endParaRPr/>
          </a:p>
          <a:p>
            <a:pPr indent="-342900" lvl="0" marL="342900" rtl="0" algn="l">
              <a:spcBef>
                <a:spcPts val="1000"/>
              </a:spcBef>
              <a:spcAft>
                <a:spcPts val="0"/>
              </a:spcAft>
              <a:buSzPts val="2000"/>
              <a:buChar char="🠶"/>
            </a:pPr>
            <a:r>
              <a:rPr lang="tr-TR" sz="2000">
                <a:latin typeface="Arial"/>
                <a:ea typeface="Arial"/>
                <a:cs typeface="Arial"/>
                <a:sym typeface="Arial"/>
              </a:rPr>
              <a:t>a) Basit bir 3- fazlı bir stator. Bu statordaki akımların, bobinin işaretli ucundan girip işaret konumlanmamış ucundan çıkması halinde pozitif olduğu kabul edilir. </a:t>
            </a:r>
            <a:endParaRPr/>
          </a:p>
          <a:p>
            <a:pPr indent="-342900" lvl="0" marL="342900" rtl="0" algn="l">
              <a:spcBef>
                <a:spcPts val="1000"/>
              </a:spcBef>
              <a:spcAft>
                <a:spcPts val="0"/>
              </a:spcAft>
              <a:buSzPts val="2000"/>
              <a:buChar char="🠶"/>
            </a:pPr>
            <a:r>
              <a:rPr lang="tr-TR" sz="2000">
                <a:latin typeface="Arial"/>
                <a:ea typeface="Arial"/>
                <a:cs typeface="Arial"/>
                <a:sym typeface="Arial"/>
              </a:rPr>
              <a:t>b) aa’ bobinindeki akan akım tarafından üretilen manyetik alan şiddeti vektörü.     </a:t>
            </a:r>
            <a:endParaRPr/>
          </a:p>
        </p:txBody>
      </p:sp>
      <p:pic>
        <p:nvPicPr>
          <p:cNvPr id="345" name="Google Shape;345;p35"/>
          <p:cNvPicPr preferRelativeResize="0"/>
          <p:nvPr/>
        </p:nvPicPr>
        <p:blipFill rotWithShape="1">
          <a:blip r:embed="rId3">
            <a:alphaModFix/>
          </a:blip>
          <a:srcRect b="0" l="0" r="0" t="0"/>
          <a:stretch/>
        </p:blipFill>
        <p:spPr>
          <a:xfrm>
            <a:off x="3535727" y="1076061"/>
            <a:ext cx="8656273" cy="44057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idx="1" type="body"/>
          </p:nvPr>
        </p:nvSpPr>
        <p:spPr>
          <a:xfrm>
            <a:off x="1898073" y="0"/>
            <a:ext cx="10293927" cy="6858000"/>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Döner manyetik alan kavramını anlamak için, Şekil 1-8’deki statora üç fazlı bir akım uygulayıp, belli bir anda ne olduğuna bakacağız. Üç sargıdaki akımların</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denklemleriyle verildiğini kabul ediniz. aa’ bobinindeki akım , bobinin a ucundan girer ve a’ ucundan çıkar. Bu akım manyetik alan şiddetini oluşturur.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Burada 0 derece , Şekil 1-8.b’de gösterildiği gibi, manyetik alan şiddeti vektörünün (3 boyutlu ) uzaysal açısıdır. Manyetik alan şiddeti  vektörünün yönü H</a:t>
            </a:r>
            <a:r>
              <a:rPr baseline="-25000" lang="tr-TR" sz="2000">
                <a:latin typeface="Arial"/>
                <a:ea typeface="Arial"/>
                <a:cs typeface="Arial"/>
                <a:sym typeface="Arial"/>
              </a:rPr>
              <a:t>aa</a:t>
            </a:r>
            <a:r>
              <a:rPr lang="tr-TR" sz="2000">
                <a:latin typeface="Arial"/>
                <a:ea typeface="Arial"/>
                <a:cs typeface="Arial"/>
                <a:sym typeface="Arial"/>
              </a:rPr>
              <a:t>’(t), zamanla sinüzoidal olarak değişir, fakat yönü daima sabittir. Benzer şekilde, manyetik alan şiddeti vektörleri H</a:t>
            </a:r>
            <a:r>
              <a:rPr baseline="-25000" lang="tr-TR" sz="2000">
                <a:latin typeface="Arial"/>
                <a:ea typeface="Arial"/>
                <a:cs typeface="Arial"/>
                <a:sym typeface="Arial"/>
              </a:rPr>
              <a:t>bb</a:t>
            </a:r>
            <a:r>
              <a:rPr lang="tr-TR" sz="2000">
                <a:latin typeface="Arial"/>
                <a:ea typeface="Arial"/>
                <a:cs typeface="Arial"/>
                <a:sym typeface="Arial"/>
              </a:rPr>
              <a:t>’(t) ve H</a:t>
            </a:r>
            <a:r>
              <a:rPr baseline="-25000" lang="tr-TR" sz="2000">
                <a:latin typeface="Arial"/>
                <a:ea typeface="Arial"/>
                <a:cs typeface="Arial"/>
                <a:sym typeface="Arial"/>
              </a:rPr>
              <a:t>cc</a:t>
            </a:r>
            <a:r>
              <a:rPr lang="tr-TR" sz="2000">
                <a:latin typeface="Arial"/>
                <a:ea typeface="Arial"/>
                <a:cs typeface="Arial"/>
                <a:sym typeface="Arial"/>
              </a:rPr>
              <a:t>’(t)</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olurlar.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351" name="Google Shape;351;p36"/>
          <p:cNvPicPr preferRelativeResize="0"/>
          <p:nvPr/>
        </p:nvPicPr>
        <p:blipFill rotWithShape="1">
          <a:blip r:embed="rId3">
            <a:alphaModFix/>
          </a:blip>
          <a:srcRect b="67" l="0" r="17780" t="0"/>
          <a:stretch/>
        </p:blipFill>
        <p:spPr>
          <a:xfrm>
            <a:off x="4065746" y="1277274"/>
            <a:ext cx="5265737" cy="1101494"/>
          </a:xfrm>
          <a:prstGeom prst="rect">
            <a:avLst/>
          </a:prstGeom>
          <a:noFill/>
          <a:ln>
            <a:noFill/>
          </a:ln>
        </p:spPr>
      </p:pic>
      <p:pic>
        <p:nvPicPr>
          <p:cNvPr id="352" name="Google Shape;352;p36"/>
          <p:cNvPicPr preferRelativeResize="0"/>
          <p:nvPr/>
        </p:nvPicPr>
        <p:blipFill rotWithShape="1">
          <a:blip r:embed="rId4">
            <a:alphaModFix/>
          </a:blip>
          <a:srcRect b="200" l="0" r="15469" t="0"/>
          <a:stretch/>
        </p:blipFill>
        <p:spPr>
          <a:xfrm>
            <a:off x="4065746" y="3179618"/>
            <a:ext cx="4584960" cy="498764"/>
          </a:xfrm>
          <a:prstGeom prst="rect">
            <a:avLst/>
          </a:prstGeom>
          <a:noFill/>
          <a:ln>
            <a:noFill/>
          </a:ln>
        </p:spPr>
      </p:pic>
      <p:pic>
        <p:nvPicPr>
          <p:cNvPr id="353" name="Google Shape;353;p36"/>
          <p:cNvPicPr preferRelativeResize="0"/>
          <p:nvPr/>
        </p:nvPicPr>
        <p:blipFill rotWithShape="1">
          <a:blip r:embed="rId5">
            <a:alphaModFix/>
          </a:blip>
          <a:srcRect b="63" l="0" r="17154" t="0"/>
          <a:stretch/>
        </p:blipFill>
        <p:spPr>
          <a:xfrm>
            <a:off x="1898073" y="5445616"/>
            <a:ext cx="4543785" cy="11214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568036" y="457200"/>
            <a:ext cx="10972800" cy="6986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000" u="none" cap="none" strike="noStrike">
                <a:solidFill>
                  <a:schemeClr val="dk1"/>
                </a:solidFill>
                <a:latin typeface="Arial"/>
                <a:ea typeface="Arial"/>
                <a:cs typeface="Arial"/>
                <a:sym typeface="Arial"/>
              </a:rPr>
              <a:t>						</a:t>
            </a:r>
            <a:r>
              <a:rPr b="1" i="0" lang="tr-TR" sz="2400" u="none" cap="none" strike="noStrike">
                <a:solidFill>
                  <a:schemeClr val="dk1"/>
                </a:solidFill>
                <a:latin typeface="Arial"/>
                <a:ea typeface="Arial"/>
                <a:cs typeface="Arial"/>
                <a:sym typeface="Arial"/>
              </a:rPr>
              <a:t>AA makinalarının temelleri </a:t>
            </a:r>
            <a:endParaRPr/>
          </a:p>
          <a:p>
            <a:pPr indent="0" lvl="0" marL="0" marR="0" rtl="0" algn="l">
              <a:spcBef>
                <a:spcPts val="0"/>
              </a:spcBef>
              <a:spcAft>
                <a:spcPts val="0"/>
              </a:spcAft>
              <a:buNone/>
            </a:pPr>
            <a:r>
              <a:rPr lang="tr-TR" sz="2400">
                <a:solidFill>
                  <a:schemeClr val="dk1"/>
                </a:solidFill>
                <a:latin typeface="Arial"/>
                <a:ea typeface="Arial"/>
                <a:cs typeface="Arial"/>
                <a:sym typeface="Arial"/>
              </a:rPr>
              <a:t> </a:t>
            </a:r>
            <a:endParaRPr/>
          </a:p>
          <a:p>
            <a:pPr indent="0" lvl="0" marL="0" marR="0" rtl="0" algn="l">
              <a:spcBef>
                <a:spcPts val="0"/>
              </a:spcBef>
              <a:spcAft>
                <a:spcPts val="0"/>
              </a:spcAft>
              <a:buNone/>
            </a:pPr>
            <a:r>
              <a:rPr lang="tr-TR" sz="2000">
                <a:solidFill>
                  <a:schemeClr val="dk1"/>
                </a:solidFill>
                <a:latin typeface="Arial"/>
                <a:ea typeface="Arial"/>
                <a:cs typeface="Arial"/>
                <a:sym typeface="Arial"/>
              </a:rPr>
              <a:t>	AA makinaları, mekanik enerjiyi AA elektrik enerjisine dönüştüren jeneratörler ve AA elektrik enerjisini mekanik enerjiye dönüştüren motorlardan oluşur. AA makinalarının temel prensipleri çok basittir. Fakat gerçek makinaların karmaşık yapıları nedeniyle bu basitlik net olarak görülmez. </a:t>
            </a:r>
            <a:endParaRPr/>
          </a:p>
          <a:p>
            <a:pPr indent="0" lvl="0" marL="0" marR="0" rtl="0" algn="l">
              <a:spcBef>
                <a:spcPts val="0"/>
              </a:spcBef>
              <a:spcAft>
                <a:spcPts val="0"/>
              </a:spcAft>
              <a:buNone/>
            </a:pPr>
            <a:r>
              <a:rPr lang="tr-TR" sz="2000">
                <a:solidFill>
                  <a:schemeClr val="dk1"/>
                </a:solidFill>
                <a:latin typeface="Arial"/>
                <a:ea typeface="Arial"/>
                <a:cs typeface="Arial"/>
                <a:sym typeface="Arial"/>
              </a:rPr>
              <a:t>	AA makinalarının başlıca iki sınıfı vardır. Senkron makinalar asenkron (indüksiyon) makinalar. Senkron makinalar, uyarma akımı ayrı bir DA güç kaynağından sağlanan motor ve jeneratörlerdir. Asenkron makinalar ise uyarma akımı manyetik indüksiyon yoluyla (Transformatör etkisi) doğrudan alan sargılarına uygulanan motor ve jeneratörlerdir. Çoğu senkron ve asenkron makinanın uyarma devreleri rotorları üzerine yerleştirilmiştir.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1" marL="457200" marR="0" rtl="0" algn="l">
              <a:spcBef>
                <a:spcPts val="0"/>
              </a:spcBef>
              <a:spcAft>
                <a:spcPts val="0"/>
              </a:spcAft>
              <a:buNone/>
            </a:pPr>
            <a:r>
              <a:rPr b="0" i="0" lang="tr-TR" sz="2000" u="none" cap="none" strike="noStrike">
                <a:solidFill>
                  <a:schemeClr val="dk1"/>
                </a:solidFill>
                <a:latin typeface="Arial"/>
                <a:ea typeface="Arial"/>
                <a:cs typeface="Arial"/>
                <a:sym typeface="Arial"/>
              </a:rPr>
              <a:t>		1.1 </a:t>
            </a:r>
            <a:r>
              <a:rPr b="1" i="0" lang="tr-TR" sz="2000" u="none" cap="none" strike="noStrike">
                <a:solidFill>
                  <a:schemeClr val="dk1"/>
                </a:solidFill>
                <a:latin typeface="Arial"/>
                <a:ea typeface="Arial"/>
                <a:cs typeface="Arial"/>
                <a:sym typeface="Arial"/>
              </a:rPr>
              <a:t>Düzgün bir manyetik alandaki basit bir iletken çerçeve</a:t>
            </a:r>
            <a:endParaRPr/>
          </a:p>
          <a:p>
            <a:pPr indent="0" lvl="0" marL="0" marR="0" rtl="0" algn="l">
              <a:spcBef>
                <a:spcPts val="0"/>
              </a:spcBef>
              <a:spcAft>
                <a:spcPts val="0"/>
              </a:spcAft>
              <a:buNone/>
            </a:pPr>
            <a:r>
              <a:rPr lang="tr-TR"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tr-TR" sz="2000">
                <a:solidFill>
                  <a:schemeClr val="dk1"/>
                </a:solidFill>
                <a:latin typeface="Arial"/>
                <a:ea typeface="Arial"/>
                <a:cs typeface="Arial"/>
                <a:sym typeface="Arial"/>
              </a:rPr>
              <a:t>	Düzgün bir manyetik alandaki bir iletken çerçeve, sinüzoidal bir AA gerilimi üretebilecek en basit makinadır. Bu durum, Gerçek AA makinalarını temsil etmez. Çünkü gerçek AA makinalarındaki akı hem yön hem de genlik açısından sabit değildir. Bununla birlikte, çerçeve üzerindeki gerilim ve momenti kontrol eden büyüklükler, gerçek AA makinalarındaki gerilim ve momenti kontrol eden büyüklüklerle aynı olacaktır.</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tr-TR" sz="20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idx="1" type="body"/>
          </p:nvPr>
        </p:nvSpPr>
        <p:spPr>
          <a:xfrm>
            <a:off x="1605266" y="27709"/>
            <a:ext cx="10196945" cy="68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Manyetik alan şiddetinden elde edilen akı yoğunlukları aşağıdaki denklemle bulunur.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Bunlar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olur. Burada B</a:t>
            </a:r>
            <a:r>
              <a:rPr baseline="-25000" lang="tr-TR" sz="2000">
                <a:latin typeface="Arial"/>
                <a:ea typeface="Arial"/>
                <a:cs typeface="Arial"/>
                <a:sym typeface="Arial"/>
              </a:rPr>
              <a:t>M </a:t>
            </a:r>
            <a:r>
              <a:rPr lang="tr-TR" sz="2000">
                <a:latin typeface="Arial"/>
                <a:ea typeface="Arial"/>
                <a:cs typeface="Arial"/>
                <a:sym typeface="Arial"/>
              </a:rPr>
              <a:t>=μH</a:t>
            </a:r>
            <a:r>
              <a:rPr baseline="-25000" lang="tr-TR" sz="2000">
                <a:latin typeface="Arial"/>
                <a:ea typeface="Arial"/>
                <a:cs typeface="Arial"/>
                <a:sym typeface="Arial"/>
              </a:rPr>
              <a:t>M </a:t>
            </a:r>
            <a:r>
              <a:rPr lang="tr-TR" sz="2000">
                <a:latin typeface="Arial"/>
                <a:ea typeface="Arial"/>
                <a:cs typeface="Arial"/>
                <a:sym typeface="Arial"/>
              </a:rPr>
              <a:t>‘ dir. Akımlar ve bu akımlara karşılık gelen akı yoğunlukları, statordaki net manyetik alanı hesaplamak için, belirli anlarda incelenebilir.</a:t>
            </a:r>
            <a:endParaRPr/>
          </a:p>
          <a:p>
            <a:pPr indent="0" lvl="0" marL="0" rtl="0" algn="l">
              <a:spcBef>
                <a:spcPts val="1000"/>
              </a:spcBef>
              <a:spcAft>
                <a:spcPts val="0"/>
              </a:spcAft>
              <a:buSzPts val="1800"/>
              <a:buNone/>
            </a:pPr>
            <a:r>
              <a:rPr b="1" lang="tr-TR"/>
              <a:t>			B</a:t>
            </a:r>
            <a:r>
              <a:rPr b="1" baseline="-25000" lang="tr-TR"/>
              <a:t>aa</a:t>
            </a:r>
            <a:r>
              <a:rPr b="1" lang="tr-TR"/>
              <a:t>’=0</a:t>
            </a:r>
            <a:r>
              <a:rPr lang="tr-TR" sz="2000">
                <a:latin typeface="Arial"/>
                <a:ea typeface="Arial"/>
                <a:cs typeface="Arial"/>
                <a:sym typeface="Arial"/>
              </a:rPr>
              <a:t>   olur ve bb’ sargısındaki manyetik alan;</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cc’ bobinindeki manyetik alan ise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Bu 3 bobinin toplam manyetik alanı          	       								olur.</a:t>
            </a:r>
            <a:endParaRPr/>
          </a:p>
        </p:txBody>
      </p:sp>
      <p:pic>
        <p:nvPicPr>
          <p:cNvPr id="359" name="Google Shape;359;p37"/>
          <p:cNvPicPr preferRelativeResize="0"/>
          <p:nvPr/>
        </p:nvPicPr>
        <p:blipFill rotWithShape="1">
          <a:blip r:embed="rId3">
            <a:alphaModFix/>
          </a:blip>
          <a:srcRect b="-14735" l="0" r="34683" t="0"/>
          <a:stretch/>
        </p:blipFill>
        <p:spPr>
          <a:xfrm>
            <a:off x="5288712" y="415117"/>
            <a:ext cx="2358998" cy="526646"/>
          </a:xfrm>
          <a:prstGeom prst="rect">
            <a:avLst/>
          </a:prstGeom>
          <a:noFill/>
          <a:ln>
            <a:noFill/>
          </a:ln>
        </p:spPr>
      </p:pic>
      <p:pic>
        <p:nvPicPr>
          <p:cNvPr id="360" name="Google Shape;360;p37"/>
          <p:cNvPicPr preferRelativeResize="0"/>
          <p:nvPr/>
        </p:nvPicPr>
        <p:blipFill rotWithShape="1">
          <a:blip r:embed="rId4">
            <a:alphaModFix/>
          </a:blip>
          <a:srcRect b="67" l="0" r="12351" t="0"/>
          <a:stretch/>
        </p:blipFill>
        <p:spPr>
          <a:xfrm>
            <a:off x="3407323" y="941763"/>
            <a:ext cx="5611986" cy="1356706"/>
          </a:xfrm>
          <a:prstGeom prst="rect">
            <a:avLst/>
          </a:prstGeom>
          <a:noFill/>
          <a:ln>
            <a:noFill/>
          </a:ln>
        </p:spPr>
      </p:pic>
      <p:pic>
        <p:nvPicPr>
          <p:cNvPr id="361" name="Google Shape;361;p37"/>
          <p:cNvPicPr preferRelativeResize="0"/>
          <p:nvPr/>
        </p:nvPicPr>
        <p:blipFill rotWithShape="1">
          <a:blip r:embed="rId5">
            <a:alphaModFix/>
          </a:blip>
          <a:srcRect b="394" l="0" r="22717" t="0"/>
          <a:stretch/>
        </p:blipFill>
        <p:spPr>
          <a:xfrm>
            <a:off x="8271163" y="3456709"/>
            <a:ext cx="3784153" cy="512098"/>
          </a:xfrm>
          <a:prstGeom prst="rect">
            <a:avLst/>
          </a:prstGeom>
          <a:noFill/>
          <a:ln>
            <a:noFill/>
          </a:ln>
        </p:spPr>
      </p:pic>
      <p:pic>
        <p:nvPicPr>
          <p:cNvPr id="362" name="Google Shape;362;p37"/>
          <p:cNvPicPr preferRelativeResize="0"/>
          <p:nvPr/>
        </p:nvPicPr>
        <p:blipFill rotWithShape="1">
          <a:blip r:embed="rId6">
            <a:alphaModFix/>
          </a:blip>
          <a:srcRect b="173" l="0" r="14175" t="0"/>
          <a:stretch/>
        </p:blipFill>
        <p:spPr>
          <a:xfrm>
            <a:off x="5806916" y="4038254"/>
            <a:ext cx="3962401" cy="665018"/>
          </a:xfrm>
          <a:prstGeom prst="rect">
            <a:avLst/>
          </a:prstGeom>
          <a:noFill/>
          <a:ln>
            <a:noFill/>
          </a:ln>
        </p:spPr>
      </p:pic>
      <p:pic>
        <p:nvPicPr>
          <p:cNvPr id="363" name="Google Shape;363;p37"/>
          <p:cNvPicPr preferRelativeResize="0"/>
          <p:nvPr/>
        </p:nvPicPr>
        <p:blipFill rotWithShape="1">
          <a:blip r:embed="rId7">
            <a:alphaModFix/>
          </a:blip>
          <a:srcRect b="0" l="0" r="0" t="0"/>
          <a:stretch/>
        </p:blipFill>
        <p:spPr>
          <a:xfrm>
            <a:off x="5806916" y="4905136"/>
            <a:ext cx="4942714" cy="13435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idx="1" type="body"/>
          </p:nvPr>
        </p:nvSpPr>
        <p:spPr>
          <a:xfrm>
            <a:off x="429491" y="1288472"/>
            <a:ext cx="8534399" cy="52508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ŞEKİL 1-9</a:t>
            </a:r>
            <a:endParaRPr sz="2000">
              <a:latin typeface="Arial"/>
              <a:ea typeface="Arial"/>
              <a:cs typeface="Arial"/>
              <a:sym typeface="Arial"/>
            </a:endParaRPr>
          </a:p>
          <a:p>
            <a:pPr indent="-457200" lvl="0" marL="457200" rtl="0" algn="l">
              <a:spcBef>
                <a:spcPts val="1000"/>
              </a:spcBef>
              <a:spcAft>
                <a:spcPts val="0"/>
              </a:spcAft>
              <a:buSzPts val="2000"/>
              <a:buAutoNum type="alphaLcParenR"/>
            </a:pPr>
            <a:r>
              <a:rPr lang="tr-TR" sz="2000">
                <a:latin typeface="Arial"/>
                <a:ea typeface="Arial"/>
                <a:cs typeface="Arial"/>
                <a:sym typeface="Arial"/>
              </a:rPr>
              <a:t>ωt=0 anında bir statordaki</a:t>
            </a:r>
            <a:endParaRPr/>
          </a:p>
          <a:p>
            <a:pPr indent="0" lvl="0" marL="0" rtl="0" algn="l">
              <a:spcBef>
                <a:spcPts val="1000"/>
              </a:spcBef>
              <a:spcAft>
                <a:spcPts val="0"/>
              </a:spcAft>
              <a:buSzPts val="2000"/>
              <a:buNone/>
            </a:pPr>
            <a:r>
              <a:rPr lang="tr-TR" sz="2000">
                <a:latin typeface="Arial"/>
                <a:ea typeface="Arial"/>
                <a:cs typeface="Arial"/>
                <a:sym typeface="Arial"/>
              </a:rPr>
              <a:t>manyetik alan vektörü </a:t>
            </a:r>
            <a:endParaRPr/>
          </a:p>
          <a:p>
            <a:pPr indent="0" lvl="0" marL="0" rtl="0" algn="l">
              <a:spcBef>
                <a:spcPts val="1000"/>
              </a:spcBef>
              <a:spcAft>
                <a:spcPts val="0"/>
              </a:spcAft>
              <a:buSzPts val="2000"/>
              <a:buNone/>
            </a:pPr>
            <a:r>
              <a:rPr lang="tr-TR" sz="2000">
                <a:latin typeface="Arial"/>
                <a:ea typeface="Arial"/>
                <a:cs typeface="Arial"/>
                <a:sym typeface="Arial"/>
              </a:rPr>
              <a:t>b) ωt=90 iken bir statordaki</a:t>
            </a:r>
            <a:endParaRPr/>
          </a:p>
          <a:p>
            <a:pPr indent="0" lvl="0" marL="0" rtl="0" algn="l">
              <a:spcBef>
                <a:spcPts val="1000"/>
              </a:spcBef>
              <a:spcAft>
                <a:spcPts val="0"/>
              </a:spcAft>
              <a:buSzPts val="2000"/>
              <a:buNone/>
            </a:pPr>
            <a:r>
              <a:rPr lang="tr-TR" sz="2000">
                <a:latin typeface="Arial"/>
                <a:ea typeface="Arial"/>
                <a:cs typeface="Arial"/>
                <a:sym typeface="Arial"/>
              </a:rPr>
              <a:t>manyetik alan vektörü</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Net manyetik alan Şekil1-9.a da gösterilmiştir.</a:t>
            </a:r>
            <a:endParaRPr/>
          </a:p>
          <a:p>
            <a:pPr indent="-342900" lvl="0" marL="342900" rtl="0" algn="l">
              <a:spcBef>
                <a:spcPts val="1000"/>
              </a:spcBef>
              <a:spcAft>
                <a:spcPts val="0"/>
              </a:spcAft>
              <a:buSzPts val="2000"/>
              <a:buChar char="🠶"/>
            </a:pPr>
            <a:r>
              <a:rPr lang="tr-TR" sz="2000">
                <a:latin typeface="Arial"/>
                <a:ea typeface="Arial"/>
                <a:cs typeface="Arial"/>
                <a:sym typeface="Arial"/>
              </a:rPr>
              <a:t>  Başka bir örnek olarak ωt=90 derece iken manyetik alanın durumuna bakalım. O anda akımlar								olur.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p:txBody>
      </p:sp>
      <p:pic>
        <p:nvPicPr>
          <p:cNvPr id="369" name="Google Shape;369;p38"/>
          <p:cNvPicPr preferRelativeResize="0"/>
          <p:nvPr/>
        </p:nvPicPr>
        <p:blipFill rotWithShape="1">
          <a:blip r:embed="rId3">
            <a:alphaModFix/>
          </a:blip>
          <a:srcRect b="0" l="0" r="0" t="0"/>
          <a:stretch/>
        </p:blipFill>
        <p:spPr>
          <a:xfrm>
            <a:off x="3930623" y="-1"/>
            <a:ext cx="8261378" cy="4655127"/>
          </a:xfrm>
          <a:prstGeom prst="rect">
            <a:avLst/>
          </a:prstGeom>
          <a:noFill/>
          <a:ln>
            <a:noFill/>
          </a:ln>
        </p:spPr>
      </p:pic>
      <p:pic>
        <p:nvPicPr>
          <p:cNvPr id="370" name="Google Shape;370;p38"/>
          <p:cNvPicPr preferRelativeResize="0"/>
          <p:nvPr/>
        </p:nvPicPr>
        <p:blipFill rotWithShape="1">
          <a:blip r:embed="rId4">
            <a:alphaModFix/>
          </a:blip>
          <a:srcRect b="0" l="0" r="0" t="0"/>
          <a:stretch/>
        </p:blipFill>
        <p:spPr>
          <a:xfrm>
            <a:off x="4058363" y="5537361"/>
            <a:ext cx="2727738" cy="1126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9"/>
          <p:cNvSpPr txBox="1"/>
          <p:nvPr>
            <p:ph idx="1" type="body"/>
          </p:nvPr>
        </p:nvSpPr>
        <p:spPr>
          <a:xfrm>
            <a:off x="1633248" y="84826"/>
            <a:ext cx="10461770" cy="66623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manyetik alanlar;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Sonuç olarak net manyetik alan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Net manyetik alan Şekil 1-9.b de gösterilmiştir. Manyetik alanın yönü değiştiği halde genliği aynı kalmıştır. Manyetik alan sabit genlikli ve saat ibrelerinin tersi yönde bir alandadır.  </a:t>
            </a:r>
            <a:endParaRPr/>
          </a:p>
          <a:p>
            <a:pPr indent="-285750" lvl="1" marL="742950" rtl="0" algn="l">
              <a:spcBef>
                <a:spcPts val="1000"/>
              </a:spcBef>
              <a:spcAft>
                <a:spcPts val="0"/>
              </a:spcAft>
              <a:buSzPts val="2000"/>
              <a:buChar char="🠶"/>
            </a:pPr>
            <a:r>
              <a:rPr b="1" lang="tr-TR" sz="2000">
                <a:latin typeface="Arial"/>
                <a:ea typeface="Arial"/>
                <a:cs typeface="Arial"/>
                <a:sym typeface="Arial"/>
              </a:rPr>
              <a:t>Dönen Manyetik Alan Kavramının İspatı: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Herhangi bir t anında, manyetik alan 1.5B</a:t>
            </a:r>
            <a:r>
              <a:rPr baseline="-25000" lang="tr-TR" sz="2000">
                <a:latin typeface="Arial"/>
                <a:ea typeface="Arial"/>
                <a:cs typeface="Arial"/>
                <a:sym typeface="Arial"/>
              </a:rPr>
              <a:t>M</a:t>
            </a:r>
            <a:r>
              <a:rPr lang="tr-TR" sz="2000">
                <a:latin typeface="Arial"/>
                <a:ea typeface="Arial"/>
                <a:cs typeface="Arial"/>
                <a:sym typeface="Arial"/>
              </a:rPr>
              <a:t>’lik bir genliğe sahip olacak ve ω açısal hızı ile dönecektir.</a:t>
            </a:r>
            <a:endParaRPr/>
          </a:p>
          <a:p>
            <a:pPr indent="-342900" lvl="0" marL="342900" rtl="0" algn="l">
              <a:spcBef>
                <a:spcPts val="1000"/>
              </a:spcBef>
              <a:spcAft>
                <a:spcPts val="0"/>
              </a:spcAft>
              <a:buSzPts val="2000"/>
              <a:buChar char="🠶"/>
            </a:pPr>
            <a:r>
              <a:rPr lang="tr-TR" sz="2000">
                <a:latin typeface="Arial"/>
                <a:ea typeface="Arial"/>
                <a:cs typeface="Arial"/>
                <a:sym typeface="Arial"/>
              </a:rPr>
              <a:t>     Yeniden Şekil 1-8’ de gösterilen statora bakalım. Şekilde koordinat sisteminde  x yönü sağa, y yönü yukarı doğrudur. Vektörü yataydaki, y vektörü ise düşeydeki birim vektörüdür. Statordaki toplam manyetik akı yoğunluğunu bulmak için, üç manyetik alan bileşeninin vektörel toplamını bulmamız yeterlidir.</a:t>
            </a:r>
            <a:endParaRPr/>
          </a:p>
          <a:p>
            <a:pPr indent="0" lvl="0" marL="0" rtl="0" algn="l">
              <a:spcBef>
                <a:spcPts val="1000"/>
              </a:spcBef>
              <a:spcAft>
                <a:spcPts val="0"/>
              </a:spcAft>
              <a:buSzPts val="2000"/>
              <a:buNone/>
            </a:pPr>
            <a:r>
              <a:t/>
            </a:r>
            <a:endParaRPr sz="2000">
              <a:latin typeface="Arial"/>
              <a:ea typeface="Arial"/>
              <a:cs typeface="Arial"/>
              <a:sym typeface="Arial"/>
            </a:endParaRPr>
          </a:p>
        </p:txBody>
      </p:sp>
      <p:pic>
        <p:nvPicPr>
          <p:cNvPr id="376" name="Google Shape;376;p39"/>
          <p:cNvPicPr preferRelativeResize="0"/>
          <p:nvPr/>
        </p:nvPicPr>
        <p:blipFill rotWithShape="1">
          <a:blip r:embed="rId3">
            <a:alphaModFix/>
          </a:blip>
          <a:srcRect b="0" l="0" r="0" t="0"/>
          <a:stretch/>
        </p:blipFill>
        <p:spPr>
          <a:xfrm>
            <a:off x="4104710" y="84825"/>
            <a:ext cx="2365363" cy="1092629"/>
          </a:xfrm>
          <a:prstGeom prst="rect">
            <a:avLst/>
          </a:prstGeom>
          <a:noFill/>
          <a:ln>
            <a:noFill/>
          </a:ln>
        </p:spPr>
      </p:pic>
      <p:pic>
        <p:nvPicPr>
          <p:cNvPr id="377" name="Google Shape;377;p39"/>
          <p:cNvPicPr preferRelativeResize="0"/>
          <p:nvPr/>
        </p:nvPicPr>
        <p:blipFill rotWithShape="1">
          <a:blip r:embed="rId4">
            <a:alphaModFix/>
          </a:blip>
          <a:srcRect b="0" l="0" r="0" t="0"/>
          <a:stretch/>
        </p:blipFill>
        <p:spPr>
          <a:xfrm>
            <a:off x="5679194" y="1427019"/>
            <a:ext cx="5192875" cy="9836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0"/>
          <p:cNvSpPr txBox="1"/>
          <p:nvPr>
            <p:ph idx="1" type="body"/>
          </p:nvPr>
        </p:nvSpPr>
        <p:spPr>
          <a:xfrm>
            <a:off x="1716374" y="124690"/>
            <a:ext cx="10364789" cy="662247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Statordaki net manyetik akı  yoğunluğu </a:t>
            </a:r>
            <a:endParaRPr/>
          </a:p>
          <a:p>
            <a:pPr indent="-228600" lvl="7" marL="3429000" rtl="0" algn="l">
              <a:spcBef>
                <a:spcPts val="1000"/>
              </a:spcBef>
              <a:spcAft>
                <a:spcPts val="0"/>
              </a:spcAft>
              <a:buSzPts val="2000"/>
              <a:buChar char="🠶"/>
            </a:pPr>
            <a:r>
              <a:rPr lang="tr-TR" sz="2000">
                <a:latin typeface="Arial"/>
                <a:ea typeface="Arial"/>
                <a:cs typeface="Arial"/>
                <a:sym typeface="Arial"/>
              </a:rPr>
              <a:t>                                                                 </a:t>
            </a:r>
            <a:endParaRPr/>
          </a:p>
          <a:p>
            <a:pPr indent="-228600" lvl="7" marL="3429000" rtl="0" algn="l">
              <a:spcBef>
                <a:spcPts val="1000"/>
              </a:spcBef>
              <a:spcAft>
                <a:spcPts val="0"/>
              </a:spcAft>
              <a:buSzPts val="2000"/>
              <a:buChar char="🠶"/>
            </a:pPr>
            <a:r>
              <a:rPr lang="tr-TR" sz="2000">
                <a:latin typeface="Arial"/>
                <a:ea typeface="Arial"/>
                <a:cs typeface="Arial"/>
                <a:sym typeface="Arial"/>
              </a:rPr>
              <a:t>      ile verilir.																</a:t>
            </a:r>
            <a:endParaRPr/>
          </a:p>
          <a:p>
            <a:pPr indent="-342900" lvl="0" marL="342900" rtl="0" algn="l">
              <a:spcBef>
                <a:spcPts val="1000"/>
              </a:spcBef>
              <a:spcAft>
                <a:spcPts val="0"/>
              </a:spcAft>
              <a:buSzPts val="2000"/>
              <a:buChar char="🠶"/>
            </a:pPr>
            <a:r>
              <a:rPr lang="tr-TR" sz="2000">
                <a:latin typeface="Arial"/>
                <a:ea typeface="Arial"/>
                <a:cs typeface="Arial"/>
                <a:sym typeface="Arial"/>
              </a:rPr>
              <a:t>Üç manyetik alan bileşenlerinin her biri x ve y bileşenlerine ayrılabilir.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x ve y elemanlarını birleştirirsek</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olur. Açıların trigonometrik değerleri yazılırsa</a:t>
            </a:r>
            <a:endParaRPr/>
          </a:p>
          <a:p>
            <a:pPr indent="-139700" lvl="5" marL="2514600" rtl="0" algn="l">
              <a:spcBef>
                <a:spcPts val="1000"/>
              </a:spcBef>
              <a:spcAft>
                <a:spcPts val="0"/>
              </a:spcAft>
              <a:buSzPts val="1400"/>
              <a:buNone/>
            </a:pPr>
            <a:r>
              <a:t/>
            </a:r>
            <a:endParaRPr sz="1400">
              <a:latin typeface="Arial"/>
              <a:ea typeface="Arial"/>
              <a:cs typeface="Arial"/>
              <a:sym typeface="Arial"/>
            </a:endParaRPr>
          </a:p>
          <a:p>
            <a:pPr indent="-139700" lvl="8" marL="3886200" rtl="0" algn="l">
              <a:spcBef>
                <a:spcPts val="1000"/>
              </a:spcBef>
              <a:spcAft>
                <a:spcPts val="0"/>
              </a:spcAft>
              <a:buSzPts val="1400"/>
              <a:buNone/>
            </a:pPr>
            <a:r>
              <a:t/>
            </a:r>
            <a:endParaRPr sz="1400">
              <a:latin typeface="Arial"/>
              <a:ea typeface="Arial"/>
              <a:cs typeface="Arial"/>
              <a:sym typeface="Arial"/>
            </a:endParaRPr>
          </a:p>
          <a:p>
            <a:pPr indent="0" lvl="8" marL="3657600" rtl="0" algn="l">
              <a:spcBef>
                <a:spcPts val="1000"/>
              </a:spcBef>
              <a:spcAft>
                <a:spcPts val="0"/>
              </a:spcAft>
              <a:buSzPts val="2000"/>
              <a:buNone/>
            </a:pPr>
            <a:r>
              <a:rPr lang="tr-TR" sz="2000">
                <a:latin typeface="Arial"/>
                <a:ea typeface="Arial"/>
                <a:cs typeface="Arial"/>
                <a:sym typeface="Arial"/>
              </a:rPr>
              <a:t>								elde edilir.</a:t>
            </a:r>
            <a:endParaRPr/>
          </a:p>
        </p:txBody>
      </p:sp>
      <p:pic>
        <p:nvPicPr>
          <p:cNvPr id="383" name="Google Shape;383;p40"/>
          <p:cNvPicPr preferRelativeResize="0"/>
          <p:nvPr/>
        </p:nvPicPr>
        <p:blipFill rotWithShape="1">
          <a:blip r:embed="rId3">
            <a:alphaModFix/>
          </a:blip>
          <a:srcRect b="0" l="0" r="0" t="0"/>
          <a:stretch/>
        </p:blipFill>
        <p:spPr>
          <a:xfrm>
            <a:off x="1716374" y="513629"/>
            <a:ext cx="7995662" cy="913390"/>
          </a:xfrm>
          <a:prstGeom prst="rect">
            <a:avLst/>
          </a:prstGeom>
          <a:noFill/>
          <a:ln>
            <a:noFill/>
          </a:ln>
        </p:spPr>
      </p:pic>
      <p:pic>
        <p:nvPicPr>
          <p:cNvPr id="384" name="Google Shape;384;p40"/>
          <p:cNvPicPr preferRelativeResize="0"/>
          <p:nvPr/>
        </p:nvPicPr>
        <p:blipFill rotWithShape="1">
          <a:blip r:embed="rId4">
            <a:alphaModFix/>
          </a:blip>
          <a:srcRect b="0" l="0" r="0" t="0"/>
          <a:stretch/>
        </p:blipFill>
        <p:spPr>
          <a:xfrm>
            <a:off x="2786552" y="2007927"/>
            <a:ext cx="6925484" cy="1455709"/>
          </a:xfrm>
          <a:prstGeom prst="rect">
            <a:avLst/>
          </a:prstGeom>
          <a:noFill/>
          <a:ln>
            <a:noFill/>
          </a:ln>
        </p:spPr>
      </p:pic>
      <p:pic>
        <p:nvPicPr>
          <p:cNvPr id="385" name="Google Shape;385;p40"/>
          <p:cNvPicPr preferRelativeResize="0"/>
          <p:nvPr/>
        </p:nvPicPr>
        <p:blipFill rotWithShape="1">
          <a:blip r:embed="rId5">
            <a:alphaModFix/>
          </a:blip>
          <a:srcRect b="0" l="0" r="0" t="0"/>
          <a:stretch/>
        </p:blipFill>
        <p:spPr>
          <a:xfrm>
            <a:off x="1716374" y="3781307"/>
            <a:ext cx="8148062" cy="1012365"/>
          </a:xfrm>
          <a:prstGeom prst="rect">
            <a:avLst/>
          </a:prstGeom>
          <a:noFill/>
          <a:ln>
            <a:noFill/>
          </a:ln>
        </p:spPr>
      </p:pic>
      <p:pic>
        <p:nvPicPr>
          <p:cNvPr id="386" name="Google Shape;386;p40"/>
          <p:cNvPicPr preferRelativeResize="0"/>
          <p:nvPr/>
        </p:nvPicPr>
        <p:blipFill rotWithShape="1">
          <a:blip r:embed="rId5">
            <a:alphaModFix/>
          </a:blip>
          <a:srcRect b="0" l="0" r="0" t="0"/>
          <a:stretch/>
        </p:blipFill>
        <p:spPr>
          <a:xfrm>
            <a:off x="1716374" y="5261768"/>
            <a:ext cx="7261371" cy="118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idx="1" type="body"/>
          </p:nvPr>
        </p:nvSpPr>
        <p:spPr>
          <a:xfrm>
            <a:off x="1690255" y="1413164"/>
            <a:ext cx="10099964" cy="257694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Manyetik alanın genliğinin 1.5B</a:t>
            </a:r>
            <a:r>
              <a:rPr baseline="-25000" lang="tr-TR" sz="2000">
                <a:latin typeface="Arial"/>
                <a:ea typeface="Arial"/>
                <a:cs typeface="Arial"/>
                <a:sym typeface="Arial"/>
              </a:rPr>
              <a:t>M</a:t>
            </a:r>
            <a:r>
              <a:rPr lang="tr-TR" sz="2000">
                <a:latin typeface="Arial"/>
                <a:ea typeface="Arial"/>
                <a:cs typeface="Arial"/>
                <a:sym typeface="Arial"/>
              </a:rPr>
              <a:t>(sabit)olduğuna ve açının ω açısal hızı ile saat ibrelerinin tersi yönde sürekli olarak değiştiğine dikkat ediniz.</a:t>
            </a:r>
            <a:endParaRPr/>
          </a:p>
          <a:p>
            <a:pPr indent="0" lvl="0" marL="0" rtl="0" algn="l">
              <a:spcBef>
                <a:spcPts val="1000"/>
              </a:spcBef>
              <a:spcAft>
                <a:spcPts val="0"/>
              </a:spcAft>
              <a:buSzPts val="2000"/>
              <a:buNone/>
            </a:pPr>
            <a:r>
              <a:rPr lang="tr-TR" sz="2000">
                <a:latin typeface="Arial"/>
                <a:ea typeface="Arial"/>
                <a:cs typeface="Arial"/>
                <a:sym typeface="Arial"/>
              </a:rPr>
              <a:t>              </a:t>
            </a:r>
            <a:r>
              <a:rPr b="1" lang="tr-TR" sz="2000">
                <a:latin typeface="Arial"/>
                <a:ea typeface="Arial"/>
                <a:cs typeface="Arial"/>
                <a:sym typeface="Arial"/>
              </a:rPr>
              <a:t>    ωt=0°, B</a:t>
            </a:r>
            <a:r>
              <a:rPr b="1" baseline="-25000" lang="tr-TR" sz="2000">
                <a:latin typeface="Arial"/>
                <a:ea typeface="Arial"/>
                <a:cs typeface="Arial"/>
                <a:sym typeface="Arial"/>
              </a:rPr>
              <a:t>net</a:t>
            </a:r>
            <a:r>
              <a:rPr b="1" lang="tr-TR" sz="2000">
                <a:latin typeface="Arial"/>
                <a:ea typeface="Arial"/>
                <a:cs typeface="Arial"/>
                <a:sym typeface="Arial"/>
              </a:rPr>
              <a:t>=1.5B</a:t>
            </a:r>
            <a:r>
              <a:rPr b="1" baseline="-25000" lang="tr-TR" sz="2000">
                <a:latin typeface="Arial"/>
                <a:ea typeface="Arial"/>
                <a:cs typeface="Arial"/>
                <a:sym typeface="Arial"/>
              </a:rPr>
              <a:t>M</a:t>
            </a:r>
            <a:r>
              <a:rPr b="1" lang="tr-TR" sz="2000">
                <a:latin typeface="Arial"/>
                <a:ea typeface="Arial"/>
                <a:cs typeface="Arial"/>
                <a:sym typeface="Arial"/>
              </a:rPr>
              <a:t>Հ -90°  ve  ωt = 90° , B</a:t>
            </a:r>
            <a:r>
              <a:rPr b="1" baseline="-25000" lang="tr-TR" sz="2000">
                <a:latin typeface="Arial"/>
                <a:ea typeface="Arial"/>
                <a:cs typeface="Arial"/>
                <a:sym typeface="Arial"/>
              </a:rPr>
              <a:t>net  </a:t>
            </a:r>
            <a:r>
              <a:rPr b="1" lang="tr-TR" sz="2000">
                <a:latin typeface="Arial"/>
                <a:ea typeface="Arial"/>
                <a:cs typeface="Arial"/>
                <a:sym typeface="Arial"/>
              </a:rPr>
              <a:t>=1.5B</a:t>
            </a:r>
            <a:r>
              <a:rPr b="1" baseline="-25000" lang="tr-TR" sz="2000">
                <a:latin typeface="Arial"/>
                <a:ea typeface="Arial"/>
                <a:cs typeface="Arial"/>
                <a:sym typeface="Arial"/>
              </a:rPr>
              <a:t>M</a:t>
            </a:r>
            <a:r>
              <a:rPr b="1" lang="tr-TR" sz="2000">
                <a:latin typeface="Arial"/>
                <a:ea typeface="Arial"/>
                <a:cs typeface="Arial"/>
                <a:sym typeface="Arial"/>
              </a:rPr>
              <a:t>Հ 0°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Olduğuna da dikkat edin. Bu sonuçlar daha önce verilen özel örneklerle uyum içerisindedir.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2"/>
          <p:cNvSpPr txBox="1"/>
          <p:nvPr>
            <p:ph idx="1" type="body"/>
          </p:nvPr>
        </p:nvSpPr>
        <p:spPr>
          <a:xfrm>
            <a:off x="1591685" y="0"/>
            <a:ext cx="9602788"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latin typeface="Arial"/>
                <a:ea typeface="Arial"/>
                <a:cs typeface="Arial"/>
                <a:sym typeface="Arial"/>
              </a:rPr>
              <a:t>Manyetik Alan Hızı İle Elektriksel Frekans Arasındaki Bağıntı</a:t>
            </a:r>
            <a:endParaRPr b="1"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Şekil 1-10 dan da görüldüğü gibi, bu statordaki dönen manyetik alan bir kuzey (burada akı, statoru terk eder) ve bir güney (akı statora girer) kutup ile gösterilebilir. Bu manyetik kutuplar uygulanan her bir elektriksel periyotta, statorun yüzeyi etrafında bir mekanik dönmeyi tamamlar. Bu nedenle, manyetik alanın  dev/dak cinsinden mekanik dönme hızı Hertz cinsinden elektrik frekansına eşit olur.	</a:t>
            </a:r>
            <a:endParaRPr/>
          </a:p>
          <a:p>
            <a:pPr indent="-139700" lvl="8" marL="3886200" rtl="0" algn="l">
              <a:spcBef>
                <a:spcPts val="1000"/>
              </a:spcBef>
              <a:spcAft>
                <a:spcPts val="0"/>
              </a:spcAft>
              <a:buSzPts val="1400"/>
              <a:buNone/>
            </a:pPr>
            <a:r>
              <a:t/>
            </a:r>
            <a:endParaRPr sz="1400">
              <a:latin typeface="Arial"/>
              <a:ea typeface="Arial"/>
              <a:cs typeface="Arial"/>
              <a:sym typeface="Arial"/>
            </a:endParaRPr>
          </a:p>
          <a:p>
            <a:pPr indent="-215900" lvl="0" marL="342900" rtl="0" algn="l">
              <a:spcBef>
                <a:spcPts val="1000"/>
              </a:spcBef>
              <a:spcAft>
                <a:spcPts val="0"/>
              </a:spcAft>
              <a:buSzPts val="2000"/>
              <a:buNone/>
            </a:pPr>
            <a:r>
              <a:t/>
            </a:r>
            <a:endParaRPr b="1"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397" name="Google Shape;397;p42"/>
          <p:cNvPicPr preferRelativeResize="0"/>
          <p:nvPr/>
        </p:nvPicPr>
        <p:blipFill rotWithShape="1">
          <a:blip r:embed="rId3">
            <a:alphaModFix/>
          </a:blip>
          <a:srcRect b="0" l="0" r="0" t="0"/>
          <a:stretch/>
        </p:blipFill>
        <p:spPr>
          <a:xfrm>
            <a:off x="243956" y="2362200"/>
            <a:ext cx="4480444" cy="4488873"/>
          </a:xfrm>
          <a:prstGeom prst="rect">
            <a:avLst/>
          </a:prstGeom>
          <a:noFill/>
          <a:ln>
            <a:noFill/>
          </a:ln>
        </p:spPr>
      </p:pic>
      <p:sp>
        <p:nvSpPr>
          <p:cNvPr id="398" name="Google Shape;398;p42"/>
          <p:cNvSpPr txBox="1"/>
          <p:nvPr/>
        </p:nvSpPr>
        <p:spPr>
          <a:xfrm>
            <a:off x="4724400" y="5842337"/>
            <a:ext cx="644236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 Şekil 1-10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Kuzey ve güney stator kutupları hareket ediyormuş gibi gösterilen bir statordaki dönen manyetik alan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3"/>
          <p:cNvSpPr txBox="1"/>
          <p:nvPr>
            <p:ph idx="1" type="body"/>
          </p:nvPr>
        </p:nvSpPr>
        <p:spPr>
          <a:xfrm>
            <a:off x="1787237" y="568036"/>
            <a:ext cx="9448800" cy="6289963"/>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Burada, ƒ</a:t>
            </a:r>
            <a:r>
              <a:rPr baseline="-25000" lang="tr-TR" sz="2000">
                <a:latin typeface="Arial"/>
                <a:ea typeface="Arial"/>
                <a:cs typeface="Arial"/>
                <a:sym typeface="Arial"/>
              </a:rPr>
              <a:t>m </a:t>
            </a:r>
            <a:r>
              <a:rPr lang="tr-TR" sz="2000">
                <a:latin typeface="Arial"/>
                <a:ea typeface="Arial"/>
                <a:cs typeface="Arial"/>
                <a:sym typeface="Arial"/>
              </a:rPr>
              <a:t> ve  ω</a:t>
            </a:r>
            <a:r>
              <a:rPr baseline="-25000" lang="tr-TR" sz="2000">
                <a:latin typeface="Arial"/>
                <a:ea typeface="Arial"/>
                <a:cs typeface="Arial"/>
                <a:sym typeface="Arial"/>
              </a:rPr>
              <a:t>m  </a:t>
            </a:r>
            <a:r>
              <a:rPr lang="tr-TR" sz="2000">
                <a:latin typeface="Arial"/>
                <a:ea typeface="Arial"/>
                <a:cs typeface="Arial"/>
                <a:sym typeface="Arial"/>
              </a:rPr>
              <a:t>dv/s ve radyan </a:t>
            </a:r>
            <a:r>
              <a:rPr i="1" lang="tr-TR" sz="2000">
                <a:latin typeface="Arial"/>
                <a:ea typeface="Arial"/>
                <a:cs typeface="Arial"/>
                <a:sym typeface="Arial"/>
              </a:rPr>
              <a:t>s cinsinden mekanik, ƒ</a:t>
            </a:r>
            <a:r>
              <a:rPr baseline="-25000" i="1" lang="tr-TR" sz="2000">
                <a:latin typeface="Arial"/>
                <a:ea typeface="Arial"/>
                <a:cs typeface="Arial"/>
                <a:sym typeface="Arial"/>
              </a:rPr>
              <a:t>e  </a:t>
            </a:r>
            <a:r>
              <a:rPr i="1" lang="tr-TR" sz="2000">
                <a:latin typeface="Arial"/>
                <a:ea typeface="Arial"/>
                <a:cs typeface="Arial"/>
                <a:sym typeface="Arial"/>
              </a:rPr>
              <a:t>ve ω</a:t>
            </a:r>
            <a:r>
              <a:rPr baseline="-25000" i="1" lang="tr-TR" sz="2000">
                <a:latin typeface="Arial"/>
                <a:ea typeface="Arial"/>
                <a:cs typeface="Arial"/>
                <a:sym typeface="Arial"/>
              </a:rPr>
              <a:t>e   </a:t>
            </a:r>
            <a:r>
              <a:rPr i="1" lang="tr-TR" sz="2000">
                <a:latin typeface="Arial"/>
                <a:ea typeface="Arial"/>
                <a:cs typeface="Arial"/>
                <a:sym typeface="Arial"/>
              </a:rPr>
              <a:t>ise Hertz ve radyan</a:t>
            </a:r>
            <a:r>
              <a:rPr lang="tr-TR" sz="2000">
                <a:latin typeface="Arial"/>
                <a:ea typeface="Arial"/>
                <a:cs typeface="Arial"/>
                <a:sym typeface="Arial"/>
              </a:rPr>
              <a:t>sın cinsinden elektriksel hızdır.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Şekil 1-10’daki 2 kutuplu stator üzerindeki sargıların sıralanışına (saatin aksi yönünde alınmış) dikkat edin.</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Bu sırada kendi içinde 2 kez tekrarlanırsa statora ne olur? Şekil1-11.a  böyle bir statoru göstermektedir. Burada, sargı sırası(saatin aksi  yönde)</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404" name="Google Shape;404;p43"/>
          <p:cNvPicPr preferRelativeResize="0"/>
          <p:nvPr/>
        </p:nvPicPr>
        <p:blipFill rotWithShape="1">
          <a:blip r:embed="rId3">
            <a:alphaModFix/>
          </a:blip>
          <a:srcRect b="92" l="0" r="14720" t="0"/>
          <a:stretch/>
        </p:blipFill>
        <p:spPr>
          <a:xfrm>
            <a:off x="3014617" y="673418"/>
            <a:ext cx="5713746" cy="975273"/>
          </a:xfrm>
          <a:prstGeom prst="rect">
            <a:avLst/>
          </a:prstGeom>
          <a:noFill/>
          <a:ln>
            <a:noFill/>
          </a:ln>
        </p:spPr>
      </p:pic>
      <p:pic>
        <p:nvPicPr>
          <p:cNvPr id="405" name="Google Shape;405;p43"/>
          <p:cNvPicPr preferRelativeResize="0"/>
          <p:nvPr/>
        </p:nvPicPr>
        <p:blipFill rotWithShape="1">
          <a:blip r:embed="rId4">
            <a:alphaModFix/>
          </a:blip>
          <a:srcRect b="0" l="0" r="0" t="0"/>
          <a:stretch/>
        </p:blipFill>
        <p:spPr>
          <a:xfrm>
            <a:off x="3014617" y="3848850"/>
            <a:ext cx="6482138" cy="695441"/>
          </a:xfrm>
          <a:prstGeom prst="rect">
            <a:avLst/>
          </a:prstGeom>
          <a:noFill/>
          <a:ln>
            <a:noFill/>
          </a:ln>
        </p:spPr>
      </p:pic>
      <p:pic>
        <p:nvPicPr>
          <p:cNvPr id="406" name="Google Shape;406;p43"/>
          <p:cNvPicPr preferRelativeResize="0"/>
          <p:nvPr/>
        </p:nvPicPr>
        <p:blipFill rotWithShape="1">
          <a:blip r:embed="rId5">
            <a:alphaModFix/>
          </a:blip>
          <a:srcRect b="0" l="0" r="0" t="0"/>
          <a:stretch/>
        </p:blipFill>
        <p:spPr>
          <a:xfrm>
            <a:off x="1136073" y="5376025"/>
            <a:ext cx="6232756" cy="650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idx="1" type="body"/>
          </p:nvPr>
        </p:nvSpPr>
        <p:spPr>
          <a:xfrm>
            <a:off x="6220691" y="0"/>
            <a:ext cx="5971309" cy="685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Bu ise önceki stator örneğinin iki kez tekrarlanması halidir. Bu statora 3 fazlı bir akım uygulanırsa, stator sargısındaki2 kuzey 2 güney kutbu üretilmiş olur.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Şekil 1.11 </a:t>
            </a:r>
            <a:endParaRPr/>
          </a:p>
          <a:p>
            <a:pPr indent="0" lvl="0" marL="0" rtl="0" algn="l">
              <a:spcBef>
                <a:spcPts val="1000"/>
              </a:spcBef>
              <a:spcAft>
                <a:spcPts val="0"/>
              </a:spcAft>
              <a:buSzPts val="2000"/>
              <a:buNone/>
            </a:pPr>
            <a:r>
              <a:rPr lang="tr-TR" sz="2000">
                <a:latin typeface="Arial"/>
                <a:ea typeface="Arial"/>
                <a:cs typeface="Arial"/>
                <a:sym typeface="Arial"/>
              </a:rPr>
              <a:t>a) Basit bir dört kutuplu stator sargısı </a:t>
            </a:r>
            <a:endParaRPr/>
          </a:p>
          <a:p>
            <a:pPr indent="0" lvl="0" marL="0" rtl="0" algn="l">
              <a:spcBef>
                <a:spcPts val="1000"/>
              </a:spcBef>
              <a:spcAft>
                <a:spcPts val="0"/>
              </a:spcAft>
              <a:buSzPts val="2000"/>
              <a:buNone/>
            </a:pPr>
            <a:r>
              <a:rPr lang="tr-TR" sz="2000">
                <a:latin typeface="Arial"/>
                <a:ea typeface="Arial"/>
                <a:cs typeface="Arial"/>
                <a:sym typeface="Arial"/>
              </a:rPr>
              <a:t>b) Statordaki manyetik kutuplar. Stator yüzeyinde her 90 derecede polaritesini değiştirerek hareket eden kutuplar olduğuna dikkat edin </a:t>
            </a:r>
            <a:endParaRPr/>
          </a:p>
          <a:p>
            <a:pPr indent="0" lvl="0" marL="0" rtl="0" algn="l">
              <a:spcBef>
                <a:spcPts val="1000"/>
              </a:spcBef>
              <a:spcAft>
                <a:spcPts val="0"/>
              </a:spcAft>
              <a:buSzPts val="2000"/>
              <a:buNone/>
            </a:pPr>
            <a:r>
              <a:rPr lang="tr-TR" sz="2000">
                <a:latin typeface="Arial"/>
                <a:ea typeface="Arial"/>
                <a:cs typeface="Arial"/>
                <a:sym typeface="Arial"/>
              </a:rPr>
              <a:t>c) Stator akımlarının kuzey ve güney manyetik kutupları nasıl oluşturduğunu gösteren stator iç yüzeyindeki sargı diyagramı</a:t>
            </a:r>
            <a:endParaRPr/>
          </a:p>
        </p:txBody>
      </p:sp>
      <p:pic>
        <p:nvPicPr>
          <p:cNvPr id="412" name="Google Shape;412;p44"/>
          <p:cNvPicPr preferRelativeResize="0"/>
          <p:nvPr/>
        </p:nvPicPr>
        <p:blipFill rotWithShape="1">
          <a:blip r:embed="rId3">
            <a:alphaModFix/>
          </a:blip>
          <a:srcRect b="0" l="0" r="0" t="0"/>
          <a:stretch/>
        </p:blipFill>
        <p:spPr>
          <a:xfrm>
            <a:off x="0" y="0"/>
            <a:ext cx="6123709" cy="68757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5"/>
          <p:cNvSpPr txBox="1"/>
          <p:nvPr>
            <p:ph idx="1" type="body"/>
          </p:nvPr>
        </p:nvSpPr>
        <p:spPr>
          <a:xfrm>
            <a:off x="1731819" y="152400"/>
            <a:ext cx="10307782" cy="65809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 Bu sargıda bir kutup, bir elektriksel periyotta stator yüzeyinin ancak yarısı kadar yol alabilir. Bir elektrik periyodu 360 elektrik derece ve mekanik hareket 180 mekanik derece olduğundan, bu statordaki elektriksel açı θ</a:t>
            </a:r>
            <a:r>
              <a:rPr baseline="-25000" lang="tr-TR" sz="2000">
                <a:latin typeface="Arial"/>
                <a:ea typeface="Arial"/>
                <a:cs typeface="Arial"/>
                <a:sym typeface="Arial"/>
              </a:rPr>
              <a:t>e   </a:t>
            </a:r>
            <a:r>
              <a:rPr lang="tr-TR" sz="2000">
                <a:latin typeface="Arial"/>
                <a:ea typeface="Arial"/>
                <a:cs typeface="Arial"/>
                <a:sym typeface="Arial"/>
              </a:rPr>
              <a:t>ile mekanik açı θ</a:t>
            </a:r>
            <a:r>
              <a:rPr baseline="-25000" lang="tr-TR" sz="2000">
                <a:latin typeface="Arial"/>
                <a:ea typeface="Arial"/>
                <a:cs typeface="Arial"/>
                <a:sym typeface="Arial"/>
              </a:rPr>
              <a:t>e  </a:t>
            </a:r>
            <a:r>
              <a:rPr lang="tr-TR" sz="2000">
                <a:latin typeface="Arial"/>
                <a:ea typeface="Arial"/>
                <a:cs typeface="Arial"/>
                <a:sym typeface="Arial"/>
              </a:rPr>
              <a:t>arasındaki bağıntı:</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olur. Buna göre, 4 kutuplu sargı için, akımın elektriksel frekansı mekanik dönme frekansının 2 katıdır.</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Genelde, bir AA makinasının statoru üzerindeki manyetik kutupların sayısı p ise, sargının iç yüzeyinde a-c’-b-a’-c-b’ sargı sıralamasının P/2 kadar bir tekrar vardır ve statordaki elektriksel ve mekanik büyüklükler birbiriyle ilişkilendirilebilir.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Aynı zamanda; ƒ</a:t>
            </a:r>
            <a:r>
              <a:rPr baseline="-25000" lang="tr-TR" sz="2000">
                <a:latin typeface="Arial"/>
                <a:ea typeface="Arial"/>
                <a:cs typeface="Arial"/>
                <a:sym typeface="Arial"/>
              </a:rPr>
              <a:t>m</a:t>
            </a:r>
            <a:r>
              <a:rPr lang="tr-TR" sz="2000">
                <a:latin typeface="Arial"/>
                <a:ea typeface="Arial"/>
                <a:cs typeface="Arial"/>
                <a:sym typeface="Arial"/>
              </a:rPr>
              <a:t>=n</a:t>
            </a:r>
            <a:r>
              <a:rPr baseline="-25000" lang="tr-TR" sz="2000">
                <a:latin typeface="Arial"/>
                <a:ea typeface="Arial"/>
                <a:cs typeface="Arial"/>
                <a:sym typeface="Arial"/>
              </a:rPr>
              <a:t>m</a:t>
            </a:r>
            <a:r>
              <a:rPr lang="tr-TR" sz="2000">
                <a:latin typeface="Arial"/>
                <a:ea typeface="Arial"/>
                <a:cs typeface="Arial"/>
                <a:sym typeface="Arial"/>
              </a:rPr>
              <a:t>/60 olduğundan, Hertz cinsinden elektriksel frekans ile, dev/dak cinsinden, manyetik alanın mekanik hızı arasındaki bir bağıntı yazmak mümkündür. Bu bağıntı</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‘dır.</a:t>
            </a:r>
            <a:r>
              <a:rPr lang="tr-TR" sz="1400">
                <a:latin typeface="Arial"/>
                <a:ea typeface="Arial"/>
                <a:cs typeface="Arial"/>
                <a:sym typeface="Arial"/>
              </a:rPr>
              <a:t>							</a:t>
            </a:r>
            <a:endParaRPr sz="14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418" name="Google Shape;418;p45"/>
          <p:cNvPicPr preferRelativeResize="0"/>
          <p:nvPr/>
        </p:nvPicPr>
        <p:blipFill rotWithShape="1">
          <a:blip r:embed="rId3">
            <a:alphaModFix/>
          </a:blip>
          <a:srcRect b="0" l="0" r="0" t="0"/>
          <a:stretch/>
        </p:blipFill>
        <p:spPr>
          <a:xfrm>
            <a:off x="5807669" y="1094509"/>
            <a:ext cx="1078041" cy="393571"/>
          </a:xfrm>
          <a:prstGeom prst="rect">
            <a:avLst/>
          </a:prstGeom>
          <a:noFill/>
          <a:ln>
            <a:noFill/>
          </a:ln>
        </p:spPr>
      </p:pic>
      <p:pic>
        <p:nvPicPr>
          <p:cNvPr id="419" name="Google Shape;419;p45"/>
          <p:cNvPicPr preferRelativeResize="0"/>
          <p:nvPr/>
        </p:nvPicPr>
        <p:blipFill rotWithShape="1">
          <a:blip r:embed="rId4">
            <a:alphaModFix/>
          </a:blip>
          <a:srcRect b="0" l="0" r="0" t="0"/>
          <a:stretch/>
        </p:blipFill>
        <p:spPr>
          <a:xfrm>
            <a:off x="1978069" y="3561021"/>
            <a:ext cx="2567607" cy="775452"/>
          </a:xfrm>
          <a:prstGeom prst="rect">
            <a:avLst/>
          </a:prstGeom>
          <a:noFill/>
          <a:ln>
            <a:noFill/>
          </a:ln>
        </p:spPr>
      </p:pic>
      <p:pic>
        <p:nvPicPr>
          <p:cNvPr id="420" name="Google Shape;420;p45"/>
          <p:cNvPicPr preferRelativeResize="0"/>
          <p:nvPr/>
        </p:nvPicPr>
        <p:blipFill rotWithShape="1">
          <a:blip r:embed="rId5">
            <a:alphaModFix/>
          </a:blip>
          <a:srcRect b="0" l="0" r="0" t="0"/>
          <a:stretch/>
        </p:blipFill>
        <p:spPr>
          <a:xfrm>
            <a:off x="5045563" y="3561021"/>
            <a:ext cx="1102404" cy="592542"/>
          </a:xfrm>
          <a:prstGeom prst="rect">
            <a:avLst/>
          </a:prstGeom>
          <a:noFill/>
          <a:ln>
            <a:noFill/>
          </a:ln>
        </p:spPr>
      </p:pic>
      <p:pic>
        <p:nvPicPr>
          <p:cNvPr id="421" name="Google Shape;421;p45"/>
          <p:cNvPicPr preferRelativeResize="0"/>
          <p:nvPr/>
        </p:nvPicPr>
        <p:blipFill rotWithShape="1">
          <a:blip r:embed="rId6">
            <a:alphaModFix/>
          </a:blip>
          <a:srcRect b="0" l="0" r="0" t="0"/>
          <a:stretch/>
        </p:blipFill>
        <p:spPr>
          <a:xfrm>
            <a:off x="6307556" y="3561021"/>
            <a:ext cx="1108354" cy="602068"/>
          </a:xfrm>
          <a:prstGeom prst="rect">
            <a:avLst/>
          </a:prstGeom>
          <a:noFill/>
          <a:ln>
            <a:noFill/>
          </a:ln>
        </p:spPr>
      </p:pic>
      <p:pic>
        <p:nvPicPr>
          <p:cNvPr id="422" name="Google Shape;422;p45"/>
          <p:cNvPicPr preferRelativeResize="0"/>
          <p:nvPr/>
        </p:nvPicPr>
        <p:blipFill rotWithShape="1">
          <a:blip r:embed="rId7">
            <a:alphaModFix/>
          </a:blip>
          <a:srcRect b="0" l="0" r="0" t="0"/>
          <a:stretch/>
        </p:blipFill>
        <p:spPr>
          <a:xfrm>
            <a:off x="7575499" y="3561021"/>
            <a:ext cx="1234240" cy="602068"/>
          </a:xfrm>
          <a:prstGeom prst="rect">
            <a:avLst/>
          </a:prstGeom>
          <a:noFill/>
          <a:ln>
            <a:noFill/>
          </a:ln>
        </p:spPr>
      </p:pic>
      <p:pic>
        <p:nvPicPr>
          <p:cNvPr id="423" name="Google Shape;423;p45"/>
          <p:cNvPicPr preferRelativeResize="0"/>
          <p:nvPr/>
        </p:nvPicPr>
        <p:blipFill rotWithShape="1">
          <a:blip r:embed="rId8">
            <a:alphaModFix/>
          </a:blip>
          <a:srcRect b="0" l="0" r="0" t="0"/>
          <a:stretch/>
        </p:blipFill>
        <p:spPr>
          <a:xfrm>
            <a:off x="3579690" y="5266103"/>
            <a:ext cx="2227979" cy="14672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txBox="1"/>
          <p:nvPr>
            <p:ph idx="1" type="body"/>
          </p:nvPr>
        </p:nvSpPr>
        <p:spPr>
          <a:xfrm>
            <a:off x="1884219" y="96981"/>
            <a:ext cx="10141526" cy="66224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	Manyetik Alan Dönüş Yönünün Ters Çevrilmesi</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Sonuç manyetik alan hususunda başka bir ilginç gerçek de gözlenebilir. Eğer 3 bobininden herhangi ikisindeki akımların fazları değiştirilirse, manyetik alanın dönüş yönü ters çevrilmiş olur.  Bu, bir AA motorunun dönüş yönünün üç bobinin herhangi içerisinden geçen akımın yer değiştirmesiyle tersine çevirmenin mümkün olduğu anlamına gelir. Bu sonuç, aşağıda kanıtlanmıştır.</a:t>
            </a:r>
            <a:endParaRPr/>
          </a:p>
          <a:p>
            <a:pPr indent="-342900" lvl="0" marL="342900" rtl="0" algn="l">
              <a:spcBef>
                <a:spcPts val="1000"/>
              </a:spcBef>
              <a:spcAft>
                <a:spcPts val="0"/>
              </a:spcAft>
              <a:buSzPts val="2000"/>
              <a:buChar char="🠶"/>
            </a:pPr>
            <a:r>
              <a:rPr lang="tr-TR" sz="2000">
                <a:latin typeface="Arial"/>
                <a:ea typeface="Arial"/>
                <a:cs typeface="Arial"/>
                <a:sym typeface="Arial"/>
              </a:rPr>
              <a:t>     Dönme yönünün değiştiğini kanıtlama için Şekil 4-8’deki bb’ ve cc’ fazları anahtarlınmış ve nihai akı yoğunluğu B</a:t>
            </a:r>
            <a:r>
              <a:rPr baseline="-25000" lang="tr-TR" sz="2000">
                <a:latin typeface="Arial"/>
                <a:ea typeface="Arial"/>
                <a:cs typeface="Arial"/>
                <a:sym typeface="Arial"/>
              </a:rPr>
              <a:t>net</a:t>
            </a:r>
            <a:r>
              <a:rPr lang="tr-TR" sz="2000">
                <a:latin typeface="Arial"/>
                <a:ea typeface="Arial"/>
                <a:cs typeface="Arial"/>
                <a:sym typeface="Arial"/>
              </a:rPr>
              <a:t> hesaplanmıştır. </a:t>
            </a:r>
            <a:endParaRPr/>
          </a:p>
          <a:p>
            <a:pPr indent="-342900" lvl="0" marL="342900" rtl="0" algn="l">
              <a:spcBef>
                <a:spcPts val="1000"/>
              </a:spcBef>
              <a:spcAft>
                <a:spcPts val="0"/>
              </a:spcAft>
              <a:buSzPts val="2000"/>
              <a:buChar char="🠶"/>
            </a:pPr>
            <a:r>
              <a:rPr lang="tr-TR" sz="2000">
                <a:latin typeface="Arial"/>
                <a:ea typeface="Arial"/>
                <a:cs typeface="Arial"/>
                <a:sym typeface="Arial"/>
              </a:rPr>
              <a:t>Statordaki net manyetik akı yoğunluğu </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İle hesaplanabilir.</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Üç manyetik alan ifadesinden herhangi biri artık x ve y bileşenlerine ayrılabilir.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429" name="Google Shape;429;p46"/>
          <p:cNvPicPr preferRelativeResize="0"/>
          <p:nvPr/>
        </p:nvPicPr>
        <p:blipFill rotWithShape="1">
          <a:blip r:embed="rId3">
            <a:alphaModFix/>
          </a:blip>
          <a:srcRect b="0" l="0" r="0" t="0"/>
          <a:stretch/>
        </p:blipFill>
        <p:spPr>
          <a:xfrm>
            <a:off x="2426334" y="3269672"/>
            <a:ext cx="6689956" cy="942110"/>
          </a:xfrm>
          <a:prstGeom prst="rect">
            <a:avLst/>
          </a:prstGeom>
          <a:noFill/>
          <a:ln>
            <a:noFill/>
          </a:ln>
        </p:spPr>
      </p:pic>
      <p:pic>
        <p:nvPicPr>
          <p:cNvPr id="430" name="Google Shape;430;p46"/>
          <p:cNvPicPr preferRelativeResize="0"/>
          <p:nvPr/>
        </p:nvPicPr>
        <p:blipFill rotWithShape="1">
          <a:blip r:embed="rId4">
            <a:alphaModFix/>
          </a:blip>
          <a:srcRect b="0" l="0" r="0" t="0"/>
          <a:stretch/>
        </p:blipFill>
        <p:spPr>
          <a:xfrm>
            <a:off x="2711246" y="5073360"/>
            <a:ext cx="7956753" cy="17846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900545" y="443344"/>
            <a:ext cx="8915400" cy="5666509"/>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Şekil 1.1 </a:t>
            </a:r>
            <a:endParaRPr/>
          </a:p>
          <a:p>
            <a:pPr indent="0" lvl="0" marL="0" rtl="0" algn="l">
              <a:spcBef>
                <a:spcPts val="1000"/>
              </a:spcBef>
              <a:spcAft>
                <a:spcPts val="0"/>
              </a:spcAft>
              <a:buSzPts val="2000"/>
              <a:buNone/>
            </a:pPr>
            <a:r>
              <a:rPr lang="tr-TR" sz="2000">
                <a:latin typeface="Arial"/>
                <a:ea typeface="Arial"/>
                <a:cs typeface="Arial"/>
                <a:sym typeface="Arial"/>
              </a:rPr>
              <a:t>	Düzgün bir manyetik alanda dönen</a:t>
            </a:r>
            <a:endParaRPr/>
          </a:p>
          <a:p>
            <a:pPr indent="0" lvl="0" marL="0" rtl="0" algn="l">
              <a:spcBef>
                <a:spcPts val="1000"/>
              </a:spcBef>
              <a:spcAft>
                <a:spcPts val="0"/>
              </a:spcAft>
              <a:buSzPts val="2000"/>
              <a:buNone/>
            </a:pPr>
            <a:r>
              <a:rPr lang="tr-TR" sz="2000">
                <a:latin typeface="Arial"/>
                <a:ea typeface="Arial"/>
                <a:cs typeface="Arial"/>
                <a:sym typeface="Arial"/>
              </a:rPr>
              <a:t> basit bir çerçeve. A) önden görünüş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B)sargının görünüşü</a:t>
            </a:r>
            <a:endParaRPr/>
          </a:p>
          <a:p>
            <a:pPr indent="0" lvl="0" marL="0" rtl="0" algn="l">
              <a:spcBef>
                <a:spcPts val="1000"/>
              </a:spcBef>
              <a:spcAft>
                <a:spcPts val="0"/>
              </a:spcAft>
              <a:buSzPts val="2000"/>
              <a:buNone/>
            </a:pPr>
            <a:r>
              <a:rPr lang="tr-TR" sz="2000">
                <a:latin typeface="Arial"/>
                <a:ea typeface="Arial"/>
                <a:cs typeface="Arial"/>
                <a:sym typeface="Arial"/>
              </a:rPr>
              <a:t>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Esas itibariyle sabit ve düzgün bir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manyetik alan üreten sabit büyük bir mıknatısla bu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alan içerisinde dönen bir çerçeveden oluşan</a:t>
            </a:r>
            <a:endParaRPr/>
          </a:p>
          <a:p>
            <a:pPr indent="0" lvl="0" marL="0" rtl="0" algn="l">
              <a:spcBef>
                <a:spcPts val="1000"/>
              </a:spcBef>
              <a:spcAft>
                <a:spcPts val="0"/>
              </a:spcAft>
              <a:buSzPts val="2000"/>
              <a:buNone/>
            </a:pPr>
            <a:r>
              <a:rPr lang="tr-TR" sz="2000">
                <a:latin typeface="Arial"/>
                <a:ea typeface="Arial"/>
                <a:cs typeface="Arial"/>
                <a:sym typeface="Arial"/>
              </a:rPr>
              <a:t> basit bir makinayı göstermektedir. Makinanın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dönen kısmına rotor, sabit kısmına ise stator denir.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180" name="Google Shape;180;p20"/>
          <p:cNvPicPr preferRelativeResize="0"/>
          <p:nvPr/>
        </p:nvPicPr>
        <p:blipFill rotWithShape="1">
          <a:blip r:embed="rId3">
            <a:alphaModFix/>
          </a:blip>
          <a:srcRect b="0" l="0" r="0" t="0"/>
          <a:stretch/>
        </p:blipFill>
        <p:spPr>
          <a:xfrm>
            <a:off x="6331527" y="-1"/>
            <a:ext cx="5860473" cy="405938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idx="1" type="body"/>
          </p:nvPr>
        </p:nvSpPr>
        <p:spPr>
          <a:xfrm>
            <a:off x="1482436" y="478760"/>
            <a:ext cx="9989128" cy="660861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x ve y bileşenlerinin birleştirilmesiyle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rPr lang="tr-TR"/>
              <a:t> elde edilir. Trigonometrik özellikler ile</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rPr lang="tr-TR"/>
              <a:t>elde edilir.</a:t>
            </a:r>
            <a:endParaRPr/>
          </a:p>
          <a:p>
            <a:pPr indent="-342900" lvl="0" marL="342900" rtl="0" algn="l">
              <a:spcBef>
                <a:spcPts val="1000"/>
              </a:spcBef>
              <a:spcAft>
                <a:spcPts val="0"/>
              </a:spcAft>
              <a:buSzPts val="1800"/>
              <a:buChar char="🠶"/>
            </a:pPr>
            <a:r>
              <a:rPr lang="tr-TR"/>
              <a:t> Bu kez manyetik alan aynı genlikte fakat saat ibrelerine ters yönde döner. Dolayısıyla iki stator fazındaki akım yer değiştirirse bir AA makinasındaki manyetik alanın dönüş yönü değişir .</a:t>
            </a:r>
            <a:endParaRPr/>
          </a:p>
        </p:txBody>
      </p:sp>
      <p:pic>
        <p:nvPicPr>
          <p:cNvPr id="436" name="Google Shape;436;p47"/>
          <p:cNvPicPr preferRelativeResize="0"/>
          <p:nvPr/>
        </p:nvPicPr>
        <p:blipFill rotWithShape="1">
          <a:blip r:embed="rId3">
            <a:alphaModFix/>
          </a:blip>
          <a:srcRect b="0" l="0" r="0" t="0"/>
          <a:stretch/>
        </p:blipFill>
        <p:spPr>
          <a:xfrm>
            <a:off x="2092033" y="842832"/>
            <a:ext cx="7038109" cy="1225349"/>
          </a:xfrm>
          <a:prstGeom prst="rect">
            <a:avLst/>
          </a:prstGeom>
          <a:noFill/>
          <a:ln>
            <a:noFill/>
          </a:ln>
        </p:spPr>
      </p:pic>
      <p:pic>
        <p:nvPicPr>
          <p:cNvPr id="437" name="Google Shape;437;p47"/>
          <p:cNvPicPr preferRelativeResize="0"/>
          <p:nvPr/>
        </p:nvPicPr>
        <p:blipFill rotWithShape="1">
          <a:blip r:embed="rId4">
            <a:alphaModFix/>
          </a:blip>
          <a:srcRect b="0" l="0" r="0" t="0"/>
          <a:stretch/>
        </p:blipFill>
        <p:spPr>
          <a:xfrm>
            <a:off x="2092034" y="2432252"/>
            <a:ext cx="7038109" cy="1654839"/>
          </a:xfrm>
          <a:prstGeom prst="rect">
            <a:avLst/>
          </a:prstGeom>
          <a:noFill/>
          <a:ln>
            <a:noFill/>
          </a:ln>
        </p:spPr>
      </p:pic>
      <p:sp>
        <p:nvSpPr>
          <p:cNvPr id="438" name="Google Shape;438;p47"/>
          <p:cNvSpPr/>
          <p:nvPr/>
        </p:nvSpPr>
        <p:spPr>
          <a:xfrm>
            <a:off x="7910945" y="3602182"/>
            <a:ext cx="568037" cy="484909"/>
          </a:xfrm>
          <a:prstGeom prst="ellipse">
            <a:avLst/>
          </a:pr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8"/>
          <p:cNvSpPr txBox="1"/>
          <p:nvPr>
            <p:ph idx="1" type="body"/>
          </p:nvPr>
        </p:nvSpPr>
        <p:spPr>
          <a:xfrm>
            <a:off x="1856509" y="180109"/>
            <a:ext cx="10127673" cy="65116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4.3 </a:t>
            </a:r>
            <a:r>
              <a:rPr b="1" lang="tr-TR" sz="2000">
                <a:latin typeface="Arial"/>
                <a:ea typeface="Arial"/>
                <a:cs typeface="Arial"/>
                <a:sym typeface="Arial"/>
              </a:rPr>
              <a:t>AA MAKİNALARINDA MANYETOMOTOR KUVVET VE AKI DAĞILIMI </a:t>
            </a:r>
            <a:endParaRPr/>
          </a:p>
          <a:p>
            <a:pPr indent="-342900" lvl="0" marL="342900" rtl="0" algn="l">
              <a:spcBef>
                <a:spcPts val="1000"/>
              </a:spcBef>
              <a:spcAft>
                <a:spcPts val="0"/>
              </a:spcAft>
              <a:buSzPts val="2000"/>
              <a:buChar char="🠶"/>
            </a:pPr>
            <a:r>
              <a:rPr lang="tr-TR" sz="2000">
                <a:latin typeface="Arial"/>
                <a:ea typeface="Arial"/>
                <a:cs typeface="Arial"/>
                <a:sym typeface="Arial"/>
              </a:rPr>
              <a:t>   Gerçek bir makinadaki akı , rotor ve stator arasında küçük bir hava aralığı ile makinanın ortasında ferromanyetik bir rotor bulunduğundan basit bir şekilde izah edilemez. Rotor şekil 1.12a’da gösterildiği gibi silindirik  yada şekil 1.12b’de gösterildiği gibi rotor yüzeyinden dışarı doğru çıkan kutup yüzeylerine sahip olabilir. Eğer rotor silindirik ise makinanın çıkık olmayan kutuplara sahip olduğu (yuvarlak kutuplu), rotordan dışarı doğru Çıkan kutuplara sahipse  çıkık kutuplu olduğu söylenir. Silindirik kutuplu makinaların anlaşılması ve analizi çıkık kutuplu makinalardan daha kolaydır ve bu konu silindirik rotorlu makinalarla sınırlandırılacaktır. </a:t>
            </a:r>
            <a:endParaRPr/>
          </a:p>
          <a:p>
            <a:pPr indent="-228600" lvl="8" marL="3886200" rtl="0" algn="l">
              <a:spcBef>
                <a:spcPts val="1000"/>
              </a:spcBef>
              <a:spcAft>
                <a:spcPts val="0"/>
              </a:spcAft>
              <a:buSzPts val="2000"/>
              <a:buChar char="🠶"/>
            </a:pPr>
            <a:r>
              <a:rPr lang="tr-TR" sz="2000">
                <a:latin typeface="Arial"/>
                <a:ea typeface="Arial"/>
                <a:cs typeface="Arial"/>
                <a:sym typeface="Arial"/>
              </a:rPr>
              <a:t>Şekil 1.12a’daki silindirik rotorlu makinayı inceleyiniz. Bu makinadaki  hava aralığının relüktansının stator veya relüktansından daha yüksek olduğuna dikkat ediniz. Bu nedenle akı yoğunluğu vektörü B hava aralığından mümkün olan en kısa yolu seçer ve rotor ve stator arasındaki hava aralığından dik olarak geçer.</a:t>
            </a:r>
            <a:endParaRPr sz="3600">
              <a:latin typeface="Arial"/>
              <a:ea typeface="Arial"/>
              <a:cs typeface="Arial"/>
              <a:sym typeface="Arial"/>
            </a:endParaRPr>
          </a:p>
        </p:txBody>
      </p:sp>
      <p:pic>
        <p:nvPicPr>
          <p:cNvPr id="444" name="Google Shape;444;p48"/>
          <p:cNvPicPr preferRelativeResize="0"/>
          <p:nvPr/>
        </p:nvPicPr>
        <p:blipFill rotWithShape="1">
          <a:blip r:embed="rId3">
            <a:alphaModFix/>
          </a:blip>
          <a:srcRect b="0" l="0" r="0" t="0"/>
          <a:stretch/>
        </p:blipFill>
        <p:spPr>
          <a:xfrm>
            <a:off x="178420" y="3852899"/>
            <a:ext cx="5572903" cy="2838846"/>
          </a:xfrm>
          <a:prstGeom prst="rect">
            <a:avLst/>
          </a:prstGeom>
          <a:noFill/>
          <a:ln>
            <a:noFill/>
          </a:ln>
        </p:spPr>
      </p:pic>
      <p:sp>
        <p:nvSpPr>
          <p:cNvPr id="445" name="Google Shape;445;p48"/>
          <p:cNvSpPr txBox="1"/>
          <p:nvPr/>
        </p:nvSpPr>
        <p:spPr>
          <a:xfrm>
            <a:off x="5289729" y="5893106"/>
            <a:ext cx="696883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 ŞEKİL 1.12 a)Silindirik motorlu bir AA makinası b)Çıkık kutuplu rotora sahip bir AA makinası</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9"/>
          <p:cNvSpPr txBox="1"/>
          <p:nvPr>
            <p:ph idx="1" type="body"/>
          </p:nvPr>
        </p:nvSpPr>
        <p:spPr>
          <a:xfrm>
            <a:off x="720436" y="138545"/>
            <a:ext cx="11319163" cy="65947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  Bir makinada bu şekilde sinüzoidal bir gerilim üretmek için akı yoğunluğu vektörü B’nin şiddetinin hava aralığında sinüzoidal olarak değişmesi gerekir. Akı yoğunluğu ancak , manyetik alan şiddeti H (ve manyeto motor kuvvet )hava aralığında sinüzoidal olarak değişirse ancak sinüzoidal formda oluşur.(Şekil 1.13’bakınız.) </a:t>
            </a:r>
            <a:endParaRPr/>
          </a:p>
          <a:p>
            <a:pPr indent="-342900" lvl="0" marL="342900" rtl="0" algn="l">
              <a:spcBef>
                <a:spcPts val="1000"/>
              </a:spcBef>
              <a:spcAft>
                <a:spcPts val="0"/>
              </a:spcAft>
              <a:buSzPts val="2000"/>
              <a:buChar char="🠶"/>
            </a:pPr>
            <a:r>
              <a:rPr lang="tr-TR" sz="2000">
                <a:latin typeface="Arial"/>
                <a:ea typeface="Arial"/>
                <a:cs typeface="Arial"/>
                <a:sym typeface="Arial"/>
              </a:rPr>
              <a:t>  Hava aralığı yüzeyinde sinüzoidal bir manyeto motor kuvvet değişimine ulaşmanın en kestirme yolu , makinanın yüzeyindeki olukları birbirine yakın oluşturarak manyeto motor kuvveti üreten sargıları dağıtmak ve sinüzoidal bir şekilde her bir oluktaki iletkenlerin sayısını değiştirmektir. </a:t>
            </a:r>
            <a:endParaRPr/>
          </a:p>
        </p:txBody>
      </p:sp>
      <p:pic>
        <p:nvPicPr>
          <p:cNvPr id="451" name="Google Shape;451;p49"/>
          <p:cNvPicPr preferRelativeResize="0"/>
          <p:nvPr/>
        </p:nvPicPr>
        <p:blipFill rotWithShape="1">
          <a:blip r:embed="rId3">
            <a:alphaModFix/>
          </a:blip>
          <a:srcRect b="0" l="0" r="0" t="0"/>
          <a:stretch/>
        </p:blipFill>
        <p:spPr>
          <a:xfrm>
            <a:off x="429492" y="2937164"/>
            <a:ext cx="5928547" cy="3796145"/>
          </a:xfrm>
          <a:prstGeom prst="rect">
            <a:avLst/>
          </a:prstGeom>
          <a:noFill/>
          <a:ln>
            <a:noFill/>
          </a:ln>
        </p:spPr>
      </p:pic>
      <p:pic>
        <p:nvPicPr>
          <p:cNvPr id="452" name="Google Shape;452;p49"/>
          <p:cNvPicPr preferRelativeResize="0"/>
          <p:nvPr/>
        </p:nvPicPr>
        <p:blipFill rotWithShape="1">
          <a:blip r:embed="rId4">
            <a:alphaModFix/>
          </a:blip>
          <a:srcRect b="0" l="0" r="0" t="0"/>
          <a:stretch/>
        </p:blipFill>
        <p:spPr>
          <a:xfrm>
            <a:off x="7010400" y="2555668"/>
            <a:ext cx="5029199" cy="4177641"/>
          </a:xfrm>
          <a:prstGeom prst="rect">
            <a:avLst/>
          </a:prstGeom>
          <a:noFill/>
          <a:ln>
            <a:noFill/>
          </a:ln>
        </p:spPr>
      </p:pic>
      <p:sp>
        <p:nvSpPr>
          <p:cNvPr id="453" name="Google Shape;453;p49"/>
          <p:cNvSpPr txBox="1"/>
          <p:nvPr/>
        </p:nvSpPr>
        <p:spPr>
          <a:xfrm>
            <a:off x="4904509" y="3435927"/>
            <a:ext cx="2549237"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Şekil 1.13</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(a)Hava aralığı akı yoğunluğu sinüzoidal olarak değişen yuvarlak kutuplu bir rotor (b) Alfa açısının bir fonksiyonu olarak hava aralığındaki manyetik alan şiddeti veya manyeto motor kuvvet (c)Alfa açısının bir fonksiyonu olarak hava aralığında akı yoğunluğu.</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0"/>
          <p:cNvSpPr txBox="1"/>
          <p:nvPr>
            <p:ph idx="1" type="body"/>
          </p:nvPr>
        </p:nvSpPr>
        <p:spPr>
          <a:xfrm>
            <a:off x="2189018" y="138546"/>
            <a:ext cx="9809018" cy="56479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Şekil 1.14a bu tür bir sargıyı ve şekil 1.14b ‘de sargının ürettiği manyeto motor kuvveti göstermektedir. Her oluktaki iletken sayısı </a:t>
            </a:r>
            <a:endParaRPr/>
          </a:p>
          <a:p>
            <a:pPr indent="0" lvl="0" marL="0" rtl="0" algn="l">
              <a:spcBef>
                <a:spcPts val="1000"/>
              </a:spcBef>
              <a:spcAft>
                <a:spcPts val="0"/>
              </a:spcAft>
              <a:buSzPts val="2000"/>
              <a:buNone/>
            </a:pPr>
            <a:r>
              <a:rPr lang="tr-TR" sz="2000">
                <a:latin typeface="Arial"/>
                <a:ea typeface="Arial"/>
                <a:cs typeface="Arial"/>
                <a:sym typeface="Arial"/>
              </a:rPr>
              <a:t>									(1- 36)</a:t>
            </a:r>
            <a:endParaRPr/>
          </a:p>
          <a:p>
            <a:pPr indent="0" lvl="0" marL="0" rtl="0" algn="l">
              <a:spcBef>
                <a:spcPts val="1000"/>
              </a:spcBef>
              <a:spcAft>
                <a:spcPts val="0"/>
              </a:spcAft>
              <a:buSzPts val="2000"/>
              <a:buNone/>
            </a:pPr>
            <a:r>
              <a:rPr lang="tr-TR" sz="2000">
                <a:latin typeface="Arial"/>
                <a:ea typeface="Arial"/>
                <a:cs typeface="Arial"/>
                <a:sym typeface="Arial"/>
              </a:rPr>
              <a:t>denklemiyle verilir. Burada Nc sıfır derecelik açıdaki iletken sayısıdır. Şekil1.14b iletkenlerin bu dağılımın yaklaşık olarak sinüzoidal bir manyeto motor kuvvet dağılımı oluşturduğunu gösterir. Ayrıca makinadaki oluk sayısı artırılıp oluklar birbirine yakın tutulursa sinüzoidal manyeto motor kuvvet dağılımına daha da yaklaşılmış olur. </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459" name="Google Shape;459;p50"/>
          <p:cNvPicPr preferRelativeResize="0"/>
          <p:nvPr/>
        </p:nvPicPr>
        <p:blipFill rotWithShape="1">
          <a:blip r:embed="rId3">
            <a:alphaModFix/>
          </a:blip>
          <a:srcRect b="0" l="0" r="0" t="0"/>
          <a:stretch/>
        </p:blipFill>
        <p:spPr>
          <a:xfrm>
            <a:off x="234858" y="2854037"/>
            <a:ext cx="4254536" cy="3906982"/>
          </a:xfrm>
          <a:prstGeom prst="rect">
            <a:avLst/>
          </a:prstGeom>
          <a:noFill/>
          <a:ln>
            <a:noFill/>
          </a:ln>
        </p:spPr>
      </p:pic>
      <p:pic>
        <p:nvPicPr>
          <p:cNvPr id="460" name="Google Shape;460;p50"/>
          <p:cNvPicPr preferRelativeResize="0"/>
          <p:nvPr/>
        </p:nvPicPr>
        <p:blipFill rotWithShape="1">
          <a:blip r:embed="rId4">
            <a:alphaModFix/>
          </a:blip>
          <a:srcRect b="0" l="0" r="0" t="0"/>
          <a:stretch/>
        </p:blipFill>
        <p:spPr>
          <a:xfrm>
            <a:off x="7126902" y="3158836"/>
            <a:ext cx="4871134" cy="3602183"/>
          </a:xfrm>
          <a:prstGeom prst="rect">
            <a:avLst/>
          </a:prstGeom>
          <a:noFill/>
          <a:ln>
            <a:noFill/>
          </a:ln>
        </p:spPr>
      </p:pic>
      <p:sp>
        <p:nvSpPr>
          <p:cNvPr id="461" name="Google Shape;461;p50"/>
          <p:cNvSpPr txBox="1"/>
          <p:nvPr/>
        </p:nvSpPr>
        <p:spPr>
          <a:xfrm>
            <a:off x="4489394" y="3158836"/>
            <a:ext cx="2604133"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Şekil 1.14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Sinüzoidal olarak değişen hava aralığı akı yoğunluğu üretmek için tasarlanan dağıtılmış stator sargılı bir AA makinası. Her bir oluktaki iletken sayısı şekilde gösterilmiştir.(b) İdeal manyeto motor kuvvet dağılımıyla karşılaştığında sargıdan elde edilen manyeto motor kuvvet dağılımı.</a:t>
            </a:r>
            <a:endParaRPr/>
          </a:p>
        </p:txBody>
      </p:sp>
      <p:pic>
        <p:nvPicPr>
          <p:cNvPr id="462" name="Google Shape;462;p50"/>
          <p:cNvPicPr preferRelativeResize="0"/>
          <p:nvPr/>
        </p:nvPicPr>
        <p:blipFill rotWithShape="1">
          <a:blip r:embed="rId5">
            <a:alphaModFix/>
          </a:blip>
          <a:srcRect b="0" l="0" r="0" t="0"/>
          <a:stretch/>
        </p:blipFill>
        <p:spPr>
          <a:xfrm>
            <a:off x="4489394" y="853772"/>
            <a:ext cx="1892509" cy="4069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idx="1" type="body"/>
          </p:nvPr>
        </p:nvSpPr>
        <p:spPr>
          <a:xfrm>
            <a:off x="1773381" y="2011204"/>
            <a:ext cx="9440285" cy="38631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 Pratikte sargıları (1-36) no’lu denkleme göre dağıtmak mümkün değildir. Çünkü gerçek bir makinadaki oluk sayısı sınırlıdır ve her bir olukta iletkenler tamsayı olarak yer alabilirler. Oluşan manyeto motor kuvvet dağılımı tam sinüzoidal değildir ve yüksek dereceli harmonikler içerir.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Ayrıca makina tasarımcısı için 1-36 nolu denkleme göre her bir olukta eş sayıda iletken kullanmak oluk sayısını değiştirmekten daha elverişlidir.</a:t>
            </a:r>
            <a:endParaRPr/>
          </a:p>
          <a:p>
            <a:pPr indent="-228600" lvl="8" marL="3886200" rtl="0" algn="l">
              <a:spcBef>
                <a:spcPts val="1000"/>
              </a:spcBef>
              <a:spcAft>
                <a:spcPts val="0"/>
              </a:spcAft>
              <a:buSzPts val="1800"/>
              <a:buChar char="🠶"/>
            </a:pPr>
            <a:r>
              <a:rPr lang="tr-TR" sz="1800">
                <a:latin typeface="Arial"/>
                <a:ea typeface="Arial"/>
                <a:cs typeface="Arial"/>
                <a:sym typeface="Arial"/>
              </a:rPr>
              <a:t> (1.36)</a:t>
            </a:r>
            <a:endParaRPr sz="1800">
              <a:latin typeface="Arial"/>
              <a:ea typeface="Arial"/>
              <a:cs typeface="Arial"/>
              <a:sym typeface="Arial"/>
            </a:endParaRPr>
          </a:p>
        </p:txBody>
      </p:sp>
      <p:pic>
        <p:nvPicPr>
          <p:cNvPr id="468" name="Google Shape;468;p51"/>
          <p:cNvPicPr preferRelativeResize="0"/>
          <p:nvPr/>
        </p:nvPicPr>
        <p:blipFill rotWithShape="1">
          <a:blip r:embed="rId3">
            <a:alphaModFix/>
          </a:blip>
          <a:srcRect b="0" l="0" r="0" t="0"/>
          <a:stretch/>
        </p:blipFill>
        <p:spPr>
          <a:xfrm>
            <a:off x="2794360" y="4103240"/>
            <a:ext cx="2598299" cy="558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2"/>
          <p:cNvSpPr txBox="1"/>
          <p:nvPr>
            <p:ph idx="1" type="body"/>
          </p:nvPr>
        </p:nvSpPr>
        <p:spPr>
          <a:xfrm>
            <a:off x="2050473" y="1787237"/>
            <a:ext cx="8271163" cy="28540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	</a:t>
            </a:r>
            <a:r>
              <a:rPr lang="tr-TR" sz="2000">
                <a:latin typeface="Arial"/>
                <a:ea typeface="Arial"/>
                <a:cs typeface="Arial"/>
                <a:sym typeface="Arial"/>
              </a:rPr>
              <a:t>1.4</a:t>
            </a:r>
            <a:r>
              <a:rPr b="1" lang="tr-TR" sz="2000">
                <a:latin typeface="Arial"/>
                <a:ea typeface="Arial"/>
                <a:cs typeface="Arial"/>
                <a:sym typeface="Arial"/>
              </a:rPr>
              <a:t> AA MAKİNALARINDA İNDÜKLENEN GERİLİM </a:t>
            </a:r>
            <a:endParaRPr/>
          </a:p>
          <a:p>
            <a:pPr indent="-342900" lvl="0" marL="342900" rtl="0" algn="l">
              <a:spcBef>
                <a:spcPts val="1000"/>
              </a:spcBef>
              <a:spcAft>
                <a:spcPts val="0"/>
              </a:spcAft>
              <a:buSzPts val="2000"/>
              <a:buChar char="🠶"/>
            </a:pPr>
            <a:r>
              <a:rPr lang="tr-TR" sz="2000">
                <a:latin typeface="Arial"/>
                <a:ea typeface="Arial"/>
                <a:cs typeface="Arial"/>
                <a:sym typeface="Arial"/>
              </a:rPr>
              <a:t>  Bir statordaki üç fazlı akımların dönen bir manyetik, bir dönen alanın da stator sargılarında üç fazlı gerilimler üretebildiğini gördük. Üç fazlı bir statorda indüklenen gerilim ifadeleri bu bölümde elde edilecektir. Bu denklemlerin elde edilişini kolaylaştırmak için önce tek bir sargı ele alınacak ve sonra sonuçlar üç fazlı bir statora yayılacaktır.</a:t>
            </a:r>
            <a:endParaRPr/>
          </a:p>
          <a:p>
            <a:pPr indent="0" lvl="0" marL="0" rtl="0" algn="l">
              <a:spcBef>
                <a:spcPts val="1000"/>
              </a:spcBef>
              <a:spcAft>
                <a:spcPts val="0"/>
              </a:spcAft>
              <a:buSzPts val="2000"/>
              <a:buNone/>
            </a:pPr>
            <a:r>
              <a:rPr lang="tr-TR" sz="2000">
                <a:latin typeface="Arial"/>
                <a:ea typeface="Arial"/>
                <a:cs typeface="Arial"/>
                <a:sym typeface="Arial"/>
              </a:rPr>
              <a:t>	</a:t>
            </a:r>
            <a:endParaRPr sz="20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idx="1" type="body"/>
          </p:nvPr>
        </p:nvSpPr>
        <p:spPr>
          <a:xfrm>
            <a:off x="3276600" y="110836"/>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tr-TR">
                <a:latin typeface="Arial"/>
                <a:ea typeface="Arial"/>
                <a:cs typeface="Arial"/>
                <a:sym typeface="Arial"/>
              </a:rPr>
              <a:t>	İKİ KUTUPLU BİR STATOR SARGISINDA İNDÜKLENEN GERİLİM</a:t>
            </a:r>
            <a:endParaRPr/>
          </a:p>
          <a:p>
            <a:pPr indent="-342900" lvl="0" marL="342900" rtl="0" algn="l">
              <a:spcBef>
                <a:spcPts val="1000"/>
              </a:spcBef>
              <a:spcAft>
                <a:spcPts val="0"/>
              </a:spcAft>
              <a:buSzPts val="1800"/>
              <a:buChar char="🠶"/>
            </a:pPr>
            <a:r>
              <a:rPr lang="tr-TR">
                <a:latin typeface="Arial"/>
                <a:ea typeface="Arial"/>
                <a:cs typeface="Arial"/>
                <a:sym typeface="Arial"/>
              </a:rPr>
              <a:t>  Şekil 1.15 duran bir sargının merkezindeki sinüzoidal manyetik alanla, dönen bir rotoru gösterir. Bu durumun bölüm 1-1’deki manyetik alan ve sargı durumuyla ters olduğuna dikkat ediniz. Bölüm  1-1’de  duran bir manyetik alanla, dönen bir çerçeve ele alınmıştı.</a:t>
            </a:r>
            <a:endParaRPr/>
          </a:p>
          <a:p>
            <a:pPr indent="-228600" lvl="0" marL="342900" rtl="0" algn="l">
              <a:spcBef>
                <a:spcPts val="1000"/>
              </a:spcBef>
              <a:spcAft>
                <a:spcPts val="0"/>
              </a:spcAft>
              <a:buSzPts val="1800"/>
              <a:buNone/>
            </a:pPr>
            <a:r>
              <a:t/>
            </a:r>
            <a:endParaRPr/>
          </a:p>
        </p:txBody>
      </p:sp>
      <p:pic>
        <p:nvPicPr>
          <p:cNvPr id="479" name="Google Shape;479;p53"/>
          <p:cNvPicPr preferRelativeResize="0"/>
          <p:nvPr/>
        </p:nvPicPr>
        <p:blipFill rotWithShape="1">
          <a:blip r:embed="rId3">
            <a:alphaModFix/>
          </a:blip>
          <a:srcRect b="0" l="0" r="0" t="0"/>
          <a:stretch/>
        </p:blipFill>
        <p:spPr>
          <a:xfrm>
            <a:off x="211912" y="3063329"/>
            <a:ext cx="3372321" cy="3696216"/>
          </a:xfrm>
          <a:prstGeom prst="rect">
            <a:avLst/>
          </a:prstGeom>
          <a:noFill/>
          <a:ln>
            <a:noFill/>
          </a:ln>
        </p:spPr>
      </p:pic>
      <p:pic>
        <p:nvPicPr>
          <p:cNvPr id="480" name="Google Shape;480;p53"/>
          <p:cNvPicPr preferRelativeResize="0"/>
          <p:nvPr/>
        </p:nvPicPr>
        <p:blipFill rotWithShape="1">
          <a:blip r:embed="rId4">
            <a:alphaModFix/>
          </a:blip>
          <a:srcRect b="0" l="0" r="0" t="0"/>
          <a:stretch/>
        </p:blipFill>
        <p:spPr>
          <a:xfrm>
            <a:off x="5450436" y="1624853"/>
            <a:ext cx="6611273" cy="5134692"/>
          </a:xfrm>
          <a:prstGeom prst="rect">
            <a:avLst/>
          </a:prstGeom>
          <a:noFill/>
          <a:ln>
            <a:noFill/>
          </a:ln>
        </p:spPr>
      </p:pic>
      <p:sp>
        <p:nvSpPr>
          <p:cNvPr id="481" name="Google Shape;481;p53"/>
          <p:cNvSpPr txBox="1"/>
          <p:nvPr/>
        </p:nvSpPr>
        <p:spPr>
          <a:xfrm>
            <a:off x="3423578" y="3357165"/>
            <a:ext cx="2334491"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ŞEKİL 1.15</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  a)Duran bir stator sargısı içinde dönen bir rotor manyetik alanı.(b) Bobinin kenarları üzerindeki manyetik akı yoğunluğu vektörleri ve hızları. Gösterilen hızlar, manyetik alanın durduğu referans çatıya göredir. (c) Hava aralığındaki akı yoğunluğu dağılımı.</a:t>
            </a:r>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4"/>
          <p:cNvSpPr txBox="1"/>
          <p:nvPr>
            <p:ph idx="1" type="body"/>
          </p:nvPr>
        </p:nvSpPr>
        <p:spPr>
          <a:xfrm>
            <a:off x="1676400" y="96981"/>
            <a:ext cx="10335491" cy="66224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Burada, rotor ve stator arasındaki hava aralığı akı yoğunluğu vektörü B’nin genliğinin mekanik açıyla sinüzoidal olarak değiştiğini kabul edeceğiz. Burada B’nin yönü radyal doğrultuda dışarı doğrudur. Bu akı dağılımı, makina tasarımcılarının hedefledikleri akı dağılım şeklidir. Eğer alfa açısı rotor akı yoğunluğunun tepe değeri yönünde ölçülen açı olursa, rotordaki bir noktada akı yoğunluğu vektörü B’nin genliği;</a:t>
            </a:r>
            <a:endParaRPr/>
          </a:p>
          <a:p>
            <a:pPr indent="0" lvl="0" marL="0" rtl="0" algn="l">
              <a:spcBef>
                <a:spcPts val="1000"/>
              </a:spcBef>
              <a:spcAft>
                <a:spcPts val="0"/>
              </a:spcAft>
              <a:buSzPts val="2000"/>
              <a:buNone/>
            </a:pPr>
            <a:r>
              <a:rPr lang="tr-TR" sz="2000">
                <a:latin typeface="Arial"/>
                <a:ea typeface="Arial"/>
                <a:cs typeface="Arial"/>
                <a:sym typeface="Arial"/>
              </a:rPr>
              <a:t>ile verilir. Hava aralığındaki bazı noktalarda, akı yoğunluğu vektörünün rotora doğru olacağına dikkat ediniz. Bu noktalarda denklem (1.37a)’nın işareti negatif olur. Rotor, stator içerisinde bir         açısal hızıyla döndüğünden; stator etrafındaki herhangi bir alfa açısında akı yoğunluğu vektörü B’nin genliği;								(</a:t>
            </a:r>
            <a:r>
              <a:rPr lang="tr-TR" sz="2000"/>
              <a:t>1.37b) </a:t>
            </a:r>
            <a:endParaRPr/>
          </a:p>
          <a:p>
            <a:pPr indent="0" lvl="0" marL="0" rtl="0" algn="l">
              <a:spcBef>
                <a:spcPts val="1000"/>
              </a:spcBef>
              <a:spcAft>
                <a:spcPts val="0"/>
              </a:spcAft>
              <a:buSzPts val="2000"/>
              <a:buNone/>
            </a:pPr>
            <a:r>
              <a:rPr lang="tr-TR" sz="2000">
                <a:latin typeface="Arial"/>
                <a:ea typeface="Arial"/>
                <a:cs typeface="Arial"/>
                <a:sym typeface="Arial"/>
              </a:rPr>
              <a:t>olarak verilir. Bir iletkende indüklenen gerilim denklemi;						olur.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1800"/>
              <a:buNone/>
            </a:pPr>
            <a:r>
              <a:rPr lang="tr-TR"/>
              <a:t>;Burada </a:t>
            </a:r>
            <a:endParaRPr/>
          </a:p>
          <a:p>
            <a:pPr indent="-342900" lvl="0" marL="342900" rtl="0" algn="l">
              <a:spcBef>
                <a:spcPts val="1000"/>
              </a:spcBef>
              <a:spcAft>
                <a:spcPts val="0"/>
              </a:spcAft>
              <a:buSzPts val="1800"/>
              <a:buChar char="🠶"/>
            </a:pPr>
            <a:r>
              <a:rPr lang="tr-TR"/>
              <a:t>  v = Manyetik alana göre iletkenin hızı</a:t>
            </a:r>
            <a:endParaRPr/>
          </a:p>
          <a:p>
            <a:pPr indent="-342900" lvl="0" marL="342900" rtl="0" algn="l">
              <a:spcBef>
                <a:spcPts val="1000"/>
              </a:spcBef>
              <a:spcAft>
                <a:spcPts val="0"/>
              </a:spcAft>
              <a:buSzPts val="1800"/>
              <a:buChar char="🠶"/>
            </a:pPr>
            <a:r>
              <a:rPr lang="tr-TR"/>
              <a:t>  B =  Manyetik akı yoğunluğu vektörü</a:t>
            </a:r>
            <a:endParaRPr/>
          </a:p>
          <a:p>
            <a:pPr indent="-342900" lvl="0" marL="342900" rtl="0" algn="l">
              <a:spcBef>
                <a:spcPts val="1000"/>
              </a:spcBef>
              <a:spcAft>
                <a:spcPts val="0"/>
              </a:spcAft>
              <a:buSzPts val="1800"/>
              <a:buChar char="🠶"/>
            </a:pPr>
            <a:r>
              <a:rPr lang="tr-TR"/>
              <a:t>   l   =  Manyetik alandaki iletken uzunluğudur.</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p:txBody>
      </p:sp>
      <p:pic>
        <p:nvPicPr>
          <p:cNvPr id="487" name="Google Shape;487;p54"/>
          <p:cNvPicPr preferRelativeResize="0"/>
          <p:nvPr/>
        </p:nvPicPr>
        <p:blipFill rotWithShape="1">
          <a:blip r:embed="rId3">
            <a:alphaModFix/>
          </a:blip>
          <a:srcRect b="0" l="0" r="0" t="0"/>
          <a:stretch/>
        </p:blipFill>
        <p:spPr>
          <a:xfrm>
            <a:off x="9396153" y="1325562"/>
            <a:ext cx="1803862" cy="424696"/>
          </a:xfrm>
          <a:prstGeom prst="rect">
            <a:avLst/>
          </a:prstGeom>
          <a:noFill/>
          <a:ln>
            <a:noFill/>
          </a:ln>
        </p:spPr>
      </p:pic>
      <p:sp>
        <p:nvSpPr>
          <p:cNvPr id="488" name="Google Shape;488;p54"/>
          <p:cNvSpPr txBox="1"/>
          <p:nvPr/>
        </p:nvSpPr>
        <p:spPr>
          <a:xfrm>
            <a:off x="11055928" y="1380926"/>
            <a:ext cx="9559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(1.37a)</a:t>
            </a:r>
            <a:endParaRPr sz="1800">
              <a:solidFill>
                <a:schemeClr val="dk1"/>
              </a:solidFill>
              <a:latin typeface="Century Gothic"/>
              <a:ea typeface="Century Gothic"/>
              <a:cs typeface="Century Gothic"/>
              <a:sym typeface="Century Gothic"/>
            </a:endParaRPr>
          </a:p>
        </p:txBody>
      </p:sp>
      <p:pic>
        <p:nvPicPr>
          <p:cNvPr id="489" name="Google Shape;489;p54"/>
          <p:cNvPicPr preferRelativeResize="0"/>
          <p:nvPr/>
        </p:nvPicPr>
        <p:blipFill rotWithShape="1">
          <a:blip r:embed="rId4">
            <a:alphaModFix/>
          </a:blip>
          <a:srcRect b="0" l="0" r="0" t="0"/>
          <a:stretch/>
        </p:blipFill>
        <p:spPr>
          <a:xfrm>
            <a:off x="4085359" y="2384713"/>
            <a:ext cx="419100" cy="342900"/>
          </a:xfrm>
          <a:prstGeom prst="rect">
            <a:avLst/>
          </a:prstGeom>
          <a:noFill/>
          <a:ln>
            <a:noFill/>
          </a:ln>
        </p:spPr>
      </p:pic>
      <p:pic>
        <p:nvPicPr>
          <p:cNvPr id="490" name="Google Shape;490;p54"/>
          <p:cNvPicPr preferRelativeResize="0"/>
          <p:nvPr/>
        </p:nvPicPr>
        <p:blipFill rotWithShape="1">
          <a:blip r:embed="rId5">
            <a:alphaModFix/>
          </a:blip>
          <a:srcRect b="0" l="0" r="0" t="0"/>
          <a:stretch/>
        </p:blipFill>
        <p:spPr>
          <a:xfrm>
            <a:off x="7093526" y="2659318"/>
            <a:ext cx="2895601" cy="499518"/>
          </a:xfrm>
          <a:prstGeom prst="rect">
            <a:avLst/>
          </a:prstGeom>
          <a:noFill/>
          <a:ln>
            <a:noFill/>
          </a:ln>
        </p:spPr>
      </p:pic>
      <p:pic>
        <p:nvPicPr>
          <p:cNvPr id="491" name="Google Shape;491;p54"/>
          <p:cNvPicPr preferRelativeResize="0"/>
          <p:nvPr/>
        </p:nvPicPr>
        <p:blipFill rotWithShape="1">
          <a:blip r:embed="rId6">
            <a:alphaModFix/>
          </a:blip>
          <a:srcRect b="0" l="0" r="0" t="0"/>
          <a:stretch/>
        </p:blipFill>
        <p:spPr>
          <a:xfrm>
            <a:off x="8061267" y="3158836"/>
            <a:ext cx="1927860" cy="471055"/>
          </a:xfrm>
          <a:prstGeom prst="rect">
            <a:avLst/>
          </a:prstGeom>
          <a:noFill/>
          <a:ln>
            <a:noFill/>
          </a:ln>
        </p:spPr>
      </p:pic>
      <p:sp>
        <p:nvSpPr>
          <p:cNvPr id="492" name="Google Shape;492;p54"/>
          <p:cNvSpPr txBox="1"/>
          <p:nvPr/>
        </p:nvSpPr>
        <p:spPr>
          <a:xfrm>
            <a:off x="9310254" y="3408217"/>
            <a:ext cx="6788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1.45</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idx="1" type="body"/>
          </p:nvPr>
        </p:nvSpPr>
        <p:spPr>
          <a:xfrm>
            <a:off x="1579418" y="110835"/>
            <a:ext cx="10460182" cy="65670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Bununla birlikte, bu denklem duran bir manyetik alanda hareket eden bir iletken için türetilmişti. Bu durumda, iletken durmakta ve manyetik alan hareket etmektedir, dolayısıyla denklem doğrudan kullanılamaz. Bu denklemi kullanmak için, manyetik alanın duruyor gözüktüğü bir referans çatıda olmalıyız. Eğer manyetik alanda oturulursa, alanın durduğu bobinin kenarlarının belirli bir hız        de  döndüğü görülecektir. Bu durumda bu denklem kullanılabilir. Şekil 1.15b duran manyetik alan ve dönen bir iletken bakış açısından manyetik alan vektörü ve hızlarını gösterir.</a:t>
            </a:r>
            <a:endParaRPr/>
          </a:p>
          <a:p>
            <a:pPr indent="-342900" lvl="0" marL="342900" rtl="0" algn="l">
              <a:spcBef>
                <a:spcPts val="1000"/>
              </a:spcBef>
              <a:spcAft>
                <a:spcPts val="0"/>
              </a:spcAft>
              <a:buSzPts val="2000"/>
              <a:buChar char="🠶"/>
            </a:pPr>
            <a:r>
              <a:rPr lang="tr-TR" sz="2000">
                <a:latin typeface="Arial"/>
                <a:ea typeface="Arial"/>
                <a:cs typeface="Arial"/>
                <a:sym typeface="Arial"/>
              </a:rPr>
              <a:t>Bobinde indüklenen toplam gerilim bobinin dört kenarının her birinde indüklenen gerilimlerin toplamı olacaktır. Bu gerilimler aşağıdaki gibi belirlenir.</a:t>
            </a:r>
            <a:endParaRPr/>
          </a:p>
          <a:p>
            <a:pPr indent="-285750" lvl="1" marL="742950" rtl="0" algn="l">
              <a:spcBef>
                <a:spcPts val="1000"/>
              </a:spcBef>
              <a:spcAft>
                <a:spcPts val="0"/>
              </a:spcAft>
              <a:buSzPts val="2000"/>
              <a:buChar char="🠶"/>
            </a:pPr>
            <a:r>
              <a:rPr b="1" lang="tr-TR" sz="2000">
                <a:latin typeface="Arial"/>
                <a:ea typeface="Arial"/>
                <a:cs typeface="Arial"/>
                <a:sym typeface="Arial"/>
              </a:rPr>
              <a:t>1-ab parçası için, </a:t>
            </a:r>
            <a:r>
              <a:rPr lang="tr-TR" sz="2000">
                <a:latin typeface="Arial"/>
                <a:ea typeface="Arial"/>
                <a:cs typeface="Arial"/>
                <a:sym typeface="Arial"/>
              </a:rPr>
              <a:t>α = 180° ‘dir. VxB büyüklüğü l’nın yönünde iken, B’nin  radyal doğrultuda rotordan dışarı doğru ve ab parçasında V ile B arasındaki açının 90° olduğunu kabul edersek    buradaki  eksi işareti, gerilimin,  kabul  edilen  polariteye 										zıt bir polaritede oluşmasından  ileri gelir.</a:t>
            </a:r>
            <a:endParaRPr/>
          </a:p>
          <a:p>
            <a:pPr indent="-158750" lvl="1" marL="742950" rtl="0" algn="l">
              <a:spcBef>
                <a:spcPts val="1000"/>
              </a:spcBef>
              <a:spcAft>
                <a:spcPts val="0"/>
              </a:spcAft>
              <a:buSzPts val="2000"/>
              <a:buNone/>
            </a:pPr>
            <a:r>
              <a:t/>
            </a:r>
            <a:endParaRPr sz="2000">
              <a:latin typeface="Arial"/>
              <a:ea typeface="Arial"/>
              <a:cs typeface="Arial"/>
              <a:sym typeface="Arial"/>
            </a:endParaRPr>
          </a:p>
          <a:p>
            <a:pPr indent="-190500" lvl="0" marL="342900" rtl="0" algn="l">
              <a:spcBef>
                <a:spcPts val="1000"/>
              </a:spcBef>
              <a:spcAft>
                <a:spcPts val="0"/>
              </a:spcAft>
              <a:buSzPts val="2400"/>
              <a:buNone/>
            </a:pPr>
            <a:r>
              <a:t/>
            </a:r>
            <a:endParaRPr sz="2400">
              <a:latin typeface="Arial"/>
              <a:ea typeface="Arial"/>
              <a:cs typeface="Arial"/>
              <a:sym typeface="Arial"/>
            </a:endParaRPr>
          </a:p>
        </p:txBody>
      </p:sp>
      <p:pic>
        <p:nvPicPr>
          <p:cNvPr id="498" name="Google Shape;498;p55"/>
          <p:cNvPicPr preferRelativeResize="0"/>
          <p:nvPr/>
        </p:nvPicPr>
        <p:blipFill rotWithShape="1">
          <a:blip r:embed="rId3">
            <a:alphaModFix/>
          </a:blip>
          <a:srcRect b="0" l="0" r="0" t="0"/>
          <a:stretch/>
        </p:blipFill>
        <p:spPr>
          <a:xfrm>
            <a:off x="7447799" y="1343891"/>
            <a:ext cx="490856" cy="360218"/>
          </a:xfrm>
          <a:prstGeom prst="rect">
            <a:avLst/>
          </a:prstGeom>
          <a:noFill/>
          <a:ln>
            <a:noFill/>
          </a:ln>
        </p:spPr>
      </p:pic>
      <p:pic>
        <p:nvPicPr>
          <p:cNvPr id="499" name="Google Shape;499;p55"/>
          <p:cNvPicPr preferRelativeResize="0"/>
          <p:nvPr/>
        </p:nvPicPr>
        <p:blipFill rotWithShape="1">
          <a:blip r:embed="rId4">
            <a:alphaModFix/>
          </a:blip>
          <a:srcRect b="0" l="0" r="0" t="0"/>
          <a:stretch/>
        </p:blipFill>
        <p:spPr>
          <a:xfrm>
            <a:off x="1579417" y="4177837"/>
            <a:ext cx="5098473" cy="2209107"/>
          </a:xfrm>
          <a:prstGeom prst="rect">
            <a:avLst/>
          </a:prstGeom>
          <a:noFill/>
          <a:ln>
            <a:noFill/>
          </a:ln>
        </p:spPr>
      </p:pic>
      <p:sp>
        <p:nvSpPr>
          <p:cNvPr id="500" name="Google Shape;500;p55"/>
          <p:cNvSpPr txBox="1"/>
          <p:nvPr/>
        </p:nvSpPr>
        <p:spPr>
          <a:xfrm>
            <a:off x="5624946" y="6017612"/>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1.38</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6"/>
          <p:cNvSpPr txBox="1"/>
          <p:nvPr>
            <p:ph idx="1" type="body"/>
          </p:nvPr>
        </p:nvSpPr>
        <p:spPr>
          <a:xfrm>
            <a:off x="2008910" y="124691"/>
            <a:ext cx="10058400" cy="663632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latin typeface="Arial"/>
                <a:ea typeface="Arial"/>
                <a:cs typeface="Arial"/>
                <a:sym typeface="Arial"/>
              </a:rPr>
              <a:t>2-bc parçası</a:t>
            </a:r>
            <a:r>
              <a:rPr lang="tr-TR" sz="2000">
                <a:latin typeface="Arial"/>
                <a:ea typeface="Arial"/>
                <a:cs typeface="Arial"/>
                <a:sym typeface="Arial"/>
              </a:rPr>
              <a:t>’ndaki gerilim sıfırdır, çünkü VxB vektörel büyüklüğü l’ya diktir, böylece 						     (1.39)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b="1" lang="tr-TR" sz="2000">
                <a:latin typeface="Arial"/>
                <a:ea typeface="Arial"/>
                <a:cs typeface="Arial"/>
                <a:sym typeface="Arial"/>
              </a:rPr>
              <a:t>3-cd parçası </a:t>
            </a:r>
            <a:r>
              <a:rPr lang="tr-TR" sz="2000">
                <a:latin typeface="Arial"/>
                <a:ea typeface="Arial"/>
                <a:cs typeface="Arial"/>
                <a:sym typeface="Arial"/>
              </a:rPr>
              <a:t>için, açı α = 0° ‘ dir.VxB niceliği l’nın yönünde iken; B’nın radyal doğrultuda rotordan dışarı doğru ve cd parçasındaki V ile B arasındaki açının  90°  olduğunu kabul edersek; </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1400"/>
              <a:buNone/>
            </a:pPr>
            <a:r>
              <a:rPr lang="tr-TR" sz="1400">
                <a:latin typeface="Arial"/>
                <a:ea typeface="Arial"/>
                <a:cs typeface="Arial"/>
                <a:sym typeface="Arial"/>
              </a:rPr>
              <a:t> 																		</a:t>
            </a:r>
            <a:r>
              <a:rPr lang="tr-TR" sz="2000">
                <a:latin typeface="Arial"/>
                <a:ea typeface="Arial"/>
                <a:cs typeface="Arial"/>
                <a:sym typeface="Arial"/>
              </a:rPr>
              <a:t>yazılabilir.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b="1" lang="tr-TR" sz="2000">
                <a:latin typeface="Arial"/>
                <a:ea typeface="Arial"/>
                <a:cs typeface="Arial"/>
                <a:sym typeface="Arial"/>
              </a:rPr>
              <a:t>4-da parçası </a:t>
            </a:r>
            <a:r>
              <a:rPr lang="tr-TR" sz="2000">
                <a:latin typeface="Arial"/>
                <a:ea typeface="Arial"/>
                <a:cs typeface="Arial"/>
                <a:sym typeface="Arial"/>
              </a:rPr>
              <a:t>VxB vektör çarpımı l’ya dik olduğundan da parçasındaki gerilim sıfır olur.</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506" name="Google Shape;506;p56"/>
          <p:cNvPicPr preferRelativeResize="0"/>
          <p:nvPr/>
        </p:nvPicPr>
        <p:blipFill rotWithShape="1">
          <a:blip r:embed="rId3">
            <a:alphaModFix/>
          </a:blip>
          <a:srcRect b="0" l="0" r="0" t="0"/>
          <a:stretch/>
        </p:blipFill>
        <p:spPr>
          <a:xfrm>
            <a:off x="2191789" y="499802"/>
            <a:ext cx="2987040" cy="510540"/>
          </a:xfrm>
          <a:prstGeom prst="rect">
            <a:avLst/>
          </a:prstGeom>
          <a:noFill/>
          <a:ln>
            <a:noFill/>
          </a:ln>
        </p:spPr>
      </p:pic>
      <p:pic>
        <p:nvPicPr>
          <p:cNvPr id="507" name="Google Shape;507;p56"/>
          <p:cNvPicPr preferRelativeResize="0"/>
          <p:nvPr/>
        </p:nvPicPr>
        <p:blipFill rotWithShape="1">
          <a:blip r:embed="rId4">
            <a:alphaModFix/>
          </a:blip>
          <a:srcRect b="0" l="0" r="0" t="0"/>
          <a:stretch/>
        </p:blipFill>
        <p:spPr>
          <a:xfrm>
            <a:off x="5178829" y="2178281"/>
            <a:ext cx="5006340" cy="1836420"/>
          </a:xfrm>
          <a:prstGeom prst="rect">
            <a:avLst/>
          </a:prstGeom>
          <a:noFill/>
          <a:ln>
            <a:noFill/>
          </a:ln>
        </p:spPr>
      </p:pic>
      <p:pic>
        <p:nvPicPr>
          <p:cNvPr id="508" name="Google Shape;508;p56"/>
          <p:cNvPicPr preferRelativeResize="0"/>
          <p:nvPr/>
        </p:nvPicPr>
        <p:blipFill rotWithShape="1">
          <a:blip r:embed="rId5">
            <a:alphaModFix/>
          </a:blip>
          <a:srcRect b="0" l="0" r="0" t="0"/>
          <a:stretch/>
        </p:blipFill>
        <p:spPr>
          <a:xfrm>
            <a:off x="3493423" y="5217276"/>
            <a:ext cx="2849880" cy="655320"/>
          </a:xfrm>
          <a:prstGeom prst="rect">
            <a:avLst/>
          </a:prstGeom>
          <a:noFill/>
          <a:ln>
            <a:noFill/>
          </a:ln>
        </p:spPr>
      </p:pic>
      <p:sp>
        <p:nvSpPr>
          <p:cNvPr id="509" name="Google Shape;509;p56"/>
          <p:cNvSpPr txBox="1"/>
          <p:nvPr/>
        </p:nvSpPr>
        <p:spPr>
          <a:xfrm>
            <a:off x="8326582" y="3505200"/>
            <a:ext cx="9975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1.40</a:t>
            </a:r>
            <a:endParaRPr sz="1800">
              <a:solidFill>
                <a:schemeClr val="dk1"/>
              </a:solidFill>
              <a:latin typeface="Century Gothic"/>
              <a:ea typeface="Century Gothic"/>
              <a:cs typeface="Century Gothic"/>
              <a:sym typeface="Century Gothic"/>
            </a:endParaRPr>
          </a:p>
        </p:txBody>
      </p:sp>
      <p:sp>
        <p:nvSpPr>
          <p:cNvPr id="510" name="Google Shape;510;p56"/>
          <p:cNvSpPr txBox="1"/>
          <p:nvPr/>
        </p:nvSpPr>
        <p:spPr>
          <a:xfrm>
            <a:off x="6343303" y="5360270"/>
            <a:ext cx="8035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 1.41</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1370011" y="124691"/>
            <a:ext cx="8915400" cy="4682836"/>
          </a:xfrm>
          <a:prstGeom prst="rect">
            <a:avLst/>
          </a:prstGeom>
          <a:noFill/>
          <a:ln>
            <a:noFill/>
          </a:ln>
        </p:spPr>
        <p:txBody>
          <a:bodyPr anchorCtr="0" anchor="t" bIns="45700" lIns="91425" spcFirstLastPara="1" rIns="91425" wrap="square" tIns="45700">
            <a:noAutofit/>
          </a:bodyPr>
          <a:lstStyle/>
          <a:p>
            <a:pPr indent="0" lvl="3" marL="1371600" rtl="0" algn="l">
              <a:spcBef>
                <a:spcPts val="0"/>
              </a:spcBef>
              <a:spcAft>
                <a:spcPts val="0"/>
              </a:spcAft>
              <a:buSzPts val="1200"/>
              <a:buNone/>
            </a:pPr>
            <a:r>
              <a:rPr b="1" lang="tr-TR">
                <a:latin typeface="Arial"/>
                <a:ea typeface="Arial"/>
                <a:cs typeface="Arial"/>
                <a:sym typeface="Arial"/>
              </a:rPr>
              <a:t>	</a:t>
            </a:r>
            <a:endParaRPr/>
          </a:p>
          <a:p>
            <a:pPr indent="0" lvl="3" marL="1371600" rtl="0" algn="l">
              <a:spcBef>
                <a:spcPts val="1000"/>
              </a:spcBef>
              <a:spcAft>
                <a:spcPts val="0"/>
              </a:spcAft>
              <a:buSzPts val="1800"/>
              <a:buNone/>
            </a:pPr>
            <a:r>
              <a:rPr b="1" lang="tr-TR" sz="1800">
                <a:latin typeface="Arial"/>
                <a:ea typeface="Arial"/>
                <a:cs typeface="Arial"/>
                <a:sym typeface="Arial"/>
              </a:rPr>
              <a:t>Basit bir dönen çerçevede indüklenen gerilim</a:t>
            </a:r>
            <a:endParaRPr sz="1800">
              <a:latin typeface="Arial"/>
              <a:ea typeface="Arial"/>
              <a:cs typeface="Arial"/>
              <a:sym typeface="Arial"/>
            </a:endParaRPr>
          </a:p>
          <a:p>
            <a:pPr indent="0" lvl="2" marL="914400" rtl="0" algn="l">
              <a:spcBef>
                <a:spcPts val="1000"/>
              </a:spcBef>
              <a:spcAft>
                <a:spcPts val="0"/>
              </a:spcAft>
              <a:buSzPts val="1400"/>
              <a:buNone/>
            </a:pPr>
            <a:r>
              <a:rPr lang="tr-TR"/>
              <a:t>	</a:t>
            </a:r>
            <a:r>
              <a:rPr lang="tr-TR" sz="2000">
                <a:latin typeface="Arial"/>
                <a:ea typeface="Arial"/>
                <a:cs typeface="Arial"/>
                <a:sym typeface="Arial"/>
              </a:rPr>
              <a:t>Eğer bu makinanın rotoru döndürülürse, sargı uçlarında bir gerilim indüklenecektir. Gösterilen çerçeve , ab ve cd kenarları kağıt düzlemine dik, bc ve da kenarları ise kağıt düzlemine paralel olan bir dikdörtgendir. Manyetik alan, yönü sayfa boyunca soldan sağa doğru olan sabit ve düzgün bir alandır.</a:t>
            </a:r>
            <a:endParaRPr/>
          </a:p>
          <a:p>
            <a:pPr indent="0" lvl="2" marL="914400" rtl="0" algn="l">
              <a:spcBef>
                <a:spcPts val="1000"/>
              </a:spcBef>
              <a:spcAft>
                <a:spcPts val="0"/>
              </a:spcAft>
              <a:buSzPts val="2000"/>
              <a:buNone/>
            </a:pPr>
            <a:r>
              <a:rPr lang="tr-TR" sz="2000">
                <a:latin typeface="Arial"/>
                <a:ea typeface="Arial"/>
                <a:cs typeface="Arial"/>
                <a:sym typeface="Arial"/>
              </a:rPr>
              <a:t>Çerçeve üzerindeki toplam gerilimi       hesaplamak için, çerçevenin her bir parçasını ayrı ayrı inceleyecek ve nihai gerilimleri toplayacağız. Çerçevenin her bir parçası üzerindeki gerilim aşağıdaki denklem ile verilir.</a:t>
            </a:r>
            <a:endParaRPr/>
          </a:p>
          <a:p>
            <a:pPr indent="0" lvl="2" marL="914400" rtl="0" algn="l">
              <a:spcBef>
                <a:spcPts val="1000"/>
              </a:spcBef>
              <a:spcAft>
                <a:spcPts val="0"/>
              </a:spcAft>
              <a:buSzPts val="2000"/>
              <a:buNone/>
            </a:pPr>
            <a:r>
              <a:t/>
            </a:r>
            <a:endParaRPr sz="2000">
              <a:latin typeface="Arial"/>
              <a:ea typeface="Arial"/>
              <a:cs typeface="Arial"/>
              <a:sym typeface="Arial"/>
            </a:endParaRPr>
          </a:p>
          <a:p>
            <a:pPr indent="-228600" lvl="0" marL="342900" rtl="0" algn="l">
              <a:spcBef>
                <a:spcPts val="1000"/>
              </a:spcBef>
              <a:spcAft>
                <a:spcPts val="0"/>
              </a:spcAft>
              <a:buSzPts val="1800"/>
              <a:buNone/>
            </a:pPr>
            <a:r>
              <a:t/>
            </a:r>
            <a:endParaRPr/>
          </a:p>
        </p:txBody>
      </p:sp>
      <p:pic>
        <p:nvPicPr>
          <p:cNvPr id="186" name="Google Shape;186;p21"/>
          <p:cNvPicPr preferRelativeResize="0"/>
          <p:nvPr/>
        </p:nvPicPr>
        <p:blipFill rotWithShape="1">
          <a:blip r:embed="rId3">
            <a:alphaModFix/>
          </a:blip>
          <a:srcRect b="0" l="0" r="0" t="0"/>
          <a:stretch/>
        </p:blipFill>
        <p:spPr>
          <a:xfrm>
            <a:off x="206300" y="4040858"/>
            <a:ext cx="4434639" cy="2817142"/>
          </a:xfrm>
          <a:prstGeom prst="rect">
            <a:avLst/>
          </a:prstGeom>
          <a:noFill/>
          <a:ln>
            <a:noFill/>
          </a:ln>
        </p:spPr>
      </p:pic>
      <p:pic>
        <p:nvPicPr>
          <p:cNvPr id="187" name="Google Shape;187;p21"/>
          <p:cNvPicPr preferRelativeResize="0"/>
          <p:nvPr/>
        </p:nvPicPr>
        <p:blipFill rotWithShape="1">
          <a:blip r:embed="rId4">
            <a:alphaModFix/>
          </a:blip>
          <a:srcRect b="0" l="0" r="0" t="0"/>
          <a:stretch/>
        </p:blipFill>
        <p:spPr>
          <a:xfrm>
            <a:off x="6276109" y="2618509"/>
            <a:ext cx="457200" cy="222106"/>
          </a:xfrm>
          <a:prstGeom prst="rect">
            <a:avLst/>
          </a:prstGeom>
          <a:noFill/>
          <a:ln>
            <a:noFill/>
          </a:ln>
        </p:spPr>
      </p:pic>
      <p:pic>
        <p:nvPicPr>
          <p:cNvPr id="188" name="Google Shape;188;p21"/>
          <p:cNvPicPr preferRelativeResize="0"/>
          <p:nvPr/>
        </p:nvPicPr>
        <p:blipFill rotWithShape="1">
          <a:blip r:embed="rId5">
            <a:alphaModFix/>
          </a:blip>
          <a:srcRect b="0" l="0" r="0" t="0"/>
          <a:stretch/>
        </p:blipFill>
        <p:spPr>
          <a:xfrm>
            <a:off x="4738254" y="3652328"/>
            <a:ext cx="2701637" cy="77706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idx="1" type="body"/>
          </p:nvPr>
        </p:nvSpPr>
        <p:spPr>
          <a:xfrm>
            <a:off x="1676401" y="124691"/>
            <a:ext cx="10404764" cy="66224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Dolayısıyla, sargıdaki toplam gerilim</a:t>
            </a:r>
            <a:endParaRPr/>
          </a:p>
          <a:p>
            <a:pPr indent="0" lvl="0" marL="0" rtl="0" algn="l">
              <a:spcBef>
                <a:spcPts val="1000"/>
              </a:spcBef>
              <a:spcAft>
                <a:spcPts val="0"/>
              </a:spcAft>
              <a:buSzPts val="2000"/>
              <a:buNone/>
            </a:pPr>
            <a:r>
              <a:rPr lang="tr-TR" sz="2000">
                <a:latin typeface="Arial"/>
                <a:ea typeface="Arial"/>
                <a:cs typeface="Arial"/>
                <a:sym typeface="Arial"/>
              </a:rPr>
              <a:t>olacaktır.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olduğunda, 											olur.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Uç iletkenlerin hızı               ile verildiğinden, (1.43) denklemi</a:t>
            </a:r>
            <a:endParaRPr/>
          </a:p>
          <a:p>
            <a:pPr indent="0" lvl="0" marL="0" rtl="0" algn="l">
              <a:spcBef>
                <a:spcPts val="1000"/>
              </a:spcBef>
              <a:spcAft>
                <a:spcPts val="0"/>
              </a:spcAft>
              <a:buSzPts val="2000"/>
              <a:buNone/>
            </a:pPr>
            <a:r>
              <a:rPr lang="tr-TR" sz="2000">
                <a:latin typeface="Arial"/>
                <a:ea typeface="Arial"/>
                <a:cs typeface="Arial"/>
                <a:sym typeface="Arial"/>
              </a:rPr>
              <a:t>olarak tekrar yazılabilir.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Sonuç olarak, bobin akısı, iki kutuplu statorda iken 			     iken 		          olarak yazılabilir, böylece indüklenen gerilim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elde edilir.</a:t>
            </a:r>
            <a:endParaRPr/>
          </a:p>
          <a:p>
            <a:pPr indent="-342900" lvl="0" marL="342900" rtl="0" algn="l">
              <a:spcBef>
                <a:spcPts val="1000"/>
              </a:spcBef>
              <a:spcAft>
                <a:spcPts val="0"/>
              </a:spcAft>
              <a:buSzPts val="2000"/>
              <a:buChar char="🠶"/>
            </a:pPr>
            <a:r>
              <a:rPr lang="tr-TR" sz="2000">
                <a:latin typeface="Arial"/>
                <a:ea typeface="Arial"/>
                <a:cs typeface="Arial"/>
                <a:sym typeface="Arial"/>
              </a:rPr>
              <a:t>(1.44) denklemi tek sargılı bir bobinde indüklenen gerilimi tanımlar. Eğer statordaki bobinin sarım sarısı N</a:t>
            </a:r>
            <a:r>
              <a:rPr baseline="-25000" lang="tr-TR" sz="2000">
                <a:latin typeface="Arial"/>
                <a:ea typeface="Arial"/>
                <a:cs typeface="Arial"/>
                <a:sym typeface="Arial"/>
              </a:rPr>
              <a:t>C </a:t>
            </a:r>
            <a:r>
              <a:rPr lang="tr-TR" sz="2000">
                <a:latin typeface="Arial"/>
                <a:ea typeface="Arial"/>
                <a:cs typeface="Arial"/>
                <a:sym typeface="Arial"/>
              </a:rPr>
              <a:t> olursa, bu durumda sargıda indüklenen toplam gerilim </a:t>
            </a:r>
            <a:endParaRPr/>
          </a:p>
          <a:p>
            <a:pPr indent="0" lvl="0" marL="0" rtl="0" algn="l">
              <a:spcBef>
                <a:spcPts val="1000"/>
              </a:spcBef>
              <a:spcAft>
                <a:spcPts val="0"/>
              </a:spcAft>
              <a:buSzPts val="2000"/>
              <a:buNone/>
            </a:pPr>
            <a:r>
              <a:rPr lang="tr-TR" sz="2000">
                <a:latin typeface="Arial"/>
                <a:ea typeface="Arial"/>
                <a:cs typeface="Arial"/>
                <a:sym typeface="Arial"/>
              </a:rPr>
              <a:t>					olacaktır.</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a:t>
            </a:r>
            <a:endParaRPr sz="2000">
              <a:latin typeface="Arial"/>
              <a:ea typeface="Arial"/>
              <a:cs typeface="Arial"/>
              <a:sym typeface="Arial"/>
            </a:endParaRPr>
          </a:p>
        </p:txBody>
      </p:sp>
      <p:pic>
        <p:nvPicPr>
          <p:cNvPr id="516" name="Google Shape;516;p57"/>
          <p:cNvPicPr preferRelativeResize="0"/>
          <p:nvPr/>
        </p:nvPicPr>
        <p:blipFill rotWithShape="1">
          <a:blip r:embed="rId3">
            <a:alphaModFix/>
          </a:blip>
          <a:srcRect b="0" l="0" r="0" t="0"/>
          <a:stretch/>
        </p:blipFill>
        <p:spPr>
          <a:xfrm>
            <a:off x="6320444" y="124691"/>
            <a:ext cx="5760720" cy="920115"/>
          </a:xfrm>
          <a:prstGeom prst="rect">
            <a:avLst/>
          </a:prstGeom>
          <a:noFill/>
          <a:ln>
            <a:noFill/>
          </a:ln>
        </p:spPr>
      </p:pic>
      <p:sp>
        <p:nvSpPr>
          <p:cNvPr id="517" name="Google Shape;517;p57"/>
          <p:cNvSpPr txBox="1"/>
          <p:nvPr/>
        </p:nvSpPr>
        <p:spPr>
          <a:xfrm>
            <a:off x="10571019" y="261582"/>
            <a:ext cx="133003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(1.42)</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518" name="Google Shape;518;p57"/>
          <p:cNvPicPr preferRelativeResize="0"/>
          <p:nvPr/>
        </p:nvPicPr>
        <p:blipFill rotWithShape="1">
          <a:blip r:embed="rId4">
            <a:alphaModFix/>
          </a:blip>
          <a:srcRect b="0" l="0" r="0" t="0"/>
          <a:stretch/>
        </p:blipFill>
        <p:spPr>
          <a:xfrm>
            <a:off x="1676401" y="1359823"/>
            <a:ext cx="3025140" cy="563880"/>
          </a:xfrm>
          <a:prstGeom prst="rect">
            <a:avLst/>
          </a:prstGeom>
          <a:noFill/>
          <a:ln>
            <a:noFill/>
          </a:ln>
        </p:spPr>
      </p:pic>
      <p:pic>
        <p:nvPicPr>
          <p:cNvPr id="519" name="Google Shape;519;p57"/>
          <p:cNvPicPr preferRelativeResize="0"/>
          <p:nvPr/>
        </p:nvPicPr>
        <p:blipFill rotWithShape="1">
          <a:blip r:embed="rId5">
            <a:alphaModFix/>
          </a:blip>
          <a:srcRect b="0" l="0" r="0" t="0"/>
          <a:stretch/>
        </p:blipFill>
        <p:spPr>
          <a:xfrm>
            <a:off x="6511636" y="1062643"/>
            <a:ext cx="4059383" cy="1084812"/>
          </a:xfrm>
          <a:prstGeom prst="rect">
            <a:avLst/>
          </a:prstGeom>
          <a:noFill/>
          <a:ln>
            <a:noFill/>
          </a:ln>
        </p:spPr>
      </p:pic>
      <p:sp>
        <p:nvSpPr>
          <p:cNvPr id="520" name="Google Shape;520;p57"/>
          <p:cNvSpPr txBox="1"/>
          <p:nvPr/>
        </p:nvSpPr>
        <p:spPr>
          <a:xfrm>
            <a:off x="9074727" y="1801091"/>
            <a:ext cx="105294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1.43</a:t>
            </a:r>
            <a:endParaRPr sz="1800">
              <a:solidFill>
                <a:schemeClr val="dk1"/>
              </a:solidFill>
              <a:latin typeface="Century Gothic"/>
              <a:ea typeface="Century Gothic"/>
              <a:cs typeface="Century Gothic"/>
              <a:sym typeface="Century Gothic"/>
            </a:endParaRPr>
          </a:p>
        </p:txBody>
      </p:sp>
      <p:pic>
        <p:nvPicPr>
          <p:cNvPr id="521" name="Google Shape;521;p57"/>
          <p:cNvPicPr preferRelativeResize="0"/>
          <p:nvPr/>
        </p:nvPicPr>
        <p:blipFill rotWithShape="1">
          <a:blip r:embed="rId6">
            <a:alphaModFix/>
          </a:blip>
          <a:srcRect b="0" l="0" r="0" t="0"/>
          <a:stretch/>
        </p:blipFill>
        <p:spPr>
          <a:xfrm>
            <a:off x="4117917" y="2107223"/>
            <a:ext cx="1112174" cy="523810"/>
          </a:xfrm>
          <a:prstGeom prst="rect">
            <a:avLst/>
          </a:prstGeom>
          <a:noFill/>
          <a:ln>
            <a:noFill/>
          </a:ln>
        </p:spPr>
      </p:pic>
      <p:pic>
        <p:nvPicPr>
          <p:cNvPr id="522" name="Google Shape;522;p57"/>
          <p:cNvPicPr preferRelativeResize="0"/>
          <p:nvPr/>
        </p:nvPicPr>
        <p:blipFill rotWithShape="1">
          <a:blip r:embed="rId7">
            <a:alphaModFix/>
          </a:blip>
          <a:srcRect b="0" l="0" r="0" t="0"/>
          <a:stretch/>
        </p:blipFill>
        <p:spPr>
          <a:xfrm>
            <a:off x="8997142" y="2243771"/>
            <a:ext cx="3084022" cy="888022"/>
          </a:xfrm>
          <a:prstGeom prst="rect">
            <a:avLst/>
          </a:prstGeom>
          <a:noFill/>
          <a:ln>
            <a:noFill/>
          </a:ln>
        </p:spPr>
      </p:pic>
      <p:pic>
        <p:nvPicPr>
          <p:cNvPr id="523" name="Google Shape;523;p57"/>
          <p:cNvPicPr preferRelativeResize="0"/>
          <p:nvPr/>
        </p:nvPicPr>
        <p:blipFill rotWithShape="1">
          <a:blip r:embed="rId8">
            <a:alphaModFix/>
          </a:blip>
          <a:srcRect b="0" l="0" r="0" t="0"/>
          <a:stretch/>
        </p:blipFill>
        <p:spPr>
          <a:xfrm>
            <a:off x="9527079" y="3251077"/>
            <a:ext cx="1043940" cy="540858"/>
          </a:xfrm>
          <a:prstGeom prst="rect">
            <a:avLst/>
          </a:prstGeom>
          <a:noFill/>
          <a:ln>
            <a:noFill/>
          </a:ln>
        </p:spPr>
      </p:pic>
      <p:pic>
        <p:nvPicPr>
          <p:cNvPr id="524" name="Google Shape;524;p57"/>
          <p:cNvPicPr preferRelativeResize="0"/>
          <p:nvPr/>
        </p:nvPicPr>
        <p:blipFill rotWithShape="1">
          <a:blip r:embed="rId9">
            <a:alphaModFix/>
          </a:blip>
          <a:srcRect b="0" l="0" r="0" t="0"/>
          <a:stretch/>
        </p:blipFill>
        <p:spPr>
          <a:xfrm>
            <a:off x="7479376" y="3456308"/>
            <a:ext cx="1517766" cy="449580"/>
          </a:xfrm>
          <a:prstGeom prst="rect">
            <a:avLst/>
          </a:prstGeom>
          <a:noFill/>
          <a:ln>
            <a:noFill/>
          </a:ln>
        </p:spPr>
      </p:pic>
      <p:pic>
        <p:nvPicPr>
          <p:cNvPr id="525" name="Google Shape;525;p57"/>
          <p:cNvPicPr preferRelativeResize="0"/>
          <p:nvPr/>
        </p:nvPicPr>
        <p:blipFill rotWithShape="1">
          <a:blip r:embed="rId10">
            <a:alphaModFix/>
          </a:blip>
          <a:srcRect b="0" l="0" r="0" t="0"/>
          <a:stretch/>
        </p:blipFill>
        <p:spPr>
          <a:xfrm>
            <a:off x="6072447" y="3905888"/>
            <a:ext cx="3002280" cy="818512"/>
          </a:xfrm>
          <a:prstGeom prst="rect">
            <a:avLst/>
          </a:prstGeom>
          <a:noFill/>
          <a:ln>
            <a:noFill/>
          </a:ln>
        </p:spPr>
      </p:pic>
      <p:sp>
        <p:nvSpPr>
          <p:cNvPr id="526" name="Google Shape;526;p57"/>
          <p:cNvSpPr txBox="1"/>
          <p:nvPr/>
        </p:nvSpPr>
        <p:spPr>
          <a:xfrm>
            <a:off x="8452659" y="3986136"/>
            <a:ext cx="7481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1.44</a:t>
            </a:r>
            <a:endParaRPr sz="1800">
              <a:solidFill>
                <a:schemeClr val="dk1"/>
              </a:solidFill>
              <a:latin typeface="Century Gothic"/>
              <a:ea typeface="Century Gothic"/>
              <a:cs typeface="Century Gothic"/>
              <a:sym typeface="Century Gothic"/>
            </a:endParaRPr>
          </a:p>
        </p:txBody>
      </p:sp>
      <p:pic>
        <p:nvPicPr>
          <p:cNvPr id="527" name="Google Shape;527;p57"/>
          <p:cNvPicPr preferRelativeResize="0"/>
          <p:nvPr/>
        </p:nvPicPr>
        <p:blipFill rotWithShape="1">
          <a:blip r:embed="rId11">
            <a:alphaModFix/>
          </a:blip>
          <a:srcRect b="0" l="0" r="0" t="0"/>
          <a:stretch/>
        </p:blipFill>
        <p:spPr>
          <a:xfrm>
            <a:off x="1676401" y="5368290"/>
            <a:ext cx="2313708" cy="616874"/>
          </a:xfrm>
          <a:prstGeom prst="rect">
            <a:avLst/>
          </a:prstGeom>
          <a:noFill/>
          <a:ln>
            <a:noFill/>
          </a:ln>
        </p:spPr>
      </p:pic>
      <p:sp>
        <p:nvSpPr>
          <p:cNvPr id="528" name="Google Shape;528;p57"/>
          <p:cNvSpPr txBox="1"/>
          <p:nvPr/>
        </p:nvSpPr>
        <p:spPr>
          <a:xfrm>
            <a:off x="3491345" y="5706288"/>
            <a:ext cx="7897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1.45</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8"/>
          <p:cNvSpPr txBox="1"/>
          <p:nvPr>
            <p:ph idx="1" type="body"/>
          </p:nvPr>
        </p:nvSpPr>
        <p:spPr>
          <a:xfrm>
            <a:off x="1801091" y="110835"/>
            <a:ext cx="10266218" cy="66224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Bu basit AA makina sargısının statorunda üretilen gerilimin, makinadaki akıya       , rotorun açısal hızına ve makina yapısıyla ilişkili bir sabite bağlı olan bir genlikte sinüzoidal değiştiğine dikkat ediniz. Bu ifade; bölüm 1.1’deki basit dönen çerçeve için elde ettiğimiz sonuçla aynıdır.</a:t>
            </a:r>
            <a:endParaRPr/>
          </a:p>
          <a:p>
            <a:pPr indent="0" lvl="0" marL="0" rtl="0" algn="l">
              <a:spcBef>
                <a:spcPts val="1000"/>
              </a:spcBef>
              <a:spcAft>
                <a:spcPts val="0"/>
              </a:spcAft>
              <a:buSzPts val="2000"/>
              <a:buNone/>
            </a:pPr>
            <a:r>
              <a:rPr lang="tr-TR" sz="2000">
                <a:latin typeface="Arial"/>
                <a:ea typeface="Arial"/>
                <a:cs typeface="Arial"/>
                <a:sym typeface="Arial"/>
              </a:rPr>
              <a:t>(1.45) denkleminin, bu bölümdeki diğer denklemlerin bir kaçında bulunan sin(    )’nin yerine cos(    ) terimini içerdiğine dikkat ediniz. Kosinüs terimi sinüs terimiyle karşılaştırıldığında özel bir öneme sahip değildir. Bu türetede bizim için referans yön seçimimizden kaynaklanmıştır. Eğer için referans yön 90° döndürülseydi, terimini elde edecektik.</a:t>
            </a:r>
            <a:endParaRPr/>
          </a:p>
          <a:p>
            <a:pPr indent="0" lvl="0" marL="0" rtl="0" algn="l">
              <a:spcBef>
                <a:spcPts val="1000"/>
              </a:spcBef>
              <a:spcAft>
                <a:spcPts val="0"/>
              </a:spcAft>
              <a:buSzPts val="1800"/>
              <a:buNone/>
            </a:pPr>
            <a:r>
              <a:rPr lang="tr-TR"/>
              <a:t>		</a:t>
            </a:r>
            <a:r>
              <a:rPr lang="tr-TR" sz="2000">
                <a:latin typeface="Arial"/>
                <a:ea typeface="Arial"/>
                <a:cs typeface="Arial"/>
                <a:sym typeface="Arial"/>
              </a:rPr>
              <a:t>ÜÇ FAZLI BİR SARGIDA İNDÜKLENEN GERİLİM</a:t>
            </a:r>
            <a:endParaRPr/>
          </a:p>
          <a:p>
            <a:pPr indent="-342900" lvl="0" marL="342900" rtl="0" algn="l">
              <a:spcBef>
                <a:spcPts val="1000"/>
              </a:spcBef>
              <a:spcAft>
                <a:spcPts val="0"/>
              </a:spcAft>
              <a:buSzPts val="2000"/>
              <a:buChar char="🠶"/>
            </a:pPr>
            <a:r>
              <a:rPr lang="tr-TR" sz="2000">
                <a:latin typeface="Arial"/>
                <a:ea typeface="Arial"/>
                <a:cs typeface="Arial"/>
                <a:sym typeface="Arial"/>
              </a:rPr>
              <a:t> 			 Her biri N</a:t>
            </a:r>
            <a:r>
              <a:rPr baseline="-25000" lang="tr-TR" sz="2000">
                <a:latin typeface="Arial"/>
                <a:ea typeface="Arial"/>
                <a:cs typeface="Arial"/>
                <a:sym typeface="Arial"/>
              </a:rPr>
              <a:t>C</a:t>
            </a:r>
            <a:r>
              <a:rPr lang="tr-TR" sz="2000">
                <a:latin typeface="Arial"/>
                <a:ea typeface="Arial"/>
                <a:cs typeface="Arial"/>
                <a:sym typeface="Arial"/>
              </a:rPr>
              <a:t> sarımlı üç bobin(sargı) ; şekil 1.16’da gösterildiği gibi rotor manyetik alanının etkisinde olacak şekilde yerleştirilirse, bu sargıların her birinde 					 indüklenen gerilimler genlik olarak aynı fakat 120° faz farklı olacaktır. Üç 					 bobinin her birinde elde edilen gerilimler </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228600" lvl="8" marL="3886200" rtl="0" algn="l">
              <a:spcBef>
                <a:spcPts val="1000"/>
              </a:spcBef>
              <a:spcAft>
                <a:spcPts val="0"/>
              </a:spcAft>
              <a:buSzPts val="1400"/>
              <a:buChar char="🠶"/>
            </a:pPr>
            <a:r>
              <a:rPr lang="tr-TR" sz="1400">
                <a:latin typeface="Arial"/>
                <a:ea typeface="Arial"/>
                <a:cs typeface="Arial"/>
                <a:sym typeface="Arial"/>
              </a:rPr>
              <a:t>                                                                                  </a:t>
            </a:r>
            <a:r>
              <a:rPr lang="tr-TR" sz="2000">
                <a:latin typeface="Arial"/>
                <a:ea typeface="Arial"/>
                <a:cs typeface="Arial"/>
                <a:sym typeface="Arial"/>
              </a:rPr>
              <a:t>olur.</a:t>
            </a:r>
            <a:endParaRPr sz="2000">
              <a:latin typeface="Arial"/>
              <a:ea typeface="Arial"/>
              <a:cs typeface="Arial"/>
              <a:sym typeface="Arial"/>
            </a:endParaRPr>
          </a:p>
        </p:txBody>
      </p:sp>
      <p:pic>
        <p:nvPicPr>
          <p:cNvPr id="534" name="Google Shape;534;p58"/>
          <p:cNvPicPr preferRelativeResize="0"/>
          <p:nvPr/>
        </p:nvPicPr>
        <p:blipFill rotWithShape="1">
          <a:blip r:embed="rId3">
            <a:alphaModFix/>
          </a:blip>
          <a:srcRect b="0" l="0" r="0" t="0"/>
          <a:stretch/>
        </p:blipFill>
        <p:spPr>
          <a:xfrm>
            <a:off x="10945437" y="110835"/>
            <a:ext cx="359872" cy="321425"/>
          </a:xfrm>
          <a:prstGeom prst="rect">
            <a:avLst/>
          </a:prstGeom>
          <a:noFill/>
          <a:ln>
            <a:noFill/>
          </a:ln>
        </p:spPr>
      </p:pic>
      <p:pic>
        <p:nvPicPr>
          <p:cNvPr id="535" name="Google Shape;535;p58"/>
          <p:cNvPicPr preferRelativeResize="0"/>
          <p:nvPr/>
        </p:nvPicPr>
        <p:blipFill rotWithShape="1">
          <a:blip r:embed="rId4">
            <a:alphaModFix/>
          </a:blip>
          <a:srcRect b="0" l="0" r="0" t="0"/>
          <a:stretch/>
        </p:blipFill>
        <p:spPr>
          <a:xfrm>
            <a:off x="10542270" y="1455074"/>
            <a:ext cx="251460" cy="373380"/>
          </a:xfrm>
          <a:prstGeom prst="rect">
            <a:avLst/>
          </a:prstGeom>
          <a:noFill/>
          <a:ln>
            <a:noFill/>
          </a:ln>
        </p:spPr>
      </p:pic>
      <p:pic>
        <p:nvPicPr>
          <p:cNvPr id="536" name="Google Shape;536;p58"/>
          <p:cNvPicPr preferRelativeResize="0"/>
          <p:nvPr/>
        </p:nvPicPr>
        <p:blipFill rotWithShape="1">
          <a:blip r:embed="rId4">
            <a:alphaModFix/>
          </a:blip>
          <a:srcRect b="0" l="0" r="0" t="0"/>
          <a:stretch/>
        </p:blipFill>
        <p:spPr>
          <a:xfrm>
            <a:off x="3185507" y="1765416"/>
            <a:ext cx="251460" cy="373380"/>
          </a:xfrm>
          <a:prstGeom prst="rect">
            <a:avLst/>
          </a:prstGeom>
          <a:noFill/>
          <a:ln>
            <a:noFill/>
          </a:ln>
        </p:spPr>
      </p:pic>
      <p:pic>
        <p:nvPicPr>
          <p:cNvPr id="537" name="Google Shape;537;p58"/>
          <p:cNvPicPr preferRelativeResize="0"/>
          <p:nvPr/>
        </p:nvPicPr>
        <p:blipFill rotWithShape="1">
          <a:blip r:embed="rId5">
            <a:alphaModFix/>
          </a:blip>
          <a:srcRect b="0" l="0" r="0" t="0"/>
          <a:stretch/>
        </p:blipFill>
        <p:spPr>
          <a:xfrm>
            <a:off x="4286596" y="4952520"/>
            <a:ext cx="5427172" cy="1409007"/>
          </a:xfrm>
          <a:prstGeom prst="rect">
            <a:avLst/>
          </a:prstGeom>
          <a:noFill/>
          <a:ln>
            <a:noFill/>
          </a:ln>
        </p:spPr>
      </p:pic>
      <p:sp>
        <p:nvSpPr>
          <p:cNvPr id="538" name="Google Shape;538;p58"/>
          <p:cNvSpPr/>
          <p:nvPr/>
        </p:nvSpPr>
        <p:spPr>
          <a:xfrm>
            <a:off x="8894791" y="5308583"/>
            <a:ext cx="124691" cy="1052944"/>
          </a:xfrm>
          <a:prstGeom prst="rect">
            <a:avLst/>
          </a:pr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39" name="Google Shape;539;p58"/>
          <p:cNvSpPr txBox="1"/>
          <p:nvPr/>
        </p:nvSpPr>
        <p:spPr>
          <a:xfrm>
            <a:off x="8846299" y="5271866"/>
            <a:ext cx="12469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a:t>
            </a:r>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a:t>
            </a:r>
            <a:endParaRPr/>
          </a:p>
        </p:txBody>
      </p:sp>
      <p:pic>
        <p:nvPicPr>
          <p:cNvPr id="540" name="Google Shape;540;p58"/>
          <p:cNvPicPr preferRelativeResize="0"/>
          <p:nvPr/>
        </p:nvPicPr>
        <p:blipFill rotWithShape="1">
          <a:blip r:embed="rId6">
            <a:alphaModFix/>
          </a:blip>
          <a:srcRect b="0" l="0" r="0" t="0"/>
          <a:stretch/>
        </p:blipFill>
        <p:spPr>
          <a:xfrm>
            <a:off x="91338" y="3685732"/>
            <a:ext cx="3219899" cy="3172268"/>
          </a:xfrm>
          <a:prstGeom prst="rect">
            <a:avLst/>
          </a:prstGeom>
          <a:noFill/>
          <a:ln>
            <a:noFill/>
          </a:ln>
        </p:spPr>
      </p:pic>
      <p:sp>
        <p:nvSpPr>
          <p:cNvPr id="541" name="Google Shape;541;p58"/>
          <p:cNvSpPr txBox="1"/>
          <p:nvPr/>
        </p:nvSpPr>
        <p:spPr>
          <a:xfrm>
            <a:off x="2617470" y="6487877"/>
            <a:ext cx="113607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400">
                <a:solidFill>
                  <a:schemeClr val="dk1"/>
                </a:solidFill>
                <a:latin typeface="Century Gothic"/>
                <a:ea typeface="Century Gothic"/>
                <a:cs typeface="Century Gothic"/>
                <a:sym typeface="Century Gothic"/>
              </a:rPr>
              <a:t>Şekil 1.16</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9"/>
          <p:cNvSpPr txBox="1"/>
          <p:nvPr>
            <p:ph idx="1" type="body"/>
          </p:nvPr>
        </p:nvSpPr>
        <p:spPr>
          <a:xfrm>
            <a:off x="1579418" y="1544718"/>
            <a:ext cx="10423957" cy="489065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Dolayısıyla, üç fazlı akımlar bir makinanın statorunda düzgün dönen bir manyetik alan ve düzgün dönen bir manyetik alanda böyle bir statorda üç fazlı gerilimler üretebilir.</a:t>
            </a:r>
            <a:endParaRPr/>
          </a:p>
          <a:p>
            <a:pPr indent="0" lvl="0" marL="0" rtl="0" algn="l">
              <a:spcBef>
                <a:spcPts val="1000"/>
              </a:spcBef>
              <a:spcAft>
                <a:spcPts val="0"/>
              </a:spcAft>
              <a:buSzPts val="2000"/>
              <a:buNone/>
            </a:pPr>
            <a:r>
              <a:rPr lang="tr-TR" sz="2000">
                <a:latin typeface="Arial"/>
                <a:ea typeface="Arial"/>
                <a:cs typeface="Arial"/>
                <a:sym typeface="Arial"/>
              </a:rPr>
              <a:t>	ÜÇ FAZLI BİR STATORDAKİ RMS GERİLİM</a:t>
            </a:r>
            <a:endParaRPr/>
          </a:p>
          <a:p>
            <a:pPr indent="-342900" lvl="0" marL="342900" rtl="0" algn="l">
              <a:spcBef>
                <a:spcPts val="1000"/>
              </a:spcBef>
              <a:spcAft>
                <a:spcPts val="0"/>
              </a:spcAft>
              <a:buSzPts val="2000"/>
              <a:buChar char="🠶"/>
            </a:pPr>
            <a:r>
              <a:rPr lang="tr-TR" sz="2000">
                <a:latin typeface="Arial"/>
                <a:ea typeface="Arial"/>
                <a:cs typeface="Arial"/>
                <a:sym typeface="Arial"/>
              </a:rPr>
              <a:t>Bu tür üç fazlı statorun herhangi bir fazındaki tepe gerilim  				‘dır.</a:t>
            </a:r>
            <a:endParaRPr/>
          </a:p>
          <a:p>
            <a:pPr indent="-342900" lvl="0" marL="342900" rtl="0" algn="l">
              <a:spcBef>
                <a:spcPts val="1000"/>
              </a:spcBef>
              <a:spcAft>
                <a:spcPts val="0"/>
              </a:spcAft>
              <a:buSzPts val="2000"/>
              <a:buChar char="🠶"/>
            </a:pPr>
            <a:r>
              <a:rPr lang="tr-TR" sz="2000">
                <a:latin typeface="Arial"/>
                <a:ea typeface="Arial"/>
                <a:cs typeface="Arial"/>
                <a:sym typeface="Arial"/>
              </a:rPr>
              <a:t>                olduğundan, bu denklem            			     olarak yazılabilir.</a:t>
            </a:r>
            <a:endParaRPr/>
          </a:p>
          <a:p>
            <a:pPr indent="0" lvl="0" marL="0" rtl="0" algn="l">
              <a:spcBef>
                <a:spcPts val="1000"/>
              </a:spcBef>
              <a:spcAft>
                <a:spcPts val="0"/>
              </a:spcAft>
              <a:buSzPts val="2000"/>
              <a:buNone/>
            </a:pPr>
            <a:r>
              <a:rPr lang="tr-TR" sz="2000">
                <a:latin typeface="Arial"/>
                <a:ea typeface="Arial"/>
                <a:cs typeface="Arial"/>
                <a:sym typeface="Arial"/>
              </a:rPr>
              <a:t>Dolayısıyla bu üç fazlı statorun herhangi bir fazının RMS gerilimi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olur.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Makinanın terminallerindeki RMS gerilim, statorun Y veya       bağlı oluşuna bağlı olacaktır. Makina Y bağlanırsa, bu durumda terminal gerilimi E</a:t>
            </a:r>
            <a:r>
              <a:rPr baseline="-25000" lang="tr-TR" sz="2000">
                <a:latin typeface="Arial"/>
                <a:ea typeface="Arial"/>
                <a:cs typeface="Arial"/>
                <a:sym typeface="Arial"/>
              </a:rPr>
              <a:t>A </a:t>
            </a:r>
            <a:r>
              <a:rPr lang="tr-TR" sz="2000">
                <a:latin typeface="Arial"/>
                <a:ea typeface="Arial"/>
                <a:cs typeface="Arial"/>
                <a:sym typeface="Arial"/>
              </a:rPr>
              <a:t>‘nın √3 katı,     bağlanırsa terminal gerilimi E</a:t>
            </a:r>
            <a:r>
              <a:rPr baseline="-25000" lang="tr-TR" sz="2000">
                <a:latin typeface="Arial"/>
                <a:ea typeface="Arial"/>
                <a:cs typeface="Arial"/>
                <a:sym typeface="Arial"/>
              </a:rPr>
              <a:t>A</a:t>
            </a:r>
            <a:r>
              <a:rPr lang="tr-TR" sz="2000">
                <a:latin typeface="Arial"/>
                <a:ea typeface="Arial"/>
                <a:cs typeface="Arial"/>
                <a:sym typeface="Arial"/>
              </a:rPr>
              <a:t>’ya eşit olacaktır.</a:t>
            </a:r>
            <a:endParaRPr/>
          </a:p>
          <a:p>
            <a:pPr indent="0" lvl="0" marL="0" rtl="0" algn="l">
              <a:spcBef>
                <a:spcPts val="1000"/>
              </a:spcBef>
              <a:spcAft>
                <a:spcPts val="0"/>
              </a:spcAft>
              <a:buSzPts val="2000"/>
              <a:buNone/>
            </a:pPr>
            <a:r>
              <a:t/>
            </a:r>
            <a:endParaRPr sz="2000">
              <a:latin typeface="Arial"/>
              <a:ea typeface="Arial"/>
              <a:cs typeface="Arial"/>
              <a:sym typeface="Arial"/>
            </a:endParaRPr>
          </a:p>
        </p:txBody>
      </p:sp>
      <p:pic>
        <p:nvPicPr>
          <p:cNvPr id="547" name="Google Shape;547;p59"/>
          <p:cNvPicPr preferRelativeResize="0"/>
          <p:nvPr/>
        </p:nvPicPr>
        <p:blipFill rotWithShape="1">
          <a:blip r:embed="rId3">
            <a:alphaModFix/>
          </a:blip>
          <a:srcRect b="0" l="0" r="0" t="0"/>
          <a:stretch/>
        </p:blipFill>
        <p:spPr>
          <a:xfrm>
            <a:off x="8686597" y="2661284"/>
            <a:ext cx="1477179" cy="348940"/>
          </a:xfrm>
          <a:prstGeom prst="rect">
            <a:avLst/>
          </a:prstGeom>
          <a:noFill/>
          <a:ln>
            <a:noFill/>
          </a:ln>
        </p:spPr>
      </p:pic>
      <p:pic>
        <p:nvPicPr>
          <p:cNvPr id="548" name="Google Shape;548;p59"/>
          <p:cNvPicPr preferRelativeResize="0"/>
          <p:nvPr/>
        </p:nvPicPr>
        <p:blipFill rotWithShape="1">
          <a:blip r:embed="rId4">
            <a:alphaModFix/>
          </a:blip>
          <a:srcRect b="0" l="0" r="0" t="0"/>
          <a:stretch/>
        </p:blipFill>
        <p:spPr>
          <a:xfrm>
            <a:off x="2111779" y="3169900"/>
            <a:ext cx="922366" cy="454624"/>
          </a:xfrm>
          <a:prstGeom prst="rect">
            <a:avLst/>
          </a:prstGeom>
          <a:noFill/>
          <a:ln>
            <a:noFill/>
          </a:ln>
        </p:spPr>
      </p:pic>
      <p:pic>
        <p:nvPicPr>
          <p:cNvPr id="549" name="Google Shape;549;p59"/>
          <p:cNvPicPr preferRelativeResize="0"/>
          <p:nvPr/>
        </p:nvPicPr>
        <p:blipFill rotWithShape="1">
          <a:blip r:embed="rId5">
            <a:alphaModFix/>
          </a:blip>
          <a:srcRect b="0" l="0" r="0" t="0"/>
          <a:stretch/>
        </p:blipFill>
        <p:spPr>
          <a:xfrm>
            <a:off x="6276856" y="3169900"/>
            <a:ext cx="1906677" cy="378631"/>
          </a:xfrm>
          <a:prstGeom prst="rect">
            <a:avLst/>
          </a:prstGeom>
          <a:noFill/>
          <a:ln>
            <a:noFill/>
          </a:ln>
        </p:spPr>
      </p:pic>
      <p:pic>
        <p:nvPicPr>
          <p:cNvPr id="550" name="Google Shape;550;p59"/>
          <p:cNvPicPr preferRelativeResize="0"/>
          <p:nvPr/>
        </p:nvPicPr>
        <p:blipFill rotWithShape="1">
          <a:blip r:embed="rId6">
            <a:alphaModFix/>
          </a:blip>
          <a:srcRect b="0" l="0" r="0" t="0"/>
          <a:stretch/>
        </p:blipFill>
        <p:spPr>
          <a:xfrm>
            <a:off x="9030065" y="3631244"/>
            <a:ext cx="1926758" cy="1067841"/>
          </a:xfrm>
          <a:prstGeom prst="rect">
            <a:avLst/>
          </a:prstGeom>
          <a:noFill/>
          <a:ln>
            <a:noFill/>
          </a:ln>
        </p:spPr>
      </p:pic>
      <p:pic>
        <p:nvPicPr>
          <p:cNvPr id="551" name="Google Shape;551;p59"/>
          <p:cNvPicPr preferRelativeResize="0"/>
          <p:nvPr/>
        </p:nvPicPr>
        <p:blipFill rotWithShape="1">
          <a:blip r:embed="rId7">
            <a:alphaModFix/>
          </a:blip>
          <a:srcRect b="0" l="0" r="0" t="0"/>
          <a:stretch/>
        </p:blipFill>
        <p:spPr>
          <a:xfrm>
            <a:off x="8183533" y="4957313"/>
            <a:ext cx="267739" cy="304758"/>
          </a:xfrm>
          <a:prstGeom prst="rect">
            <a:avLst/>
          </a:prstGeom>
          <a:noFill/>
          <a:ln>
            <a:noFill/>
          </a:ln>
        </p:spPr>
      </p:pic>
      <p:pic>
        <p:nvPicPr>
          <p:cNvPr id="552" name="Google Shape;552;p59"/>
          <p:cNvPicPr preferRelativeResize="0"/>
          <p:nvPr/>
        </p:nvPicPr>
        <p:blipFill rotWithShape="1">
          <a:blip r:embed="rId7">
            <a:alphaModFix/>
          </a:blip>
          <a:srcRect b="0" l="0" r="0" t="0"/>
          <a:stretch/>
        </p:blipFill>
        <p:spPr>
          <a:xfrm>
            <a:off x="9030065" y="5320105"/>
            <a:ext cx="267739" cy="304758"/>
          </a:xfrm>
          <a:prstGeom prst="rect">
            <a:avLst/>
          </a:prstGeom>
          <a:noFill/>
          <a:ln>
            <a:noFill/>
          </a:ln>
        </p:spPr>
      </p:pic>
      <p:sp>
        <p:nvSpPr>
          <p:cNvPr id="553" name="Google Shape;553;p59"/>
          <p:cNvSpPr txBox="1"/>
          <p:nvPr/>
        </p:nvSpPr>
        <p:spPr>
          <a:xfrm>
            <a:off x="9740510" y="2835754"/>
            <a:ext cx="8465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1.47</a:t>
            </a:r>
            <a:endParaRPr sz="1800">
              <a:solidFill>
                <a:schemeClr val="dk1"/>
              </a:solidFill>
              <a:latin typeface="Century Gothic"/>
              <a:ea typeface="Century Gothic"/>
              <a:cs typeface="Century Gothic"/>
              <a:sym typeface="Century Gothic"/>
            </a:endParaRPr>
          </a:p>
        </p:txBody>
      </p:sp>
      <p:sp>
        <p:nvSpPr>
          <p:cNvPr id="554" name="Google Shape;554;p59"/>
          <p:cNvSpPr txBox="1"/>
          <p:nvPr/>
        </p:nvSpPr>
        <p:spPr>
          <a:xfrm>
            <a:off x="7842234" y="3345283"/>
            <a:ext cx="8465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1.48</a:t>
            </a:r>
            <a:endParaRPr sz="1800">
              <a:solidFill>
                <a:schemeClr val="dk1"/>
              </a:solidFill>
              <a:latin typeface="Century Gothic"/>
              <a:ea typeface="Century Gothic"/>
              <a:cs typeface="Century Gothic"/>
              <a:sym typeface="Century Gothic"/>
            </a:endParaRPr>
          </a:p>
        </p:txBody>
      </p:sp>
      <p:sp>
        <p:nvSpPr>
          <p:cNvPr id="555" name="Google Shape;555;p59"/>
          <p:cNvSpPr txBox="1"/>
          <p:nvPr/>
        </p:nvSpPr>
        <p:spPr>
          <a:xfrm>
            <a:off x="10633567" y="3815526"/>
            <a:ext cx="8465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1.49</a:t>
            </a:r>
            <a:endParaRPr sz="1800">
              <a:solidFill>
                <a:schemeClr val="dk1"/>
              </a:solidFill>
              <a:latin typeface="Century Gothic"/>
              <a:ea typeface="Century Gothic"/>
              <a:cs typeface="Century Gothic"/>
              <a:sym typeface="Century Gothic"/>
            </a:endParaRPr>
          </a:p>
        </p:txBody>
      </p:sp>
      <p:sp>
        <p:nvSpPr>
          <p:cNvPr id="556" name="Google Shape;556;p59"/>
          <p:cNvSpPr txBox="1"/>
          <p:nvPr/>
        </p:nvSpPr>
        <p:spPr>
          <a:xfrm>
            <a:off x="10852782" y="4389982"/>
            <a:ext cx="8465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1.50</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0"/>
          <p:cNvSpPr txBox="1"/>
          <p:nvPr>
            <p:ph idx="1" type="body"/>
          </p:nvPr>
        </p:nvSpPr>
        <p:spPr>
          <a:xfrm>
            <a:off x="950622" y="41564"/>
            <a:ext cx="11241378" cy="68164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		1.5 BİR AA MAKİNADA İNDÜKLENEN MOMENT</a:t>
            </a:r>
            <a:endParaRPr/>
          </a:p>
          <a:p>
            <a:pPr indent="-342900" lvl="0" marL="342900" rtl="0" algn="l">
              <a:spcBef>
                <a:spcPts val="1000"/>
              </a:spcBef>
              <a:spcAft>
                <a:spcPts val="0"/>
              </a:spcAft>
              <a:buSzPts val="2000"/>
              <a:buChar char="🠶"/>
            </a:pPr>
            <a:r>
              <a:rPr lang="tr-TR" sz="2000">
                <a:latin typeface="Arial"/>
                <a:ea typeface="Arial"/>
                <a:cs typeface="Arial"/>
                <a:sym typeface="Arial"/>
              </a:rPr>
              <a:t>   Normal çalışma koşullarındaki  AA  makinalarında, biri rotor devresinin oluşturduğu rotor manyetik alan ve diğeri stator devresinin oluşturduğu stator manyetik alanı olmak üzere iki alan vardır. Bu iki alanın etkileşimi makinadaki momenti oluşturur. Bu moment oluşumu birbirine yakın iki kalıcı mıknatısın birbirleriyle çakışacak şekilde moment oluşturmasına benzer.</a:t>
            </a:r>
            <a:endParaRPr/>
          </a:p>
          <a:p>
            <a:pPr indent="-228600" lvl="8" marL="3886200" rtl="0" algn="l">
              <a:spcBef>
                <a:spcPts val="1000"/>
              </a:spcBef>
              <a:spcAft>
                <a:spcPts val="0"/>
              </a:spcAft>
              <a:buSzPts val="2000"/>
              <a:buChar char="🠶"/>
            </a:pPr>
            <a:r>
              <a:rPr lang="tr-TR" sz="2000">
                <a:latin typeface="Arial"/>
                <a:ea typeface="Arial"/>
                <a:cs typeface="Arial"/>
                <a:sym typeface="Arial"/>
              </a:rPr>
              <a:t>            Şekil 1.17, rotorunda tek bir iletken ve statordaki akı</a:t>
            </a:r>
            <a:endParaRPr/>
          </a:p>
          <a:p>
            <a:pPr indent="0" lvl="8" marL="3657600" rtl="0" algn="l">
              <a:spcBef>
                <a:spcPts val="1000"/>
              </a:spcBef>
              <a:spcAft>
                <a:spcPts val="0"/>
              </a:spcAft>
              <a:buSzPts val="2000"/>
              <a:buNone/>
            </a:pPr>
            <a:r>
              <a:rPr lang="tr-TR" sz="2000">
                <a:latin typeface="Arial"/>
                <a:ea typeface="Arial"/>
                <a:cs typeface="Arial"/>
                <a:sym typeface="Arial"/>
              </a:rPr>
              <a:t>  dağılımı sinüzoidal olan basitleştirilmiş bir AA makinasını                         gösterir. Bu makinadaki stator akı dağılımı    		       	 ‘dır.</a:t>
            </a:r>
            <a:endParaRPr/>
          </a:p>
          <a:p>
            <a:pPr indent="0" lvl="8" marL="3657600" rtl="0" algn="l">
              <a:spcBef>
                <a:spcPts val="1000"/>
              </a:spcBef>
              <a:spcAft>
                <a:spcPts val="0"/>
              </a:spcAft>
              <a:buSzPts val="2000"/>
              <a:buNone/>
            </a:pPr>
            <a:r>
              <a:rPr lang="tr-TR" sz="2000">
                <a:latin typeface="Arial"/>
                <a:ea typeface="Arial"/>
                <a:cs typeface="Arial"/>
                <a:sym typeface="Arial"/>
              </a:rPr>
              <a:t>Burada       akı yoğunluğunun tepe değeridir;       (a) akı yoğunluğu vektörü rotor yüzeyinden stator yüzeyine radyal doğrultuda çıktığında pozitiftir. Bu basitleştirilmiş  AA makinasının rotorunda ne kadarlık bir moment üretilir? Bunun için ayrı ayrı iki iletkenin her biri üzerindeki kuvvet ve momenti analiz edeceğiz.</a:t>
            </a:r>
            <a:endParaRPr/>
          </a:p>
          <a:p>
            <a:pPr indent="-228600" lvl="8" marL="3886200" rtl="0" algn="l">
              <a:spcBef>
                <a:spcPts val="1000"/>
              </a:spcBef>
              <a:spcAft>
                <a:spcPts val="0"/>
              </a:spcAft>
              <a:buSzPts val="2000"/>
              <a:buChar char="🠶"/>
            </a:pPr>
            <a:r>
              <a:rPr lang="tr-TR" sz="2000">
                <a:latin typeface="Arial"/>
                <a:ea typeface="Arial"/>
                <a:cs typeface="Arial"/>
                <a:sym typeface="Arial"/>
              </a:rPr>
              <a:t>İletken 1’de  indüklenen kuvvet;     		  	    gösterilen yönde olur.</a:t>
            </a:r>
            <a:endParaRPr sz="2000">
              <a:latin typeface="Arial"/>
              <a:ea typeface="Arial"/>
              <a:cs typeface="Arial"/>
              <a:sym typeface="Arial"/>
            </a:endParaRPr>
          </a:p>
          <a:p>
            <a:pPr indent="0" lvl="8" marL="3657600" rtl="0" algn="l">
              <a:spcBef>
                <a:spcPts val="1000"/>
              </a:spcBef>
              <a:spcAft>
                <a:spcPts val="0"/>
              </a:spcAft>
              <a:buSzPts val="2000"/>
              <a:buNone/>
            </a:pPr>
            <a:r>
              <a:rPr lang="tr-TR" sz="2000">
                <a:latin typeface="Arial"/>
                <a:ea typeface="Arial"/>
                <a:cs typeface="Arial"/>
                <a:sym typeface="Arial"/>
              </a:rPr>
              <a:t>İletken üzerindeki moment;   					 saat dönüş yönüne ters olur.</a:t>
            </a:r>
            <a:endParaRPr/>
          </a:p>
          <a:p>
            <a:pPr indent="-101600" lvl="8" marL="38862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562" name="Google Shape;562;p60"/>
          <p:cNvPicPr preferRelativeResize="0"/>
          <p:nvPr/>
        </p:nvPicPr>
        <p:blipFill rotWithShape="1">
          <a:blip r:embed="rId3">
            <a:alphaModFix/>
          </a:blip>
          <a:srcRect b="0" l="0" r="0" t="0"/>
          <a:stretch/>
        </p:blipFill>
        <p:spPr>
          <a:xfrm>
            <a:off x="178655" y="1790586"/>
            <a:ext cx="4448796" cy="4658375"/>
          </a:xfrm>
          <a:prstGeom prst="rect">
            <a:avLst/>
          </a:prstGeom>
          <a:noFill/>
          <a:ln>
            <a:noFill/>
          </a:ln>
        </p:spPr>
      </p:pic>
      <p:pic>
        <p:nvPicPr>
          <p:cNvPr id="563" name="Google Shape;563;p60"/>
          <p:cNvPicPr preferRelativeResize="0"/>
          <p:nvPr/>
        </p:nvPicPr>
        <p:blipFill rotWithShape="1">
          <a:blip r:embed="rId4">
            <a:alphaModFix/>
          </a:blip>
          <a:srcRect b="0" l="0" r="0" t="0"/>
          <a:stretch/>
        </p:blipFill>
        <p:spPr>
          <a:xfrm>
            <a:off x="9404419" y="2546036"/>
            <a:ext cx="1714500" cy="411480"/>
          </a:xfrm>
          <a:prstGeom prst="rect">
            <a:avLst/>
          </a:prstGeom>
          <a:noFill/>
          <a:ln>
            <a:noFill/>
          </a:ln>
        </p:spPr>
      </p:pic>
      <p:pic>
        <p:nvPicPr>
          <p:cNvPr id="564" name="Google Shape;564;p60"/>
          <p:cNvPicPr preferRelativeResize="0"/>
          <p:nvPr/>
        </p:nvPicPr>
        <p:blipFill rotWithShape="1">
          <a:blip r:embed="rId5">
            <a:alphaModFix/>
          </a:blip>
          <a:srcRect b="0" l="0" r="0" t="0"/>
          <a:stretch/>
        </p:blipFill>
        <p:spPr>
          <a:xfrm>
            <a:off x="5559061" y="3017499"/>
            <a:ext cx="309178" cy="366886"/>
          </a:xfrm>
          <a:prstGeom prst="rect">
            <a:avLst/>
          </a:prstGeom>
          <a:noFill/>
          <a:ln>
            <a:noFill/>
          </a:ln>
        </p:spPr>
      </p:pic>
      <p:pic>
        <p:nvPicPr>
          <p:cNvPr id="565" name="Google Shape;565;p60"/>
          <p:cNvPicPr preferRelativeResize="0"/>
          <p:nvPr/>
        </p:nvPicPr>
        <p:blipFill rotWithShape="1">
          <a:blip r:embed="rId5">
            <a:alphaModFix/>
          </a:blip>
          <a:srcRect b="0" l="0" r="0" t="0"/>
          <a:stretch/>
        </p:blipFill>
        <p:spPr>
          <a:xfrm>
            <a:off x="9718179" y="3017499"/>
            <a:ext cx="373380" cy="256482"/>
          </a:xfrm>
          <a:prstGeom prst="rect">
            <a:avLst/>
          </a:prstGeom>
          <a:noFill/>
          <a:ln>
            <a:noFill/>
          </a:ln>
        </p:spPr>
      </p:pic>
      <p:pic>
        <p:nvPicPr>
          <p:cNvPr id="566" name="Google Shape;566;p60"/>
          <p:cNvPicPr preferRelativeResize="0"/>
          <p:nvPr/>
        </p:nvPicPr>
        <p:blipFill rotWithShape="1">
          <a:blip r:embed="rId6">
            <a:alphaModFix/>
          </a:blip>
          <a:srcRect b="0" l="0" r="0" t="0"/>
          <a:stretch/>
        </p:blipFill>
        <p:spPr>
          <a:xfrm>
            <a:off x="8584056" y="4573099"/>
            <a:ext cx="1640725" cy="733946"/>
          </a:xfrm>
          <a:prstGeom prst="rect">
            <a:avLst/>
          </a:prstGeom>
          <a:noFill/>
          <a:ln>
            <a:noFill/>
          </a:ln>
        </p:spPr>
      </p:pic>
      <p:pic>
        <p:nvPicPr>
          <p:cNvPr id="567" name="Google Shape;567;p60"/>
          <p:cNvPicPr preferRelativeResize="0"/>
          <p:nvPr/>
        </p:nvPicPr>
        <p:blipFill rotWithShape="1">
          <a:blip r:embed="rId7">
            <a:alphaModFix/>
          </a:blip>
          <a:srcRect b="0" l="0" r="0" t="0"/>
          <a:stretch/>
        </p:blipFill>
        <p:spPr>
          <a:xfrm>
            <a:off x="7909815" y="5320162"/>
            <a:ext cx="1995054" cy="103181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ph idx="1" type="body"/>
          </p:nvPr>
        </p:nvSpPr>
        <p:spPr>
          <a:xfrm>
            <a:off x="1688666" y="0"/>
            <a:ext cx="10503333" cy="685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İletken 2 ‘de indüklenen kuvvet;				gösterilen yönde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İletken üzerindeki moment;  					Saat dönüş yönüne ters olur.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Bundan dolayı, çerçeve rotordaki moment;				Saat dönüş yönüne ters olur.</a:t>
            </a:r>
            <a:endParaRPr/>
          </a:p>
          <a:p>
            <a:pPr indent="-342900" lvl="0" marL="342900" rtl="0" algn="l">
              <a:spcBef>
                <a:spcPts val="1000"/>
              </a:spcBef>
              <a:spcAft>
                <a:spcPts val="0"/>
              </a:spcAft>
              <a:buSzPts val="2000"/>
              <a:buChar char="🠶"/>
            </a:pPr>
            <a:r>
              <a:rPr lang="tr-TR" sz="2000">
                <a:latin typeface="Arial"/>
                <a:ea typeface="Arial"/>
                <a:cs typeface="Arial"/>
                <a:sym typeface="Arial"/>
              </a:rPr>
              <a:t>Bu denklemi şekil 1.18  ve aşağıdaki iki gerçeğin dikkate alınmasıyla çok daha uygun bir şekilde yazılabilir.</a:t>
            </a:r>
            <a:endParaRPr/>
          </a:p>
          <a:p>
            <a:pPr indent="-228600" lvl="6" marL="2971800" rtl="0" algn="l">
              <a:spcBef>
                <a:spcPts val="1000"/>
              </a:spcBef>
              <a:spcAft>
                <a:spcPts val="0"/>
              </a:spcAft>
              <a:buSzPts val="2000"/>
              <a:buChar char="🠶"/>
            </a:pPr>
            <a:r>
              <a:rPr lang="tr-TR" sz="2000">
                <a:latin typeface="Arial"/>
                <a:ea typeface="Arial"/>
                <a:cs typeface="Arial"/>
                <a:sym typeface="Arial"/>
              </a:rPr>
              <a:t>1-)Rotordan akan i akımı rotor manyetik alanını üretir. Bu manyetik   alanın yönü sağ el kuralıyla verilir ve mıknatıslanma şiddeti       ’nin genliği doğrudan rotordan akan akımla orantılıdır.</a:t>
            </a:r>
            <a:endParaRPr/>
          </a:p>
          <a:p>
            <a:pPr indent="-101600" lvl="6" marL="2971800" rtl="0" algn="l">
              <a:spcBef>
                <a:spcPts val="1000"/>
              </a:spcBef>
              <a:spcAft>
                <a:spcPts val="0"/>
              </a:spcAft>
              <a:buSzPts val="2000"/>
              <a:buNone/>
            </a:pPr>
            <a:r>
              <a:t/>
            </a:r>
            <a:endParaRPr sz="2000">
              <a:latin typeface="Arial"/>
              <a:ea typeface="Arial"/>
              <a:cs typeface="Arial"/>
              <a:sym typeface="Arial"/>
            </a:endParaRPr>
          </a:p>
          <a:p>
            <a:pPr indent="-101600" lvl="6" marL="2971800" rtl="0" algn="l">
              <a:spcBef>
                <a:spcPts val="1000"/>
              </a:spcBef>
              <a:spcAft>
                <a:spcPts val="0"/>
              </a:spcAft>
              <a:buSzPts val="2000"/>
              <a:buNone/>
            </a:pPr>
            <a:r>
              <a:t/>
            </a:r>
            <a:endParaRPr sz="2000">
              <a:latin typeface="Arial"/>
              <a:ea typeface="Arial"/>
              <a:cs typeface="Arial"/>
              <a:sym typeface="Arial"/>
            </a:endParaRPr>
          </a:p>
          <a:p>
            <a:pPr indent="0" lvl="8" marL="3657600" rtl="0" algn="l">
              <a:spcBef>
                <a:spcPts val="1000"/>
              </a:spcBef>
              <a:spcAft>
                <a:spcPts val="0"/>
              </a:spcAft>
              <a:buSzPts val="2000"/>
              <a:buNone/>
            </a:pPr>
            <a:r>
              <a:rPr lang="tr-TR" sz="2000">
                <a:latin typeface="Arial"/>
                <a:ea typeface="Arial"/>
                <a:cs typeface="Arial"/>
                <a:sym typeface="Arial"/>
              </a:rPr>
              <a:t>(Burada C orantı sabitidir.)</a:t>
            </a:r>
            <a:endParaRPr/>
          </a:p>
          <a:p>
            <a:pPr indent="-101600" lvl="6" marL="2971800" rtl="0" algn="l">
              <a:spcBef>
                <a:spcPts val="1000"/>
              </a:spcBef>
              <a:spcAft>
                <a:spcPts val="0"/>
              </a:spcAft>
              <a:buSzPts val="2000"/>
              <a:buNone/>
            </a:pPr>
            <a:r>
              <a:t/>
            </a:r>
            <a:endParaRPr sz="2000">
              <a:latin typeface="Arial"/>
              <a:ea typeface="Arial"/>
              <a:cs typeface="Arial"/>
              <a:sym typeface="Arial"/>
            </a:endParaRPr>
          </a:p>
          <a:p>
            <a:pPr indent="-101600" lvl="5" marL="25146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573" name="Google Shape;573;p61"/>
          <p:cNvPicPr preferRelativeResize="0"/>
          <p:nvPr/>
        </p:nvPicPr>
        <p:blipFill rotWithShape="1">
          <a:blip r:embed="rId3">
            <a:alphaModFix/>
          </a:blip>
          <a:srcRect b="0" l="0" r="0" t="0"/>
          <a:stretch/>
        </p:blipFill>
        <p:spPr>
          <a:xfrm>
            <a:off x="5709356" y="118456"/>
            <a:ext cx="1424940" cy="678180"/>
          </a:xfrm>
          <a:prstGeom prst="rect">
            <a:avLst/>
          </a:prstGeom>
          <a:noFill/>
          <a:ln>
            <a:noFill/>
          </a:ln>
        </p:spPr>
      </p:pic>
      <p:pic>
        <p:nvPicPr>
          <p:cNvPr id="574" name="Google Shape;574;p61"/>
          <p:cNvPicPr preferRelativeResize="0"/>
          <p:nvPr/>
        </p:nvPicPr>
        <p:blipFill rotWithShape="1">
          <a:blip r:embed="rId4">
            <a:alphaModFix/>
          </a:blip>
          <a:srcRect b="0" l="0" r="0" t="0"/>
          <a:stretch/>
        </p:blipFill>
        <p:spPr>
          <a:xfrm>
            <a:off x="4810196" y="796636"/>
            <a:ext cx="1798320" cy="830580"/>
          </a:xfrm>
          <a:prstGeom prst="rect">
            <a:avLst/>
          </a:prstGeom>
          <a:noFill/>
          <a:ln>
            <a:noFill/>
          </a:ln>
        </p:spPr>
      </p:pic>
      <p:pic>
        <p:nvPicPr>
          <p:cNvPr id="575" name="Google Shape;575;p61"/>
          <p:cNvPicPr preferRelativeResize="0"/>
          <p:nvPr/>
        </p:nvPicPr>
        <p:blipFill rotWithShape="1">
          <a:blip r:embed="rId5">
            <a:alphaModFix/>
          </a:blip>
          <a:srcRect b="0" l="0" r="0" t="0"/>
          <a:stretch/>
        </p:blipFill>
        <p:spPr>
          <a:xfrm>
            <a:off x="6817077" y="1627216"/>
            <a:ext cx="1722120" cy="498475"/>
          </a:xfrm>
          <a:prstGeom prst="rect">
            <a:avLst/>
          </a:prstGeom>
          <a:noFill/>
          <a:ln>
            <a:noFill/>
          </a:ln>
        </p:spPr>
      </p:pic>
      <p:pic>
        <p:nvPicPr>
          <p:cNvPr id="576" name="Google Shape;576;p61"/>
          <p:cNvPicPr preferRelativeResize="0"/>
          <p:nvPr/>
        </p:nvPicPr>
        <p:blipFill rotWithShape="1">
          <a:blip r:embed="rId6">
            <a:alphaModFix/>
          </a:blip>
          <a:srcRect b="0" l="0" r="0" t="0"/>
          <a:stretch/>
        </p:blipFill>
        <p:spPr>
          <a:xfrm>
            <a:off x="5511236" y="3610495"/>
            <a:ext cx="396240" cy="274320"/>
          </a:xfrm>
          <a:prstGeom prst="rect">
            <a:avLst/>
          </a:prstGeom>
          <a:noFill/>
          <a:ln>
            <a:noFill/>
          </a:ln>
        </p:spPr>
      </p:pic>
      <p:pic>
        <p:nvPicPr>
          <p:cNvPr id="577" name="Google Shape;577;p61"/>
          <p:cNvPicPr preferRelativeResize="0"/>
          <p:nvPr/>
        </p:nvPicPr>
        <p:blipFill rotWithShape="1">
          <a:blip r:embed="rId7">
            <a:alphaModFix/>
          </a:blip>
          <a:srcRect b="0" l="0" r="0" t="0"/>
          <a:stretch/>
        </p:blipFill>
        <p:spPr>
          <a:xfrm>
            <a:off x="290946" y="2818836"/>
            <a:ext cx="4182059" cy="4039164"/>
          </a:xfrm>
          <a:prstGeom prst="rect">
            <a:avLst/>
          </a:prstGeom>
          <a:noFill/>
          <a:ln>
            <a:noFill/>
          </a:ln>
        </p:spPr>
      </p:pic>
      <p:pic>
        <p:nvPicPr>
          <p:cNvPr id="578" name="Google Shape;578;p61"/>
          <p:cNvPicPr preferRelativeResize="0"/>
          <p:nvPr/>
        </p:nvPicPr>
        <p:blipFill rotWithShape="1">
          <a:blip r:embed="rId8">
            <a:alphaModFix/>
          </a:blip>
          <a:srcRect b="0" l="0" r="0" t="0"/>
          <a:stretch/>
        </p:blipFill>
        <p:spPr>
          <a:xfrm>
            <a:off x="431474" y="6562684"/>
            <a:ext cx="933580" cy="295316"/>
          </a:xfrm>
          <a:prstGeom prst="rect">
            <a:avLst/>
          </a:prstGeom>
          <a:noFill/>
          <a:ln>
            <a:noFill/>
          </a:ln>
        </p:spPr>
      </p:pic>
      <p:pic>
        <p:nvPicPr>
          <p:cNvPr id="579" name="Google Shape;579;p61"/>
          <p:cNvPicPr preferRelativeResize="0"/>
          <p:nvPr/>
        </p:nvPicPr>
        <p:blipFill rotWithShape="1">
          <a:blip r:embed="rId9">
            <a:alphaModFix/>
          </a:blip>
          <a:srcRect b="0" l="0" r="0" t="0"/>
          <a:stretch/>
        </p:blipFill>
        <p:spPr>
          <a:xfrm>
            <a:off x="5433548" y="4197645"/>
            <a:ext cx="1394460" cy="647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2"/>
          <p:cNvSpPr txBox="1"/>
          <p:nvPr>
            <p:ph idx="1" type="body"/>
          </p:nvPr>
        </p:nvSpPr>
        <p:spPr>
          <a:xfrm>
            <a:off x="1563976" y="193964"/>
            <a:ext cx="10628024" cy="66640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2-)Stator akı yoğunluğu 	    ’in tepe değeri ve rotor mıknatıslanma şiddeti  	     arasındaki  açı 	   ’dır. </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228600" lvl="8" marL="3886200" rtl="0" algn="l">
              <a:spcBef>
                <a:spcPts val="1000"/>
              </a:spcBef>
              <a:spcAft>
                <a:spcPts val="0"/>
              </a:spcAft>
              <a:buSzPts val="2000"/>
              <a:buChar char="🠶"/>
            </a:pPr>
            <a:r>
              <a:rPr lang="tr-TR" sz="2000">
                <a:latin typeface="Arial"/>
                <a:ea typeface="Arial"/>
                <a:cs typeface="Arial"/>
                <a:sym typeface="Arial"/>
              </a:rPr>
              <a:t>Bu iki gerçeğin birleştirilmesiyle , çerçeve üzerindeki moment;</a:t>
            </a:r>
            <a:endParaRPr/>
          </a:p>
          <a:p>
            <a:pPr indent="0" lvl="8" marL="3657600" rtl="0" algn="l">
              <a:spcBef>
                <a:spcPts val="1000"/>
              </a:spcBef>
              <a:spcAft>
                <a:spcPts val="0"/>
              </a:spcAft>
              <a:buSzPts val="2000"/>
              <a:buNone/>
            </a:pPr>
            <a:r>
              <a:rPr lang="tr-TR" sz="2000">
                <a:latin typeface="Arial"/>
                <a:ea typeface="Arial"/>
                <a:cs typeface="Arial"/>
                <a:sym typeface="Arial"/>
              </a:rPr>
              <a:t> Saat  dönüş yönüne ters olarak açıklanabilir. Burada K makinanın yapısına bağlı bir sabittir. Momentin hem genliğinin ve hem de yönünün							</a:t>
            </a:r>
            <a:endParaRPr/>
          </a:p>
          <a:p>
            <a:pPr indent="0" lvl="8" marL="3657600" rtl="0" algn="l">
              <a:spcBef>
                <a:spcPts val="1000"/>
              </a:spcBef>
              <a:spcAft>
                <a:spcPts val="0"/>
              </a:spcAft>
              <a:buSzPts val="2000"/>
              <a:buNone/>
            </a:pPr>
            <a:r>
              <a:rPr lang="tr-TR" sz="2000">
                <a:latin typeface="Arial"/>
                <a:ea typeface="Arial"/>
                <a:cs typeface="Arial"/>
                <a:sym typeface="Arial"/>
              </a:rPr>
              <a:t>denklemiyle açıklanabildiğine dikkat ediniz.</a:t>
            </a:r>
            <a:endParaRPr/>
          </a:p>
          <a:p>
            <a:pPr indent="0" lvl="8" marL="3657600" rtl="0" algn="l">
              <a:spcBef>
                <a:spcPts val="1000"/>
              </a:spcBef>
              <a:spcAft>
                <a:spcPts val="0"/>
              </a:spcAft>
              <a:buSzPts val="2000"/>
              <a:buNone/>
            </a:pPr>
            <a:r>
              <a:t/>
            </a:r>
            <a:endParaRPr sz="2000">
              <a:latin typeface="Arial"/>
              <a:ea typeface="Arial"/>
              <a:cs typeface="Arial"/>
              <a:sym typeface="Arial"/>
            </a:endParaRPr>
          </a:p>
          <a:p>
            <a:pPr indent="0" lvl="8" marL="36576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Sonuç olarak, 			olduğundan bu denklem 					olarak tekrar yazılabilir.	</a:t>
            </a:r>
            <a:endParaRPr/>
          </a:p>
        </p:txBody>
      </p:sp>
      <p:pic>
        <p:nvPicPr>
          <p:cNvPr id="585" name="Google Shape;585;p62"/>
          <p:cNvPicPr preferRelativeResize="0"/>
          <p:nvPr/>
        </p:nvPicPr>
        <p:blipFill rotWithShape="1">
          <a:blip r:embed="rId3">
            <a:alphaModFix/>
          </a:blip>
          <a:srcRect b="0" l="0" r="0" t="0"/>
          <a:stretch/>
        </p:blipFill>
        <p:spPr>
          <a:xfrm>
            <a:off x="4717820" y="193964"/>
            <a:ext cx="373380" cy="403860"/>
          </a:xfrm>
          <a:prstGeom prst="rect">
            <a:avLst/>
          </a:prstGeom>
          <a:noFill/>
          <a:ln>
            <a:noFill/>
          </a:ln>
        </p:spPr>
      </p:pic>
      <p:pic>
        <p:nvPicPr>
          <p:cNvPr id="586" name="Google Shape;586;p62"/>
          <p:cNvPicPr preferRelativeResize="0"/>
          <p:nvPr/>
        </p:nvPicPr>
        <p:blipFill rotWithShape="1">
          <a:blip r:embed="rId4">
            <a:alphaModFix/>
          </a:blip>
          <a:srcRect b="0" l="0" r="0" t="0"/>
          <a:stretch/>
        </p:blipFill>
        <p:spPr>
          <a:xfrm>
            <a:off x="10248207" y="258734"/>
            <a:ext cx="396240" cy="274320"/>
          </a:xfrm>
          <a:prstGeom prst="rect">
            <a:avLst/>
          </a:prstGeom>
          <a:noFill/>
          <a:ln>
            <a:noFill/>
          </a:ln>
        </p:spPr>
      </p:pic>
      <p:pic>
        <p:nvPicPr>
          <p:cNvPr id="587" name="Google Shape;587;p62"/>
          <p:cNvPicPr preferRelativeResize="0"/>
          <p:nvPr/>
        </p:nvPicPr>
        <p:blipFill rotWithShape="1">
          <a:blip r:embed="rId5">
            <a:alphaModFix/>
          </a:blip>
          <a:srcRect b="0" l="0" r="0" t="0"/>
          <a:stretch/>
        </p:blipFill>
        <p:spPr>
          <a:xfrm>
            <a:off x="2432512" y="517122"/>
            <a:ext cx="205740" cy="342900"/>
          </a:xfrm>
          <a:prstGeom prst="rect">
            <a:avLst/>
          </a:prstGeom>
          <a:noFill/>
          <a:ln>
            <a:noFill/>
          </a:ln>
        </p:spPr>
      </p:pic>
      <p:pic>
        <p:nvPicPr>
          <p:cNvPr id="588" name="Google Shape;588;p62"/>
          <p:cNvPicPr preferRelativeResize="0"/>
          <p:nvPr/>
        </p:nvPicPr>
        <p:blipFill rotWithShape="1">
          <a:blip r:embed="rId6">
            <a:alphaModFix/>
          </a:blip>
          <a:srcRect b="0" l="0" r="0" t="0"/>
          <a:stretch/>
        </p:blipFill>
        <p:spPr>
          <a:xfrm>
            <a:off x="1726970" y="1183180"/>
            <a:ext cx="3177540" cy="1059180"/>
          </a:xfrm>
          <a:prstGeom prst="rect">
            <a:avLst/>
          </a:prstGeom>
          <a:noFill/>
          <a:ln>
            <a:noFill/>
          </a:ln>
        </p:spPr>
      </p:pic>
      <p:pic>
        <p:nvPicPr>
          <p:cNvPr id="589" name="Google Shape;589;p62"/>
          <p:cNvPicPr preferRelativeResize="0"/>
          <p:nvPr/>
        </p:nvPicPr>
        <p:blipFill rotWithShape="1">
          <a:blip r:embed="rId7">
            <a:alphaModFix/>
          </a:blip>
          <a:srcRect b="0" l="0" r="0" t="0"/>
          <a:stretch/>
        </p:blipFill>
        <p:spPr>
          <a:xfrm>
            <a:off x="1726970" y="2242360"/>
            <a:ext cx="2990850" cy="708658"/>
          </a:xfrm>
          <a:prstGeom prst="rect">
            <a:avLst/>
          </a:prstGeom>
          <a:noFill/>
          <a:ln>
            <a:noFill/>
          </a:ln>
        </p:spPr>
      </p:pic>
      <p:pic>
        <p:nvPicPr>
          <p:cNvPr id="590" name="Google Shape;590;p62"/>
          <p:cNvPicPr preferRelativeResize="0"/>
          <p:nvPr/>
        </p:nvPicPr>
        <p:blipFill rotWithShape="1">
          <a:blip r:embed="rId8">
            <a:alphaModFix/>
          </a:blip>
          <a:srcRect b="0" l="0" r="0" t="0"/>
          <a:stretch/>
        </p:blipFill>
        <p:spPr>
          <a:xfrm>
            <a:off x="8793482" y="2685400"/>
            <a:ext cx="2400992" cy="531235"/>
          </a:xfrm>
          <a:prstGeom prst="rect">
            <a:avLst/>
          </a:prstGeom>
          <a:noFill/>
          <a:ln>
            <a:noFill/>
          </a:ln>
        </p:spPr>
      </p:pic>
      <p:pic>
        <p:nvPicPr>
          <p:cNvPr id="591" name="Google Shape;591;p62"/>
          <p:cNvPicPr preferRelativeResize="0"/>
          <p:nvPr/>
        </p:nvPicPr>
        <p:blipFill rotWithShape="1">
          <a:blip r:embed="rId9">
            <a:alphaModFix/>
          </a:blip>
          <a:srcRect b="0" l="0" r="0" t="0"/>
          <a:stretch/>
        </p:blipFill>
        <p:spPr>
          <a:xfrm>
            <a:off x="3574820" y="4401589"/>
            <a:ext cx="1143000" cy="502920"/>
          </a:xfrm>
          <a:prstGeom prst="rect">
            <a:avLst/>
          </a:prstGeom>
          <a:noFill/>
          <a:ln>
            <a:noFill/>
          </a:ln>
        </p:spPr>
      </p:pic>
      <p:pic>
        <p:nvPicPr>
          <p:cNvPr id="592" name="Google Shape;592;p62"/>
          <p:cNvPicPr preferRelativeResize="0"/>
          <p:nvPr/>
        </p:nvPicPr>
        <p:blipFill rotWithShape="1">
          <a:blip r:embed="rId10">
            <a:alphaModFix/>
          </a:blip>
          <a:srcRect b="0" l="0" r="0" t="0"/>
          <a:stretch/>
        </p:blipFill>
        <p:spPr>
          <a:xfrm>
            <a:off x="7707632" y="4180609"/>
            <a:ext cx="2171700" cy="723900"/>
          </a:xfrm>
          <a:prstGeom prst="rect">
            <a:avLst/>
          </a:prstGeom>
          <a:noFill/>
          <a:ln>
            <a:noFill/>
          </a:ln>
        </p:spPr>
      </p:pic>
      <p:pic>
        <p:nvPicPr>
          <p:cNvPr id="593" name="Google Shape;593;p62"/>
          <p:cNvPicPr preferRelativeResize="0"/>
          <p:nvPr/>
        </p:nvPicPr>
        <p:blipFill rotWithShape="1">
          <a:blip r:embed="rId11">
            <a:alphaModFix/>
          </a:blip>
          <a:srcRect b="0" l="0" r="0" t="0"/>
          <a:stretch/>
        </p:blipFill>
        <p:spPr>
          <a:xfrm>
            <a:off x="7909562" y="4904509"/>
            <a:ext cx="883920" cy="50292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3"/>
          <p:cNvSpPr txBox="1"/>
          <p:nvPr>
            <p:ph idx="1" type="body"/>
          </p:nvPr>
        </p:nvSpPr>
        <p:spPr>
          <a:xfrm>
            <a:off x="2286000" y="0"/>
            <a:ext cx="9906000" cy="685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Genelde  k’nin sabit olmayacağına dikkat ediniz. Çünkü manyetik geçirgenlik      makinadaki  manyetik doyum miktarıyla değişir. Bu denklem düzgün bir manyetik alanda tek bir çerçeve için türetilmişti. Bu denklem herhangi bir AA makinasına uygulanabilir , basit tek çerçeveli rotor henüz tanımlanmamıştır. Sadece k sabiti makinadan makinaya değişecektir. Bu denklem AA makinasındaki momentin sadece niteliksel bir çalışması için kullanılacaktır, dolayısıyla k’nin gerçek değeri buradaki incelemeler için önemli olmayacaktır.</a:t>
            </a:r>
            <a:endParaRPr/>
          </a:p>
          <a:p>
            <a:pPr indent="0" lvl="0" marL="0" rtl="0" algn="l">
              <a:spcBef>
                <a:spcPts val="1000"/>
              </a:spcBef>
              <a:spcAft>
                <a:spcPts val="0"/>
              </a:spcAft>
              <a:buSzPts val="2000"/>
              <a:buNone/>
            </a:pPr>
            <a:r>
              <a:rPr lang="tr-TR" sz="2000">
                <a:latin typeface="Arial"/>
                <a:ea typeface="Arial"/>
                <a:cs typeface="Arial"/>
                <a:sym typeface="Arial"/>
              </a:rPr>
              <a:t>	Bu makinadaki net manyetik alan rotor ve stator alanlarının vektörel toplamıdır(doyum dikkate alınmadan):</a:t>
            </a:r>
            <a:endParaRPr/>
          </a:p>
          <a:p>
            <a:pPr indent="0" lvl="0" marL="0" rtl="0" algn="l">
              <a:spcBef>
                <a:spcPts val="1000"/>
              </a:spcBef>
              <a:spcAft>
                <a:spcPts val="0"/>
              </a:spcAft>
              <a:buSzPts val="2000"/>
              <a:buNone/>
            </a:pPr>
            <a:r>
              <a:rPr lang="tr-TR" sz="2000">
                <a:latin typeface="Arial"/>
                <a:ea typeface="Arial"/>
                <a:cs typeface="Arial"/>
                <a:sym typeface="Arial"/>
              </a:rPr>
              <a:t>						Bu gerçek; makinada indüklenen moment için eşdeğer bir 						     ifade türetmek için kullanılabilir.(1.58)  denkleminden ;</a:t>
            </a:r>
            <a:endParaRPr/>
          </a:p>
          <a:p>
            <a:pPr indent="0" lvl="0" marL="0" rtl="0" algn="l">
              <a:spcBef>
                <a:spcPts val="1000"/>
              </a:spcBef>
              <a:spcAft>
                <a:spcPts val="0"/>
              </a:spcAft>
              <a:buSzPts val="2000"/>
              <a:buNone/>
            </a:pPr>
            <a:r>
              <a:rPr lang="tr-TR" sz="2000">
                <a:latin typeface="Arial"/>
                <a:ea typeface="Arial"/>
                <a:cs typeface="Arial"/>
                <a:sym typeface="Arial"/>
              </a:rPr>
              <a:t>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(1.59)  denkleminden,					 yazılabilir, böylece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olur. Herhangi bir vektörün kendisiyle 												çarpımı sıfır olduğundan, bu ifade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denklemine indirgenir.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599" name="Google Shape;599;p63"/>
          <p:cNvPicPr preferRelativeResize="0"/>
          <p:nvPr/>
        </p:nvPicPr>
        <p:blipFill rotWithShape="1">
          <a:blip r:embed="rId3">
            <a:alphaModFix/>
          </a:blip>
          <a:srcRect b="0" l="0" r="0" t="0"/>
          <a:stretch/>
        </p:blipFill>
        <p:spPr>
          <a:xfrm>
            <a:off x="11404023" y="0"/>
            <a:ext cx="190500" cy="350520"/>
          </a:xfrm>
          <a:prstGeom prst="rect">
            <a:avLst/>
          </a:prstGeom>
          <a:noFill/>
          <a:ln>
            <a:noFill/>
          </a:ln>
        </p:spPr>
      </p:pic>
      <p:pic>
        <p:nvPicPr>
          <p:cNvPr id="600" name="Google Shape;600;p63"/>
          <p:cNvPicPr preferRelativeResize="0"/>
          <p:nvPr/>
        </p:nvPicPr>
        <p:blipFill rotWithShape="1">
          <a:blip r:embed="rId4">
            <a:alphaModFix/>
          </a:blip>
          <a:srcRect b="0" l="0" r="0" t="0"/>
          <a:stretch/>
        </p:blipFill>
        <p:spPr>
          <a:xfrm>
            <a:off x="2286000" y="3138447"/>
            <a:ext cx="2591162" cy="581106"/>
          </a:xfrm>
          <a:prstGeom prst="rect">
            <a:avLst/>
          </a:prstGeom>
          <a:noFill/>
          <a:ln>
            <a:noFill/>
          </a:ln>
        </p:spPr>
      </p:pic>
      <p:pic>
        <p:nvPicPr>
          <p:cNvPr id="601" name="Google Shape;601;p63"/>
          <p:cNvPicPr preferRelativeResize="0"/>
          <p:nvPr/>
        </p:nvPicPr>
        <p:blipFill rotWithShape="1">
          <a:blip r:embed="rId5">
            <a:alphaModFix/>
          </a:blip>
          <a:srcRect b="0" l="0" r="0" t="0"/>
          <a:stretch/>
        </p:blipFill>
        <p:spPr>
          <a:xfrm>
            <a:off x="2295527" y="3740335"/>
            <a:ext cx="2581635" cy="552527"/>
          </a:xfrm>
          <a:prstGeom prst="rect">
            <a:avLst/>
          </a:prstGeom>
          <a:noFill/>
          <a:ln>
            <a:noFill/>
          </a:ln>
        </p:spPr>
      </p:pic>
      <p:pic>
        <p:nvPicPr>
          <p:cNvPr id="602" name="Google Shape;602;p63"/>
          <p:cNvPicPr preferRelativeResize="0"/>
          <p:nvPr/>
        </p:nvPicPr>
        <p:blipFill rotWithShape="1">
          <a:blip r:embed="rId6">
            <a:alphaModFix/>
          </a:blip>
          <a:srcRect b="0" l="0" r="0" t="0"/>
          <a:stretch/>
        </p:blipFill>
        <p:spPr>
          <a:xfrm>
            <a:off x="7661745" y="4009671"/>
            <a:ext cx="1828800" cy="541020"/>
          </a:xfrm>
          <a:prstGeom prst="rect">
            <a:avLst/>
          </a:prstGeom>
          <a:noFill/>
          <a:ln>
            <a:noFill/>
          </a:ln>
        </p:spPr>
      </p:pic>
      <p:pic>
        <p:nvPicPr>
          <p:cNvPr id="603" name="Google Shape;603;p63"/>
          <p:cNvPicPr preferRelativeResize="0"/>
          <p:nvPr/>
        </p:nvPicPr>
        <p:blipFill rotWithShape="1">
          <a:blip r:embed="rId7">
            <a:alphaModFix/>
          </a:blip>
          <a:srcRect b="0" l="0" r="0" t="0"/>
          <a:stretch/>
        </p:blipFill>
        <p:spPr>
          <a:xfrm>
            <a:off x="2286000" y="4613036"/>
            <a:ext cx="4591691" cy="1086002"/>
          </a:xfrm>
          <a:prstGeom prst="rect">
            <a:avLst/>
          </a:prstGeom>
          <a:noFill/>
          <a:ln>
            <a:noFill/>
          </a:ln>
        </p:spPr>
      </p:pic>
      <p:pic>
        <p:nvPicPr>
          <p:cNvPr id="604" name="Google Shape;604;p63"/>
          <p:cNvPicPr preferRelativeResize="0"/>
          <p:nvPr/>
        </p:nvPicPr>
        <p:blipFill rotWithShape="1">
          <a:blip r:embed="rId8">
            <a:alphaModFix/>
          </a:blip>
          <a:srcRect b="0" l="0" r="0" t="0"/>
          <a:stretch/>
        </p:blipFill>
        <p:spPr>
          <a:xfrm>
            <a:off x="7661745" y="5368148"/>
            <a:ext cx="3238952" cy="8859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4"/>
          <p:cNvSpPr txBox="1"/>
          <p:nvPr>
            <p:ph idx="1" type="body"/>
          </p:nvPr>
        </p:nvSpPr>
        <p:spPr>
          <a:xfrm>
            <a:off x="2355273" y="0"/>
            <a:ext cx="9836727" cy="685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Böylece indüklenen moment ,aynı k sabitiyle 		ve	 	‘in  vektörel çarpımıyla da açıklanabilir. Bu ifadenin genliği								olur.</a:t>
            </a:r>
            <a:endParaRPr sz="1400">
              <a:latin typeface="Arial"/>
              <a:ea typeface="Arial"/>
              <a:cs typeface="Arial"/>
              <a:sym typeface="Arial"/>
            </a:endParaRPr>
          </a:p>
          <a:p>
            <a:pPr indent="-254000" lvl="0" marL="342900" rtl="0" algn="l">
              <a:spcBef>
                <a:spcPts val="1000"/>
              </a:spcBef>
              <a:spcAft>
                <a:spcPts val="0"/>
              </a:spcAft>
              <a:buSzPts val="1400"/>
              <a:buNone/>
            </a:pPr>
            <a:r>
              <a:t/>
            </a:r>
            <a:endParaRPr sz="1400">
              <a:latin typeface="Arial"/>
              <a:ea typeface="Arial"/>
              <a:cs typeface="Arial"/>
              <a:sym typeface="Arial"/>
            </a:endParaRPr>
          </a:p>
          <a:p>
            <a:pPr indent="-254000" lvl="0" marL="342900" rtl="0" algn="l">
              <a:spcBef>
                <a:spcPts val="1000"/>
              </a:spcBef>
              <a:spcAft>
                <a:spcPts val="0"/>
              </a:spcAft>
              <a:buSzPts val="1400"/>
              <a:buNone/>
            </a:pPr>
            <a:r>
              <a:t/>
            </a:r>
            <a:endParaRPr sz="14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Burada</a:t>
            </a:r>
            <a:r>
              <a:rPr lang="tr-TR"/>
              <a:t>       ,         ile         </a:t>
            </a:r>
            <a:r>
              <a:rPr lang="tr-TR" sz="2000">
                <a:latin typeface="Arial"/>
                <a:ea typeface="Arial"/>
                <a:cs typeface="Arial"/>
                <a:sym typeface="Arial"/>
              </a:rPr>
              <a:t>arasındaki  açıdır.</a:t>
            </a:r>
            <a:endParaRPr/>
          </a:p>
          <a:p>
            <a:pPr indent="-342900" lvl="0" marL="342900" rtl="0" algn="l">
              <a:spcBef>
                <a:spcPts val="1000"/>
              </a:spcBef>
              <a:spcAft>
                <a:spcPts val="0"/>
              </a:spcAft>
              <a:buSzPts val="2000"/>
              <a:buChar char="🠶"/>
            </a:pPr>
            <a:r>
              <a:rPr lang="tr-TR" sz="2000">
                <a:latin typeface="Arial"/>
                <a:ea typeface="Arial"/>
                <a:cs typeface="Arial"/>
                <a:sym typeface="Arial"/>
              </a:rPr>
              <a:t>(1.58)’den  (1.61)’e  kadar olan denklemler AA  makinalarındaki momentin niteliksel anlaşımını geliştirmeye yardımcı olması için kullanılacaktır. Örneğin şekil 1.19‘daki basit senkron makinaya bakınız. Bu makinanın manyetik alanları saat ibresine zıt yönde dönmektedir. Makinanın rotor milindeki momentin yönü nedir?(1.58) veya (1.60) denklemine sağ el kuralı uygulanarak ,İndüklenen moment saat ibresi yönünde veya rotor dönüşüne zıt yönde bulunur. Dolayısıyla bu makina jeneratör olarak çalışmaktadır. </a:t>
            </a:r>
            <a:endParaRPr sz="2400">
              <a:latin typeface="Arial"/>
              <a:ea typeface="Arial"/>
              <a:cs typeface="Arial"/>
              <a:sym typeface="Arial"/>
            </a:endParaRPr>
          </a:p>
        </p:txBody>
      </p:sp>
      <p:pic>
        <p:nvPicPr>
          <p:cNvPr id="610" name="Google Shape;610;p64"/>
          <p:cNvPicPr preferRelativeResize="0"/>
          <p:nvPr/>
        </p:nvPicPr>
        <p:blipFill rotWithShape="1">
          <a:blip r:embed="rId3">
            <a:alphaModFix/>
          </a:blip>
          <a:srcRect b="0" l="0" r="0" t="0"/>
          <a:stretch/>
        </p:blipFill>
        <p:spPr>
          <a:xfrm>
            <a:off x="7853796" y="0"/>
            <a:ext cx="419100" cy="457200"/>
          </a:xfrm>
          <a:prstGeom prst="rect">
            <a:avLst/>
          </a:prstGeom>
          <a:noFill/>
          <a:ln>
            <a:noFill/>
          </a:ln>
        </p:spPr>
      </p:pic>
      <p:pic>
        <p:nvPicPr>
          <p:cNvPr id="611" name="Google Shape;611;p64"/>
          <p:cNvPicPr preferRelativeResize="0"/>
          <p:nvPr/>
        </p:nvPicPr>
        <p:blipFill rotWithShape="1">
          <a:blip r:embed="rId4">
            <a:alphaModFix/>
          </a:blip>
          <a:srcRect b="0" l="0" r="0" t="0"/>
          <a:stretch/>
        </p:blipFill>
        <p:spPr>
          <a:xfrm>
            <a:off x="8711392" y="0"/>
            <a:ext cx="449580" cy="457200"/>
          </a:xfrm>
          <a:prstGeom prst="rect">
            <a:avLst/>
          </a:prstGeom>
          <a:noFill/>
          <a:ln>
            <a:noFill/>
          </a:ln>
        </p:spPr>
      </p:pic>
      <p:pic>
        <p:nvPicPr>
          <p:cNvPr id="612" name="Google Shape;612;p64"/>
          <p:cNvPicPr preferRelativeResize="0"/>
          <p:nvPr/>
        </p:nvPicPr>
        <p:blipFill rotWithShape="1">
          <a:blip r:embed="rId5">
            <a:alphaModFix/>
          </a:blip>
          <a:srcRect b="0" l="0" r="0" t="0"/>
          <a:stretch/>
        </p:blipFill>
        <p:spPr>
          <a:xfrm>
            <a:off x="6849979" y="457200"/>
            <a:ext cx="3258005" cy="828791"/>
          </a:xfrm>
          <a:prstGeom prst="rect">
            <a:avLst/>
          </a:prstGeom>
          <a:noFill/>
          <a:ln>
            <a:noFill/>
          </a:ln>
        </p:spPr>
      </p:pic>
      <p:pic>
        <p:nvPicPr>
          <p:cNvPr id="613" name="Google Shape;613;p64"/>
          <p:cNvPicPr preferRelativeResize="0"/>
          <p:nvPr/>
        </p:nvPicPr>
        <p:blipFill rotWithShape="1">
          <a:blip r:embed="rId6">
            <a:alphaModFix/>
          </a:blip>
          <a:srcRect b="0" l="0" r="0" t="0"/>
          <a:stretch/>
        </p:blipFill>
        <p:spPr>
          <a:xfrm>
            <a:off x="3646045" y="1467082"/>
            <a:ext cx="276745" cy="363682"/>
          </a:xfrm>
          <a:prstGeom prst="rect">
            <a:avLst/>
          </a:prstGeom>
          <a:noFill/>
          <a:ln>
            <a:noFill/>
          </a:ln>
        </p:spPr>
      </p:pic>
      <p:pic>
        <p:nvPicPr>
          <p:cNvPr id="614" name="Google Shape;614;p64"/>
          <p:cNvPicPr preferRelativeResize="0"/>
          <p:nvPr/>
        </p:nvPicPr>
        <p:blipFill rotWithShape="1">
          <a:blip r:embed="rId3">
            <a:alphaModFix/>
          </a:blip>
          <a:srcRect b="0" l="0" r="0" t="0"/>
          <a:stretch/>
        </p:blipFill>
        <p:spPr>
          <a:xfrm>
            <a:off x="4180717" y="1420323"/>
            <a:ext cx="419100" cy="457200"/>
          </a:xfrm>
          <a:prstGeom prst="rect">
            <a:avLst/>
          </a:prstGeom>
          <a:noFill/>
          <a:ln>
            <a:noFill/>
          </a:ln>
        </p:spPr>
      </p:pic>
      <p:pic>
        <p:nvPicPr>
          <p:cNvPr id="615" name="Google Shape;615;p64"/>
          <p:cNvPicPr preferRelativeResize="0"/>
          <p:nvPr/>
        </p:nvPicPr>
        <p:blipFill rotWithShape="1">
          <a:blip r:embed="rId4">
            <a:alphaModFix/>
          </a:blip>
          <a:srcRect b="0" l="0" r="0" t="0"/>
          <a:stretch/>
        </p:blipFill>
        <p:spPr>
          <a:xfrm>
            <a:off x="4988772" y="1373564"/>
            <a:ext cx="449580" cy="457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5"/>
          <p:cNvSpPr txBox="1"/>
          <p:nvPr>
            <p:ph idx="1" type="body"/>
          </p:nvPr>
        </p:nvSpPr>
        <p:spPr>
          <a:xfrm>
            <a:off x="3276600" y="124690"/>
            <a:ext cx="8915400" cy="57357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 		1.6 BİR AA MAKİNASINDA SARGI YALITIMI</a:t>
            </a:r>
            <a:endParaRPr/>
          </a:p>
          <a:p>
            <a:pPr indent="-342900" lvl="0" marL="342900" rtl="0" algn="l">
              <a:spcBef>
                <a:spcPts val="1000"/>
              </a:spcBef>
              <a:spcAft>
                <a:spcPts val="0"/>
              </a:spcAft>
              <a:buSzPts val="2000"/>
              <a:buChar char="🠶"/>
            </a:pPr>
            <a:r>
              <a:rPr lang="tr-TR" sz="2000">
                <a:latin typeface="Arial"/>
                <a:ea typeface="Arial"/>
                <a:cs typeface="Arial"/>
                <a:sym typeface="Arial"/>
              </a:rPr>
              <a:t>   Bir AA makinasının tasarımındaki en kritik kısımlardan biri sargı yalıtımıdır. Bir motor veya jeneratörün yalıtımı bozulursa, makina devre dışı kalır. İzolasyonu bozulmuş bir makinanın onarımı gayet pahalıdır, hatta imkansızdır. Sargı yalıtımının aşırı ısınma sonucunda bozulmasını önlemek için, sargıların sıcaklığını sınırlamak gerekir. Bu işlem kısmi olarak sargılardan soğutulmuş hava sirkülasyonu sağlanarak yapılabilir. Fakat maksimum sargı sıcaklığı, makina tarafından sürekli olarak sağlanabilecek maksimum gücü sınırlar.</a:t>
            </a:r>
            <a:endParaRPr/>
          </a:p>
          <a:p>
            <a:pPr indent="-342900" lvl="0" marL="342900" rtl="0" algn="l">
              <a:spcBef>
                <a:spcPts val="1000"/>
              </a:spcBef>
              <a:spcAft>
                <a:spcPts val="0"/>
              </a:spcAft>
              <a:buSzPts val="2000"/>
              <a:buChar char="🠶"/>
            </a:pPr>
            <a:r>
              <a:rPr lang="tr-TR" sz="2000">
                <a:latin typeface="Arial"/>
                <a:ea typeface="Arial"/>
                <a:cs typeface="Arial"/>
                <a:sym typeface="Arial"/>
              </a:rPr>
              <a:t>İzolasyon nadiren birkaç kritik sıcaklıkta aniden bozulur. Sıcaklık artışına yalıtımda yavaş yavaş meydana gelen azalma da neden olabilir. İzolasyonun bozulmasının diğer nedenleri mekanik darbeler, vibrasyonlar ve elektriksel gerilimlerdir.</a:t>
            </a:r>
            <a:endParaRPr/>
          </a:p>
          <a:p>
            <a:pPr indent="-342900" lvl="0" marL="342900" rtl="0" algn="l">
              <a:spcBef>
                <a:spcPts val="1000"/>
              </a:spcBef>
              <a:spcAft>
                <a:spcPts val="0"/>
              </a:spcAft>
              <a:buSzPts val="2000"/>
              <a:buChar char="🠶"/>
            </a:pPr>
            <a:r>
              <a:rPr lang="tr-TR" sz="2000">
                <a:latin typeface="Arial"/>
                <a:ea typeface="Arial"/>
                <a:cs typeface="Arial"/>
                <a:sym typeface="Arial"/>
              </a:rPr>
              <a:t>Eskiden kullanılan ve günümüzde de hala kabul gören eski bir kural vardır. Bu kurala göre; sargının nominal sıcaklığı üzerinde sıcaklıktaki her bir yüzde 10’luk artış belirli bir yalıtıma göre imal edilen motorun ömrünü yarıya indirir.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621" name="Google Shape;621;p65"/>
          <p:cNvPicPr preferRelativeResize="0"/>
          <p:nvPr/>
        </p:nvPicPr>
        <p:blipFill rotWithShape="1">
          <a:blip r:embed="rId3">
            <a:alphaModFix/>
          </a:blip>
          <a:srcRect b="0" l="0" r="0" t="0"/>
          <a:stretch/>
        </p:blipFill>
        <p:spPr>
          <a:xfrm>
            <a:off x="324344" y="3205375"/>
            <a:ext cx="3116573" cy="3652625"/>
          </a:xfrm>
          <a:prstGeom prst="rect">
            <a:avLst/>
          </a:prstGeom>
          <a:noFill/>
          <a:ln>
            <a:noFill/>
          </a:ln>
        </p:spPr>
      </p:pic>
      <p:sp>
        <p:nvSpPr>
          <p:cNvPr id="622" name="Google Shape;622;p65"/>
          <p:cNvSpPr txBox="1"/>
          <p:nvPr/>
        </p:nvSpPr>
        <p:spPr>
          <a:xfrm>
            <a:off x="3089563" y="5934670"/>
            <a:ext cx="688570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 ŞEKİL 1.19(Rotor ve stator manyetik alanları gösterilen basit bir senkron makina)</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6"/>
          <p:cNvSpPr txBox="1"/>
          <p:nvPr>
            <p:ph idx="1" type="body"/>
          </p:nvPr>
        </p:nvSpPr>
        <p:spPr>
          <a:xfrm>
            <a:off x="2215139" y="1953491"/>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   Makina yalıtımının sıcaklık limitlerini standart hale getirmek için birleşik devletlerde NEMA(National Electrical Manufacturers Association) yalıtım sistem sınıflarını tanımlamış bulunmaktadır. Her bir yalıtım sistem sınıfı, yalıtımın bu sınıf için müsaade edilen maksimum sıcaklık değerini belirler. Gücü beygir gücü olarak ifade edilen AA motorları için üç ortak NEMA yalıtım sınıfı vardır; B,F ve H. Her bir sınıf bir öncekinden daha yüksek sargı sıcaklık sınırını gösterir. Örneğin, endüvi sargı sıcaklığı, sürekli çalışan bir asenkron motor için, B sınıfında 80 °C’a, F sınıfında 105 °C’a ve H sınıfında 125 °C’a sınırlanmalıdır.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1439285" y="3080378"/>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1- ab parçası 🡪 Bu parçada çerçevenin hızı dönme yönüne teğettir. Bu durumda manyetik alanın şekil 1-2.b deki gibi sağa doğrudur.       vektörünün yönü sayfanın içine doğru ve ab parçası ile aynı yöndedir. Bu nedenle, çerçevenin bu parçası üzerinde indüklenen gerilim;</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sayfanın içine doğru olur. </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194" name="Google Shape;194;p22"/>
          <p:cNvPicPr preferRelativeResize="0"/>
          <p:nvPr/>
        </p:nvPicPr>
        <p:blipFill rotWithShape="1">
          <a:blip r:embed="rId3">
            <a:alphaModFix/>
          </a:blip>
          <a:srcRect b="0" l="0" r="0" t="0"/>
          <a:stretch/>
        </p:blipFill>
        <p:spPr>
          <a:xfrm>
            <a:off x="1158154" y="291811"/>
            <a:ext cx="6378719" cy="2788567"/>
          </a:xfrm>
          <a:prstGeom prst="rect">
            <a:avLst/>
          </a:prstGeom>
          <a:noFill/>
          <a:ln>
            <a:noFill/>
          </a:ln>
        </p:spPr>
      </p:pic>
      <p:sp>
        <p:nvSpPr>
          <p:cNvPr id="195" name="Google Shape;195;p22"/>
          <p:cNvSpPr txBox="1"/>
          <p:nvPr/>
        </p:nvSpPr>
        <p:spPr>
          <a:xfrm>
            <a:off x="7536873" y="153266"/>
            <a:ext cx="44196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Şekil 1-2  a) manyetik alana göre çerçevenin kenarlarının hız ve yönleri, b) ab kenarı için manyetik alana göre hareketin yönü, c) cd kenarı için manyetik alana göre hareket yönü</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196" name="Google Shape;196;p22"/>
          <p:cNvPicPr preferRelativeResize="0"/>
          <p:nvPr/>
        </p:nvPicPr>
        <p:blipFill rotWithShape="1">
          <a:blip r:embed="rId4">
            <a:alphaModFix/>
          </a:blip>
          <a:srcRect b="0" l="0" r="0" t="0"/>
          <a:stretch/>
        </p:blipFill>
        <p:spPr>
          <a:xfrm>
            <a:off x="8824478" y="3469420"/>
            <a:ext cx="555049" cy="340579"/>
          </a:xfrm>
          <a:prstGeom prst="rect">
            <a:avLst/>
          </a:prstGeom>
          <a:noFill/>
          <a:ln>
            <a:noFill/>
          </a:ln>
        </p:spPr>
      </p:pic>
      <p:pic>
        <p:nvPicPr>
          <p:cNvPr id="197" name="Google Shape;197;p22"/>
          <p:cNvPicPr preferRelativeResize="0"/>
          <p:nvPr/>
        </p:nvPicPr>
        <p:blipFill rotWithShape="1">
          <a:blip r:embed="rId5">
            <a:alphaModFix/>
          </a:blip>
          <a:srcRect b="0" l="0" r="0" t="0"/>
          <a:stretch/>
        </p:blipFill>
        <p:spPr>
          <a:xfrm>
            <a:off x="1634837" y="4288307"/>
            <a:ext cx="2549236" cy="11842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7"/>
          <p:cNvSpPr txBox="1"/>
          <p:nvPr>
            <p:ph idx="1" type="body"/>
          </p:nvPr>
        </p:nvSpPr>
        <p:spPr>
          <a:xfrm>
            <a:off x="403831" y="1219199"/>
            <a:ext cx="5816860" cy="550025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Char char="🠶"/>
            </a:pPr>
            <a:r>
              <a:rPr lang="tr-TR" sz="2000">
                <a:latin typeface="Arial"/>
                <a:ea typeface="Arial"/>
                <a:cs typeface="Arial"/>
                <a:sym typeface="Arial"/>
              </a:rPr>
              <a:t>Tipik bir makina için yalıtım ömrü üzerine çalışma sıcaklığının gayet dramatik olabilir. Tipik bir eğri şekil 1.20’de gösterilmiştir. Bu eğri, farklı birkaç yalıtım sınıfı için, sargı sıcaklığına göre makinanın ortalama ömrünü bin saat olarak gösterir.</a:t>
            </a:r>
            <a:endParaRPr/>
          </a:p>
          <a:p>
            <a:pPr indent="-342900" lvl="0" marL="342900" rtl="0" algn="l">
              <a:lnSpc>
                <a:spcPct val="90000"/>
              </a:lnSpc>
              <a:spcBef>
                <a:spcPts val="1000"/>
              </a:spcBef>
              <a:spcAft>
                <a:spcPts val="0"/>
              </a:spcAft>
              <a:buSzPts val="2000"/>
              <a:buChar char="🠶"/>
            </a:pPr>
            <a:r>
              <a:rPr lang="tr-TR" sz="2000">
                <a:latin typeface="Arial"/>
                <a:ea typeface="Arial"/>
                <a:cs typeface="Arial"/>
                <a:sym typeface="Arial"/>
              </a:rPr>
              <a:t>AA motor ve jeneratörünün her biri için özel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sıcaklık değerleri NEMA standart MG1-1993’de;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Motor ve Jeneratörler için detaylı olarak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verilmektedir. Benzer standartlar Uluslararası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Elektroteknik Komisyonu (IEC) ve diğer ülkelerdeki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değişik ulusal standart organizasyonları tarafından </a:t>
            </a:r>
            <a:endParaRPr sz="2000">
              <a:latin typeface="Arial"/>
              <a:ea typeface="Arial"/>
              <a:cs typeface="Arial"/>
              <a:sym typeface="Arial"/>
            </a:endParaRPr>
          </a:p>
          <a:p>
            <a:pPr indent="0" lvl="0" marL="0" rtl="0" algn="l">
              <a:lnSpc>
                <a:spcPct val="90000"/>
              </a:lnSpc>
              <a:spcBef>
                <a:spcPts val="1000"/>
              </a:spcBef>
              <a:spcAft>
                <a:spcPts val="0"/>
              </a:spcAft>
              <a:buSzPts val="2000"/>
              <a:buNone/>
            </a:pPr>
            <a:r>
              <a:rPr lang="tr-TR" sz="2000">
                <a:latin typeface="Arial"/>
                <a:ea typeface="Arial"/>
                <a:cs typeface="Arial"/>
                <a:sym typeface="Arial"/>
              </a:rPr>
              <a:t>tanımlanmıştır.</a:t>
            </a:r>
            <a:endParaRPr/>
          </a:p>
          <a:p>
            <a:pPr indent="-215900" lvl="0" marL="342900" rtl="0" algn="l">
              <a:lnSpc>
                <a:spcPct val="90000"/>
              </a:lnSpc>
              <a:spcBef>
                <a:spcPts val="1000"/>
              </a:spcBef>
              <a:spcAft>
                <a:spcPts val="0"/>
              </a:spcAft>
              <a:buSzPts val="2000"/>
              <a:buNone/>
            </a:pPr>
            <a:r>
              <a:t/>
            </a:r>
            <a:endParaRPr sz="2000">
              <a:latin typeface="Arial"/>
              <a:ea typeface="Arial"/>
              <a:cs typeface="Arial"/>
              <a:sym typeface="Arial"/>
            </a:endParaRPr>
          </a:p>
        </p:txBody>
      </p:sp>
      <p:pic>
        <p:nvPicPr>
          <p:cNvPr id="633" name="Google Shape;633;p67"/>
          <p:cNvPicPr preferRelativeResize="0"/>
          <p:nvPr/>
        </p:nvPicPr>
        <p:blipFill rotWithShape="1">
          <a:blip r:embed="rId3">
            <a:alphaModFix/>
          </a:blip>
          <a:srcRect b="0" l="0" r="0" t="0"/>
          <a:stretch/>
        </p:blipFill>
        <p:spPr>
          <a:xfrm>
            <a:off x="5902036" y="180109"/>
            <a:ext cx="6289964" cy="4835236"/>
          </a:xfrm>
          <a:prstGeom prst="rect">
            <a:avLst/>
          </a:prstGeom>
          <a:noFill/>
          <a:ln>
            <a:noFill/>
          </a:ln>
        </p:spPr>
      </p:pic>
      <p:sp>
        <p:nvSpPr>
          <p:cNvPr id="634" name="Google Shape;634;p67"/>
          <p:cNvSpPr/>
          <p:nvPr/>
        </p:nvSpPr>
        <p:spPr>
          <a:xfrm>
            <a:off x="10737272" y="4959926"/>
            <a:ext cx="1288474" cy="429492"/>
          </a:xfrm>
          <a:prstGeom prst="rect">
            <a:avLst/>
          </a:pr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Arial"/>
                <a:ea typeface="Arial"/>
                <a:cs typeface="Arial"/>
                <a:sym typeface="Arial"/>
              </a:rPr>
              <a:t>Şekil 1.20</a:t>
            </a:r>
            <a:endParaRPr sz="18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8"/>
          <p:cNvSpPr txBox="1"/>
          <p:nvPr>
            <p:ph idx="1" type="body"/>
          </p:nvPr>
        </p:nvSpPr>
        <p:spPr>
          <a:xfrm>
            <a:off x="1674812" y="568037"/>
            <a:ext cx="8915400" cy="55556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	1.7 AA MAKİNASININ GÜÇ AKIŞLARI VE KAYIPLARI</a:t>
            </a:r>
            <a:endParaRPr/>
          </a:p>
          <a:p>
            <a:pPr indent="0" lvl="0" marL="0" rtl="0" algn="l">
              <a:spcBef>
                <a:spcPts val="1000"/>
              </a:spcBef>
              <a:spcAft>
                <a:spcPts val="0"/>
              </a:spcAft>
              <a:buSzPts val="2000"/>
              <a:buNone/>
            </a:pPr>
            <a:r>
              <a:rPr lang="tr-TR" sz="2000">
                <a:latin typeface="Arial"/>
                <a:ea typeface="Arial"/>
                <a:cs typeface="Arial"/>
                <a:sym typeface="Arial"/>
              </a:rPr>
              <a:t> </a:t>
            </a:r>
            <a:endParaRPr/>
          </a:p>
          <a:p>
            <a:pPr indent="-342900" lvl="0" marL="342900" rtl="0" algn="l">
              <a:spcBef>
                <a:spcPts val="1000"/>
              </a:spcBef>
              <a:spcAft>
                <a:spcPts val="0"/>
              </a:spcAft>
              <a:buSzPts val="2000"/>
              <a:buChar char="🠶"/>
            </a:pPr>
            <a:r>
              <a:rPr lang="tr-TR" sz="2000">
                <a:latin typeface="Arial"/>
                <a:ea typeface="Arial"/>
                <a:cs typeface="Arial"/>
                <a:sym typeface="Arial"/>
              </a:rPr>
              <a:t>AA motorları elektriksel güç alıp mekanik güç üretirlerken, AA jeneratörleri mekanik gücü alıp elektriksel gücü üretirler. Her bir durumda, makina giriş gücünün tamamı faydalı güce dönüşmez, daima bu işlemde kayıplar oluşur.</a:t>
            </a:r>
            <a:endParaRPr/>
          </a:p>
          <a:p>
            <a:pPr indent="-342900" lvl="0" marL="342900" rtl="0" algn="l">
              <a:spcBef>
                <a:spcPts val="1000"/>
              </a:spcBef>
              <a:spcAft>
                <a:spcPts val="0"/>
              </a:spcAft>
              <a:buSzPts val="2000"/>
              <a:buChar char="🠶"/>
            </a:pPr>
            <a:r>
              <a:rPr lang="tr-TR" sz="2000">
                <a:latin typeface="Arial"/>
                <a:ea typeface="Arial"/>
                <a:cs typeface="Arial"/>
                <a:sym typeface="Arial"/>
              </a:rPr>
              <a:t>Bir AA makinasının verimi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denklemiyle tanımlanır. Bir makinanın giriş ve çıkış gücü arasındaki fark makinada oluşan kayıplara eşittir. Bundan dolayı verim,</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olarak yazılabilir.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640" name="Google Shape;640;p68"/>
          <p:cNvPicPr preferRelativeResize="0"/>
          <p:nvPr/>
        </p:nvPicPr>
        <p:blipFill rotWithShape="1">
          <a:blip r:embed="rId3">
            <a:alphaModFix/>
          </a:blip>
          <a:srcRect b="0" l="0" r="0" t="0"/>
          <a:stretch/>
        </p:blipFill>
        <p:spPr>
          <a:xfrm>
            <a:off x="5138101" y="2479964"/>
            <a:ext cx="2468043" cy="1050521"/>
          </a:xfrm>
          <a:prstGeom prst="rect">
            <a:avLst/>
          </a:prstGeom>
          <a:noFill/>
          <a:ln>
            <a:noFill/>
          </a:ln>
        </p:spPr>
      </p:pic>
      <p:pic>
        <p:nvPicPr>
          <p:cNvPr id="641" name="Google Shape;641;p68"/>
          <p:cNvPicPr preferRelativeResize="0"/>
          <p:nvPr/>
        </p:nvPicPr>
        <p:blipFill rotWithShape="1">
          <a:blip r:embed="rId4">
            <a:alphaModFix/>
          </a:blip>
          <a:srcRect b="0" l="0" r="0" t="0"/>
          <a:stretch/>
        </p:blipFill>
        <p:spPr>
          <a:xfrm>
            <a:off x="4085156" y="4404359"/>
            <a:ext cx="2952954" cy="121816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9"/>
          <p:cNvSpPr txBox="1"/>
          <p:nvPr>
            <p:ph idx="1" type="body"/>
          </p:nvPr>
        </p:nvSpPr>
        <p:spPr>
          <a:xfrm>
            <a:off x="2325976" y="1288473"/>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a:t>
            </a:r>
            <a:r>
              <a:rPr b="1" lang="tr-TR" sz="2000">
                <a:latin typeface="Arial"/>
                <a:ea typeface="Arial"/>
                <a:cs typeface="Arial"/>
                <a:sym typeface="Arial"/>
              </a:rPr>
              <a:t>AA Makinalarındaki Kayıplar</a:t>
            </a:r>
            <a:endParaRPr/>
          </a:p>
          <a:p>
            <a:pPr indent="-342900" lvl="0" marL="342900" rtl="0" algn="l">
              <a:spcBef>
                <a:spcPts val="1000"/>
              </a:spcBef>
              <a:spcAft>
                <a:spcPts val="0"/>
              </a:spcAft>
              <a:buSzPts val="2000"/>
              <a:buChar char="🠶"/>
            </a:pPr>
            <a:r>
              <a:rPr lang="tr-TR" sz="2000">
                <a:latin typeface="Arial"/>
                <a:ea typeface="Arial"/>
                <a:cs typeface="Arial"/>
                <a:sym typeface="Arial"/>
              </a:rPr>
              <a:t>AA makinalarında ortaya çıkan kayıplar dört temel kategoride ele alınabilir.</a:t>
            </a:r>
            <a:endParaRPr/>
          </a:p>
          <a:p>
            <a:pPr indent="-342900" lvl="0" marL="342900" rtl="0" algn="l">
              <a:spcBef>
                <a:spcPts val="1000"/>
              </a:spcBef>
              <a:spcAft>
                <a:spcPts val="0"/>
              </a:spcAft>
              <a:buSzPts val="2000"/>
              <a:buChar char="🠶"/>
            </a:pPr>
            <a:r>
              <a:rPr lang="tr-TR" sz="2000">
                <a:latin typeface="Arial"/>
                <a:ea typeface="Arial"/>
                <a:cs typeface="Arial"/>
                <a:sym typeface="Arial"/>
              </a:rPr>
              <a:t>1.Elektriksel veya bakır kayıpları</a:t>
            </a:r>
            <a:endParaRPr/>
          </a:p>
          <a:p>
            <a:pPr indent="-342900" lvl="0" marL="342900" rtl="0" algn="l">
              <a:spcBef>
                <a:spcPts val="1000"/>
              </a:spcBef>
              <a:spcAft>
                <a:spcPts val="0"/>
              </a:spcAft>
              <a:buSzPts val="2000"/>
              <a:buChar char="🠶"/>
            </a:pPr>
            <a:r>
              <a:rPr lang="tr-TR" sz="2000">
                <a:latin typeface="Arial"/>
                <a:ea typeface="Arial"/>
                <a:cs typeface="Arial"/>
                <a:sym typeface="Arial"/>
              </a:rPr>
              <a:t>2.Çekirdek kayıpları</a:t>
            </a:r>
            <a:endParaRPr/>
          </a:p>
          <a:p>
            <a:pPr indent="-342900" lvl="0" marL="342900" rtl="0" algn="l">
              <a:spcBef>
                <a:spcPts val="1000"/>
              </a:spcBef>
              <a:spcAft>
                <a:spcPts val="0"/>
              </a:spcAft>
              <a:buSzPts val="2000"/>
              <a:buChar char="🠶"/>
            </a:pPr>
            <a:r>
              <a:rPr lang="tr-TR" sz="2000">
                <a:latin typeface="Arial"/>
                <a:ea typeface="Arial"/>
                <a:cs typeface="Arial"/>
                <a:sym typeface="Arial"/>
              </a:rPr>
              <a:t>3.Mekanik kayıplar</a:t>
            </a:r>
            <a:endParaRPr/>
          </a:p>
          <a:p>
            <a:pPr indent="-342900" lvl="0" marL="342900" rtl="0" algn="l">
              <a:spcBef>
                <a:spcPts val="1000"/>
              </a:spcBef>
              <a:spcAft>
                <a:spcPts val="0"/>
              </a:spcAft>
              <a:buSzPts val="2000"/>
              <a:buChar char="🠶"/>
            </a:pPr>
            <a:r>
              <a:rPr lang="tr-TR" sz="2000">
                <a:latin typeface="Arial"/>
                <a:ea typeface="Arial"/>
                <a:cs typeface="Arial"/>
                <a:sym typeface="Arial"/>
              </a:rPr>
              <a:t>4.Dağılma yük kayıpları</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0"/>
          <p:cNvSpPr txBox="1"/>
          <p:nvPr>
            <p:ph idx="1" type="body"/>
          </p:nvPr>
        </p:nvSpPr>
        <p:spPr>
          <a:xfrm>
            <a:off x="1575261" y="990946"/>
            <a:ext cx="10335490" cy="423949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1.ELEKTRİKSEL VEYA BAKIR KAYIPLARI</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Bakır kayıpları makinanın stator(endüvi) ve rotor(alan) sargılarında meydana gelen omik ısıl kayıplardır. Üç fazlı bir AA makinasındaki stator bakır kayıpları(SCL)</a:t>
            </a:r>
            <a:endParaRPr/>
          </a:p>
          <a:p>
            <a:pPr indent="0" lvl="0" marL="0" rtl="0" algn="l">
              <a:spcBef>
                <a:spcPts val="1000"/>
              </a:spcBef>
              <a:spcAft>
                <a:spcPts val="0"/>
              </a:spcAft>
              <a:buSzPts val="2000"/>
              <a:buNone/>
            </a:pPr>
            <a:r>
              <a:rPr lang="tr-TR" sz="2000">
                <a:latin typeface="Arial"/>
                <a:ea typeface="Arial"/>
                <a:cs typeface="Arial"/>
                <a:sym typeface="Arial"/>
              </a:rPr>
              <a:t>					denklemiyle verilir. Burada   	   her bir endüvi fazından akan akım ve  </a:t>
            </a:r>
            <a:endParaRPr/>
          </a:p>
          <a:p>
            <a:pPr indent="0" lvl="0" marL="0" rtl="0" algn="l">
              <a:spcBef>
                <a:spcPts val="1000"/>
              </a:spcBef>
              <a:spcAft>
                <a:spcPts val="0"/>
              </a:spcAft>
              <a:buSzPts val="2000"/>
              <a:buNone/>
            </a:pPr>
            <a:r>
              <a:rPr lang="tr-TR" sz="2000">
                <a:latin typeface="Arial"/>
                <a:ea typeface="Arial"/>
                <a:cs typeface="Arial"/>
                <a:sym typeface="Arial"/>
              </a:rPr>
              <a:t> 	her bir endüvi fazının direncidir.</a:t>
            </a:r>
            <a:endParaRPr/>
          </a:p>
          <a:p>
            <a:pPr indent="-342900" lvl="0" marL="342900" rtl="0" algn="l">
              <a:spcBef>
                <a:spcPts val="1000"/>
              </a:spcBef>
              <a:spcAft>
                <a:spcPts val="0"/>
              </a:spcAft>
              <a:buSzPts val="2000"/>
              <a:buChar char="🠶"/>
            </a:pPr>
            <a:r>
              <a:rPr lang="tr-TR" sz="2000">
                <a:latin typeface="Arial"/>
                <a:ea typeface="Arial"/>
                <a:cs typeface="Arial"/>
                <a:sym typeface="Arial"/>
              </a:rPr>
              <a:t>Bir senkron AA makinasının rotor bakır kayıpları(RCL)   				denklemiyle </a:t>
            </a:r>
            <a:endParaRPr/>
          </a:p>
          <a:p>
            <a:pPr indent="0" lvl="0" marL="0" rtl="0" algn="l">
              <a:spcBef>
                <a:spcPts val="1000"/>
              </a:spcBef>
              <a:spcAft>
                <a:spcPts val="0"/>
              </a:spcAft>
              <a:buSzPts val="2000"/>
              <a:buNone/>
            </a:pPr>
            <a:r>
              <a:rPr lang="tr-TR" sz="2000">
                <a:latin typeface="Arial"/>
                <a:ea typeface="Arial"/>
                <a:cs typeface="Arial"/>
                <a:sym typeface="Arial"/>
              </a:rPr>
              <a:t>verilir. Burada    	rotor alan sargısından akan akım  ve        alan sargısının direncidir. Bu hesaplamalarda kullanılan direnç genellikle normal çalışma sıcaklığındaki sargı direncidir.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652" name="Google Shape;652;p70"/>
          <p:cNvPicPr preferRelativeResize="0"/>
          <p:nvPr/>
        </p:nvPicPr>
        <p:blipFill rotWithShape="1">
          <a:blip r:embed="rId3">
            <a:alphaModFix/>
          </a:blip>
          <a:srcRect b="0" l="0" r="0" t="0"/>
          <a:stretch/>
        </p:blipFill>
        <p:spPr>
          <a:xfrm>
            <a:off x="1986738" y="2462992"/>
            <a:ext cx="1864823" cy="615834"/>
          </a:xfrm>
          <a:prstGeom prst="rect">
            <a:avLst/>
          </a:prstGeom>
          <a:noFill/>
          <a:ln>
            <a:noFill/>
          </a:ln>
        </p:spPr>
      </p:pic>
      <p:pic>
        <p:nvPicPr>
          <p:cNvPr id="653" name="Google Shape;653;p70"/>
          <p:cNvPicPr preferRelativeResize="0"/>
          <p:nvPr/>
        </p:nvPicPr>
        <p:blipFill rotWithShape="1">
          <a:blip r:embed="rId4">
            <a:alphaModFix/>
          </a:blip>
          <a:srcRect b="0" l="0" r="0" t="0"/>
          <a:stretch/>
        </p:blipFill>
        <p:spPr>
          <a:xfrm>
            <a:off x="6934892" y="2493473"/>
            <a:ext cx="289560" cy="487680"/>
          </a:xfrm>
          <a:prstGeom prst="rect">
            <a:avLst/>
          </a:prstGeom>
          <a:noFill/>
          <a:ln>
            <a:noFill/>
          </a:ln>
        </p:spPr>
      </p:pic>
      <p:pic>
        <p:nvPicPr>
          <p:cNvPr id="654" name="Google Shape;654;p70"/>
          <p:cNvPicPr preferRelativeResize="0"/>
          <p:nvPr/>
        </p:nvPicPr>
        <p:blipFill rotWithShape="1">
          <a:blip r:embed="rId5">
            <a:alphaModFix/>
          </a:blip>
          <a:srcRect b="0" l="0" r="0" t="0"/>
          <a:stretch/>
        </p:blipFill>
        <p:spPr>
          <a:xfrm>
            <a:off x="1756753" y="3020638"/>
            <a:ext cx="304800" cy="457200"/>
          </a:xfrm>
          <a:prstGeom prst="rect">
            <a:avLst/>
          </a:prstGeom>
          <a:noFill/>
          <a:ln>
            <a:noFill/>
          </a:ln>
        </p:spPr>
      </p:pic>
      <p:pic>
        <p:nvPicPr>
          <p:cNvPr id="655" name="Google Shape;655;p70"/>
          <p:cNvPicPr preferRelativeResize="0"/>
          <p:nvPr/>
        </p:nvPicPr>
        <p:blipFill rotWithShape="1">
          <a:blip r:embed="rId6">
            <a:alphaModFix/>
          </a:blip>
          <a:srcRect b="0" l="0" r="0" t="0"/>
          <a:stretch/>
        </p:blipFill>
        <p:spPr>
          <a:xfrm>
            <a:off x="8104562" y="3193126"/>
            <a:ext cx="1653193" cy="679566"/>
          </a:xfrm>
          <a:prstGeom prst="rect">
            <a:avLst/>
          </a:prstGeom>
          <a:noFill/>
          <a:ln>
            <a:noFill/>
          </a:ln>
        </p:spPr>
      </p:pic>
      <p:pic>
        <p:nvPicPr>
          <p:cNvPr id="656" name="Google Shape;656;p70"/>
          <p:cNvPicPr preferRelativeResize="0"/>
          <p:nvPr/>
        </p:nvPicPr>
        <p:blipFill rotWithShape="1">
          <a:blip r:embed="rId7">
            <a:alphaModFix/>
          </a:blip>
          <a:srcRect b="0" l="0" r="0" t="0"/>
          <a:stretch/>
        </p:blipFill>
        <p:spPr>
          <a:xfrm>
            <a:off x="3554381" y="3844983"/>
            <a:ext cx="297180" cy="449580"/>
          </a:xfrm>
          <a:prstGeom prst="rect">
            <a:avLst/>
          </a:prstGeom>
          <a:noFill/>
          <a:ln>
            <a:noFill/>
          </a:ln>
        </p:spPr>
      </p:pic>
      <p:pic>
        <p:nvPicPr>
          <p:cNvPr id="657" name="Google Shape;657;p70"/>
          <p:cNvPicPr preferRelativeResize="0"/>
          <p:nvPr/>
        </p:nvPicPr>
        <p:blipFill rotWithShape="1">
          <a:blip r:embed="rId8">
            <a:alphaModFix/>
          </a:blip>
          <a:srcRect b="0" l="0" r="0" t="0"/>
          <a:stretch/>
        </p:blipFill>
        <p:spPr>
          <a:xfrm>
            <a:off x="8104562" y="3844983"/>
            <a:ext cx="350520" cy="44958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1"/>
          <p:cNvSpPr txBox="1"/>
          <p:nvPr>
            <p:ph idx="1" type="body"/>
          </p:nvPr>
        </p:nvSpPr>
        <p:spPr>
          <a:xfrm>
            <a:off x="1676400" y="152400"/>
            <a:ext cx="10368539" cy="65393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2.ÇEKİRDEK KAYIPLARI</a:t>
            </a:r>
            <a:endParaRPr/>
          </a:p>
          <a:p>
            <a:pPr indent="-342900" lvl="0" marL="342900" rtl="0" algn="l">
              <a:spcBef>
                <a:spcPts val="1000"/>
              </a:spcBef>
              <a:spcAft>
                <a:spcPts val="0"/>
              </a:spcAft>
              <a:buSzPts val="2000"/>
              <a:buChar char="🠶"/>
            </a:pPr>
            <a:r>
              <a:rPr lang="tr-TR" sz="2000">
                <a:latin typeface="Arial"/>
                <a:ea typeface="Arial"/>
                <a:cs typeface="Arial"/>
                <a:sym typeface="Arial"/>
              </a:rPr>
              <a:t>Çekirdek kayıpları motorun metal kısmında meydana gelen histerezis ve girdap akımı kayıplarıdır. Bu kayıplar akı yoğunluğunun karesiyle (B</a:t>
            </a:r>
            <a:r>
              <a:rPr baseline="30000" lang="tr-TR" sz="2000">
                <a:latin typeface="Arial"/>
                <a:ea typeface="Arial"/>
                <a:cs typeface="Arial"/>
                <a:sym typeface="Arial"/>
              </a:rPr>
              <a:t>2</a:t>
            </a:r>
            <a:r>
              <a:rPr lang="tr-TR" sz="2000">
                <a:latin typeface="Arial"/>
                <a:ea typeface="Arial"/>
                <a:cs typeface="Arial"/>
                <a:sym typeface="Arial"/>
              </a:rPr>
              <a:t>)  ve stator için, manyetik alanlarının (n</a:t>
            </a:r>
            <a:r>
              <a:rPr baseline="30000" lang="tr-TR" sz="2000">
                <a:latin typeface="Arial"/>
                <a:ea typeface="Arial"/>
                <a:cs typeface="Arial"/>
                <a:sym typeface="Arial"/>
              </a:rPr>
              <a:t>1.5</a:t>
            </a:r>
            <a:r>
              <a:rPr lang="tr-TR" sz="2000">
                <a:latin typeface="Arial"/>
                <a:ea typeface="Arial"/>
                <a:cs typeface="Arial"/>
                <a:sym typeface="Arial"/>
              </a:rPr>
              <a:t>) dönme hızının 1.5 katı olarak değişir.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3.MEKANİK KAYIPLAR</a:t>
            </a:r>
            <a:endParaRPr/>
          </a:p>
          <a:p>
            <a:pPr indent="-342900" lvl="0" marL="342900" rtl="0" algn="l">
              <a:spcBef>
                <a:spcPts val="1000"/>
              </a:spcBef>
              <a:spcAft>
                <a:spcPts val="0"/>
              </a:spcAft>
              <a:buSzPts val="2000"/>
              <a:buChar char="🠶"/>
            </a:pPr>
            <a:r>
              <a:rPr lang="tr-TR" sz="2000">
                <a:latin typeface="Arial"/>
                <a:ea typeface="Arial"/>
                <a:cs typeface="Arial"/>
                <a:sym typeface="Arial"/>
              </a:rPr>
              <a:t>AA makinasındaki  mekanik kayıplar mekanik etkilerle birleştirilmiş kayıplardır. İki çeşit mekanik kayıp vardır: sürtünme ve rüzgar.</a:t>
            </a:r>
            <a:endParaRPr/>
          </a:p>
          <a:p>
            <a:pPr indent="-342900" lvl="0" marL="342900" rtl="0" algn="l">
              <a:spcBef>
                <a:spcPts val="1000"/>
              </a:spcBef>
              <a:spcAft>
                <a:spcPts val="0"/>
              </a:spcAft>
              <a:buSzPts val="2000"/>
              <a:buChar char="🠶"/>
            </a:pPr>
            <a:r>
              <a:rPr lang="tr-TR" sz="2000">
                <a:latin typeface="Arial"/>
                <a:ea typeface="Arial"/>
                <a:cs typeface="Arial"/>
                <a:sym typeface="Arial"/>
              </a:rPr>
              <a:t>Sürtünme kayıpları makinadaki yatakların sürtünmelerinin neden olduğu kayıplardır. Rüzgar kayıpları ise motorun iç kısmındaki hava ve makinanın dönen kısımları arasındaki sürtünme sonucunda oluşur. Bu kayıplar makinanın dönme hızının küpüyle değişirler.</a:t>
            </a:r>
            <a:endParaRPr/>
          </a:p>
          <a:p>
            <a:pPr indent="-342900" lvl="0" marL="342900" rtl="0" algn="l">
              <a:spcBef>
                <a:spcPts val="1000"/>
              </a:spcBef>
              <a:spcAft>
                <a:spcPts val="0"/>
              </a:spcAft>
              <a:buSzPts val="2000"/>
              <a:buChar char="🠶"/>
            </a:pPr>
            <a:r>
              <a:rPr lang="tr-TR" sz="2000">
                <a:latin typeface="Arial"/>
                <a:ea typeface="Arial"/>
                <a:cs typeface="Arial"/>
                <a:sym typeface="Arial"/>
              </a:rPr>
              <a:t>Bir makinanın mekanik ve çekirdek kayıpları genelde birlikte ele alınırlar ve makinanın boşta dönme kaybı olarak isimlendirilir. Yüksüz durumda, giriş gücünün tamamı bu kayıpların üstesinden gelmek için kullanılmalıdır. Dolayısıyla, boşta motor olarak çalışan bir AA makinasının stator giriş gücü ölçülerek bu kayıpların değeri yaklaşık olarak hesaplanabilir.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2"/>
          <p:cNvSpPr txBox="1"/>
          <p:nvPr>
            <p:ph idx="1" type="body"/>
          </p:nvPr>
        </p:nvSpPr>
        <p:spPr>
          <a:xfrm>
            <a:off x="1219200" y="152399"/>
            <a:ext cx="10806545" cy="67056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4.DAĞILMA KAYIPLARI</a:t>
            </a:r>
            <a:endParaRPr/>
          </a:p>
          <a:p>
            <a:pPr indent="-342900" lvl="0" marL="342900" rtl="0" algn="l">
              <a:spcBef>
                <a:spcPts val="1000"/>
              </a:spcBef>
              <a:spcAft>
                <a:spcPts val="0"/>
              </a:spcAft>
              <a:buSzPts val="2000"/>
              <a:buChar char="🠶"/>
            </a:pPr>
            <a:r>
              <a:rPr lang="tr-TR" sz="2000">
                <a:latin typeface="Arial"/>
                <a:ea typeface="Arial"/>
                <a:cs typeface="Arial"/>
                <a:sym typeface="Arial"/>
              </a:rPr>
              <a:t>Dağılma kayıpları önceki kategorilerden birine yerleştirilemeyen kayıplardandır. Bu kayıpların hesaba nasıl katılmaları gerektiğinde problem yoktur, önemli olan yukardaki kategorilerin birinin içinde ele alınmasıdır. Bu kayıpların tümü dağılma kayıplarının içerisinde ele alınır. Çoğu makinalar için dağılma kayıpları tam yük kayıplarının yüzde 1’i  olarak alınır.</a:t>
            </a:r>
            <a:endParaRPr/>
          </a:p>
          <a:p>
            <a:pPr indent="0" lvl="0" marL="0" rtl="0" algn="l">
              <a:spcBef>
                <a:spcPts val="1000"/>
              </a:spcBef>
              <a:spcAft>
                <a:spcPts val="0"/>
              </a:spcAft>
              <a:buSzPts val="2000"/>
              <a:buNone/>
            </a:pPr>
            <a:r>
              <a:rPr lang="tr-TR" sz="2000">
                <a:latin typeface="Arial"/>
                <a:ea typeface="Arial"/>
                <a:cs typeface="Arial"/>
                <a:sym typeface="Arial"/>
              </a:rPr>
              <a:t>	GÜÇ-AKIŞ DİYAGRAMI</a:t>
            </a:r>
            <a:endParaRPr/>
          </a:p>
          <a:p>
            <a:pPr indent="-342900" lvl="0" marL="342900" rtl="0" algn="l">
              <a:spcBef>
                <a:spcPts val="1000"/>
              </a:spcBef>
              <a:spcAft>
                <a:spcPts val="0"/>
              </a:spcAft>
              <a:buSzPts val="2000"/>
              <a:buChar char="🠶"/>
            </a:pPr>
            <a:r>
              <a:rPr lang="tr-TR" sz="2000">
                <a:latin typeface="Arial"/>
                <a:ea typeface="Arial"/>
                <a:cs typeface="Arial"/>
                <a:sym typeface="Arial"/>
              </a:rPr>
              <a:t>Bir makinada kayıp güçleri hesaplamanın en bilinen tekniklerinden biri güç-akış diyagramıdır. Bir AA jeneratör için güç-akış diyagramı şekil 1.21-a’da gösterilmiştir. Bu şekilde, makina giriş gücü mekanik güçtür, bu güçten dağılma kayıpları, mekanik kayıplar ve çekirdek kayıpları çıkartılır. Bu kayıplar çıkartıldıktan sonra kalan güç,</a:t>
            </a:r>
            <a:endParaRPr/>
          </a:p>
          <a:p>
            <a:pPr indent="0" lvl="0" marL="0" rtl="0" algn="l">
              <a:spcBef>
                <a:spcPts val="1000"/>
              </a:spcBef>
              <a:spcAft>
                <a:spcPts val="0"/>
              </a:spcAft>
              <a:buSzPts val="2000"/>
              <a:buNone/>
            </a:pPr>
            <a:r>
              <a:rPr lang="tr-TR" sz="2000">
                <a:latin typeface="Arial"/>
                <a:ea typeface="Arial"/>
                <a:cs typeface="Arial"/>
                <a:sym typeface="Arial"/>
              </a:rPr>
              <a:t>     ile gösterilen ve mekanik güçten elektriksel güce dönüşen güçtür. Dönüştürülen güç</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denklemiyle verilir ve bu güç  kadar elektriksel güç üretilir.</a:t>
            </a:r>
            <a:endParaRPr/>
          </a:p>
          <a:p>
            <a:pPr indent="-342900" lvl="0" marL="342900" rtl="0" algn="l">
              <a:spcBef>
                <a:spcPts val="1000"/>
              </a:spcBef>
              <a:spcAft>
                <a:spcPts val="0"/>
              </a:spcAft>
              <a:buSzPts val="2000"/>
              <a:buChar char="🠶"/>
            </a:pPr>
            <a:r>
              <a:rPr lang="tr-TR" sz="2000">
                <a:latin typeface="Arial"/>
                <a:ea typeface="Arial"/>
                <a:cs typeface="Arial"/>
                <a:sym typeface="Arial"/>
              </a:rPr>
              <a:t>Bununla birlikte bu güç, makina terminallerinde görülen güç değildir. Terminallerden önce I</a:t>
            </a:r>
            <a:r>
              <a:rPr baseline="30000" lang="tr-TR" sz="2000">
                <a:latin typeface="Arial"/>
                <a:ea typeface="Arial"/>
                <a:cs typeface="Arial"/>
                <a:sym typeface="Arial"/>
              </a:rPr>
              <a:t>2</a:t>
            </a:r>
            <a:r>
              <a:rPr lang="tr-TR" sz="2000">
                <a:latin typeface="Arial"/>
                <a:ea typeface="Arial"/>
                <a:cs typeface="Arial"/>
                <a:sym typeface="Arial"/>
              </a:rPr>
              <a:t>R elektriksel kayıplar çıkartılmalıdır.</a:t>
            </a:r>
            <a:endParaRPr sz="2000">
              <a:latin typeface="Arial"/>
              <a:ea typeface="Arial"/>
              <a:cs typeface="Arial"/>
              <a:sym typeface="Arial"/>
            </a:endParaRPr>
          </a:p>
        </p:txBody>
      </p:sp>
      <p:pic>
        <p:nvPicPr>
          <p:cNvPr id="668" name="Google Shape;668;p72"/>
          <p:cNvPicPr preferRelativeResize="0"/>
          <p:nvPr/>
        </p:nvPicPr>
        <p:blipFill rotWithShape="1">
          <a:blip r:embed="rId3">
            <a:alphaModFix/>
          </a:blip>
          <a:srcRect b="0" l="0" r="0" t="0"/>
          <a:stretch/>
        </p:blipFill>
        <p:spPr>
          <a:xfrm>
            <a:off x="9937520" y="3681151"/>
            <a:ext cx="601980" cy="396240"/>
          </a:xfrm>
          <a:prstGeom prst="rect">
            <a:avLst/>
          </a:prstGeom>
          <a:noFill/>
          <a:ln>
            <a:noFill/>
          </a:ln>
        </p:spPr>
      </p:pic>
      <p:pic>
        <p:nvPicPr>
          <p:cNvPr id="669" name="Google Shape;669;p72"/>
          <p:cNvPicPr preferRelativeResize="0"/>
          <p:nvPr/>
        </p:nvPicPr>
        <p:blipFill rotWithShape="1">
          <a:blip r:embed="rId4">
            <a:alphaModFix/>
          </a:blip>
          <a:srcRect b="0" l="0" r="0" t="0"/>
          <a:stretch/>
        </p:blipFill>
        <p:spPr>
          <a:xfrm>
            <a:off x="1706534" y="4375265"/>
            <a:ext cx="2156460" cy="8534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3"/>
          <p:cNvSpPr txBox="1"/>
          <p:nvPr>
            <p:ph idx="1" type="body"/>
          </p:nvPr>
        </p:nvSpPr>
        <p:spPr>
          <a:xfrm>
            <a:off x="858981" y="1498106"/>
            <a:ext cx="3649085"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latin typeface="Arial"/>
                <a:ea typeface="Arial"/>
                <a:cs typeface="Arial"/>
                <a:sym typeface="Arial"/>
              </a:rPr>
              <a:t>AA motorlarında bu güç-akış diyagramı  basitçe ters çevrilir. Bir motor için güç-akış diyagramı şekil 1.21-b’de gösterilmiştir.</a:t>
            </a:r>
            <a:endParaRPr/>
          </a:p>
        </p:txBody>
      </p:sp>
      <p:pic>
        <p:nvPicPr>
          <p:cNvPr id="675" name="Google Shape;675;p73"/>
          <p:cNvPicPr preferRelativeResize="0"/>
          <p:nvPr/>
        </p:nvPicPr>
        <p:blipFill rotWithShape="1">
          <a:blip r:embed="rId3">
            <a:alphaModFix/>
          </a:blip>
          <a:srcRect b="0" l="0" r="0" t="0"/>
          <a:stretch/>
        </p:blipFill>
        <p:spPr>
          <a:xfrm>
            <a:off x="4508066" y="339436"/>
            <a:ext cx="7519454" cy="6094962"/>
          </a:xfrm>
          <a:prstGeom prst="rect">
            <a:avLst/>
          </a:prstGeom>
          <a:noFill/>
          <a:ln>
            <a:noFill/>
          </a:ln>
        </p:spPr>
      </p:pic>
      <p:sp>
        <p:nvSpPr>
          <p:cNvPr id="676" name="Google Shape;676;p73"/>
          <p:cNvSpPr txBox="1"/>
          <p:nvPr/>
        </p:nvSpPr>
        <p:spPr>
          <a:xfrm>
            <a:off x="9961418" y="6082145"/>
            <a:ext cx="123305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Şekil 1.21</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4"/>
          <p:cNvSpPr txBox="1"/>
          <p:nvPr>
            <p:ph idx="1" type="body"/>
          </p:nvPr>
        </p:nvSpPr>
        <p:spPr>
          <a:xfrm>
            <a:off x="831273" y="110836"/>
            <a:ext cx="11236035" cy="67471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1.8 </a:t>
            </a:r>
            <a:r>
              <a:rPr b="1" lang="tr-TR" sz="2000" cap="small">
                <a:latin typeface="Arial"/>
                <a:ea typeface="Arial"/>
                <a:cs typeface="Arial"/>
                <a:sym typeface="Arial"/>
              </a:rPr>
              <a:t>GERİLİM AYARI VE HIZ AYARI</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Jeneratörler, gerilim ayarı olarak isimlendirilen bir yöntem kullanarak birbirleriyle karşılaştırılır. Gerilim ayarı; yük değişirken jeneratörün terminallerinde gerilimi sabit tutma yeteneğinin ölçümüdür</a:t>
            </a:r>
            <a:r>
              <a:rPr lang="tr-TR" sz="2000" cap="small">
                <a:latin typeface="Arial"/>
                <a:ea typeface="Arial"/>
                <a:cs typeface="Arial"/>
                <a:sym typeface="Arial"/>
              </a:rPr>
              <a:t>.</a:t>
            </a:r>
            <a:r>
              <a:rPr b="1" lang="tr-TR" sz="2000" cap="small">
                <a:latin typeface="Arial"/>
                <a:ea typeface="Arial"/>
                <a:cs typeface="Arial"/>
                <a:sym typeface="Arial"/>
              </a:rPr>
              <a:t>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Gerilim ayarı;						  denklemiyle tanımlanır. Burada Vn1 jeneratörün boşta çalışma gerilimi ve Vn’de jeneratörün tam yük gerilimidir. Gerilim ayarı jeneratörün gerilim-akım karakteristiğinden elde edilen kaba ölçümlerdir. Pozitif bir gerilim ayarı düşen bir karakteristik ve negatif bir gerilim ayarı yükselen bir karakteristik demektir. Küçük bir VR , jeneratörün terminallerindeki gerilim yükteki değişimlerle değişmediği (çok sabit olduğu) duyarlıkta daha iyidir. </a:t>
            </a:r>
            <a:endParaRPr/>
          </a:p>
          <a:p>
            <a:pPr indent="-342900" lvl="0" marL="342900" rtl="0" algn="l">
              <a:spcBef>
                <a:spcPts val="1000"/>
              </a:spcBef>
              <a:spcAft>
                <a:spcPts val="0"/>
              </a:spcAft>
              <a:buSzPts val="2000"/>
              <a:buChar char="🠶"/>
            </a:pPr>
            <a:r>
              <a:rPr lang="tr-TR" sz="2000">
                <a:latin typeface="Arial"/>
                <a:ea typeface="Arial"/>
                <a:cs typeface="Arial"/>
                <a:sym typeface="Arial"/>
              </a:rPr>
              <a:t>Benzer şekilde , motorlar hız regülasyonu ile de birbirleriyle karşılaştırılırlar. Hız ayarı (SR) , yük değişirken bir motorun sabit bir hız elde etme yeteneğinin ölçümüdür. </a:t>
            </a:r>
            <a:endParaRPr/>
          </a:p>
          <a:p>
            <a:pPr indent="-342900" lvl="0" marL="342900" rtl="0" algn="l">
              <a:spcBef>
                <a:spcPts val="1000"/>
              </a:spcBef>
              <a:spcAft>
                <a:spcPts val="0"/>
              </a:spcAft>
              <a:buSzPts val="2000"/>
              <a:buChar char="🠶"/>
            </a:pPr>
            <a:r>
              <a:rPr lang="tr-TR" sz="2000">
                <a:latin typeface="Arial"/>
                <a:ea typeface="Arial"/>
                <a:cs typeface="Arial"/>
                <a:sym typeface="Arial"/>
              </a:rPr>
              <a:t>Hız ayarı;</a:t>
            </a:r>
            <a:endParaRPr/>
          </a:p>
          <a:p>
            <a:pPr indent="0" lvl="0" marL="0" rtl="0" algn="l">
              <a:spcBef>
                <a:spcPts val="1000"/>
              </a:spcBef>
              <a:spcAft>
                <a:spcPts val="0"/>
              </a:spcAft>
              <a:buSzPts val="2000"/>
              <a:buNone/>
            </a:pPr>
            <a:r>
              <a:rPr lang="tr-TR" sz="2000">
                <a:latin typeface="Arial"/>
                <a:ea typeface="Arial"/>
                <a:cs typeface="Arial"/>
                <a:sym typeface="Arial"/>
              </a:rPr>
              <a:t> 											denklemleri ile de tanımlanır.</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Hız ayarı ,  motorun moment-hız karakteristik değişimin kabaca ölçümüdür. Pozitif hız ayarı motor hızının ,  yük artışıyla azalması ve negatif hız ayarı da yük artışıyla motor hızının artması demektir. Hız ayarının genliği yaklaşık olarak moment-hız eğrisinin eğimindeki adımın nasıl olduğu hakkında bir fikir verir.</a:t>
            </a:r>
            <a:endParaRPr/>
          </a:p>
        </p:txBody>
      </p:sp>
      <p:pic>
        <p:nvPicPr>
          <p:cNvPr id="682" name="Google Shape;682;p74"/>
          <p:cNvPicPr preferRelativeResize="0"/>
          <p:nvPr/>
        </p:nvPicPr>
        <p:blipFill rotWithShape="1">
          <a:blip r:embed="rId3">
            <a:alphaModFix/>
          </a:blip>
          <a:srcRect b="0" l="0" r="0" t="0"/>
          <a:stretch/>
        </p:blipFill>
        <p:spPr>
          <a:xfrm>
            <a:off x="2930467" y="1276436"/>
            <a:ext cx="2251132" cy="681760"/>
          </a:xfrm>
          <a:prstGeom prst="rect">
            <a:avLst/>
          </a:prstGeom>
          <a:noFill/>
          <a:ln>
            <a:noFill/>
          </a:ln>
        </p:spPr>
      </p:pic>
      <p:pic>
        <p:nvPicPr>
          <p:cNvPr id="683" name="Google Shape;683;p74"/>
          <p:cNvPicPr preferRelativeResize="0"/>
          <p:nvPr/>
        </p:nvPicPr>
        <p:blipFill rotWithShape="1">
          <a:blip r:embed="rId4">
            <a:alphaModFix/>
          </a:blip>
          <a:srcRect b="0" l="0" r="0" t="0"/>
          <a:stretch/>
        </p:blipFill>
        <p:spPr>
          <a:xfrm>
            <a:off x="2930467" y="4203885"/>
            <a:ext cx="2251132" cy="136479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5"/>
          <p:cNvSpPr txBox="1"/>
          <p:nvPr>
            <p:ph idx="1" type="body"/>
          </p:nvPr>
        </p:nvSpPr>
        <p:spPr>
          <a:xfrm>
            <a:off x="1233054" y="272409"/>
            <a:ext cx="10724977" cy="653517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tr-TR"/>
              <a:t>	</a:t>
            </a:r>
            <a:r>
              <a:rPr lang="tr-TR" sz="2000">
                <a:latin typeface="Arial"/>
                <a:ea typeface="Arial"/>
                <a:cs typeface="Arial"/>
                <a:sym typeface="Arial"/>
              </a:rPr>
              <a:t>Şekil 1.1 de gösterilen düzgün bir manyetik alanda</a:t>
            </a:r>
            <a:endParaRPr/>
          </a:p>
          <a:p>
            <a:pPr indent="0" lvl="0" marL="0" rtl="0" algn="l">
              <a:spcBef>
                <a:spcPts val="1000"/>
              </a:spcBef>
              <a:spcAft>
                <a:spcPts val="0"/>
              </a:spcAft>
              <a:buSzPts val="2000"/>
              <a:buNone/>
            </a:pPr>
            <a:r>
              <a:rPr lang="tr-TR" sz="2000">
                <a:latin typeface="Arial"/>
                <a:ea typeface="Arial"/>
                <a:cs typeface="Arial"/>
                <a:sym typeface="Arial"/>
              </a:rPr>
              <a:t> dönen basit bir çerçeve  aşağıdaki  gibi değerlere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sahiptir. </a:t>
            </a:r>
            <a:endParaRPr/>
          </a:p>
          <a:p>
            <a:pPr indent="-342900" lvl="0" marL="342900" rtl="0" algn="l">
              <a:spcBef>
                <a:spcPts val="1000"/>
              </a:spcBef>
              <a:spcAft>
                <a:spcPts val="0"/>
              </a:spcAft>
              <a:buSzPts val="2000"/>
              <a:buChar char="🠶"/>
            </a:pPr>
            <a:r>
              <a:rPr lang="tr-TR" sz="2000">
                <a:latin typeface="Arial"/>
                <a:ea typeface="Arial"/>
                <a:cs typeface="Arial"/>
                <a:sym typeface="Arial"/>
              </a:rPr>
              <a:t>B=0.5T sağa doğru  r=0.1m l=0.5m w=103rad/s</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1-Bu dönen çerçevede indüklenen 	    gerilimini </a:t>
            </a:r>
            <a:endParaRPr/>
          </a:p>
          <a:p>
            <a:pPr indent="0" lvl="0" marL="0" rtl="0" algn="l">
              <a:spcBef>
                <a:spcPts val="1000"/>
              </a:spcBef>
              <a:spcAft>
                <a:spcPts val="0"/>
              </a:spcAft>
              <a:buSzPts val="2000"/>
              <a:buNone/>
            </a:pPr>
            <a:r>
              <a:rPr lang="tr-TR" sz="2000">
                <a:latin typeface="Arial"/>
                <a:ea typeface="Arial"/>
                <a:cs typeface="Arial"/>
                <a:sym typeface="Arial"/>
              </a:rPr>
              <a:t>hesaplayınız.  A)3sin103t V		B)2sin100t V  	</a:t>
            </a:r>
            <a:r>
              <a:rPr b="1" lang="tr-TR" sz="2000">
                <a:solidFill>
                  <a:srgbClr val="FF0000"/>
                </a:solidFill>
                <a:latin typeface="Arial"/>
                <a:ea typeface="Arial"/>
                <a:cs typeface="Arial"/>
                <a:sym typeface="Arial"/>
              </a:rPr>
              <a:t>C</a:t>
            </a:r>
            <a:r>
              <a:rPr lang="tr-TR" sz="2000">
                <a:solidFill>
                  <a:srgbClr val="FF0000"/>
                </a:solidFill>
                <a:latin typeface="Arial"/>
                <a:ea typeface="Arial"/>
                <a:cs typeface="Arial"/>
                <a:sym typeface="Arial"/>
              </a:rPr>
              <a:t>)5.15sin103t V</a:t>
            </a:r>
            <a:r>
              <a:rPr lang="tr-TR" sz="2000">
                <a:latin typeface="Arial"/>
                <a:ea typeface="Arial"/>
                <a:cs typeface="Arial"/>
                <a:sym typeface="Arial"/>
              </a:rPr>
              <a:t> 	D)5.15cos100t V	</a:t>
            </a:r>
            <a:endParaRPr/>
          </a:p>
          <a:p>
            <a:pPr indent="0" lvl="0" marL="0" rtl="0" algn="l">
              <a:spcBef>
                <a:spcPts val="1000"/>
              </a:spcBef>
              <a:spcAft>
                <a:spcPts val="0"/>
              </a:spcAft>
              <a:buSzPts val="2000"/>
              <a:buNone/>
            </a:pPr>
            <a:r>
              <a:rPr lang="tr-TR" sz="2000">
                <a:latin typeface="Arial"/>
                <a:ea typeface="Arial"/>
                <a:cs typeface="Arial"/>
                <a:sym typeface="Arial"/>
              </a:rPr>
              <a:t>Çözüm:</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	2-Çerçevenin terminallerine yük olarak 5Ω’luk bir direncin bağlandığını kabul edin. Bu dirençten akacak akım değerini hesaplayınız.</a:t>
            </a:r>
            <a:endParaRPr/>
          </a:p>
          <a:p>
            <a:pPr indent="0" lvl="0" marL="0" rtl="0" algn="l">
              <a:spcBef>
                <a:spcPts val="1000"/>
              </a:spcBef>
              <a:spcAft>
                <a:spcPts val="0"/>
              </a:spcAft>
              <a:buSzPts val="2000"/>
              <a:buNone/>
            </a:pPr>
            <a:r>
              <a:rPr lang="tr-TR" sz="2000">
                <a:latin typeface="Arial"/>
                <a:ea typeface="Arial"/>
                <a:cs typeface="Arial"/>
                <a:sym typeface="Arial"/>
              </a:rPr>
              <a:t>Çözüm:													 A)sin103t A 	  B)cos103t  A</a:t>
            </a:r>
            <a:endParaRPr/>
          </a:p>
          <a:p>
            <a:pPr indent="0" lvl="0" marL="0" rtl="0" algn="l">
              <a:spcBef>
                <a:spcPts val="1000"/>
              </a:spcBef>
              <a:spcAft>
                <a:spcPts val="0"/>
              </a:spcAft>
              <a:buSzPts val="2000"/>
              <a:buNone/>
            </a:pPr>
            <a:r>
              <a:rPr lang="tr-TR" sz="2000">
                <a:latin typeface="Arial"/>
                <a:ea typeface="Arial"/>
                <a:cs typeface="Arial"/>
                <a:sym typeface="Arial"/>
              </a:rPr>
              <a:t>														</a:t>
            </a:r>
            <a:r>
              <a:rPr b="1" lang="tr-TR" sz="2000">
                <a:solidFill>
                  <a:srgbClr val="FF0000"/>
                </a:solidFill>
                <a:latin typeface="Arial"/>
                <a:ea typeface="Arial"/>
                <a:cs typeface="Arial"/>
                <a:sym typeface="Arial"/>
              </a:rPr>
              <a:t>C</a:t>
            </a:r>
            <a:r>
              <a:rPr lang="tr-TR" sz="2000">
                <a:solidFill>
                  <a:srgbClr val="FF0000"/>
                </a:solidFill>
                <a:latin typeface="Arial"/>
                <a:ea typeface="Arial"/>
                <a:cs typeface="Arial"/>
                <a:sym typeface="Arial"/>
              </a:rPr>
              <a:t>)1.03sin103t A   </a:t>
            </a:r>
            <a:r>
              <a:rPr lang="tr-TR" sz="2000">
                <a:latin typeface="Arial"/>
                <a:ea typeface="Arial"/>
                <a:cs typeface="Arial"/>
                <a:sym typeface="Arial"/>
              </a:rPr>
              <a:t>D)1.03cos103t A</a:t>
            </a:r>
            <a:endParaRPr sz="2000">
              <a:latin typeface="Arial"/>
              <a:ea typeface="Arial"/>
              <a:cs typeface="Arial"/>
              <a:sym typeface="Arial"/>
            </a:endParaRPr>
          </a:p>
        </p:txBody>
      </p:sp>
      <p:pic>
        <p:nvPicPr>
          <p:cNvPr id="689" name="Google Shape;689;p75"/>
          <p:cNvPicPr preferRelativeResize="0"/>
          <p:nvPr/>
        </p:nvPicPr>
        <p:blipFill rotWithShape="1">
          <a:blip r:embed="rId3">
            <a:alphaModFix/>
          </a:blip>
          <a:srcRect b="0" l="0" r="0" t="0"/>
          <a:stretch/>
        </p:blipFill>
        <p:spPr>
          <a:xfrm>
            <a:off x="7730837" y="0"/>
            <a:ext cx="4461164" cy="2747079"/>
          </a:xfrm>
          <a:prstGeom prst="rect">
            <a:avLst/>
          </a:prstGeom>
          <a:noFill/>
          <a:ln>
            <a:noFill/>
          </a:ln>
        </p:spPr>
      </p:pic>
      <p:pic>
        <p:nvPicPr>
          <p:cNvPr id="690" name="Google Shape;690;p75"/>
          <p:cNvPicPr preferRelativeResize="0"/>
          <p:nvPr/>
        </p:nvPicPr>
        <p:blipFill rotWithShape="1">
          <a:blip r:embed="rId4">
            <a:alphaModFix/>
          </a:blip>
          <a:srcRect b="0" l="0" r="0" t="0"/>
          <a:stretch/>
        </p:blipFill>
        <p:spPr>
          <a:xfrm>
            <a:off x="2452254" y="3445709"/>
            <a:ext cx="4835471" cy="1108417"/>
          </a:xfrm>
          <a:prstGeom prst="rect">
            <a:avLst/>
          </a:prstGeom>
          <a:noFill/>
          <a:ln>
            <a:noFill/>
          </a:ln>
        </p:spPr>
      </p:pic>
      <p:pic>
        <p:nvPicPr>
          <p:cNvPr id="691" name="Google Shape;691;p75"/>
          <p:cNvPicPr preferRelativeResize="0"/>
          <p:nvPr/>
        </p:nvPicPr>
        <p:blipFill rotWithShape="1">
          <a:blip r:embed="rId5">
            <a:alphaModFix/>
          </a:blip>
          <a:srcRect b="0" l="0" r="0" t="0"/>
          <a:stretch/>
        </p:blipFill>
        <p:spPr>
          <a:xfrm>
            <a:off x="5620182" y="2394930"/>
            <a:ext cx="461963" cy="471055"/>
          </a:xfrm>
          <a:prstGeom prst="rect">
            <a:avLst/>
          </a:prstGeom>
          <a:noFill/>
          <a:ln>
            <a:noFill/>
          </a:ln>
        </p:spPr>
      </p:pic>
      <p:pic>
        <p:nvPicPr>
          <p:cNvPr id="692" name="Google Shape;692;p75"/>
          <p:cNvPicPr preferRelativeResize="0"/>
          <p:nvPr/>
        </p:nvPicPr>
        <p:blipFill rotWithShape="1">
          <a:blip r:embed="rId6">
            <a:alphaModFix/>
          </a:blip>
          <a:srcRect b="0" l="0" r="0" t="0"/>
          <a:stretch/>
        </p:blipFill>
        <p:spPr>
          <a:xfrm>
            <a:off x="2253845" y="5447461"/>
            <a:ext cx="5033880" cy="77322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6"/>
          <p:cNvSpPr txBox="1"/>
          <p:nvPr>
            <p:ph idx="1" type="body"/>
          </p:nvPr>
        </p:nvSpPr>
        <p:spPr>
          <a:xfrm>
            <a:off x="969818" y="1330036"/>
            <a:ext cx="10681853" cy="505690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	</a:t>
            </a:r>
            <a:r>
              <a:rPr lang="tr-TR" sz="2000">
                <a:solidFill>
                  <a:schemeClr val="dk1"/>
                </a:solidFill>
                <a:latin typeface="Arial"/>
                <a:ea typeface="Arial"/>
                <a:cs typeface="Arial"/>
                <a:sym typeface="Arial"/>
              </a:rPr>
              <a:t>3-</a:t>
            </a:r>
            <a:r>
              <a:rPr lang="tr-TR" sz="2000">
                <a:latin typeface="Arial"/>
                <a:ea typeface="Arial"/>
                <a:cs typeface="Arial"/>
                <a:sym typeface="Arial"/>
              </a:rPr>
              <a:t>Gerçek bir makinadaki gerilim hangi  faktörlere bağlıdır?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A)Makine içindeki akıya   B)Dönme hızına  C)Makinanın yapısını gösteren bir sabite  </a:t>
            </a:r>
            <a:r>
              <a:rPr b="1" lang="tr-TR" sz="2000">
                <a:solidFill>
                  <a:srgbClr val="FF0000"/>
                </a:solidFill>
                <a:latin typeface="Arial"/>
                <a:ea typeface="Arial"/>
                <a:cs typeface="Arial"/>
                <a:sym typeface="Arial"/>
              </a:rPr>
              <a:t>D</a:t>
            </a:r>
            <a:r>
              <a:rPr lang="tr-TR" sz="2000">
                <a:solidFill>
                  <a:srgbClr val="FF0000"/>
                </a:solidFill>
                <a:latin typeface="Arial"/>
                <a:ea typeface="Arial"/>
                <a:cs typeface="Arial"/>
                <a:sym typeface="Arial"/>
              </a:rPr>
              <a:t>)Hepsi</a:t>
            </a:r>
            <a:endParaRPr sz="2000">
              <a:solidFill>
                <a:srgbClr val="FF0000"/>
              </a:solidFill>
              <a:latin typeface="Arial"/>
              <a:ea typeface="Arial"/>
              <a:cs typeface="Arial"/>
              <a:sym typeface="Arial"/>
            </a:endParaRPr>
          </a:p>
          <a:p>
            <a:pPr indent="0" lvl="0" marL="0" rtl="0" algn="l">
              <a:spcBef>
                <a:spcPts val="1000"/>
              </a:spcBef>
              <a:spcAft>
                <a:spcPts val="0"/>
              </a:spcAft>
              <a:buSzPts val="2000"/>
              <a:buNone/>
            </a:pPr>
            <a:r>
              <a:t/>
            </a:r>
            <a:endParaRPr sz="2000">
              <a:solidFill>
                <a:srgbClr val="FF0000"/>
              </a:solidFill>
              <a:latin typeface="Arial"/>
              <a:ea typeface="Arial"/>
              <a:cs typeface="Arial"/>
              <a:sym typeface="Arial"/>
            </a:endParaRPr>
          </a:p>
          <a:p>
            <a:pPr indent="-342900" lvl="0" marL="342900" rtl="0" algn="l">
              <a:spcBef>
                <a:spcPts val="1000"/>
              </a:spcBef>
              <a:spcAft>
                <a:spcPts val="0"/>
              </a:spcAft>
              <a:buSzPts val="2000"/>
              <a:buChar char="🠶"/>
            </a:pPr>
            <a:r>
              <a:rPr lang="tr-TR" sz="2000">
                <a:solidFill>
                  <a:srgbClr val="FF0000"/>
                </a:solidFill>
                <a:latin typeface="Arial"/>
                <a:ea typeface="Arial"/>
                <a:cs typeface="Arial"/>
                <a:sym typeface="Arial"/>
              </a:rPr>
              <a:t>	</a:t>
            </a:r>
            <a:r>
              <a:rPr lang="tr-TR" sz="2000">
                <a:solidFill>
                  <a:schemeClr val="dk1"/>
                </a:solidFill>
                <a:latin typeface="Arial"/>
                <a:ea typeface="Arial"/>
                <a:cs typeface="Arial"/>
                <a:sym typeface="Arial"/>
              </a:rPr>
              <a:t>4-</a:t>
            </a:r>
            <a:r>
              <a:rPr lang="tr-TR" sz="2000">
                <a:latin typeface="Arial"/>
                <a:ea typeface="Arial"/>
                <a:cs typeface="Arial"/>
                <a:sym typeface="Arial"/>
              </a:rPr>
              <a:t>Gerçek bir makinadaki moment hangi faktörlere bağlıdır?</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A)Rotorun manyetik alanının şiddeti	B) Dış manyetik alanın şiddeti	</a:t>
            </a:r>
            <a:endParaRPr/>
          </a:p>
          <a:p>
            <a:pPr indent="0" lvl="0" marL="0" rtl="0" algn="l">
              <a:spcBef>
                <a:spcPts val="1000"/>
              </a:spcBef>
              <a:spcAft>
                <a:spcPts val="0"/>
              </a:spcAft>
              <a:buSzPts val="2000"/>
              <a:buNone/>
            </a:pPr>
            <a:r>
              <a:rPr lang="tr-TR" sz="2000">
                <a:latin typeface="Arial"/>
                <a:ea typeface="Arial"/>
                <a:cs typeface="Arial"/>
                <a:sym typeface="Arial"/>
              </a:rPr>
              <a:t>C)Makinanın yapısını (geometrik vs.) gösteren bir sabit	</a:t>
            </a:r>
            <a:r>
              <a:rPr b="1" lang="tr-TR" sz="2000">
                <a:solidFill>
                  <a:srgbClr val="C00000"/>
                </a:solidFill>
                <a:latin typeface="Arial"/>
                <a:ea typeface="Arial"/>
                <a:cs typeface="Arial"/>
                <a:sym typeface="Arial"/>
              </a:rPr>
              <a:t>D)</a:t>
            </a:r>
            <a:r>
              <a:rPr lang="tr-TR" sz="2000">
                <a:solidFill>
                  <a:srgbClr val="C00000"/>
                </a:solidFill>
                <a:latin typeface="Arial"/>
                <a:ea typeface="Arial"/>
                <a:cs typeface="Arial"/>
                <a:sym typeface="Arial"/>
              </a:rPr>
              <a:t>Hepsi</a:t>
            </a:r>
            <a:endParaRPr sz="2000">
              <a:solidFill>
                <a:srgbClr val="C00000"/>
              </a:solidFill>
              <a:latin typeface="Arial"/>
              <a:ea typeface="Arial"/>
              <a:cs typeface="Arial"/>
              <a:sym typeface="Arial"/>
            </a:endParaRPr>
          </a:p>
          <a:p>
            <a:pPr indent="0" lvl="0" marL="0" rtl="0" algn="l">
              <a:spcBef>
                <a:spcPts val="1000"/>
              </a:spcBef>
              <a:spcAft>
                <a:spcPts val="0"/>
              </a:spcAft>
              <a:buSzPts val="2000"/>
              <a:buNone/>
            </a:pPr>
            <a:r>
              <a:t/>
            </a:r>
            <a:endParaRPr sz="2000">
              <a:solidFill>
                <a:srgbClr val="FF0000"/>
              </a:solidFill>
              <a:latin typeface="Arial"/>
              <a:ea typeface="Arial"/>
              <a:cs typeface="Arial"/>
              <a:sym typeface="Arial"/>
            </a:endParaRPr>
          </a:p>
          <a:p>
            <a:pPr indent="0" lvl="0" marL="0" rtl="0" algn="l">
              <a:spcBef>
                <a:spcPts val="1000"/>
              </a:spcBef>
              <a:spcAft>
                <a:spcPts val="0"/>
              </a:spcAft>
              <a:buSzPts val="2000"/>
              <a:buNone/>
            </a:pPr>
            <a:r>
              <a:rPr lang="tr-TR" sz="2000">
                <a:solidFill>
                  <a:srgbClr val="FF0000"/>
                </a:solidFill>
                <a:latin typeface="Arial"/>
                <a:ea typeface="Arial"/>
                <a:cs typeface="Arial"/>
                <a:sym typeface="Arial"/>
              </a:rPr>
              <a:t>	</a:t>
            </a:r>
            <a:r>
              <a:rPr lang="tr-TR" sz="2000">
                <a:solidFill>
                  <a:schemeClr val="dk1"/>
                </a:solidFill>
                <a:latin typeface="Arial"/>
                <a:ea typeface="Arial"/>
                <a:cs typeface="Arial"/>
                <a:sym typeface="Arial"/>
              </a:rPr>
              <a:t>5- </a:t>
            </a:r>
            <a:r>
              <a:rPr lang="tr-TR" sz="2000">
                <a:latin typeface="Arial"/>
                <a:ea typeface="Arial"/>
                <a:cs typeface="Arial"/>
                <a:sym typeface="Arial"/>
              </a:rPr>
              <a:t>Bir AA makinasındaki indüklenen moment denklemi nedir?</a:t>
            </a:r>
            <a:endParaRPr/>
          </a:p>
          <a:p>
            <a:pPr indent="0" lvl="0" marL="0" rtl="0" algn="l">
              <a:spcBef>
                <a:spcPts val="1000"/>
              </a:spcBef>
              <a:spcAft>
                <a:spcPts val="0"/>
              </a:spcAft>
              <a:buSzPts val="2000"/>
              <a:buNone/>
            </a:pPr>
            <a:r>
              <a:rPr lang="tr-TR" sz="2000">
                <a:solidFill>
                  <a:srgbClr val="FF0000"/>
                </a:solidFill>
                <a:latin typeface="Arial"/>
                <a:ea typeface="Arial"/>
                <a:cs typeface="Arial"/>
                <a:sym typeface="Arial"/>
              </a:rPr>
              <a:t>	</a:t>
            </a:r>
            <a:r>
              <a:rPr b="1" lang="tr-TR" sz="2000">
                <a:solidFill>
                  <a:srgbClr val="FF0000"/>
                </a:solidFill>
                <a:latin typeface="Arial"/>
                <a:ea typeface="Arial"/>
                <a:cs typeface="Arial"/>
                <a:sym typeface="Arial"/>
              </a:rPr>
              <a:t>A)</a:t>
            </a:r>
            <a:r>
              <a:rPr lang="tr-TR" sz="2000">
                <a:solidFill>
                  <a:srgbClr val="FF0000"/>
                </a:solidFill>
                <a:latin typeface="Arial"/>
                <a:ea typeface="Arial"/>
                <a:cs typeface="Arial"/>
                <a:sym typeface="Arial"/>
              </a:rPr>
              <a:t>					 						</a:t>
            </a:r>
            <a:r>
              <a:rPr lang="tr-TR" sz="2000">
                <a:solidFill>
                  <a:schemeClr val="dk1"/>
                </a:solidFill>
                <a:latin typeface="Arial"/>
                <a:ea typeface="Arial"/>
                <a:cs typeface="Arial"/>
                <a:sym typeface="Arial"/>
              </a:rPr>
              <a:t>B)</a:t>
            </a:r>
            <a:endParaRPr/>
          </a:p>
          <a:p>
            <a:pPr indent="0" lvl="0" marL="0" rtl="0" algn="l">
              <a:spcBef>
                <a:spcPts val="1000"/>
              </a:spcBef>
              <a:spcAft>
                <a:spcPts val="0"/>
              </a:spcAft>
              <a:buSzPts val="2000"/>
              <a:buNone/>
            </a:pPr>
            <a:r>
              <a:t/>
            </a:r>
            <a:endParaRPr sz="2000">
              <a:solidFill>
                <a:srgbClr val="FF0000"/>
              </a:solidFill>
              <a:latin typeface="Arial"/>
              <a:ea typeface="Arial"/>
              <a:cs typeface="Arial"/>
              <a:sym typeface="Arial"/>
            </a:endParaRPr>
          </a:p>
          <a:p>
            <a:pPr indent="0" lvl="0" marL="0" rtl="0" algn="l">
              <a:spcBef>
                <a:spcPts val="1000"/>
              </a:spcBef>
              <a:spcAft>
                <a:spcPts val="0"/>
              </a:spcAft>
              <a:buSzPts val="2000"/>
              <a:buNone/>
            </a:pPr>
            <a:r>
              <a:rPr lang="tr-TR" sz="2000">
                <a:solidFill>
                  <a:srgbClr val="FF0000"/>
                </a:solidFill>
                <a:latin typeface="Arial"/>
                <a:ea typeface="Arial"/>
                <a:cs typeface="Arial"/>
                <a:sym typeface="Arial"/>
              </a:rPr>
              <a:t>	</a:t>
            </a:r>
            <a:r>
              <a:rPr lang="tr-TR" sz="2000">
                <a:solidFill>
                  <a:schemeClr val="dk1"/>
                </a:solidFill>
                <a:latin typeface="Arial"/>
                <a:ea typeface="Arial"/>
                <a:cs typeface="Arial"/>
                <a:sym typeface="Arial"/>
              </a:rPr>
              <a:t>C)</a:t>
            </a:r>
            <a:r>
              <a:rPr lang="tr-TR" sz="2000">
                <a:solidFill>
                  <a:srgbClr val="FF0000"/>
                </a:solidFill>
                <a:latin typeface="Arial"/>
                <a:ea typeface="Arial"/>
                <a:cs typeface="Arial"/>
                <a:sym typeface="Arial"/>
              </a:rPr>
              <a:t>											</a:t>
            </a:r>
            <a:r>
              <a:rPr lang="tr-TR" sz="2000">
                <a:solidFill>
                  <a:schemeClr val="dk1"/>
                </a:solidFill>
                <a:latin typeface="Arial"/>
                <a:ea typeface="Arial"/>
                <a:cs typeface="Arial"/>
                <a:sym typeface="Arial"/>
              </a:rPr>
              <a:t>D)</a:t>
            </a:r>
            <a:endParaRPr sz="2000">
              <a:solidFill>
                <a:schemeClr val="dk1"/>
              </a:solidFill>
              <a:latin typeface="Arial"/>
              <a:ea typeface="Arial"/>
              <a:cs typeface="Arial"/>
              <a:sym typeface="Arial"/>
            </a:endParaRPr>
          </a:p>
        </p:txBody>
      </p:sp>
      <p:pic>
        <p:nvPicPr>
          <p:cNvPr id="698" name="Google Shape;698;p76"/>
          <p:cNvPicPr preferRelativeResize="0"/>
          <p:nvPr/>
        </p:nvPicPr>
        <p:blipFill rotWithShape="1">
          <a:blip r:embed="rId3">
            <a:alphaModFix/>
          </a:blip>
          <a:srcRect b="0" l="0" r="0" t="0"/>
          <a:stretch/>
        </p:blipFill>
        <p:spPr>
          <a:xfrm>
            <a:off x="1930813" y="5663735"/>
            <a:ext cx="1821333" cy="527325"/>
          </a:xfrm>
          <a:prstGeom prst="rect">
            <a:avLst/>
          </a:prstGeom>
          <a:noFill/>
          <a:ln>
            <a:noFill/>
          </a:ln>
        </p:spPr>
      </p:pic>
      <p:pic>
        <p:nvPicPr>
          <p:cNvPr id="699" name="Google Shape;699;p76"/>
          <p:cNvPicPr preferRelativeResize="0"/>
          <p:nvPr/>
        </p:nvPicPr>
        <p:blipFill rotWithShape="1">
          <a:blip r:embed="rId4">
            <a:alphaModFix/>
          </a:blip>
          <a:srcRect b="0" l="0" r="0" t="0"/>
          <a:stretch/>
        </p:blipFill>
        <p:spPr>
          <a:xfrm>
            <a:off x="6832886" y="4649249"/>
            <a:ext cx="2156460" cy="853440"/>
          </a:xfrm>
          <a:prstGeom prst="rect">
            <a:avLst/>
          </a:prstGeom>
          <a:noFill/>
          <a:ln>
            <a:noFill/>
          </a:ln>
        </p:spPr>
      </p:pic>
      <p:pic>
        <p:nvPicPr>
          <p:cNvPr id="700" name="Google Shape;700;p76"/>
          <p:cNvPicPr preferRelativeResize="0"/>
          <p:nvPr/>
        </p:nvPicPr>
        <p:blipFill rotWithShape="1">
          <a:blip r:embed="rId5">
            <a:alphaModFix/>
          </a:blip>
          <a:srcRect b="0" l="0" r="0" t="0"/>
          <a:stretch/>
        </p:blipFill>
        <p:spPr>
          <a:xfrm>
            <a:off x="1930813" y="4686488"/>
            <a:ext cx="3238952" cy="885949"/>
          </a:xfrm>
          <a:prstGeom prst="rect">
            <a:avLst/>
          </a:prstGeom>
          <a:noFill/>
          <a:ln>
            <a:noFill/>
          </a:ln>
        </p:spPr>
      </p:pic>
      <p:pic>
        <p:nvPicPr>
          <p:cNvPr id="701" name="Google Shape;701;p76"/>
          <p:cNvPicPr preferRelativeResize="0"/>
          <p:nvPr/>
        </p:nvPicPr>
        <p:blipFill rotWithShape="1">
          <a:blip r:embed="rId6">
            <a:alphaModFix/>
          </a:blip>
          <a:srcRect b="0" l="0" r="0" t="0"/>
          <a:stretch/>
        </p:blipFill>
        <p:spPr>
          <a:xfrm>
            <a:off x="6909578" y="5372548"/>
            <a:ext cx="3002280" cy="818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idx="1" type="body"/>
          </p:nvPr>
        </p:nvSpPr>
        <p:spPr>
          <a:xfrm>
            <a:off x="1716376" y="332509"/>
            <a:ext cx="8915400" cy="624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2-bc parçası 🡪 Bu parçanın ilk yarısında         vektörünün yönü sayfanın içine doğru, ikinci yarısında ise sayfadan dışarıya doğrudur. I uzunluğu sayfa düzlemi içinde olduğu için        değeri parçanın her iki kısmı için l’ye diktir. Bu yüzden bc parçasındaki gerilim sıfır olur.</a:t>
            </a:r>
            <a:endParaRPr sz="2000">
              <a:latin typeface="Arial"/>
              <a:ea typeface="Arial"/>
              <a:cs typeface="Arial"/>
              <a:sym typeface="Arial"/>
            </a:endParaRPr>
          </a:p>
          <a:p>
            <a:pPr indent="0" lvl="0" marL="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3-cd parçası 🡪 Bu parçada sargının hızı dönme yönüne teğettir. Manyetik alan (B) ise şekil1-2.c’de gösterildiği gibi sağa doğrudur.	     büyüklüğü sayfaya doğru olup, cd parçası ile aynı yöndedir. Bundan dolayı sargının bu parçası üzerinden indüklenen gerilim ;</a:t>
            </a:r>
            <a:endParaRPr/>
          </a:p>
          <a:p>
            <a:pPr indent="0" lvl="0" marL="0" rtl="0" algn="l">
              <a:spcBef>
                <a:spcPts val="1000"/>
              </a:spcBef>
              <a:spcAft>
                <a:spcPts val="0"/>
              </a:spcAft>
              <a:buSzPts val="2000"/>
              <a:buNone/>
            </a:pPr>
            <a:r>
              <a:rPr lang="tr-TR" sz="2000">
                <a:latin typeface="Arial"/>
                <a:ea typeface="Arial"/>
                <a:cs typeface="Arial"/>
                <a:sym typeface="Arial"/>
              </a:rPr>
              <a:t>						sayfa dışına doğru olur.</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4-da parçası 🡪 bc parçasındaki gibi, (        )xl’ ye diktir. Bu yüzden bu parçadaki gerilim de sıfır olacaktır.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203" name="Google Shape;203;p23"/>
          <p:cNvPicPr preferRelativeResize="0"/>
          <p:nvPr/>
        </p:nvPicPr>
        <p:blipFill rotWithShape="1">
          <a:blip r:embed="rId3">
            <a:alphaModFix/>
          </a:blip>
          <a:srcRect b="0" l="0" r="0" t="0"/>
          <a:stretch/>
        </p:blipFill>
        <p:spPr>
          <a:xfrm>
            <a:off x="2471305" y="1558165"/>
            <a:ext cx="1629640" cy="633582"/>
          </a:xfrm>
          <a:prstGeom prst="rect">
            <a:avLst/>
          </a:prstGeom>
          <a:noFill/>
          <a:ln>
            <a:noFill/>
          </a:ln>
        </p:spPr>
      </p:pic>
      <p:pic>
        <p:nvPicPr>
          <p:cNvPr id="204" name="Google Shape;204;p23"/>
          <p:cNvPicPr preferRelativeResize="0"/>
          <p:nvPr/>
        </p:nvPicPr>
        <p:blipFill rotWithShape="1">
          <a:blip r:embed="rId4">
            <a:alphaModFix/>
          </a:blip>
          <a:srcRect b="0" l="0" r="0" t="0"/>
          <a:stretch/>
        </p:blipFill>
        <p:spPr>
          <a:xfrm>
            <a:off x="5729865" y="997526"/>
            <a:ext cx="504681" cy="374073"/>
          </a:xfrm>
          <a:prstGeom prst="rect">
            <a:avLst/>
          </a:prstGeom>
          <a:noFill/>
          <a:ln>
            <a:noFill/>
          </a:ln>
        </p:spPr>
      </p:pic>
      <p:pic>
        <p:nvPicPr>
          <p:cNvPr id="205" name="Google Shape;205;p23"/>
          <p:cNvPicPr preferRelativeResize="0"/>
          <p:nvPr/>
        </p:nvPicPr>
        <p:blipFill rotWithShape="1">
          <a:blip r:embed="rId4">
            <a:alphaModFix/>
          </a:blip>
          <a:srcRect b="0" l="0" r="0" t="0"/>
          <a:stretch/>
        </p:blipFill>
        <p:spPr>
          <a:xfrm>
            <a:off x="6704733" y="332509"/>
            <a:ext cx="514350" cy="367838"/>
          </a:xfrm>
          <a:prstGeom prst="rect">
            <a:avLst/>
          </a:prstGeom>
          <a:noFill/>
          <a:ln>
            <a:noFill/>
          </a:ln>
        </p:spPr>
      </p:pic>
      <p:pic>
        <p:nvPicPr>
          <p:cNvPr id="206" name="Google Shape;206;p23"/>
          <p:cNvPicPr preferRelativeResize="0"/>
          <p:nvPr/>
        </p:nvPicPr>
        <p:blipFill rotWithShape="1">
          <a:blip r:embed="rId4">
            <a:alphaModFix/>
          </a:blip>
          <a:srcRect b="0" l="0" r="0" t="0"/>
          <a:stretch/>
        </p:blipFill>
        <p:spPr>
          <a:xfrm>
            <a:off x="8473065" y="2452253"/>
            <a:ext cx="504681" cy="374073"/>
          </a:xfrm>
          <a:prstGeom prst="rect">
            <a:avLst/>
          </a:prstGeom>
          <a:noFill/>
          <a:ln>
            <a:noFill/>
          </a:ln>
        </p:spPr>
      </p:pic>
      <p:pic>
        <p:nvPicPr>
          <p:cNvPr id="207" name="Google Shape;207;p23"/>
          <p:cNvPicPr preferRelativeResize="0"/>
          <p:nvPr/>
        </p:nvPicPr>
        <p:blipFill rotWithShape="1">
          <a:blip r:embed="rId5">
            <a:alphaModFix/>
          </a:blip>
          <a:srcRect b="0" l="0" r="0" t="0"/>
          <a:stretch/>
        </p:blipFill>
        <p:spPr>
          <a:xfrm>
            <a:off x="2100262" y="3463635"/>
            <a:ext cx="1820574" cy="872837"/>
          </a:xfrm>
          <a:prstGeom prst="rect">
            <a:avLst/>
          </a:prstGeom>
          <a:noFill/>
          <a:ln>
            <a:noFill/>
          </a:ln>
        </p:spPr>
      </p:pic>
      <p:pic>
        <p:nvPicPr>
          <p:cNvPr id="208" name="Google Shape;208;p23"/>
          <p:cNvPicPr preferRelativeResize="0"/>
          <p:nvPr/>
        </p:nvPicPr>
        <p:blipFill rotWithShape="1">
          <a:blip r:embed="rId4">
            <a:alphaModFix/>
          </a:blip>
          <a:srcRect b="0" l="0" r="0" t="0"/>
          <a:stretch/>
        </p:blipFill>
        <p:spPr>
          <a:xfrm>
            <a:off x="6452392" y="4786743"/>
            <a:ext cx="504681" cy="374073"/>
          </a:xfrm>
          <a:prstGeom prst="rect">
            <a:avLst/>
          </a:prstGeom>
          <a:noFill/>
          <a:ln>
            <a:noFill/>
          </a:ln>
        </p:spPr>
      </p:pic>
      <p:pic>
        <p:nvPicPr>
          <p:cNvPr id="209" name="Google Shape;209;p23"/>
          <p:cNvPicPr preferRelativeResize="0"/>
          <p:nvPr/>
        </p:nvPicPr>
        <p:blipFill rotWithShape="1">
          <a:blip r:embed="rId6">
            <a:alphaModFix/>
          </a:blip>
          <a:srcRect b="0" l="0" r="0" t="0"/>
          <a:stretch/>
        </p:blipFill>
        <p:spPr>
          <a:xfrm>
            <a:off x="2084893" y="5608360"/>
            <a:ext cx="1109446" cy="659090"/>
          </a:xfrm>
          <a:prstGeom prst="rect">
            <a:avLst/>
          </a:prstGeom>
          <a:noFill/>
          <a:ln>
            <a:noFill/>
          </a:ln>
        </p:spPr>
      </p:pic>
      <p:pic>
        <p:nvPicPr>
          <p:cNvPr id="210" name="Google Shape;210;p23"/>
          <p:cNvPicPr preferRelativeResize="0"/>
          <p:nvPr/>
        </p:nvPicPr>
        <p:blipFill rotWithShape="1">
          <a:blip r:embed="rId7">
            <a:alphaModFix/>
          </a:blip>
          <a:srcRect b="0" l="0" r="0" t="0"/>
          <a:stretch/>
        </p:blipFill>
        <p:spPr>
          <a:xfrm>
            <a:off x="7657493" y="3189820"/>
            <a:ext cx="1631143" cy="159692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7"/>
          <p:cNvSpPr txBox="1"/>
          <p:nvPr>
            <p:ph idx="1" type="body"/>
          </p:nvPr>
        </p:nvSpPr>
        <p:spPr>
          <a:xfrm>
            <a:off x="2062739" y="1551709"/>
            <a:ext cx="8915400" cy="3777622"/>
          </a:xfrm>
          <a:prstGeom prst="rect">
            <a:avLst/>
          </a:prstGeom>
          <a:noFill/>
          <a:ln>
            <a:noFill/>
          </a:ln>
        </p:spPr>
        <p:txBody>
          <a:bodyPr anchorCtr="0" anchor="t" bIns="45700" lIns="91425" spcFirstLastPara="1" rIns="91425" wrap="square" tIns="45700">
            <a:noAutofit/>
          </a:bodyPr>
          <a:lstStyle/>
          <a:p>
            <a:pPr indent="-228600" lvl="6" marL="2971800" rtl="0" algn="l">
              <a:spcBef>
                <a:spcPts val="0"/>
              </a:spcBef>
              <a:spcAft>
                <a:spcPts val="0"/>
              </a:spcAft>
              <a:buSzPts val="3600"/>
              <a:buChar char="🠶"/>
            </a:pPr>
            <a:r>
              <a:rPr lang="tr-TR" sz="3600">
                <a:solidFill>
                  <a:schemeClr val="dk1"/>
                </a:solidFill>
                <a:latin typeface="Arial"/>
                <a:ea typeface="Arial"/>
                <a:cs typeface="Arial"/>
                <a:sym typeface="Arial"/>
              </a:rPr>
              <a:t>KAYNAKÇA</a:t>
            </a:r>
            <a:endParaRPr sz="3600">
              <a:solidFill>
                <a:schemeClr val="dk1"/>
              </a:solidFill>
              <a:latin typeface="Arial"/>
              <a:ea typeface="Arial"/>
              <a:cs typeface="Arial"/>
              <a:sym typeface="Arial"/>
            </a:endParaRPr>
          </a:p>
          <a:p>
            <a:pPr indent="0" lvl="0" marL="0" rtl="0" algn="l">
              <a:spcBef>
                <a:spcPts val="1000"/>
              </a:spcBef>
              <a:spcAft>
                <a:spcPts val="0"/>
              </a:spcAft>
              <a:buSzPts val="2000"/>
              <a:buNone/>
            </a:pPr>
            <a:r>
              <a:rPr lang="tr-TR" sz="2000">
                <a:solidFill>
                  <a:schemeClr val="dk1"/>
                </a:solidFill>
                <a:latin typeface="Arial"/>
                <a:ea typeface="Arial"/>
                <a:cs typeface="Arial"/>
                <a:sym typeface="Arial"/>
              </a:rPr>
              <a:t>	Elektrik Makinalarının Temelleri  Stephen J. Chapman (4th Edition) 230-267</a:t>
            </a:r>
            <a:endParaRPr/>
          </a:p>
          <a:p>
            <a:pPr indent="0" lvl="0" marL="0" rtl="0" algn="l">
              <a:spcBef>
                <a:spcPts val="1000"/>
              </a:spcBef>
              <a:spcAft>
                <a:spcPts val="0"/>
              </a:spcAft>
              <a:buSzPts val="2000"/>
              <a:buNone/>
            </a:pPr>
            <a:r>
              <a:rPr lang="tr-TR" sz="2000">
                <a:solidFill>
                  <a:schemeClr val="dk1"/>
                </a:solidFill>
                <a:latin typeface="Arial"/>
                <a:ea typeface="Arial"/>
                <a:cs typeface="Arial"/>
                <a:sym typeface="Arial"/>
              </a:rPr>
              <a:t>	Solution Manual of Electric Machinery Fundamentals (4th Edition) - Stephen J. Chapman</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rPr lang="tr-TR" sz="2000">
                <a:solidFill>
                  <a:schemeClr val="dk1"/>
                </a:solidFill>
                <a:latin typeface="Arial"/>
                <a:ea typeface="Arial"/>
                <a:cs typeface="Arial"/>
                <a:sym typeface="Arial"/>
              </a:rPr>
              <a:t>	 https://yadi.sk/i/oH_1ymJ2wKbEHQ</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idx="1" type="body"/>
          </p:nvPr>
        </p:nvSpPr>
        <p:spPr>
          <a:xfrm>
            <a:off x="1651360" y="206892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Çerçeve üzerinde indüklenen toplam gerilim        bu kenarların her biri üzerindeki gerilimlerin toplamına eşit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                          ve                                      olduğunu hatırlayın. Bu nedenle indüklenen gerilim;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216" name="Google Shape;216;p24"/>
          <p:cNvPicPr preferRelativeResize="0"/>
          <p:nvPr/>
        </p:nvPicPr>
        <p:blipFill rotWithShape="1">
          <a:blip r:embed="rId3">
            <a:alphaModFix/>
          </a:blip>
          <a:srcRect b="0" l="0" r="0" t="0"/>
          <a:stretch/>
        </p:blipFill>
        <p:spPr>
          <a:xfrm>
            <a:off x="7061055" y="2117839"/>
            <a:ext cx="461963" cy="471055"/>
          </a:xfrm>
          <a:prstGeom prst="rect">
            <a:avLst/>
          </a:prstGeom>
          <a:noFill/>
          <a:ln>
            <a:noFill/>
          </a:ln>
        </p:spPr>
      </p:pic>
      <p:pic>
        <p:nvPicPr>
          <p:cNvPr id="217" name="Google Shape;217;p24"/>
          <p:cNvPicPr preferRelativeResize="0"/>
          <p:nvPr/>
        </p:nvPicPr>
        <p:blipFill rotWithShape="1">
          <a:blip r:embed="rId4">
            <a:alphaModFix/>
          </a:blip>
          <a:srcRect b="0" l="0" r="0" t="0"/>
          <a:stretch/>
        </p:blipFill>
        <p:spPr>
          <a:xfrm>
            <a:off x="2934779" y="2774524"/>
            <a:ext cx="2929805" cy="1015280"/>
          </a:xfrm>
          <a:prstGeom prst="rect">
            <a:avLst/>
          </a:prstGeom>
          <a:noFill/>
          <a:ln>
            <a:noFill/>
          </a:ln>
        </p:spPr>
      </p:pic>
      <p:pic>
        <p:nvPicPr>
          <p:cNvPr id="218" name="Google Shape;218;p24"/>
          <p:cNvPicPr preferRelativeResize="0"/>
          <p:nvPr/>
        </p:nvPicPr>
        <p:blipFill rotWithShape="1">
          <a:blip r:embed="rId5">
            <a:alphaModFix/>
          </a:blip>
          <a:srcRect b="0" l="0" r="0" t="0"/>
          <a:stretch/>
        </p:blipFill>
        <p:spPr>
          <a:xfrm>
            <a:off x="2076015" y="3957731"/>
            <a:ext cx="1612973" cy="474085"/>
          </a:xfrm>
          <a:prstGeom prst="rect">
            <a:avLst/>
          </a:prstGeom>
          <a:noFill/>
          <a:ln>
            <a:noFill/>
          </a:ln>
        </p:spPr>
      </p:pic>
      <p:pic>
        <p:nvPicPr>
          <p:cNvPr id="219" name="Google Shape;219;p24"/>
          <p:cNvPicPr preferRelativeResize="0"/>
          <p:nvPr/>
        </p:nvPicPr>
        <p:blipFill rotWithShape="1">
          <a:blip r:embed="rId6">
            <a:alphaModFix/>
          </a:blip>
          <a:srcRect b="0" l="0" r="0" t="0"/>
          <a:stretch/>
        </p:blipFill>
        <p:spPr>
          <a:xfrm>
            <a:off x="4382508" y="4068444"/>
            <a:ext cx="602240" cy="379701"/>
          </a:xfrm>
          <a:prstGeom prst="rect">
            <a:avLst/>
          </a:prstGeom>
          <a:noFill/>
          <a:ln>
            <a:noFill/>
          </a:ln>
        </p:spPr>
      </p:pic>
      <p:pic>
        <p:nvPicPr>
          <p:cNvPr id="220" name="Google Shape;220;p24"/>
          <p:cNvPicPr preferRelativeResize="0"/>
          <p:nvPr/>
        </p:nvPicPr>
        <p:blipFill rotWithShape="1">
          <a:blip r:embed="rId7">
            <a:alphaModFix/>
          </a:blip>
          <a:srcRect b="0" l="0" r="0" t="0"/>
          <a:stretch/>
        </p:blipFill>
        <p:spPr>
          <a:xfrm>
            <a:off x="4996944" y="4035229"/>
            <a:ext cx="867640" cy="421264"/>
          </a:xfrm>
          <a:prstGeom prst="rect">
            <a:avLst/>
          </a:prstGeom>
          <a:noFill/>
          <a:ln>
            <a:noFill/>
          </a:ln>
        </p:spPr>
      </p:pic>
      <p:pic>
        <p:nvPicPr>
          <p:cNvPr id="221" name="Google Shape;221;p24"/>
          <p:cNvPicPr preferRelativeResize="0"/>
          <p:nvPr/>
        </p:nvPicPr>
        <p:blipFill rotWithShape="1">
          <a:blip r:embed="rId8">
            <a:alphaModFix/>
          </a:blip>
          <a:srcRect b="0" l="0" r="0" t="0"/>
          <a:stretch/>
        </p:blipFill>
        <p:spPr>
          <a:xfrm>
            <a:off x="5780736" y="4035229"/>
            <a:ext cx="954232" cy="319087"/>
          </a:xfrm>
          <a:prstGeom prst="rect">
            <a:avLst/>
          </a:prstGeom>
          <a:noFill/>
          <a:ln>
            <a:noFill/>
          </a:ln>
        </p:spPr>
      </p:pic>
      <p:pic>
        <p:nvPicPr>
          <p:cNvPr id="222" name="Google Shape;222;p24"/>
          <p:cNvPicPr preferRelativeResize="0"/>
          <p:nvPr/>
        </p:nvPicPr>
        <p:blipFill rotWithShape="1">
          <a:blip r:embed="rId9">
            <a:alphaModFix/>
          </a:blip>
          <a:srcRect b="0" l="0" r="0" t="0"/>
          <a:stretch/>
        </p:blipFill>
        <p:spPr>
          <a:xfrm>
            <a:off x="4392251" y="4404299"/>
            <a:ext cx="1865601" cy="500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idx="1" type="body"/>
          </p:nvPr>
        </p:nvSpPr>
        <p:spPr>
          <a:xfrm>
            <a:off x="704994" y="180109"/>
            <a:ext cx="7081261" cy="646540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Tek çerçeveli sistemin davranışından hareketle daha büyük bir sistemin yani gerçek AA makinalarının davranışı ile ilişkilendirilen 			       	denklemi ifade etmenin başa bir yolu daha vardır. Eğer çerçeve sabit bir açısal hız </a:t>
            </a:r>
            <a:endParaRPr/>
          </a:p>
          <a:p>
            <a:pPr indent="0" lvl="0" marL="0" rtl="0" algn="l">
              <a:spcBef>
                <a:spcPts val="1000"/>
              </a:spcBef>
              <a:spcAft>
                <a:spcPts val="0"/>
              </a:spcAft>
              <a:buSzPts val="2000"/>
              <a:buNone/>
            </a:pPr>
            <a:r>
              <a:rPr lang="tr-TR" sz="2000">
                <a:latin typeface="Arial"/>
                <a:ea typeface="Arial"/>
                <a:cs typeface="Arial"/>
                <a:sym typeface="Arial"/>
              </a:rPr>
              <a:t>	ile dönüyorsa, bu durumda çerçevenin      açısı zamanla doğrusal olarak artacaktır. Bir başka ifadeyle  	      ‘dir. Yine, çerçevenin kenarlarının çizgisel hızı v, 			 olarak ifade edilebilir. Burada r dönme ekseninden çerçevenin dış kenarına doğru ölçülen yarıçapı,     ise çerçevenin açısal hızını göstermektedir. Bu ifadeleri 			      </a:t>
            </a:r>
            <a:endParaRPr/>
          </a:p>
          <a:p>
            <a:pPr indent="0" lvl="0" marL="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denkleminde yerine konulursa  						ifadesi elde edilir.</a:t>
            </a:r>
            <a:endParaRPr sz="2000">
              <a:latin typeface="Arial"/>
              <a:ea typeface="Arial"/>
              <a:cs typeface="Arial"/>
              <a:sym typeface="Arial"/>
            </a:endParaRPr>
          </a:p>
        </p:txBody>
      </p:sp>
      <p:pic>
        <p:nvPicPr>
          <p:cNvPr id="228" name="Google Shape;228;p25"/>
          <p:cNvPicPr preferRelativeResize="0"/>
          <p:nvPr/>
        </p:nvPicPr>
        <p:blipFill rotWithShape="1">
          <a:blip r:embed="rId3">
            <a:alphaModFix/>
          </a:blip>
          <a:srcRect b="0" l="0" r="0" t="0"/>
          <a:stretch/>
        </p:blipFill>
        <p:spPr>
          <a:xfrm>
            <a:off x="7938655" y="-1"/>
            <a:ext cx="4253345" cy="3269673"/>
          </a:xfrm>
          <a:prstGeom prst="rect">
            <a:avLst/>
          </a:prstGeom>
          <a:noFill/>
          <a:ln>
            <a:noFill/>
          </a:ln>
        </p:spPr>
      </p:pic>
      <p:sp>
        <p:nvSpPr>
          <p:cNvPr id="229" name="Google Shape;229;p25"/>
          <p:cNvSpPr txBox="1"/>
          <p:nvPr/>
        </p:nvSpPr>
        <p:spPr>
          <a:xfrm>
            <a:off x="9157857" y="3491345"/>
            <a:ext cx="343592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Şekil 1-3       gerilimin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       ya göre değişimi</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230" name="Google Shape;230;p25"/>
          <p:cNvPicPr preferRelativeResize="0"/>
          <p:nvPr/>
        </p:nvPicPr>
        <p:blipFill rotWithShape="1">
          <a:blip r:embed="rId4">
            <a:alphaModFix/>
          </a:blip>
          <a:srcRect b="0" l="0" r="0" t="0"/>
          <a:stretch/>
        </p:blipFill>
        <p:spPr>
          <a:xfrm>
            <a:off x="10210802" y="3491345"/>
            <a:ext cx="360216" cy="304800"/>
          </a:xfrm>
          <a:prstGeom prst="rect">
            <a:avLst/>
          </a:prstGeom>
          <a:noFill/>
          <a:ln>
            <a:noFill/>
          </a:ln>
        </p:spPr>
      </p:pic>
      <p:pic>
        <p:nvPicPr>
          <p:cNvPr id="231" name="Google Shape;231;p25"/>
          <p:cNvPicPr preferRelativeResize="0"/>
          <p:nvPr/>
        </p:nvPicPr>
        <p:blipFill rotWithShape="1">
          <a:blip r:embed="rId5">
            <a:alphaModFix/>
          </a:blip>
          <a:srcRect b="0" l="0" r="0" t="0"/>
          <a:stretch/>
        </p:blipFill>
        <p:spPr>
          <a:xfrm>
            <a:off x="9368272" y="3796145"/>
            <a:ext cx="260639" cy="388793"/>
          </a:xfrm>
          <a:prstGeom prst="rect">
            <a:avLst/>
          </a:prstGeom>
          <a:noFill/>
          <a:ln>
            <a:noFill/>
          </a:ln>
        </p:spPr>
      </p:pic>
      <p:pic>
        <p:nvPicPr>
          <p:cNvPr id="232" name="Google Shape;232;p25"/>
          <p:cNvPicPr preferRelativeResize="0"/>
          <p:nvPr/>
        </p:nvPicPr>
        <p:blipFill rotWithShape="1">
          <a:blip r:embed="rId6">
            <a:alphaModFix/>
          </a:blip>
          <a:srcRect b="0" l="0" r="0" t="0"/>
          <a:stretch/>
        </p:blipFill>
        <p:spPr>
          <a:xfrm>
            <a:off x="3199299" y="846041"/>
            <a:ext cx="1585551" cy="331596"/>
          </a:xfrm>
          <a:prstGeom prst="rect">
            <a:avLst/>
          </a:prstGeom>
          <a:noFill/>
          <a:ln>
            <a:noFill/>
          </a:ln>
        </p:spPr>
      </p:pic>
      <p:pic>
        <p:nvPicPr>
          <p:cNvPr id="233" name="Google Shape;233;p25"/>
          <p:cNvPicPr preferRelativeResize="0"/>
          <p:nvPr/>
        </p:nvPicPr>
        <p:blipFill rotWithShape="1">
          <a:blip r:embed="rId7">
            <a:alphaModFix/>
          </a:blip>
          <a:srcRect b="0" l="0" r="0" t="0"/>
          <a:stretch/>
        </p:blipFill>
        <p:spPr>
          <a:xfrm>
            <a:off x="885103" y="1505917"/>
            <a:ext cx="306388" cy="353505"/>
          </a:xfrm>
          <a:prstGeom prst="rect">
            <a:avLst/>
          </a:prstGeom>
          <a:noFill/>
          <a:ln>
            <a:noFill/>
          </a:ln>
        </p:spPr>
      </p:pic>
      <p:pic>
        <p:nvPicPr>
          <p:cNvPr id="234" name="Google Shape;234;p25"/>
          <p:cNvPicPr preferRelativeResize="0"/>
          <p:nvPr/>
        </p:nvPicPr>
        <p:blipFill rotWithShape="1">
          <a:blip r:embed="rId5">
            <a:alphaModFix/>
          </a:blip>
          <a:srcRect b="0" l="0" r="0" t="0"/>
          <a:stretch/>
        </p:blipFill>
        <p:spPr>
          <a:xfrm>
            <a:off x="5565198" y="1530276"/>
            <a:ext cx="260639" cy="388793"/>
          </a:xfrm>
          <a:prstGeom prst="rect">
            <a:avLst/>
          </a:prstGeom>
          <a:noFill/>
          <a:ln>
            <a:noFill/>
          </a:ln>
        </p:spPr>
      </p:pic>
      <p:pic>
        <p:nvPicPr>
          <p:cNvPr id="235" name="Google Shape;235;p25"/>
          <p:cNvPicPr preferRelativeResize="0"/>
          <p:nvPr/>
        </p:nvPicPr>
        <p:blipFill rotWithShape="1">
          <a:blip r:embed="rId8">
            <a:alphaModFix/>
          </a:blip>
          <a:srcRect b="0" l="0" r="0" t="0"/>
          <a:stretch/>
        </p:blipFill>
        <p:spPr>
          <a:xfrm>
            <a:off x="5936674" y="1859422"/>
            <a:ext cx="711777" cy="388793"/>
          </a:xfrm>
          <a:prstGeom prst="rect">
            <a:avLst/>
          </a:prstGeom>
          <a:noFill/>
          <a:ln>
            <a:noFill/>
          </a:ln>
        </p:spPr>
      </p:pic>
      <p:pic>
        <p:nvPicPr>
          <p:cNvPr id="236" name="Google Shape;236;p25"/>
          <p:cNvPicPr preferRelativeResize="0"/>
          <p:nvPr/>
        </p:nvPicPr>
        <p:blipFill rotWithShape="1">
          <a:blip r:embed="rId9">
            <a:alphaModFix/>
          </a:blip>
          <a:srcRect b="0" l="0" r="0" t="0"/>
          <a:stretch/>
        </p:blipFill>
        <p:spPr>
          <a:xfrm>
            <a:off x="5821074" y="2248215"/>
            <a:ext cx="942976" cy="274064"/>
          </a:xfrm>
          <a:prstGeom prst="rect">
            <a:avLst/>
          </a:prstGeom>
          <a:noFill/>
          <a:ln>
            <a:noFill/>
          </a:ln>
        </p:spPr>
      </p:pic>
      <p:pic>
        <p:nvPicPr>
          <p:cNvPr id="237" name="Google Shape;237;p25"/>
          <p:cNvPicPr preferRelativeResize="0"/>
          <p:nvPr/>
        </p:nvPicPr>
        <p:blipFill rotWithShape="1">
          <a:blip r:embed="rId7">
            <a:alphaModFix/>
          </a:blip>
          <a:srcRect b="0" l="0" r="0" t="0"/>
          <a:stretch/>
        </p:blipFill>
        <p:spPr>
          <a:xfrm>
            <a:off x="4438000" y="2752826"/>
            <a:ext cx="306388" cy="353505"/>
          </a:xfrm>
          <a:prstGeom prst="rect">
            <a:avLst/>
          </a:prstGeom>
          <a:noFill/>
          <a:ln>
            <a:noFill/>
          </a:ln>
        </p:spPr>
      </p:pic>
      <p:pic>
        <p:nvPicPr>
          <p:cNvPr id="238" name="Google Shape;238;p25"/>
          <p:cNvPicPr preferRelativeResize="0"/>
          <p:nvPr/>
        </p:nvPicPr>
        <p:blipFill rotWithShape="1">
          <a:blip r:embed="rId6">
            <a:alphaModFix/>
          </a:blip>
          <a:srcRect b="0" l="0" r="0" t="0"/>
          <a:stretch/>
        </p:blipFill>
        <p:spPr>
          <a:xfrm>
            <a:off x="4784850" y="3185786"/>
            <a:ext cx="1979200" cy="575272"/>
          </a:xfrm>
          <a:prstGeom prst="rect">
            <a:avLst/>
          </a:prstGeom>
          <a:noFill/>
          <a:ln>
            <a:noFill/>
          </a:ln>
        </p:spPr>
      </p:pic>
      <p:pic>
        <p:nvPicPr>
          <p:cNvPr id="239" name="Google Shape;239;p25"/>
          <p:cNvPicPr preferRelativeResize="0"/>
          <p:nvPr/>
        </p:nvPicPr>
        <p:blipFill rotWithShape="1">
          <a:blip r:embed="rId10">
            <a:alphaModFix/>
          </a:blip>
          <a:srcRect b="0" l="0" r="0" t="0"/>
          <a:stretch/>
        </p:blipFill>
        <p:spPr>
          <a:xfrm>
            <a:off x="4784850" y="3802850"/>
            <a:ext cx="1821333" cy="52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idx="1" type="body"/>
          </p:nvPr>
        </p:nvSpPr>
        <p:spPr>
          <a:xfrm>
            <a:off x="940521" y="207817"/>
            <a:ext cx="8915400" cy="59713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 Şekil 1-1.b den, Çerçevenin A alanının 2rl’ye eşit olduğuna dikkat ediniz. Buna göre, 				 olur.</a:t>
            </a:r>
            <a:endParaRPr/>
          </a:p>
          <a:p>
            <a:pPr indent="-342900" lvl="0" marL="342900" rtl="0" algn="l">
              <a:spcBef>
                <a:spcPts val="1000"/>
              </a:spcBef>
              <a:spcAft>
                <a:spcPts val="0"/>
              </a:spcAft>
              <a:buSzPts val="2000"/>
              <a:buChar char="🠶"/>
            </a:pPr>
            <a:r>
              <a:rPr lang="tr-TR" sz="2000">
                <a:latin typeface="Arial"/>
                <a:ea typeface="Arial"/>
                <a:cs typeface="Arial"/>
                <a:sym typeface="Arial"/>
              </a:rPr>
              <a:t>Son olarak; çerçeve içinde manyetik akının meydana geldiğine dikkat ediniz. Bu akı çerçevenin yüzey alanı ile çerçeve içindeki akı yoğunluğunun çarpımına eşittir.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 nedenle, gerilim denkleminin en son şekli 					     olur.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342900" lvl="0" marL="342900" rtl="0" algn="l">
              <a:spcBef>
                <a:spcPts val="1000"/>
              </a:spcBef>
              <a:spcAft>
                <a:spcPts val="0"/>
              </a:spcAft>
              <a:buSzPts val="2000"/>
              <a:buChar char="🠶"/>
            </a:pPr>
            <a:r>
              <a:rPr lang="tr-TR" sz="2000">
                <a:latin typeface="Arial"/>
                <a:ea typeface="Arial"/>
                <a:cs typeface="Arial"/>
                <a:sym typeface="Arial"/>
              </a:rPr>
              <a:t>Buna göre, çerçevede üretilen gerilimin genliği içindeki akı ile hızının çarpımına eşittir. Bu ifade AA makinaları için de geçerlidir. Genelde, herhangi bir gerçek makinadaki gerilim, 3 faktöre bağlıdır. </a:t>
            </a:r>
            <a:endParaRPr/>
          </a:p>
          <a:p>
            <a:pPr indent="-342900" lvl="0" marL="342900" rtl="0" algn="l">
              <a:spcBef>
                <a:spcPts val="1000"/>
              </a:spcBef>
              <a:spcAft>
                <a:spcPts val="0"/>
              </a:spcAft>
              <a:buSzPts val="2000"/>
              <a:buChar char="🠶"/>
            </a:pPr>
            <a:r>
              <a:rPr lang="tr-TR" sz="2000">
                <a:latin typeface="Arial"/>
                <a:ea typeface="Arial"/>
                <a:cs typeface="Arial"/>
                <a:sym typeface="Arial"/>
              </a:rPr>
              <a:t>Makine içindeki akıya</a:t>
            </a:r>
            <a:endParaRPr/>
          </a:p>
          <a:p>
            <a:pPr indent="-342900" lvl="0" marL="342900" rtl="0" algn="l">
              <a:spcBef>
                <a:spcPts val="1000"/>
              </a:spcBef>
              <a:spcAft>
                <a:spcPts val="0"/>
              </a:spcAft>
              <a:buSzPts val="2000"/>
              <a:buChar char="🠶"/>
            </a:pPr>
            <a:r>
              <a:rPr lang="tr-TR" sz="2000">
                <a:latin typeface="Arial"/>
                <a:ea typeface="Arial"/>
                <a:cs typeface="Arial"/>
                <a:sym typeface="Arial"/>
              </a:rPr>
              <a:t>Dönme hızına</a:t>
            </a:r>
            <a:endParaRPr/>
          </a:p>
          <a:p>
            <a:pPr indent="-342900" lvl="0" marL="342900" rtl="0" algn="l">
              <a:spcBef>
                <a:spcPts val="1000"/>
              </a:spcBef>
              <a:spcAft>
                <a:spcPts val="0"/>
              </a:spcAft>
              <a:buSzPts val="2000"/>
              <a:buChar char="🠶"/>
            </a:pPr>
            <a:r>
              <a:rPr lang="tr-TR" sz="2000">
                <a:latin typeface="Arial"/>
                <a:ea typeface="Arial"/>
                <a:cs typeface="Arial"/>
                <a:sym typeface="Arial"/>
              </a:rPr>
              <a:t>Makinanın yapısını gösteren bir sabite (çerçeve sayısı vs.)</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pic>
        <p:nvPicPr>
          <p:cNvPr id="245" name="Google Shape;245;p26"/>
          <p:cNvPicPr preferRelativeResize="0"/>
          <p:nvPr/>
        </p:nvPicPr>
        <p:blipFill rotWithShape="1">
          <a:blip r:embed="rId3">
            <a:alphaModFix/>
          </a:blip>
          <a:srcRect b="0" l="0" r="0" t="0"/>
          <a:stretch/>
        </p:blipFill>
        <p:spPr>
          <a:xfrm>
            <a:off x="2655310" y="526473"/>
            <a:ext cx="1639600" cy="413038"/>
          </a:xfrm>
          <a:prstGeom prst="rect">
            <a:avLst/>
          </a:prstGeom>
          <a:noFill/>
          <a:ln>
            <a:noFill/>
          </a:ln>
        </p:spPr>
      </p:pic>
      <p:pic>
        <p:nvPicPr>
          <p:cNvPr id="246" name="Google Shape;246;p26"/>
          <p:cNvPicPr preferRelativeResize="0"/>
          <p:nvPr/>
        </p:nvPicPr>
        <p:blipFill rotWithShape="1">
          <a:blip r:embed="rId4">
            <a:alphaModFix/>
          </a:blip>
          <a:srcRect b="0" l="0" r="0" t="0"/>
          <a:stretch/>
        </p:blipFill>
        <p:spPr>
          <a:xfrm>
            <a:off x="9615055" y="207818"/>
            <a:ext cx="2466253" cy="3777622"/>
          </a:xfrm>
          <a:prstGeom prst="rect">
            <a:avLst/>
          </a:prstGeom>
          <a:noFill/>
          <a:ln>
            <a:noFill/>
          </a:ln>
        </p:spPr>
      </p:pic>
      <p:pic>
        <p:nvPicPr>
          <p:cNvPr id="247" name="Google Shape;247;p26"/>
          <p:cNvPicPr preferRelativeResize="0"/>
          <p:nvPr/>
        </p:nvPicPr>
        <p:blipFill rotWithShape="1">
          <a:blip r:embed="rId5">
            <a:alphaModFix/>
          </a:blip>
          <a:srcRect b="0" l="0" r="0" t="0"/>
          <a:stretch/>
        </p:blipFill>
        <p:spPr>
          <a:xfrm>
            <a:off x="5098039" y="1620982"/>
            <a:ext cx="1136506" cy="461793"/>
          </a:xfrm>
          <a:prstGeom prst="rect">
            <a:avLst/>
          </a:prstGeom>
          <a:noFill/>
          <a:ln>
            <a:noFill/>
          </a:ln>
        </p:spPr>
      </p:pic>
      <p:pic>
        <p:nvPicPr>
          <p:cNvPr id="248" name="Google Shape;248;p26"/>
          <p:cNvPicPr preferRelativeResize="0"/>
          <p:nvPr/>
        </p:nvPicPr>
        <p:blipFill rotWithShape="1">
          <a:blip r:embed="rId6">
            <a:alphaModFix/>
          </a:blip>
          <a:srcRect b="0" l="0" r="0" t="0"/>
          <a:stretch/>
        </p:blipFill>
        <p:spPr>
          <a:xfrm>
            <a:off x="6456217" y="2272147"/>
            <a:ext cx="2179493" cy="6316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uman">
  <a:themeElements>
    <a:clrScheme name="Duman">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