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bold.fntdata"/><Relationship Id="rId12" Type="http://schemas.openxmlformats.org/officeDocument/2006/relationships/slide" Target="slides/slide8.xml"/><Relationship Id="rId34" Type="http://schemas.openxmlformats.org/officeDocument/2006/relationships/font" Target="fonts/CenturyGothic-regular.fntdata"/><Relationship Id="rId15" Type="http://schemas.openxmlformats.org/officeDocument/2006/relationships/slide" Target="slides/slide11.xml"/><Relationship Id="rId37" Type="http://schemas.openxmlformats.org/officeDocument/2006/relationships/font" Target="fonts/CenturyGothic-boldItalic.fntdata"/><Relationship Id="rId14" Type="http://schemas.openxmlformats.org/officeDocument/2006/relationships/slide" Target="slides/slide10.xml"/><Relationship Id="rId36" Type="http://schemas.openxmlformats.org/officeDocument/2006/relationships/font" Target="fonts/CenturyGothic-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2" y="-786"/>
            <a:ext cx="2356674" cy="6854039"/>
            <a:chOff x="6627813" y="194833"/>
            <a:chExt cx="1952625" cy="5678918"/>
          </a:xfrm>
        </p:grpSpPr>
        <p:sp>
          <p:nvSpPr>
            <p:cNvPr id="20" name="Google Shape;20;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afguven.com/depo/ESM312/guc_elektronigi.pdf" TargetMode="External"/><Relationship Id="rId4" Type="http://schemas.openxmlformats.org/officeDocument/2006/relationships/hyperlink" Target="https://www.muhendisbeyinler.net/guc-elektronigi-elemanlari/" TargetMode="External"/><Relationship Id="rId5" Type="http://schemas.openxmlformats.org/officeDocument/2006/relationships/hyperlink" Target="http://sindirgi.balikesir.edu.tr/dersnotu/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2368104" y="441102"/>
            <a:ext cx="8915399" cy="22627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5400"/>
              <a:buFont typeface="Arial"/>
              <a:buNone/>
            </a:pPr>
            <a:r>
              <a:rPr lang="tr-TR">
                <a:latin typeface="Arial"/>
                <a:ea typeface="Arial"/>
                <a:cs typeface="Arial"/>
                <a:sym typeface="Arial"/>
              </a:rPr>
              <a:t>GÜÇ ELEKTRONİĞİ</a:t>
            </a:r>
            <a:endParaRPr/>
          </a:p>
        </p:txBody>
      </p:sp>
      <p:sp>
        <p:nvSpPr>
          <p:cNvPr id="165" name="Google Shape;165;p18"/>
          <p:cNvSpPr txBox="1"/>
          <p:nvPr>
            <p:ph idx="1" type="subTitle"/>
          </p:nvPr>
        </p:nvSpPr>
        <p:spPr>
          <a:xfrm>
            <a:off x="2821032" y="3476613"/>
            <a:ext cx="5047959" cy="18552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2015010225039 İLAY BİNBİR</a:t>
            </a:r>
            <a:endParaRPr/>
          </a:p>
          <a:p>
            <a:pPr indent="0" lvl="0" marL="0" rtl="0" algn="l">
              <a:spcBef>
                <a:spcPts val="1000"/>
              </a:spcBef>
              <a:spcAft>
                <a:spcPts val="0"/>
              </a:spcAft>
              <a:buSzPts val="2000"/>
              <a:buNone/>
            </a:pPr>
            <a:r>
              <a:rPr lang="tr-TR" sz="2000">
                <a:latin typeface="Arial"/>
                <a:ea typeface="Arial"/>
                <a:cs typeface="Arial"/>
                <a:sym typeface="Arial"/>
              </a:rPr>
              <a:t>2014010225093 SEFER ÇELİK</a:t>
            </a:r>
            <a:endParaRPr/>
          </a:p>
          <a:p>
            <a:pPr indent="0" lvl="0" marL="0" rtl="0" algn="l">
              <a:spcBef>
                <a:spcPts val="1000"/>
              </a:spcBef>
              <a:spcAft>
                <a:spcPts val="0"/>
              </a:spcAft>
              <a:buSzPts val="2000"/>
              <a:buNone/>
            </a:pPr>
            <a:r>
              <a:rPr lang="tr-TR" sz="2000">
                <a:latin typeface="Arial"/>
                <a:ea typeface="Arial"/>
                <a:cs typeface="Arial"/>
                <a:sym typeface="Arial"/>
              </a:rPr>
              <a:t>2014010226028 DUACAN AKSOY</a:t>
            </a:r>
            <a:endParaRPr/>
          </a:p>
          <a:p>
            <a:pPr indent="0" lvl="0" marL="0" rtl="0" algn="l">
              <a:spcBef>
                <a:spcPts val="1000"/>
              </a:spcBef>
              <a:spcAft>
                <a:spcPts val="0"/>
              </a:spcAft>
              <a:buSzPts val="2000"/>
              <a:buNone/>
            </a:pPr>
            <a:r>
              <a:rPr lang="tr-TR" sz="2000">
                <a:latin typeface="Arial"/>
                <a:ea typeface="Arial"/>
                <a:cs typeface="Arial"/>
                <a:sym typeface="Arial"/>
              </a:rPr>
              <a:t>2014210225006 MUSTFA ÖZYAZICI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idx="1" type="body"/>
          </p:nvPr>
        </p:nvSpPr>
        <p:spPr>
          <a:xfrm>
            <a:off x="1609861" y="734095"/>
            <a:ext cx="5112912" cy="629776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tr-TR" sz="2000">
                <a:latin typeface="Arial"/>
                <a:ea typeface="Arial"/>
                <a:cs typeface="Arial"/>
                <a:sym typeface="Arial"/>
              </a:rPr>
              <a:t>DC-DC Dönüştürücüler ; </a:t>
            </a:r>
            <a:endParaRPr/>
          </a:p>
          <a:p>
            <a:pPr indent="0" lvl="0" marL="0" rtl="0" algn="l">
              <a:spcBef>
                <a:spcPts val="1000"/>
              </a:spcBef>
              <a:spcAft>
                <a:spcPts val="0"/>
              </a:spcAft>
              <a:buSzPts val="2000"/>
              <a:buNone/>
            </a:pPr>
            <a:r>
              <a:rPr lang="tr-TR" sz="2000">
                <a:latin typeface="Arial"/>
                <a:ea typeface="Arial"/>
                <a:cs typeface="Arial"/>
                <a:sym typeface="Arial"/>
              </a:rPr>
              <a:t>Güç elektroniğinin temel devrelerinden üçüncüsü olan DC-DC dönüştürücüler, herhangi bir DC kaynaktan aldığı gerilimi yükselterek , düşürerek veya çoğullayarak, sabit veya değişken DC gerilim(ler) elde etmek için kullanılmaktadır. </a:t>
            </a:r>
            <a:endParaRPr/>
          </a:p>
          <a:p>
            <a:pPr indent="0" lvl="0" marL="0" rtl="0" algn="l">
              <a:spcBef>
                <a:spcPts val="1000"/>
              </a:spcBef>
              <a:spcAft>
                <a:spcPts val="0"/>
              </a:spcAft>
              <a:buSzPts val="2000"/>
              <a:buNone/>
            </a:pPr>
            <a:r>
              <a:rPr lang="tr-TR" sz="2000">
                <a:latin typeface="Arial"/>
                <a:ea typeface="Arial"/>
                <a:cs typeface="Arial"/>
                <a:sym typeface="Arial"/>
              </a:rPr>
              <a:t> DC-DC dönüştürücüler 2 ana gruba ayrılır;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DC kıyıcılar,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Anahtarlamalı regülatörler, </a:t>
            </a:r>
            <a:endParaRPr/>
          </a:p>
          <a:p>
            <a:pPr indent="0" lvl="0" marL="0" rtl="0" algn="l">
              <a:spcBef>
                <a:spcPts val="1000"/>
              </a:spcBef>
              <a:spcAft>
                <a:spcPts val="0"/>
              </a:spcAft>
              <a:buSzPts val="2000"/>
              <a:buNone/>
            </a:pPr>
            <a:r>
              <a:rPr lang="tr-TR" sz="2000">
                <a:latin typeface="Arial"/>
                <a:ea typeface="Arial"/>
                <a:cs typeface="Arial"/>
                <a:sym typeface="Arial"/>
              </a:rPr>
              <a:t>Şekilde basit bir DC kıyıcı devresi görülmektedir.</a:t>
            </a:r>
            <a:endParaRPr/>
          </a:p>
        </p:txBody>
      </p:sp>
      <p:pic>
        <p:nvPicPr>
          <p:cNvPr id="220" name="Google Shape;220;p27"/>
          <p:cNvPicPr preferRelativeResize="0"/>
          <p:nvPr/>
        </p:nvPicPr>
        <p:blipFill rotWithShape="1">
          <a:blip r:embed="rId3">
            <a:alphaModFix/>
          </a:blip>
          <a:srcRect b="0" l="0" r="0" t="0"/>
          <a:stretch/>
        </p:blipFill>
        <p:spPr>
          <a:xfrm>
            <a:off x="6965122" y="437881"/>
            <a:ext cx="4780410" cy="61417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idx="1" type="body"/>
          </p:nvPr>
        </p:nvSpPr>
        <p:spPr>
          <a:xfrm>
            <a:off x="1648496" y="740536"/>
            <a:ext cx="4971245" cy="61174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tr-TR" sz="2000">
                <a:latin typeface="Arial"/>
                <a:ea typeface="Arial"/>
                <a:cs typeface="Arial"/>
                <a:sym typeface="Arial"/>
              </a:rPr>
              <a:t>DC-AC Dönüştürücüler (İnvertörler);</a:t>
            </a:r>
            <a:endParaRPr/>
          </a:p>
          <a:p>
            <a:pPr indent="0" lvl="0" marL="0" rtl="0" algn="l">
              <a:spcBef>
                <a:spcPts val="1000"/>
              </a:spcBef>
              <a:spcAft>
                <a:spcPts val="0"/>
              </a:spcAft>
              <a:buSzPts val="2000"/>
              <a:buNone/>
            </a:pPr>
            <a:r>
              <a:rPr lang="tr-TR" sz="2000">
                <a:latin typeface="Arial"/>
                <a:ea typeface="Arial"/>
                <a:cs typeface="Arial"/>
                <a:sym typeface="Arial"/>
              </a:rPr>
              <a:t> Güç elektroniğinin temel devrelerinden sonuncusu olan İnvertörler, herhangi bir DC kaynaktan aldığı gerilimi işleyerek, sabit veya değişken genlik ve frekanslı AC gerilim elde etmek için kullanılan güç elektroniği devreleridir. İnvertörler;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PWM invertörler,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Rezonanslı invertörler, olarak 2 ana gruba ayrılır. </a:t>
            </a:r>
            <a:endParaRPr/>
          </a:p>
          <a:p>
            <a:pPr indent="0" lvl="0" marL="0" rtl="0" algn="l">
              <a:spcBef>
                <a:spcPts val="1000"/>
              </a:spcBef>
              <a:spcAft>
                <a:spcPts val="0"/>
              </a:spcAft>
              <a:buSzPts val="2000"/>
              <a:buNone/>
            </a:pPr>
            <a:r>
              <a:rPr lang="tr-TR" sz="2000">
                <a:latin typeface="Arial"/>
                <a:ea typeface="Arial"/>
                <a:cs typeface="Arial"/>
                <a:sym typeface="Arial"/>
              </a:rPr>
              <a:t>Şekil 1.6’da basit bir PWM invertör devresi görülmektedir.</a:t>
            </a:r>
            <a:endParaRPr/>
          </a:p>
        </p:txBody>
      </p:sp>
      <p:pic>
        <p:nvPicPr>
          <p:cNvPr id="226" name="Google Shape;226;p28"/>
          <p:cNvPicPr preferRelativeResize="0"/>
          <p:nvPr/>
        </p:nvPicPr>
        <p:blipFill rotWithShape="1">
          <a:blip r:embed="rId3">
            <a:alphaModFix/>
          </a:blip>
          <a:srcRect b="0" l="0" r="0" t="0"/>
          <a:stretch/>
        </p:blipFill>
        <p:spPr>
          <a:xfrm>
            <a:off x="7115444" y="553792"/>
            <a:ext cx="4758878" cy="60670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704283" y="636988"/>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Temel Güç Elemanları</a:t>
            </a:r>
            <a:endParaRPr/>
          </a:p>
        </p:txBody>
      </p:sp>
      <p:sp>
        <p:nvSpPr>
          <p:cNvPr id="232" name="Google Shape;232;p29"/>
          <p:cNvSpPr txBox="1"/>
          <p:nvPr>
            <p:ph idx="1" type="body"/>
          </p:nvPr>
        </p:nvSpPr>
        <p:spPr>
          <a:xfrm>
            <a:off x="1704283" y="1455313"/>
            <a:ext cx="9315204" cy="418545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Güç devrelerinin, istenilen güç dönüşümlerini uygun olarak gerçekleştirebilmeleri, bu devrelerde kullanılan uygun güç elemanlarıyla mümkün olabilmektedir. </a:t>
            </a:r>
            <a:endParaRPr/>
          </a:p>
          <a:p>
            <a:pPr indent="0" lvl="0" marL="0" rtl="0" algn="l">
              <a:spcBef>
                <a:spcPts val="1000"/>
              </a:spcBef>
              <a:spcAft>
                <a:spcPts val="0"/>
              </a:spcAft>
              <a:buSzPts val="2000"/>
              <a:buNone/>
            </a:pPr>
            <a:r>
              <a:rPr lang="tr-TR" sz="2000">
                <a:latin typeface="Arial"/>
                <a:ea typeface="Arial"/>
                <a:cs typeface="Arial"/>
                <a:sym typeface="Arial"/>
              </a:rPr>
              <a:t>Güç devrelerinde kullanılan güç elemanları, hangi tür dönüşümde olursa olsun, daima kaynak ile yük arasındaki bağlantıyı kesip bırakmakla görevlendirilmiştir. Dolayısıyla bu elemanlar birer “ANAHTAR” olarak çalışmakta ya da çalıştırılmaktadır. </a:t>
            </a:r>
            <a:endParaRPr/>
          </a:p>
          <a:p>
            <a:pPr indent="0" lvl="0" marL="0" rtl="0" algn="l">
              <a:spcBef>
                <a:spcPts val="1000"/>
              </a:spcBef>
              <a:spcAft>
                <a:spcPts val="0"/>
              </a:spcAft>
              <a:buSzPts val="2000"/>
              <a:buNone/>
            </a:pPr>
            <a:r>
              <a:rPr lang="tr-TR" sz="2000">
                <a:latin typeface="Arial"/>
                <a:ea typeface="Arial"/>
                <a:cs typeface="Arial"/>
                <a:sym typeface="Arial"/>
              </a:rPr>
              <a:t>Anahtar türleri, Elektrik-Elektronik güç düzeneklerinde kullanılan 3 tür anahtar bulunmaktadır. Bunlar,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 Mekanik anahtarlar,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 Elektromekanik anahtarlar,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 Yarıiletken anahtarlardır. </a:t>
            </a:r>
            <a:endParaRPr/>
          </a:p>
          <a:p>
            <a:pPr indent="0" lvl="0" marL="0" rtl="0" algn="l">
              <a:spcBef>
                <a:spcPts val="10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584660" y="611368"/>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İdeal Anahtar Özellikleri; </a:t>
            </a:r>
            <a:endParaRPr/>
          </a:p>
        </p:txBody>
      </p:sp>
      <p:sp>
        <p:nvSpPr>
          <p:cNvPr id="238" name="Google Shape;238;p30"/>
          <p:cNvSpPr txBox="1"/>
          <p:nvPr>
            <p:ph idx="1" type="body"/>
          </p:nvPr>
        </p:nvSpPr>
        <p:spPr>
          <a:xfrm>
            <a:off x="1584660" y="1429554"/>
            <a:ext cx="5691904" cy="512579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İdeal anahtar, çalışması sırasında üzerinde herhangi bir kayıp oluşturmayan anahtardır. İdeal anahtar sadece 2 durumda bulunabilir. Bunlar,</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 Yalıtım durumu (kapalı-off),</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 İletim durumu (açık-on)</a:t>
            </a:r>
            <a:endParaRPr/>
          </a:p>
          <a:p>
            <a:pPr indent="0" lvl="0" marL="0" rtl="0" algn="l">
              <a:spcBef>
                <a:spcPts val="1000"/>
              </a:spcBef>
              <a:spcAft>
                <a:spcPts val="0"/>
              </a:spcAft>
              <a:buSzPts val="2000"/>
              <a:buNone/>
            </a:pPr>
            <a:r>
              <a:rPr lang="tr-TR" sz="2000">
                <a:latin typeface="Arial"/>
                <a:ea typeface="Arial"/>
                <a:cs typeface="Arial"/>
                <a:sym typeface="Arial"/>
              </a:rPr>
              <a:t>Anahtarların çalışması sırasında üzerinde iki tür kayıp oluşmaktadır. Bu kayıplar,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Anahtarlama (açmakapama) kayıpları,</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 İletim kayıplarıdır. Bu anahtarda kayıplar sıfırdır.</a:t>
            </a:r>
            <a:endParaRPr/>
          </a:p>
          <a:p>
            <a:pPr indent="-228600" lvl="0" marL="342900" rtl="0" algn="l">
              <a:spcBef>
                <a:spcPts val="1000"/>
              </a:spcBef>
              <a:spcAft>
                <a:spcPts val="0"/>
              </a:spcAft>
              <a:buSzPts val="1800"/>
              <a:buFont typeface="Century Gothic"/>
              <a:buNone/>
            </a:pPr>
            <a:r>
              <a:t/>
            </a:r>
            <a:endParaRPr/>
          </a:p>
        </p:txBody>
      </p:sp>
      <p:pic>
        <p:nvPicPr>
          <p:cNvPr id="239" name="Google Shape;239;p30"/>
          <p:cNvPicPr preferRelativeResize="0"/>
          <p:nvPr/>
        </p:nvPicPr>
        <p:blipFill rotWithShape="1">
          <a:blip r:embed="rId3">
            <a:alphaModFix/>
          </a:blip>
          <a:srcRect b="0" l="0" r="0" t="0"/>
          <a:stretch/>
        </p:blipFill>
        <p:spPr>
          <a:xfrm>
            <a:off x="7147776" y="422482"/>
            <a:ext cx="4456088" cy="61328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idx="1" type="body"/>
          </p:nvPr>
        </p:nvSpPr>
        <p:spPr>
          <a:xfrm>
            <a:off x="1725768" y="804929"/>
            <a:ext cx="6194739" cy="60530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Bu durumda ideal anahtarla ilgili önemli parametreler yanda görülen tablodaki gibi gösterilebilir. Tabii ki böyle bir anahtar gerçekte yoktur. </a:t>
            </a:r>
            <a:endParaRPr/>
          </a:p>
          <a:p>
            <a:pPr indent="0" lvl="0" marL="0" rtl="0" algn="l">
              <a:spcBef>
                <a:spcPts val="1000"/>
              </a:spcBef>
              <a:spcAft>
                <a:spcPts val="0"/>
              </a:spcAft>
              <a:buSzPts val="2000"/>
              <a:buNone/>
            </a:pPr>
            <a:r>
              <a:rPr lang="tr-TR" sz="2000">
                <a:latin typeface="Arial"/>
                <a:ea typeface="Arial"/>
                <a:cs typeface="Arial"/>
                <a:sym typeface="Arial"/>
              </a:rPr>
              <a:t>Yandaki tablodan görülebileceği gibi anahtarlar için öncelikli 6 parametre kullanılmaktadır. Bunlar, </a:t>
            </a:r>
            <a:endParaRPr/>
          </a:p>
          <a:p>
            <a:pPr indent="-342900" lvl="0" marL="342900" rtl="0" algn="l">
              <a:spcBef>
                <a:spcPts val="1000"/>
              </a:spcBef>
              <a:spcAft>
                <a:spcPts val="0"/>
              </a:spcAft>
              <a:buSzPts val="2000"/>
              <a:buAutoNum type="arabicParenR"/>
            </a:pPr>
            <a:r>
              <a:rPr lang="tr-TR" sz="2000">
                <a:latin typeface="Arial"/>
                <a:ea typeface="Arial"/>
                <a:cs typeface="Arial"/>
                <a:sym typeface="Arial"/>
              </a:rPr>
              <a:t>Çalışma gerilimi (VA), </a:t>
            </a:r>
            <a:endParaRPr/>
          </a:p>
          <a:p>
            <a:pPr indent="-342900" lvl="0" marL="342900" rtl="0" algn="l">
              <a:spcBef>
                <a:spcPts val="1000"/>
              </a:spcBef>
              <a:spcAft>
                <a:spcPts val="0"/>
              </a:spcAft>
              <a:buSzPts val="2000"/>
              <a:buAutoNum type="arabicParenR"/>
            </a:pPr>
            <a:r>
              <a:rPr lang="tr-TR" sz="2000">
                <a:latin typeface="Arial"/>
                <a:ea typeface="Arial"/>
                <a:cs typeface="Arial"/>
                <a:sym typeface="Arial"/>
              </a:rPr>
              <a:t>Çalışma akımı (IA), </a:t>
            </a:r>
            <a:endParaRPr/>
          </a:p>
          <a:p>
            <a:pPr indent="-342900" lvl="0" marL="342900" rtl="0" algn="l">
              <a:spcBef>
                <a:spcPts val="1000"/>
              </a:spcBef>
              <a:spcAft>
                <a:spcPts val="0"/>
              </a:spcAft>
              <a:buSzPts val="2000"/>
              <a:buAutoNum type="arabicParenR"/>
            </a:pPr>
            <a:r>
              <a:rPr lang="tr-TR" sz="2000">
                <a:latin typeface="Arial"/>
                <a:ea typeface="Arial"/>
                <a:cs typeface="Arial"/>
                <a:sym typeface="Arial"/>
              </a:rPr>
              <a:t>İletim direnci (Ron), </a:t>
            </a:r>
            <a:endParaRPr/>
          </a:p>
          <a:p>
            <a:pPr indent="-342900" lvl="0" marL="342900" rtl="0" algn="l">
              <a:spcBef>
                <a:spcPts val="1000"/>
              </a:spcBef>
              <a:spcAft>
                <a:spcPts val="0"/>
              </a:spcAft>
              <a:buSzPts val="2000"/>
              <a:buAutoNum type="arabicParenR"/>
            </a:pPr>
            <a:r>
              <a:rPr lang="tr-TR" sz="2000">
                <a:latin typeface="Arial"/>
                <a:ea typeface="Arial"/>
                <a:cs typeface="Arial"/>
                <a:sym typeface="Arial"/>
              </a:rPr>
              <a:t>Çalışma frekansı (fA),</a:t>
            </a:r>
            <a:endParaRPr/>
          </a:p>
          <a:p>
            <a:pPr indent="-342900" lvl="0" marL="342900" rtl="0" algn="l">
              <a:spcBef>
                <a:spcPts val="1000"/>
              </a:spcBef>
              <a:spcAft>
                <a:spcPts val="0"/>
              </a:spcAft>
              <a:buSzPts val="2000"/>
              <a:buAutoNum type="arabicParenR"/>
            </a:pPr>
            <a:r>
              <a:rPr lang="tr-TR" sz="2000">
                <a:latin typeface="Arial"/>
                <a:ea typeface="Arial"/>
                <a:cs typeface="Arial"/>
                <a:sym typeface="Arial"/>
              </a:rPr>
              <a:t>Anahtarlama zamanı (tA), </a:t>
            </a:r>
            <a:endParaRPr/>
          </a:p>
          <a:p>
            <a:pPr indent="-342900" lvl="0" marL="342900" rtl="0" algn="l">
              <a:spcBef>
                <a:spcPts val="1000"/>
              </a:spcBef>
              <a:spcAft>
                <a:spcPts val="0"/>
              </a:spcAft>
              <a:buSzPts val="2000"/>
              <a:buAutoNum type="arabicParenR"/>
            </a:pPr>
            <a:r>
              <a:rPr lang="tr-TR" sz="2000">
                <a:latin typeface="Arial"/>
                <a:ea typeface="Arial"/>
                <a:cs typeface="Arial"/>
                <a:sym typeface="Arial"/>
              </a:rPr>
              <a:t>Anahtar yönüdür. </a:t>
            </a:r>
            <a:endParaRPr/>
          </a:p>
          <a:p>
            <a:pPr indent="0" lvl="0" marL="0" rtl="0" algn="l">
              <a:spcBef>
                <a:spcPts val="1000"/>
              </a:spcBef>
              <a:spcAft>
                <a:spcPts val="0"/>
              </a:spcAft>
              <a:buSzPts val="2000"/>
              <a:buNone/>
            </a:pPr>
            <a:r>
              <a:rPr lang="tr-TR" sz="2000">
                <a:latin typeface="Arial"/>
                <a:ea typeface="Arial"/>
                <a:cs typeface="Arial"/>
                <a:sym typeface="Arial"/>
              </a:rPr>
              <a:t>İdeal bir anahtarda “iletim iç direncinin” ve “geçiş zamanının” sıfır olması nedeniyle iletim ve anahtarlama kayıpları sıfırdır. </a:t>
            </a:r>
            <a:endParaRPr/>
          </a:p>
        </p:txBody>
      </p:sp>
      <p:pic>
        <p:nvPicPr>
          <p:cNvPr id="245" name="Google Shape;245;p31"/>
          <p:cNvPicPr preferRelativeResize="0"/>
          <p:nvPr/>
        </p:nvPicPr>
        <p:blipFill rotWithShape="1">
          <a:blip r:embed="rId3">
            <a:alphaModFix/>
          </a:blip>
          <a:srcRect b="0" l="0" r="0" t="0"/>
          <a:stretch/>
        </p:blipFill>
        <p:spPr>
          <a:xfrm>
            <a:off x="8143205" y="2086376"/>
            <a:ext cx="3581400" cy="330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1549736"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Mekanik Anahtarlar; </a:t>
            </a:r>
            <a:endParaRPr/>
          </a:p>
        </p:txBody>
      </p:sp>
      <p:sp>
        <p:nvSpPr>
          <p:cNvPr id="251" name="Google Shape;251;p32"/>
          <p:cNvSpPr txBox="1"/>
          <p:nvPr>
            <p:ph idx="1" type="body"/>
          </p:nvPr>
        </p:nvSpPr>
        <p:spPr>
          <a:xfrm>
            <a:off x="1326524" y="1571223"/>
            <a:ext cx="6156101" cy="528677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Mekanik anahtarlar, elektrik devrelerini kesmek için kullanılan, adi anahtar, pako şalter vb. anahtarlardır. </a:t>
            </a:r>
            <a:endParaRPr/>
          </a:p>
          <a:p>
            <a:pPr indent="0" lvl="0" marL="0" rtl="0" algn="l">
              <a:spcBef>
                <a:spcPts val="1000"/>
              </a:spcBef>
              <a:spcAft>
                <a:spcPts val="0"/>
              </a:spcAft>
              <a:buSzPts val="2000"/>
              <a:buNone/>
            </a:pPr>
            <a:r>
              <a:rPr lang="tr-TR" sz="2000">
                <a:latin typeface="Arial"/>
                <a:ea typeface="Arial"/>
                <a:cs typeface="Arial"/>
                <a:sym typeface="Arial"/>
              </a:rPr>
              <a:t>Mekanik anahtarlar da, iletimi sırasında üzerinde herhangi bir kayıp oluşturmayan anahtardır. Giriş (Kaynak) Şekil-1.8 kayıp oluşturmayan anahtardır. </a:t>
            </a:r>
            <a:endParaRPr/>
          </a:p>
          <a:p>
            <a:pPr indent="0" lvl="0" marL="0" rtl="0" algn="l">
              <a:spcBef>
                <a:spcPts val="1000"/>
              </a:spcBef>
              <a:spcAft>
                <a:spcPts val="0"/>
              </a:spcAft>
              <a:buSzPts val="2000"/>
              <a:buNone/>
            </a:pPr>
            <a:r>
              <a:rPr lang="tr-TR" sz="2000">
                <a:latin typeface="Arial"/>
                <a:ea typeface="Arial"/>
                <a:cs typeface="Arial"/>
                <a:sym typeface="Arial"/>
              </a:rPr>
              <a:t>Mekanik anahtarlar da sadece 2 durumda bulunabilir.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Yalıtım durumu (kapalı-off),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İletim durumu (açık-on). </a:t>
            </a:r>
            <a:endParaRPr/>
          </a:p>
          <a:p>
            <a:pPr indent="0" lvl="0" marL="0" rtl="0" algn="l">
              <a:spcBef>
                <a:spcPts val="1000"/>
              </a:spcBef>
              <a:spcAft>
                <a:spcPts val="0"/>
              </a:spcAft>
              <a:buSzPts val="2000"/>
              <a:buNone/>
            </a:pPr>
            <a:r>
              <a:rPr lang="tr-TR" sz="2000">
                <a:latin typeface="Arial"/>
                <a:ea typeface="Arial"/>
                <a:cs typeface="Arial"/>
                <a:sym typeface="Arial"/>
              </a:rPr>
              <a:t>Mekanik anahtarlar, devrelerde genellikle açma-kapama elemanı olarak kullanılmaktadır. </a:t>
            </a:r>
            <a:endParaRPr/>
          </a:p>
        </p:txBody>
      </p:sp>
      <p:pic>
        <p:nvPicPr>
          <p:cNvPr id="252" name="Google Shape;252;p32"/>
          <p:cNvPicPr preferRelativeResize="0"/>
          <p:nvPr/>
        </p:nvPicPr>
        <p:blipFill rotWithShape="1">
          <a:blip r:embed="rId3">
            <a:alphaModFix/>
          </a:blip>
          <a:srcRect b="0" l="0" r="0" t="0"/>
          <a:stretch/>
        </p:blipFill>
        <p:spPr>
          <a:xfrm>
            <a:off x="7754801" y="624110"/>
            <a:ext cx="4320753" cy="60724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idx="1" type="body"/>
          </p:nvPr>
        </p:nvSpPr>
        <p:spPr>
          <a:xfrm>
            <a:off x="1751527" y="817808"/>
            <a:ext cx="6439436" cy="6040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Mekanik anahtarla ilgili öncelikli parametreler tabloda örnek değerler kullanılarak gösterilmiştir.</a:t>
            </a:r>
            <a:endParaRPr/>
          </a:p>
          <a:p>
            <a:pPr indent="0" lvl="0" marL="0" rtl="0" algn="l">
              <a:spcBef>
                <a:spcPts val="1000"/>
              </a:spcBef>
              <a:spcAft>
                <a:spcPts val="0"/>
              </a:spcAft>
              <a:buSzPts val="2000"/>
              <a:buNone/>
            </a:pPr>
            <a:r>
              <a:rPr lang="tr-TR" sz="2000">
                <a:latin typeface="Arial"/>
                <a:ea typeface="Arial"/>
                <a:cs typeface="Arial"/>
                <a:sym typeface="Arial"/>
              </a:rPr>
              <a:t>Tablodan görüldüğü gibi, mekanik anahtarda “iletim iç direncinin” sıfır olması nedeniyle iletim kayıpları da sıfır olacaktır. </a:t>
            </a:r>
            <a:endParaRPr/>
          </a:p>
          <a:p>
            <a:pPr indent="0" lvl="0" marL="0" rtl="0" algn="l">
              <a:spcBef>
                <a:spcPts val="1000"/>
              </a:spcBef>
              <a:spcAft>
                <a:spcPts val="0"/>
              </a:spcAft>
              <a:buSzPts val="2000"/>
              <a:buNone/>
            </a:pPr>
            <a:r>
              <a:rPr lang="tr-TR" sz="2000">
                <a:latin typeface="Arial"/>
                <a:ea typeface="Arial"/>
                <a:cs typeface="Arial"/>
                <a:sym typeface="Arial"/>
              </a:rPr>
              <a:t>Yine Tablo-1.2’den görüldüğü gibi, mekanik anahtarlarda “frekans” ve “geçiş zamanı” parametreleri hızlı anahtarlama için uygun değildir. </a:t>
            </a:r>
            <a:endParaRPr/>
          </a:p>
          <a:p>
            <a:pPr indent="0" lvl="0" marL="0" rtl="0" algn="l">
              <a:spcBef>
                <a:spcPts val="1000"/>
              </a:spcBef>
              <a:spcAft>
                <a:spcPts val="0"/>
              </a:spcAft>
              <a:buSzPts val="2000"/>
              <a:buNone/>
            </a:pPr>
            <a:r>
              <a:rPr lang="tr-TR" sz="2000">
                <a:latin typeface="Arial"/>
                <a:ea typeface="Arial"/>
                <a:cs typeface="Arial"/>
                <a:sym typeface="Arial"/>
              </a:rPr>
              <a:t>Piyasada anahtar, pako şalter, şalter, kesici vb. isimler verilen mekanik anahtarlar çeşitli gerilimlerde, birkaç amperden birkaç yüz ampere kadar bulunabilmektedir</a:t>
            </a:r>
            <a:r>
              <a:rPr lang="tr-TR"/>
              <a:t>. </a:t>
            </a:r>
            <a:endParaRPr/>
          </a:p>
          <a:p>
            <a:pPr indent="-228600" lvl="0" marL="342900" rtl="0" algn="l">
              <a:spcBef>
                <a:spcPts val="1000"/>
              </a:spcBef>
              <a:spcAft>
                <a:spcPts val="0"/>
              </a:spcAft>
              <a:buSzPts val="1800"/>
              <a:buNone/>
            </a:pPr>
            <a:r>
              <a:t/>
            </a:r>
            <a:endParaRPr/>
          </a:p>
        </p:txBody>
      </p:sp>
      <p:pic>
        <p:nvPicPr>
          <p:cNvPr id="258" name="Google Shape;258;p33"/>
          <p:cNvPicPr preferRelativeResize="0"/>
          <p:nvPr/>
        </p:nvPicPr>
        <p:blipFill rotWithShape="1">
          <a:blip r:embed="rId3">
            <a:alphaModFix/>
          </a:blip>
          <a:srcRect b="0" l="0" r="0" t="0"/>
          <a:stretch/>
        </p:blipFill>
        <p:spPr>
          <a:xfrm>
            <a:off x="8397024" y="1090477"/>
            <a:ext cx="3667125" cy="3286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1623297" y="714262"/>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Elektromekanik Anahtarlar; </a:t>
            </a:r>
            <a:endParaRPr/>
          </a:p>
        </p:txBody>
      </p:sp>
      <p:sp>
        <p:nvSpPr>
          <p:cNvPr id="264" name="Google Shape;264;p34"/>
          <p:cNvSpPr txBox="1"/>
          <p:nvPr>
            <p:ph idx="1" type="body"/>
          </p:nvPr>
        </p:nvSpPr>
        <p:spPr>
          <a:xfrm>
            <a:off x="1623297" y="1484290"/>
            <a:ext cx="6735092" cy="479094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Elektromekanik anahtarlar, elektrik devrelerini kesmek değiştirmek için kullanılan, röle, kontaktör, kesici vb. anahtarlardır. </a:t>
            </a:r>
            <a:endParaRPr/>
          </a:p>
          <a:p>
            <a:pPr indent="0" lvl="0" marL="0" rtl="0" algn="l">
              <a:spcBef>
                <a:spcPts val="1000"/>
              </a:spcBef>
              <a:spcAft>
                <a:spcPts val="0"/>
              </a:spcAft>
              <a:buSzPts val="2000"/>
              <a:buNone/>
            </a:pPr>
            <a:r>
              <a:rPr lang="tr-TR" sz="2000">
                <a:latin typeface="Arial"/>
                <a:ea typeface="Arial"/>
                <a:cs typeface="Arial"/>
                <a:sym typeface="Arial"/>
              </a:rPr>
              <a:t>Elektromekanik anahtarlar da sadece 2 durumda bulunabilir. Giriş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Yalıtım durumu (kapalı-off),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İletim durumu (açık-on)</a:t>
            </a:r>
            <a:endParaRPr/>
          </a:p>
          <a:p>
            <a:pPr indent="0" lvl="0" marL="0" rtl="0" algn="l">
              <a:spcBef>
                <a:spcPts val="1000"/>
              </a:spcBef>
              <a:spcAft>
                <a:spcPts val="0"/>
              </a:spcAft>
              <a:buSzPts val="2000"/>
              <a:buNone/>
            </a:pPr>
            <a:r>
              <a:rPr lang="tr-TR" sz="2000">
                <a:latin typeface="Arial"/>
                <a:ea typeface="Arial"/>
                <a:cs typeface="Arial"/>
                <a:sym typeface="Arial"/>
              </a:rPr>
              <a:t>Elektromekanik anahtarlar, devrelerde genellikle güç anahtarlama ve otomatik güç kontrol elemanı olarak kullanılmaktadır</a:t>
            </a:r>
            <a:endParaRPr/>
          </a:p>
        </p:txBody>
      </p:sp>
      <p:pic>
        <p:nvPicPr>
          <p:cNvPr id="265" name="Google Shape;265;p34"/>
          <p:cNvPicPr preferRelativeResize="0"/>
          <p:nvPr/>
        </p:nvPicPr>
        <p:blipFill rotWithShape="1">
          <a:blip r:embed="rId3">
            <a:alphaModFix/>
          </a:blip>
          <a:srcRect b="0" l="0" r="0" t="0"/>
          <a:stretch/>
        </p:blipFill>
        <p:spPr>
          <a:xfrm>
            <a:off x="7778840" y="262340"/>
            <a:ext cx="4194220" cy="633164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idx="1" type="body"/>
          </p:nvPr>
        </p:nvSpPr>
        <p:spPr>
          <a:xfrm>
            <a:off x="1571224" y="766013"/>
            <a:ext cx="7070500" cy="57568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Elektromekanik anahtarla ilgili öncelikli parametreler tabloda örnek değerler kullanılarak gösterilmiştir.</a:t>
            </a:r>
            <a:endParaRPr/>
          </a:p>
          <a:p>
            <a:pPr indent="0" lvl="0" marL="0" rtl="0" algn="l">
              <a:spcBef>
                <a:spcPts val="1000"/>
              </a:spcBef>
              <a:spcAft>
                <a:spcPts val="0"/>
              </a:spcAft>
              <a:buSzPts val="2000"/>
              <a:buNone/>
            </a:pPr>
            <a:r>
              <a:rPr lang="tr-TR" sz="2000">
                <a:latin typeface="Arial"/>
                <a:ea typeface="Arial"/>
                <a:cs typeface="Arial"/>
                <a:sym typeface="Arial"/>
              </a:rPr>
              <a:t>Elektromekanik anahtarda kontakların temiz olması durumunda “iletim iç direnci” sıfır olması nedeniyle iletim kayıpları da sıfır olacaktır. </a:t>
            </a:r>
            <a:endParaRPr/>
          </a:p>
          <a:p>
            <a:pPr indent="0" lvl="0" marL="0" rtl="0" algn="l">
              <a:spcBef>
                <a:spcPts val="1000"/>
              </a:spcBef>
              <a:spcAft>
                <a:spcPts val="0"/>
              </a:spcAft>
              <a:buSzPts val="2000"/>
              <a:buNone/>
            </a:pPr>
            <a:r>
              <a:rPr lang="tr-TR" sz="2000">
                <a:latin typeface="Arial"/>
                <a:ea typeface="Arial"/>
                <a:cs typeface="Arial"/>
                <a:sym typeface="Arial"/>
              </a:rPr>
              <a:t>Elektromekanik anahtarlarda da “frekans” ve “geçiş zamanı” parametreleri oldukça kötüdür. Bu nedenle hızlı anahtarlama yapamazlar. </a:t>
            </a:r>
            <a:endParaRPr/>
          </a:p>
          <a:p>
            <a:pPr indent="0" lvl="0" marL="0" rtl="0" algn="l">
              <a:spcBef>
                <a:spcPts val="1000"/>
              </a:spcBef>
              <a:spcAft>
                <a:spcPts val="0"/>
              </a:spcAft>
              <a:buSzPts val="2000"/>
              <a:buNone/>
            </a:pPr>
            <a:r>
              <a:rPr lang="tr-TR" sz="2000">
                <a:latin typeface="Arial"/>
                <a:ea typeface="Arial"/>
                <a:cs typeface="Arial"/>
                <a:sym typeface="Arial"/>
              </a:rPr>
              <a:t>Elektromekanik anahtarda da hızlı anahtarlama yapılacak olursa, “geçiş zamanının” çok uzun olması nedeniyle ise anahtarlama kayıpları çok yüksek olacaktır. </a:t>
            </a:r>
            <a:endParaRPr/>
          </a:p>
        </p:txBody>
      </p:sp>
      <p:pic>
        <p:nvPicPr>
          <p:cNvPr id="271" name="Google Shape;271;p35"/>
          <p:cNvPicPr preferRelativeResize="0"/>
          <p:nvPr/>
        </p:nvPicPr>
        <p:blipFill rotWithShape="1">
          <a:blip r:embed="rId3">
            <a:alphaModFix/>
          </a:blip>
          <a:srcRect b="0" l="0" r="0" t="0"/>
          <a:stretch/>
        </p:blipFill>
        <p:spPr>
          <a:xfrm>
            <a:off x="8641724" y="1023590"/>
            <a:ext cx="3412901" cy="30356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1614131" y="550347"/>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Yarıiletken (Statik) Anahtarlar; </a:t>
            </a:r>
            <a:endParaRPr/>
          </a:p>
        </p:txBody>
      </p:sp>
      <p:sp>
        <p:nvSpPr>
          <p:cNvPr id="277" name="Google Shape;277;p36"/>
          <p:cNvSpPr txBox="1"/>
          <p:nvPr>
            <p:ph idx="1" type="body"/>
          </p:nvPr>
        </p:nvSpPr>
        <p:spPr>
          <a:xfrm>
            <a:off x="1145964" y="1468191"/>
            <a:ext cx="7134895" cy="504851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Yarıiletken anahtarlar, elektrikelektronik devrelerde yüksek hızlı anahtarlama işleri için kullanılan, Tristör, Transistör, Mosfet vb. elemanlardır. Yarıiletken anahtarların pek çoğu 3 durumda bulunabilir.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Tam yalıtım durumu,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Tam iletim durumu,</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Ara (yükseltme) durumu.</a:t>
            </a:r>
            <a:endParaRPr/>
          </a:p>
          <a:p>
            <a:pPr indent="0" lvl="0" marL="0" rtl="0" algn="l">
              <a:spcBef>
                <a:spcPts val="1000"/>
              </a:spcBef>
              <a:spcAft>
                <a:spcPts val="0"/>
              </a:spcAft>
              <a:buSzPts val="2000"/>
              <a:buNone/>
            </a:pPr>
            <a:r>
              <a:rPr lang="tr-TR" sz="2000">
                <a:latin typeface="Arial"/>
                <a:ea typeface="Arial"/>
                <a:cs typeface="Arial"/>
                <a:sym typeface="Arial"/>
              </a:rPr>
              <a:t>Bu anahtarlar, istenirse on-off anahtar olarak, istenirse de yükseltme elemanı olarak kullanılabilmektedirler.</a:t>
            </a:r>
            <a:endParaRPr/>
          </a:p>
        </p:txBody>
      </p:sp>
      <p:pic>
        <p:nvPicPr>
          <p:cNvPr id="278" name="Google Shape;278;p36"/>
          <p:cNvPicPr preferRelativeResize="0"/>
          <p:nvPr/>
        </p:nvPicPr>
        <p:blipFill rotWithShape="1">
          <a:blip r:embed="rId3">
            <a:alphaModFix/>
          </a:blip>
          <a:srcRect b="0" l="0" r="0" t="0"/>
          <a:stretch/>
        </p:blipFill>
        <p:spPr>
          <a:xfrm>
            <a:off x="8019360" y="913393"/>
            <a:ext cx="3953700" cy="56033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691404" y="662747"/>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GÜÇ ELEKTRONİĞİ NEDİR?</a:t>
            </a:r>
            <a:endParaRPr/>
          </a:p>
        </p:txBody>
      </p:sp>
      <p:sp>
        <p:nvSpPr>
          <p:cNvPr id="171" name="Google Shape;171;p19"/>
          <p:cNvSpPr txBox="1"/>
          <p:nvPr>
            <p:ph idx="1" type="body"/>
          </p:nvPr>
        </p:nvSpPr>
        <p:spPr>
          <a:xfrm>
            <a:off x="1687691" y="1695718"/>
            <a:ext cx="8915400" cy="37776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Güç elektroniği, herhangi bir kaynaktan alınan elektrik enerjisinin, elektronik yöntemlerle kontrol edilerek (dönüştürülerek veya işlenerek) kontrollü olarak yüke aktarılması işlemidir.</a:t>
            </a:r>
            <a:endParaRPr/>
          </a:p>
          <a:p>
            <a:pPr indent="0" lvl="0" marL="0" rtl="0" algn="l">
              <a:spcBef>
                <a:spcPts val="1000"/>
              </a:spcBef>
              <a:spcAft>
                <a:spcPts val="0"/>
              </a:spcAft>
              <a:buSzPts val="2000"/>
              <a:buNone/>
            </a:pPr>
            <a:r>
              <a:rPr lang="tr-TR" sz="2000">
                <a:latin typeface="Arial"/>
                <a:ea typeface="Arial"/>
                <a:cs typeface="Arial"/>
                <a:sym typeface="Arial"/>
              </a:rPr>
              <a:t>Güç Elektroniği, gün geçtikçe daha da genişleyen elektronik sektörünün en önemli dallarından birisidir.</a:t>
            </a:r>
            <a:endParaRPr/>
          </a:p>
          <a:p>
            <a:pPr indent="0" lvl="0" marL="0" rtl="0" algn="l">
              <a:spcBef>
                <a:spcPts val="1000"/>
              </a:spcBef>
              <a:spcAft>
                <a:spcPts val="0"/>
              </a:spcAft>
              <a:buSzPts val="2000"/>
              <a:buNone/>
            </a:pPr>
            <a:r>
              <a:rPr lang="tr-TR" sz="2000">
                <a:latin typeface="Arial"/>
                <a:ea typeface="Arial"/>
                <a:cs typeface="Arial"/>
                <a:sym typeface="Arial"/>
              </a:rPr>
              <a:t>Önceleri endüstriyel alanlardaki elektronik çözümlerde kullanılan güç elektroniği devre ve düzenekleri, günümüzde endüstrinin dışına taşarak evlere, ofislere ve araçlara girmiştir.</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idx="1" type="body"/>
          </p:nvPr>
        </p:nvSpPr>
        <p:spPr>
          <a:xfrm>
            <a:off x="1828800" y="843566"/>
            <a:ext cx="6400800" cy="60144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Yarıiletken anahtarla ilgili öncelikli parametreler Tabloda örnek değerler kullanılarak gösterilmiştir. </a:t>
            </a:r>
            <a:endParaRPr/>
          </a:p>
          <a:p>
            <a:pPr indent="0" lvl="0" marL="0" rtl="0" algn="l">
              <a:spcBef>
                <a:spcPts val="1000"/>
              </a:spcBef>
              <a:spcAft>
                <a:spcPts val="0"/>
              </a:spcAft>
              <a:buSzPts val="2000"/>
              <a:buNone/>
            </a:pPr>
            <a:r>
              <a:rPr lang="tr-TR" sz="2000">
                <a:latin typeface="Arial"/>
                <a:ea typeface="Arial"/>
                <a:cs typeface="Arial"/>
                <a:sym typeface="Arial"/>
              </a:rPr>
              <a:t>Tablodan görüldüğü gibi, yarıiletken anahtarlarda “frekans” ve “geçiş zamanı” parametreleri çok çok iyidir. Bu nedenle çok hızlı anahtarlama yapılabilmektedir. </a:t>
            </a:r>
            <a:endParaRPr/>
          </a:p>
          <a:p>
            <a:pPr indent="0" lvl="0" marL="0" rtl="0" algn="l">
              <a:spcBef>
                <a:spcPts val="1000"/>
              </a:spcBef>
              <a:spcAft>
                <a:spcPts val="0"/>
              </a:spcAft>
              <a:buSzPts val="2000"/>
              <a:buNone/>
            </a:pPr>
            <a:r>
              <a:rPr lang="tr-TR" sz="2000">
                <a:latin typeface="Arial"/>
                <a:ea typeface="Arial"/>
                <a:cs typeface="Arial"/>
                <a:sym typeface="Arial"/>
              </a:rPr>
              <a:t>Fakat yarıiletken anahtarda “iletim iç direncinin” sıfır olmaması nedeniyle iletim kayıpları diğerlerinde olduğu gibi sıfır olamayacaktır. </a:t>
            </a:r>
            <a:endParaRPr/>
          </a:p>
          <a:p>
            <a:pPr indent="0" lvl="0" marL="0" rtl="0" algn="l">
              <a:spcBef>
                <a:spcPts val="1000"/>
              </a:spcBef>
              <a:spcAft>
                <a:spcPts val="0"/>
              </a:spcAft>
              <a:buSzPts val="2000"/>
              <a:buNone/>
            </a:pPr>
            <a:r>
              <a:rPr lang="tr-TR" sz="2000">
                <a:latin typeface="Arial"/>
                <a:ea typeface="Arial"/>
                <a:cs typeface="Arial"/>
                <a:sym typeface="Arial"/>
              </a:rPr>
              <a:t>Yine bu anahtarda “geçiş zamanının” çok kısa olması nedeniyle hızlı anahtarlama yapılsa bile anahtarlama kayıpları az olacaktır.</a:t>
            </a:r>
            <a:endParaRPr/>
          </a:p>
        </p:txBody>
      </p:sp>
      <p:pic>
        <p:nvPicPr>
          <p:cNvPr id="284" name="Google Shape;284;p37"/>
          <p:cNvPicPr preferRelativeResize="0"/>
          <p:nvPr/>
        </p:nvPicPr>
        <p:blipFill rotWithShape="1">
          <a:blip r:embed="rId3">
            <a:alphaModFix/>
          </a:blip>
          <a:srcRect b="0" l="0" r="0" t="0"/>
          <a:stretch/>
        </p:blipFill>
        <p:spPr>
          <a:xfrm>
            <a:off x="8229600" y="1030310"/>
            <a:ext cx="3724275" cy="3343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665645" y="649867"/>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Güç Elektroniği Devrelerinde Kullanılan Anahtar Türü Hangisidir?</a:t>
            </a:r>
            <a:endParaRPr/>
          </a:p>
        </p:txBody>
      </p:sp>
      <p:sp>
        <p:nvSpPr>
          <p:cNvPr id="290" name="Google Shape;290;p38"/>
          <p:cNvSpPr txBox="1"/>
          <p:nvPr>
            <p:ph idx="1" type="body"/>
          </p:nvPr>
        </p:nvSpPr>
        <p:spPr>
          <a:xfrm>
            <a:off x="1665645" y="1930756"/>
            <a:ext cx="8915400" cy="41738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Güç elektroniği devrelerinde daha önceden açıklanan güç dönüşümü işlemlerinin yapılabilmesinde kullanılacak anahtarların, basit bir dönüşüm işlemi için bile çok sayıda açma-kapama yapması gerekmektedir.</a:t>
            </a:r>
            <a:endParaRPr/>
          </a:p>
          <a:p>
            <a:pPr indent="0" lvl="0" marL="0" rtl="0" algn="l">
              <a:spcBef>
                <a:spcPts val="1000"/>
              </a:spcBef>
              <a:spcAft>
                <a:spcPts val="0"/>
              </a:spcAft>
              <a:buSzPts val="2000"/>
              <a:buNone/>
            </a:pPr>
            <a:r>
              <a:rPr lang="tr-TR" sz="2000">
                <a:latin typeface="Arial"/>
                <a:ea typeface="Arial"/>
                <a:cs typeface="Arial"/>
                <a:sym typeface="Arial"/>
              </a:rPr>
              <a:t>Örneğin; basit bir şebeke doğrultucu devresinde, diyotlar 1 saniye içinde 50 kez açma-kapanma yapmak zorundadırlar. Bu durumda, güç dönüşümü için frekansları düşük olan mekanik veya elektromekanik anahtarları kullanma imkanı kesinlikle yoktur. </a:t>
            </a:r>
            <a:endParaRPr/>
          </a:p>
          <a:p>
            <a:pPr indent="0" lvl="0" marL="0" rtl="0" algn="l">
              <a:spcBef>
                <a:spcPts val="1000"/>
              </a:spcBef>
              <a:spcAft>
                <a:spcPts val="0"/>
              </a:spcAft>
              <a:buSzPts val="2000"/>
              <a:buNone/>
            </a:pPr>
            <a:r>
              <a:rPr lang="tr-TR" sz="2000">
                <a:latin typeface="Arial"/>
                <a:ea typeface="Arial"/>
                <a:cs typeface="Arial"/>
                <a:sym typeface="Arial"/>
              </a:rPr>
              <a:t>Güç elektroniği devrelerinde güç dönüşümü için, iletim kayıpları yüksek olmasına rağmen, çalışma frekansları yüksek ve geçiş zamanları çok küçük olan yarıiletken (statik) anahtarlar kullanılmaktadır.</a:t>
            </a:r>
            <a:endParaRPr/>
          </a:p>
          <a:p>
            <a:pPr indent="0" lvl="0" marL="0" rtl="0" algn="l">
              <a:spcBef>
                <a:spcPts val="1000"/>
              </a:spcBef>
              <a:spcAft>
                <a:spcPts val="0"/>
              </a:spcAft>
              <a:buSzPts val="2000"/>
              <a:buNone/>
            </a:pPr>
            <a:r>
              <a:rPr lang="tr-TR" sz="2000">
                <a:latin typeface="Arial"/>
                <a:ea typeface="Arial"/>
                <a:cs typeface="Arial"/>
                <a:sym typeface="Arial"/>
              </a:rPr>
              <a:t>Mekanik ve elektromekanik anahtarlar ise güç devrelerin giriş ve çıkışlarında enerji verme ve kesmede kullanılır.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240"/>
              <a:buFont typeface="Arial"/>
              <a:buNone/>
            </a:pPr>
            <a:r>
              <a:rPr lang="tr-TR" sz="3240">
                <a:latin typeface="Arial"/>
                <a:ea typeface="Arial"/>
                <a:cs typeface="Arial"/>
                <a:sym typeface="Arial"/>
              </a:rPr>
              <a:t>Yarıiletken Güç Anahtarlarının Kullanımı Sırasında Dikkat Edilmesi Gereken Konular; </a:t>
            </a:r>
            <a:endParaRPr/>
          </a:p>
        </p:txBody>
      </p:sp>
      <p:sp>
        <p:nvSpPr>
          <p:cNvPr id="296" name="Google Shape;296;p39"/>
          <p:cNvSpPr txBox="1"/>
          <p:nvPr>
            <p:ph idx="1" type="body"/>
          </p:nvPr>
        </p:nvSpPr>
        <p:spPr>
          <a:xfrm>
            <a:off x="2592924" y="1905000"/>
            <a:ext cx="8911687" cy="4379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Mekanik ve elektromekanik anahtarların kullanımı sırasında anahtarın uygun yere yerleştirilmesi ve bağlantılarının doğru yapılması dışında dikkat edilmesi gereken bir şey yoktur. Yarıiletken güç anahtarlarında ise bu iki konu dışında anahtarın güvenli olarak çalışabilmesi (korunması) için bir takım işlemler yapılması (önlemler alınması) gerekmektedir.  </a:t>
            </a:r>
            <a:endParaRPr/>
          </a:p>
          <a:p>
            <a:pPr indent="0" lvl="0" marL="0" rtl="0" algn="l">
              <a:spcBef>
                <a:spcPts val="1000"/>
              </a:spcBef>
              <a:spcAft>
                <a:spcPts val="0"/>
              </a:spcAft>
              <a:buSzPts val="2000"/>
              <a:buNone/>
            </a:pPr>
            <a:r>
              <a:rPr lang="tr-TR" sz="2000">
                <a:latin typeface="Arial"/>
                <a:ea typeface="Arial"/>
                <a:cs typeface="Arial"/>
                <a:sym typeface="Arial"/>
              </a:rPr>
              <a:t>Yarıiletken anahtarın korunması için alınacak önlemler;</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 Güç anahtarının ısıl güvenliğinin sağlanması.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Güç anahtarının ani değişen gerilime karşı korunması.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Güç anahtarının ani değişen akıma karşı korunmasıdır.</a:t>
            </a:r>
            <a:endParaRPr/>
          </a:p>
          <a:p>
            <a:pPr indent="0" lvl="0" marL="0" rtl="0" algn="l">
              <a:spcBef>
                <a:spcPts val="1000"/>
              </a:spcBef>
              <a:spcAft>
                <a:spcPts val="0"/>
              </a:spcAft>
              <a:buSzPts val="2000"/>
              <a:buNone/>
            </a:pPr>
            <a:r>
              <a:rPr lang="tr-TR" sz="2000">
                <a:latin typeface="Arial"/>
                <a:ea typeface="Arial"/>
                <a:cs typeface="Arial"/>
                <a:sym typeface="Arial"/>
              </a:rPr>
              <a:t>Yukarıda belirtilen önlemler alınmadığı takdirde güç anahtarı işini istendiği gibi yapamayacak ve bozulacaktır.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ph type="title"/>
          </p:nvPr>
        </p:nvSpPr>
        <p:spPr>
          <a:xfrm>
            <a:off x="1871708" y="649868"/>
            <a:ext cx="9822309"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Yarıiletken Güç Anahtarının Isıl Güvenliğinin Sağlanması; </a:t>
            </a:r>
            <a:endParaRPr/>
          </a:p>
        </p:txBody>
      </p:sp>
      <p:sp>
        <p:nvSpPr>
          <p:cNvPr id="302" name="Google Shape;302;p40"/>
          <p:cNvSpPr txBox="1"/>
          <p:nvPr>
            <p:ph idx="1" type="body"/>
          </p:nvPr>
        </p:nvSpPr>
        <p:spPr>
          <a:xfrm>
            <a:off x="1871708" y="2133600"/>
            <a:ext cx="8915400" cy="37776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Yarıiletken güç anahtarları, küçük de olsa bir iletim direncine sahip oldukları için, iletimde kaldıkları sürece üzerlerinde bir güç harcaması olmaktadır. Ayrıca yarıiletken güç anahtarları devrelerde çok sayıda aç-kapa yapılarak çalıştırıldığı için anahtarlama sırasında da üzerlerinde güç harcaması olmaktadır. Harcanan bu güçler elemanın ısınmasına yol açmaktadır. </a:t>
            </a:r>
            <a:endParaRPr/>
          </a:p>
          <a:p>
            <a:pPr indent="0" lvl="0" marL="0" rtl="0" algn="l">
              <a:spcBef>
                <a:spcPts val="1000"/>
              </a:spcBef>
              <a:spcAft>
                <a:spcPts val="0"/>
              </a:spcAft>
              <a:buSzPts val="2000"/>
              <a:buNone/>
            </a:pPr>
            <a:r>
              <a:rPr lang="tr-TR" sz="2000">
                <a:latin typeface="Arial"/>
                <a:ea typeface="Arial"/>
                <a:cs typeface="Arial"/>
                <a:sym typeface="Arial"/>
              </a:rPr>
              <a:t>Yarıiletken güç anahtarlarında sıcaklık arttıkça performans düşmekte ve belli bir seviyeden sonra da eleman yanmaktadır. Bu olumsuz durumun önüne geçebilmek için eleman üzerinde oluşan ısı enerjisinin alınarak dağıtılması gerekmektedir. Bu iş için uygun boyutta “Heatsink-Isı emici” yada yaygın söylenişle “Soğutucu” kullanmak gerekmektedir. Soğutucu olarak, özel olarak üretilmiş yapraklı alüminyum levhalar kullanılmaktadır.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1627010" y="558642"/>
            <a:ext cx="1006700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tr-TR"/>
              <a:t>Yarıiletken Güç Anahtarının Ani Değişen Gerilimden Korunması </a:t>
            </a:r>
            <a:endParaRPr/>
          </a:p>
        </p:txBody>
      </p:sp>
      <p:sp>
        <p:nvSpPr>
          <p:cNvPr id="308" name="Google Shape;308;p41"/>
          <p:cNvSpPr txBox="1"/>
          <p:nvPr>
            <p:ph idx="1" type="body"/>
          </p:nvPr>
        </p:nvSpPr>
        <p:spPr>
          <a:xfrm>
            <a:off x="1081826" y="1839532"/>
            <a:ext cx="11333408" cy="243232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035"/>
              <a:buNone/>
            </a:pPr>
            <a:r>
              <a:rPr lang="tr-TR" sz="2035">
                <a:latin typeface="Arial"/>
                <a:ea typeface="Arial"/>
                <a:cs typeface="Arial"/>
                <a:sym typeface="Arial"/>
              </a:rPr>
              <a:t>Yarıiletken güç anahtarları, p ve n katmanlardan oluşmaktadır. Bu katmanlar arasındaki akım taşıma işlemi de elektron ve boşlukların yer değiştirmesi ile olmaktadır. Güç anahtarlarında akımın başlaması,</a:t>
            </a:r>
            <a:endParaRPr/>
          </a:p>
          <a:p>
            <a:pPr indent="0" lvl="0" marL="0" rtl="0" algn="l">
              <a:lnSpc>
                <a:spcPct val="80000"/>
              </a:lnSpc>
              <a:spcBef>
                <a:spcPts val="1000"/>
              </a:spcBef>
              <a:spcAft>
                <a:spcPts val="0"/>
              </a:spcAft>
              <a:buSzPts val="2035"/>
              <a:buNone/>
            </a:pPr>
            <a:r>
              <a:rPr lang="tr-TR" sz="2035">
                <a:latin typeface="Arial"/>
                <a:ea typeface="Arial"/>
                <a:cs typeface="Arial"/>
                <a:sym typeface="Arial"/>
              </a:rPr>
              <a:t> Elemanın uyarılması, </a:t>
            </a:r>
            <a:endParaRPr/>
          </a:p>
          <a:p>
            <a:pPr indent="-342900" lvl="0" marL="342900" rtl="0" algn="l">
              <a:lnSpc>
                <a:spcPct val="80000"/>
              </a:lnSpc>
              <a:spcBef>
                <a:spcPts val="1000"/>
              </a:spcBef>
              <a:spcAft>
                <a:spcPts val="0"/>
              </a:spcAft>
              <a:buSzPts val="2035"/>
              <a:buFont typeface="Century Gothic"/>
              <a:buAutoNum type="arabicPeriod"/>
            </a:pPr>
            <a:r>
              <a:rPr lang="tr-TR" sz="2035">
                <a:latin typeface="Arial"/>
                <a:ea typeface="Arial"/>
                <a:cs typeface="Arial"/>
                <a:sym typeface="Arial"/>
              </a:rPr>
              <a:t>Aşırı derecede ısınması,</a:t>
            </a:r>
            <a:endParaRPr/>
          </a:p>
          <a:p>
            <a:pPr indent="-342900" lvl="0" marL="342900" rtl="0" algn="l">
              <a:lnSpc>
                <a:spcPct val="80000"/>
              </a:lnSpc>
              <a:spcBef>
                <a:spcPts val="1000"/>
              </a:spcBef>
              <a:spcAft>
                <a:spcPts val="0"/>
              </a:spcAft>
              <a:buSzPts val="2035"/>
              <a:buFont typeface="Century Gothic"/>
              <a:buAutoNum type="arabicPeriod"/>
            </a:pPr>
            <a:r>
              <a:rPr lang="tr-TR" sz="2035">
                <a:latin typeface="Arial"/>
                <a:ea typeface="Arial"/>
                <a:cs typeface="Arial"/>
                <a:sym typeface="Arial"/>
              </a:rPr>
              <a:t>Yüksek voltaj verilmesi,</a:t>
            </a:r>
            <a:endParaRPr/>
          </a:p>
          <a:p>
            <a:pPr indent="-342900" lvl="0" marL="342900" rtl="0" algn="l">
              <a:lnSpc>
                <a:spcPct val="80000"/>
              </a:lnSpc>
              <a:spcBef>
                <a:spcPts val="1000"/>
              </a:spcBef>
              <a:spcAft>
                <a:spcPts val="0"/>
              </a:spcAft>
              <a:buSzPts val="2035"/>
              <a:buFont typeface="Century Gothic"/>
              <a:buAutoNum type="arabicPeriod"/>
            </a:pPr>
            <a:r>
              <a:rPr lang="tr-TR" sz="2035">
                <a:latin typeface="Arial"/>
                <a:ea typeface="Arial"/>
                <a:cs typeface="Arial"/>
                <a:sym typeface="Arial"/>
              </a:rPr>
              <a:t>Ani voltaj değişikliği olması, durumlarında gerçekleşir. </a:t>
            </a:r>
            <a:endParaRPr/>
          </a:p>
          <a:p>
            <a:pPr indent="0" lvl="0" marL="0" rtl="0" algn="l">
              <a:lnSpc>
                <a:spcPct val="80000"/>
              </a:lnSpc>
              <a:spcBef>
                <a:spcPts val="1000"/>
              </a:spcBef>
              <a:spcAft>
                <a:spcPts val="0"/>
              </a:spcAft>
              <a:buSzPts val="1665"/>
              <a:buNone/>
            </a:pPr>
            <a:r>
              <a:t/>
            </a:r>
            <a:endParaRPr sz="1665"/>
          </a:p>
        </p:txBody>
      </p:sp>
      <p:pic>
        <p:nvPicPr>
          <p:cNvPr id="309" name="Google Shape;309;p41"/>
          <p:cNvPicPr preferRelativeResize="0"/>
          <p:nvPr/>
        </p:nvPicPr>
        <p:blipFill rotWithShape="1">
          <a:blip r:embed="rId3">
            <a:alphaModFix/>
          </a:blip>
          <a:srcRect b="0" l="0" r="0" t="0"/>
          <a:stretch/>
        </p:blipFill>
        <p:spPr>
          <a:xfrm>
            <a:off x="7521261" y="4303455"/>
            <a:ext cx="4455844" cy="2215166"/>
          </a:xfrm>
          <a:prstGeom prst="rect">
            <a:avLst/>
          </a:prstGeom>
          <a:noFill/>
          <a:ln>
            <a:noFill/>
          </a:ln>
        </p:spPr>
      </p:pic>
      <p:sp>
        <p:nvSpPr>
          <p:cNvPr id="310" name="Google Shape;310;p41"/>
          <p:cNvSpPr/>
          <p:nvPr/>
        </p:nvSpPr>
        <p:spPr>
          <a:xfrm>
            <a:off x="1081825" y="4303455"/>
            <a:ext cx="6542467"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tr-TR" sz="2000" u="none" cap="none" strike="noStrike">
                <a:solidFill>
                  <a:srgbClr val="3F3F3F"/>
                </a:solidFill>
                <a:latin typeface="Arial"/>
                <a:ea typeface="Arial"/>
                <a:cs typeface="Arial"/>
                <a:sym typeface="Arial"/>
              </a:rPr>
              <a:t>Yarıiletken güç anahtarlarının, ani voltaj değişikliklerinde istenmediği halde iletime geçerek hem kendisinin hem de devredeki diğer elemanların zarar görmesini engellemek için Şekilde görüldüğü gibi bir “Snubber-Gerilim yumuşatma devresi” kullanılmaktadır.</a:t>
            </a:r>
            <a:endParaRPr/>
          </a:p>
          <a:p>
            <a:pPr indent="0" lvl="0" marL="0" marR="0" rtl="0" algn="l">
              <a:spcBef>
                <a:spcPts val="0"/>
              </a:spcBef>
              <a:spcAft>
                <a:spcPts val="0"/>
              </a:spcAft>
              <a:buNone/>
            </a:pPr>
            <a:r>
              <a:rPr lang="tr-TR" sz="2000">
                <a:solidFill>
                  <a:srgbClr val="3F3F3F"/>
                </a:solidFill>
                <a:latin typeface="Arial"/>
                <a:ea typeface="Arial"/>
                <a:cs typeface="Arial"/>
                <a:sym typeface="Arial"/>
              </a:rPr>
              <a:t>Bu sayede ani gelen gerilimin değişim hızı istenen seviyeye düşürülür.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txBox="1"/>
          <p:nvPr>
            <p:ph type="title"/>
          </p:nvPr>
        </p:nvSpPr>
        <p:spPr>
          <a:xfrm>
            <a:off x="1588373" y="624111"/>
            <a:ext cx="1029882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tr-TR"/>
              <a:t>Yarıiletken Güç Anahtarının Ani Değişen Akımdan Korunması </a:t>
            </a:r>
            <a:endParaRPr/>
          </a:p>
        </p:txBody>
      </p:sp>
      <p:sp>
        <p:nvSpPr>
          <p:cNvPr id="316" name="Google Shape;316;p42"/>
          <p:cNvSpPr txBox="1"/>
          <p:nvPr>
            <p:ph idx="1" type="body"/>
          </p:nvPr>
        </p:nvSpPr>
        <p:spPr>
          <a:xfrm>
            <a:off x="1588373" y="1905001"/>
            <a:ext cx="9637175" cy="400622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Yarıiletken güç anahtarları, kristalize yapıya sahip olan silisyum malzemesi kullanılarak yapılmışlardır. Bu malzemenin üretim sırasında belirlenen bir ani akım taşıma hızı bulunmaktadır. Üreticinin belirlemiş olduğu bu hız kullanıcı tarafından aşıldığı taktirde malzemenin kristal yapısı dağılır ve eleman yanar.</a:t>
            </a:r>
            <a:endParaRPr/>
          </a:p>
          <a:p>
            <a:pPr indent="0" lvl="0" marL="0" rtl="0" algn="l">
              <a:spcBef>
                <a:spcPts val="1000"/>
              </a:spcBef>
              <a:spcAft>
                <a:spcPts val="0"/>
              </a:spcAft>
              <a:buSzPts val="2000"/>
              <a:buNone/>
            </a:pPr>
            <a:r>
              <a:rPr lang="tr-TR" sz="2000">
                <a:latin typeface="Arial"/>
                <a:ea typeface="Arial"/>
                <a:cs typeface="Arial"/>
                <a:sym typeface="Arial"/>
              </a:rPr>
              <a:t>Yarıiletken güç anahtarlarının, ani akım değişikliklerinde istenmediği halde bozularak hem kendisinin hem de devredeki diğer elemanların zarar görmesini engellemek için Şekilde görüldüğü gibi bir “akım yumuşatma devresi” kullanılmaktadır. Bu sayede akımın değişim hızı istenen seviyeye düşürülür.</a:t>
            </a:r>
            <a:endParaRPr/>
          </a:p>
          <a:p>
            <a:pPr indent="0" lvl="0" marL="0" rtl="0" algn="l">
              <a:spcBef>
                <a:spcPts val="1000"/>
              </a:spcBef>
              <a:spcAft>
                <a:spcPts val="0"/>
              </a:spcAft>
              <a:buSzPts val="1800"/>
              <a:buNone/>
            </a:pPr>
            <a:r>
              <a:t/>
            </a:r>
            <a:endParaRPr/>
          </a:p>
        </p:txBody>
      </p:sp>
      <p:pic>
        <p:nvPicPr>
          <p:cNvPr id="317" name="Google Shape;317;p42"/>
          <p:cNvPicPr preferRelativeResize="0"/>
          <p:nvPr/>
        </p:nvPicPr>
        <p:blipFill rotWithShape="1">
          <a:blip r:embed="rId3">
            <a:alphaModFix/>
          </a:blip>
          <a:srcRect b="0" l="0" r="0" t="0"/>
          <a:stretch/>
        </p:blipFill>
        <p:spPr>
          <a:xfrm>
            <a:off x="4776790" y="4560281"/>
            <a:ext cx="4908123" cy="21624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tr-TR"/>
              <a:t>SORULAR:</a:t>
            </a:r>
            <a:br>
              <a:rPr lang="tr-TR"/>
            </a:br>
            <a:endParaRPr/>
          </a:p>
        </p:txBody>
      </p:sp>
      <p:sp>
        <p:nvSpPr>
          <p:cNvPr id="323" name="Google Shape;323;p43"/>
          <p:cNvSpPr txBox="1"/>
          <p:nvPr>
            <p:ph idx="1" type="body"/>
          </p:nvPr>
        </p:nvSpPr>
        <p:spPr>
          <a:xfrm>
            <a:off x="1687133" y="1275008"/>
            <a:ext cx="9817480" cy="558299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Century Gothic"/>
              <a:buAutoNum type="arabicParenR"/>
            </a:pPr>
            <a:r>
              <a:rPr lang="tr-TR"/>
              <a:t>Bir electro-gitar amfisinin çalışma prensibi aşağıda verilen convert yöntemlerden hangisine dayanır?</a:t>
            </a:r>
            <a:endParaRPr/>
          </a:p>
          <a:p>
            <a:pPr indent="-342900" lvl="0" marL="342900" rtl="0" algn="l">
              <a:spcBef>
                <a:spcPts val="1000"/>
              </a:spcBef>
              <a:spcAft>
                <a:spcPts val="0"/>
              </a:spcAft>
              <a:buSzPts val="1800"/>
              <a:buFont typeface="Century Gothic"/>
              <a:buAutoNum type="alphaUcPeriod"/>
            </a:pPr>
            <a:r>
              <a:rPr lang="tr-TR">
                <a:solidFill>
                  <a:srgbClr val="FF0000"/>
                </a:solidFill>
              </a:rPr>
              <a:t>AC-AC CONVERTER</a:t>
            </a:r>
            <a:endParaRPr/>
          </a:p>
          <a:p>
            <a:pPr indent="-342900" lvl="0" marL="342900" rtl="0" algn="l">
              <a:spcBef>
                <a:spcPts val="1000"/>
              </a:spcBef>
              <a:spcAft>
                <a:spcPts val="0"/>
              </a:spcAft>
              <a:buSzPts val="1800"/>
              <a:buFont typeface="Century Gothic"/>
              <a:buAutoNum type="alphaUcPeriod"/>
            </a:pPr>
            <a:r>
              <a:rPr lang="tr-TR"/>
              <a:t>AC-DC CONVERTER</a:t>
            </a:r>
            <a:endParaRPr/>
          </a:p>
          <a:p>
            <a:pPr indent="-342900" lvl="0" marL="342900" rtl="0" algn="l">
              <a:spcBef>
                <a:spcPts val="1000"/>
              </a:spcBef>
              <a:spcAft>
                <a:spcPts val="0"/>
              </a:spcAft>
              <a:buSzPts val="1800"/>
              <a:buFont typeface="Century Gothic"/>
              <a:buAutoNum type="alphaUcPeriod"/>
            </a:pPr>
            <a:r>
              <a:rPr lang="tr-TR"/>
              <a:t>DC-AC CONVERTER</a:t>
            </a:r>
            <a:endParaRPr/>
          </a:p>
          <a:p>
            <a:pPr indent="-342900" lvl="0" marL="342900" rtl="0" algn="l">
              <a:spcBef>
                <a:spcPts val="1000"/>
              </a:spcBef>
              <a:spcAft>
                <a:spcPts val="0"/>
              </a:spcAft>
              <a:buSzPts val="1800"/>
              <a:buFont typeface="Century Gothic"/>
              <a:buAutoNum type="alphaUcPeriod"/>
            </a:pPr>
            <a:r>
              <a:rPr lang="tr-TR"/>
              <a:t>DC-DC CONVERTER</a:t>
            </a:r>
            <a:endParaRPr/>
          </a:p>
          <a:p>
            <a:pPr indent="0" lvl="0" marL="0" rtl="0" algn="l">
              <a:spcBef>
                <a:spcPts val="1000"/>
              </a:spcBef>
              <a:spcAft>
                <a:spcPts val="0"/>
              </a:spcAft>
              <a:buSzPts val="1800"/>
              <a:buNone/>
            </a:pPr>
            <a:r>
              <a:rPr lang="tr-TR">
                <a:solidFill>
                  <a:srgbClr val="7B230B"/>
                </a:solidFill>
              </a:rPr>
              <a:t>2)  </a:t>
            </a:r>
            <a:r>
              <a:rPr lang="tr-TR"/>
              <a:t>İdeal bir transformatörde primer devrenin sarım sayısı 80’dir. Giriş gerilim 440 V olduğunda sekonder gerilim 1100 V oluyor. Buna göre, seconder sarım sayısı nedir?</a:t>
            </a:r>
            <a:endParaRPr/>
          </a:p>
          <a:p>
            <a:pPr indent="-342900" lvl="0" marL="342900" rtl="0" algn="l">
              <a:spcBef>
                <a:spcPts val="1000"/>
              </a:spcBef>
              <a:spcAft>
                <a:spcPts val="0"/>
              </a:spcAft>
              <a:buSzPts val="1800"/>
              <a:buFont typeface="Century Gothic"/>
              <a:buAutoNum type="alphaUcPeriod"/>
            </a:pPr>
            <a:r>
              <a:rPr lang="tr-TR"/>
              <a:t>150</a:t>
            </a:r>
            <a:endParaRPr/>
          </a:p>
          <a:p>
            <a:pPr indent="-342900" lvl="0" marL="342900" rtl="0" algn="l">
              <a:spcBef>
                <a:spcPts val="1000"/>
              </a:spcBef>
              <a:spcAft>
                <a:spcPts val="0"/>
              </a:spcAft>
              <a:buSzPts val="1800"/>
              <a:buFont typeface="Century Gothic"/>
              <a:buAutoNum type="alphaUcPeriod"/>
            </a:pPr>
            <a:r>
              <a:rPr lang="tr-TR">
                <a:solidFill>
                  <a:srgbClr val="FF0000"/>
                </a:solidFill>
              </a:rPr>
              <a:t>200</a:t>
            </a:r>
            <a:endParaRPr/>
          </a:p>
          <a:p>
            <a:pPr indent="-342900" lvl="0" marL="342900" rtl="0" algn="l">
              <a:spcBef>
                <a:spcPts val="1000"/>
              </a:spcBef>
              <a:spcAft>
                <a:spcPts val="0"/>
              </a:spcAft>
              <a:buSzPts val="1800"/>
              <a:buFont typeface="Century Gothic"/>
              <a:buAutoNum type="alphaUcPeriod"/>
            </a:pPr>
            <a:r>
              <a:rPr lang="tr-TR"/>
              <a:t>300</a:t>
            </a:r>
            <a:endParaRPr/>
          </a:p>
          <a:p>
            <a:pPr indent="-342900" lvl="0" marL="342900" rtl="0" algn="l">
              <a:spcBef>
                <a:spcPts val="1000"/>
              </a:spcBef>
              <a:spcAft>
                <a:spcPts val="0"/>
              </a:spcAft>
              <a:buSzPts val="1800"/>
              <a:buFont typeface="Century Gothic"/>
              <a:buAutoNum type="alphaUcPeriod"/>
            </a:pPr>
            <a:r>
              <a:rPr lang="tr-TR"/>
              <a:t>275</a:t>
            </a:r>
            <a:endParaRPr/>
          </a:p>
          <a:p>
            <a:pPr indent="-342900" lvl="0" marL="342900" rtl="0" algn="l">
              <a:spcBef>
                <a:spcPts val="1000"/>
              </a:spcBef>
              <a:spcAft>
                <a:spcPts val="0"/>
              </a:spcAft>
              <a:buSzPts val="1800"/>
              <a:buFont typeface="Century Gothic"/>
              <a:buAutoNum type="alphaUcPeriod"/>
            </a:pPr>
            <a:r>
              <a:rPr lang="tr-TR"/>
              <a:t>325</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p:txBody>
      </p:sp>
      <p:sp>
        <p:nvSpPr>
          <p:cNvPr id="324" name="Google Shape;324;p43"/>
          <p:cNvSpPr/>
          <p:nvPr/>
        </p:nvSpPr>
        <p:spPr>
          <a:xfrm>
            <a:off x="1687133" y="6372759"/>
            <a:ext cx="6141425" cy="369332"/>
          </a:xfrm>
          <a:prstGeom prst="rect">
            <a:avLst/>
          </a:prstGeom>
          <a:noFill/>
          <a:ln>
            <a:noFill/>
          </a:ln>
        </p:spPr>
        <p:txBody>
          <a:bodyPr anchorCtr="0" anchor="t" bIns="45700" lIns="91425" spcFirstLastPara="1" rIns="91425" wrap="square" tIns="45700">
            <a:noAutofit/>
          </a:bodyPr>
          <a:lstStyle/>
          <a:p>
            <a:pPr indent="-114300" lvl="0" marL="0" marR="0" rtl="0" algn="l">
              <a:spcBef>
                <a:spcPts val="0"/>
              </a:spcBef>
              <a:spcAft>
                <a:spcPts val="0"/>
              </a:spcAft>
              <a:buClr>
                <a:schemeClr val="dk1"/>
              </a:buClr>
              <a:buSzPts val="1800"/>
              <a:buFont typeface="Century Gothic"/>
              <a:buAutoNum type="alphaUcPeriod"/>
            </a:pPr>
            <a:r>
              <a:rPr lang="tr-TR" sz="1800">
                <a:solidFill>
                  <a:schemeClr val="dk1"/>
                </a:solidFill>
                <a:latin typeface="Century Gothic"/>
                <a:ea typeface="Century Gothic"/>
                <a:cs typeface="Century Gothic"/>
                <a:sym typeface="Century Gothic"/>
              </a:rPr>
              <a:t>V1 / V2 = N1 / N2  N2 = (80*1100) / 440 = 200 sarım</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idx="1" type="body"/>
          </p:nvPr>
        </p:nvSpPr>
        <p:spPr>
          <a:xfrm>
            <a:off x="2176530" y="206062"/>
            <a:ext cx="9328082" cy="5705160"/>
          </a:xfrm>
          <a:prstGeom prst="rect">
            <a:avLst/>
          </a:prstGeom>
          <a:noFill/>
          <a:ln>
            <a:noFill/>
          </a:ln>
        </p:spPr>
        <p:txBody>
          <a:bodyPr anchorCtr="0" anchor="t" bIns="45700" lIns="91425" spcFirstLastPara="1" rIns="91425" wrap="square" tIns="45700">
            <a:noAutofit/>
          </a:bodyPr>
          <a:lstStyle/>
          <a:p>
            <a:pPr indent="-228600" lvl="0" marL="342900" rtl="0" algn="l">
              <a:lnSpc>
                <a:spcPct val="90000"/>
              </a:lnSpc>
              <a:spcBef>
                <a:spcPts val="0"/>
              </a:spcBef>
              <a:spcAft>
                <a:spcPts val="0"/>
              </a:spcAft>
              <a:buSzPts val="1800"/>
              <a:buFont typeface="Century Gothic"/>
              <a:buNone/>
            </a:pPr>
            <a:r>
              <a:t/>
            </a:r>
            <a:endParaRPr/>
          </a:p>
          <a:p>
            <a:pPr indent="0" lvl="0" marL="0" rtl="0" algn="l">
              <a:lnSpc>
                <a:spcPct val="90000"/>
              </a:lnSpc>
              <a:spcBef>
                <a:spcPts val="1000"/>
              </a:spcBef>
              <a:spcAft>
                <a:spcPts val="0"/>
              </a:spcAft>
              <a:buSzPts val="1800"/>
              <a:buNone/>
            </a:pPr>
            <a:r>
              <a:rPr lang="tr-TR">
                <a:solidFill>
                  <a:srgbClr val="7B230B"/>
                </a:solidFill>
              </a:rPr>
              <a:t>3)  </a:t>
            </a:r>
            <a:r>
              <a:rPr lang="tr-TR"/>
              <a:t>Aşağıdakilerden hangisi transistörleri soğutmak için kullanılabilecek bir yöntem değildir? </a:t>
            </a:r>
            <a:endParaRPr/>
          </a:p>
          <a:p>
            <a:pPr indent="-342900" lvl="0" marL="342900" rtl="0" algn="l">
              <a:lnSpc>
                <a:spcPct val="90000"/>
              </a:lnSpc>
              <a:spcBef>
                <a:spcPts val="1000"/>
              </a:spcBef>
              <a:spcAft>
                <a:spcPts val="0"/>
              </a:spcAft>
              <a:buSzPts val="1800"/>
              <a:buAutoNum type="alphaUcParenR"/>
            </a:pPr>
            <a:r>
              <a:rPr lang="tr-TR"/>
              <a:t>Peltier </a:t>
            </a:r>
            <a:endParaRPr/>
          </a:p>
          <a:p>
            <a:pPr indent="-342900" lvl="0" marL="342900" rtl="0" algn="l">
              <a:lnSpc>
                <a:spcPct val="90000"/>
              </a:lnSpc>
              <a:spcBef>
                <a:spcPts val="1000"/>
              </a:spcBef>
              <a:spcAft>
                <a:spcPts val="0"/>
              </a:spcAft>
              <a:buSzPts val="1800"/>
              <a:buAutoNum type="alphaUcParenR"/>
            </a:pPr>
            <a:r>
              <a:rPr lang="tr-TR"/>
              <a:t>B) Fan</a:t>
            </a:r>
            <a:endParaRPr/>
          </a:p>
          <a:p>
            <a:pPr indent="-342900" lvl="0" marL="342900" rtl="0" algn="l">
              <a:lnSpc>
                <a:spcPct val="90000"/>
              </a:lnSpc>
              <a:spcBef>
                <a:spcPts val="1000"/>
              </a:spcBef>
              <a:spcAft>
                <a:spcPts val="0"/>
              </a:spcAft>
              <a:buSzPts val="1800"/>
              <a:buAutoNum type="alphaUcParenR"/>
            </a:pPr>
            <a:r>
              <a:rPr lang="tr-TR"/>
              <a:t>Alüminyum soğutucu </a:t>
            </a:r>
            <a:endParaRPr>
              <a:solidFill>
                <a:srgbClr val="FF0000"/>
              </a:solidFill>
            </a:endParaRPr>
          </a:p>
          <a:p>
            <a:pPr indent="-342900" lvl="0" marL="342900" rtl="0" algn="l">
              <a:lnSpc>
                <a:spcPct val="90000"/>
              </a:lnSpc>
              <a:spcBef>
                <a:spcPts val="1000"/>
              </a:spcBef>
              <a:spcAft>
                <a:spcPts val="0"/>
              </a:spcAft>
              <a:buSzPts val="1800"/>
              <a:buAutoNum type="alphaUcParenR"/>
            </a:pPr>
            <a:r>
              <a:rPr lang="tr-TR">
                <a:solidFill>
                  <a:srgbClr val="FF0000"/>
                </a:solidFill>
              </a:rPr>
              <a:t>Rezistif tel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tr-TR">
                <a:solidFill>
                  <a:srgbClr val="7B230B"/>
                </a:solidFill>
              </a:rPr>
              <a:t>4)  </a:t>
            </a:r>
            <a:r>
              <a:rPr lang="tr-TR"/>
              <a:t>Aşağıdaki güç elektroniği elemanlarından hangisinin anahtarlama gücü en büyüktür? </a:t>
            </a:r>
            <a:endParaRPr/>
          </a:p>
          <a:p>
            <a:pPr indent="-342900" lvl="0" marL="342900" rtl="0" algn="l">
              <a:lnSpc>
                <a:spcPct val="90000"/>
              </a:lnSpc>
              <a:spcBef>
                <a:spcPts val="1000"/>
              </a:spcBef>
              <a:spcAft>
                <a:spcPts val="0"/>
              </a:spcAft>
              <a:buSzPts val="1800"/>
              <a:buAutoNum type="alphaUcParenR"/>
            </a:pPr>
            <a:r>
              <a:rPr lang="tr-TR"/>
              <a:t>GTO</a:t>
            </a:r>
            <a:endParaRPr/>
          </a:p>
          <a:p>
            <a:pPr indent="-342900" lvl="0" marL="342900" rtl="0" algn="l">
              <a:lnSpc>
                <a:spcPct val="90000"/>
              </a:lnSpc>
              <a:spcBef>
                <a:spcPts val="1000"/>
              </a:spcBef>
              <a:spcAft>
                <a:spcPts val="0"/>
              </a:spcAft>
              <a:buSzPts val="1800"/>
              <a:buAutoNum type="alphaUcParenR"/>
            </a:pPr>
            <a:r>
              <a:rPr lang="tr-TR"/>
              <a:t>IGBT </a:t>
            </a:r>
            <a:endParaRPr/>
          </a:p>
          <a:p>
            <a:pPr indent="-342900" lvl="0" marL="342900" rtl="0" algn="l">
              <a:lnSpc>
                <a:spcPct val="90000"/>
              </a:lnSpc>
              <a:spcBef>
                <a:spcPts val="1000"/>
              </a:spcBef>
              <a:spcAft>
                <a:spcPts val="0"/>
              </a:spcAft>
              <a:buSzPts val="1800"/>
              <a:buAutoNum type="alphaUcParenR"/>
            </a:pPr>
            <a:r>
              <a:rPr lang="tr-TR">
                <a:solidFill>
                  <a:srgbClr val="FF0000"/>
                </a:solidFill>
              </a:rPr>
              <a:t>MOSFET</a:t>
            </a:r>
            <a:r>
              <a:rPr lang="tr-TR"/>
              <a:t> </a:t>
            </a:r>
            <a:endParaRPr/>
          </a:p>
          <a:p>
            <a:pPr indent="-342900" lvl="0" marL="342900" rtl="0" algn="l">
              <a:lnSpc>
                <a:spcPct val="90000"/>
              </a:lnSpc>
              <a:spcBef>
                <a:spcPts val="1000"/>
              </a:spcBef>
              <a:spcAft>
                <a:spcPts val="0"/>
              </a:spcAft>
              <a:buSzPts val="1800"/>
              <a:buAutoNum type="alphaUcParenR"/>
            </a:pPr>
            <a:r>
              <a:rPr lang="tr-TR"/>
              <a:t>BJT </a:t>
            </a:r>
            <a:endParaRPr/>
          </a:p>
          <a:p>
            <a:pPr indent="-342900" lvl="0" marL="342900" rtl="0" algn="l">
              <a:lnSpc>
                <a:spcPct val="90000"/>
              </a:lnSpc>
              <a:spcBef>
                <a:spcPts val="1000"/>
              </a:spcBef>
              <a:spcAft>
                <a:spcPts val="0"/>
              </a:spcAft>
              <a:buSzPts val="1800"/>
              <a:buAutoNum type="alphaUcParenR"/>
            </a:pPr>
            <a:r>
              <a:rPr lang="tr-TR"/>
              <a:t>SCR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idx="1" type="body"/>
          </p:nvPr>
        </p:nvSpPr>
        <p:spPr>
          <a:xfrm>
            <a:off x="1867437" y="154546"/>
            <a:ext cx="9637175" cy="5756676"/>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tr-TR">
                <a:solidFill>
                  <a:srgbClr val="7B230B"/>
                </a:solidFill>
              </a:rPr>
              <a:t>5)   </a:t>
            </a:r>
            <a:r>
              <a:rPr lang="tr-TR"/>
              <a:t>Şekildeki gibi bağlanmış X, Y, Z transformatörlerinin K – L ; M – N ; P – R sarımlarının sayıları sırasıyla 20 – 60 ; 80 – 40 ; 50 – 250 ‘dir. Buna göre, girişe 10 volt alternatif gerilim uygulanırsa çıkış gerilimi kaç volt olur? </a:t>
            </a:r>
            <a:endParaRPr/>
          </a:p>
          <a:p>
            <a:pPr indent="-342900" lvl="0" marL="342900" rtl="0" algn="l">
              <a:spcBef>
                <a:spcPts val="1000"/>
              </a:spcBef>
              <a:spcAft>
                <a:spcPts val="0"/>
              </a:spcAft>
              <a:buSzPts val="1800"/>
              <a:buAutoNum type="alphaUcParenR"/>
            </a:pPr>
            <a:r>
              <a:rPr lang="tr-TR"/>
              <a:t>20 </a:t>
            </a:r>
            <a:endParaRPr/>
          </a:p>
          <a:p>
            <a:pPr indent="-342900" lvl="0" marL="342900" rtl="0" algn="l">
              <a:spcBef>
                <a:spcPts val="1000"/>
              </a:spcBef>
              <a:spcAft>
                <a:spcPts val="0"/>
              </a:spcAft>
              <a:buSzPts val="1800"/>
              <a:buAutoNum type="alphaUcParenR"/>
            </a:pPr>
            <a:r>
              <a:rPr lang="tr-TR"/>
              <a:t>40 </a:t>
            </a:r>
            <a:endParaRPr/>
          </a:p>
          <a:p>
            <a:pPr indent="-342900" lvl="0" marL="342900" rtl="0" algn="l">
              <a:spcBef>
                <a:spcPts val="1000"/>
              </a:spcBef>
              <a:spcAft>
                <a:spcPts val="0"/>
              </a:spcAft>
              <a:buSzPts val="1800"/>
              <a:buAutoNum type="alphaUcParenR"/>
            </a:pPr>
            <a:r>
              <a:rPr lang="tr-TR"/>
              <a:t>60 </a:t>
            </a:r>
            <a:endParaRPr/>
          </a:p>
          <a:p>
            <a:pPr indent="-342900" lvl="0" marL="342900" rtl="0" algn="l">
              <a:spcBef>
                <a:spcPts val="1000"/>
              </a:spcBef>
              <a:spcAft>
                <a:spcPts val="0"/>
              </a:spcAft>
              <a:buSzPts val="1800"/>
              <a:buAutoNum type="alphaUcParenR"/>
            </a:pPr>
            <a:r>
              <a:rPr lang="tr-TR">
                <a:solidFill>
                  <a:srgbClr val="FF0000"/>
                </a:solidFill>
              </a:rPr>
              <a:t>75 </a:t>
            </a:r>
            <a:endParaRPr/>
          </a:p>
          <a:p>
            <a:pPr indent="-342900" lvl="0" marL="342900" rtl="0" algn="l">
              <a:spcBef>
                <a:spcPts val="1000"/>
              </a:spcBef>
              <a:spcAft>
                <a:spcPts val="0"/>
              </a:spcAft>
              <a:buSzPts val="1800"/>
              <a:buAutoNum type="alphaUcParenR"/>
            </a:pPr>
            <a:r>
              <a:rPr lang="tr-TR"/>
              <a:t>125 </a:t>
            </a:r>
            <a:endParaRPr/>
          </a:p>
          <a:p>
            <a:pPr indent="-228600" lvl="0" marL="342900" rtl="0" algn="l">
              <a:spcBef>
                <a:spcPts val="1000"/>
              </a:spcBef>
              <a:spcAft>
                <a:spcPts val="0"/>
              </a:spcAft>
              <a:buSzPts val="1800"/>
              <a:buNone/>
            </a:pPr>
            <a:r>
              <a:t/>
            </a:r>
            <a:endParaRPr/>
          </a:p>
        </p:txBody>
      </p:sp>
      <p:sp>
        <p:nvSpPr>
          <p:cNvPr id="335" name="Google Shape;335;p45"/>
          <p:cNvSpPr/>
          <p:nvPr/>
        </p:nvSpPr>
        <p:spPr>
          <a:xfrm>
            <a:off x="2949263" y="5588056"/>
            <a:ext cx="6920249"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entury Gothic"/>
                <a:ea typeface="Century Gothic"/>
                <a:cs typeface="Century Gothic"/>
                <a:sym typeface="Century Gothic"/>
              </a:rPr>
              <a:t>Vçıkış = (Vg)*(NL*NN*NR) / (NK*NM*NP) = (10) * (60*40*250) / (20*80*50) Vçıkış = 75 volt bulunur. </a:t>
            </a:r>
            <a:endParaRPr sz="1800">
              <a:solidFill>
                <a:srgbClr val="FF0000"/>
              </a:solidFill>
              <a:latin typeface="Century Gothic"/>
              <a:ea typeface="Century Gothic"/>
              <a:cs typeface="Century Gothic"/>
              <a:sym typeface="Century Gothic"/>
            </a:endParaRPr>
          </a:p>
        </p:txBody>
      </p:sp>
      <p:pic>
        <p:nvPicPr>
          <p:cNvPr id="336" name="Google Shape;336;p45"/>
          <p:cNvPicPr preferRelativeResize="0"/>
          <p:nvPr/>
        </p:nvPicPr>
        <p:blipFill rotWithShape="1">
          <a:blip r:embed="rId3">
            <a:alphaModFix/>
          </a:blip>
          <a:srcRect b="0" l="0" r="0" t="0"/>
          <a:stretch/>
        </p:blipFill>
        <p:spPr>
          <a:xfrm>
            <a:off x="3531428" y="237981"/>
            <a:ext cx="4350442" cy="18135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KAYNAKÇA</a:t>
            </a:r>
            <a:endParaRPr/>
          </a:p>
        </p:txBody>
      </p:sp>
      <p:sp>
        <p:nvSpPr>
          <p:cNvPr id="342" name="Google Shape;342;p4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tr-TR" u="sng">
                <a:solidFill>
                  <a:schemeClr val="hlink"/>
                </a:solidFill>
                <a:hlinkClick r:id="rId3"/>
              </a:rPr>
              <a:t>http://afguven.com/depo/ESM312/guc_elektronigi.pdf</a:t>
            </a:r>
            <a:endParaRPr/>
          </a:p>
          <a:p>
            <a:pPr indent="-342900" lvl="0" marL="342900" rtl="0" algn="l">
              <a:spcBef>
                <a:spcPts val="1000"/>
              </a:spcBef>
              <a:spcAft>
                <a:spcPts val="0"/>
              </a:spcAft>
              <a:buSzPts val="1800"/>
              <a:buChar char="🠶"/>
            </a:pPr>
            <a:r>
              <a:rPr lang="tr-TR" u="sng">
                <a:solidFill>
                  <a:schemeClr val="hlink"/>
                </a:solidFill>
                <a:hlinkClick r:id="rId4"/>
              </a:rPr>
              <a:t>https://www.muhendisbeyinler.net/guc-elektronigi-elemanlari/</a:t>
            </a:r>
            <a:endParaRPr/>
          </a:p>
          <a:p>
            <a:pPr indent="-342900" lvl="0" marL="342900" rtl="0" algn="l">
              <a:spcBef>
                <a:spcPts val="1000"/>
              </a:spcBef>
              <a:spcAft>
                <a:spcPts val="0"/>
              </a:spcAft>
              <a:buSzPts val="1800"/>
              <a:buChar char="🠶"/>
            </a:pPr>
            <a:r>
              <a:rPr lang="tr-TR" u="sng">
                <a:solidFill>
                  <a:schemeClr val="hlink"/>
                </a:solidFill>
                <a:hlinkClick r:id="rId5"/>
              </a:rPr>
              <a:t>http://sindirgi.balikesir.edu.tr/dersnotu/1.pdf</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669791"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TEMEL YAPISI</a:t>
            </a:r>
            <a:endParaRPr/>
          </a:p>
        </p:txBody>
      </p:sp>
      <p:sp>
        <p:nvSpPr>
          <p:cNvPr id="177" name="Google Shape;177;p20"/>
          <p:cNvSpPr txBox="1"/>
          <p:nvPr>
            <p:ph idx="1" type="body"/>
          </p:nvPr>
        </p:nvSpPr>
        <p:spPr>
          <a:xfrm>
            <a:off x="1669791" y="1763332"/>
            <a:ext cx="9753085" cy="397313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tr-TR" sz="2000">
                <a:latin typeface="Arial"/>
                <a:ea typeface="Arial"/>
                <a:cs typeface="Arial"/>
                <a:sym typeface="Arial"/>
              </a:rPr>
              <a:t>Bir güç elektroniği düzeneğinin temel yapısı blok olarak şekilde görülmektedir. Şekilden görüldüğü gibi bir güç düzeneği, güç devresi ve kontrol devresi olmak üzere iki bölümden oluşmaktadır</a:t>
            </a:r>
            <a:endParaRPr/>
          </a:p>
          <a:p>
            <a:pPr indent="-228600" lvl="0" marL="342900" rtl="0" algn="l">
              <a:spcBef>
                <a:spcPts val="1000"/>
              </a:spcBef>
              <a:spcAft>
                <a:spcPts val="0"/>
              </a:spcAft>
              <a:buSzPts val="1800"/>
              <a:buNone/>
            </a:pPr>
            <a:r>
              <a:t/>
            </a:r>
            <a:endParaRPr/>
          </a:p>
        </p:txBody>
      </p:sp>
      <p:pic>
        <p:nvPicPr>
          <p:cNvPr id="178" name="Google Shape;178;p20"/>
          <p:cNvPicPr preferRelativeResize="0"/>
          <p:nvPr/>
        </p:nvPicPr>
        <p:blipFill rotWithShape="1">
          <a:blip r:embed="rId3">
            <a:alphaModFix/>
          </a:blip>
          <a:srcRect b="0" l="5644" r="0" t="0"/>
          <a:stretch/>
        </p:blipFill>
        <p:spPr>
          <a:xfrm>
            <a:off x="6125635" y="2851684"/>
            <a:ext cx="3958521" cy="30264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816167" y="173349"/>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TARİHÇESİ</a:t>
            </a:r>
            <a:endParaRPr/>
          </a:p>
        </p:txBody>
      </p:sp>
      <p:sp>
        <p:nvSpPr>
          <p:cNvPr id="184" name="Google Shape;184;p21"/>
          <p:cNvSpPr txBox="1"/>
          <p:nvPr>
            <p:ph idx="1" type="body"/>
          </p:nvPr>
        </p:nvSpPr>
        <p:spPr>
          <a:xfrm>
            <a:off x="1609859" y="813794"/>
            <a:ext cx="10122794" cy="580594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lang="tr-TR">
                <a:latin typeface="Arial"/>
                <a:ea typeface="Arial"/>
                <a:cs typeface="Arial"/>
                <a:sym typeface="Arial"/>
              </a:rPr>
              <a:t>Güç elektroniği serüveni, 1900’lü yılların başlarında endüstriyel makinelerde çok yoğun olarak kullanılmakta olan doğru akım motorlarının hız kontrolü ile başlamıştır.</a:t>
            </a:r>
            <a:endParaRPr/>
          </a:p>
          <a:p>
            <a:pPr indent="-342900" lvl="0" marL="342900" rtl="0" algn="l">
              <a:lnSpc>
                <a:spcPct val="90000"/>
              </a:lnSpc>
              <a:spcBef>
                <a:spcPts val="1000"/>
              </a:spcBef>
              <a:spcAft>
                <a:spcPts val="0"/>
              </a:spcAft>
              <a:buSzPts val="1800"/>
              <a:buChar char="🠶"/>
            </a:pPr>
            <a:r>
              <a:rPr lang="tr-TR">
                <a:latin typeface="Arial"/>
                <a:ea typeface="Arial"/>
                <a:cs typeface="Arial"/>
                <a:sym typeface="Arial"/>
              </a:rPr>
              <a:t>1950’li yıllara kadar güç elektroniğinin endüstriyel uygulamaları ile ilgili pek çok teorik çalışma yapılmış, fakat elektron tüplerinden başka kullanılabilecek malzeme geliştirilemediği için uygulamaya sokulamamıştır.</a:t>
            </a:r>
            <a:endParaRPr/>
          </a:p>
          <a:p>
            <a:pPr indent="-342900" lvl="0" marL="342900" rtl="0" algn="l">
              <a:lnSpc>
                <a:spcPct val="90000"/>
              </a:lnSpc>
              <a:spcBef>
                <a:spcPts val="1000"/>
              </a:spcBef>
              <a:spcAft>
                <a:spcPts val="0"/>
              </a:spcAft>
              <a:buSzPts val="1800"/>
              <a:buChar char="🠶"/>
            </a:pPr>
            <a:r>
              <a:rPr lang="tr-TR">
                <a:latin typeface="Arial"/>
                <a:ea typeface="Arial"/>
                <a:cs typeface="Arial"/>
                <a:sym typeface="Arial"/>
              </a:rPr>
              <a:t>1950’lerin başında yarıiletken malzemelerin geliştirilmesi ve bu malzemeler kullanılarak diyot, transistor gibi devre elemanlarının yapılmaya başlanması güç elektroniği uygulamalarının önünün açılma işaretini vermiştir.</a:t>
            </a:r>
            <a:endParaRPr/>
          </a:p>
          <a:p>
            <a:pPr indent="-342900" lvl="0" marL="342900" rtl="0" algn="l">
              <a:lnSpc>
                <a:spcPct val="90000"/>
              </a:lnSpc>
              <a:spcBef>
                <a:spcPts val="1000"/>
              </a:spcBef>
              <a:spcAft>
                <a:spcPts val="0"/>
              </a:spcAft>
              <a:buSzPts val="1800"/>
              <a:buChar char="🠶"/>
            </a:pPr>
            <a:r>
              <a:rPr lang="tr-TR">
                <a:latin typeface="Arial"/>
                <a:ea typeface="Arial"/>
                <a:cs typeface="Arial"/>
                <a:sym typeface="Arial"/>
              </a:rPr>
              <a:t>Nihayet 1960’ların başında Tristör’ün bulunması güç elektroniği açısından çok önemli bir devrim olmuştur. • Tristör’ün bulunmasıyla o zamana kadar elektron tüpleri ile yapılan uygulamalar artık tristörle yapılmaya başlamıştır.</a:t>
            </a:r>
            <a:endParaRPr/>
          </a:p>
          <a:p>
            <a:pPr indent="-342900" lvl="0" marL="342900" rtl="0" algn="l">
              <a:lnSpc>
                <a:spcPct val="90000"/>
              </a:lnSpc>
              <a:spcBef>
                <a:spcPts val="1000"/>
              </a:spcBef>
              <a:spcAft>
                <a:spcPts val="0"/>
              </a:spcAft>
              <a:buSzPts val="1800"/>
              <a:buChar char="🠶"/>
            </a:pPr>
            <a:r>
              <a:rPr lang="tr-TR">
                <a:latin typeface="Arial"/>
                <a:ea typeface="Arial"/>
                <a:cs typeface="Arial"/>
                <a:sym typeface="Arial"/>
              </a:rPr>
              <a:t>Tristör kullanılarak hem daha basit, hem daha küçük, hem de daha ucuza yapılabilir hale gelen güç elektroniği devrelerinin uygulama alanları da hızla yaygınlaşmaya başlamıştır.</a:t>
            </a:r>
            <a:endParaRPr/>
          </a:p>
          <a:p>
            <a:pPr indent="-342900" lvl="0" marL="342900" rtl="0" algn="l">
              <a:lnSpc>
                <a:spcPct val="90000"/>
              </a:lnSpc>
              <a:spcBef>
                <a:spcPts val="1000"/>
              </a:spcBef>
              <a:spcAft>
                <a:spcPts val="0"/>
              </a:spcAft>
              <a:buSzPts val="2000"/>
              <a:buChar char="🠶"/>
            </a:pPr>
            <a:r>
              <a:rPr lang="tr-TR" sz="2000">
                <a:latin typeface="Arial"/>
                <a:ea typeface="Arial"/>
                <a:cs typeface="Arial"/>
                <a:sym typeface="Arial"/>
              </a:rPr>
              <a:t>Aynı zamanda, yine o zamana kadar düşünülüp de yapılamayan pek çok uygulama Tristör sayesinde yapılabilir hale gelmiştir. • 1960’lı ve 1970’li yıllar tristör’ün altın yılları olmuş ve güç elektroniği uygulamaları her alana yayılmıştır.</a:t>
            </a:r>
            <a:endParaRPr/>
          </a:p>
          <a:p>
            <a:pPr indent="-342900" lvl="0" marL="342900" rtl="0" algn="l">
              <a:lnSpc>
                <a:spcPct val="90000"/>
              </a:lnSpc>
              <a:spcBef>
                <a:spcPts val="1000"/>
              </a:spcBef>
              <a:spcAft>
                <a:spcPts val="0"/>
              </a:spcAft>
              <a:buSzPts val="2000"/>
              <a:buChar char="🠶"/>
            </a:pPr>
            <a:r>
              <a:rPr lang="tr-TR" sz="2000">
                <a:latin typeface="Arial"/>
                <a:ea typeface="Arial"/>
                <a:cs typeface="Arial"/>
                <a:sym typeface="Arial"/>
              </a:rPr>
              <a:t>1980’lerin başlarından itibaren ise sayısal elektronik alanındaki gelişmeler ve mikroişlemcilerin geliştirilmeye başlaması ile güç elektroniğinde yeni ufuklar açılmaya başlamıştır.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867437" y="180304"/>
            <a:ext cx="10135673" cy="133940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Arial"/>
              <a:buNone/>
            </a:pPr>
            <a:r>
              <a:rPr lang="tr-TR">
                <a:latin typeface="Arial"/>
                <a:ea typeface="Arial"/>
                <a:cs typeface="Arial"/>
                <a:sym typeface="Arial"/>
              </a:rPr>
              <a:t>GÜÇ ELEKTRONİĞİ DEVRELERİNİN KULLANIM ALANLARI:</a:t>
            </a:r>
            <a:endParaRPr/>
          </a:p>
        </p:txBody>
      </p:sp>
      <p:sp>
        <p:nvSpPr>
          <p:cNvPr id="190" name="Google Shape;190;p22"/>
          <p:cNvSpPr txBox="1"/>
          <p:nvPr>
            <p:ph idx="1" type="body"/>
          </p:nvPr>
        </p:nvSpPr>
        <p:spPr>
          <a:xfrm>
            <a:off x="1867436" y="1365161"/>
            <a:ext cx="10135673" cy="5492839"/>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b="1" lang="tr-TR">
                <a:latin typeface="Arial"/>
                <a:ea typeface="Arial"/>
                <a:cs typeface="Arial"/>
                <a:sym typeface="Arial"/>
              </a:rPr>
              <a:t>Endüstride; </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1- Enerji iletimi ve dağıtımında, </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2- Her tür motor kontrolünde, </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3- Makine otomasyonunda,</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4- Her tür ısıtma soğutma işlemlerinde,</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5- Her tür üretim ve montaj sanayinde, </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6- Her tür güç kaynağı ve güç kontrol sistemlerinde</a:t>
            </a:r>
            <a:endParaRPr/>
          </a:p>
          <a:p>
            <a:pPr indent="-342900" lvl="0" marL="342900" rtl="0" algn="l">
              <a:lnSpc>
                <a:spcPct val="90000"/>
              </a:lnSpc>
              <a:spcBef>
                <a:spcPts val="1000"/>
              </a:spcBef>
              <a:spcAft>
                <a:spcPts val="0"/>
              </a:spcAft>
              <a:buSzPts val="1800"/>
              <a:buChar char="🠶"/>
            </a:pPr>
            <a:r>
              <a:rPr b="1" lang="tr-TR">
                <a:latin typeface="Arial"/>
                <a:ea typeface="Arial"/>
                <a:cs typeface="Arial"/>
                <a:sym typeface="Arial"/>
              </a:rPr>
              <a:t>Bina, Ofis ve Evlerde; </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1- Bina otomasyon sistemlerinde, </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2- Isıtma, soğutma, havalandırma ve güvenlik sistemlerinde, </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3- Tüm ofis araçlarında,</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4- Eğlence, spor ve oyun araçlarında, </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5- Tıbbi cihazlarda, </a:t>
            </a:r>
            <a:endParaRPr/>
          </a:p>
          <a:p>
            <a:pPr indent="0" lvl="0" marL="0" rtl="0" algn="l">
              <a:lnSpc>
                <a:spcPct val="90000"/>
              </a:lnSpc>
              <a:spcBef>
                <a:spcPts val="1000"/>
              </a:spcBef>
              <a:spcAft>
                <a:spcPts val="0"/>
              </a:spcAft>
              <a:buSzPts val="1800"/>
              <a:buNone/>
            </a:pPr>
            <a:r>
              <a:rPr lang="tr-TR">
                <a:latin typeface="Arial"/>
                <a:ea typeface="Arial"/>
                <a:cs typeface="Arial"/>
                <a:sym typeface="Arial"/>
              </a:rPr>
              <a:t>6- Çamaşır makinesi, bulaşık makinesi, buzdolabı, klima, elektrik süpürgesi vb. ev cihazlarında.</a:t>
            </a:r>
            <a:endParaRPr/>
          </a:p>
          <a:p>
            <a:pPr indent="-228600" lvl="0" marL="342900" rtl="0" algn="l">
              <a:lnSpc>
                <a:spcPct val="90000"/>
              </a:lnSpc>
              <a:spcBef>
                <a:spcPts val="10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idx="1" type="body"/>
          </p:nvPr>
        </p:nvSpPr>
        <p:spPr>
          <a:xfrm>
            <a:off x="2434665" y="639651"/>
            <a:ext cx="9413897" cy="58641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latin typeface="Arial"/>
                <a:ea typeface="Arial"/>
                <a:cs typeface="Arial"/>
                <a:sym typeface="Arial"/>
              </a:rPr>
              <a:t>Ulaşım Araçlarında; </a:t>
            </a:r>
            <a:endParaRPr/>
          </a:p>
          <a:p>
            <a:pPr indent="0" lvl="0" marL="0" rtl="0" algn="l">
              <a:spcBef>
                <a:spcPts val="1000"/>
              </a:spcBef>
              <a:spcAft>
                <a:spcPts val="0"/>
              </a:spcAft>
              <a:buSzPts val="2000"/>
              <a:buNone/>
            </a:pPr>
            <a:r>
              <a:rPr lang="tr-TR" sz="2000">
                <a:latin typeface="Arial"/>
                <a:ea typeface="Arial"/>
                <a:cs typeface="Arial"/>
                <a:sym typeface="Arial"/>
              </a:rPr>
              <a:t>1- Uçak ve diğer hava araçlarındaki tüm güç sistemlerinde, </a:t>
            </a:r>
            <a:endParaRPr/>
          </a:p>
          <a:p>
            <a:pPr indent="0" lvl="0" marL="0" rtl="0" algn="l">
              <a:spcBef>
                <a:spcPts val="1000"/>
              </a:spcBef>
              <a:spcAft>
                <a:spcPts val="0"/>
              </a:spcAft>
              <a:buSzPts val="2000"/>
              <a:buNone/>
            </a:pPr>
            <a:r>
              <a:rPr lang="tr-TR" sz="2000">
                <a:latin typeface="Arial"/>
                <a:ea typeface="Arial"/>
                <a:cs typeface="Arial"/>
                <a:sym typeface="Arial"/>
              </a:rPr>
              <a:t>2- Demiryolu ve metro araçlarında ve yer sistemlerinde,</a:t>
            </a:r>
            <a:endParaRPr/>
          </a:p>
          <a:p>
            <a:pPr indent="0" lvl="0" marL="0" rtl="0" algn="l">
              <a:spcBef>
                <a:spcPts val="1000"/>
              </a:spcBef>
              <a:spcAft>
                <a:spcPts val="0"/>
              </a:spcAft>
              <a:buSzPts val="2000"/>
              <a:buNone/>
            </a:pPr>
            <a:r>
              <a:rPr lang="tr-TR" sz="2000">
                <a:latin typeface="Arial"/>
                <a:ea typeface="Arial"/>
                <a:cs typeface="Arial"/>
                <a:sym typeface="Arial"/>
              </a:rPr>
              <a:t>3- Otobüs, kamyon ve çekici </a:t>
            </a:r>
            <a:endParaRPr/>
          </a:p>
          <a:p>
            <a:pPr indent="0" lvl="0" marL="0" rtl="0" algn="l">
              <a:spcBef>
                <a:spcPts val="1000"/>
              </a:spcBef>
              <a:spcAft>
                <a:spcPts val="0"/>
              </a:spcAft>
              <a:buSzPts val="2000"/>
              <a:buNone/>
            </a:pPr>
            <a:r>
              <a:rPr lang="tr-TR" sz="2000">
                <a:latin typeface="Arial"/>
                <a:ea typeface="Arial"/>
                <a:cs typeface="Arial"/>
                <a:sym typeface="Arial"/>
              </a:rPr>
              <a:t>gibi ağır vasıtaların tüm elektronik sistemlerinde, </a:t>
            </a:r>
            <a:endParaRPr/>
          </a:p>
          <a:p>
            <a:pPr indent="0" lvl="0" marL="0" rtl="0" algn="l">
              <a:spcBef>
                <a:spcPts val="1000"/>
              </a:spcBef>
              <a:spcAft>
                <a:spcPts val="0"/>
              </a:spcAft>
              <a:buSzPts val="2000"/>
              <a:buNone/>
            </a:pPr>
            <a:r>
              <a:rPr lang="tr-TR" sz="2000">
                <a:latin typeface="Arial"/>
                <a:ea typeface="Arial"/>
                <a:cs typeface="Arial"/>
                <a:sym typeface="Arial"/>
              </a:rPr>
              <a:t>4- Otomobillerdeki tüm elektriksel güç ve kontrol sistemlerinde,</a:t>
            </a:r>
            <a:endParaRPr/>
          </a:p>
          <a:p>
            <a:pPr indent="0" lvl="0" marL="0" rtl="0" algn="l">
              <a:spcBef>
                <a:spcPts val="1000"/>
              </a:spcBef>
              <a:spcAft>
                <a:spcPts val="0"/>
              </a:spcAft>
              <a:buSzPts val="2000"/>
              <a:buNone/>
            </a:pPr>
            <a:r>
              <a:rPr lang="tr-TR" sz="2000">
                <a:latin typeface="Arial"/>
                <a:ea typeface="Arial"/>
                <a:cs typeface="Arial"/>
                <a:sym typeface="Arial"/>
              </a:rPr>
              <a:t>5- Forklift, seyyar vinç, beton makinesi vb. araçlarda.</a:t>
            </a:r>
            <a:endParaRPr/>
          </a:p>
          <a:p>
            <a:pPr indent="-342900" lvl="0" marL="342900" rtl="0" algn="l">
              <a:spcBef>
                <a:spcPts val="1000"/>
              </a:spcBef>
              <a:spcAft>
                <a:spcPts val="0"/>
              </a:spcAft>
              <a:buSzPts val="2000"/>
              <a:buChar char="🠶"/>
            </a:pPr>
            <a:r>
              <a:rPr b="1" lang="tr-TR" sz="2000">
                <a:latin typeface="Arial"/>
                <a:ea typeface="Arial"/>
                <a:cs typeface="Arial"/>
                <a:sym typeface="Arial"/>
              </a:rPr>
              <a:t>Tarım ve Hayvancılıkta; </a:t>
            </a:r>
            <a:endParaRPr/>
          </a:p>
          <a:p>
            <a:pPr indent="0" lvl="0" marL="0" rtl="0" algn="l">
              <a:spcBef>
                <a:spcPts val="1000"/>
              </a:spcBef>
              <a:spcAft>
                <a:spcPts val="0"/>
              </a:spcAft>
              <a:buSzPts val="2000"/>
              <a:buNone/>
            </a:pPr>
            <a:r>
              <a:rPr lang="tr-TR" sz="2000">
                <a:latin typeface="Arial"/>
                <a:ea typeface="Arial"/>
                <a:cs typeface="Arial"/>
                <a:sym typeface="Arial"/>
              </a:rPr>
              <a:t>1- Sera otomasyonu ve kontrolünde,</a:t>
            </a:r>
            <a:endParaRPr/>
          </a:p>
          <a:p>
            <a:pPr indent="0" lvl="0" marL="0" rtl="0" algn="l">
              <a:spcBef>
                <a:spcPts val="1000"/>
              </a:spcBef>
              <a:spcAft>
                <a:spcPts val="0"/>
              </a:spcAft>
              <a:buSzPts val="2000"/>
              <a:buNone/>
            </a:pPr>
            <a:r>
              <a:rPr lang="tr-TR" sz="2000">
                <a:latin typeface="Arial"/>
                <a:ea typeface="Arial"/>
                <a:cs typeface="Arial"/>
                <a:sym typeface="Arial"/>
              </a:rPr>
              <a:t> 2- Açık hava sulama ve ürün kontrol sistemlerinde, </a:t>
            </a:r>
            <a:endParaRPr/>
          </a:p>
          <a:p>
            <a:pPr indent="0" lvl="0" marL="0" rtl="0" algn="l">
              <a:spcBef>
                <a:spcPts val="1000"/>
              </a:spcBef>
              <a:spcAft>
                <a:spcPts val="0"/>
              </a:spcAft>
              <a:buSzPts val="2000"/>
              <a:buNone/>
            </a:pPr>
            <a:r>
              <a:rPr lang="tr-TR" sz="2000">
                <a:latin typeface="Arial"/>
                <a:ea typeface="Arial"/>
                <a:cs typeface="Arial"/>
                <a:sym typeface="Arial"/>
              </a:rPr>
              <a:t>3- Tarım makinelerinin otomasyonunda, </a:t>
            </a:r>
            <a:endParaRPr/>
          </a:p>
          <a:p>
            <a:pPr indent="0" lvl="0" marL="0" rtl="0" algn="l">
              <a:spcBef>
                <a:spcPts val="1000"/>
              </a:spcBef>
              <a:spcAft>
                <a:spcPts val="0"/>
              </a:spcAft>
              <a:buSzPts val="2000"/>
              <a:buNone/>
            </a:pPr>
            <a:r>
              <a:rPr lang="tr-TR" sz="2000">
                <a:latin typeface="Arial"/>
                <a:ea typeface="Arial"/>
                <a:cs typeface="Arial"/>
                <a:sym typeface="Arial"/>
              </a:rPr>
              <a:t>4- Kümes, ahır vb. hayvan yetiştirme tesislerinin bakım ve otomasyonunda, </a:t>
            </a:r>
            <a:endParaRPr/>
          </a:p>
          <a:p>
            <a:pPr indent="0" lvl="0" marL="0" rtl="0" algn="l">
              <a:spcBef>
                <a:spcPts val="1000"/>
              </a:spcBef>
              <a:spcAft>
                <a:spcPts val="0"/>
              </a:spcAft>
              <a:buSzPts val="2000"/>
              <a:buNone/>
            </a:pPr>
            <a:r>
              <a:rPr lang="tr-TR" sz="2000">
                <a:latin typeface="Arial"/>
                <a:ea typeface="Arial"/>
                <a:cs typeface="Arial"/>
                <a:sym typeface="Arial"/>
              </a:rPr>
              <a:t>5- Tarla ve arazilerin ekim, dikim ve gübreleme kontrollarında.</a:t>
            </a:r>
            <a:endParaRPr/>
          </a:p>
          <a:p>
            <a:pPr indent="0" lvl="0" marL="0" rtl="0" algn="l">
              <a:spcBef>
                <a:spcPts val="1000"/>
              </a:spcBef>
              <a:spcAft>
                <a:spcPts val="0"/>
              </a:spcAft>
              <a:buSzPts val="2000"/>
              <a:buNone/>
            </a:pPr>
            <a:r>
              <a:rPr lang="tr-TR" sz="2000">
                <a:latin typeface="Arial"/>
                <a:ea typeface="Arial"/>
                <a:cs typeface="Arial"/>
                <a:sym typeface="Arial"/>
              </a:rPr>
              <a:t>6- Tohumculuk, fide yetiştirme vb. çalışmalarda.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627010" y="649587"/>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tr-TR"/>
              <a:t>TEMEL GÜÇ DEVRELERİ: </a:t>
            </a:r>
            <a:endParaRPr/>
          </a:p>
        </p:txBody>
      </p:sp>
      <p:sp>
        <p:nvSpPr>
          <p:cNvPr id="201" name="Google Shape;201;p24"/>
          <p:cNvSpPr txBox="1"/>
          <p:nvPr>
            <p:ph idx="1" type="body"/>
          </p:nvPr>
        </p:nvSpPr>
        <p:spPr>
          <a:xfrm>
            <a:off x="1455870" y="1386624"/>
            <a:ext cx="10585875" cy="537478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tr-TR" sz="2000">
                <a:latin typeface="Arial"/>
                <a:ea typeface="Arial"/>
                <a:cs typeface="Arial"/>
                <a:sym typeface="Arial"/>
              </a:rPr>
              <a:t>Güç elektroniği kapsamında yapılan tüm işler ve uygulamalar 4 temel devre yapısı üzerine kurulmuştur.</a:t>
            </a:r>
            <a:endParaRPr/>
          </a:p>
          <a:p>
            <a:pPr indent="-342900" lvl="0" marL="342900" rtl="0" algn="l">
              <a:spcBef>
                <a:spcPts val="1000"/>
              </a:spcBef>
              <a:spcAft>
                <a:spcPts val="0"/>
              </a:spcAft>
              <a:buSzPts val="2000"/>
              <a:buChar char="🠶"/>
            </a:pPr>
            <a:r>
              <a:rPr lang="tr-TR" sz="2000">
                <a:latin typeface="Arial"/>
                <a:ea typeface="Arial"/>
                <a:cs typeface="Arial"/>
                <a:sym typeface="Arial"/>
              </a:rPr>
              <a:t>Bu devre yapıları, alternatif akım veya doğru akım türündeki elektrik enerjisinin birbirlerine veya kendi içlerinde farklı şekillere ve seviyelere döndürülmesi işlemini gerçekleştirmektedir. </a:t>
            </a:r>
            <a:endParaRPr/>
          </a:p>
          <a:p>
            <a:pPr indent="-342900" lvl="0" marL="342900" rtl="0" algn="l">
              <a:spcBef>
                <a:spcPts val="1000"/>
              </a:spcBef>
              <a:spcAft>
                <a:spcPts val="0"/>
              </a:spcAft>
              <a:buSzPts val="2000"/>
              <a:buChar char="🠶"/>
            </a:pPr>
            <a:r>
              <a:rPr lang="tr-TR" sz="2000">
                <a:latin typeface="Arial"/>
                <a:ea typeface="Arial"/>
                <a:cs typeface="Arial"/>
                <a:sym typeface="Arial"/>
              </a:rPr>
              <a:t>Bu durumda, güç elektroniğinin temel devre yapıları yan tarafta Şekil-1.2’de olduğu gibi gösterilebilmektedir.</a:t>
            </a:r>
            <a:endParaRPr/>
          </a:p>
          <a:p>
            <a:pPr indent="-215900" lvl="0" marL="342900" rtl="0" algn="l">
              <a:spcBef>
                <a:spcPts val="1000"/>
              </a:spcBef>
              <a:spcAft>
                <a:spcPts val="0"/>
              </a:spcAft>
              <a:buSzPts val="2000"/>
              <a:buNone/>
            </a:pPr>
            <a:r>
              <a:t/>
            </a:r>
            <a:endParaRPr sz="2000">
              <a:latin typeface="Arial"/>
              <a:ea typeface="Arial"/>
              <a:cs typeface="Arial"/>
              <a:sym typeface="Arial"/>
            </a:endParaRPr>
          </a:p>
          <a:p>
            <a:pPr indent="0" lvl="0" marL="0" rtl="0" algn="l">
              <a:spcBef>
                <a:spcPts val="1000"/>
              </a:spcBef>
              <a:spcAft>
                <a:spcPts val="0"/>
              </a:spcAft>
              <a:buSzPts val="2000"/>
              <a:buNone/>
            </a:pPr>
            <a:r>
              <a:rPr lang="tr-TR" sz="2000">
                <a:latin typeface="Arial"/>
                <a:ea typeface="Arial"/>
                <a:cs typeface="Arial"/>
                <a:sym typeface="Arial"/>
              </a:rPr>
              <a:t>Şekilden görüldüğü gibi temel güç devreleri,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AC-DC dönüştürücüler,</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AC-AC dönüştürücüler,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DC-DC dönüştürücüler,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DC-AC dönüştürücülerdir. </a:t>
            </a:r>
            <a:endParaRPr/>
          </a:p>
        </p:txBody>
      </p:sp>
      <p:pic>
        <p:nvPicPr>
          <p:cNvPr id="202" name="Google Shape;202;p24"/>
          <p:cNvPicPr preferRelativeResize="0"/>
          <p:nvPr/>
        </p:nvPicPr>
        <p:blipFill rotWithShape="1">
          <a:blip r:embed="rId3">
            <a:alphaModFix/>
          </a:blip>
          <a:srcRect b="0" l="0" r="0" t="0"/>
          <a:stretch/>
        </p:blipFill>
        <p:spPr>
          <a:xfrm>
            <a:off x="7048768" y="3590925"/>
            <a:ext cx="4638675" cy="326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idx="1" type="body"/>
          </p:nvPr>
        </p:nvSpPr>
        <p:spPr>
          <a:xfrm>
            <a:off x="1725769" y="813805"/>
            <a:ext cx="5241701" cy="637260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tr-TR" sz="2000">
                <a:latin typeface="Arial"/>
                <a:ea typeface="Arial"/>
                <a:cs typeface="Arial"/>
                <a:sym typeface="Arial"/>
              </a:rPr>
              <a:t>AC-DC Dönüştürücüler (Doğrultucular); </a:t>
            </a:r>
            <a:endParaRPr/>
          </a:p>
          <a:p>
            <a:pPr indent="0" lvl="0" marL="0" rtl="0" algn="l">
              <a:spcBef>
                <a:spcPts val="1000"/>
              </a:spcBef>
              <a:spcAft>
                <a:spcPts val="0"/>
              </a:spcAft>
              <a:buSzPts val="2000"/>
              <a:buNone/>
            </a:pPr>
            <a:r>
              <a:rPr lang="tr-TR" sz="2000">
                <a:latin typeface="Arial"/>
                <a:ea typeface="Arial"/>
                <a:cs typeface="Arial"/>
                <a:sym typeface="Arial"/>
              </a:rPr>
              <a:t>Güç elektroniğinin temel devrelerinden birincisi olan doğrultucular, bir fazlı veya üç fazlı AC kaynağı kullanarak, sabit veya değişken DC gerilim elde etmek için kullanılmaktadır. </a:t>
            </a:r>
            <a:endParaRPr/>
          </a:p>
          <a:p>
            <a:pPr indent="0" lvl="0" marL="0" rtl="0" algn="l">
              <a:spcBef>
                <a:spcPts val="1000"/>
              </a:spcBef>
              <a:spcAft>
                <a:spcPts val="0"/>
              </a:spcAft>
              <a:buSzPts val="2000"/>
              <a:buNone/>
            </a:pPr>
            <a:r>
              <a:rPr lang="tr-TR" sz="2000">
                <a:latin typeface="Arial"/>
                <a:ea typeface="Arial"/>
                <a:cs typeface="Arial"/>
                <a:sym typeface="Arial"/>
              </a:rPr>
              <a:t>AC-DC dönüştürücüler (doğrultucular) 2 ana gruba ayrılır;</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Kontrolsuz doğrultucular,</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 Kontrollu doğrultucular, </a:t>
            </a:r>
            <a:endParaRPr/>
          </a:p>
          <a:p>
            <a:pPr indent="0" lvl="0" marL="0" rtl="0" algn="l">
              <a:spcBef>
                <a:spcPts val="1000"/>
              </a:spcBef>
              <a:spcAft>
                <a:spcPts val="0"/>
              </a:spcAft>
              <a:buSzPts val="2000"/>
              <a:buNone/>
            </a:pPr>
            <a:r>
              <a:rPr lang="tr-TR" sz="2000">
                <a:latin typeface="Arial"/>
                <a:ea typeface="Arial"/>
                <a:cs typeface="Arial"/>
                <a:sym typeface="Arial"/>
              </a:rPr>
              <a:t>Şekil 1.3’de basit bir kontrollü doğrultucu devresi ve dalga şekilleri görülmektedir.</a:t>
            </a:r>
            <a:endParaRPr/>
          </a:p>
          <a:p>
            <a:pPr indent="0" lvl="0" marL="0" rtl="0" algn="l">
              <a:spcBef>
                <a:spcPts val="1000"/>
              </a:spcBef>
              <a:spcAft>
                <a:spcPts val="0"/>
              </a:spcAft>
              <a:buSzPts val="1800"/>
              <a:buNone/>
            </a:pPr>
            <a:r>
              <a:t/>
            </a:r>
            <a:endParaRPr/>
          </a:p>
        </p:txBody>
      </p:sp>
      <p:pic>
        <p:nvPicPr>
          <p:cNvPr id="208" name="Google Shape;208;p25"/>
          <p:cNvPicPr preferRelativeResize="0"/>
          <p:nvPr/>
        </p:nvPicPr>
        <p:blipFill rotWithShape="1">
          <a:blip r:embed="rId3">
            <a:alphaModFix/>
          </a:blip>
          <a:srcRect b="0" l="0" r="0" t="0"/>
          <a:stretch/>
        </p:blipFill>
        <p:spPr>
          <a:xfrm>
            <a:off x="7139054" y="311530"/>
            <a:ext cx="4773903" cy="63726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 type="body"/>
          </p:nvPr>
        </p:nvSpPr>
        <p:spPr>
          <a:xfrm>
            <a:off x="1725769" y="804929"/>
            <a:ext cx="5563673" cy="60530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b="1" lang="tr-TR" sz="2000">
                <a:latin typeface="Arial"/>
                <a:ea typeface="Arial"/>
                <a:cs typeface="Arial"/>
                <a:sym typeface="Arial"/>
              </a:rPr>
              <a:t>AC-AC Dönüştürücüler (AC kıyıcılar); </a:t>
            </a:r>
            <a:endParaRPr/>
          </a:p>
          <a:p>
            <a:pPr indent="0" lvl="0" marL="0" rtl="0" algn="l">
              <a:spcBef>
                <a:spcPts val="1000"/>
              </a:spcBef>
              <a:spcAft>
                <a:spcPts val="0"/>
              </a:spcAft>
              <a:buSzPts val="2000"/>
              <a:buNone/>
            </a:pPr>
            <a:r>
              <a:rPr lang="tr-TR" sz="2000">
                <a:latin typeface="Arial"/>
                <a:ea typeface="Arial"/>
                <a:cs typeface="Arial"/>
                <a:sym typeface="Arial"/>
              </a:rPr>
              <a:t> Güç elektroniğinin temel devrelerinden ikincisi olan AC kıyıcılar, bir fazlı veya üç fazlı AC kaynağı kullanarak, sabit veya değişken frekanslı ve genlikli AC genlikli AC gerilim elde etmek için kullanılmaktadır. •</a:t>
            </a:r>
            <a:endParaRPr/>
          </a:p>
          <a:p>
            <a:pPr indent="0" lvl="0" marL="0" rtl="0" algn="l">
              <a:spcBef>
                <a:spcPts val="1000"/>
              </a:spcBef>
              <a:spcAft>
                <a:spcPts val="0"/>
              </a:spcAft>
              <a:buSzPts val="2000"/>
              <a:buNone/>
            </a:pPr>
            <a:r>
              <a:rPr lang="tr-TR" sz="2000">
                <a:latin typeface="Arial"/>
                <a:ea typeface="Arial"/>
                <a:cs typeface="Arial"/>
                <a:sym typeface="Arial"/>
              </a:rPr>
              <a:t>AC-AC dönüştürücüler 2 ana gruba ayrılır;</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AC voltaj kontrolcülar, </a:t>
            </a:r>
            <a:endParaRPr/>
          </a:p>
          <a:p>
            <a:pPr indent="-342900" lvl="0" marL="342900" rtl="0" algn="l">
              <a:spcBef>
                <a:spcPts val="1000"/>
              </a:spcBef>
              <a:spcAft>
                <a:spcPts val="0"/>
              </a:spcAft>
              <a:buSzPts val="2000"/>
              <a:buFont typeface="Century Gothic"/>
              <a:buAutoNum type="arabicPeriod"/>
            </a:pPr>
            <a:r>
              <a:rPr lang="tr-TR" sz="2000">
                <a:latin typeface="Arial"/>
                <a:ea typeface="Arial"/>
                <a:cs typeface="Arial"/>
                <a:sym typeface="Arial"/>
              </a:rPr>
              <a:t>Direkt frekans çeviriciler, </a:t>
            </a:r>
            <a:endParaRPr/>
          </a:p>
          <a:p>
            <a:pPr indent="0" lvl="0" marL="0" rtl="0" algn="l">
              <a:spcBef>
                <a:spcPts val="1000"/>
              </a:spcBef>
              <a:spcAft>
                <a:spcPts val="0"/>
              </a:spcAft>
              <a:buSzPts val="2000"/>
              <a:buNone/>
            </a:pPr>
            <a:r>
              <a:rPr lang="tr-TR" sz="2000">
                <a:latin typeface="Arial"/>
                <a:ea typeface="Arial"/>
                <a:cs typeface="Arial"/>
                <a:sym typeface="Arial"/>
              </a:rPr>
              <a:t>Şekil 1.4’de basit bir AC kıyıcı devresi ve dalga şekilleri görülmektedir.</a:t>
            </a:r>
            <a:endParaRPr/>
          </a:p>
        </p:txBody>
      </p:sp>
      <p:pic>
        <p:nvPicPr>
          <p:cNvPr id="214" name="Google Shape;214;p26"/>
          <p:cNvPicPr preferRelativeResize="0"/>
          <p:nvPr/>
        </p:nvPicPr>
        <p:blipFill rotWithShape="1">
          <a:blip r:embed="rId3">
            <a:alphaModFix/>
          </a:blip>
          <a:srcRect b="0" l="5554" r="0" t="0"/>
          <a:stretch/>
        </p:blipFill>
        <p:spPr>
          <a:xfrm>
            <a:off x="7675808" y="535962"/>
            <a:ext cx="4275786" cy="60641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uman">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