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0" y="0"/>
            <a:ext cx="12192000" cy="4572001"/>
          </a:xfrm>
          <a:prstGeom prst="rect">
            <a:avLst/>
          </a:prstGeom>
          <a:solidFill>
            <a:srgbClr val="148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800"/>
              <a:buNone/>
              <a:defRPr sz="1800">
                <a:solidFill>
                  <a:srgbClr val="0C0C0C"/>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17" name="Google Shape;17;p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20" name="Google Shape;20;p2"/>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1"/>
          <p:cNvSpPr txBox="1"/>
          <p:nvPr>
            <p:ph idx="1" type="body"/>
          </p:nvPr>
        </p:nvSpPr>
        <p:spPr>
          <a:xfrm rot="5400000">
            <a:off x="3872484" y="-562356"/>
            <a:ext cx="4023360" cy="9720073"/>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9" name="Google Shape;79;p1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txBox="1"/>
          <p:nvPr>
            <p:ph type="title"/>
          </p:nvPr>
        </p:nvSpPr>
        <p:spPr>
          <a:xfrm rot="5400000">
            <a:off x="7334251" y="2152650"/>
            <a:ext cx="5410200" cy="2628900"/>
          </a:xfrm>
          <a:prstGeom prst="rect">
            <a:avLst/>
          </a:prstGeom>
          <a:noFill/>
          <a:ln>
            <a:noFill/>
          </a:ln>
        </p:spPr>
        <p:txBody>
          <a:bodyPr anchorCtr="0" anchor="ctr" bIns="91425" lIns="45700" spcFirstLastPara="1" rIns="45700" wrap="square" tIns="91425">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2"/>
          <p:cNvSpPr txBox="1"/>
          <p:nvPr>
            <p:ph idx="1" type="body"/>
          </p:nvPr>
        </p:nvSpPr>
        <p:spPr>
          <a:xfrm rot="5400000">
            <a:off x="2076451" y="-323850"/>
            <a:ext cx="5410200" cy="758190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5" name="Google Shape;85;p12"/>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88" name="Google Shape;88;p12"/>
          <p:cNvCxnSpPr/>
          <p:nvPr/>
        </p:nvCxnSpPr>
        <p:spPr>
          <a:xfrm rot="10800000">
            <a:off x="10058400" y="59263"/>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4" name="Google Shape;24;p3"/>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showMasterSp="0" type="secHead">
  <p:cSld name="SECTION_HEADER">
    <p:spTree>
      <p:nvGrpSpPr>
        <p:cNvPr id="27" name="Shape 27"/>
        <p:cNvGrpSpPr/>
        <p:nvPr/>
      </p:nvGrpSpPr>
      <p:grpSpPr>
        <a:xfrm>
          <a:off x="0" y="0"/>
          <a:ext cx="0" cy="0"/>
          <a:chOff x="0" y="0"/>
          <a:chExt cx="0" cy="0"/>
        </a:xfrm>
      </p:grpSpPr>
      <p:sp>
        <p:nvSpPr>
          <p:cNvPr id="28" name="Google Shape;28;p4"/>
          <p:cNvSpPr/>
          <p:nvPr/>
        </p:nvSpPr>
        <p:spPr>
          <a:xfrm>
            <a:off x="0" y="0"/>
            <a:ext cx="12192000" cy="4572001"/>
          </a:xfrm>
          <a:prstGeom prst="rect">
            <a:avLst/>
          </a:prstGeom>
          <a:solidFill>
            <a:srgbClr val="1D9A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2" name="Google Shape;32;p4"/>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35" name="Google Shape;35;p4"/>
          <p:cNvCxnSpPr/>
          <p:nvPr/>
        </p:nvCxnSpPr>
        <p:spPr>
          <a:xfrm rot="10800000">
            <a:off x="8386843" y="5264106"/>
            <a:ext cx="0" cy="914400"/>
          </a:xfrm>
          <a:prstGeom prst="straightConnector1">
            <a:avLst/>
          </a:prstGeom>
          <a:noFill/>
          <a:ln cap="flat" cmpd="sng" w="19050">
            <a:solidFill>
              <a:srgbClr val="1482AB"/>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6" name="Shape 36"/>
        <p:cNvGrpSpPr/>
        <p:nvPr/>
      </p:nvGrpSpPr>
      <p:grpSpPr>
        <a:xfrm>
          <a:off x="0" y="0"/>
          <a:ext cx="0" cy="0"/>
          <a:chOff x="0" y="0"/>
          <a:chExt cx="0" cy="0"/>
        </a:xfrm>
      </p:grpSpPr>
      <p:sp>
        <p:nvSpPr>
          <p:cNvPr id="37" name="Google Shape;37;p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1024127"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9" name="Google Shape;39;p5"/>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0" name="Google Shape;40;p5"/>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3" name="Shape 43"/>
        <p:cNvGrpSpPr/>
        <p:nvPr/>
      </p:nvGrpSpPr>
      <p:grpSpPr>
        <a:xfrm>
          <a:off x="0" y="0"/>
          <a:ext cx="0" cy="0"/>
          <a:chOff x="0" y="0"/>
          <a:chExt cx="0" cy="0"/>
        </a:xfrm>
      </p:grpSpPr>
      <p:sp>
        <p:nvSpPr>
          <p:cNvPr id="44" name="Google Shape;44;p6"/>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6" name="Google Shape;46;p6"/>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7" name="Google Shape;47;p6"/>
          <p:cNvSpPr txBox="1"/>
          <p:nvPr>
            <p:ph idx="3" type="body"/>
          </p:nvPr>
        </p:nvSpPr>
        <p:spPr>
          <a:xfrm>
            <a:off x="5990888" y="2179636"/>
            <a:ext cx="4754880" cy="822960"/>
          </a:xfrm>
          <a:prstGeom prst="rect">
            <a:avLst/>
          </a:prstGeom>
          <a:noFill/>
          <a:ln>
            <a:noFill/>
          </a:ln>
        </p:spPr>
        <p:txBody>
          <a:bodyPr anchorCtr="0" anchor="ctr" bIns="45700" lIns="137150" spcFirstLastPara="1" rIns="137150" wrap="square" tIns="45700">
            <a:noAutofit/>
          </a:bodyPr>
          <a:lstStyle>
            <a:lvl1pPr indent="-228600" lvl="0" marL="457200" algn="l">
              <a:lnSpc>
                <a:spcPct val="90000"/>
              </a:lnSpc>
              <a:spcBef>
                <a:spcPts val="0"/>
              </a:spcBef>
              <a:spcAft>
                <a:spcPts val="0"/>
              </a:spcAft>
              <a:buSzPts val="2300"/>
              <a:buNone/>
              <a:defRPr b="0" sz="2300" cap="none">
                <a:solidFill>
                  <a:schemeClr val="accent1"/>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4" type="body"/>
          </p:nvPr>
        </p:nvSpPr>
        <p:spPr>
          <a:xfrm>
            <a:off x="5990888" y="2967788"/>
            <a:ext cx="4754880" cy="3341572"/>
          </a:xfrm>
          <a:prstGeom prst="rect">
            <a:avLst/>
          </a:prstGeom>
          <a:noFill/>
          <a:ln>
            <a:noFill/>
          </a:ln>
        </p:spPr>
        <p:txBody>
          <a:bodyPr anchorCtr="0" anchor="t" bIns="45700" lIns="45700" spcFirstLastPara="1" rIns="4570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2" name="Shape 52"/>
        <p:cNvGrpSpPr/>
        <p:nvPr/>
      </p:nvGrpSpPr>
      <p:grpSpPr>
        <a:xfrm>
          <a:off x="0" y="0"/>
          <a:ext cx="0" cy="0"/>
          <a:chOff x="0" y="0"/>
          <a:chExt cx="0" cy="0"/>
        </a:xfrm>
      </p:grpSpPr>
      <p:sp>
        <p:nvSpPr>
          <p:cNvPr id="53" name="Google Shape;53;p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7"/>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0C0C0C"/>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64" name="Google Shape;64;p9"/>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65" name="Google Shape;65;p9"/>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Autofit/>
          </a:bodyPr>
          <a:lstStyle>
            <a:lvl1pPr lvl="0" algn="r">
              <a:lnSpc>
                <a:spcPct val="80000"/>
              </a:lnSpc>
              <a:spcBef>
                <a:spcPts val="0"/>
              </a:spcBef>
              <a:spcAft>
                <a:spcPts val="0"/>
              </a:spcAft>
              <a:buClr>
                <a:srgbClr val="0C0C0C"/>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0" y="-1"/>
            <a:ext cx="12188952" cy="4572000"/>
          </a:xfrm>
          <a:prstGeom prst="rect">
            <a:avLst/>
          </a:prstGeom>
          <a:solidFill>
            <a:srgbClr val="76CEEF"/>
          </a:solidFill>
          <a:ln>
            <a:noFill/>
          </a:ln>
        </p:spPr>
        <p:txBody>
          <a:bodyPr anchorCtr="0" anchor="t" bIns="45700" lIns="457200" spcFirstLastPara="1" rIns="45700" wrap="square" tIns="365750">
            <a:noAutofit/>
          </a:bodyPr>
          <a:lstStyle>
            <a:lvl1pPr lvl="0" marR="0" rtl="0" algn="l">
              <a:lnSpc>
                <a:spcPct val="90000"/>
              </a:lnSpc>
              <a:spcBef>
                <a:spcPts val="1200"/>
              </a:spcBef>
              <a:spcAft>
                <a:spcPts val="0"/>
              </a:spcAft>
              <a:buClr>
                <a:schemeClr val="accent1"/>
              </a:buClr>
              <a:buSzPts val="3200"/>
              <a:buFont typeface="Twentieth Century"/>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90000"/>
              </a:lnSpc>
              <a:spcBef>
                <a:spcPts val="200"/>
              </a:spcBef>
              <a:spcAft>
                <a:spcPts val="0"/>
              </a:spcAft>
              <a:buClr>
                <a:schemeClr val="accent1"/>
              </a:buClr>
              <a:buSzPts val="2800"/>
              <a:buFont typeface="Noto Sans Symbols"/>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90000"/>
              </a:lnSpc>
              <a:spcBef>
                <a:spcPts val="400"/>
              </a:spcBef>
              <a:spcAft>
                <a:spcPts val="0"/>
              </a:spcAft>
              <a:buClr>
                <a:schemeClr val="accent1"/>
              </a:buClr>
              <a:buSzPts val="2400"/>
              <a:buFont typeface="Noto Sans Symbols"/>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90000"/>
              </a:lnSpc>
              <a:spcBef>
                <a:spcPts val="400"/>
              </a:spcBef>
              <a:spcAft>
                <a:spcPts val="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90000"/>
              </a:lnSpc>
              <a:spcBef>
                <a:spcPts val="400"/>
              </a:spcBef>
              <a:spcAft>
                <a:spcPts val="400"/>
              </a:spcAft>
              <a:buClr>
                <a:schemeClr val="accent1"/>
              </a:buClr>
              <a:buSzPts val="2000"/>
              <a:buFont typeface="Noto Sans Symbols"/>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71" name="Google Shape;71;p10"/>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0"/>
              </a:spcBef>
              <a:spcAft>
                <a:spcPts val="0"/>
              </a:spcAft>
              <a:buSzPts val="1800"/>
              <a:buNone/>
              <a:defRPr sz="1800">
                <a:solidFill>
                  <a:srgbClr val="0C0C0C"/>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72" name="Google Shape;72;p10"/>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75" name="Google Shape;75;p10"/>
          <p:cNvCxnSpPr/>
          <p:nvPr/>
        </p:nvCxnSpPr>
        <p:spPr>
          <a:xfrm rot="10800000">
            <a:off x="8386843" y="5264106"/>
            <a:ext cx="0" cy="914400"/>
          </a:xfrm>
          <a:prstGeom prst="straightConnector1">
            <a:avLst/>
          </a:prstGeom>
          <a:noFill/>
          <a:ln cap="flat" cmpd="sng" w="19050">
            <a:solidFill>
              <a:schemeClr val="accent1"/>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Autofit/>
          </a:bodyPr>
          <a:lstStyle>
            <a:lvl1pPr lvl="0" marR="0" rtl="0" algn="l">
              <a:lnSpc>
                <a:spcPct val="80000"/>
              </a:lnSpc>
              <a:spcBef>
                <a:spcPts val="0"/>
              </a:spcBef>
              <a:spcAft>
                <a:spcPts val="0"/>
              </a:spcAft>
              <a:buClr>
                <a:srgbClr val="0C0C0C"/>
              </a:buClr>
              <a:buSzPts val="5000"/>
              <a:buFont typeface="Twentieth Century"/>
              <a:buNone/>
              <a:defRPr b="0" i="0" sz="5000" u="none" cap="none" strike="noStrike">
                <a:solidFill>
                  <a:srgbClr val="0C0C0C"/>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024128" y="2286000"/>
            <a:ext cx="9720073" cy="4023360"/>
          </a:xfrm>
          <a:prstGeom prst="rect">
            <a:avLst/>
          </a:prstGeom>
          <a:noFill/>
          <a:ln>
            <a:noFill/>
          </a:ln>
        </p:spPr>
        <p:txBody>
          <a:bodyPr anchorCtr="0" anchor="t" bIns="45700" lIns="45700" spcFirstLastPara="1" rIns="45700" wrap="square" tIns="45700">
            <a:noAutofit/>
          </a:bodyPr>
          <a:lstStyle>
            <a:lvl1pPr indent="-368300" lvl="0" marL="457200" marR="0" rtl="0" algn="l">
              <a:lnSpc>
                <a:spcPct val="90000"/>
              </a:lnSpc>
              <a:spcBef>
                <a:spcPts val="1200"/>
              </a:spcBef>
              <a:spcAft>
                <a:spcPts val="0"/>
              </a:spcAft>
              <a:buClr>
                <a:schemeClr val="accent1"/>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8" name="Google Shape;8;p1"/>
          <p:cNvSpPr txBox="1"/>
          <p:nvPr>
            <p:ph idx="10" type="dt"/>
          </p:nvPr>
        </p:nvSpPr>
        <p:spPr>
          <a:xfrm>
            <a:off x="1024129" y="6470704"/>
            <a:ext cx="2154143"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9" name="Google Shape;9;p1"/>
          <p:cNvSpPr txBox="1"/>
          <p:nvPr>
            <p:ph idx="11" type="ftr"/>
          </p:nvPr>
        </p:nvSpPr>
        <p:spPr>
          <a:xfrm>
            <a:off x="4842932" y="6470704"/>
            <a:ext cx="5901459"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C0C0C"/>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1"/>
          <p:cNvSpPr txBox="1"/>
          <p:nvPr>
            <p:ph idx="12" type="sldNum"/>
          </p:nvPr>
        </p:nvSpPr>
        <p:spPr>
          <a:xfrm>
            <a:off x="10837333" y="6470704"/>
            <a:ext cx="973667"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0C0C0C"/>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tr-TR"/>
              <a:t>‹#›</a:t>
            </a:fld>
            <a:endParaRPr/>
          </a:p>
        </p:txBody>
      </p:sp>
      <p:cxnSp>
        <p:nvCxnSpPr>
          <p:cNvPr id="11" name="Google Shape;11;p1"/>
          <p:cNvCxnSpPr/>
          <p:nvPr/>
        </p:nvCxnSpPr>
        <p:spPr>
          <a:xfrm rot="10800000">
            <a:off x="762000" y="826324"/>
            <a:ext cx="0" cy="914400"/>
          </a:xfrm>
          <a:prstGeom prst="straightConnector1">
            <a:avLst/>
          </a:prstGeom>
          <a:noFill/>
          <a:ln cap="flat" cmpd="sng" w="19050">
            <a:solidFill>
              <a:schemeClr val="accent1"/>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7.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8.png"/><Relationship Id="rId4" Type="http://schemas.openxmlformats.org/officeDocument/2006/relationships/image" Target="../media/image10.png"/><Relationship Id="rId5"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3.png"/><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png"/><Relationship Id="rId4" Type="http://schemas.openxmlformats.org/officeDocument/2006/relationships/image" Target="../media/image44.png"/><Relationship Id="rId5" Type="http://schemas.openxmlformats.org/officeDocument/2006/relationships/image" Target="../media/image33.png"/><Relationship Id="rId6"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0.png"/><Relationship Id="rId4" Type="http://schemas.openxmlformats.org/officeDocument/2006/relationships/image" Target="../media/image46.png"/><Relationship Id="rId5" Type="http://schemas.openxmlformats.org/officeDocument/2006/relationships/image" Target="../media/image4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9.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8.png"/><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7.png"/><Relationship Id="rId4" Type="http://schemas.openxmlformats.org/officeDocument/2006/relationships/image" Target="../media/image55.png"/><Relationship Id="rId5"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www.scribd.com/document/252714800/Guc-Elektroni%C4%9Fi-Mohan-Robbins-DA-DA-Ceviricile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type="ctrTitle"/>
          </p:nvPr>
        </p:nvSpPr>
        <p:spPr>
          <a:xfrm>
            <a:off x="141402" y="5163532"/>
            <a:ext cx="6752734" cy="1294111"/>
          </a:xfrm>
          <a:prstGeom prst="rect">
            <a:avLst/>
          </a:prstGeom>
          <a:noFill/>
          <a:ln>
            <a:noFill/>
          </a:ln>
        </p:spPr>
        <p:txBody>
          <a:bodyPr anchorCtr="0" anchor="ctr" bIns="45700" lIns="91425" spcFirstLastPara="1" rIns="91425" wrap="square" tIns="45700">
            <a:noAutofit/>
          </a:bodyPr>
          <a:lstStyle/>
          <a:p>
            <a:pPr indent="0" lvl="0" marL="0" rtl="0" algn="r">
              <a:lnSpc>
                <a:spcPct val="80000"/>
              </a:lnSpc>
              <a:spcBef>
                <a:spcPts val="0"/>
              </a:spcBef>
              <a:spcAft>
                <a:spcPts val="0"/>
              </a:spcAft>
              <a:buClr>
                <a:srgbClr val="0C0C0C"/>
              </a:buClr>
              <a:buSzPts val="8800"/>
              <a:buFont typeface="Twentieth Century"/>
              <a:buNone/>
            </a:pPr>
            <a:r>
              <a:rPr lang="tr-TR" sz="8800"/>
              <a:t>GÜÇ ELEKTRONIĞI</a:t>
            </a:r>
            <a:endParaRPr/>
          </a:p>
        </p:txBody>
      </p:sp>
      <p:sp>
        <p:nvSpPr>
          <p:cNvPr id="94" name="Google Shape;94;p13"/>
          <p:cNvSpPr txBox="1"/>
          <p:nvPr>
            <p:ph idx="1" type="subTitle"/>
          </p:nvPr>
        </p:nvSpPr>
        <p:spPr>
          <a:xfrm>
            <a:off x="8958159" y="4845378"/>
            <a:ext cx="3013882" cy="17628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800"/>
              <a:buNone/>
            </a:pPr>
            <a:r>
              <a:rPr lang="tr-TR" u="sng">
                <a:solidFill>
                  <a:schemeClr val="dk2"/>
                </a:solidFill>
              </a:rPr>
              <a:t>HAZIRLAYANLAR</a:t>
            </a:r>
            <a:endParaRPr/>
          </a:p>
          <a:p>
            <a:pPr indent="0" lvl="0" marL="0" rtl="0" algn="l">
              <a:lnSpc>
                <a:spcPct val="100000"/>
              </a:lnSpc>
              <a:spcBef>
                <a:spcPts val="200"/>
              </a:spcBef>
              <a:spcAft>
                <a:spcPts val="0"/>
              </a:spcAft>
              <a:buSzPts val="1800"/>
              <a:buNone/>
            </a:pPr>
            <a:r>
              <a:rPr lang="tr-TR" sz="1800">
                <a:solidFill>
                  <a:schemeClr val="dk2"/>
                </a:solidFill>
              </a:rPr>
              <a:t>Aybars Berkan PARSAK</a:t>
            </a:r>
            <a:endParaRPr/>
          </a:p>
          <a:p>
            <a:pPr indent="0" lvl="0" marL="0" rtl="0" algn="l">
              <a:lnSpc>
                <a:spcPct val="100000"/>
              </a:lnSpc>
              <a:spcBef>
                <a:spcPts val="200"/>
              </a:spcBef>
              <a:spcAft>
                <a:spcPts val="0"/>
              </a:spcAft>
              <a:buSzPts val="1800"/>
              <a:buNone/>
            </a:pPr>
            <a:r>
              <a:rPr lang="tr-TR" sz="1800">
                <a:solidFill>
                  <a:schemeClr val="dk2"/>
                </a:solidFill>
              </a:rPr>
              <a:t>Emrullah CANSIZ</a:t>
            </a:r>
            <a:endParaRPr/>
          </a:p>
          <a:p>
            <a:pPr indent="0" lvl="0" marL="0" rtl="0" algn="l">
              <a:lnSpc>
                <a:spcPct val="100000"/>
              </a:lnSpc>
              <a:spcBef>
                <a:spcPts val="200"/>
              </a:spcBef>
              <a:spcAft>
                <a:spcPts val="0"/>
              </a:spcAft>
              <a:buSzPts val="1800"/>
              <a:buNone/>
            </a:pPr>
            <a:r>
              <a:rPr lang="tr-TR" sz="1800">
                <a:solidFill>
                  <a:schemeClr val="dk2"/>
                </a:solidFill>
              </a:rPr>
              <a:t>Durmuş SARIKAYA</a:t>
            </a:r>
            <a:endParaRPr/>
          </a:p>
          <a:p>
            <a:pPr indent="0" lvl="0" marL="0" rtl="0" algn="l">
              <a:lnSpc>
                <a:spcPct val="100000"/>
              </a:lnSpc>
              <a:spcBef>
                <a:spcPts val="200"/>
              </a:spcBef>
              <a:spcAft>
                <a:spcPts val="0"/>
              </a:spcAft>
              <a:buSzPts val="1800"/>
              <a:buNone/>
            </a:pPr>
            <a:r>
              <a:rPr lang="tr-TR" sz="1800">
                <a:solidFill>
                  <a:schemeClr val="dk2"/>
                </a:solidFill>
              </a:rPr>
              <a:t>Yunus ÜNAL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2"/>
          <p:cNvPicPr preferRelativeResize="0"/>
          <p:nvPr>
            <p:ph idx="1" type="body"/>
          </p:nvPr>
        </p:nvPicPr>
        <p:blipFill rotWithShape="1">
          <a:blip r:embed="rId3">
            <a:alphaModFix/>
          </a:blip>
          <a:srcRect b="0" l="0" r="0" t="0"/>
          <a:stretch/>
        </p:blipFill>
        <p:spPr>
          <a:xfrm>
            <a:off x="2535811" y="1073772"/>
            <a:ext cx="7329855" cy="439047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1371600" y="395926"/>
            <a:ext cx="10820400" cy="6462074"/>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4400"/>
              <a:buNone/>
            </a:pPr>
            <a:r>
              <a:rPr b="1" lang="tr-TR" sz="4400"/>
              <a:t>3. DC-DC Dönüştürücüler / DC Kıyıcılar</a:t>
            </a:r>
            <a:endParaRPr/>
          </a:p>
          <a:p>
            <a:pPr indent="0" lvl="0" marL="0" rtl="0" algn="l">
              <a:lnSpc>
                <a:spcPct val="90000"/>
              </a:lnSpc>
              <a:spcBef>
                <a:spcPts val="140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Temel Özellikleri </a:t>
            </a:r>
            <a:endParaRPr/>
          </a:p>
          <a:p>
            <a:pPr indent="0" lvl="0" marL="0" rtl="0" algn="l">
              <a:lnSpc>
                <a:spcPct val="90000"/>
              </a:lnSpc>
              <a:spcBef>
                <a:spcPts val="1400"/>
              </a:spcBef>
              <a:spcAft>
                <a:spcPts val="0"/>
              </a:spcAft>
              <a:buSzPts val="2400"/>
              <a:buNone/>
            </a:pPr>
            <a:r>
              <a:rPr lang="tr-TR" sz="2400"/>
              <a:t>• Zorlamalı komütasyonludur. </a:t>
            </a:r>
            <a:endParaRPr/>
          </a:p>
          <a:p>
            <a:pPr indent="0" lvl="0" marL="0" rtl="0" algn="l">
              <a:lnSpc>
                <a:spcPct val="90000"/>
              </a:lnSpc>
              <a:spcBef>
                <a:spcPts val="1400"/>
              </a:spcBef>
              <a:spcAft>
                <a:spcPts val="0"/>
              </a:spcAft>
              <a:buSzPts val="2400"/>
              <a:buNone/>
            </a:pPr>
            <a:r>
              <a:rPr lang="tr-TR" sz="2400"/>
              <a:t>• Eleman seçimi inverterdeki gibidir. </a:t>
            </a:r>
            <a:endParaRPr/>
          </a:p>
          <a:p>
            <a:pPr indent="0" lvl="0" marL="0" rtl="0" algn="l">
              <a:lnSpc>
                <a:spcPct val="90000"/>
              </a:lnSpc>
              <a:spcBef>
                <a:spcPts val="1400"/>
              </a:spcBef>
              <a:spcAft>
                <a:spcPts val="0"/>
              </a:spcAft>
              <a:buSzPts val="4400"/>
              <a:buNone/>
            </a:pPr>
            <a:r>
              <a:rPr b="1" lang="tr-TR" sz="4400"/>
              <a:t> </a:t>
            </a:r>
            <a:endParaRPr/>
          </a:p>
          <a:p>
            <a:pPr indent="0" lvl="0" marL="0" rtl="0" algn="l">
              <a:lnSpc>
                <a:spcPct val="90000"/>
              </a:lnSpc>
              <a:spcBef>
                <a:spcPts val="1400"/>
              </a:spcBef>
              <a:spcAft>
                <a:spcPts val="0"/>
              </a:spcAft>
              <a:buSzPts val="2800"/>
              <a:buNone/>
            </a:pPr>
            <a:r>
              <a:rPr b="1" lang="tr-TR" sz="2800" u="sng"/>
              <a:t>Başlıca Uygulama Alanları </a:t>
            </a:r>
            <a:endParaRPr/>
          </a:p>
          <a:p>
            <a:pPr indent="0" lvl="0" marL="0" rtl="0" algn="l">
              <a:lnSpc>
                <a:spcPct val="90000"/>
              </a:lnSpc>
              <a:spcBef>
                <a:spcPts val="1400"/>
              </a:spcBef>
              <a:spcAft>
                <a:spcPts val="0"/>
              </a:spcAft>
              <a:buSzPts val="2400"/>
              <a:buNone/>
            </a:pPr>
            <a:r>
              <a:rPr lang="tr-TR" sz="2400"/>
              <a:t>• DC motor kontrolü </a:t>
            </a:r>
            <a:endParaRPr/>
          </a:p>
          <a:p>
            <a:pPr indent="0" lvl="0" marL="0" rtl="0" algn="l">
              <a:lnSpc>
                <a:spcPct val="90000"/>
              </a:lnSpc>
              <a:spcBef>
                <a:spcPts val="1400"/>
              </a:spcBef>
              <a:spcAft>
                <a:spcPts val="0"/>
              </a:spcAft>
              <a:buSzPts val="2400"/>
              <a:buNone/>
            </a:pPr>
            <a:r>
              <a:rPr lang="tr-TR" sz="2400"/>
              <a:t>• Akümülatör şarjı </a:t>
            </a:r>
            <a:endParaRPr/>
          </a:p>
          <a:p>
            <a:pPr indent="0" lvl="0" marL="0" rtl="0" algn="l">
              <a:lnSpc>
                <a:spcPct val="90000"/>
              </a:lnSpc>
              <a:spcBef>
                <a:spcPts val="1400"/>
              </a:spcBef>
              <a:spcAft>
                <a:spcPts val="0"/>
              </a:spcAft>
              <a:buSzPts val="2400"/>
              <a:buNone/>
            </a:pPr>
            <a:r>
              <a:rPr lang="tr-TR" sz="2400"/>
              <a:t>• DC gerilim kaynakları </a:t>
            </a:r>
            <a:endParaRPr/>
          </a:p>
        </p:txBody>
      </p:sp>
      <p:pic>
        <p:nvPicPr>
          <p:cNvPr id="151" name="Google Shape;151;p23"/>
          <p:cNvPicPr preferRelativeResize="0"/>
          <p:nvPr/>
        </p:nvPicPr>
        <p:blipFill rotWithShape="1">
          <a:blip r:embed="rId3">
            <a:alphaModFix/>
          </a:blip>
          <a:srcRect b="0" l="0" r="0" t="0"/>
          <a:stretch/>
        </p:blipFill>
        <p:spPr>
          <a:xfrm>
            <a:off x="6096000" y="3626963"/>
            <a:ext cx="4895625" cy="119802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 type="body"/>
          </p:nvPr>
        </p:nvSpPr>
        <p:spPr>
          <a:xfrm>
            <a:off x="1024128" y="0"/>
            <a:ext cx="10599121" cy="685800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200"/>
              <a:buNone/>
            </a:pPr>
            <a:r>
              <a:t/>
            </a:r>
            <a:endParaRPr/>
          </a:p>
          <a:p>
            <a:pPr indent="0" lvl="0" marL="91440" rtl="0" algn="l">
              <a:lnSpc>
                <a:spcPct val="90000"/>
              </a:lnSpc>
              <a:spcBef>
                <a:spcPts val="1400"/>
              </a:spcBef>
              <a:spcAft>
                <a:spcPts val="0"/>
              </a:spcAft>
              <a:buSzPts val="2400"/>
              <a:buNone/>
            </a:pPr>
            <a:r>
              <a:t/>
            </a:r>
            <a:endParaRPr sz="2400"/>
          </a:p>
          <a:p>
            <a:pPr indent="-152400" lvl="0" marL="91440" rtl="0" algn="l">
              <a:lnSpc>
                <a:spcPct val="90000"/>
              </a:lnSpc>
              <a:spcBef>
                <a:spcPts val="1400"/>
              </a:spcBef>
              <a:spcAft>
                <a:spcPts val="0"/>
              </a:spcAft>
              <a:buSzPts val="2400"/>
              <a:buChar char=" "/>
            </a:pPr>
            <a:r>
              <a:rPr lang="tr-TR" sz="2400"/>
              <a:t>Endüstride yüksek frekanslı devreler olarak bilinen ve son yıllarda kullanımı yaygınlaşan dönüştürücü türüdür. </a:t>
            </a:r>
            <a:endParaRPr/>
          </a:p>
        </p:txBody>
      </p:sp>
      <p:pic>
        <p:nvPicPr>
          <p:cNvPr id="157" name="Google Shape;157;p24"/>
          <p:cNvPicPr preferRelativeResize="0"/>
          <p:nvPr/>
        </p:nvPicPr>
        <p:blipFill rotWithShape="1">
          <a:blip r:embed="rId3">
            <a:alphaModFix/>
          </a:blip>
          <a:srcRect b="0" l="0" r="0" t="0"/>
          <a:stretch/>
        </p:blipFill>
        <p:spPr>
          <a:xfrm>
            <a:off x="3684848" y="600811"/>
            <a:ext cx="5478005" cy="3647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idx="1" type="body"/>
          </p:nvPr>
        </p:nvSpPr>
        <p:spPr>
          <a:xfrm>
            <a:off x="1371600" y="339365"/>
            <a:ext cx="10657002" cy="6419654"/>
          </a:xfrm>
          <a:prstGeom prst="rect">
            <a:avLst/>
          </a:prstGeom>
          <a:noFill/>
          <a:ln>
            <a:noFill/>
          </a:ln>
        </p:spPr>
        <p:txBody>
          <a:bodyPr anchorCtr="0" anchor="t" bIns="45700" lIns="45700" spcFirstLastPara="1" rIns="45700" wrap="square" tIns="45700">
            <a:noAutofit/>
          </a:bodyPr>
          <a:lstStyle/>
          <a:p>
            <a:pPr indent="0" lvl="0" marL="0" rtl="0" algn="l">
              <a:lnSpc>
                <a:spcPct val="70000"/>
              </a:lnSpc>
              <a:spcBef>
                <a:spcPts val="0"/>
              </a:spcBef>
              <a:spcAft>
                <a:spcPts val="0"/>
              </a:spcAft>
              <a:buSzPts val="3315"/>
              <a:buNone/>
            </a:pPr>
            <a:r>
              <a:rPr b="1" lang="tr-TR" sz="3315"/>
              <a:t>4. DC-AC Dönüştürücüler / İnverterler, Eviriciler </a:t>
            </a:r>
            <a:endParaRPr/>
          </a:p>
          <a:p>
            <a:pPr indent="0" lvl="0" marL="0" rtl="0" algn="l">
              <a:lnSpc>
                <a:spcPct val="70000"/>
              </a:lnSpc>
              <a:spcBef>
                <a:spcPts val="1400"/>
              </a:spcBef>
              <a:spcAft>
                <a:spcPts val="0"/>
              </a:spcAft>
              <a:buSzPts val="1870"/>
              <a:buNone/>
            </a:pPr>
            <a:r>
              <a:rPr lang="tr-TR" sz="1870"/>
              <a:t>  </a:t>
            </a:r>
            <a:endParaRPr/>
          </a:p>
          <a:p>
            <a:pPr indent="0" lvl="0" marL="0" rtl="0" algn="l">
              <a:lnSpc>
                <a:spcPct val="70000"/>
              </a:lnSpc>
              <a:spcBef>
                <a:spcPts val="1400"/>
              </a:spcBef>
              <a:spcAft>
                <a:spcPts val="0"/>
              </a:spcAft>
              <a:buSzPts val="2550"/>
              <a:buNone/>
            </a:pPr>
            <a:r>
              <a:rPr b="1" lang="tr-TR" sz="2550" u="sng"/>
              <a:t>Temel Özellikleri </a:t>
            </a:r>
            <a:endParaRPr/>
          </a:p>
          <a:p>
            <a:pPr indent="0" lvl="0" marL="0" rtl="0" algn="l">
              <a:lnSpc>
                <a:spcPct val="70000"/>
              </a:lnSpc>
              <a:spcBef>
                <a:spcPts val="1400"/>
              </a:spcBef>
              <a:spcAft>
                <a:spcPts val="0"/>
              </a:spcAft>
              <a:buSzPts val="2040"/>
              <a:buNone/>
            </a:pPr>
            <a:r>
              <a:rPr lang="tr-TR" sz="2040"/>
              <a:t>• Zorlamalı komütasyonludur. </a:t>
            </a:r>
            <a:endParaRPr/>
          </a:p>
          <a:p>
            <a:pPr indent="0" lvl="0" marL="0" rtl="0" algn="l">
              <a:lnSpc>
                <a:spcPct val="70000"/>
              </a:lnSpc>
              <a:spcBef>
                <a:spcPts val="1400"/>
              </a:spcBef>
              <a:spcAft>
                <a:spcPts val="0"/>
              </a:spcAft>
              <a:buSzPts val="2040"/>
              <a:buNone/>
            </a:pPr>
            <a:r>
              <a:rPr lang="tr-TR" sz="2040"/>
              <a:t>• Yüksek güç ve düşük frekanslarda SCR kullanılır. </a:t>
            </a:r>
            <a:endParaRPr/>
          </a:p>
          <a:p>
            <a:pPr indent="0" lvl="0" marL="0" rtl="0" algn="l">
              <a:lnSpc>
                <a:spcPct val="70000"/>
              </a:lnSpc>
              <a:spcBef>
                <a:spcPts val="1400"/>
              </a:spcBef>
              <a:spcAft>
                <a:spcPts val="0"/>
              </a:spcAft>
              <a:buSzPts val="2040"/>
              <a:buNone/>
            </a:pPr>
            <a:r>
              <a:rPr lang="tr-TR" sz="2040"/>
              <a:t>• Orta güç ve orta frekanslarda BJT kullanılır. </a:t>
            </a:r>
            <a:endParaRPr/>
          </a:p>
          <a:p>
            <a:pPr indent="0" lvl="0" marL="0" rtl="0" algn="l">
              <a:lnSpc>
                <a:spcPct val="70000"/>
              </a:lnSpc>
              <a:spcBef>
                <a:spcPts val="1400"/>
              </a:spcBef>
              <a:spcAft>
                <a:spcPts val="0"/>
              </a:spcAft>
              <a:buSzPts val="2040"/>
              <a:buNone/>
            </a:pPr>
            <a:r>
              <a:rPr lang="tr-TR" sz="2040"/>
              <a:t>• Düşük güç ve yüksek frekanslarda MOSFET kullanılır. </a:t>
            </a:r>
            <a:endParaRPr/>
          </a:p>
          <a:p>
            <a:pPr indent="0" lvl="0" marL="0" rtl="0" algn="l">
              <a:lnSpc>
                <a:spcPct val="70000"/>
              </a:lnSpc>
              <a:spcBef>
                <a:spcPts val="1400"/>
              </a:spcBef>
              <a:spcAft>
                <a:spcPts val="0"/>
              </a:spcAft>
              <a:buSzPts val="2040"/>
              <a:buNone/>
            </a:pPr>
            <a:r>
              <a:t/>
            </a:r>
            <a:endParaRPr b="1" sz="2040" u="sng"/>
          </a:p>
          <a:p>
            <a:pPr indent="0" lvl="0" marL="0" rtl="0" algn="l">
              <a:lnSpc>
                <a:spcPct val="70000"/>
              </a:lnSpc>
              <a:spcBef>
                <a:spcPts val="1400"/>
              </a:spcBef>
              <a:spcAft>
                <a:spcPts val="0"/>
              </a:spcAft>
              <a:buSzPts val="2550"/>
              <a:buNone/>
            </a:pPr>
            <a:r>
              <a:rPr b="1" lang="tr-TR" sz="2550" u="sng"/>
              <a:t>Başlıca Uygulama Alanları </a:t>
            </a:r>
            <a:endParaRPr/>
          </a:p>
          <a:p>
            <a:pPr indent="0" lvl="0" marL="0" rtl="0" algn="l">
              <a:lnSpc>
                <a:spcPct val="70000"/>
              </a:lnSpc>
              <a:spcBef>
                <a:spcPts val="1400"/>
              </a:spcBef>
              <a:spcAft>
                <a:spcPts val="0"/>
              </a:spcAft>
              <a:buSzPts val="2040"/>
              <a:buNone/>
            </a:pPr>
            <a:r>
              <a:rPr lang="tr-TR" sz="2040"/>
              <a:t> • AC motor kontrolü </a:t>
            </a:r>
            <a:endParaRPr/>
          </a:p>
          <a:p>
            <a:pPr indent="0" lvl="0" marL="0" rtl="0" algn="l">
              <a:lnSpc>
                <a:spcPct val="70000"/>
              </a:lnSpc>
              <a:spcBef>
                <a:spcPts val="1400"/>
              </a:spcBef>
              <a:spcAft>
                <a:spcPts val="0"/>
              </a:spcAft>
              <a:buSzPts val="2040"/>
              <a:buNone/>
            </a:pPr>
            <a:r>
              <a:rPr lang="tr-TR" sz="2040"/>
              <a:t>• Kesintisiz güç kaynakları </a:t>
            </a:r>
            <a:endParaRPr/>
          </a:p>
          <a:p>
            <a:pPr indent="0" lvl="0" marL="0" rtl="0" algn="l">
              <a:lnSpc>
                <a:spcPct val="70000"/>
              </a:lnSpc>
              <a:spcBef>
                <a:spcPts val="1400"/>
              </a:spcBef>
              <a:spcAft>
                <a:spcPts val="0"/>
              </a:spcAft>
              <a:buSzPts val="2040"/>
              <a:buNone/>
            </a:pPr>
            <a:r>
              <a:rPr lang="tr-TR" sz="2040"/>
              <a:t>• Endüksiyonla ısıtma sistemleri </a:t>
            </a:r>
            <a:endParaRPr/>
          </a:p>
          <a:p>
            <a:pPr indent="0" lvl="0" marL="0" rtl="0" algn="l">
              <a:lnSpc>
                <a:spcPct val="70000"/>
              </a:lnSpc>
              <a:spcBef>
                <a:spcPts val="1400"/>
              </a:spcBef>
              <a:spcAft>
                <a:spcPts val="0"/>
              </a:spcAft>
              <a:buSzPts val="2040"/>
              <a:buNone/>
            </a:pPr>
            <a:r>
              <a:rPr lang="tr-TR" sz="2040"/>
              <a:t>• Yüksek gerilim DC taşıma sistemleri </a:t>
            </a:r>
            <a:endParaRPr/>
          </a:p>
          <a:p>
            <a:pPr indent="0" lvl="0" marL="0" rtl="0" algn="l">
              <a:lnSpc>
                <a:spcPct val="70000"/>
              </a:lnSpc>
              <a:spcBef>
                <a:spcPts val="1400"/>
              </a:spcBef>
              <a:spcAft>
                <a:spcPts val="0"/>
              </a:spcAft>
              <a:buSzPts val="2040"/>
              <a:buNone/>
            </a:pPr>
            <a:r>
              <a:rPr lang="tr-TR" sz="2040"/>
              <a:t>• AC gerilim kaynakları </a:t>
            </a:r>
            <a:endParaRPr/>
          </a:p>
          <a:p>
            <a:pPr indent="0" lvl="0" marL="0" rtl="0" algn="l">
              <a:lnSpc>
                <a:spcPct val="70000"/>
              </a:lnSpc>
              <a:spcBef>
                <a:spcPts val="1400"/>
              </a:spcBef>
              <a:spcAft>
                <a:spcPts val="0"/>
              </a:spcAft>
              <a:buSzPts val="1870"/>
              <a:buNone/>
            </a:pPr>
            <a:r>
              <a:rPr lang="tr-TR" sz="1870"/>
              <a:t> </a:t>
            </a:r>
            <a:endParaRPr/>
          </a:p>
        </p:txBody>
      </p:sp>
      <p:pic>
        <p:nvPicPr>
          <p:cNvPr id="163" name="Google Shape;163;p25"/>
          <p:cNvPicPr preferRelativeResize="0"/>
          <p:nvPr/>
        </p:nvPicPr>
        <p:blipFill rotWithShape="1">
          <a:blip r:embed="rId3">
            <a:alphaModFix/>
          </a:blip>
          <a:srcRect b="0" l="0" r="0" t="0"/>
          <a:stretch/>
        </p:blipFill>
        <p:spPr>
          <a:xfrm>
            <a:off x="6700101" y="3549192"/>
            <a:ext cx="4632606" cy="11977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ph idx="1" type="body"/>
          </p:nvPr>
        </p:nvPicPr>
        <p:blipFill rotWithShape="1">
          <a:blip r:embed="rId3">
            <a:alphaModFix/>
          </a:blip>
          <a:srcRect b="0" l="0" r="0" t="0"/>
          <a:stretch/>
        </p:blipFill>
        <p:spPr>
          <a:xfrm>
            <a:off x="3521637" y="1093073"/>
            <a:ext cx="5282998" cy="46718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7"/>
          <p:cNvPicPr preferRelativeResize="0"/>
          <p:nvPr>
            <p:ph idx="1" type="body"/>
          </p:nvPr>
        </p:nvPicPr>
        <p:blipFill rotWithShape="1">
          <a:blip r:embed="rId3">
            <a:alphaModFix/>
          </a:blip>
          <a:srcRect b="0" l="0" r="0" t="0"/>
          <a:stretch/>
        </p:blipFill>
        <p:spPr>
          <a:xfrm>
            <a:off x="1432874" y="667203"/>
            <a:ext cx="10030941" cy="55235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 type="body"/>
          </p:nvPr>
        </p:nvSpPr>
        <p:spPr>
          <a:xfrm>
            <a:off x="1102936" y="263951"/>
            <a:ext cx="11089064" cy="6594049"/>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3200"/>
              <a:buNone/>
            </a:pPr>
            <a:r>
              <a:rPr b="1" lang="tr-TR" sz="3200" u="sng"/>
              <a:t>B) GÜÇ ELEKTRONİĞİNİN ENDÜSTRİYEL UYGULAMALARI </a:t>
            </a:r>
            <a:endParaRPr/>
          </a:p>
          <a:p>
            <a:pPr indent="0" lvl="0" marL="0" rtl="0" algn="l">
              <a:lnSpc>
                <a:spcPct val="90000"/>
              </a:lnSpc>
              <a:spcBef>
                <a:spcPts val="1400"/>
              </a:spcBef>
              <a:spcAft>
                <a:spcPts val="0"/>
              </a:spcAft>
              <a:buSzPts val="2200"/>
              <a:buNone/>
            </a:pPr>
            <a:r>
              <a:rPr lang="tr-TR"/>
              <a:t>      </a:t>
            </a:r>
            <a:r>
              <a:rPr lang="tr-TR" sz="2400"/>
              <a:t>Güç Elektroniğinin </a:t>
            </a:r>
            <a:r>
              <a:rPr b="1" lang="tr-TR" sz="2400"/>
              <a:t>statik ve dinamik </a:t>
            </a:r>
            <a:r>
              <a:rPr lang="tr-TR" sz="2400"/>
              <a:t>temel endüstriyel uygulama alanları ile diğer önemli endüstriyel uygulama alanları aşağıdaki gibi sıralanabilir.</a:t>
            </a:r>
            <a:endParaRPr/>
          </a:p>
          <a:p>
            <a:pPr indent="0" lvl="0" marL="0" rtl="0" algn="l">
              <a:lnSpc>
                <a:spcPct val="90000"/>
              </a:lnSpc>
              <a:spcBef>
                <a:spcPts val="140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1. Temel Statik Uygulamalar </a:t>
            </a:r>
            <a:endParaRPr/>
          </a:p>
          <a:p>
            <a:pPr indent="0" lvl="0" marL="0" rtl="0" algn="l">
              <a:lnSpc>
                <a:spcPct val="90000"/>
              </a:lnSpc>
              <a:spcBef>
                <a:spcPts val="1400"/>
              </a:spcBef>
              <a:spcAft>
                <a:spcPts val="0"/>
              </a:spcAft>
              <a:buSzPts val="2400"/>
              <a:buNone/>
            </a:pPr>
            <a:r>
              <a:rPr lang="tr-TR" sz="2400"/>
              <a:t>• Kesintisiz Güç Kaynakları (KGK, UPS) </a:t>
            </a:r>
            <a:endParaRPr/>
          </a:p>
          <a:p>
            <a:pPr indent="0" lvl="0" marL="0" rtl="0" algn="l">
              <a:lnSpc>
                <a:spcPct val="90000"/>
              </a:lnSpc>
              <a:spcBef>
                <a:spcPts val="1400"/>
              </a:spcBef>
              <a:spcAft>
                <a:spcPts val="0"/>
              </a:spcAft>
              <a:buSzPts val="2400"/>
              <a:buNone/>
            </a:pPr>
            <a:r>
              <a:rPr lang="tr-TR" sz="2400"/>
              <a:t>• Anahtarlamalı Güç Kaynakları (AGK, SMPS) </a:t>
            </a:r>
            <a:endParaRPr/>
          </a:p>
          <a:p>
            <a:pPr indent="0" lvl="0" marL="0" rtl="0" algn="l">
              <a:lnSpc>
                <a:spcPct val="90000"/>
              </a:lnSpc>
              <a:spcBef>
                <a:spcPts val="1400"/>
              </a:spcBef>
              <a:spcAft>
                <a:spcPts val="0"/>
              </a:spcAft>
              <a:buSzPts val="2400"/>
              <a:buNone/>
            </a:pPr>
            <a:r>
              <a:rPr lang="tr-TR" sz="2400"/>
              <a:t>• Rezonanslı Güç Kaynakları (RGK, RMPS) </a:t>
            </a:r>
            <a:endParaRPr/>
          </a:p>
          <a:p>
            <a:pPr indent="0" lvl="0" marL="0" rtl="0" algn="l">
              <a:lnSpc>
                <a:spcPct val="90000"/>
              </a:lnSpc>
              <a:spcBef>
                <a:spcPts val="1400"/>
              </a:spcBef>
              <a:spcAft>
                <a:spcPts val="0"/>
              </a:spcAft>
              <a:buSzPts val="2400"/>
              <a:buNone/>
            </a:pPr>
            <a:r>
              <a:rPr lang="tr-TR" sz="2400"/>
              <a:t>• Endüksiyonla Isıtma (EI, EH) </a:t>
            </a:r>
            <a:endParaRPr/>
          </a:p>
          <a:p>
            <a:pPr indent="0" lvl="0" marL="0" rtl="0" algn="l">
              <a:lnSpc>
                <a:spcPct val="90000"/>
              </a:lnSpc>
              <a:spcBef>
                <a:spcPts val="1400"/>
              </a:spcBef>
              <a:spcAft>
                <a:spcPts val="0"/>
              </a:spcAft>
              <a:buSzPts val="2400"/>
              <a:buNone/>
            </a:pPr>
            <a:r>
              <a:rPr lang="tr-TR" sz="2400"/>
              <a:t>• Elektronik Balastlar (EB, EB) </a:t>
            </a:r>
            <a:endParaRPr/>
          </a:p>
          <a:p>
            <a:pPr indent="0" lvl="0" marL="0" rtl="0" algn="l">
              <a:lnSpc>
                <a:spcPct val="90000"/>
              </a:lnSpc>
              <a:spcBef>
                <a:spcPts val="1400"/>
              </a:spcBef>
              <a:spcAft>
                <a:spcPts val="0"/>
              </a:spcAft>
              <a:buSzPts val="2400"/>
              <a:buNone/>
            </a:pPr>
            <a:r>
              <a:rPr lang="tr-TR" sz="2400"/>
              <a:t>• Yüksek Gerilim DC Taşıma (YGDCT, HVDC) </a:t>
            </a:r>
            <a:endParaRPr/>
          </a:p>
          <a:p>
            <a:pPr indent="0" lvl="0" marL="0" rtl="0" algn="l">
              <a:lnSpc>
                <a:spcPct val="90000"/>
              </a:lnSpc>
              <a:spcBef>
                <a:spcPts val="1400"/>
              </a:spcBef>
              <a:spcAft>
                <a:spcPts val="0"/>
              </a:spcAft>
              <a:buSzPts val="2400"/>
              <a:buNone/>
            </a:pPr>
            <a:r>
              <a:rPr lang="tr-TR" sz="2400"/>
              <a:t>• Statik VAR Kompanzasyonu (SVK, SVC)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1" type="body"/>
          </p:nvPr>
        </p:nvSpPr>
        <p:spPr>
          <a:xfrm>
            <a:off x="1168924" y="103695"/>
            <a:ext cx="11023076" cy="6754305"/>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3600"/>
              <a:buNone/>
            </a:pPr>
            <a:r>
              <a:t/>
            </a:r>
            <a:endParaRPr b="1" sz="3600" u="sng"/>
          </a:p>
          <a:p>
            <a:pPr indent="0" lvl="0" marL="0" rtl="0" algn="l">
              <a:lnSpc>
                <a:spcPct val="90000"/>
              </a:lnSpc>
              <a:spcBef>
                <a:spcPts val="1400"/>
              </a:spcBef>
              <a:spcAft>
                <a:spcPts val="0"/>
              </a:spcAft>
              <a:buSzPts val="3600"/>
              <a:buNone/>
            </a:pPr>
            <a:r>
              <a:rPr b="1" lang="tr-TR" sz="3600" u="sng"/>
              <a:t>2. Temel Dinamik Uygulamalar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400"/>
              <a:buNone/>
            </a:pPr>
            <a:r>
              <a:rPr lang="tr-TR" sz="2400"/>
              <a:t>• Genel Olarak DC Motor Kontrolü </a:t>
            </a:r>
            <a:endParaRPr/>
          </a:p>
          <a:p>
            <a:pPr indent="0" lvl="0" marL="0" rtl="0" algn="l">
              <a:lnSpc>
                <a:spcPct val="90000"/>
              </a:lnSpc>
              <a:spcBef>
                <a:spcPts val="1400"/>
              </a:spcBef>
              <a:spcAft>
                <a:spcPts val="0"/>
              </a:spcAft>
              <a:buSzPts val="2400"/>
              <a:buNone/>
            </a:pPr>
            <a:r>
              <a:rPr lang="tr-TR" sz="2400"/>
              <a:t>• Genel Olarak AC Motor Kontrolü </a:t>
            </a:r>
            <a:endParaRPr/>
          </a:p>
          <a:p>
            <a:pPr indent="0" lvl="0" marL="0" rtl="0" algn="l">
              <a:lnSpc>
                <a:spcPct val="90000"/>
              </a:lnSpc>
              <a:spcBef>
                <a:spcPts val="1400"/>
              </a:spcBef>
              <a:spcAft>
                <a:spcPts val="0"/>
              </a:spcAft>
              <a:buSzPts val="2400"/>
              <a:buNone/>
            </a:pPr>
            <a:r>
              <a:rPr lang="tr-TR" sz="2400"/>
              <a:t>• Sincap Kafesli (Kısa Devre Rotorlu) Asenkron Motor Kontrolü </a:t>
            </a:r>
            <a:endParaRPr/>
          </a:p>
          <a:p>
            <a:pPr indent="0" lvl="0" marL="0" rtl="0" algn="l">
              <a:lnSpc>
                <a:spcPct val="90000"/>
              </a:lnSpc>
              <a:spcBef>
                <a:spcPts val="1400"/>
              </a:spcBef>
              <a:spcAft>
                <a:spcPts val="0"/>
              </a:spcAft>
              <a:buSzPts val="2400"/>
              <a:buNone/>
            </a:pPr>
            <a:r>
              <a:rPr lang="tr-TR" sz="2400"/>
              <a:t>• Bilezikli (Sargılı Rotorlu)  Asenkron Motor Kontrolü </a:t>
            </a:r>
            <a:endParaRPr/>
          </a:p>
          <a:p>
            <a:pPr indent="0" lvl="0" marL="0" rtl="0" algn="l">
              <a:lnSpc>
                <a:spcPct val="90000"/>
              </a:lnSpc>
              <a:spcBef>
                <a:spcPts val="1400"/>
              </a:spcBef>
              <a:spcAft>
                <a:spcPts val="0"/>
              </a:spcAft>
              <a:buSzPts val="2400"/>
              <a:buNone/>
            </a:pPr>
            <a:r>
              <a:rPr lang="tr-TR" sz="2400"/>
              <a:t>• Lineer Asenkron Motor Kontrolü </a:t>
            </a:r>
            <a:endParaRPr/>
          </a:p>
          <a:p>
            <a:pPr indent="0" lvl="0" marL="0" rtl="0" algn="l">
              <a:lnSpc>
                <a:spcPct val="90000"/>
              </a:lnSpc>
              <a:spcBef>
                <a:spcPts val="1400"/>
              </a:spcBef>
              <a:spcAft>
                <a:spcPts val="0"/>
              </a:spcAft>
              <a:buSzPts val="2400"/>
              <a:buNone/>
            </a:pPr>
            <a:r>
              <a:rPr lang="tr-TR" sz="2400"/>
              <a:t>• Senkron Motor Kontrolü </a:t>
            </a:r>
            <a:endParaRPr/>
          </a:p>
          <a:p>
            <a:pPr indent="0" lvl="0" marL="0" rtl="0" algn="l">
              <a:lnSpc>
                <a:spcPct val="90000"/>
              </a:lnSpc>
              <a:spcBef>
                <a:spcPts val="1400"/>
              </a:spcBef>
              <a:spcAft>
                <a:spcPts val="0"/>
              </a:spcAft>
              <a:buSzPts val="2400"/>
              <a:buNone/>
            </a:pPr>
            <a:r>
              <a:rPr lang="tr-TR" sz="2400"/>
              <a:t>• Üniversal Motor Kontrolü </a:t>
            </a:r>
            <a:endParaRPr/>
          </a:p>
          <a:p>
            <a:pPr indent="0" lvl="0" marL="0" rtl="0" algn="l">
              <a:lnSpc>
                <a:spcPct val="90000"/>
              </a:lnSpc>
              <a:spcBef>
                <a:spcPts val="1400"/>
              </a:spcBef>
              <a:spcAft>
                <a:spcPts val="0"/>
              </a:spcAft>
              <a:buSzPts val="2400"/>
              <a:buNone/>
            </a:pPr>
            <a:r>
              <a:rPr lang="tr-TR" sz="2400"/>
              <a:t>• Adım Motoru Kontrolü </a:t>
            </a:r>
            <a:endParaRPr/>
          </a:p>
          <a:p>
            <a:pPr indent="0" lvl="0" marL="0" rtl="0" algn="l">
              <a:lnSpc>
                <a:spcPct val="90000"/>
              </a:lnSpc>
              <a:spcBef>
                <a:spcPts val="1400"/>
              </a:spcBef>
              <a:spcAft>
                <a:spcPts val="0"/>
              </a:spcAft>
              <a:buSzPts val="2400"/>
              <a:buNone/>
            </a:pPr>
            <a:r>
              <a:rPr lang="tr-TR" sz="2400"/>
              <a:t>• Relüktans Motor Kontrolü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idx="1" type="body"/>
          </p:nvPr>
        </p:nvSpPr>
        <p:spPr>
          <a:xfrm>
            <a:off x="1131216" y="235670"/>
            <a:ext cx="11060784" cy="6325386"/>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SzPts val="3330"/>
              <a:buNone/>
            </a:pPr>
            <a:r>
              <a:rPr b="1" lang="tr-TR" sz="3330" u="sng"/>
              <a:t>3. Diğer Önemli Uygulamalar </a:t>
            </a:r>
            <a:endParaRPr/>
          </a:p>
          <a:p>
            <a:pPr indent="0" lvl="0" marL="0" rtl="0" algn="l">
              <a:lnSpc>
                <a:spcPct val="80000"/>
              </a:lnSpc>
              <a:spcBef>
                <a:spcPts val="1400"/>
              </a:spcBef>
              <a:spcAft>
                <a:spcPts val="0"/>
              </a:spcAft>
              <a:buSzPts val="2035"/>
              <a:buNone/>
            </a:pPr>
            <a:r>
              <a:rPr lang="tr-TR" sz="2035"/>
              <a:t> </a:t>
            </a:r>
            <a:endParaRPr/>
          </a:p>
          <a:p>
            <a:pPr indent="0" lvl="0" marL="0" rtl="0" algn="l">
              <a:lnSpc>
                <a:spcPct val="80000"/>
              </a:lnSpc>
              <a:spcBef>
                <a:spcPts val="1400"/>
              </a:spcBef>
              <a:spcAft>
                <a:spcPts val="0"/>
              </a:spcAft>
              <a:buSzPts val="2220"/>
              <a:buNone/>
            </a:pPr>
            <a:r>
              <a:rPr lang="tr-TR" sz="2220"/>
              <a:t>• Isıtma ve Soğuma Sistemleri </a:t>
            </a:r>
            <a:endParaRPr/>
          </a:p>
          <a:p>
            <a:pPr indent="0" lvl="0" marL="0" rtl="0" algn="l">
              <a:lnSpc>
                <a:spcPct val="80000"/>
              </a:lnSpc>
              <a:spcBef>
                <a:spcPts val="1400"/>
              </a:spcBef>
              <a:spcAft>
                <a:spcPts val="0"/>
              </a:spcAft>
              <a:buSzPts val="2220"/>
              <a:buNone/>
            </a:pPr>
            <a:r>
              <a:rPr lang="tr-TR" sz="2220"/>
              <a:t>• Lehim ve Kaynak Yapma Sistemleri </a:t>
            </a:r>
            <a:endParaRPr/>
          </a:p>
          <a:p>
            <a:pPr indent="0" lvl="0" marL="0" rtl="0" algn="l">
              <a:lnSpc>
                <a:spcPct val="80000"/>
              </a:lnSpc>
              <a:spcBef>
                <a:spcPts val="1400"/>
              </a:spcBef>
              <a:spcAft>
                <a:spcPts val="0"/>
              </a:spcAft>
              <a:buSzPts val="2220"/>
              <a:buNone/>
            </a:pPr>
            <a:r>
              <a:rPr lang="tr-TR" sz="2220"/>
              <a:t>• Eritme ve Sertleştirme Sistemleri </a:t>
            </a:r>
            <a:endParaRPr/>
          </a:p>
          <a:p>
            <a:pPr indent="0" lvl="0" marL="0" rtl="0" algn="l">
              <a:lnSpc>
                <a:spcPct val="80000"/>
              </a:lnSpc>
              <a:spcBef>
                <a:spcPts val="1400"/>
              </a:spcBef>
              <a:spcAft>
                <a:spcPts val="0"/>
              </a:spcAft>
              <a:buSzPts val="2220"/>
              <a:buNone/>
            </a:pPr>
            <a:r>
              <a:rPr lang="tr-TR" sz="2220"/>
              <a:t>• Asansör ve Vinç Sistemleri </a:t>
            </a:r>
            <a:endParaRPr/>
          </a:p>
          <a:p>
            <a:pPr indent="0" lvl="0" marL="0" rtl="0" algn="l">
              <a:lnSpc>
                <a:spcPct val="80000"/>
              </a:lnSpc>
              <a:spcBef>
                <a:spcPts val="1400"/>
              </a:spcBef>
              <a:spcAft>
                <a:spcPts val="0"/>
              </a:spcAft>
              <a:buSzPts val="2220"/>
              <a:buNone/>
            </a:pPr>
            <a:r>
              <a:rPr lang="tr-TR" sz="2220"/>
              <a:t>• Yürüyen Merdiven ve Bant Sistemleri </a:t>
            </a:r>
            <a:endParaRPr/>
          </a:p>
          <a:p>
            <a:pPr indent="0" lvl="0" marL="0" rtl="0" algn="l">
              <a:lnSpc>
                <a:spcPct val="80000"/>
              </a:lnSpc>
              <a:spcBef>
                <a:spcPts val="1400"/>
              </a:spcBef>
              <a:spcAft>
                <a:spcPts val="0"/>
              </a:spcAft>
              <a:buSzPts val="2220"/>
              <a:buNone/>
            </a:pPr>
            <a:r>
              <a:rPr lang="tr-TR" sz="2220"/>
              <a:t>• Uzay ve Askeri Araç Sistemleri </a:t>
            </a:r>
            <a:endParaRPr/>
          </a:p>
          <a:p>
            <a:pPr indent="0" lvl="0" marL="0" rtl="0" algn="l">
              <a:lnSpc>
                <a:spcPct val="80000"/>
              </a:lnSpc>
              <a:spcBef>
                <a:spcPts val="1400"/>
              </a:spcBef>
              <a:spcAft>
                <a:spcPts val="0"/>
              </a:spcAft>
              <a:buSzPts val="2220"/>
              <a:buNone/>
            </a:pPr>
            <a:r>
              <a:rPr lang="tr-TR" sz="2220"/>
              <a:t>• Yer Kazma ve Maden Çıkarma Sistemleri </a:t>
            </a:r>
            <a:endParaRPr/>
          </a:p>
          <a:p>
            <a:pPr indent="0" lvl="0" marL="0" rtl="0" algn="l">
              <a:lnSpc>
                <a:spcPct val="80000"/>
              </a:lnSpc>
              <a:spcBef>
                <a:spcPts val="1400"/>
              </a:spcBef>
              <a:spcAft>
                <a:spcPts val="0"/>
              </a:spcAft>
              <a:buSzPts val="2220"/>
              <a:buNone/>
            </a:pPr>
            <a:r>
              <a:rPr lang="tr-TR" sz="2220"/>
              <a:t> Ayrıca, Güç Elektroniği, Disiplinlerarası Bilim Alanları olarak bilinen </a:t>
            </a:r>
            <a:endParaRPr/>
          </a:p>
          <a:p>
            <a:pPr indent="0" lvl="0" marL="0" rtl="0" algn="l">
              <a:lnSpc>
                <a:spcPct val="80000"/>
              </a:lnSpc>
              <a:spcBef>
                <a:spcPts val="1400"/>
              </a:spcBef>
              <a:spcAft>
                <a:spcPts val="0"/>
              </a:spcAft>
              <a:buSzPts val="2220"/>
              <a:buNone/>
            </a:pPr>
            <a:r>
              <a:rPr b="1" lang="tr-TR" sz="2220"/>
              <a:t>• Endüstriyel Otomasyon </a:t>
            </a:r>
            <a:endParaRPr/>
          </a:p>
          <a:p>
            <a:pPr indent="0" lvl="0" marL="0" rtl="0" algn="l">
              <a:lnSpc>
                <a:spcPct val="80000"/>
              </a:lnSpc>
              <a:spcBef>
                <a:spcPts val="1400"/>
              </a:spcBef>
              <a:spcAft>
                <a:spcPts val="0"/>
              </a:spcAft>
              <a:buSzPts val="2220"/>
              <a:buNone/>
            </a:pPr>
            <a:r>
              <a:rPr b="1" lang="tr-TR" sz="2220"/>
              <a:t>• Mekatronik </a:t>
            </a:r>
            <a:endParaRPr/>
          </a:p>
          <a:p>
            <a:pPr indent="0" lvl="0" marL="0" rtl="0" algn="l">
              <a:lnSpc>
                <a:spcPct val="80000"/>
              </a:lnSpc>
              <a:spcBef>
                <a:spcPts val="1400"/>
              </a:spcBef>
              <a:spcAft>
                <a:spcPts val="0"/>
              </a:spcAft>
              <a:buSzPts val="2220"/>
              <a:buNone/>
            </a:pPr>
            <a:r>
              <a:rPr b="1" lang="tr-TR" sz="2220"/>
              <a:t>• Robotik  </a:t>
            </a:r>
            <a:endParaRPr/>
          </a:p>
          <a:p>
            <a:pPr indent="0" lvl="0" marL="0" rtl="0" algn="l">
              <a:lnSpc>
                <a:spcPct val="80000"/>
              </a:lnSpc>
              <a:spcBef>
                <a:spcPts val="1400"/>
              </a:spcBef>
              <a:spcAft>
                <a:spcPts val="0"/>
              </a:spcAft>
              <a:buSzPts val="2220"/>
              <a:buNone/>
            </a:pPr>
            <a:r>
              <a:rPr lang="tr-TR" sz="2220"/>
              <a:t>bilimleri  içerisinde de yoğun bir şekilde yer almaktadır.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ph idx="1" type="body"/>
          </p:nvPr>
        </p:nvSpPr>
        <p:spPr>
          <a:xfrm>
            <a:off x="1371600" y="0"/>
            <a:ext cx="10820400"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4400"/>
              <a:buNone/>
            </a:pPr>
            <a:r>
              <a:rPr b="1" lang="tr-TR" sz="4400"/>
              <a:t>2. TEMEL YARI İLETKEN GÜÇ ELEMANLARI </a:t>
            </a:r>
            <a:endParaRPr/>
          </a:p>
          <a:p>
            <a:pPr indent="0" lvl="0" marL="0" rtl="0" algn="l">
              <a:lnSpc>
                <a:spcPct val="90000"/>
              </a:lnSpc>
              <a:spcBef>
                <a:spcPts val="1400"/>
              </a:spcBef>
              <a:spcAft>
                <a:spcPts val="0"/>
              </a:spcAft>
              <a:buSzPts val="2800"/>
              <a:buNone/>
            </a:pPr>
            <a:r>
              <a:rPr b="1" lang="tr-TR" sz="2800"/>
              <a:t> </a:t>
            </a:r>
            <a:endParaRPr/>
          </a:p>
          <a:p>
            <a:pPr indent="0" lvl="0" marL="0" rtl="0" algn="l">
              <a:lnSpc>
                <a:spcPct val="90000"/>
              </a:lnSpc>
              <a:spcBef>
                <a:spcPts val="1400"/>
              </a:spcBef>
              <a:spcAft>
                <a:spcPts val="0"/>
              </a:spcAft>
              <a:buSzPts val="2800"/>
              <a:buNone/>
            </a:pPr>
            <a:r>
              <a:rPr b="1" lang="tr-TR" sz="2800"/>
              <a:t>A) TEMEL KONTROLSÜZ GÜÇ ELEMANI DİYOT</a:t>
            </a:r>
            <a:endParaRPr/>
          </a:p>
          <a:p>
            <a:pPr indent="0" lvl="0" marL="0" rtl="0" algn="l">
              <a:lnSpc>
                <a:spcPct val="90000"/>
              </a:lnSpc>
              <a:spcBef>
                <a:spcPts val="1400"/>
              </a:spcBef>
              <a:spcAft>
                <a:spcPts val="0"/>
              </a:spcAft>
              <a:buSzPts val="2400"/>
              <a:buNone/>
            </a:pPr>
            <a:r>
              <a:rPr lang="tr-TR" sz="2400"/>
              <a:t>Yapı, Sembol ve İletim Karakteristiği:</a:t>
            </a:r>
            <a:endParaRPr/>
          </a:p>
          <a:p>
            <a:pPr indent="0" lvl="0" marL="0" rtl="0" algn="l">
              <a:lnSpc>
                <a:spcPct val="90000"/>
              </a:lnSpc>
              <a:spcBef>
                <a:spcPts val="1400"/>
              </a:spcBef>
              <a:spcAft>
                <a:spcPts val="0"/>
              </a:spcAft>
              <a:buSzPts val="2800"/>
              <a:buNone/>
            </a:pPr>
            <a:r>
              <a:rPr b="1" lang="tr-TR" sz="2800"/>
              <a:t> </a:t>
            </a:r>
            <a:endParaRPr/>
          </a:p>
        </p:txBody>
      </p:sp>
      <p:pic>
        <p:nvPicPr>
          <p:cNvPr id="194" name="Google Shape;194;p31"/>
          <p:cNvPicPr preferRelativeResize="0"/>
          <p:nvPr/>
        </p:nvPicPr>
        <p:blipFill rotWithShape="1">
          <a:blip r:embed="rId3">
            <a:alphaModFix/>
          </a:blip>
          <a:srcRect b="0" l="0" r="0" t="0"/>
          <a:stretch/>
        </p:blipFill>
        <p:spPr>
          <a:xfrm>
            <a:off x="1567313" y="3429000"/>
            <a:ext cx="9057374" cy="2989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4"/>
          <p:cNvSpPr txBox="1"/>
          <p:nvPr>
            <p:ph type="title"/>
          </p:nvPr>
        </p:nvSpPr>
        <p:spPr>
          <a:xfrm>
            <a:off x="1371600" y="685800"/>
            <a:ext cx="9601200" cy="671660"/>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4500"/>
              <a:buFont typeface="Twentieth Century"/>
              <a:buNone/>
            </a:pPr>
            <a:r>
              <a:rPr b="1" lang="tr-TR" sz="4500"/>
              <a:t>İÇİNDEKİLER</a:t>
            </a:r>
            <a:endParaRPr/>
          </a:p>
        </p:txBody>
      </p:sp>
      <p:sp>
        <p:nvSpPr>
          <p:cNvPr id="100" name="Google Shape;100;p14"/>
          <p:cNvSpPr txBox="1"/>
          <p:nvPr>
            <p:ph idx="1" type="body"/>
          </p:nvPr>
        </p:nvSpPr>
        <p:spPr>
          <a:xfrm>
            <a:off x="1371600" y="1527142"/>
            <a:ext cx="9601200" cy="4967926"/>
          </a:xfrm>
          <a:prstGeom prst="rect">
            <a:avLst/>
          </a:prstGeom>
          <a:noFill/>
          <a:ln>
            <a:noFill/>
          </a:ln>
        </p:spPr>
        <p:txBody>
          <a:bodyPr anchorCtr="0" anchor="t" bIns="45700" lIns="45700" spcFirstLastPara="1" rIns="45700" wrap="square" tIns="45700">
            <a:noAutofit/>
          </a:bodyPr>
          <a:lstStyle/>
          <a:p>
            <a:pPr indent="-152400" lvl="0" marL="91440" rtl="0" algn="l">
              <a:lnSpc>
                <a:spcPct val="80000"/>
              </a:lnSpc>
              <a:spcBef>
                <a:spcPts val="0"/>
              </a:spcBef>
              <a:spcAft>
                <a:spcPts val="0"/>
              </a:spcAft>
              <a:buSzPts val="2400"/>
              <a:buChar char=" "/>
            </a:pPr>
            <a:r>
              <a:rPr b="1" lang="tr-TR" sz="2400"/>
              <a:t>1. Güç Elektroniğinin Kapsamı ve Uygulamaları </a:t>
            </a:r>
            <a:endParaRPr/>
          </a:p>
          <a:p>
            <a:pPr indent="-152400" lvl="0" marL="91440" rtl="0" algn="l">
              <a:lnSpc>
                <a:spcPct val="80000"/>
              </a:lnSpc>
              <a:spcBef>
                <a:spcPts val="1400"/>
              </a:spcBef>
              <a:spcAft>
                <a:spcPts val="0"/>
              </a:spcAft>
              <a:buSzPts val="2400"/>
              <a:buChar char=" "/>
            </a:pPr>
            <a:r>
              <a:rPr b="1" lang="tr-TR" sz="2400"/>
              <a:t>2. Temel Yarı İletken Güç Elemanları </a:t>
            </a:r>
            <a:endParaRPr/>
          </a:p>
          <a:p>
            <a:pPr indent="-152400" lvl="0" marL="91440" rtl="0" algn="l">
              <a:lnSpc>
                <a:spcPct val="80000"/>
              </a:lnSpc>
              <a:spcBef>
                <a:spcPts val="1400"/>
              </a:spcBef>
              <a:spcAft>
                <a:spcPts val="0"/>
              </a:spcAft>
              <a:buSzPts val="2400"/>
              <a:buChar char=" "/>
            </a:pPr>
            <a:r>
              <a:rPr b="1" lang="tr-TR" sz="2400"/>
              <a:t>3. Diğer Yarı İletken Güç Elemanları </a:t>
            </a:r>
            <a:endParaRPr/>
          </a:p>
          <a:p>
            <a:pPr indent="-152400" lvl="0" marL="91440" rtl="0" algn="l">
              <a:lnSpc>
                <a:spcPct val="80000"/>
              </a:lnSpc>
              <a:spcBef>
                <a:spcPts val="1400"/>
              </a:spcBef>
              <a:spcAft>
                <a:spcPts val="0"/>
              </a:spcAft>
              <a:buSzPts val="2400"/>
              <a:buChar char=" "/>
            </a:pPr>
            <a:r>
              <a:rPr b="1" lang="tr-TR" sz="2400"/>
              <a:t>4. Güç Elemanlarının Karşılaştırılması </a:t>
            </a:r>
            <a:endParaRPr/>
          </a:p>
          <a:p>
            <a:pPr indent="-152400" lvl="0" marL="91440" rtl="0" algn="l">
              <a:lnSpc>
                <a:spcPct val="80000"/>
              </a:lnSpc>
              <a:spcBef>
                <a:spcPts val="1400"/>
              </a:spcBef>
              <a:spcAft>
                <a:spcPts val="0"/>
              </a:spcAft>
              <a:buSzPts val="2400"/>
              <a:buChar char=" "/>
            </a:pPr>
            <a:r>
              <a:rPr b="1" lang="tr-TR" sz="2400"/>
              <a:t>5. AC-DC Dönüştürücüler / Doğrultucular  </a:t>
            </a:r>
            <a:endParaRPr/>
          </a:p>
          <a:p>
            <a:pPr indent="-152400" lvl="0" marL="91440" rtl="0" algn="l">
              <a:lnSpc>
                <a:spcPct val="80000"/>
              </a:lnSpc>
              <a:spcBef>
                <a:spcPts val="1400"/>
              </a:spcBef>
              <a:spcAft>
                <a:spcPts val="0"/>
              </a:spcAft>
              <a:buSzPts val="2400"/>
              <a:buChar char=" "/>
            </a:pPr>
            <a:r>
              <a:rPr b="1" lang="tr-TR" sz="2400"/>
              <a:t>6. AC-AC Dönüştürücüler / AC Kıyıcılar  </a:t>
            </a:r>
            <a:endParaRPr/>
          </a:p>
          <a:p>
            <a:pPr indent="-152400" lvl="0" marL="91440" rtl="0" algn="l">
              <a:lnSpc>
                <a:spcPct val="80000"/>
              </a:lnSpc>
              <a:spcBef>
                <a:spcPts val="1400"/>
              </a:spcBef>
              <a:spcAft>
                <a:spcPts val="0"/>
              </a:spcAft>
              <a:buSzPts val="2400"/>
              <a:buChar char=" "/>
            </a:pPr>
            <a:r>
              <a:rPr b="1" lang="tr-TR" sz="2400"/>
              <a:t>7. DC-AC Dönüştürücüler / İnverterler  </a:t>
            </a:r>
            <a:endParaRPr/>
          </a:p>
          <a:p>
            <a:pPr indent="-152400" lvl="0" marL="91440" rtl="0" algn="l">
              <a:lnSpc>
                <a:spcPct val="80000"/>
              </a:lnSpc>
              <a:spcBef>
                <a:spcPts val="1400"/>
              </a:spcBef>
              <a:spcAft>
                <a:spcPts val="0"/>
              </a:spcAft>
              <a:buSzPts val="2400"/>
              <a:buChar char=" "/>
            </a:pPr>
            <a:r>
              <a:rPr b="1" lang="tr-TR" sz="2400"/>
              <a:t>8. DC-DC Dönüştürücüler / DC Kıyıcılar  </a:t>
            </a:r>
            <a:endParaRPr/>
          </a:p>
          <a:p>
            <a:pPr indent="-152400" lvl="0" marL="91440" rtl="0" algn="l">
              <a:lnSpc>
                <a:spcPct val="80000"/>
              </a:lnSpc>
              <a:spcBef>
                <a:spcPts val="1400"/>
              </a:spcBef>
              <a:spcAft>
                <a:spcPts val="0"/>
              </a:spcAft>
              <a:buSzPts val="2400"/>
              <a:buChar char=" "/>
            </a:pPr>
            <a:r>
              <a:rPr b="1" lang="tr-TR" sz="2400"/>
              <a:t>9. Güç Elemanlarında Kayıplar ve Isınma  </a:t>
            </a:r>
            <a:endParaRPr/>
          </a:p>
          <a:p>
            <a:pPr indent="-152400" lvl="0" marL="91440" rtl="0" algn="l">
              <a:lnSpc>
                <a:spcPct val="80000"/>
              </a:lnSpc>
              <a:spcBef>
                <a:spcPts val="1400"/>
              </a:spcBef>
              <a:spcAft>
                <a:spcPts val="0"/>
              </a:spcAft>
              <a:buSzPts val="2400"/>
              <a:buChar char=" "/>
            </a:pPr>
            <a:r>
              <a:rPr b="1" lang="tr-TR" sz="2400"/>
              <a:t>10. Temel Yarı İletken Kontrol Elemanları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 type="body"/>
          </p:nvPr>
        </p:nvSpPr>
        <p:spPr>
          <a:xfrm>
            <a:off x="1371600" y="0"/>
            <a:ext cx="9893431"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200"/>
              <a:buNone/>
            </a:pPr>
            <a:r>
              <a:rPr lang="tr-TR"/>
              <a:t>  </a:t>
            </a:r>
            <a:endParaRPr/>
          </a:p>
          <a:p>
            <a:pPr indent="0" lvl="0" marL="0" rtl="0" algn="l">
              <a:lnSpc>
                <a:spcPct val="90000"/>
              </a:lnSpc>
              <a:spcBef>
                <a:spcPts val="1400"/>
              </a:spcBef>
              <a:spcAft>
                <a:spcPts val="0"/>
              </a:spcAft>
              <a:buSzPts val="2200"/>
              <a:buNone/>
            </a:pPr>
            <a:r>
              <a:rPr lang="tr-TR"/>
              <a:t>  </a:t>
            </a:r>
            <a:r>
              <a:rPr lang="tr-TR" sz="2800"/>
              <a:t>En basit yapılı kontrolsüz yarı iletken elemandır. İletim yönünde, eşik geriliminin üzerinde küçük değerli bir iç dirence sahip olan bir iletken gibidir. Kesim yönünde ise, delinme gerilimine kadar çok küçük sızıntı akımlar geçiren bir yalıtkan gibidir. </a:t>
            </a:r>
            <a:endParaRPr/>
          </a:p>
          <a:p>
            <a:pPr indent="0" lvl="0" marL="0" rtl="0" algn="l">
              <a:lnSpc>
                <a:spcPct val="90000"/>
              </a:lnSpc>
              <a:spcBef>
                <a:spcPts val="1400"/>
              </a:spcBef>
              <a:spcAft>
                <a:spcPts val="0"/>
              </a:spcAft>
              <a:buSzPts val="2200"/>
              <a:buNone/>
            </a:pPr>
            <a:r>
              <a:rPr lang="tr-TR"/>
              <a:t> </a:t>
            </a:r>
            <a:endParaRPr/>
          </a:p>
          <a:p>
            <a:pPr indent="0" lvl="0" marL="0" rtl="0" algn="l">
              <a:lnSpc>
                <a:spcPct val="90000"/>
              </a:lnSpc>
              <a:spcBef>
                <a:spcPts val="1400"/>
              </a:spcBef>
              <a:spcAft>
                <a:spcPts val="0"/>
              </a:spcAft>
              <a:buSzPts val="2400"/>
              <a:buNone/>
            </a:pPr>
            <a:r>
              <a:rPr b="1" lang="tr-TR" sz="2400"/>
              <a:t>U</a:t>
            </a:r>
            <a:r>
              <a:rPr lang="tr-TR" sz="1600"/>
              <a:t>d</a:t>
            </a:r>
            <a:r>
              <a:rPr lang="tr-TR"/>
              <a:t>  : Delinme Gerilimi </a:t>
            </a:r>
            <a:endParaRPr/>
          </a:p>
          <a:p>
            <a:pPr indent="0" lvl="0" marL="0" rtl="0" algn="l">
              <a:lnSpc>
                <a:spcPct val="90000"/>
              </a:lnSpc>
              <a:spcBef>
                <a:spcPts val="1400"/>
              </a:spcBef>
              <a:spcAft>
                <a:spcPts val="0"/>
              </a:spcAft>
              <a:buSzPts val="2400"/>
              <a:buNone/>
            </a:pPr>
            <a:r>
              <a:rPr b="1" lang="tr-TR" sz="2400"/>
              <a:t>U</a:t>
            </a:r>
            <a:r>
              <a:rPr lang="tr-TR" sz="1400"/>
              <a:t>TO</a:t>
            </a:r>
            <a:r>
              <a:rPr b="1" lang="tr-TR" sz="2400"/>
              <a:t> : </a:t>
            </a:r>
            <a:r>
              <a:rPr lang="tr-TR"/>
              <a:t>Eşik Gerilimi </a:t>
            </a:r>
            <a:endParaRPr/>
          </a:p>
        </p:txBody>
      </p:sp>
      <p:pic>
        <p:nvPicPr>
          <p:cNvPr id="200" name="Google Shape;200;p32"/>
          <p:cNvPicPr preferRelativeResize="0"/>
          <p:nvPr/>
        </p:nvPicPr>
        <p:blipFill rotWithShape="1">
          <a:blip r:embed="rId3">
            <a:alphaModFix/>
          </a:blip>
          <a:srcRect b="0" l="0" r="0" t="0"/>
          <a:stretch/>
        </p:blipFill>
        <p:spPr>
          <a:xfrm>
            <a:off x="6781800" y="2340762"/>
            <a:ext cx="4172146" cy="42042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idx="1" type="body"/>
          </p:nvPr>
        </p:nvSpPr>
        <p:spPr>
          <a:xfrm>
            <a:off x="1371600" y="0"/>
            <a:ext cx="10820400"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t/>
            </a:r>
            <a:endParaRPr b="1" sz="2800"/>
          </a:p>
          <a:p>
            <a:pPr indent="0" lvl="0" marL="0" rtl="0" algn="l">
              <a:lnSpc>
                <a:spcPct val="90000"/>
              </a:lnSpc>
              <a:spcBef>
                <a:spcPts val="1400"/>
              </a:spcBef>
              <a:spcAft>
                <a:spcPts val="0"/>
              </a:spcAft>
              <a:buSzPts val="2800"/>
              <a:buNone/>
            </a:pPr>
            <a:r>
              <a:rPr b="1" lang="tr-TR" sz="2800"/>
              <a:t>B) TEMEL KONTROLLÜ GÜÇ ELEMANLARI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rPr lang="tr-TR"/>
              <a:t> </a:t>
            </a:r>
            <a:r>
              <a:rPr b="1" lang="tr-TR" sz="2400" u="sng"/>
              <a:t>1. TRİSTÖR (SCR) </a:t>
            </a:r>
            <a:endParaRPr/>
          </a:p>
          <a:p>
            <a:pPr indent="0" lvl="0" marL="0" rtl="0" algn="l">
              <a:lnSpc>
                <a:spcPct val="90000"/>
              </a:lnSpc>
              <a:spcBef>
                <a:spcPts val="1400"/>
              </a:spcBef>
              <a:spcAft>
                <a:spcPts val="0"/>
              </a:spcAft>
              <a:buSzPts val="2200"/>
              <a:buNone/>
            </a:pPr>
            <a:r>
              <a:rPr lang="tr-TR"/>
              <a:t>     Yapı, Sembol ve İletim Karakteristiği </a:t>
            </a:r>
            <a:endParaRPr/>
          </a:p>
          <a:p>
            <a:pPr indent="0" lvl="0" marL="0" rtl="0" algn="l">
              <a:lnSpc>
                <a:spcPct val="90000"/>
              </a:lnSpc>
              <a:spcBef>
                <a:spcPts val="1400"/>
              </a:spcBef>
              <a:spcAft>
                <a:spcPts val="0"/>
              </a:spcAft>
              <a:buSzPts val="2200"/>
              <a:buNone/>
            </a:pPr>
            <a:r>
              <a:t/>
            </a:r>
            <a:endParaRPr/>
          </a:p>
        </p:txBody>
      </p:sp>
      <p:pic>
        <p:nvPicPr>
          <p:cNvPr id="206" name="Google Shape;206;p33"/>
          <p:cNvPicPr preferRelativeResize="0"/>
          <p:nvPr/>
        </p:nvPicPr>
        <p:blipFill rotWithShape="1">
          <a:blip r:embed="rId3">
            <a:alphaModFix/>
          </a:blip>
          <a:srcRect b="0" l="0" r="0" t="0"/>
          <a:stretch/>
        </p:blipFill>
        <p:spPr>
          <a:xfrm>
            <a:off x="2655253" y="2636587"/>
            <a:ext cx="6881494" cy="37404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34"/>
          <p:cNvPicPr preferRelativeResize="0"/>
          <p:nvPr/>
        </p:nvPicPr>
        <p:blipFill rotWithShape="1">
          <a:blip r:embed="rId3">
            <a:alphaModFix/>
          </a:blip>
          <a:srcRect b="0" l="0" r="0" t="0"/>
          <a:stretch/>
        </p:blipFill>
        <p:spPr>
          <a:xfrm>
            <a:off x="3057525" y="390525"/>
            <a:ext cx="6076950" cy="6076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idx="1" type="body"/>
          </p:nvPr>
        </p:nvSpPr>
        <p:spPr>
          <a:xfrm>
            <a:off x="1065228" y="0"/>
            <a:ext cx="10209229" cy="6857999"/>
          </a:xfrm>
          <a:prstGeom prst="rect">
            <a:avLst/>
          </a:prstGeom>
          <a:noFill/>
          <a:ln>
            <a:noFill/>
          </a:ln>
        </p:spPr>
        <p:txBody>
          <a:bodyPr anchorCtr="0" anchor="t" bIns="45700" lIns="45700" spcFirstLastPara="1" rIns="45700" wrap="square" tIns="45700">
            <a:noAutofit/>
          </a:bodyPr>
          <a:lstStyle/>
          <a:p>
            <a:pPr indent="0" lvl="0" marL="36900" rtl="0" algn="l">
              <a:lnSpc>
                <a:spcPct val="90000"/>
              </a:lnSpc>
              <a:spcBef>
                <a:spcPts val="0"/>
              </a:spcBef>
              <a:spcAft>
                <a:spcPts val="0"/>
              </a:spcAft>
              <a:buSzPts val="2800"/>
              <a:buNone/>
            </a:pPr>
            <a:r>
              <a:t/>
            </a:r>
            <a:endParaRPr b="1" sz="2800" u="sng"/>
          </a:p>
          <a:p>
            <a:pPr indent="0" lvl="0" marL="36900" rtl="0" algn="l">
              <a:lnSpc>
                <a:spcPct val="90000"/>
              </a:lnSpc>
              <a:spcBef>
                <a:spcPts val="1400"/>
              </a:spcBef>
              <a:spcAft>
                <a:spcPts val="0"/>
              </a:spcAft>
              <a:buSzPts val="2800"/>
              <a:buNone/>
            </a:pPr>
            <a:r>
              <a:rPr b="1" lang="tr-TR" sz="2800" u="sng"/>
              <a:t>Tristörün Kendiliğinden İletime Geçme Sebepleri </a:t>
            </a:r>
            <a:endParaRPr/>
          </a:p>
          <a:p>
            <a:pPr indent="0" lvl="0" marL="36900" rtl="0" algn="l">
              <a:lnSpc>
                <a:spcPct val="90000"/>
              </a:lnSpc>
              <a:spcBef>
                <a:spcPts val="1400"/>
              </a:spcBef>
              <a:spcAft>
                <a:spcPts val="0"/>
              </a:spcAft>
              <a:buSzPts val="2200"/>
              <a:buNone/>
            </a:pPr>
            <a:r>
              <a:t/>
            </a:r>
            <a:endParaRPr/>
          </a:p>
          <a:p>
            <a:pPr indent="0" lvl="0" marL="36900" rtl="0" algn="l">
              <a:lnSpc>
                <a:spcPct val="90000"/>
              </a:lnSpc>
              <a:spcBef>
                <a:spcPts val="1400"/>
              </a:spcBef>
              <a:spcAft>
                <a:spcPts val="0"/>
              </a:spcAft>
              <a:buSzPts val="2200"/>
              <a:buNone/>
            </a:pPr>
            <a:r>
              <a:rPr lang="tr-TR" sz="2200"/>
              <a:t>1. Bir tristörün uçlarındaki gerilimin değeri bu tristörün sıfır devrilme gerilimi değerine erişirse, yani  </a:t>
            </a:r>
            <a:endParaRPr/>
          </a:p>
          <a:p>
            <a:pPr indent="0" lvl="0" marL="36900" rtl="0" algn="l">
              <a:lnSpc>
                <a:spcPct val="90000"/>
              </a:lnSpc>
              <a:spcBef>
                <a:spcPts val="1400"/>
              </a:spcBef>
              <a:spcAft>
                <a:spcPts val="0"/>
              </a:spcAft>
              <a:buSzPts val="2200"/>
              <a:buNone/>
            </a:pPr>
            <a:r>
              <a:rPr lang="tr-TR" sz="2200"/>
              <a:t>                                       ise bu tristör kendiliğinden iletime geçer. </a:t>
            </a:r>
            <a:endParaRPr/>
          </a:p>
          <a:p>
            <a:pPr indent="0" lvl="0" marL="36900" rtl="0" algn="l">
              <a:lnSpc>
                <a:spcPct val="90000"/>
              </a:lnSpc>
              <a:spcBef>
                <a:spcPts val="1400"/>
              </a:spcBef>
              <a:spcAft>
                <a:spcPts val="0"/>
              </a:spcAft>
              <a:buSzPts val="2200"/>
              <a:buNone/>
            </a:pPr>
            <a:r>
              <a:rPr lang="tr-TR" sz="2200"/>
              <a:t> </a:t>
            </a:r>
            <a:endParaRPr/>
          </a:p>
          <a:p>
            <a:pPr indent="0" lvl="0" marL="36900" rtl="0" algn="l">
              <a:lnSpc>
                <a:spcPct val="90000"/>
              </a:lnSpc>
              <a:spcBef>
                <a:spcPts val="1400"/>
              </a:spcBef>
              <a:spcAft>
                <a:spcPts val="0"/>
              </a:spcAft>
              <a:buSzPts val="2200"/>
              <a:buNone/>
            </a:pPr>
            <a:r>
              <a:rPr lang="tr-TR" sz="2200"/>
              <a:t>2. Bir tristörün uçlarındaki gerilimin yükselme hızı değeri bu tristörün kritik gerilim yükselme hızı değerine erişirse,  yani   </a:t>
            </a:r>
            <a:endParaRPr/>
          </a:p>
          <a:p>
            <a:pPr indent="0" lvl="0" marL="36900" rtl="0" algn="l">
              <a:lnSpc>
                <a:spcPct val="90000"/>
              </a:lnSpc>
              <a:spcBef>
                <a:spcPts val="1400"/>
              </a:spcBef>
              <a:spcAft>
                <a:spcPts val="0"/>
              </a:spcAft>
              <a:buSzPts val="2200"/>
              <a:buNone/>
            </a:pPr>
            <a:r>
              <a:rPr lang="tr-TR" sz="2200"/>
              <a:t>                                       ise, bu tristör kendiliğinden iletime geçer. </a:t>
            </a:r>
            <a:endParaRPr/>
          </a:p>
          <a:p>
            <a:pPr indent="0" lvl="0" marL="36900" rtl="0" algn="l">
              <a:lnSpc>
                <a:spcPct val="90000"/>
              </a:lnSpc>
              <a:spcBef>
                <a:spcPts val="1400"/>
              </a:spcBef>
              <a:spcAft>
                <a:spcPts val="0"/>
              </a:spcAft>
              <a:buSzPts val="2200"/>
              <a:buNone/>
            </a:pPr>
            <a:r>
              <a:rPr lang="tr-TR" sz="2200"/>
              <a:t> </a:t>
            </a:r>
            <a:endParaRPr/>
          </a:p>
          <a:p>
            <a:pPr indent="0" lvl="0" marL="36900" rtl="0" algn="l">
              <a:lnSpc>
                <a:spcPct val="90000"/>
              </a:lnSpc>
              <a:spcBef>
                <a:spcPts val="1400"/>
              </a:spcBef>
              <a:spcAft>
                <a:spcPts val="0"/>
              </a:spcAft>
              <a:buSzPts val="2200"/>
              <a:buNone/>
            </a:pPr>
            <a:r>
              <a:rPr lang="tr-TR" sz="2200"/>
              <a:t>3.  Yeni iletimden çıkan bir tristörün negatif gerilimle tutulma süresi bu tristörün sönme süresinden küçükse,  yani  </a:t>
            </a:r>
            <a:endParaRPr/>
          </a:p>
          <a:p>
            <a:pPr indent="0" lvl="0" marL="36900" rtl="0" algn="l">
              <a:lnSpc>
                <a:spcPct val="90000"/>
              </a:lnSpc>
              <a:spcBef>
                <a:spcPts val="1400"/>
              </a:spcBef>
              <a:spcAft>
                <a:spcPts val="0"/>
              </a:spcAft>
              <a:buSzPts val="2200"/>
              <a:buNone/>
            </a:pPr>
            <a:r>
              <a:rPr lang="tr-TR" sz="2200"/>
              <a:t>                                       ise,  bu tristör kendiliğinden iletime geçer. </a:t>
            </a:r>
            <a:endParaRPr/>
          </a:p>
        </p:txBody>
      </p:sp>
      <p:pic>
        <p:nvPicPr>
          <p:cNvPr id="217" name="Google Shape;217;p35"/>
          <p:cNvPicPr preferRelativeResize="0"/>
          <p:nvPr/>
        </p:nvPicPr>
        <p:blipFill rotWithShape="1">
          <a:blip r:embed="rId3">
            <a:alphaModFix/>
          </a:blip>
          <a:srcRect b="0" l="0" r="0" t="0"/>
          <a:stretch/>
        </p:blipFill>
        <p:spPr>
          <a:xfrm>
            <a:off x="1675071" y="2336053"/>
            <a:ext cx="1482906" cy="537757"/>
          </a:xfrm>
          <a:prstGeom prst="rect">
            <a:avLst/>
          </a:prstGeom>
          <a:noFill/>
          <a:ln>
            <a:noFill/>
          </a:ln>
        </p:spPr>
      </p:pic>
      <p:pic>
        <p:nvPicPr>
          <p:cNvPr id="218" name="Google Shape;218;p35"/>
          <p:cNvPicPr preferRelativeResize="0"/>
          <p:nvPr/>
        </p:nvPicPr>
        <p:blipFill rotWithShape="1">
          <a:blip r:embed="rId4">
            <a:alphaModFix/>
          </a:blip>
          <a:srcRect b="0" l="0" r="0" t="0"/>
          <a:stretch/>
        </p:blipFill>
        <p:spPr>
          <a:xfrm>
            <a:off x="1505388" y="4074159"/>
            <a:ext cx="1822271" cy="791745"/>
          </a:xfrm>
          <a:prstGeom prst="rect">
            <a:avLst/>
          </a:prstGeom>
          <a:noFill/>
          <a:ln>
            <a:noFill/>
          </a:ln>
        </p:spPr>
      </p:pic>
      <p:pic>
        <p:nvPicPr>
          <p:cNvPr id="219" name="Google Shape;219;p35"/>
          <p:cNvPicPr preferRelativeResize="0"/>
          <p:nvPr/>
        </p:nvPicPr>
        <p:blipFill rotWithShape="1">
          <a:blip r:embed="rId5">
            <a:alphaModFix/>
          </a:blip>
          <a:srcRect b="0" l="0" r="0" t="0"/>
          <a:stretch/>
        </p:blipFill>
        <p:spPr>
          <a:xfrm>
            <a:off x="1764624" y="5795334"/>
            <a:ext cx="1303797" cy="5418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idx="1" type="body"/>
          </p:nvPr>
        </p:nvSpPr>
        <p:spPr>
          <a:xfrm>
            <a:off x="980388" y="0"/>
            <a:ext cx="11211612" cy="6857999"/>
          </a:xfrm>
          <a:prstGeom prst="rect">
            <a:avLst/>
          </a:prstGeom>
          <a:noFill/>
          <a:ln>
            <a:noFill/>
          </a:ln>
        </p:spPr>
        <p:txBody>
          <a:bodyPr anchorCtr="0" anchor="t" bIns="45700" lIns="45700" spcFirstLastPara="1" rIns="45700" wrap="square" tIns="45700">
            <a:noAutofit/>
          </a:bodyPr>
          <a:lstStyle/>
          <a:p>
            <a:pPr indent="0" lvl="0" marL="36900" rtl="0" algn="l">
              <a:lnSpc>
                <a:spcPct val="90000"/>
              </a:lnSpc>
              <a:spcBef>
                <a:spcPts val="0"/>
              </a:spcBef>
              <a:spcAft>
                <a:spcPts val="0"/>
              </a:spcAft>
              <a:buSzPts val="2800"/>
              <a:buNone/>
            </a:pPr>
            <a:r>
              <a:t/>
            </a:r>
            <a:endParaRPr b="1" sz="2800" u="sng"/>
          </a:p>
          <a:p>
            <a:pPr indent="0" lvl="0" marL="36900" rtl="0" algn="l">
              <a:lnSpc>
                <a:spcPct val="90000"/>
              </a:lnSpc>
              <a:spcBef>
                <a:spcPts val="1400"/>
              </a:spcBef>
              <a:spcAft>
                <a:spcPts val="0"/>
              </a:spcAft>
              <a:buSzPts val="3200"/>
              <a:buNone/>
            </a:pPr>
            <a:r>
              <a:rPr b="1" lang="tr-TR" sz="3200" u="sng"/>
              <a:t>Tristörün Uygulama Alanları </a:t>
            </a:r>
            <a:endParaRPr/>
          </a:p>
          <a:p>
            <a:pPr indent="0" lvl="0" marL="36900" rtl="0" algn="l">
              <a:lnSpc>
                <a:spcPct val="90000"/>
              </a:lnSpc>
              <a:spcBef>
                <a:spcPts val="1400"/>
              </a:spcBef>
              <a:spcAft>
                <a:spcPts val="0"/>
              </a:spcAft>
              <a:buSzPts val="2200"/>
              <a:buNone/>
            </a:pPr>
            <a:r>
              <a:rPr lang="tr-TR"/>
              <a:t> </a:t>
            </a:r>
            <a:endParaRPr/>
          </a:p>
          <a:p>
            <a:pPr indent="0" lvl="0" marL="36900" rtl="0" algn="l">
              <a:lnSpc>
                <a:spcPct val="90000"/>
              </a:lnSpc>
              <a:spcBef>
                <a:spcPts val="1400"/>
              </a:spcBef>
              <a:spcAft>
                <a:spcPts val="0"/>
              </a:spcAft>
              <a:buSzPts val="2400"/>
              <a:buNone/>
            </a:pPr>
            <a:r>
              <a:rPr lang="tr-TR" sz="2400"/>
              <a:t>Tristör, kontrollü bir diyottur. Kapısına sürekli ve yeterli bir sinyal verilen tristör, diyoda eşdeğerdir ve diyot gibi davranır. Diyodun da kontrolsüz bir tristör olduğu söylenebilir. İletimden çıkma olayı ikisinde de aynıdır. Tristör ve diyotlar, normal akım ve kısa süreli ani akım değerleri en yüksek olan elemanlardır. </a:t>
            </a:r>
            <a:endParaRPr/>
          </a:p>
          <a:p>
            <a:pPr indent="0" lvl="0" marL="36900" rtl="0" algn="l">
              <a:lnSpc>
                <a:spcPct val="90000"/>
              </a:lnSpc>
              <a:spcBef>
                <a:spcPts val="1400"/>
              </a:spcBef>
              <a:spcAft>
                <a:spcPts val="0"/>
              </a:spcAft>
              <a:buSzPts val="2400"/>
              <a:buNone/>
            </a:pPr>
            <a:r>
              <a:rPr lang="tr-TR" sz="2400"/>
              <a:t> </a:t>
            </a:r>
            <a:endParaRPr/>
          </a:p>
          <a:p>
            <a:pPr indent="0" lvl="0" marL="36900" rtl="0" algn="l">
              <a:lnSpc>
                <a:spcPct val="90000"/>
              </a:lnSpc>
              <a:spcBef>
                <a:spcPts val="1400"/>
              </a:spcBef>
              <a:spcAft>
                <a:spcPts val="0"/>
              </a:spcAft>
              <a:buSzPts val="2400"/>
              <a:buNone/>
            </a:pPr>
            <a:r>
              <a:rPr lang="tr-TR" sz="2400"/>
              <a:t>Tristörlerin de normal ve hızlı türleri mevcuttur. Sönme Süresi, normal tristörlerde birkaç 100 μs civarında, hızlı tristörlerde ise 100  μs’nin altındadır. Normal Tristörler, AC şebekeye bağlı doğrultucular ile AC kıyıcılarda yaygın olarak kullanılmaktadır. Hızlı Tristörler ise, tam kontrollü güç elemanlarının güçleri yetmediğinde, inverter ve DC kıyıcılarda kullanılmaktadır. Elektrikli taşıma sistemlerinde kullanılan DC kıyıcılar ile endüksiyonla ısıtma sistemlerinde kullanılan inverterler buna örnek gösterilebilir.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idx="1" type="body"/>
          </p:nvPr>
        </p:nvSpPr>
        <p:spPr>
          <a:xfrm>
            <a:off x="980388" y="0"/>
            <a:ext cx="11211611"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3200"/>
              <a:buNone/>
            </a:pPr>
            <a:r>
              <a:t/>
            </a:r>
            <a:endParaRPr b="1" sz="3200" u="sng"/>
          </a:p>
          <a:p>
            <a:pPr indent="0" lvl="0" marL="0" rtl="0" algn="l">
              <a:lnSpc>
                <a:spcPct val="90000"/>
              </a:lnSpc>
              <a:spcBef>
                <a:spcPts val="1400"/>
              </a:spcBef>
              <a:spcAft>
                <a:spcPts val="0"/>
              </a:spcAft>
              <a:buSzPts val="3200"/>
              <a:buNone/>
            </a:pPr>
            <a:r>
              <a:rPr b="1" lang="tr-TR" sz="3200" u="sng"/>
              <a:t>Tristörlü bir DC Uygulama</a:t>
            </a:r>
            <a:endParaRPr/>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400"/>
              <a:buNone/>
            </a:pPr>
            <a:r>
              <a:rPr lang="tr-TR" sz="2400"/>
              <a:t>Bu devrede ise, yine kısa süreli bir sinyal ile iletime giren tristör, içerisinden geçen akım hiç kesilmeyeceğine göre, doğal olarak hiç iletimden çıkmaz ve sürekli akım geçirir. Ancak, ilave devre ve düzenlerle istenildiği zaman zorla söndürülebilir. Tristörün iletimde kalma oranı değiştirilerek güç kontrolü yapılabilir. Bu devre ise, bir DC kıyıcı olup, zorlamalı komütasyonlu bir devredir. </a:t>
            </a:r>
            <a:endParaRPr/>
          </a:p>
        </p:txBody>
      </p:sp>
      <p:pic>
        <p:nvPicPr>
          <p:cNvPr id="230" name="Google Shape;230;p37"/>
          <p:cNvPicPr preferRelativeResize="0"/>
          <p:nvPr/>
        </p:nvPicPr>
        <p:blipFill rotWithShape="1">
          <a:blip r:embed="rId3">
            <a:alphaModFix/>
          </a:blip>
          <a:srcRect b="0" l="0" r="0" t="0"/>
          <a:stretch/>
        </p:blipFill>
        <p:spPr>
          <a:xfrm>
            <a:off x="2747078" y="1318182"/>
            <a:ext cx="6697843" cy="30733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1" type="body"/>
          </p:nvPr>
        </p:nvSpPr>
        <p:spPr>
          <a:xfrm>
            <a:off x="961534" y="0"/>
            <a:ext cx="11230466"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3600"/>
              <a:buNone/>
            </a:pPr>
            <a:r>
              <a:rPr b="1" lang="tr-TR" sz="3600" u="sng"/>
              <a:t>2. BİPOLAR TRANSİSTÖR ( BJT ) </a:t>
            </a:r>
            <a:endParaRPr/>
          </a:p>
          <a:p>
            <a:pPr indent="0" lvl="0" marL="0" rtl="0" algn="l">
              <a:lnSpc>
                <a:spcPct val="90000"/>
              </a:lnSpc>
              <a:spcBef>
                <a:spcPts val="1400"/>
              </a:spcBef>
              <a:spcAft>
                <a:spcPts val="0"/>
              </a:spcAft>
              <a:buSzPts val="2200"/>
              <a:buNone/>
            </a:pPr>
            <a:r>
              <a:rPr lang="tr-TR"/>
              <a:t> </a:t>
            </a:r>
            <a:endParaRPr/>
          </a:p>
          <a:p>
            <a:pPr indent="0" lvl="0" marL="0" rtl="0" algn="l">
              <a:lnSpc>
                <a:spcPct val="90000"/>
              </a:lnSpc>
              <a:spcBef>
                <a:spcPts val="1400"/>
              </a:spcBef>
              <a:spcAft>
                <a:spcPts val="0"/>
              </a:spcAft>
              <a:buSzPts val="2400"/>
              <a:buNone/>
            </a:pPr>
            <a:r>
              <a:rPr lang="tr-TR" sz="2400"/>
              <a:t>Yapı, Sembol ve İletim Karakteristiği </a:t>
            </a:r>
            <a:endParaRPr/>
          </a:p>
          <a:p>
            <a:pPr indent="0" lvl="0" marL="0" rtl="0" algn="l">
              <a:lnSpc>
                <a:spcPct val="90000"/>
              </a:lnSpc>
              <a:spcBef>
                <a:spcPts val="1400"/>
              </a:spcBef>
              <a:spcAft>
                <a:spcPts val="0"/>
              </a:spcAft>
              <a:buSzPts val="2400"/>
              <a:buNone/>
            </a:pPr>
            <a:r>
              <a:t/>
            </a:r>
            <a:endParaRPr sz="2400"/>
          </a:p>
        </p:txBody>
      </p:sp>
      <p:pic>
        <p:nvPicPr>
          <p:cNvPr id="236" name="Google Shape;236;p38"/>
          <p:cNvPicPr preferRelativeResize="0"/>
          <p:nvPr/>
        </p:nvPicPr>
        <p:blipFill rotWithShape="1">
          <a:blip r:embed="rId3">
            <a:alphaModFix/>
          </a:blip>
          <a:srcRect b="0" l="0" r="0" t="0"/>
          <a:stretch/>
        </p:blipFill>
        <p:spPr>
          <a:xfrm>
            <a:off x="2371037" y="1811062"/>
            <a:ext cx="7449925" cy="470521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9"/>
          <p:cNvPicPr preferRelativeResize="0"/>
          <p:nvPr>
            <p:ph idx="1" type="body"/>
          </p:nvPr>
        </p:nvPicPr>
        <p:blipFill rotWithShape="1">
          <a:blip r:embed="rId3">
            <a:alphaModFix/>
          </a:blip>
          <a:srcRect b="0" l="0" r="0" t="0"/>
          <a:stretch/>
        </p:blipFill>
        <p:spPr>
          <a:xfrm>
            <a:off x="1644969" y="1270262"/>
            <a:ext cx="9335695" cy="43174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idx="1" type="body"/>
          </p:nvPr>
        </p:nvSpPr>
        <p:spPr>
          <a:xfrm>
            <a:off x="952107" y="0"/>
            <a:ext cx="11239893"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Temel Özellikler </a:t>
            </a:r>
            <a:endParaRPr/>
          </a:p>
          <a:p>
            <a:pPr indent="0" lvl="0" marL="0" rtl="0" algn="l">
              <a:lnSpc>
                <a:spcPct val="90000"/>
              </a:lnSpc>
              <a:spcBef>
                <a:spcPts val="1400"/>
              </a:spcBef>
              <a:spcAft>
                <a:spcPts val="0"/>
              </a:spcAft>
              <a:buSzPts val="2400"/>
              <a:buNone/>
            </a:pPr>
            <a:r>
              <a:rPr lang="tr-TR" sz="2400"/>
              <a:t>• Yük genellikle C ucuna bağlanır. Taban akımı daima E–B arasında geçer ve akımın yönü p’den n’ye doğrudur. Ana akım ile taban akımı daima aynı yöndedir. </a:t>
            </a:r>
            <a:endParaRPr/>
          </a:p>
          <a:p>
            <a:pPr indent="0" lvl="0" marL="0" rtl="0" algn="l">
              <a:lnSpc>
                <a:spcPct val="90000"/>
              </a:lnSpc>
              <a:spcBef>
                <a:spcPts val="1400"/>
              </a:spcBef>
              <a:spcAft>
                <a:spcPts val="0"/>
              </a:spcAft>
              <a:buSzPts val="2400"/>
              <a:buNone/>
            </a:pPr>
            <a:r>
              <a:rPr lang="tr-TR" sz="2400"/>
              <a:t>• B ile C arasında bir akım geçerek, transistör ters ve istenmeyen kötü bir iletime girebilir. Bu durum önlenmelidir. </a:t>
            </a:r>
            <a:endParaRPr/>
          </a:p>
          <a:p>
            <a:pPr indent="0" lvl="0" marL="0" rtl="0" algn="l">
              <a:lnSpc>
                <a:spcPct val="90000"/>
              </a:lnSpc>
              <a:spcBef>
                <a:spcPts val="1400"/>
              </a:spcBef>
              <a:spcAft>
                <a:spcPts val="0"/>
              </a:spcAft>
              <a:buSzPts val="2400"/>
              <a:buNone/>
            </a:pPr>
            <a:r>
              <a:rPr lang="tr-TR" sz="2400"/>
              <a:t>• Güç devrelerinde transistör ya tam iletimde (kalın çizgi üzerinde) ya da tam kesimde çalıştırılmalıdır. Buna Anahtarlama Elemanı olarak çalışma denilir. Tristörler doğal olarak böyle çalışır. </a:t>
            </a:r>
            <a:endParaRPr/>
          </a:p>
          <a:p>
            <a:pPr indent="0" lvl="0" marL="0" rtl="0" algn="l">
              <a:lnSpc>
                <a:spcPct val="90000"/>
              </a:lnSpc>
              <a:spcBef>
                <a:spcPts val="1400"/>
              </a:spcBef>
              <a:spcAft>
                <a:spcPts val="0"/>
              </a:spcAft>
              <a:buSzPts val="2400"/>
              <a:buNone/>
            </a:pPr>
            <a:r>
              <a:rPr lang="tr-TR" sz="2400"/>
              <a:t>• Transistörde giriş olduğu sürece çıkış vardır. Transistör bir Tam Kontrollü Elemandır. </a:t>
            </a:r>
            <a:endParaRPr/>
          </a:p>
          <a:p>
            <a:pPr indent="0" lvl="0" marL="0" rtl="0" algn="l">
              <a:lnSpc>
                <a:spcPct val="90000"/>
              </a:lnSpc>
              <a:spcBef>
                <a:spcPts val="1400"/>
              </a:spcBef>
              <a:spcAft>
                <a:spcPts val="0"/>
              </a:spcAft>
              <a:buSzPts val="2400"/>
              <a:buNone/>
            </a:pPr>
            <a:r>
              <a:rPr lang="tr-TR" sz="2400"/>
              <a:t>• Giriş akım, çıkış akımdır. </a:t>
            </a:r>
            <a:endParaRPr/>
          </a:p>
          <a:p>
            <a:pPr indent="0" lvl="0" marL="0" rtl="0" algn="l">
              <a:lnSpc>
                <a:spcPct val="90000"/>
              </a:lnSpc>
              <a:spcBef>
                <a:spcPts val="1400"/>
              </a:spcBef>
              <a:spcAft>
                <a:spcPts val="0"/>
              </a:spcAft>
              <a:buSzPts val="2400"/>
              <a:buNone/>
            </a:pPr>
            <a:r>
              <a:rPr lang="tr-TR" sz="2400"/>
              <a:t>• İletim gerilim düşümü veya iletim kaybı en düşük olan elemandır. </a:t>
            </a:r>
            <a:endParaRPr/>
          </a:p>
          <a:p>
            <a:pPr indent="0" lvl="0" marL="0" rtl="0" algn="l">
              <a:lnSpc>
                <a:spcPct val="90000"/>
              </a:lnSpc>
              <a:spcBef>
                <a:spcPts val="1400"/>
              </a:spcBef>
              <a:spcAft>
                <a:spcPts val="0"/>
              </a:spcAft>
              <a:buSzPts val="2400"/>
              <a:buNone/>
            </a:pPr>
            <a:r>
              <a:rPr lang="tr-TR" sz="2400"/>
              <a:t>• Anahtarlama güç kaybı en yüksek olan elemandır.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1"/>
          <p:cNvSpPr txBox="1"/>
          <p:nvPr>
            <p:ph idx="1" type="body"/>
          </p:nvPr>
        </p:nvSpPr>
        <p:spPr>
          <a:xfrm>
            <a:off x="1112363" y="0"/>
            <a:ext cx="11079637"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3200"/>
              <a:buNone/>
            </a:pPr>
            <a:r>
              <a:t/>
            </a:r>
            <a:endParaRPr b="1" sz="3200" u="sng"/>
          </a:p>
          <a:p>
            <a:pPr indent="0" lvl="0" marL="0" rtl="0" algn="l">
              <a:lnSpc>
                <a:spcPct val="90000"/>
              </a:lnSpc>
              <a:spcBef>
                <a:spcPts val="1400"/>
              </a:spcBef>
              <a:spcAft>
                <a:spcPts val="0"/>
              </a:spcAft>
              <a:buSzPts val="3200"/>
              <a:buNone/>
            </a:pPr>
            <a:r>
              <a:rPr b="1" lang="tr-TR" sz="3200" u="sng"/>
              <a:t>3. İZOLE KAPILI ALAN ETKİLİ TRANSİSTÖR (IGFET, MOSFET) </a:t>
            </a:r>
            <a:endParaRPr/>
          </a:p>
          <a:p>
            <a:pPr indent="0" lvl="0" marL="0" rtl="0" algn="l">
              <a:lnSpc>
                <a:spcPct val="90000"/>
              </a:lnSpc>
              <a:spcBef>
                <a:spcPts val="1400"/>
              </a:spcBef>
              <a:spcAft>
                <a:spcPts val="0"/>
              </a:spcAft>
              <a:buSzPts val="2200"/>
              <a:buNone/>
            </a:pPr>
            <a:r>
              <a:rPr lang="tr-TR"/>
              <a:t> </a:t>
            </a:r>
            <a:r>
              <a:rPr lang="tr-TR" sz="2400"/>
              <a:t>Yapı, Sembol ve İletim Karakteristiği </a:t>
            </a:r>
            <a:endParaRPr/>
          </a:p>
        </p:txBody>
      </p:sp>
      <p:pic>
        <p:nvPicPr>
          <p:cNvPr id="252" name="Google Shape;252;p41"/>
          <p:cNvPicPr preferRelativeResize="0"/>
          <p:nvPr/>
        </p:nvPicPr>
        <p:blipFill rotWithShape="1">
          <a:blip r:embed="rId3">
            <a:alphaModFix/>
          </a:blip>
          <a:srcRect b="0" l="0" r="0" t="0"/>
          <a:stretch/>
        </p:blipFill>
        <p:spPr>
          <a:xfrm>
            <a:off x="2340203" y="2187901"/>
            <a:ext cx="8406353" cy="40941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1093509" y="245098"/>
            <a:ext cx="9879291" cy="145172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0C0C0C"/>
              </a:buClr>
              <a:buSzPts val="5000"/>
              <a:buFont typeface="Twentieth Century"/>
              <a:buNone/>
            </a:pPr>
            <a:r>
              <a:rPr b="1" lang="tr-TR"/>
              <a:t>1.  GÜÇ ELEKTRONİĞİNİN  KAPSAMI VE UYGULAMALARI</a:t>
            </a:r>
            <a:endParaRPr/>
          </a:p>
        </p:txBody>
      </p:sp>
      <p:sp>
        <p:nvSpPr>
          <p:cNvPr id="106" name="Google Shape;106;p15"/>
          <p:cNvSpPr txBox="1"/>
          <p:nvPr>
            <p:ph idx="1" type="body"/>
          </p:nvPr>
        </p:nvSpPr>
        <p:spPr>
          <a:xfrm>
            <a:off x="1093509" y="1772239"/>
            <a:ext cx="10190376" cy="4977353"/>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SzPts val="2600"/>
              <a:buNone/>
            </a:pPr>
            <a:r>
              <a:rPr b="1" lang="tr-TR" sz="2600" u="sng"/>
              <a:t>GÜÇ ELEKTRONİĞİNİN TANIMI :</a:t>
            </a:r>
            <a:endParaRPr/>
          </a:p>
          <a:p>
            <a:pPr indent="0" lvl="0" marL="0" rtl="0" algn="l">
              <a:lnSpc>
                <a:spcPct val="80000"/>
              </a:lnSpc>
              <a:spcBef>
                <a:spcPts val="1400"/>
              </a:spcBef>
              <a:spcAft>
                <a:spcPts val="0"/>
              </a:spcAft>
              <a:buSzPts val="2200"/>
              <a:buNone/>
            </a:pPr>
            <a:r>
              <a:rPr lang="tr-TR"/>
              <a:t>    </a:t>
            </a:r>
            <a:r>
              <a:rPr lang="tr-TR" sz="2400"/>
              <a:t>Güç Elektroniği, temel olarak yüke verilen enerjinin kontrol edilmesi ve enerji şekillerinin birbirine dönüştürülmesini inceleyen bilim dalıdır. </a:t>
            </a:r>
            <a:endParaRPr/>
          </a:p>
          <a:p>
            <a:pPr indent="0" lvl="0" marL="0" rtl="0" algn="l">
              <a:lnSpc>
                <a:spcPct val="80000"/>
              </a:lnSpc>
              <a:spcBef>
                <a:spcPts val="1400"/>
              </a:spcBef>
              <a:spcAft>
                <a:spcPts val="0"/>
              </a:spcAft>
              <a:buSzPts val="2600"/>
              <a:buNone/>
            </a:pPr>
            <a:r>
              <a:rPr b="1" lang="tr-TR" sz="2600" u="sng"/>
              <a:t>YÜKE VERİLEN ENERJİNİN KONTROLÜ: </a:t>
            </a:r>
            <a:endParaRPr/>
          </a:p>
          <a:p>
            <a:pPr indent="0" lvl="0" marL="0" rtl="0" algn="l">
              <a:lnSpc>
                <a:spcPct val="80000"/>
              </a:lnSpc>
              <a:spcBef>
                <a:spcPts val="1400"/>
              </a:spcBef>
              <a:spcAft>
                <a:spcPts val="0"/>
              </a:spcAft>
              <a:buSzPts val="2400"/>
              <a:buNone/>
            </a:pPr>
            <a:r>
              <a:rPr lang="tr-TR" sz="2400"/>
              <a:t> Yüke verilen enerjinin kontrolü, </a:t>
            </a:r>
            <a:r>
              <a:rPr b="1" lang="tr-TR" sz="2400"/>
              <a:t>enerjinin açılması ve kapanması </a:t>
            </a:r>
            <a:r>
              <a:rPr lang="tr-TR" sz="2400"/>
              <a:t>ile ayarlanmasını içerir. </a:t>
            </a:r>
            <a:endParaRPr/>
          </a:p>
          <a:p>
            <a:pPr indent="0" lvl="0" marL="0" rtl="0" algn="l">
              <a:lnSpc>
                <a:spcPct val="80000"/>
              </a:lnSpc>
              <a:spcBef>
                <a:spcPts val="1400"/>
              </a:spcBef>
              <a:spcAft>
                <a:spcPts val="0"/>
              </a:spcAft>
              <a:buSzPts val="2400"/>
              <a:buNone/>
            </a:pPr>
            <a:r>
              <a:rPr lang="tr-TR" sz="2400"/>
              <a:t> </a:t>
            </a:r>
            <a:r>
              <a:rPr b="1" lang="tr-TR" sz="2400"/>
              <a:t>1. Statik (Yarı İletken) Şalterler </a:t>
            </a:r>
            <a:endParaRPr/>
          </a:p>
          <a:p>
            <a:pPr indent="0" lvl="0" marL="0" rtl="0" algn="l">
              <a:lnSpc>
                <a:spcPct val="80000"/>
              </a:lnSpc>
              <a:spcBef>
                <a:spcPts val="1400"/>
              </a:spcBef>
              <a:spcAft>
                <a:spcPts val="0"/>
              </a:spcAft>
              <a:buSzPts val="2400"/>
              <a:buNone/>
            </a:pPr>
            <a:r>
              <a:rPr lang="tr-TR" sz="2400"/>
              <a:t>a) Statik AC şalterler b) Statik DC şalterler </a:t>
            </a:r>
            <a:endParaRPr/>
          </a:p>
          <a:p>
            <a:pPr indent="0" lvl="0" marL="0" rtl="0" algn="l">
              <a:lnSpc>
                <a:spcPct val="80000"/>
              </a:lnSpc>
              <a:spcBef>
                <a:spcPts val="1400"/>
              </a:spcBef>
              <a:spcAft>
                <a:spcPts val="0"/>
              </a:spcAft>
              <a:buSzPts val="2400"/>
              <a:buNone/>
            </a:pPr>
            <a:r>
              <a:rPr b="1" lang="tr-TR" sz="2400"/>
              <a:t>2. Statik (Yarı İletken) Ayarlayıcılar </a:t>
            </a:r>
            <a:endParaRPr/>
          </a:p>
          <a:p>
            <a:pPr indent="0" lvl="0" marL="0" rtl="0" algn="l">
              <a:lnSpc>
                <a:spcPct val="80000"/>
              </a:lnSpc>
              <a:spcBef>
                <a:spcPts val="1400"/>
              </a:spcBef>
              <a:spcAft>
                <a:spcPts val="0"/>
              </a:spcAft>
              <a:buSzPts val="2400"/>
              <a:buNone/>
            </a:pPr>
            <a:r>
              <a:rPr lang="tr-TR" sz="2400"/>
              <a:t>a) Statik AC ayarlayıcılar b) Statik DC ayarlayıcılar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idx="1" type="body"/>
          </p:nvPr>
        </p:nvSpPr>
        <p:spPr>
          <a:xfrm>
            <a:off x="1102936" y="0"/>
            <a:ext cx="11089064"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Genel Özellikler </a:t>
            </a:r>
            <a:endParaRPr/>
          </a:p>
          <a:p>
            <a:pPr indent="0" lvl="0" marL="0" rtl="0" algn="l">
              <a:lnSpc>
                <a:spcPct val="90000"/>
              </a:lnSpc>
              <a:spcBef>
                <a:spcPts val="1400"/>
              </a:spcBef>
              <a:spcAft>
                <a:spcPts val="0"/>
              </a:spcAft>
              <a:buSzPts val="2200"/>
              <a:buNone/>
            </a:pPr>
            <a:r>
              <a:rPr lang="tr-TR"/>
              <a:t> </a:t>
            </a:r>
            <a:endParaRPr/>
          </a:p>
          <a:p>
            <a:pPr indent="0" lvl="0" marL="0" rtl="0" algn="l">
              <a:lnSpc>
                <a:spcPct val="90000"/>
              </a:lnSpc>
              <a:spcBef>
                <a:spcPts val="1400"/>
              </a:spcBef>
              <a:spcAft>
                <a:spcPts val="0"/>
              </a:spcAft>
              <a:buSzPts val="2400"/>
              <a:buNone/>
            </a:pPr>
            <a:r>
              <a:rPr lang="tr-TR" sz="2400"/>
              <a:t>• MOSFET daima doyumda kullanılmalıdır. </a:t>
            </a:r>
            <a:endParaRPr/>
          </a:p>
          <a:p>
            <a:pPr indent="0" lvl="0" marL="0" rtl="0" algn="l">
              <a:lnSpc>
                <a:spcPct val="90000"/>
              </a:lnSpc>
              <a:spcBef>
                <a:spcPts val="1400"/>
              </a:spcBef>
              <a:spcAft>
                <a:spcPts val="0"/>
              </a:spcAft>
              <a:buSzPts val="2400"/>
              <a:buNone/>
            </a:pPr>
            <a:r>
              <a:rPr lang="tr-TR" sz="2400"/>
              <a:t>• Giriş olduğu sürece çıkış vardır.</a:t>
            </a:r>
            <a:endParaRPr/>
          </a:p>
          <a:p>
            <a:pPr indent="0" lvl="0" marL="0" rtl="0" algn="l">
              <a:lnSpc>
                <a:spcPct val="90000"/>
              </a:lnSpc>
              <a:spcBef>
                <a:spcPts val="1400"/>
              </a:spcBef>
              <a:spcAft>
                <a:spcPts val="0"/>
              </a:spcAft>
              <a:buSzPts val="2400"/>
              <a:buNone/>
            </a:pPr>
            <a:r>
              <a:rPr lang="tr-TR" sz="2400"/>
              <a:t>• Giriş gerilim, çıkış akımdır. </a:t>
            </a:r>
            <a:endParaRPr/>
          </a:p>
          <a:p>
            <a:pPr indent="0" lvl="0" marL="0" rtl="0" algn="l">
              <a:lnSpc>
                <a:spcPct val="90000"/>
              </a:lnSpc>
              <a:spcBef>
                <a:spcPts val="1400"/>
              </a:spcBef>
              <a:spcAft>
                <a:spcPts val="0"/>
              </a:spcAft>
              <a:buSzPts val="2400"/>
              <a:buNone/>
            </a:pPr>
            <a:r>
              <a:rPr lang="tr-TR" sz="2400"/>
              <a:t>• Kazanç sonsuz kabul edilir. </a:t>
            </a:r>
            <a:endParaRPr/>
          </a:p>
          <a:p>
            <a:pPr indent="0" lvl="0" marL="0" rtl="0" algn="l">
              <a:lnSpc>
                <a:spcPct val="90000"/>
              </a:lnSpc>
              <a:spcBef>
                <a:spcPts val="1400"/>
              </a:spcBef>
              <a:spcAft>
                <a:spcPts val="0"/>
              </a:spcAft>
              <a:buSzPts val="2400"/>
              <a:buNone/>
            </a:pPr>
            <a:r>
              <a:rPr lang="tr-TR" sz="2400"/>
              <a:t>• En hızlı yarı iletken elemandır. İletime giriş 50-60 ns ve iletimden çıkış 150-200 ns civarındadır. Anahtarlama kaybı en düşük olan elemandır.</a:t>
            </a:r>
            <a:endParaRPr/>
          </a:p>
          <a:p>
            <a:pPr indent="0" lvl="0" marL="0" rtl="0" algn="l">
              <a:lnSpc>
                <a:spcPct val="90000"/>
              </a:lnSpc>
              <a:spcBef>
                <a:spcPts val="1400"/>
              </a:spcBef>
              <a:spcAft>
                <a:spcPts val="0"/>
              </a:spcAft>
              <a:buSzPts val="2400"/>
              <a:buNone/>
            </a:pPr>
            <a:r>
              <a:rPr lang="tr-TR" sz="2400"/>
              <a:t>• İletim  gerilim düşümü  veya iletim güç kaybı en yüksek olan elemandır.  </a:t>
            </a:r>
            <a:endParaRPr/>
          </a:p>
          <a:p>
            <a:pPr indent="0" lvl="0" marL="0" rtl="0" algn="l">
              <a:lnSpc>
                <a:spcPct val="90000"/>
              </a:lnSpc>
              <a:spcBef>
                <a:spcPts val="1400"/>
              </a:spcBef>
              <a:spcAft>
                <a:spcPts val="0"/>
              </a:spcAft>
              <a:buSzPts val="2400"/>
              <a:buNone/>
            </a:pPr>
            <a:r>
              <a:rPr lang="tr-TR" sz="2400"/>
              <a:t>• Tek dezavantajı, sıcaklıkla artan yüksek değerli bir iç dirence sahip olmasıdır.  </a:t>
            </a:r>
            <a:endParaRPr/>
          </a:p>
          <a:p>
            <a:pPr indent="0" lvl="0" marL="0" rtl="0" algn="l">
              <a:lnSpc>
                <a:spcPct val="90000"/>
              </a:lnSpc>
              <a:spcBef>
                <a:spcPts val="1400"/>
              </a:spcBef>
              <a:spcAft>
                <a:spcPts val="0"/>
              </a:spcAft>
              <a:buSzPts val="2400"/>
              <a:buNone/>
            </a:pPr>
            <a:r>
              <a:rPr lang="tr-TR" sz="2400"/>
              <a:t>• Düşük güç ve yüksek frekanslarda kullanılır.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43"/>
          <p:cNvPicPr preferRelativeResize="0"/>
          <p:nvPr/>
        </p:nvPicPr>
        <p:blipFill rotWithShape="1">
          <a:blip r:embed="rId3">
            <a:alphaModFix/>
          </a:blip>
          <a:srcRect b="0" l="0" r="0" t="0"/>
          <a:stretch/>
        </p:blipFill>
        <p:spPr>
          <a:xfrm>
            <a:off x="9263258" y="1000003"/>
            <a:ext cx="2762250" cy="2314575"/>
          </a:xfrm>
          <a:prstGeom prst="rect">
            <a:avLst/>
          </a:prstGeom>
          <a:noFill/>
          <a:ln>
            <a:noFill/>
          </a:ln>
        </p:spPr>
      </p:pic>
      <p:pic>
        <p:nvPicPr>
          <p:cNvPr id="263" name="Google Shape;263;p43"/>
          <p:cNvPicPr preferRelativeResize="0"/>
          <p:nvPr/>
        </p:nvPicPr>
        <p:blipFill rotWithShape="1">
          <a:blip r:embed="rId4">
            <a:alphaModFix/>
          </a:blip>
          <a:srcRect b="0" l="0" r="0" t="0"/>
          <a:stretch/>
        </p:blipFill>
        <p:spPr>
          <a:xfrm>
            <a:off x="9521877" y="3764500"/>
            <a:ext cx="1863513" cy="2606632"/>
          </a:xfrm>
          <a:prstGeom prst="rect">
            <a:avLst/>
          </a:prstGeom>
          <a:noFill/>
          <a:ln>
            <a:noFill/>
          </a:ln>
        </p:spPr>
      </p:pic>
      <p:sp>
        <p:nvSpPr>
          <p:cNvPr id="264" name="Google Shape;264;p43"/>
          <p:cNvSpPr txBox="1"/>
          <p:nvPr>
            <p:ph idx="1" type="body"/>
          </p:nvPr>
        </p:nvSpPr>
        <p:spPr>
          <a:xfrm>
            <a:off x="898737" y="335500"/>
            <a:ext cx="8753263"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4400"/>
              <a:buNone/>
            </a:pPr>
            <a:r>
              <a:rPr b="1" lang="tr-TR" sz="4400"/>
              <a:t>3.  DİĞER YARI İLETKEN GÜÇ ELEMANLARI </a:t>
            </a:r>
            <a:endParaRPr/>
          </a:p>
          <a:p>
            <a:pPr indent="0" lvl="0" marL="0" rtl="0" algn="l">
              <a:lnSpc>
                <a:spcPct val="90000"/>
              </a:lnSpc>
              <a:spcBef>
                <a:spcPts val="1400"/>
              </a:spcBef>
              <a:spcAft>
                <a:spcPts val="0"/>
              </a:spcAft>
              <a:buSzPts val="2200"/>
              <a:buNone/>
            </a:pPr>
            <a:r>
              <a:rPr lang="tr-TR"/>
              <a:t> </a:t>
            </a:r>
            <a:endParaRPr/>
          </a:p>
          <a:p>
            <a:pPr indent="0" lvl="0" marL="0" rtl="0" algn="l">
              <a:lnSpc>
                <a:spcPct val="90000"/>
              </a:lnSpc>
              <a:spcBef>
                <a:spcPts val="1400"/>
              </a:spcBef>
              <a:spcAft>
                <a:spcPts val="0"/>
              </a:spcAft>
              <a:buSzPts val="2800"/>
              <a:buNone/>
            </a:pPr>
            <a:r>
              <a:rPr b="1" lang="tr-TR" sz="2800" u="sng"/>
              <a:t>TRİSTÖR TETROT</a:t>
            </a:r>
            <a:endParaRPr/>
          </a:p>
          <a:p>
            <a:pPr indent="0" lvl="0" marL="0" rtl="0" algn="l">
              <a:lnSpc>
                <a:spcPct val="90000"/>
              </a:lnSpc>
              <a:spcBef>
                <a:spcPts val="1400"/>
              </a:spcBef>
              <a:spcAft>
                <a:spcPts val="0"/>
              </a:spcAft>
              <a:buSzPts val="2400"/>
              <a:buNone/>
            </a:pPr>
            <a:r>
              <a:rPr lang="tr-TR" sz="2400"/>
              <a:t>4 uçlu özel bir tristördür. Her iki kapıdan da tetiklenebilir. </a:t>
            </a:r>
            <a:endParaRPr/>
          </a:p>
          <a:p>
            <a:pPr indent="0" lvl="0" marL="0" rtl="0" algn="l">
              <a:lnSpc>
                <a:spcPct val="90000"/>
              </a:lnSpc>
              <a:spcBef>
                <a:spcPts val="1400"/>
              </a:spcBef>
              <a:spcAft>
                <a:spcPts val="0"/>
              </a:spcAft>
              <a:buSzPts val="2400"/>
              <a:buNone/>
            </a:pPr>
            <a:r>
              <a:rPr lang="tr-TR" sz="2400"/>
              <a:t>Tetiklemede, iG1 ve iG2 akımları ayrı ayrı kullanılabilir. </a:t>
            </a:r>
            <a:endParaRPr/>
          </a:p>
          <a:p>
            <a:pPr indent="0" lvl="0" marL="0" rtl="0" algn="l">
              <a:lnSpc>
                <a:spcPct val="90000"/>
              </a:lnSpc>
              <a:spcBef>
                <a:spcPts val="1400"/>
              </a:spcBef>
              <a:spcAft>
                <a:spcPts val="0"/>
              </a:spcAft>
              <a:buSzPts val="2400"/>
              <a:buNone/>
            </a:pPr>
            <a:r>
              <a:t/>
            </a:r>
            <a:endParaRPr sz="2400"/>
          </a:p>
          <a:p>
            <a:pPr indent="0" lvl="0" marL="0" rtl="0" algn="l">
              <a:lnSpc>
                <a:spcPct val="90000"/>
              </a:lnSpc>
              <a:spcBef>
                <a:spcPts val="1400"/>
              </a:spcBef>
              <a:spcAft>
                <a:spcPts val="0"/>
              </a:spcAft>
              <a:buSzPts val="2800"/>
              <a:buNone/>
            </a:pPr>
            <a:r>
              <a:rPr b="1" lang="tr-TR" sz="2800" u="sng"/>
              <a:t>FOTO TRİSTÖR </a:t>
            </a:r>
            <a:endParaRPr/>
          </a:p>
          <a:p>
            <a:pPr indent="0" lvl="0" marL="0" rtl="0" algn="l">
              <a:lnSpc>
                <a:spcPct val="90000"/>
              </a:lnSpc>
              <a:spcBef>
                <a:spcPts val="1400"/>
              </a:spcBef>
              <a:spcAft>
                <a:spcPts val="0"/>
              </a:spcAft>
              <a:buSzPts val="2400"/>
              <a:buNone/>
            </a:pPr>
            <a:r>
              <a:rPr lang="tr-TR" sz="2400"/>
              <a:t>Normal ortamda gözle görülen ışıkla iletime giren iki, üç </a:t>
            </a:r>
            <a:endParaRPr/>
          </a:p>
          <a:p>
            <a:pPr indent="0" lvl="0" marL="0" rtl="0" algn="l">
              <a:lnSpc>
                <a:spcPct val="90000"/>
              </a:lnSpc>
              <a:spcBef>
                <a:spcPts val="1400"/>
              </a:spcBef>
              <a:spcAft>
                <a:spcPts val="0"/>
              </a:spcAft>
              <a:buSzPts val="2400"/>
              <a:buNone/>
            </a:pPr>
            <a:r>
              <a:rPr lang="tr-TR" sz="2400"/>
              <a:t>veya dört uçlu özel bir tristördür. I şıkla veya bir kapı </a:t>
            </a:r>
            <a:endParaRPr/>
          </a:p>
          <a:p>
            <a:pPr indent="0" lvl="0" marL="0" rtl="0" algn="l">
              <a:lnSpc>
                <a:spcPct val="90000"/>
              </a:lnSpc>
              <a:spcBef>
                <a:spcPts val="1400"/>
              </a:spcBef>
              <a:spcAft>
                <a:spcPts val="0"/>
              </a:spcAft>
              <a:buSzPts val="2400"/>
              <a:buNone/>
            </a:pPr>
            <a:r>
              <a:rPr lang="tr-TR" sz="2400"/>
              <a:t>akımıyla kontrol edilebilir.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4"/>
          <p:cNvPicPr preferRelativeResize="0"/>
          <p:nvPr/>
        </p:nvPicPr>
        <p:blipFill rotWithShape="1">
          <a:blip r:embed="rId3">
            <a:alphaModFix/>
          </a:blip>
          <a:srcRect b="0" l="0" r="0" t="0"/>
          <a:stretch/>
        </p:blipFill>
        <p:spPr>
          <a:xfrm>
            <a:off x="9417996" y="1130682"/>
            <a:ext cx="2628023" cy="2083572"/>
          </a:xfrm>
          <a:prstGeom prst="rect">
            <a:avLst/>
          </a:prstGeom>
          <a:noFill/>
          <a:ln>
            <a:noFill/>
          </a:ln>
        </p:spPr>
      </p:pic>
      <p:pic>
        <p:nvPicPr>
          <p:cNvPr id="270" name="Google Shape;270;p44"/>
          <p:cNvPicPr preferRelativeResize="0"/>
          <p:nvPr/>
        </p:nvPicPr>
        <p:blipFill rotWithShape="1">
          <a:blip r:embed="rId4">
            <a:alphaModFix/>
          </a:blip>
          <a:srcRect b="0" l="0" r="0" t="0"/>
          <a:stretch/>
        </p:blipFill>
        <p:spPr>
          <a:xfrm>
            <a:off x="9580982" y="4045527"/>
            <a:ext cx="2302049" cy="2351290"/>
          </a:xfrm>
          <a:prstGeom prst="rect">
            <a:avLst/>
          </a:prstGeom>
          <a:noFill/>
          <a:ln>
            <a:noFill/>
          </a:ln>
        </p:spPr>
      </p:pic>
      <p:sp>
        <p:nvSpPr>
          <p:cNvPr id="271" name="Google Shape;271;p44"/>
          <p:cNvSpPr txBox="1"/>
          <p:nvPr>
            <p:ph idx="1" type="body"/>
          </p:nvPr>
        </p:nvSpPr>
        <p:spPr>
          <a:xfrm>
            <a:off x="1112363" y="0"/>
            <a:ext cx="11079637"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200"/>
              <a:buNone/>
            </a:pPr>
            <a:r>
              <a:t/>
            </a:r>
            <a:endParaRPr/>
          </a:p>
          <a:p>
            <a:pPr indent="0" lvl="0" marL="0" rtl="0" algn="l">
              <a:lnSpc>
                <a:spcPct val="90000"/>
              </a:lnSpc>
              <a:spcBef>
                <a:spcPts val="1400"/>
              </a:spcBef>
              <a:spcAft>
                <a:spcPts val="0"/>
              </a:spcAft>
              <a:buSzPts val="2800"/>
              <a:buNone/>
            </a:pPr>
            <a:r>
              <a:rPr b="1" lang="tr-TR" sz="2800" u="sng"/>
              <a:t>KAPI SÖNÜMLÜ TRİSTÖR (GTO) </a:t>
            </a:r>
            <a:endParaRPr/>
          </a:p>
          <a:p>
            <a:pPr indent="0" lvl="0" marL="0" rtl="0" algn="l">
              <a:lnSpc>
                <a:spcPct val="90000"/>
              </a:lnSpc>
              <a:spcBef>
                <a:spcPts val="1400"/>
              </a:spcBef>
              <a:spcAft>
                <a:spcPts val="0"/>
              </a:spcAft>
              <a:buSzPts val="2400"/>
              <a:buNone/>
            </a:pPr>
            <a:r>
              <a:rPr lang="tr-TR" sz="2400"/>
              <a:t>• Kısa süreli iG1 ile tetiklenir ve iG2 ile söndürülür. </a:t>
            </a:r>
            <a:endParaRPr/>
          </a:p>
          <a:p>
            <a:pPr indent="0" lvl="0" marL="0" rtl="0" algn="l">
              <a:lnSpc>
                <a:spcPct val="90000"/>
              </a:lnSpc>
              <a:spcBef>
                <a:spcPts val="1400"/>
              </a:spcBef>
              <a:spcAft>
                <a:spcPts val="0"/>
              </a:spcAft>
              <a:buSzPts val="2400"/>
              <a:buNone/>
            </a:pPr>
            <a:r>
              <a:rPr lang="tr-TR" sz="2400"/>
              <a:t>• iG1 çok küçük değerlerdedir (normal tristörlerdeki gibi). </a:t>
            </a:r>
            <a:endParaRPr/>
          </a:p>
          <a:p>
            <a:pPr indent="0" lvl="0" marL="0" rtl="0" algn="l">
              <a:lnSpc>
                <a:spcPct val="90000"/>
              </a:lnSpc>
              <a:spcBef>
                <a:spcPts val="1400"/>
              </a:spcBef>
              <a:spcAft>
                <a:spcPts val="0"/>
              </a:spcAft>
              <a:buSzPts val="2400"/>
              <a:buNone/>
            </a:pPr>
            <a:r>
              <a:rPr lang="tr-TR" sz="2400"/>
              <a:t>• iG2 çok büyük değerlerdedir ( ¼ ana akım kadar). </a:t>
            </a:r>
            <a:endParaRPr/>
          </a:p>
          <a:p>
            <a:pPr indent="0" lvl="0" marL="0" rtl="0" algn="l">
              <a:lnSpc>
                <a:spcPct val="90000"/>
              </a:lnSpc>
              <a:spcBef>
                <a:spcPts val="1400"/>
              </a:spcBef>
              <a:spcAft>
                <a:spcPts val="0"/>
              </a:spcAft>
              <a:buSzPts val="2400"/>
              <a:buNone/>
            </a:pPr>
            <a:r>
              <a:rPr lang="tr-TR" sz="2400"/>
              <a:t>• Hızlı özel bir tristördür. </a:t>
            </a:r>
            <a:endParaRPr/>
          </a:p>
          <a:p>
            <a:pPr indent="0" lvl="0" marL="0" rtl="0" algn="l">
              <a:lnSpc>
                <a:spcPct val="90000"/>
              </a:lnSpc>
              <a:spcBef>
                <a:spcPts val="1400"/>
              </a:spcBef>
              <a:spcAft>
                <a:spcPts val="0"/>
              </a:spcAft>
              <a:buSzPts val="2400"/>
              <a:buNone/>
            </a:pPr>
            <a:r>
              <a:rPr lang="tr-TR" sz="2400"/>
              <a:t>• Düşük frekans ve yüksek güçlerde kullanılır.</a:t>
            </a:r>
            <a:endParaRPr/>
          </a:p>
          <a:p>
            <a:pPr indent="0" lvl="0" marL="0" rtl="0" algn="l">
              <a:lnSpc>
                <a:spcPct val="90000"/>
              </a:lnSpc>
              <a:spcBef>
                <a:spcPts val="1400"/>
              </a:spcBef>
              <a:spcAft>
                <a:spcPts val="0"/>
              </a:spcAft>
              <a:buSzPts val="2800"/>
              <a:buNone/>
            </a:pPr>
            <a:r>
              <a:rPr b="1" lang="tr-TR" sz="2800" u="sng"/>
              <a:t>MOS KONTROLLÜ TRİSTÖR (MCT) </a:t>
            </a:r>
            <a:endParaRPr/>
          </a:p>
          <a:p>
            <a:pPr indent="0" lvl="0" marL="0" rtl="0" algn="l">
              <a:lnSpc>
                <a:spcPct val="90000"/>
              </a:lnSpc>
              <a:spcBef>
                <a:spcPts val="1400"/>
              </a:spcBef>
              <a:spcAft>
                <a:spcPts val="0"/>
              </a:spcAft>
              <a:buSzPts val="2400"/>
              <a:buNone/>
            </a:pPr>
            <a:r>
              <a:rPr lang="tr-TR" sz="2400"/>
              <a:t>MOSFET ve tristör karışımı, oldukça hızlı, gerilim kontrollü, </a:t>
            </a:r>
            <a:endParaRPr/>
          </a:p>
          <a:p>
            <a:pPr indent="0" lvl="0" marL="0" rtl="0" algn="l">
              <a:lnSpc>
                <a:spcPct val="90000"/>
              </a:lnSpc>
              <a:spcBef>
                <a:spcPts val="1400"/>
              </a:spcBef>
              <a:spcAft>
                <a:spcPts val="0"/>
              </a:spcAft>
              <a:buSzPts val="2400"/>
              <a:buNone/>
            </a:pPr>
            <a:r>
              <a:rPr lang="tr-TR" sz="2400"/>
              <a:t>karma bir elemandır. MOSFET’in ideal sürme özelliği ile </a:t>
            </a:r>
            <a:endParaRPr/>
          </a:p>
          <a:p>
            <a:pPr indent="0" lvl="0" marL="0" rtl="0" algn="l">
              <a:lnSpc>
                <a:spcPct val="90000"/>
              </a:lnSpc>
              <a:spcBef>
                <a:spcPts val="1400"/>
              </a:spcBef>
              <a:spcAft>
                <a:spcPts val="0"/>
              </a:spcAft>
              <a:buSzPts val="2400"/>
              <a:buNone/>
            </a:pPr>
            <a:r>
              <a:rPr lang="tr-TR" sz="2400"/>
              <a:t>tristörün ideal iletim karakteristiğini birlikte taşır. Negatif </a:t>
            </a:r>
            <a:endParaRPr/>
          </a:p>
          <a:p>
            <a:pPr indent="0" lvl="0" marL="0" rtl="0" algn="l">
              <a:lnSpc>
                <a:spcPct val="90000"/>
              </a:lnSpc>
              <a:spcBef>
                <a:spcPts val="1400"/>
              </a:spcBef>
              <a:spcAft>
                <a:spcPts val="0"/>
              </a:spcAft>
              <a:buSzPts val="2400"/>
              <a:buNone/>
            </a:pPr>
            <a:r>
              <a:rPr lang="tr-TR" sz="2400"/>
              <a:t>gerilim sinyali ile tetiklenir. Pozitif gerilim sinyali ile söner.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idx="1" type="body"/>
          </p:nvPr>
        </p:nvSpPr>
        <p:spPr>
          <a:xfrm>
            <a:off x="1065229" y="0"/>
            <a:ext cx="11126771"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İZOLE KAPILI BİPOLAR TRANSİSTÖR (IGBT)</a:t>
            </a:r>
            <a:endParaRPr/>
          </a:p>
        </p:txBody>
      </p:sp>
      <p:pic>
        <p:nvPicPr>
          <p:cNvPr id="277" name="Google Shape;277;p45"/>
          <p:cNvPicPr preferRelativeResize="0"/>
          <p:nvPr/>
        </p:nvPicPr>
        <p:blipFill rotWithShape="1">
          <a:blip r:embed="rId3">
            <a:alphaModFix/>
          </a:blip>
          <a:srcRect b="0" l="0" r="0" t="0"/>
          <a:stretch/>
        </p:blipFill>
        <p:spPr>
          <a:xfrm>
            <a:off x="2403688" y="1802238"/>
            <a:ext cx="8214538" cy="406123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idx="1" type="body"/>
          </p:nvPr>
        </p:nvSpPr>
        <p:spPr>
          <a:xfrm>
            <a:off x="1084082" y="0"/>
            <a:ext cx="11107918"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200"/>
              <a:buNone/>
            </a:pPr>
            <a:r>
              <a:t/>
            </a:r>
            <a:endParaRPr/>
          </a:p>
          <a:p>
            <a:pPr indent="0" lvl="0" marL="0" rtl="0" algn="l">
              <a:lnSpc>
                <a:spcPct val="90000"/>
              </a:lnSpc>
              <a:spcBef>
                <a:spcPts val="1400"/>
              </a:spcBef>
              <a:spcAft>
                <a:spcPts val="0"/>
              </a:spcAft>
              <a:buSzPts val="2400"/>
              <a:buNone/>
            </a:pPr>
            <a:r>
              <a:rPr lang="tr-TR" sz="2400"/>
              <a:t>MOSFET’in MOS kontrolü ve BJT’nin ana akım karakteristiğini birlikte taşıyan </a:t>
            </a:r>
            <a:endParaRPr/>
          </a:p>
          <a:p>
            <a:pPr indent="0" lvl="0" marL="0" rtl="0" algn="l">
              <a:lnSpc>
                <a:spcPct val="90000"/>
              </a:lnSpc>
              <a:spcBef>
                <a:spcPts val="1400"/>
              </a:spcBef>
              <a:spcAft>
                <a:spcPts val="0"/>
              </a:spcAft>
              <a:buSzPts val="2400"/>
              <a:buNone/>
            </a:pPr>
            <a:r>
              <a:rPr lang="tr-TR" sz="2400"/>
              <a:t>karma bir elemandır. Tek dezavantajı çıkış eşik geriliminin oluşudur. Ancak iç </a:t>
            </a:r>
            <a:endParaRPr/>
          </a:p>
          <a:p>
            <a:pPr indent="0" lvl="0" marL="0" rtl="0" algn="l">
              <a:lnSpc>
                <a:spcPct val="90000"/>
              </a:lnSpc>
              <a:spcBef>
                <a:spcPts val="1400"/>
              </a:spcBef>
              <a:spcAft>
                <a:spcPts val="0"/>
              </a:spcAft>
              <a:buSzPts val="2400"/>
              <a:buNone/>
            </a:pPr>
            <a:r>
              <a:rPr lang="tr-TR" sz="2400"/>
              <a:t>direnci çok küçük olduğundan, yüksek akımlarda yine avantajlı duruma geçer. </a:t>
            </a:r>
            <a:endParaRPr/>
          </a:p>
          <a:p>
            <a:pPr indent="0" lvl="0" marL="0" rtl="0" algn="l">
              <a:lnSpc>
                <a:spcPct val="90000"/>
              </a:lnSpc>
              <a:spcBef>
                <a:spcPts val="1400"/>
              </a:spcBef>
              <a:spcAft>
                <a:spcPts val="0"/>
              </a:spcAft>
              <a:buSzPts val="2400"/>
              <a:buNone/>
            </a:pPr>
            <a:r>
              <a:rPr lang="tr-TR" sz="2400"/>
              <a:t>Günümüzde IGBT ortanın biraz üzerindeki güç ve frekanslarda, en yaygın olarak </a:t>
            </a:r>
            <a:endParaRPr/>
          </a:p>
          <a:p>
            <a:pPr indent="0" lvl="0" marL="0" rtl="0" algn="l">
              <a:lnSpc>
                <a:spcPct val="90000"/>
              </a:lnSpc>
              <a:spcBef>
                <a:spcPts val="1400"/>
              </a:spcBef>
              <a:spcAft>
                <a:spcPts val="0"/>
              </a:spcAft>
              <a:buSzPts val="2400"/>
              <a:buNone/>
            </a:pPr>
            <a:r>
              <a:rPr lang="tr-TR" sz="2400"/>
              <a:t>kullanılan elemanlardır.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7"/>
          <p:cNvSpPr txBox="1"/>
          <p:nvPr>
            <p:ph idx="1" type="body"/>
          </p:nvPr>
        </p:nvSpPr>
        <p:spPr>
          <a:xfrm>
            <a:off x="1112363" y="0"/>
            <a:ext cx="11079637" cy="68580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4. GÜÇ ELEMANLARININ KARŞILAŞTIRILMASI</a:t>
            </a:r>
            <a:endParaRPr/>
          </a:p>
          <a:p>
            <a:pPr indent="0" lvl="0" marL="0" rtl="0" algn="l">
              <a:lnSpc>
                <a:spcPct val="90000"/>
              </a:lnSpc>
              <a:spcBef>
                <a:spcPts val="1400"/>
              </a:spcBef>
              <a:spcAft>
                <a:spcPts val="0"/>
              </a:spcAft>
              <a:buSzPts val="2800"/>
              <a:buNone/>
            </a:pPr>
            <a:r>
              <a:rPr b="1" lang="tr-TR" sz="2800" u="sng"/>
              <a:t> </a:t>
            </a:r>
            <a:endParaRPr/>
          </a:p>
        </p:txBody>
      </p:sp>
      <p:pic>
        <p:nvPicPr>
          <p:cNvPr id="288" name="Google Shape;288;p47"/>
          <p:cNvPicPr preferRelativeResize="0"/>
          <p:nvPr/>
        </p:nvPicPr>
        <p:blipFill rotWithShape="1">
          <a:blip r:embed="rId3">
            <a:alphaModFix/>
          </a:blip>
          <a:srcRect b="0" l="0" r="0" t="0"/>
          <a:stretch/>
        </p:blipFill>
        <p:spPr>
          <a:xfrm>
            <a:off x="2862951" y="1236041"/>
            <a:ext cx="7167169" cy="526874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8"/>
          <p:cNvSpPr txBox="1"/>
          <p:nvPr>
            <p:ph idx="1" type="body"/>
          </p:nvPr>
        </p:nvSpPr>
        <p:spPr>
          <a:xfrm>
            <a:off x="1024128" y="0"/>
            <a:ext cx="11167872" cy="685800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0"/>
              </a:spcBef>
              <a:spcAft>
                <a:spcPts val="0"/>
              </a:spcAft>
              <a:buSzPts val="4400"/>
              <a:buNone/>
            </a:pPr>
            <a:r>
              <a:t/>
            </a:r>
            <a:endParaRPr b="1" sz="4400" u="sng"/>
          </a:p>
          <a:p>
            <a:pPr indent="-279400" lvl="0" marL="91440" rtl="0" algn="l">
              <a:lnSpc>
                <a:spcPct val="90000"/>
              </a:lnSpc>
              <a:spcBef>
                <a:spcPts val="1400"/>
              </a:spcBef>
              <a:spcAft>
                <a:spcPts val="0"/>
              </a:spcAft>
              <a:buSzPts val="4400"/>
              <a:buChar char=" "/>
            </a:pPr>
            <a:r>
              <a:rPr b="1" lang="tr-TR" sz="4400" u="sng"/>
              <a:t>GÜÇ ELEMANLARINDA KAYIPLAR</a:t>
            </a:r>
            <a:endParaRPr/>
          </a:p>
          <a:p>
            <a:pPr indent="0" lvl="0" marL="91440" rtl="0" algn="l">
              <a:lnSpc>
                <a:spcPct val="90000"/>
              </a:lnSpc>
              <a:spcBef>
                <a:spcPts val="1400"/>
              </a:spcBef>
              <a:spcAft>
                <a:spcPts val="0"/>
              </a:spcAft>
              <a:buSzPts val="4400"/>
              <a:buNone/>
            </a:pPr>
            <a:r>
              <a:t/>
            </a:r>
            <a:endParaRPr b="1" sz="4400" u="sng"/>
          </a:p>
        </p:txBody>
      </p:sp>
      <p:pic>
        <p:nvPicPr>
          <p:cNvPr id="294" name="Google Shape;294;p48"/>
          <p:cNvPicPr preferRelativeResize="0"/>
          <p:nvPr/>
        </p:nvPicPr>
        <p:blipFill rotWithShape="1">
          <a:blip r:embed="rId3">
            <a:alphaModFix/>
          </a:blip>
          <a:srcRect b="0" l="0" r="0" t="0"/>
          <a:stretch/>
        </p:blipFill>
        <p:spPr>
          <a:xfrm>
            <a:off x="1307537" y="1877547"/>
            <a:ext cx="8175827" cy="423102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9"/>
          <p:cNvSpPr txBox="1"/>
          <p:nvPr>
            <p:ph idx="1" type="body"/>
          </p:nvPr>
        </p:nvSpPr>
        <p:spPr>
          <a:xfrm>
            <a:off x="1024128" y="0"/>
            <a:ext cx="11167872" cy="685800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0"/>
              </a:spcBef>
              <a:spcAft>
                <a:spcPts val="0"/>
              </a:spcAft>
              <a:buSzPts val="2200"/>
              <a:buNone/>
            </a:pPr>
            <a:r>
              <a:t/>
            </a:r>
            <a:endParaRPr/>
          </a:p>
        </p:txBody>
      </p:sp>
      <p:pic>
        <p:nvPicPr>
          <p:cNvPr id="300" name="Google Shape;300;p49"/>
          <p:cNvPicPr preferRelativeResize="0"/>
          <p:nvPr/>
        </p:nvPicPr>
        <p:blipFill rotWithShape="1">
          <a:blip r:embed="rId3">
            <a:alphaModFix/>
          </a:blip>
          <a:srcRect b="0" l="0" r="0" t="0"/>
          <a:stretch/>
        </p:blipFill>
        <p:spPr>
          <a:xfrm>
            <a:off x="1377966" y="813847"/>
            <a:ext cx="9930125" cy="537013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50"/>
          <p:cNvSpPr txBox="1"/>
          <p:nvPr>
            <p:ph idx="1" type="body"/>
          </p:nvPr>
        </p:nvSpPr>
        <p:spPr>
          <a:xfrm>
            <a:off x="1024128" y="0"/>
            <a:ext cx="11167872" cy="6858000"/>
          </a:xfrm>
          <a:prstGeom prst="rect">
            <a:avLst/>
          </a:prstGeom>
          <a:noFill/>
          <a:ln>
            <a:noFill/>
          </a:ln>
        </p:spPr>
        <p:txBody>
          <a:bodyPr anchorCtr="0" anchor="t" bIns="45700" lIns="45700" spcFirstLastPara="1" rIns="45700" wrap="square" tIns="45700">
            <a:noAutofit/>
          </a:bodyPr>
          <a:lstStyle/>
          <a:p>
            <a:pPr indent="0" lvl="0" marL="91440" rtl="0" algn="l">
              <a:lnSpc>
                <a:spcPct val="90000"/>
              </a:lnSpc>
              <a:spcBef>
                <a:spcPts val="0"/>
              </a:spcBef>
              <a:spcAft>
                <a:spcPts val="0"/>
              </a:spcAft>
              <a:buSzPts val="4400"/>
              <a:buNone/>
            </a:pPr>
            <a:r>
              <a:t/>
            </a:r>
            <a:endParaRPr b="1" sz="4400" u="sng"/>
          </a:p>
          <a:p>
            <a:pPr indent="-279400" lvl="0" marL="91440" rtl="0" algn="l">
              <a:lnSpc>
                <a:spcPct val="90000"/>
              </a:lnSpc>
              <a:spcBef>
                <a:spcPts val="1400"/>
              </a:spcBef>
              <a:spcAft>
                <a:spcPts val="0"/>
              </a:spcAft>
              <a:buSzPts val="4400"/>
              <a:buChar char=" "/>
            </a:pPr>
            <a:r>
              <a:rPr b="1" lang="tr-TR" sz="4400" u="sng"/>
              <a:t>İLETIM GÜÇ KAYIPLARI</a:t>
            </a:r>
            <a:endParaRPr/>
          </a:p>
          <a:p>
            <a:pPr indent="0" lvl="0" marL="91440" rtl="0" algn="l">
              <a:lnSpc>
                <a:spcPct val="90000"/>
              </a:lnSpc>
              <a:spcBef>
                <a:spcPts val="1400"/>
              </a:spcBef>
              <a:spcAft>
                <a:spcPts val="0"/>
              </a:spcAft>
              <a:buSzPts val="4400"/>
              <a:buNone/>
            </a:pPr>
            <a:r>
              <a:t/>
            </a:r>
            <a:endParaRPr b="1" sz="4400" u="sng"/>
          </a:p>
        </p:txBody>
      </p:sp>
      <p:pic>
        <p:nvPicPr>
          <p:cNvPr id="306" name="Google Shape;306;p50"/>
          <p:cNvPicPr preferRelativeResize="0"/>
          <p:nvPr/>
        </p:nvPicPr>
        <p:blipFill rotWithShape="1">
          <a:blip r:embed="rId3">
            <a:alphaModFix/>
          </a:blip>
          <a:srcRect b="0" l="0" r="0" t="0"/>
          <a:stretch/>
        </p:blipFill>
        <p:spPr>
          <a:xfrm>
            <a:off x="1157914" y="1795708"/>
            <a:ext cx="8611643" cy="464279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1"/>
          <p:cNvSpPr txBox="1"/>
          <p:nvPr>
            <p:ph idx="1" type="body"/>
          </p:nvPr>
        </p:nvSpPr>
        <p:spPr>
          <a:xfrm>
            <a:off x="1024128" y="0"/>
            <a:ext cx="11167872" cy="6858000"/>
          </a:xfrm>
          <a:prstGeom prst="rect">
            <a:avLst/>
          </a:prstGeom>
          <a:noFill/>
          <a:ln>
            <a:noFill/>
          </a:ln>
        </p:spPr>
        <p:txBody>
          <a:bodyPr anchorCtr="0" anchor="t" bIns="45700" lIns="45700" spcFirstLastPara="1" rIns="45700" wrap="square" tIns="45700">
            <a:noAutofit/>
          </a:bodyPr>
          <a:lstStyle/>
          <a:p>
            <a:pPr indent="-279400" lvl="0" marL="91440" rtl="0" algn="l">
              <a:lnSpc>
                <a:spcPct val="90000"/>
              </a:lnSpc>
              <a:spcBef>
                <a:spcPts val="0"/>
              </a:spcBef>
              <a:spcAft>
                <a:spcPts val="0"/>
              </a:spcAft>
              <a:buSzPts val="4400"/>
              <a:buChar char=" "/>
            </a:pPr>
            <a:r>
              <a:rPr b="1" lang="tr-TR" sz="4400" u="sng"/>
              <a:t>TEMEL KONTROL ELEMANLARI </a:t>
            </a:r>
            <a:endParaRPr/>
          </a:p>
          <a:p>
            <a:pPr indent="0" lvl="0" marL="91440" rtl="0" algn="l">
              <a:lnSpc>
                <a:spcPct val="90000"/>
              </a:lnSpc>
              <a:spcBef>
                <a:spcPts val="1400"/>
              </a:spcBef>
              <a:spcAft>
                <a:spcPts val="0"/>
              </a:spcAft>
              <a:buSzPts val="4400"/>
              <a:buNone/>
            </a:pPr>
            <a:r>
              <a:t/>
            </a:r>
            <a:endParaRPr sz="4400"/>
          </a:p>
        </p:txBody>
      </p:sp>
      <p:pic>
        <p:nvPicPr>
          <p:cNvPr id="312" name="Google Shape;312;p51"/>
          <p:cNvPicPr preferRelativeResize="0"/>
          <p:nvPr/>
        </p:nvPicPr>
        <p:blipFill rotWithShape="1">
          <a:blip r:embed="rId3">
            <a:alphaModFix/>
          </a:blip>
          <a:srcRect b="0" l="0" r="0" t="0"/>
          <a:stretch/>
        </p:blipFill>
        <p:spPr>
          <a:xfrm>
            <a:off x="1711602" y="914203"/>
            <a:ext cx="9214063" cy="563434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idx="1" type="body"/>
          </p:nvPr>
        </p:nvSpPr>
        <p:spPr>
          <a:xfrm>
            <a:off x="1371600" y="162613"/>
            <a:ext cx="9601200" cy="6398444"/>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SzPts val="3600"/>
              <a:buNone/>
            </a:pPr>
            <a:r>
              <a:rPr b="1" lang="tr-TR" sz="3600"/>
              <a:t>ENERJİ ŞEKİLLERİNİN BİRBİRİNE DÖNÜŞTÜRÜLMESİ </a:t>
            </a:r>
            <a:endParaRPr/>
          </a:p>
          <a:p>
            <a:pPr indent="-139700" lvl="0" marL="91440" rtl="0" algn="l">
              <a:lnSpc>
                <a:spcPct val="80000"/>
              </a:lnSpc>
              <a:spcBef>
                <a:spcPts val="1400"/>
              </a:spcBef>
              <a:spcAft>
                <a:spcPts val="0"/>
              </a:spcAft>
              <a:buSzPts val="2200"/>
              <a:buChar char=" "/>
            </a:pPr>
            <a:r>
              <a:rPr lang="tr-TR"/>
              <a:t>Elektrik enerji şekillerini birbirine dönüştüren devrelere genel olarak </a:t>
            </a:r>
            <a:r>
              <a:rPr b="1" lang="tr-TR"/>
              <a:t>Dönüştürücüler</a:t>
            </a:r>
            <a:r>
              <a:rPr lang="tr-TR"/>
              <a:t> adı verilir. Dört temel dönüştürücü vardır. Bu dönüştürücüler aşağıdaki diyagramda özetlenmiştir. </a:t>
            </a:r>
            <a:endParaRPr/>
          </a:p>
          <a:p>
            <a:pPr indent="0" lvl="0" marL="91440" rtl="0" algn="l">
              <a:lnSpc>
                <a:spcPct val="80000"/>
              </a:lnSpc>
              <a:spcBef>
                <a:spcPts val="1400"/>
              </a:spcBef>
              <a:spcAft>
                <a:spcPts val="0"/>
              </a:spcAft>
              <a:buSzPts val="2200"/>
              <a:buNone/>
            </a:pPr>
            <a:r>
              <a:t/>
            </a:r>
            <a:endParaRPr/>
          </a:p>
          <a:p>
            <a:pPr indent="0" lvl="0" marL="91440" rtl="0" algn="l">
              <a:lnSpc>
                <a:spcPct val="80000"/>
              </a:lnSpc>
              <a:spcBef>
                <a:spcPts val="1400"/>
              </a:spcBef>
              <a:spcAft>
                <a:spcPts val="0"/>
              </a:spcAft>
              <a:buSzPts val="2200"/>
              <a:buNone/>
            </a:pPr>
            <a:r>
              <a:t/>
            </a:r>
            <a:endParaRPr/>
          </a:p>
          <a:p>
            <a:pPr indent="0" lvl="0" marL="91440" rtl="0" algn="l">
              <a:lnSpc>
                <a:spcPct val="80000"/>
              </a:lnSpc>
              <a:spcBef>
                <a:spcPts val="1400"/>
              </a:spcBef>
              <a:spcAft>
                <a:spcPts val="0"/>
              </a:spcAft>
              <a:buSzPts val="2200"/>
              <a:buNone/>
            </a:pPr>
            <a:r>
              <a:t/>
            </a:r>
            <a:endParaRPr/>
          </a:p>
          <a:p>
            <a:pPr indent="0" lvl="0" marL="91440" rtl="0" algn="l">
              <a:lnSpc>
                <a:spcPct val="80000"/>
              </a:lnSpc>
              <a:spcBef>
                <a:spcPts val="1400"/>
              </a:spcBef>
              <a:spcAft>
                <a:spcPts val="0"/>
              </a:spcAft>
              <a:buSzPts val="2200"/>
              <a:buNone/>
            </a:pPr>
            <a:r>
              <a:t/>
            </a:r>
            <a:endParaRPr/>
          </a:p>
          <a:p>
            <a:pPr indent="0" lvl="0" marL="91440" rtl="0" algn="l">
              <a:lnSpc>
                <a:spcPct val="80000"/>
              </a:lnSpc>
              <a:spcBef>
                <a:spcPts val="1400"/>
              </a:spcBef>
              <a:spcAft>
                <a:spcPts val="0"/>
              </a:spcAft>
              <a:buSzPts val="2200"/>
              <a:buNone/>
            </a:pPr>
            <a:r>
              <a:t/>
            </a:r>
            <a:endParaRPr/>
          </a:p>
          <a:p>
            <a:pPr indent="-152400" lvl="0" marL="91440" rtl="0" algn="l">
              <a:lnSpc>
                <a:spcPct val="80000"/>
              </a:lnSpc>
              <a:spcBef>
                <a:spcPts val="1400"/>
              </a:spcBef>
              <a:spcAft>
                <a:spcPts val="0"/>
              </a:spcAft>
              <a:buSzPts val="2400"/>
              <a:buChar char=" "/>
            </a:pPr>
            <a:r>
              <a:rPr b="1" lang="tr-TR" sz="2400"/>
              <a:t>DC : </a:t>
            </a:r>
            <a:r>
              <a:rPr lang="tr-TR"/>
              <a:t>Doğru Akım şeklindeki elektrik enerjisi </a:t>
            </a:r>
            <a:endParaRPr/>
          </a:p>
          <a:p>
            <a:pPr indent="-152400" lvl="0" marL="91440" rtl="0" algn="l">
              <a:lnSpc>
                <a:spcPct val="80000"/>
              </a:lnSpc>
              <a:spcBef>
                <a:spcPts val="1400"/>
              </a:spcBef>
              <a:spcAft>
                <a:spcPts val="0"/>
              </a:spcAft>
              <a:buSzPts val="2400"/>
              <a:buChar char=" "/>
            </a:pPr>
            <a:r>
              <a:rPr b="1" lang="tr-TR" sz="2400"/>
              <a:t>AC : </a:t>
            </a:r>
            <a:r>
              <a:rPr lang="tr-TR"/>
              <a:t>Alternatif Akım şeklindeki elektrik enerjisi </a:t>
            </a:r>
            <a:endParaRPr/>
          </a:p>
          <a:p>
            <a:pPr indent="-152400" lvl="0" marL="91440" rtl="0" algn="l">
              <a:lnSpc>
                <a:spcPct val="80000"/>
              </a:lnSpc>
              <a:spcBef>
                <a:spcPts val="1400"/>
              </a:spcBef>
              <a:spcAft>
                <a:spcPts val="0"/>
              </a:spcAft>
              <a:buSzPts val="2400"/>
              <a:buChar char=" "/>
            </a:pPr>
            <a:r>
              <a:rPr b="1" lang="tr-TR" sz="2400"/>
              <a:t>Ud : </a:t>
            </a:r>
            <a:r>
              <a:rPr lang="tr-TR"/>
              <a:t>DC gerilim (ortalama değer)            </a:t>
            </a:r>
            <a:r>
              <a:rPr b="1" lang="tr-TR" sz="2400"/>
              <a:t>U :  </a:t>
            </a:r>
            <a:r>
              <a:rPr lang="tr-TR"/>
              <a:t>AC gerilim (efektif değer) </a:t>
            </a:r>
            <a:endParaRPr/>
          </a:p>
          <a:p>
            <a:pPr indent="-152400" lvl="0" marL="91440" rtl="0" algn="l">
              <a:lnSpc>
                <a:spcPct val="80000"/>
              </a:lnSpc>
              <a:spcBef>
                <a:spcPts val="1400"/>
              </a:spcBef>
              <a:spcAft>
                <a:spcPts val="0"/>
              </a:spcAft>
              <a:buSzPts val="2400"/>
              <a:buChar char=" "/>
            </a:pPr>
            <a:r>
              <a:rPr b="1" lang="tr-TR" sz="2400"/>
              <a:t>F   : </a:t>
            </a:r>
            <a:r>
              <a:rPr lang="tr-TR"/>
              <a:t>Frekans                                           </a:t>
            </a:r>
            <a:r>
              <a:rPr b="1" lang="tr-TR" sz="2400"/>
              <a:t>q : </a:t>
            </a:r>
            <a:r>
              <a:rPr lang="tr-TR"/>
              <a:t>Faz sayısı </a:t>
            </a:r>
            <a:endParaRPr/>
          </a:p>
        </p:txBody>
      </p:sp>
      <p:pic>
        <p:nvPicPr>
          <p:cNvPr id="112" name="Google Shape;112;p16"/>
          <p:cNvPicPr preferRelativeResize="0"/>
          <p:nvPr/>
        </p:nvPicPr>
        <p:blipFill rotWithShape="1">
          <a:blip r:embed="rId3">
            <a:alphaModFix/>
          </a:blip>
          <a:srcRect b="0" l="0" r="0" t="0"/>
          <a:stretch/>
        </p:blipFill>
        <p:spPr>
          <a:xfrm>
            <a:off x="5162550" y="2198065"/>
            <a:ext cx="2019300" cy="1971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2"/>
          <p:cNvPicPr preferRelativeResize="0"/>
          <p:nvPr>
            <p:ph idx="1" type="body"/>
          </p:nvPr>
        </p:nvPicPr>
        <p:blipFill rotWithShape="1">
          <a:blip r:embed="rId3">
            <a:alphaModFix/>
          </a:blip>
          <a:srcRect b="0" l="0" r="0" t="0"/>
          <a:stretch/>
        </p:blipFill>
        <p:spPr>
          <a:xfrm>
            <a:off x="2507530" y="337960"/>
            <a:ext cx="7044695" cy="618207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53"/>
          <p:cNvPicPr preferRelativeResize="0"/>
          <p:nvPr>
            <p:ph idx="1" type="body"/>
          </p:nvPr>
        </p:nvPicPr>
        <p:blipFill rotWithShape="1">
          <a:blip r:embed="rId3">
            <a:alphaModFix/>
          </a:blip>
          <a:srcRect b="0" l="0" r="0" t="0"/>
          <a:stretch/>
        </p:blipFill>
        <p:spPr>
          <a:xfrm>
            <a:off x="1537217" y="438984"/>
            <a:ext cx="9325776" cy="3008673"/>
          </a:xfrm>
          <a:prstGeom prst="rect">
            <a:avLst/>
          </a:prstGeom>
          <a:noFill/>
          <a:ln>
            <a:noFill/>
          </a:ln>
        </p:spPr>
      </p:pic>
      <p:pic>
        <p:nvPicPr>
          <p:cNvPr id="323" name="Google Shape;323;p53"/>
          <p:cNvPicPr preferRelativeResize="0"/>
          <p:nvPr/>
        </p:nvPicPr>
        <p:blipFill rotWithShape="1">
          <a:blip r:embed="rId4">
            <a:alphaModFix/>
          </a:blip>
          <a:srcRect b="39005" l="0" r="32521" t="52496"/>
          <a:stretch/>
        </p:blipFill>
        <p:spPr>
          <a:xfrm>
            <a:off x="7417518" y="3881765"/>
            <a:ext cx="4100657" cy="516379"/>
          </a:xfrm>
          <a:prstGeom prst="rect">
            <a:avLst/>
          </a:prstGeom>
          <a:noFill/>
          <a:ln>
            <a:noFill/>
          </a:ln>
        </p:spPr>
      </p:pic>
      <p:pic>
        <p:nvPicPr>
          <p:cNvPr id="324" name="Google Shape;324;p53"/>
          <p:cNvPicPr preferRelativeResize="0"/>
          <p:nvPr/>
        </p:nvPicPr>
        <p:blipFill rotWithShape="1">
          <a:blip r:embed="rId4">
            <a:alphaModFix/>
          </a:blip>
          <a:srcRect b="58877" l="0" r="52888" t="36563"/>
          <a:stretch/>
        </p:blipFill>
        <p:spPr>
          <a:xfrm>
            <a:off x="7483851" y="3604674"/>
            <a:ext cx="2862985" cy="277091"/>
          </a:xfrm>
          <a:prstGeom prst="rect">
            <a:avLst/>
          </a:prstGeom>
          <a:noFill/>
          <a:ln>
            <a:noFill/>
          </a:ln>
        </p:spPr>
      </p:pic>
      <p:pic>
        <p:nvPicPr>
          <p:cNvPr id="325" name="Google Shape;325;p53"/>
          <p:cNvPicPr preferRelativeResize="0"/>
          <p:nvPr/>
        </p:nvPicPr>
        <p:blipFill rotWithShape="1">
          <a:blip r:embed="rId4">
            <a:alphaModFix/>
          </a:blip>
          <a:srcRect b="25567" l="0" r="57751" t="69873"/>
          <a:stretch/>
        </p:blipFill>
        <p:spPr>
          <a:xfrm>
            <a:off x="7488613" y="3309112"/>
            <a:ext cx="2567420" cy="277090"/>
          </a:xfrm>
          <a:prstGeom prst="rect">
            <a:avLst/>
          </a:prstGeom>
          <a:noFill/>
          <a:ln>
            <a:noFill/>
          </a:ln>
        </p:spPr>
      </p:pic>
      <p:sp>
        <p:nvSpPr>
          <p:cNvPr id="326" name="Google Shape;326;p53"/>
          <p:cNvSpPr/>
          <p:nvPr/>
        </p:nvSpPr>
        <p:spPr>
          <a:xfrm>
            <a:off x="1170037" y="445716"/>
            <a:ext cx="4844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tr-TR" sz="2800" u="none" cap="none" strike="noStrike">
                <a:solidFill>
                  <a:schemeClr val="dk1"/>
                </a:solidFill>
                <a:latin typeface="Times New Roman"/>
                <a:ea typeface="Times New Roman"/>
                <a:cs typeface="Times New Roman"/>
                <a:sym typeface="Times New Roman"/>
              </a:rPr>
              <a:t>1)</a:t>
            </a:r>
            <a:endParaRPr b="1" sz="2800">
              <a:solidFill>
                <a:schemeClr val="dk1"/>
              </a:solidFill>
              <a:latin typeface="Times New Roman"/>
              <a:ea typeface="Times New Roman"/>
              <a:cs typeface="Times New Roman"/>
              <a:sym typeface="Times New Roman"/>
            </a:endParaRPr>
          </a:p>
        </p:txBody>
      </p:sp>
      <p:pic>
        <p:nvPicPr>
          <p:cNvPr id="327" name="Google Shape;327;p53"/>
          <p:cNvPicPr preferRelativeResize="0"/>
          <p:nvPr/>
        </p:nvPicPr>
        <p:blipFill rotWithShape="1">
          <a:blip r:embed="rId5">
            <a:alphaModFix/>
          </a:blip>
          <a:srcRect b="0" l="0" r="0" t="0"/>
          <a:stretch/>
        </p:blipFill>
        <p:spPr>
          <a:xfrm>
            <a:off x="200025" y="4693707"/>
            <a:ext cx="11991975" cy="18478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54"/>
          <p:cNvPicPr preferRelativeResize="0"/>
          <p:nvPr/>
        </p:nvPicPr>
        <p:blipFill rotWithShape="1">
          <a:blip r:embed="rId3">
            <a:alphaModFix/>
          </a:blip>
          <a:srcRect b="0" l="41366" r="0" t="0"/>
          <a:stretch/>
        </p:blipFill>
        <p:spPr>
          <a:xfrm>
            <a:off x="1544978" y="3110343"/>
            <a:ext cx="6250513" cy="3031584"/>
          </a:xfrm>
          <a:prstGeom prst="rect">
            <a:avLst/>
          </a:prstGeom>
          <a:noFill/>
          <a:ln>
            <a:noFill/>
          </a:ln>
        </p:spPr>
      </p:pic>
      <p:pic>
        <p:nvPicPr>
          <p:cNvPr id="333" name="Google Shape;333;p54"/>
          <p:cNvPicPr preferRelativeResize="0"/>
          <p:nvPr/>
        </p:nvPicPr>
        <p:blipFill rotWithShape="1">
          <a:blip r:embed="rId3">
            <a:alphaModFix/>
          </a:blip>
          <a:srcRect b="49730" l="0" r="71757" t="0"/>
          <a:stretch/>
        </p:blipFill>
        <p:spPr>
          <a:xfrm>
            <a:off x="1544978" y="1564129"/>
            <a:ext cx="3054731" cy="1546214"/>
          </a:xfrm>
          <a:prstGeom prst="rect">
            <a:avLst/>
          </a:prstGeom>
          <a:noFill/>
          <a:ln>
            <a:noFill/>
          </a:ln>
        </p:spPr>
      </p:pic>
      <p:sp>
        <p:nvSpPr>
          <p:cNvPr id="334" name="Google Shape;334;p54"/>
          <p:cNvSpPr/>
          <p:nvPr/>
        </p:nvSpPr>
        <p:spPr>
          <a:xfrm>
            <a:off x="1428656" y="704334"/>
            <a:ext cx="257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u="sng">
                <a:solidFill>
                  <a:schemeClr val="dk1"/>
                </a:solidFill>
                <a:latin typeface="Times New Roman"/>
                <a:ea typeface="Times New Roman"/>
                <a:cs typeface="Times New Roman"/>
                <a:sym typeface="Times New Roman"/>
              </a:rPr>
              <a:t>ÇÖZÜM:</a:t>
            </a:r>
            <a:endParaRPr b="1" sz="2800" u="sng">
              <a:solidFill>
                <a:schemeClr val="dk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5"/>
          <p:cNvSpPr/>
          <p:nvPr/>
        </p:nvSpPr>
        <p:spPr>
          <a:xfrm>
            <a:off x="994546" y="473426"/>
            <a:ext cx="4844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a:solidFill>
                  <a:schemeClr val="dk1"/>
                </a:solidFill>
                <a:latin typeface="Times New Roman"/>
                <a:ea typeface="Times New Roman"/>
                <a:cs typeface="Times New Roman"/>
                <a:sym typeface="Times New Roman"/>
              </a:rPr>
              <a:t>2)</a:t>
            </a:r>
            <a:endParaRPr b="1" sz="2800">
              <a:solidFill>
                <a:schemeClr val="dk1"/>
              </a:solidFill>
              <a:latin typeface="Times New Roman"/>
              <a:ea typeface="Times New Roman"/>
              <a:cs typeface="Times New Roman"/>
              <a:sym typeface="Times New Roman"/>
            </a:endParaRPr>
          </a:p>
        </p:txBody>
      </p:sp>
      <p:pic>
        <p:nvPicPr>
          <p:cNvPr id="340" name="Google Shape;340;p55"/>
          <p:cNvPicPr preferRelativeResize="0"/>
          <p:nvPr/>
        </p:nvPicPr>
        <p:blipFill rotWithShape="1">
          <a:blip r:embed="rId3">
            <a:alphaModFix/>
          </a:blip>
          <a:srcRect b="0" l="0" r="0" t="0"/>
          <a:stretch/>
        </p:blipFill>
        <p:spPr>
          <a:xfrm>
            <a:off x="371475" y="4061386"/>
            <a:ext cx="11820525" cy="2257425"/>
          </a:xfrm>
          <a:prstGeom prst="rect">
            <a:avLst/>
          </a:prstGeom>
          <a:noFill/>
          <a:ln>
            <a:noFill/>
          </a:ln>
        </p:spPr>
      </p:pic>
      <p:pic>
        <p:nvPicPr>
          <p:cNvPr id="341" name="Google Shape;341;p55"/>
          <p:cNvPicPr preferRelativeResize="0"/>
          <p:nvPr/>
        </p:nvPicPr>
        <p:blipFill rotWithShape="1">
          <a:blip r:embed="rId4">
            <a:alphaModFix/>
          </a:blip>
          <a:srcRect b="0" l="3168" r="5616" t="0"/>
          <a:stretch/>
        </p:blipFill>
        <p:spPr>
          <a:xfrm>
            <a:off x="1478974" y="633435"/>
            <a:ext cx="10482117" cy="321252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6"/>
          <p:cNvPicPr preferRelativeResize="0"/>
          <p:nvPr>
            <p:ph idx="1" type="body"/>
          </p:nvPr>
        </p:nvPicPr>
        <p:blipFill rotWithShape="1">
          <a:blip r:embed="rId3">
            <a:alphaModFix/>
          </a:blip>
          <a:srcRect b="0" l="0" r="0" t="55610"/>
          <a:stretch/>
        </p:blipFill>
        <p:spPr>
          <a:xfrm>
            <a:off x="5591132" y="451112"/>
            <a:ext cx="3720516" cy="2472823"/>
          </a:xfrm>
          <a:prstGeom prst="rect">
            <a:avLst/>
          </a:prstGeom>
          <a:noFill/>
          <a:ln>
            <a:noFill/>
          </a:ln>
        </p:spPr>
      </p:pic>
      <p:pic>
        <p:nvPicPr>
          <p:cNvPr id="347" name="Google Shape;347;p56"/>
          <p:cNvPicPr preferRelativeResize="0"/>
          <p:nvPr/>
        </p:nvPicPr>
        <p:blipFill rotWithShape="1">
          <a:blip r:embed="rId4">
            <a:alphaModFix/>
          </a:blip>
          <a:srcRect b="0" l="0" r="0" t="0"/>
          <a:stretch/>
        </p:blipFill>
        <p:spPr>
          <a:xfrm>
            <a:off x="9604300" y="598894"/>
            <a:ext cx="2278593" cy="1522514"/>
          </a:xfrm>
          <a:prstGeom prst="rect">
            <a:avLst/>
          </a:prstGeom>
          <a:noFill/>
          <a:ln>
            <a:noFill/>
          </a:ln>
        </p:spPr>
      </p:pic>
      <p:pic>
        <p:nvPicPr>
          <p:cNvPr id="348" name="Google Shape;348;p56"/>
          <p:cNvPicPr preferRelativeResize="0"/>
          <p:nvPr/>
        </p:nvPicPr>
        <p:blipFill rotWithShape="1">
          <a:blip r:embed="rId5">
            <a:alphaModFix/>
          </a:blip>
          <a:srcRect b="0" l="0" r="0" t="0"/>
          <a:stretch/>
        </p:blipFill>
        <p:spPr>
          <a:xfrm>
            <a:off x="6447479" y="3232728"/>
            <a:ext cx="4296117" cy="3448199"/>
          </a:xfrm>
          <a:prstGeom prst="rect">
            <a:avLst/>
          </a:prstGeom>
          <a:noFill/>
          <a:ln>
            <a:noFill/>
          </a:ln>
        </p:spPr>
      </p:pic>
      <p:pic>
        <p:nvPicPr>
          <p:cNvPr id="349" name="Google Shape;349;p56"/>
          <p:cNvPicPr preferRelativeResize="0"/>
          <p:nvPr/>
        </p:nvPicPr>
        <p:blipFill rotWithShape="1">
          <a:blip r:embed="rId3">
            <a:alphaModFix/>
          </a:blip>
          <a:srcRect b="45187" l="1689" r="-1688" t="-16112"/>
          <a:stretch/>
        </p:blipFill>
        <p:spPr>
          <a:xfrm>
            <a:off x="1178207" y="2873410"/>
            <a:ext cx="3752178" cy="3984590"/>
          </a:xfrm>
          <a:prstGeom prst="rect">
            <a:avLst/>
          </a:prstGeom>
          <a:noFill/>
          <a:ln>
            <a:noFill/>
          </a:ln>
        </p:spPr>
      </p:pic>
      <p:sp>
        <p:nvSpPr>
          <p:cNvPr id="350" name="Google Shape;350;p56"/>
          <p:cNvSpPr/>
          <p:nvPr/>
        </p:nvSpPr>
        <p:spPr>
          <a:xfrm>
            <a:off x="1050330" y="337284"/>
            <a:ext cx="257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u="sng">
                <a:solidFill>
                  <a:schemeClr val="dk1"/>
                </a:solidFill>
                <a:latin typeface="Times New Roman"/>
                <a:ea typeface="Times New Roman"/>
                <a:cs typeface="Times New Roman"/>
                <a:sym typeface="Times New Roman"/>
              </a:rPr>
              <a:t>ÇÖZÜM:</a:t>
            </a:r>
            <a:endParaRPr b="1" sz="2800" u="sng">
              <a:solidFill>
                <a:schemeClr val="dk1"/>
              </a:solidFill>
              <a:latin typeface="Times New Roman"/>
              <a:ea typeface="Times New Roman"/>
              <a:cs typeface="Times New Roman"/>
              <a:sym typeface="Times New Roman"/>
            </a:endParaRPr>
          </a:p>
        </p:txBody>
      </p:sp>
      <p:pic>
        <p:nvPicPr>
          <p:cNvPr id="351" name="Google Shape;351;p56"/>
          <p:cNvPicPr preferRelativeResize="0"/>
          <p:nvPr/>
        </p:nvPicPr>
        <p:blipFill rotWithShape="1">
          <a:blip r:embed="rId6">
            <a:alphaModFix/>
          </a:blip>
          <a:srcRect b="9749" l="0" r="0" t="0"/>
          <a:stretch/>
        </p:blipFill>
        <p:spPr>
          <a:xfrm>
            <a:off x="1050330" y="1051357"/>
            <a:ext cx="4248150" cy="270784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p:nvPr/>
        </p:nvSpPr>
        <p:spPr>
          <a:xfrm>
            <a:off x="846765" y="344117"/>
            <a:ext cx="4844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a:solidFill>
                  <a:schemeClr val="dk1"/>
                </a:solidFill>
                <a:latin typeface="Times New Roman"/>
                <a:ea typeface="Times New Roman"/>
                <a:cs typeface="Times New Roman"/>
                <a:sym typeface="Times New Roman"/>
              </a:rPr>
              <a:t>3)</a:t>
            </a:r>
            <a:endParaRPr b="1" sz="2800">
              <a:solidFill>
                <a:schemeClr val="dk1"/>
              </a:solidFill>
              <a:latin typeface="Times New Roman"/>
              <a:ea typeface="Times New Roman"/>
              <a:cs typeface="Times New Roman"/>
              <a:sym typeface="Times New Roman"/>
            </a:endParaRPr>
          </a:p>
        </p:txBody>
      </p:sp>
      <p:pic>
        <p:nvPicPr>
          <p:cNvPr id="357" name="Google Shape;357;p57"/>
          <p:cNvPicPr preferRelativeResize="0"/>
          <p:nvPr/>
        </p:nvPicPr>
        <p:blipFill rotWithShape="1">
          <a:blip r:embed="rId3">
            <a:alphaModFix/>
          </a:blip>
          <a:srcRect b="0" l="0" r="0" t="0"/>
          <a:stretch/>
        </p:blipFill>
        <p:spPr>
          <a:xfrm>
            <a:off x="1331193" y="2458389"/>
            <a:ext cx="10067540" cy="2499447"/>
          </a:xfrm>
          <a:prstGeom prst="rect">
            <a:avLst/>
          </a:prstGeom>
          <a:noFill/>
          <a:ln>
            <a:noFill/>
          </a:ln>
        </p:spPr>
      </p:pic>
      <p:pic>
        <p:nvPicPr>
          <p:cNvPr id="358" name="Google Shape;358;p57"/>
          <p:cNvPicPr preferRelativeResize="0"/>
          <p:nvPr/>
        </p:nvPicPr>
        <p:blipFill rotWithShape="1">
          <a:blip r:embed="rId4">
            <a:alphaModFix/>
          </a:blip>
          <a:srcRect b="45694" l="31714" r="48267" t="35772"/>
          <a:stretch/>
        </p:blipFill>
        <p:spPr>
          <a:xfrm>
            <a:off x="1331193" y="344117"/>
            <a:ext cx="4059922" cy="2114272"/>
          </a:xfrm>
          <a:prstGeom prst="rect">
            <a:avLst/>
          </a:prstGeom>
          <a:noFill/>
          <a:ln>
            <a:noFill/>
          </a:ln>
        </p:spPr>
      </p:pic>
      <p:pic>
        <p:nvPicPr>
          <p:cNvPr id="359" name="Google Shape;359;p57"/>
          <p:cNvPicPr preferRelativeResize="0"/>
          <p:nvPr/>
        </p:nvPicPr>
        <p:blipFill rotWithShape="1">
          <a:blip r:embed="rId5">
            <a:alphaModFix/>
          </a:blip>
          <a:srcRect b="0" l="0" r="0" t="0"/>
          <a:stretch/>
        </p:blipFill>
        <p:spPr>
          <a:xfrm>
            <a:off x="846765" y="4957836"/>
            <a:ext cx="10924403" cy="107240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8"/>
          <p:cNvPicPr preferRelativeResize="0"/>
          <p:nvPr/>
        </p:nvPicPr>
        <p:blipFill rotWithShape="1">
          <a:blip r:embed="rId3">
            <a:alphaModFix/>
          </a:blip>
          <a:srcRect b="22394" l="28935" r="26993" t="35772"/>
          <a:stretch/>
        </p:blipFill>
        <p:spPr>
          <a:xfrm>
            <a:off x="815749" y="1533901"/>
            <a:ext cx="8937850" cy="4772237"/>
          </a:xfrm>
          <a:prstGeom prst="rect">
            <a:avLst/>
          </a:prstGeom>
          <a:noFill/>
          <a:ln>
            <a:noFill/>
          </a:ln>
        </p:spPr>
      </p:pic>
      <p:sp>
        <p:nvSpPr>
          <p:cNvPr id="365" name="Google Shape;365;p58"/>
          <p:cNvSpPr/>
          <p:nvPr/>
        </p:nvSpPr>
        <p:spPr>
          <a:xfrm>
            <a:off x="1235057" y="752920"/>
            <a:ext cx="257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u="sng">
                <a:solidFill>
                  <a:schemeClr val="dk1"/>
                </a:solidFill>
                <a:latin typeface="Times New Roman"/>
                <a:ea typeface="Times New Roman"/>
                <a:cs typeface="Times New Roman"/>
                <a:sym typeface="Times New Roman"/>
              </a:rPr>
              <a:t>ÇÖZÜM:</a:t>
            </a:r>
            <a:endParaRPr b="1" sz="2800" u="sng">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9"/>
          <p:cNvPicPr preferRelativeResize="0"/>
          <p:nvPr>
            <p:ph idx="1" type="body"/>
          </p:nvPr>
        </p:nvPicPr>
        <p:blipFill rotWithShape="1">
          <a:blip r:embed="rId3">
            <a:alphaModFix/>
          </a:blip>
          <a:srcRect b="0" l="0" r="0" t="0"/>
          <a:stretch/>
        </p:blipFill>
        <p:spPr>
          <a:xfrm>
            <a:off x="1258047" y="492574"/>
            <a:ext cx="8153400" cy="4019550"/>
          </a:xfrm>
          <a:prstGeom prst="rect">
            <a:avLst/>
          </a:prstGeom>
          <a:noFill/>
          <a:ln>
            <a:noFill/>
          </a:ln>
        </p:spPr>
      </p:pic>
      <p:pic>
        <p:nvPicPr>
          <p:cNvPr id="371" name="Google Shape;371;p59"/>
          <p:cNvPicPr preferRelativeResize="0"/>
          <p:nvPr/>
        </p:nvPicPr>
        <p:blipFill rotWithShape="1">
          <a:blip r:embed="rId4">
            <a:alphaModFix/>
          </a:blip>
          <a:srcRect b="0" l="0" r="0" t="0"/>
          <a:stretch/>
        </p:blipFill>
        <p:spPr>
          <a:xfrm>
            <a:off x="680177" y="4932218"/>
            <a:ext cx="11219867" cy="1067233"/>
          </a:xfrm>
          <a:prstGeom prst="rect">
            <a:avLst/>
          </a:prstGeom>
          <a:noFill/>
          <a:ln>
            <a:noFill/>
          </a:ln>
        </p:spPr>
      </p:pic>
      <p:sp>
        <p:nvSpPr>
          <p:cNvPr id="372" name="Google Shape;372;p59"/>
          <p:cNvSpPr/>
          <p:nvPr/>
        </p:nvSpPr>
        <p:spPr>
          <a:xfrm>
            <a:off x="846765" y="344117"/>
            <a:ext cx="4844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a:solidFill>
                  <a:schemeClr val="dk1"/>
                </a:solidFill>
                <a:latin typeface="Times New Roman"/>
                <a:ea typeface="Times New Roman"/>
                <a:cs typeface="Times New Roman"/>
                <a:sym typeface="Times New Roman"/>
              </a:rPr>
              <a:t>4)</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0"/>
          <p:cNvPicPr preferRelativeResize="0"/>
          <p:nvPr/>
        </p:nvPicPr>
        <p:blipFill rotWithShape="1">
          <a:blip r:embed="rId3">
            <a:alphaModFix/>
          </a:blip>
          <a:srcRect b="0" l="0" r="63488" t="0"/>
          <a:stretch/>
        </p:blipFill>
        <p:spPr>
          <a:xfrm>
            <a:off x="1241582" y="1566851"/>
            <a:ext cx="3746054" cy="2195912"/>
          </a:xfrm>
          <a:prstGeom prst="rect">
            <a:avLst/>
          </a:prstGeom>
          <a:noFill/>
          <a:ln>
            <a:noFill/>
          </a:ln>
        </p:spPr>
      </p:pic>
      <p:pic>
        <p:nvPicPr>
          <p:cNvPr id="378" name="Google Shape;378;p60"/>
          <p:cNvPicPr preferRelativeResize="0"/>
          <p:nvPr/>
        </p:nvPicPr>
        <p:blipFill rotWithShape="1">
          <a:blip r:embed="rId3">
            <a:alphaModFix/>
          </a:blip>
          <a:srcRect b="0" l="38935" r="0" t="0"/>
          <a:stretch/>
        </p:blipFill>
        <p:spPr>
          <a:xfrm>
            <a:off x="1241582" y="4053475"/>
            <a:ext cx="6222946" cy="2181070"/>
          </a:xfrm>
          <a:prstGeom prst="rect">
            <a:avLst/>
          </a:prstGeom>
          <a:noFill/>
          <a:ln>
            <a:noFill/>
          </a:ln>
        </p:spPr>
      </p:pic>
      <p:sp>
        <p:nvSpPr>
          <p:cNvPr id="379" name="Google Shape;379;p60"/>
          <p:cNvSpPr/>
          <p:nvPr/>
        </p:nvSpPr>
        <p:spPr>
          <a:xfrm>
            <a:off x="1235057" y="752920"/>
            <a:ext cx="257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u="sng">
                <a:solidFill>
                  <a:schemeClr val="dk1"/>
                </a:solidFill>
                <a:latin typeface="Times New Roman"/>
                <a:ea typeface="Times New Roman"/>
                <a:cs typeface="Times New Roman"/>
                <a:sym typeface="Times New Roman"/>
              </a:rPr>
              <a:t>ÇÖZÜM:</a:t>
            </a:r>
            <a:endParaRPr b="1" sz="2800" u="sng">
              <a:solidFill>
                <a:schemeClr val="dk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p:nvPr/>
        </p:nvSpPr>
        <p:spPr>
          <a:xfrm>
            <a:off x="923251" y="745258"/>
            <a:ext cx="484428"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a:solidFill>
                  <a:schemeClr val="dk1"/>
                </a:solidFill>
                <a:latin typeface="Times New Roman"/>
                <a:ea typeface="Times New Roman"/>
                <a:cs typeface="Times New Roman"/>
                <a:sym typeface="Times New Roman"/>
              </a:rPr>
              <a:t>5)</a:t>
            </a:r>
            <a:endParaRPr b="1" sz="2800">
              <a:solidFill>
                <a:schemeClr val="dk1"/>
              </a:solidFill>
              <a:latin typeface="Times New Roman"/>
              <a:ea typeface="Times New Roman"/>
              <a:cs typeface="Times New Roman"/>
              <a:sym typeface="Times New Roman"/>
            </a:endParaRPr>
          </a:p>
        </p:txBody>
      </p:sp>
      <p:pic>
        <p:nvPicPr>
          <p:cNvPr id="385" name="Google Shape;385;p61"/>
          <p:cNvPicPr preferRelativeResize="0"/>
          <p:nvPr/>
        </p:nvPicPr>
        <p:blipFill rotWithShape="1">
          <a:blip r:embed="rId3">
            <a:alphaModFix/>
          </a:blip>
          <a:srcRect b="0" l="0" r="0" t="0"/>
          <a:stretch/>
        </p:blipFill>
        <p:spPr>
          <a:xfrm>
            <a:off x="1407679" y="745258"/>
            <a:ext cx="10115550" cy="3531177"/>
          </a:xfrm>
          <a:prstGeom prst="rect">
            <a:avLst/>
          </a:prstGeom>
          <a:noFill/>
          <a:ln>
            <a:noFill/>
          </a:ln>
        </p:spPr>
      </p:pic>
      <p:pic>
        <p:nvPicPr>
          <p:cNvPr id="386" name="Google Shape;386;p61"/>
          <p:cNvPicPr preferRelativeResize="0"/>
          <p:nvPr/>
        </p:nvPicPr>
        <p:blipFill rotWithShape="1">
          <a:blip r:embed="rId4">
            <a:alphaModFix/>
          </a:blip>
          <a:srcRect b="0" l="0" r="0" t="0"/>
          <a:stretch/>
        </p:blipFill>
        <p:spPr>
          <a:xfrm>
            <a:off x="828292" y="4686444"/>
            <a:ext cx="10249415" cy="10308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1295399" y="480767"/>
            <a:ext cx="10695495" cy="6117995"/>
          </a:xfrm>
          <a:prstGeom prst="rect">
            <a:avLst/>
          </a:prstGeom>
          <a:noFill/>
          <a:ln>
            <a:noFill/>
          </a:ln>
        </p:spPr>
        <p:txBody>
          <a:bodyPr anchorCtr="0" anchor="t" bIns="45700" lIns="45700" spcFirstLastPara="1" rIns="45700" wrap="square" tIns="45700">
            <a:noAutofit/>
          </a:bodyPr>
          <a:lstStyle/>
          <a:p>
            <a:pPr indent="0" lvl="0" marL="0" rtl="0" algn="l">
              <a:lnSpc>
                <a:spcPct val="80000"/>
              </a:lnSpc>
              <a:spcBef>
                <a:spcPts val="0"/>
              </a:spcBef>
              <a:spcAft>
                <a:spcPts val="0"/>
              </a:spcAft>
              <a:buSzPts val="3600"/>
              <a:buNone/>
            </a:pPr>
            <a:r>
              <a:rPr b="1" lang="tr-TR" sz="3600"/>
              <a:t>1. AC-DC Dönüştürücüler / Doğrultucular, Redresörler</a:t>
            </a:r>
            <a:endParaRPr/>
          </a:p>
          <a:p>
            <a:pPr indent="0" lvl="0" marL="0" rtl="0" algn="l">
              <a:lnSpc>
                <a:spcPct val="80000"/>
              </a:lnSpc>
              <a:spcBef>
                <a:spcPts val="1400"/>
              </a:spcBef>
              <a:spcAft>
                <a:spcPts val="0"/>
              </a:spcAft>
              <a:buSzPts val="2800"/>
              <a:buNone/>
            </a:pPr>
            <a:r>
              <a:t/>
            </a:r>
            <a:endParaRPr b="1" sz="2800" u="sng"/>
          </a:p>
          <a:p>
            <a:pPr indent="0" lvl="0" marL="0" rtl="0" algn="l">
              <a:lnSpc>
                <a:spcPct val="80000"/>
              </a:lnSpc>
              <a:spcBef>
                <a:spcPts val="1400"/>
              </a:spcBef>
              <a:spcAft>
                <a:spcPts val="0"/>
              </a:spcAft>
              <a:buSzPts val="2800"/>
              <a:buNone/>
            </a:pPr>
            <a:r>
              <a:rPr b="1" lang="tr-TR" sz="2800" u="sng"/>
              <a:t>Temel Özellikleri </a:t>
            </a:r>
            <a:endParaRPr/>
          </a:p>
          <a:p>
            <a:pPr indent="0" lvl="0" marL="0" rtl="0" algn="l">
              <a:lnSpc>
                <a:spcPct val="80000"/>
              </a:lnSpc>
              <a:spcBef>
                <a:spcPts val="1400"/>
              </a:spcBef>
              <a:spcAft>
                <a:spcPts val="0"/>
              </a:spcAft>
              <a:buSzPts val="2400"/>
              <a:buNone/>
            </a:pPr>
            <a:r>
              <a:rPr lang="tr-TR" sz="2400"/>
              <a:t>• Doğal komütasyonludur </a:t>
            </a:r>
            <a:endParaRPr/>
          </a:p>
          <a:p>
            <a:pPr indent="0" lvl="0" marL="0" rtl="0" algn="l">
              <a:lnSpc>
                <a:spcPct val="80000"/>
              </a:lnSpc>
              <a:spcBef>
                <a:spcPts val="1400"/>
              </a:spcBef>
              <a:spcAft>
                <a:spcPts val="0"/>
              </a:spcAft>
              <a:buSzPts val="2400"/>
              <a:buNone/>
            </a:pPr>
            <a:r>
              <a:rPr lang="tr-TR" sz="2400"/>
              <a:t>• Tristör ve diyotlarla gerçekleştirilir </a:t>
            </a:r>
            <a:endParaRPr/>
          </a:p>
          <a:p>
            <a:pPr indent="0" lvl="0" marL="0" rtl="0" algn="l">
              <a:lnSpc>
                <a:spcPct val="80000"/>
              </a:lnSpc>
              <a:spcBef>
                <a:spcPts val="1400"/>
              </a:spcBef>
              <a:spcAft>
                <a:spcPts val="0"/>
              </a:spcAft>
              <a:buSzPts val="2800"/>
              <a:buNone/>
            </a:pPr>
            <a:r>
              <a:t/>
            </a:r>
            <a:endParaRPr b="1" sz="2800" u="sng"/>
          </a:p>
          <a:p>
            <a:pPr indent="0" lvl="0" marL="0" rtl="0" algn="l">
              <a:lnSpc>
                <a:spcPct val="80000"/>
              </a:lnSpc>
              <a:spcBef>
                <a:spcPts val="1400"/>
              </a:spcBef>
              <a:spcAft>
                <a:spcPts val="0"/>
              </a:spcAft>
              <a:buSzPts val="2800"/>
              <a:buNone/>
            </a:pPr>
            <a:r>
              <a:rPr b="1" lang="tr-TR" sz="2800" u="sng"/>
              <a:t>Başlıca Uygulama Alanları </a:t>
            </a:r>
            <a:endParaRPr/>
          </a:p>
          <a:p>
            <a:pPr indent="0" lvl="0" marL="0" rtl="0" algn="l">
              <a:lnSpc>
                <a:spcPct val="80000"/>
              </a:lnSpc>
              <a:spcBef>
                <a:spcPts val="1400"/>
              </a:spcBef>
              <a:spcAft>
                <a:spcPts val="0"/>
              </a:spcAft>
              <a:buSzPts val="2400"/>
              <a:buNone/>
            </a:pPr>
            <a:r>
              <a:rPr lang="tr-TR" sz="2400"/>
              <a:t>• DC motor kontrolü </a:t>
            </a:r>
            <a:endParaRPr/>
          </a:p>
          <a:p>
            <a:pPr indent="0" lvl="0" marL="0" rtl="0" algn="l">
              <a:lnSpc>
                <a:spcPct val="80000"/>
              </a:lnSpc>
              <a:spcBef>
                <a:spcPts val="1400"/>
              </a:spcBef>
              <a:spcAft>
                <a:spcPts val="0"/>
              </a:spcAft>
              <a:buSzPts val="2400"/>
              <a:buNone/>
            </a:pPr>
            <a:r>
              <a:rPr lang="tr-TR" sz="2400"/>
              <a:t>• Akümülatör şarjı </a:t>
            </a:r>
            <a:endParaRPr/>
          </a:p>
          <a:p>
            <a:pPr indent="0" lvl="0" marL="0" rtl="0" algn="l">
              <a:lnSpc>
                <a:spcPct val="80000"/>
              </a:lnSpc>
              <a:spcBef>
                <a:spcPts val="1400"/>
              </a:spcBef>
              <a:spcAft>
                <a:spcPts val="0"/>
              </a:spcAft>
              <a:buSzPts val="2400"/>
              <a:buNone/>
            </a:pPr>
            <a:r>
              <a:rPr lang="tr-TR" sz="2400"/>
              <a:t>• Galvano teknikle kaplama </a:t>
            </a:r>
            <a:endParaRPr/>
          </a:p>
          <a:p>
            <a:pPr indent="0" lvl="0" marL="0" rtl="0" algn="l">
              <a:lnSpc>
                <a:spcPct val="80000"/>
              </a:lnSpc>
              <a:spcBef>
                <a:spcPts val="1400"/>
              </a:spcBef>
              <a:spcAft>
                <a:spcPts val="0"/>
              </a:spcAft>
              <a:buSzPts val="2400"/>
              <a:buNone/>
            </a:pPr>
            <a:r>
              <a:rPr lang="tr-TR" sz="2400"/>
              <a:t>• DC gerilim kaynakları</a:t>
            </a:r>
            <a:endParaRPr/>
          </a:p>
        </p:txBody>
      </p:sp>
      <p:pic>
        <p:nvPicPr>
          <p:cNvPr id="118" name="Google Shape;118;p17"/>
          <p:cNvPicPr preferRelativeResize="0"/>
          <p:nvPr/>
        </p:nvPicPr>
        <p:blipFill rotWithShape="1">
          <a:blip r:embed="rId3">
            <a:alphaModFix/>
          </a:blip>
          <a:srcRect b="0" l="0" r="0" t="0"/>
          <a:stretch/>
        </p:blipFill>
        <p:spPr>
          <a:xfrm>
            <a:off x="6643146" y="3429000"/>
            <a:ext cx="4862725" cy="132937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pic>
        <p:nvPicPr>
          <p:cNvPr id="391" name="Google Shape;391;p62"/>
          <p:cNvPicPr preferRelativeResize="0"/>
          <p:nvPr/>
        </p:nvPicPr>
        <p:blipFill rotWithShape="1">
          <a:blip r:embed="rId3">
            <a:alphaModFix/>
          </a:blip>
          <a:srcRect b="64386" l="27334" r="35217" t="20506"/>
          <a:stretch/>
        </p:blipFill>
        <p:spPr>
          <a:xfrm>
            <a:off x="851744" y="901674"/>
            <a:ext cx="6915854" cy="1569328"/>
          </a:xfrm>
          <a:prstGeom prst="rect">
            <a:avLst/>
          </a:prstGeom>
          <a:noFill/>
          <a:ln>
            <a:noFill/>
          </a:ln>
        </p:spPr>
      </p:pic>
      <p:pic>
        <p:nvPicPr>
          <p:cNvPr id="392" name="Google Shape;392;p62"/>
          <p:cNvPicPr preferRelativeResize="0"/>
          <p:nvPr/>
        </p:nvPicPr>
        <p:blipFill rotWithShape="1">
          <a:blip r:embed="rId4">
            <a:alphaModFix/>
          </a:blip>
          <a:srcRect b="19368" l="36872" r="32973" t="58558"/>
          <a:stretch/>
        </p:blipFill>
        <p:spPr>
          <a:xfrm>
            <a:off x="5500440" y="2875079"/>
            <a:ext cx="6545256" cy="2695068"/>
          </a:xfrm>
          <a:prstGeom prst="rect">
            <a:avLst/>
          </a:prstGeom>
          <a:noFill/>
          <a:ln>
            <a:noFill/>
          </a:ln>
        </p:spPr>
      </p:pic>
      <p:pic>
        <p:nvPicPr>
          <p:cNvPr id="393" name="Google Shape;393;p62"/>
          <p:cNvPicPr preferRelativeResize="0"/>
          <p:nvPr/>
        </p:nvPicPr>
        <p:blipFill rotWithShape="1">
          <a:blip r:embed="rId3">
            <a:alphaModFix/>
          </a:blip>
          <a:srcRect b="48349" l="39615" r="35217" t="35236"/>
          <a:stretch/>
        </p:blipFill>
        <p:spPr>
          <a:xfrm>
            <a:off x="500019" y="2840726"/>
            <a:ext cx="5000421" cy="1834466"/>
          </a:xfrm>
          <a:prstGeom prst="rect">
            <a:avLst/>
          </a:prstGeom>
          <a:noFill/>
          <a:ln>
            <a:noFill/>
          </a:ln>
        </p:spPr>
      </p:pic>
      <p:pic>
        <p:nvPicPr>
          <p:cNvPr id="394" name="Google Shape;394;p62"/>
          <p:cNvPicPr preferRelativeResize="0"/>
          <p:nvPr/>
        </p:nvPicPr>
        <p:blipFill rotWithShape="1">
          <a:blip r:embed="rId5">
            <a:alphaModFix/>
          </a:blip>
          <a:srcRect b="0" l="0" r="0" t="0"/>
          <a:stretch/>
        </p:blipFill>
        <p:spPr>
          <a:xfrm>
            <a:off x="732565" y="4314974"/>
            <a:ext cx="3882023" cy="2299270"/>
          </a:xfrm>
          <a:prstGeom prst="rect">
            <a:avLst/>
          </a:prstGeom>
          <a:noFill/>
          <a:ln>
            <a:noFill/>
          </a:ln>
        </p:spPr>
      </p:pic>
      <p:sp>
        <p:nvSpPr>
          <p:cNvPr id="395" name="Google Shape;395;p62"/>
          <p:cNvSpPr/>
          <p:nvPr/>
        </p:nvSpPr>
        <p:spPr>
          <a:xfrm>
            <a:off x="1161166" y="378454"/>
            <a:ext cx="257069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2800" u="sng">
                <a:solidFill>
                  <a:schemeClr val="dk1"/>
                </a:solidFill>
                <a:latin typeface="Times New Roman"/>
                <a:ea typeface="Times New Roman"/>
                <a:cs typeface="Times New Roman"/>
                <a:sym typeface="Times New Roman"/>
              </a:rPr>
              <a:t>ÇÖZÜM:</a:t>
            </a:r>
            <a:endParaRPr b="1" sz="2800" u="sng">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idx="1" type="body"/>
          </p:nvPr>
        </p:nvSpPr>
        <p:spPr>
          <a:xfrm>
            <a:off x="1024128" y="378690"/>
            <a:ext cx="11167872" cy="6858000"/>
          </a:xfrm>
          <a:prstGeom prst="rect">
            <a:avLst/>
          </a:prstGeom>
          <a:noFill/>
          <a:ln>
            <a:noFill/>
          </a:ln>
        </p:spPr>
        <p:txBody>
          <a:bodyPr anchorCtr="0" anchor="t" bIns="45700" lIns="45700" spcFirstLastPara="1" rIns="45700" wrap="square" tIns="45700">
            <a:noAutofit/>
          </a:bodyPr>
          <a:lstStyle/>
          <a:p>
            <a:pPr indent="0" lvl="0" marL="91440" rtl="0" algn="l">
              <a:lnSpc>
                <a:spcPct val="70000"/>
              </a:lnSpc>
              <a:spcBef>
                <a:spcPts val="0"/>
              </a:spcBef>
              <a:spcAft>
                <a:spcPts val="0"/>
              </a:spcAft>
              <a:buSzPts val="3740"/>
              <a:buNone/>
            </a:pPr>
            <a:r>
              <a:t/>
            </a:r>
            <a:endParaRPr b="1" sz="3740" u="sng"/>
          </a:p>
          <a:p>
            <a:pPr indent="-237490" lvl="0" marL="91440" rtl="0" algn="l">
              <a:lnSpc>
                <a:spcPct val="70000"/>
              </a:lnSpc>
              <a:spcBef>
                <a:spcPts val="1400"/>
              </a:spcBef>
              <a:spcAft>
                <a:spcPts val="0"/>
              </a:spcAft>
              <a:buSzPts val="3740"/>
              <a:buChar char=" "/>
            </a:pPr>
            <a:r>
              <a:rPr b="1" lang="tr-TR" sz="3740" u="sng"/>
              <a:t>KAYNAKÇA</a:t>
            </a:r>
            <a:endParaRPr/>
          </a:p>
          <a:p>
            <a:pPr indent="0" lvl="0" marL="91440" rtl="0" algn="l">
              <a:lnSpc>
                <a:spcPct val="70000"/>
              </a:lnSpc>
              <a:spcBef>
                <a:spcPts val="1400"/>
              </a:spcBef>
              <a:spcAft>
                <a:spcPts val="0"/>
              </a:spcAft>
              <a:buSzPts val="3740"/>
              <a:buNone/>
            </a:pPr>
            <a:r>
              <a:t/>
            </a:r>
            <a:endParaRPr sz="3740"/>
          </a:p>
          <a:p>
            <a:pPr indent="-151130" lvl="0" marL="91440" rtl="0" algn="l">
              <a:lnSpc>
                <a:spcPct val="140000"/>
              </a:lnSpc>
              <a:spcBef>
                <a:spcPts val="1400"/>
              </a:spcBef>
              <a:spcAft>
                <a:spcPts val="0"/>
              </a:spcAft>
              <a:buSzPts val="2380"/>
              <a:buFont typeface="Noto Sans Symbols"/>
              <a:buChar char="❑"/>
            </a:pPr>
            <a:r>
              <a:rPr lang="tr-TR" sz="2380"/>
              <a:t>PROF. DR. HACI BODUR /GÜÇ ELEKTRONİĞİ KİTABI</a:t>
            </a:r>
            <a:endParaRPr sz="2380"/>
          </a:p>
          <a:p>
            <a:pPr indent="-151130" lvl="0" marL="91440" rtl="0" algn="l">
              <a:lnSpc>
                <a:spcPct val="140000"/>
              </a:lnSpc>
              <a:spcBef>
                <a:spcPts val="1400"/>
              </a:spcBef>
              <a:spcAft>
                <a:spcPts val="0"/>
              </a:spcAft>
              <a:buSzPts val="2380"/>
              <a:buFont typeface="Noto Sans Symbols"/>
              <a:buChar char="❑"/>
            </a:pPr>
            <a:r>
              <a:rPr lang="tr-TR" sz="2380"/>
              <a:t>Yrd. Doç. Dr. H. İbrahim OKUMUŞ /GÜÇ ELEKTRONİĞİ I PDF</a:t>
            </a:r>
            <a:endParaRPr sz="2380"/>
          </a:p>
          <a:p>
            <a:pPr indent="-151130" lvl="0" marL="91440" rtl="0" algn="l">
              <a:lnSpc>
                <a:spcPct val="140000"/>
              </a:lnSpc>
              <a:spcBef>
                <a:spcPts val="1400"/>
              </a:spcBef>
              <a:spcAft>
                <a:spcPts val="0"/>
              </a:spcAft>
              <a:buSzPts val="2380"/>
              <a:buFont typeface="Noto Sans Symbols"/>
              <a:buChar char="❑"/>
            </a:pPr>
            <a:r>
              <a:rPr lang="tr-TR" sz="2380"/>
              <a:t>Yrd.Doç.Dr. Mehmet Necdet YILDIZ / GÜÇ ELEKTRONİĞİ</a:t>
            </a:r>
            <a:endParaRPr/>
          </a:p>
          <a:p>
            <a:pPr indent="-151130" lvl="0" marL="91440" rtl="0" algn="l">
              <a:lnSpc>
                <a:spcPct val="140000"/>
              </a:lnSpc>
              <a:spcBef>
                <a:spcPts val="1400"/>
              </a:spcBef>
              <a:spcAft>
                <a:spcPts val="0"/>
              </a:spcAft>
              <a:buSzPts val="2380"/>
              <a:buFont typeface="Noto Sans Symbols"/>
              <a:buChar char="❑"/>
            </a:pPr>
            <a:r>
              <a:rPr lang="tr-TR" sz="2380"/>
              <a:t>Diyot.net/guc-elektronigi-pdf (PDF’ler)</a:t>
            </a:r>
            <a:endParaRPr/>
          </a:p>
          <a:p>
            <a:pPr indent="-151130" lvl="0" marL="91440" rtl="0" algn="l">
              <a:lnSpc>
                <a:spcPct val="140000"/>
              </a:lnSpc>
              <a:spcBef>
                <a:spcPts val="1400"/>
              </a:spcBef>
              <a:spcAft>
                <a:spcPts val="0"/>
              </a:spcAft>
              <a:buSzPts val="2380"/>
              <a:buFont typeface="Noto Sans Symbols"/>
              <a:buChar char="❑"/>
            </a:pPr>
            <a:r>
              <a:rPr lang="tr-TR" sz="2380"/>
              <a:t>Güç Elektroniği - Mohan-Robbins </a:t>
            </a:r>
            <a:endParaRPr sz="2380" u="sng">
              <a:solidFill>
                <a:schemeClr val="hlink"/>
              </a:solidFill>
              <a:hlinkClick r:id="rId3"/>
            </a:endParaRPr>
          </a:p>
          <a:p>
            <a:pPr indent="0" lvl="0" marL="91440" rtl="0" algn="l">
              <a:lnSpc>
                <a:spcPct val="70000"/>
              </a:lnSpc>
              <a:spcBef>
                <a:spcPts val="1400"/>
              </a:spcBef>
              <a:spcAft>
                <a:spcPts val="0"/>
              </a:spcAft>
              <a:buSzPts val="2380"/>
              <a:buFont typeface="Noto Sans Symbols"/>
              <a:buNone/>
            </a:pPr>
            <a:r>
              <a:t/>
            </a:r>
            <a:endParaRPr sz="2380"/>
          </a:p>
          <a:p>
            <a:pPr indent="0" lvl="0" marL="91440" rtl="0" algn="l">
              <a:lnSpc>
                <a:spcPct val="70000"/>
              </a:lnSpc>
              <a:spcBef>
                <a:spcPts val="1400"/>
              </a:spcBef>
              <a:spcAft>
                <a:spcPts val="0"/>
              </a:spcAft>
              <a:buSzPts val="2380"/>
              <a:buFont typeface="Noto Sans Symbols"/>
              <a:buNone/>
            </a:pPr>
            <a:r>
              <a:t/>
            </a:r>
            <a:endParaRPr sz="2380"/>
          </a:p>
          <a:p>
            <a:pPr indent="0" lvl="0" marL="91440" rtl="0" algn="l">
              <a:lnSpc>
                <a:spcPct val="70000"/>
              </a:lnSpc>
              <a:spcBef>
                <a:spcPts val="1400"/>
              </a:spcBef>
              <a:spcAft>
                <a:spcPts val="0"/>
              </a:spcAft>
              <a:buSzPts val="2380"/>
              <a:buFont typeface="Noto Sans Symbols"/>
              <a:buNone/>
            </a:pPr>
            <a:r>
              <a:t/>
            </a:r>
            <a:endParaRPr sz="2380"/>
          </a:p>
          <a:p>
            <a:pPr indent="0" lvl="0" marL="0" rtl="0" algn="l">
              <a:lnSpc>
                <a:spcPct val="70000"/>
              </a:lnSpc>
              <a:spcBef>
                <a:spcPts val="1400"/>
              </a:spcBef>
              <a:spcAft>
                <a:spcPts val="0"/>
              </a:spcAft>
              <a:buSzPts val="2380"/>
              <a:buNone/>
            </a:pPr>
            <a:r>
              <a:rPr lang="tr-TR" sz="2380"/>
              <a:t> </a:t>
            </a:r>
            <a:endParaRPr sz="2380"/>
          </a:p>
          <a:p>
            <a:pPr indent="0" lvl="0" marL="91440" rtl="0" algn="l">
              <a:lnSpc>
                <a:spcPct val="70000"/>
              </a:lnSpc>
              <a:spcBef>
                <a:spcPts val="1400"/>
              </a:spcBef>
              <a:spcAft>
                <a:spcPts val="0"/>
              </a:spcAft>
              <a:buSzPts val="2380"/>
              <a:buNone/>
            </a:pPr>
            <a:r>
              <a:t/>
            </a:r>
            <a:endParaRPr sz="238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ph idx="1" type="body"/>
          </p:nvPr>
        </p:nvPicPr>
        <p:blipFill rotWithShape="1">
          <a:blip r:embed="rId3">
            <a:alphaModFix/>
          </a:blip>
          <a:srcRect b="0" l="0" r="0" t="0"/>
          <a:stretch/>
        </p:blipFill>
        <p:spPr>
          <a:xfrm>
            <a:off x="3393649" y="340690"/>
            <a:ext cx="5649381" cy="2710176"/>
          </a:xfrm>
          <a:prstGeom prst="rect">
            <a:avLst/>
          </a:prstGeom>
          <a:noFill/>
          <a:ln>
            <a:noFill/>
          </a:ln>
        </p:spPr>
      </p:pic>
      <p:pic>
        <p:nvPicPr>
          <p:cNvPr id="124" name="Google Shape;124;p18"/>
          <p:cNvPicPr preferRelativeResize="0"/>
          <p:nvPr/>
        </p:nvPicPr>
        <p:blipFill rotWithShape="1">
          <a:blip r:embed="rId4">
            <a:alphaModFix/>
          </a:blip>
          <a:srcRect b="0" l="0" r="0" t="0"/>
          <a:stretch/>
        </p:blipFill>
        <p:spPr>
          <a:xfrm>
            <a:off x="3764326" y="3601039"/>
            <a:ext cx="4964732" cy="2582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9"/>
          <p:cNvPicPr preferRelativeResize="0"/>
          <p:nvPr>
            <p:ph idx="1" type="body"/>
          </p:nvPr>
        </p:nvPicPr>
        <p:blipFill rotWithShape="1">
          <a:blip r:embed="rId3">
            <a:alphaModFix/>
          </a:blip>
          <a:srcRect b="0" l="0" r="0" t="0"/>
          <a:stretch/>
        </p:blipFill>
        <p:spPr>
          <a:xfrm>
            <a:off x="2124347" y="1366739"/>
            <a:ext cx="8936462" cy="412452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1371600" y="282102"/>
            <a:ext cx="9912285" cy="6575898"/>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SzPts val="4400"/>
              <a:buNone/>
            </a:pPr>
            <a:r>
              <a:rPr b="1" lang="tr-TR" sz="4400"/>
              <a:t>2. AC-AC Dönüştürücüler / AC Kıyıcılar</a:t>
            </a:r>
            <a:endParaRPr/>
          </a:p>
          <a:p>
            <a:pPr indent="0" lvl="0" marL="0" rtl="0" algn="l">
              <a:lnSpc>
                <a:spcPct val="90000"/>
              </a:lnSpc>
              <a:spcBef>
                <a:spcPts val="1400"/>
              </a:spcBef>
              <a:spcAft>
                <a:spcPts val="0"/>
              </a:spcAft>
              <a:buSzPts val="2800"/>
              <a:buNone/>
            </a:pPr>
            <a:r>
              <a:t/>
            </a:r>
            <a:endParaRPr b="1" sz="2800" u="sng"/>
          </a:p>
          <a:p>
            <a:pPr indent="0" lvl="0" marL="0" rtl="0" algn="l">
              <a:lnSpc>
                <a:spcPct val="90000"/>
              </a:lnSpc>
              <a:spcBef>
                <a:spcPts val="1400"/>
              </a:spcBef>
              <a:spcAft>
                <a:spcPts val="0"/>
              </a:spcAft>
              <a:buSzPts val="2800"/>
              <a:buNone/>
            </a:pPr>
            <a:r>
              <a:rPr b="1" lang="tr-TR" sz="2800" u="sng"/>
              <a:t>Temel Özellikleri </a:t>
            </a:r>
            <a:endParaRPr/>
          </a:p>
          <a:p>
            <a:pPr indent="0" lvl="0" marL="0" rtl="0" algn="l">
              <a:lnSpc>
                <a:spcPct val="90000"/>
              </a:lnSpc>
              <a:spcBef>
                <a:spcPts val="1400"/>
              </a:spcBef>
              <a:spcAft>
                <a:spcPts val="0"/>
              </a:spcAft>
              <a:buSzPts val="2400"/>
              <a:buNone/>
            </a:pPr>
            <a:r>
              <a:rPr lang="tr-TR" sz="2400"/>
              <a:t>• Doğal komütasyonludur. </a:t>
            </a:r>
            <a:endParaRPr/>
          </a:p>
          <a:p>
            <a:pPr indent="0" lvl="0" marL="0" rtl="0" algn="l">
              <a:lnSpc>
                <a:spcPct val="90000"/>
              </a:lnSpc>
              <a:spcBef>
                <a:spcPts val="1400"/>
              </a:spcBef>
              <a:spcAft>
                <a:spcPts val="0"/>
              </a:spcAft>
              <a:buSzPts val="2400"/>
              <a:buNone/>
            </a:pPr>
            <a:r>
              <a:rPr lang="tr-TR" sz="2400"/>
              <a:t>• Tristör ve triyaklarla gerçekleştirilir. </a:t>
            </a:r>
            <a:endParaRPr/>
          </a:p>
          <a:p>
            <a:pPr indent="0" lvl="0" marL="0" rtl="0" algn="l">
              <a:lnSpc>
                <a:spcPct val="90000"/>
              </a:lnSpc>
              <a:spcBef>
                <a:spcPts val="1400"/>
              </a:spcBef>
              <a:spcAft>
                <a:spcPts val="0"/>
              </a:spcAft>
              <a:buSzPts val="3200"/>
              <a:buNone/>
            </a:pPr>
            <a:r>
              <a:rPr lang="tr-TR" sz="3200"/>
              <a:t> </a:t>
            </a:r>
            <a:endParaRPr/>
          </a:p>
          <a:p>
            <a:pPr indent="0" lvl="0" marL="0" rtl="0" algn="l">
              <a:lnSpc>
                <a:spcPct val="90000"/>
              </a:lnSpc>
              <a:spcBef>
                <a:spcPts val="1400"/>
              </a:spcBef>
              <a:spcAft>
                <a:spcPts val="0"/>
              </a:spcAft>
              <a:buSzPts val="2800"/>
              <a:buNone/>
            </a:pPr>
            <a:r>
              <a:rPr b="1" lang="tr-TR" sz="2800" u="sng"/>
              <a:t>Başlıca Uygulama Alanları </a:t>
            </a:r>
            <a:endParaRPr/>
          </a:p>
          <a:p>
            <a:pPr indent="0" lvl="0" marL="0" rtl="0" algn="l">
              <a:lnSpc>
                <a:spcPct val="90000"/>
              </a:lnSpc>
              <a:spcBef>
                <a:spcPts val="1400"/>
              </a:spcBef>
              <a:spcAft>
                <a:spcPts val="0"/>
              </a:spcAft>
              <a:buSzPts val="2400"/>
              <a:buNone/>
            </a:pPr>
            <a:r>
              <a:rPr lang="tr-TR" sz="2400"/>
              <a:t>• Omik yüklerde güç kontrolü, temel olarak ısı ve ışık kontrolu </a:t>
            </a:r>
            <a:endParaRPr/>
          </a:p>
          <a:p>
            <a:pPr indent="0" lvl="0" marL="0" rtl="0" algn="l">
              <a:lnSpc>
                <a:spcPct val="90000"/>
              </a:lnSpc>
              <a:spcBef>
                <a:spcPts val="1400"/>
              </a:spcBef>
              <a:spcAft>
                <a:spcPts val="0"/>
              </a:spcAft>
              <a:buSzPts val="2400"/>
              <a:buNone/>
            </a:pPr>
            <a:r>
              <a:rPr lang="tr-TR" sz="2400"/>
              <a:t>• Vantilatör karakteristikli yükleri (fan ve kompresör gibi) tahrik </a:t>
            </a:r>
            <a:endParaRPr/>
          </a:p>
          <a:p>
            <a:pPr indent="0" lvl="0" marL="0" rtl="0" algn="l">
              <a:lnSpc>
                <a:spcPct val="90000"/>
              </a:lnSpc>
              <a:spcBef>
                <a:spcPts val="1400"/>
              </a:spcBef>
              <a:spcAft>
                <a:spcPts val="0"/>
              </a:spcAft>
              <a:buSzPts val="2400"/>
              <a:buNone/>
            </a:pPr>
            <a:r>
              <a:rPr lang="tr-TR" sz="2400"/>
              <a:t>eden düşük güçlü AC motor kontrolü</a:t>
            </a:r>
            <a:endParaRPr/>
          </a:p>
        </p:txBody>
      </p:sp>
      <p:pic>
        <p:nvPicPr>
          <p:cNvPr id="135" name="Google Shape;135;p20"/>
          <p:cNvPicPr preferRelativeResize="0"/>
          <p:nvPr/>
        </p:nvPicPr>
        <p:blipFill rotWithShape="1">
          <a:blip r:embed="rId3">
            <a:alphaModFix/>
          </a:blip>
          <a:srcRect b="0" l="0" r="0" t="0"/>
          <a:stretch/>
        </p:blipFill>
        <p:spPr>
          <a:xfrm>
            <a:off x="6579991" y="2367306"/>
            <a:ext cx="4703894" cy="106169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1"/>
          <p:cNvPicPr preferRelativeResize="0"/>
          <p:nvPr>
            <p:ph idx="1" type="body"/>
          </p:nvPr>
        </p:nvPicPr>
        <p:blipFill rotWithShape="1">
          <a:blip r:embed="rId3">
            <a:alphaModFix/>
          </a:blip>
          <a:srcRect b="0" l="0" r="0" t="0"/>
          <a:stretch/>
        </p:blipFill>
        <p:spPr>
          <a:xfrm>
            <a:off x="3299382" y="744795"/>
            <a:ext cx="5824120" cy="51784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ntegral">
  <a:themeElements>
    <a:clrScheme name="Entegral">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