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6858000" cx="9144000"/>
  <p:notesSz cx="6858000" cy="9144000"/>
  <p:embeddedFontLst>
    <p:embeddedFont>
      <p:font typeface="Constantia"/>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Constantia-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Constantia-italic.fntdata"/><Relationship Id="rId12" Type="http://schemas.openxmlformats.org/officeDocument/2006/relationships/slide" Target="slides/slide6.xml"/><Relationship Id="rId34" Type="http://schemas.openxmlformats.org/officeDocument/2006/relationships/font" Target="fonts/Constantia-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Constantia-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bg>
      <p:bgPr>
        <a:gradFill>
          <a:gsLst>
            <a:gs pos="0">
              <a:srgbClr val="439FD7"/>
            </a:gs>
            <a:gs pos="25000">
              <a:srgbClr val="4397CA"/>
            </a:gs>
            <a:gs pos="100000">
              <a:srgbClr val="00466A"/>
            </a:gs>
          </a:gsLst>
          <a:path path="circle">
            <a:fillToRect b="50%" l="50%" r="50%" t="50%"/>
          </a:path>
          <a:tileRect/>
        </a:gradFill>
      </p:bgPr>
    </p:bg>
    <p:spTree>
      <p:nvGrpSpPr>
        <p:cNvPr id="16" name="Shape 16"/>
        <p:cNvGrpSpPr/>
        <p:nvPr/>
      </p:nvGrpSpPr>
      <p:grpSpPr>
        <a:xfrm>
          <a:off x="0" y="0"/>
          <a:ext cx="0" cy="0"/>
          <a:chOff x="0" y="0"/>
          <a:chExt cx="0" cy="0"/>
        </a:xfrm>
      </p:grpSpPr>
      <p:sp>
        <p:nvSpPr>
          <p:cNvPr id="17" name="Google Shape;17;p2"/>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19" name="Google Shape;19;p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showMasterSp="0" type="picTx">
  <p:cSld name="PICTURE_WITH_CAPTION_TEXT">
    <p:spTree>
      <p:nvGrpSpPr>
        <p:cNvPr id="83" name="Shape 83"/>
        <p:cNvGrpSpPr/>
        <p:nvPr/>
      </p:nvGrpSpPr>
      <p:grpSpPr>
        <a:xfrm>
          <a:off x="0" y="0"/>
          <a:ext cx="0" cy="0"/>
          <a:chOff x="0" y="0"/>
          <a:chExt cx="0" cy="0"/>
        </a:xfrm>
      </p:grpSpPr>
      <p:sp>
        <p:nvSpPr>
          <p:cNvPr id="84" name="Google Shape;84;p12"/>
          <p:cNvSpPr/>
          <p:nvPr/>
        </p:nvSpPr>
        <p:spPr>
          <a:xfrm flipH="1" rot="-10380000">
            <a:off x="3165753" y="1108077"/>
            <a:ext cx="52578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85" name="Google Shape;85;p12"/>
          <p:cNvSpPr/>
          <p:nvPr/>
        </p:nvSpPr>
        <p:spPr>
          <a:xfrm flipH="1" rot="-10380000">
            <a:off x="8004134" y="5359769"/>
            <a:ext cx="155448" cy="155448"/>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86" name="Google Shape;86;p12"/>
          <p:cNvSpPr txBox="1"/>
          <p:nvPr>
            <p:ph type="title"/>
          </p:nvPr>
        </p:nvSpPr>
        <p:spPr>
          <a:xfrm>
            <a:off x="609600" y="1176996"/>
            <a:ext cx="2212848" cy="1582621"/>
          </a:xfrm>
          <a:prstGeom prst="rect">
            <a:avLst/>
          </a:prstGeom>
          <a:noFill/>
          <a:ln>
            <a:noFill/>
          </a:ln>
        </p:spPr>
        <p:txBody>
          <a:bodyPr anchorCtr="0" anchor="b" bIns="45700" lIns="45700" spcFirstLastPara="1" rIns="45700" wrap="square" tIns="45700">
            <a:noAutofit/>
          </a:bodyPr>
          <a:lstStyle>
            <a:lvl1pPr lvl="0" algn="l">
              <a:spcBef>
                <a:spcPts val="0"/>
              </a:spcBef>
              <a:spcAft>
                <a:spcPts val="0"/>
              </a:spcAft>
              <a:buClr>
                <a:schemeClr val="dk2"/>
              </a:buClr>
              <a:buSzPts val="2000"/>
              <a:buFont typeface="Calibri"/>
              <a:buNone/>
              <a:defRPr b="1" sz="2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2"/>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noAutofit/>
          </a:bodyPr>
          <a:lstStyle>
            <a:lvl1pPr indent="-228600" lvl="0" marL="457200" algn="l">
              <a:spcBef>
                <a:spcPts val="250"/>
              </a:spcBef>
              <a:spcAft>
                <a:spcPts val="0"/>
              </a:spcAft>
              <a:buSzPts val="1235"/>
              <a:buFont typeface="Constantia"/>
              <a:buNone/>
              <a:defRPr sz="1300"/>
            </a:lvl1pPr>
            <a:lvl2pPr indent="-293369" lvl="1" marL="914400" algn="l">
              <a:spcBef>
                <a:spcPts val="240"/>
              </a:spcBef>
              <a:spcAft>
                <a:spcPts val="0"/>
              </a:spcAft>
              <a:buSzPts val="1020"/>
              <a:buChar char="⚫"/>
              <a:defRPr sz="1200"/>
            </a:lvl2pPr>
            <a:lvl3pPr indent="-273050" lvl="2" marL="1371600" algn="l">
              <a:spcBef>
                <a:spcPts val="200"/>
              </a:spcBef>
              <a:spcAft>
                <a:spcPts val="0"/>
              </a:spcAft>
              <a:buSzPts val="700"/>
              <a:buChar char="⚫"/>
              <a:defRPr sz="1000"/>
            </a:lvl3pPr>
            <a:lvl4pPr indent="-265747" lvl="3" marL="1828800" algn="l">
              <a:spcBef>
                <a:spcPts val="180"/>
              </a:spcBef>
              <a:spcAft>
                <a:spcPts val="0"/>
              </a:spcAft>
              <a:buSzPts val="585"/>
              <a:buChar char="⚫"/>
              <a:defRPr sz="900"/>
            </a:lvl4pPr>
            <a:lvl5pPr indent="-265747" lvl="4" marL="2286000" algn="l">
              <a:spcBef>
                <a:spcPts val="180"/>
              </a:spcBef>
              <a:spcAft>
                <a:spcPts val="0"/>
              </a:spcAft>
              <a:buSzPts val="585"/>
              <a:buChar char="⚫"/>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8" name="Google Shape;88;p1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2" type="sldNum"/>
          </p:nvPr>
        </p:nvSpPr>
        <p:spPr>
          <a:xfrm>
            <a:off x="8077200" y="6356350"/>
            <a:ext cx="6096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
        <p:nvSpPr>
          <p:cNvPr id="91" name="Google Shape;91;p12"/>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txBody>
          <a:bodyPr anchorCtr="0" anchor="t" bIns="45700" lIns="91425" spcFirstLastPara="1" rIns="91425" wrap="square" tIns="45700">
            <a:noAutofit/>
          </a:bodyPr>
          <a:lstStyle>
            <a:lvl1pPr lvl="0" marR="0" rtl="0" algn="l">
              <a:spcBef>
                <a:spcPts val="640"/>
              </a:spcBef>
              <a:spcAft>
                <a:spcPts val="0"/>
              </a:spcAft>
              <a:buClr>
                <a:schemeClr val="accent3"/>
              </a:buClr>
              <a:buSzPts val="3040"/>
              <a:buFont typeface="Noto Sans Symbols"/>
              <a:buNone/>
              <a:defRPr b="0" i="0" sz="3200" u="none" cap="none" strike="noStrike">
                <a:solidFill>
                  <a:schemeClr val="dk1"/>
                </a:solidFill>
                <a:latin typeface="Constantia"/>
                <a:ea typeface="Constantia"/>
                <a:cs typeface="Constantia"/>
                <a:sym typeface="Constantia"/>
              </a:defRPr>
            </a:lvl1pPr>
            <a:lvl2pPr lvl="1"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lvl="2"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lvl="3"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lvl="4"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lvl="5"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lvl="6"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lvl="7"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lvl="8"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92" name="Google Shape;92;p12"/>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3" name="Google Shape;93;p12"/>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Dikey Metin" type="vertTx">
  <p:cSld name="VERTICAL_TEXT">
    <p:spTree>
      <p:nvGrpSpPr>
        <p:cNvPr id="94" name="Shape 94"/>
        <p:cNvGrpSpPr/>
        <p:nvPr/>
      </p:nvGrpSpPr>
      <p:grpSpPr>
        <a:xfrm>
          <a:off x="0" y="0"/>
          <a:ext cx="0" cy="0"/>
          <a:chOff x="0" y="0"/>
          <a:chExt cx="0" cy="0"/>
        </a:xfrm>
      </p:grpSpPr>
      <p:sp>
        <p:nvSpPr>
          <p:cNvPr id="95" name="Google Shape;95;p13"/>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3"/>
          <p:cNvSpPr txBox="1"/>
          <p:nvPr>
            <p:ph idx="1" type="body"/>
          </p:nvPr>
        </p:nvSpPr>
        <p:spPr>
          <a:xfrm rot="5400000">
            <a:off x="2377440" y="15240"/>
            <a:ext cx="4389120" cy="8229600"/>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7" name="Google Shape;97;p1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100" name="Shape 100"/>
        <p:cNvGrpSpPr/>
        <p:nvPr/>
      </p:nvGrpSpPr>
      <p:grpSpPr>
        <a:xfrm>
          <a:off x="0" y="0"/>
          <a:ext cx="0" cy="0"/>
          <a:chOff x="0" y="0"/>
          <a:chExt cx="0" cy="0"/>
        </a:xfrm>
      </p:grpSpPr>
      <p:sp>
        <p:nvSpPr>
          <p:cNvPr id="101" name="Google Shape;101;p14"/>
          <p:cNvSpPr txBox="1"/>
          <p:nvPr>
            <p:ph type="title"/>
          </p:nvPr>
        </p:nvSpPr>
        <p:spPr>
          <a:xfrm rot="5400000">
            <a:off x="5052218" y="2491583"/>
            <a:ext cx="5211763" cy="205740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4"/>
          <p:cNvSpPr txBox="1"/>
          <p:nvPr>
            <p:ph idx="1" type="body"/>
          </p:nvPr>
        </p:nvSpPr>
        <p:spPr>
          <a:xfrm rot="5400000">
            <a:off x="861219" y="510383"/>
            <a:ext cx="5211763" cy="6019800"/>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3" name="Google Shape;103;p1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33" name="Shape 33"/>
        <p:cNvGrpSpPr/>
        <p:nvPr/>
      </p:nvGrpSpPr>
      <p:grpSpPr>
        <a:xfrm>
          <a:off x="0" y="0"/>
          <a:ext cx="0" cy="0"/>
          <a:chOff x="0" y="0"/>
          <a:chExt cx="0" cy="0"/>
        </a:xfrm>
      </p:grpSpPr>
      <p:sp>
        <p:nvSpPr>
          <p:cNvPr id="34" name="Google Shape;34;p4"/>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6" name="Google Shape;36;p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bg>
      <p:bgPr>
        <a:gradFill>
          <a:gsLst>
            <a:gs pos="0">
              <a:srgbClr val="439FD7"/>
            </a:gs>
            <a:gs pos="25000">
              <a:srgbClr val="4397CA"/>
            </a:gs>
            <a:gs pos="100000">
              <a:srgbClr val="00466A"/>
            </a:gs>
          </a:gsLst>
          <a:path path="circle">
            <a:fillToRect b="50%" l="50%" r="50%" t="50%"/>
          </a:path>
          <a:tileRect/>
        </a:gradFill>
      </p:bgPr>
    </p:bg>
    <p:spTree>
      <p:nvGrpSpPr>
        <p:cNvPr id="39" name="Shape 39"/>
        <p:cNvGrpSpPr/>
        <p:nvPr/>
      </p:nvGrpSpPr>
      <p:grpSpPr>
        <a:xfrm>
          <a:off x="0" y="0"/>
          <a:ext cx="0" cy="0"/>
          <a:chOff x="0" y="0"/>
          <a:chExt cx="0" cy="0"/>
        </a:xfrm>
      </p:grpSpPr>
      <p:sp>
        <p:nvSpPr>
          <p:cNvPr id="40" name="Google Shape;40;p5"/>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5"/>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42" name="Google Shape;42;p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bilgisi" type="secHead">
  <p:cSld name="SECTION_HEADER">
    <p:bg>
      <p:bgPr>
        <a:gradFill>
          <a:gsLst>
            <a:gs pos="0">
              <a:srgbClr val="439FD7"/>
            </a:gs>
            <a:gs pos="25000">
              <a:srgbClr val="4397CA"/>
            </a:gs>
            <a:gs pos="100000">
              <a:srgbClr val="00466A"/>
            </a:gs>
          </a:gsLst>
          <a:path path="circle">
            <a:fillToRect b="50%" l="50%" r="50%" t="50%"/>
          </a:path>
          <a:tileRect/>
        </a:gradFill>
      </p:bgPr>
    </p:bg>
    <p:spTree>
      <p:nvGrpSpPr>
        <p:cNvPr id="45" name="Shape 45"/>
        <p:cNvGrpSpPr/>
        <p:nvPr/>
      </p:nvGrpSpPr>
      <p:grpSpPr>
        <a:xfrm>
          <a:off x="0" y="0"/>
          <a:ext cx="0" cy="0"/>
          <a:chOff x="0" y="0"/>
          <a:chExt cx="0" cy="0"/>
        </a:xfrm>
      </p:grpSpPr>
      <p:sp>
        <p:nvSpPr>
          <p:cNvPr id="46" name="Google Shape;46;p6"/>
          <p:cNvSpPr txBox="1"/>
          <p:nvPr>
            <p:ph type="title"/>
          </p:nvPr>
        </p:nvSpPr>
        <p:spPr>
          <a:xfrm>
            <a:off x="530352" y="1316736"/>
            <a:ext cx="7772400" cy="1362456"/>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 type="body"/>
          </p:nvPr>
        </p:nvSpPr>
        <p:spPr>
          <a:xfrm>
            <a:off x="530352" y="2704664"/>
            <a:ext cx="7772400" cy="1509712"/>
          </a:xfrm>
          <a:prstGeom prst="rect">
            <a:avLst/>
          </a:prstGeom>
          <a:noFill/>
          <a:ln>
            <a:noFill/>
          </a:ln>
        </p:spPr>
        <p:txBody>
          <a:bodyPr anchorCtr="0" anchor="t" bIns="45700" lIns="45700" spcFirstLastPara="1" rIns="45700" wrap="square" tIns="45700">
            <a:noAutofit/>
          </a:bodyPr>
          <a:lstStyle>
            <a:lvl1pPr indent="-228600" lvl="0" marL="457200" algn="l">
              <a:spcBef>
                <a:spcPts val="440"/>
              </a:spcBef>
              <a:spcAft>
                <a:spcPts val="0"/>
              </a:spcAft>
              <a:buSzPts val="2090"/>
              <a:buNone/>
              <a:defRPr sz="2200">
                <a:solidFill>
                  <a:schemeClr val="lt1"/>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120"/>
              <a:buNone/>
              <a:defRPr sz="1600">
                <a:solidFill>
                  <a:schemeClr val="lt1"/>
                </a:solidFill>
              </a:defRPr>
            </a:lvl3pPr>
            <a:lvl4pPr indent="-228600" lvl="3" marL="1828800" algn="l">
              <a:spcBef>
                <a:spcPts val="280"/>
              </a:spcBef>
              <a:spcAft>
                <a:spcPts val="0"/>
              </a:spcAft>
              <a:buSzPts val="910"/>
              <a:buNone/>
              <a:defRPr sz="1400">
                <a:solidFill>
                  <a:schemeClr val="lt1"/>
                </a:solidFill>
              </a:defRPr>
            </a:lvl4pPr>
            <a:lvl5pPr indent="-228600" lvl="4" marL="2286000" algn="l">
              <a:spcBef>
                <a:spcPts val="280"/>
              </a:spcBef>
              <a:spcAft>
                <a:spcPts val="0"/>
              </a:spcAft>
              <a:buSzPts val="910"/>
              <a:buNone/>
              <a:defRPr sz="1400">
                <a:solidFill>
                  <a:schemeClr val="lt1"/>
                </a:solidFill>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8" name="Google Shape;48;p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51" name="Shape 51"/>
        <p:cNvGrpSpPr/>
        <p:nvPr/>
      </p:nvGrpSpPr>
      <p:grpSpPr>
        <a:xfrm>
          <a:off x="0" y="0"/>
          <a:ext cx="0" cy="0"/>
          <a:chOff x="0" y="0"/>
          <a:chExt cx="0" cy="0"/>
        </a:xfrm>
      </p:grpSpPr>
      <p:sp>
        <p:nvSpPr>
          <p:cNvPr id="52" name="Google Shape;52;p7"/>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7"/>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4" name="Google Shape;54;p7"/>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5" name="Google Shape;55;p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58" name="Shape 58"/>
        <p:cNvGrpSpPr/>
        <p:nvPr/>
      </p:nvGrpSpPr>
      <p:grpSpPr>
        <a:xfrm>
          <a:off x="0" y="0"/>
          <a:ext cx="0" cy="0"/>
          <a:chOff x="0" y="0"/>
          <a:chExt cx="0" cy="0"/>
        </a:xfrm>
      </p:grpSpPr>
      <p:sp>
        <p:nvSpPr>
          <p:cNvPr id="59" name="Google Shape;59;p8"/>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5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8"/>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1" name="Google Shape;61;p8"/>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2" name="Google Shape;62;p8"/>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no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3" name="Google Shape;63;p8"/>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no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4" name="Google Shape;64;p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67" name="Shape 67"/>
        <p:cNvGrpSpPr/>
        <p:nvPr/>
      </p:nvGrpSpPr>
      <p:grpSpPr>
        <a:xfrm>
          <a:off x="0" y="0"/>
          <a:ext cx="0" cy="0"/>
          <a:chOff x="0" y="0"/>
          <a:chExt cx="0" cy="0"/>
        </a:xfrm>
      </p:grpSpPr>
      <p:sp>
        <p:nvSpPr>
          <p:cNvPr id="68" name="Google Shape;68;p9"/>
          <p:cNvSpPr txBox="1"/>
          <p:nvPr>
            <p:ph type="title"/>
          </p:nvPr>
        </p:nvSpPr>
        <p:spPr>
          <a:xfrm>
            <a:off x="457200" y="704088"/>
            <a:ext cx="83058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72" name="Shape 72"/>
        <p:cNvGrpSpPr/>
        <p:nvPr/>
      </p:nvGrpSpPr>
      <p:grpSpPr>
        <a:xfrm>
          <a:off x="0" y="0"/>
          <a:ext cx="0" cy="0"/>
          <a:chOff x="0" y="0"/>
          <a:chExt cx="0" cy="0"/>
        </a:xfrm>
      </p:grpSpPr>
      <p:sp>
        <p:nvSpPr>
          <p:cNvPr id="73" name="Google Shape;73;p1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76" name="Shape 76"/>
        <p:cNvGrpSpPr/>
        <p:nvPr/>
      </p:nvGrpSpPr>
      <p:grpSpPr>
        <a:xfrm>
          <a:off x="0" y="0"/>
          <a:ext cx="0" cy="0"/>
          <a:chOff x="0" y="0"/>
          <a:chExt cx="0" cy="0"/>
        </a:xfrm>
      </p:grpSpPr>
      <p:sp>
        <p:nvSpPr>
          <p:cNvPr id="77" name="Google Shape;77;p11"/>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1"/>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Autofit/>
          </a:bodyPr>
          <a:lstStyle>
            <a:lvl1pPr indent="-228600" lvl="0" marL="457200" algn="l">
              <a:spcBef>
                <a:spcPts val="280"/>
              </a:spcBef>
              <a:spcAft>
                <a:spcPts val="0"/>
              </a:spcAft>
              <a:buSzPts val="133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9" name="Google Shape;79;p11"/>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noAutofit/>
          </a:bodyPr>
          <a:lstStyle>
            <a:lvl1pPr indent="-397510" lvl="0" marL="457200" algn="l">
              <a:spcBef>
                <a:spcPts val="560"/>
              </a:spcBef>
              <a:spcAft>
                <a:spcPts val="0"/>
              </a:spcAft>
              <a:buSzPts val="2660"/>
              <a:buChar char="⚫"/>
              <a:defRPr sz="2800"/>
            </a:lvl1pPr>
            <a:lvl2pPr indent="-368935" lvl="1" marL="914400" algn="l">
              <a:spcBef>
                <a:spcPts val="520"/>
              </a:spcBef>
              <a:spcAft>
                <a:spcPts val="0"/>
              </a:spcAft>
              <a:buSzPts val="2210"/>
              <a:buChar char="⚫"/>
              <a:defRPr sz="2600"/>
            </a:lvl2pPr>
            <a:lvl3pPr indent="-335280" lvl="2" marL="1371600" algn="l">
              <a:spcBef>
                <a:spcPts val="480"/>
              </a:spcBef>
              <a:spcAft>
                <a:spcPts val="0"/>
              </a:spcAft>
              <a:buSzPts val="1680"/>
              <a:buChar char="⚫"/>
              <a:defRPr sz="2400"/>
            </a:lvl3pPr>
            <a:lvl4pPr indent="-311150" lvl="3" marL="1828800" algn="l">
              <a:spcBef>
                <a:spcPts val="400"/>
              </a:spcBef>
              <a:spcAft>
                <a:spcPts val="0"/>
              </a:spcAft>
              <a:buSzPts val="1300"/>
              <a:buChar char="⚫"/>
              <a:defRPr sz="20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1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image" Target="../media/image4.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5" name="Shape 5"/>
        <p:cNvGrpSpPr/>
        <p:nvPr/>
      </p:nvGrpSpPr>
      <p:grpSpPr>
        <a:xfrm>
          <a:off x="0" y="0"/>
          <a:ext cx="0" cy="0"/>
          <a:chOff x="0" y="0"/>
          <a:chExt cx="0" cy="0"/>
        </a:xfrm>
      </p:grpSpPr>
      <p:sp>
        <p:nvSpPr>
          <p:cNvPr id="6" name="Google Shape;6;p1"/>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7" name="Google Shape;7;p1"/>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8" name="Google Shape;8;p1"/>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Clr>
                <a:schemeClr val="lt2"/>
              </a:buClr>
              <a:buSzPts val="5000"/>
              <a:buFont typeface="Calibri"/>
              <a:buNone/>
              <a:defRPr b="0" i="0" sz="5000" u="none" cap="none" strike="noStrik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lt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lt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lt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lt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lt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lt1"/>
                </a:solidFill>
                <a:latin typeface="Constantia"/>
                <a:ea typeface="Constantia"/>
                <a:cs typeface="Constantia"/>
                <a:sym typeface="Constantia"/>
              </a:defRPr>
            </a:lvl7pPr>
            <a:lvl8pPr indent="-330200" lvl="7" marL="3657600" marR="0" rtl="0" algn="l">
              <a:spcBef>
                <a:spcPts val="320"/>
              </a:spcBef>
              <a:spcAft>
                <a:spcPts val="0"/>
              </a:spcAft>
              <a:buClr>
                <a:schemeClr val="lt2"/>
              </a:buClr>
              <a:buSzPts val="1600"/>
              <a:buFont typeface="Constantia"/>
              <a:buChar char="•"/>
              <a:defRPr b="0" i="0" sz="1600" u="none" cap="none" strike="noStrike">
                <a:solidFill>
                  <a:schemeClr val="lt1"/>
                </a:solidFill>
                <a:latin typeface="Constantia"/>
                <a:ea typeface="Constantia"/>
                <a:cs typeface="Constantia"/>
                <a:sym typeface="Constantia"/>
              </a:defRPr>
            </a:lvl8pPr>
            <a:lvl9pPr indent="-317500" lvl="8" marL="4114800" marR="0" rtl="0" algn="l">
              <a:spcBef>
                <a:spcPts val="280"/>
              </a:spcBef>
              <a:spcAft>
                <a:spcPts val="0"/>
              </a:spcAft>
              <a:buClr>
                <a:schemeClr val="lt2"/>
              </a:buClr>
              <a:buSzPts val="14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10" name="Google Shape;10;p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D0E9ED"/>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1" name="Google Shape;11;p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D0E9ED"/>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2" name="Google Shape;12;p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i="0" sz="1200" u="none" cap="none" strike="noStrike">
                <a:solidFill>
                  <a:srgbClr val="D0E9ED"/>
                </a:solidFill>
                <a:latin typeface="Constantia"/>
                <a:ea typeface="Constantia"/>
                <a:cs typeface="Constantia"/>
                <a:sym typeface="Constantia"/>
              </a:defRPr>
            </a:lvl1pPr>
            <a:lvl2pPr indent="0" lvl="1" marL="0" marR="0" rtl="0" algn="r">
              <a:spcBef>
                <a:spcPts val="0"/>
              </a:spcBef>
              <a:buNone/>
              <a:defRPr b="0" i="0" sz="1200" u="none" cap="none" strike="noStrike">
                <a:solidFill>
                  <a:srgbClr val="D0E9ED"/>
                </a:solidFill>
                <a:latin typeface="Constantia"/>
                <a:ea typeface="Constantia"/>
                <a:cs typeface="Constantia"/>
                <a:sym typeface="Constantia"/>
              </a:defRPr>
            </a:lvl2pPr>
            <a:lvl3pPr indent="0" lvl="2" marL="0" marR="0" rtl="0" algn="r">
              <a:spcBef>
                <a:spcPts val="0"/>
              </a:spcBef>
              <a:buNone/>
              <a:defRPr b="0" i="0" sz="1200" u="none" cap="none" strike="noStrike">
                <a:solidFill>
                  <a:srgbClr val="D0E9ED"/>
                </a:solidFill>
                <a:latin typeface="Constantia"/>
                <a:ea typeface="Constantia"/>
                <a:cs typeface="Constantia"/>
                <a:sym typeface="Constantia"/>
              </a:defRPr>
            </a:lvl3pPr>
            <a:lvl4pPr indent="0" lvl="3" marL="0" marR="0" rtl="0" algn="r">
              <a:spcBef>
                <a:spcPts val="0"/>
              </a:spcBef>
              <a:buNone/>
              <a:defRPr b="0" i="0" sz="1200" u="none" cap="none" strike="noStrike">
                <a:solidFill>
                  <a:srgbClr val="D0E9ED"/>
                </a:solidFill>
                <a:latin typeface="Constantia"/>
                <a:ea typeface="Constantia"/>
                <a:cs typeface="Constantia"/>
                <a:sym typeface="Constantia"/>
              </a:defRPr>
            </a:lvl4pPr>
            <a:lvl5pPr indent="0" lvl="4" marL="0" marR="0" rtl="0" algn="r">
              <a:spcBef>
                <a:spcPts val="0"/>
              </a:spcBef>
              <a:buNone/>
              <a:defRPr b="0" i="0" sz="1200" u="none" cap="none" strike="noStrike">
                <a:solidFill>
                  <a:srgbClr val="D0E9ED"/>
                </a:solidFill>
                <a:latin typeface="Constantia"/>
                <a:ea typeface="Constantia"/>
                <a:cs typeface="Constantia"/>
                <a:sym typeface="Constantia"/>
              </a:defRPr>
            </a:lvl5pPr>
            <a:lvl6pPr indent="0" lvl="5" marL="0" marR="0" rtl="0" algn="r">
              <a:spcBef>
                <a:spcPts val="0"/>
              </a:spcBef>
              <a:buNone/>
              <a:defRPr b="0" i="0" sz="1200" u="none" cap="none" strike="noStrike">
                <a:solidFill>
                  <a:srgbClr val="D0E9ED"/>
                </a:solidFill>
                <a:latin typeface="Constantia"/>
                <a:ea typeface="Constantia"/>
                <a:cs typeface="Constantia"/>
                <a:sym typeface="Constantia"/>
              </a:defRPr>
            </a:lvl6pPr>
            <a:lvl7pPr indent="0" lvl="6" marL="0" marR="0" rtl="0" algn="r">
              <a:spcBef>
                <a:spcPts val="0"/>
              </a:spcBef>
              <a:buNone/>
              <a:defRPr b="0" i="0" sz="1200" u="none" cap="none" strike="noStrike">
                <a:solidFill>
                  <a:srgbClr val="D0E9ED"/>
                </a:solidFill>
                <a:latin typeface="Constantia"/>
                <a:ea typeface="Constantia"/>
                <a:cs typeface="Constantia"/>
                <a:sym typeface="Constantia"/>
              </a:defRPr>
            </a:lvl7pPr>
            <a:lvl8pPr indent="0" lvl="7" marL="0" marR="0" rtl="0" algn="r">
              <a:spcBef>
                <a:spcPts val="0"/>
              </a:spcBef>
              <a:buNone/>
              <a:defRPr b="0" i="0" sz="1200" u="none" cap="none" strike="noStrike">
                <a:solidFill>
                  <a:srgbClr val="D0E9ED"/>
                </a:solidFill>
                <a:latin typeface="Constantia"/>
                <a:ea typeface="Constantia"/>
                <a:cs typeface="Constantia"/>
                <a:sym typeface="Constantia"/>
              </a:defRPr>
            </a:lvl8pPr>
            <a:lvl9pPr indent="0" lvl="8" marL="0" marR="0" rtl="0" algn="r">
              <a:spcBef>
                <a:spcPts val="0"/>
              </a:spcBef>
              <a:buNone/>
              <a:defRPr b="0" i="0" sz="1200" u="none" cap="none" strike="noStrike">
                <a:solidFill>
                  <a:srgbClr val="D0E9ED"/>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tr-TR"/>
              <a:t>‹#›</a:t>
            </a:fld>
            <a:endParaRPr/>
          </a:p>
        </p:txBody>
      </p:sp>
      <p:grpSp>
        <p:nvGrpSpPr>
          <p:cNvPr id="13" name="Google Shape;13;p1"/>
          <p:cNvGrpSpPr/>
          <p:nvPr/>
        </p:nvGrpSpPr>
        <p:grpSpPr>
          <a:xfrm>
            <a:off x="-29294" y="-16113"/>
            <a:ext cx="9198255" cy="1086266"/>
            <a:chOff x="-29322" y="-1971"/>
            <a:chExt cx="9198255" cy="1086266"/>
          </a:xfrm>
        </p:grpSpPr>
        <p:sp>
          <p:nvSpPr>
            <p:cNvPr id="14" name="Google Shape;14;p1"/>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15" name="Google Shape;15;p1"/>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22" name="Shape 22"/>
        <p:cNvGrpSpPr/>
        <p:nvPr/>
      </p:nvGrpSpPr>
      <p:grpSpPr>
        <a:xfrm>
          <a:off x="0" y="0"/>
          <a:ext cx="0" cy="0"/>
          <a:chOff x="0" y="0"/>
          <a:chExt cx="0" cy="0"/>
        </a:xfrm>
      </p:grpSpPr>
      <p:sp>
        <p:nvSpPr>
          <p:cNvPr id="23" name="Google Shape;23;p3"/>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4" name="Google Shape;24;p3"/>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5" name="Google Shape;25;p3"/>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Clr>
                <a:schemeClr val="dk2"/>
              </a:buClr>
              <a:buSzPts val="5000"/>
              <a:buFont typeface="Calibri"/>
              <a:buNone/>
              <a:defRPr b="0" i="0" sz="50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27" name="Google Shape;27;p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28" name="Google Shape;28;p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29" name="Google Shape;29;p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sz="1200" u="none">
                <a:solidFill>
                  <a:srgbClr val="035C75"/>
                </a:solidFill>
                <a:latin typeface="Constantia"/>
                <a:ea typeface="Constantia"/>
                <a:cs typeface="Constantia"/>
                <a:sym typeface="Constantia"/>
              </a:defRPr>
            </a:lvl1pPr>
            <a:lvl2pPr indent="0" lvl="1" marL="0" marR="0" rtl="0" algn="r">
              <a:spcBef>
                <a:spcPts val="0"/>
              </a:spcBef>
              <a:buNone/>
              <a:defRPr b="0" sz="1200" u="none">
                <a:solidFill>
                  <a:srgbClr val="035C75"/>
                </a:solidFill>
                <a:latin typeface="Constantia"/>
                <a:ea typeface="Constantia"/>
                <a:cs typeface="Constantia"/>
                <a:sym typeface="Constantia"/>
              </a:defRPr>
            </a:lvl2pPr>
            <a:lvl3pPr indent="0" lvl="2" marL="0" marR="0" rtl="0" algn="r">
              <a:spcBef>
                <a:spcPts val="0"/>
              </a:spcBef>
              <a:buNone/>
              <a:defRPr b="0" sz="1200" u="none">
                <a:solidFill>
                  <a:srgbClr val="035C75"/>
                </a:solidFill>
                <a:latin typeface="Constantia"/>
                <a:ea typeface="Constantia"/>
                <a:cs typeface="Constantia"/>
                <a:sym typeface="Constantia"/>
              </a:defRPr>
            </a:lvl3pPr>
            <a:lvl4pPr indent="0" lvl="3" marL="0" marR="0" rtl="0" algn="r">
              <a:spcBef>
                <a:spcPts val="0"/>
              </a:spcBef>
              <a:buNone/>
              <a:defRPr b="0" sz="1200" u="none">
                <a:solidFill>
                  <a:srgbClr val="035C75"/>
                </a:solidFill>
                <a:latin typeface="Constantia"/>
                <a:ea typeface="Constantia"/>
                <a:cs typeface="Constantia"/>
                <a:sym typeface="Constantia"/>
              </a:defRPr>
            </a:lvl4pPr>
            <a:lvl5pPr indent="0" lvl="4" marL="0" marR="0" rtl="0" algn="r">
              <a:spcBef>
                <a:spcPts val="0"/>
              </a:spcBef>
              <a:buNone/>
              <a:defRPr b="0" sz="1200" u="none">
                <a:solidFill>
                  <a:srgbClr val="035C75"/>
                </a:solidFill>
                <a:latin typeface="Constantia"/>
                <a:ea typeface="Constantia"/>
                <a:cs typeface="Constantia"/>
                <a:sym typeface="Constantia"/>
              </a:defRPr>
            </a:lvl5pPr>
            <a:lvl6pPr indent="0" lvl="5" marL="0" marR="0" rtl="0" algn="r">
              <a:spcBef>
                <a:spcPts val="0"/>
              </a:spcBef>
              <a:buNone/>
              <a:defRPr b="0" sz="1200" u="none">
                <a:solidFill>
                  <a:srgbClr val="035C75"/>
                </a:solidFill>
                <a:latin typeface="Constantia"/>
                <a:ea typeface="Constantia"/>
                <a:cs typeface="Constantia"/>
                <a:sym typeface="Constantia"/>
              </a:defRPr>
            </a:lvl6pPr>
            <a:lvl7pPr indent="0" lvl="6" marL="0" marR="0" rtl="0" algn="r">
              <a:spcBef>
                <a:spcPts val="0"/>
              </a:spcBef>
              <a:buNone/>
              <a:defRPr b="0" sz="1200" u="none">
                <a:solidFill>
                  <a:srgbClr val="035C75"/>
                </a:solidFill>
                <a:latin typeface="Constantia"/>
                <a:ea typeface="Constantia"/>
                <a:cs typeface="Constantia"/>
                <a:sym typeface="Constantia"/>
              </a:defRPr>
            </a:lvl7pPr>
            <a:lvl8pPr indent="0" lvl="7" marL="0" marR="0" rtl="0" algn="r">
              <a:spcBef>
                <a:spcPts val="0"/>
              </a:spcBef>
              <a:buNone/>
              <a:defRPr b="0" sz="1200" u="none">
                <a:solidFill>
                  <a:srgbClr val="035C75"/>
                </a:solidFill>
                <a:latin typeface="Constantia"/>
                <a:ea typeface="Constantia"/>
                <a:cs typeface="Constantia"/>
                <a:sym typeface="Constantia"/>
              </a:defRPr>
            </a:lvl8pPr>
            <a:lvl9pPr indent="0" lvl="8" marL="0" marR="0" rtl="0" algn="r">
              <a:spcBef>
                <a:spcPts val="0"/>
              </a:spcBef>
              <a:buNone/>
              <a:defRPr b="0" sz="1200" u="non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tr-TR"/>
              <a:t>‹#›</a:t>
            </a:fld>
            <a:endParaRPr/>
          </a:p>
        </p:txBody>
      </p:sp>
      <p:grpSp>
        <p:nvGrpSpPr>
          <p:cNvPr id="30" name="Google Shape;30;p3"/>
          <p:cNvGrpSpPr/>
          <p:nvPr/>
        </p:nvGrpSpPr>
        <p:grpSpPr>
          <a:xfrm>
            <a:off x="-29294" y="-16113"/>
            <a:ext cx="9198255" cy="1086266"/>
            <a:chOff x="-29322" y="-1971"/>
            <a:chExt cx="9198255" cy="1086266"/>
          </a:xfrm>
        </p:grpSpPr>
        <p:sp>
          <p:nvSpPr>
            <p:cNvPr id="31" name="Google Shape;31;p3"/>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32" name="Google Shape;32;p3"/>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Autofit/>
          </a:bodyPr>
          <a:lstStyle/>
          <a:p>
            <a:pPr indent="0" lvl="0" marL="0" rtl="0" algn="r">
              <a:spcBef>
                <a:spcPts val="0"/>
              </a:spcBef>
              <a:spcAft>
                <a:spcPts val="0"/>
              </a:spcAft>
              <a:buClr>
                <a:srgbClr val="4CE0EA"/>
              </a:buClr>
              <a:buSzPts val="5600"/>
              <a:buFont typeface="Calibri"/>
              <a:buNone/>
            </a:pPr>
            <a:r>
              <a:rPr lang="tr-TR"/>
              <a:t>Senkron Jeneratörler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4"/>
          <p:cNvPicPr preferRelativeResize="0"/>
          <p:nvPr/>
        </p:nvPicPr>
        <p:blipFill rotWithShape="1">
          <a:blip r:embed="rId3">
            <a:alphaModFix/>
          </a:blip>
          <a:srcRect b="0" l="0" r="0" t="0"/>
          <a:stretch/>
        </p:blipFill>
        <p:spPr>
          <a:xfrm>
            <a:off x="1139135" y="908720"/>
            <a:ext cx="6848475" cy="2609850"/>
          </a:xfrm>
          <a:prstGeom prst="rect">
            <a:avLst/>
          </a:prstGeom>
          <a:noFill/>
          <a:ln>
            <a:noFill/>
          </a:ln>
        </p:spPr>
      </p:pic>
      <p:pic>
        <p:nvPicPr>
          <p:cNvPr id="161" name="Google Shape;161;p24"/>
          <p:cNvPicPr preferRelativeResize="0"/>
          <p:nvPr/>
        </p:nvPicPr>
        <p:blipFill rotWithShape="1">
          <a:blip r:embed="rId4">
            <a:alphaModFix/>
          </a:blip>
          <a:srcRect b="0" l="0" r="0" t="0"/>
          <a:stretch/>
        </p:blipFill>
        <p:spPr>
          <a:xfrm>
            <a:off x="2483768" y="3518569"/>
            <a:ext cx="4464496" cy="3280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idx="1" type="body"/>
          </p:nvPr>
        </p:nvSpPr>
        <p:spPr>
          <a:xfrm>
            <a:off x="457200" y="1196752"/>
            <a:ext cx="8229600" cy="5127848"/>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85"/>
              <a:buChar char="⚫"/>
            </a:pPr>
            <a:r>
              <a:rPr lang="tr-TR" sz="2405"/>
              <a:t>Rotor oluklarında bulunan sargılar kendi aralarında N-S-N-S kutupları oluşturacak şekilde bağlanır. Çıkıntılı kutuplu alternatorler cok kutuplu olarak yapılır.</a:t>
            </a:r>
            <a:endParaRPr/>
          </a:p>
          <a:p>
            <a:pPr indent="-274320" lvl="0" marL="274320" rtl="0" algn="l">
              <a:spcBef>
                <a:spcPts val="481"/>
              </a:spcBef>
              <a:spcAft>
                <a:spcPts val="0"/>
              </a:spcAft>
              <a:buSzPts val="2285"/>
              <a:buChar char="⚫"/>
            </a:pPr>
            <a:r>
              <a:rPr lang="tr-TR" sz="2405"/>
              <a:t>Bunların rotor capları buyuk, rotor uzunlukları ise kucuktur. Bu alternatorler yuksek devirde kullanılmazlar.</a:t>
            </a:r>
            <a:endParaRPr/>
          </a:p>
          <a:p>
            <a:pPr indent="-274320" lvl="0" marL="274320" rtl="0" algn="l">
              <a:spcBef>
                <a:spcPts val="481"/>
              </a:spcBef>
              <a:spcAft>
                <a:spcPts val="0"/>
              </a:spcAft>
              <a:buSzPts val="2285"/>
              <a:buChar char="⚫"/>
            </a:pPr>
            <a:r>
              <a:rPr lang="tr-TR" sz="2405"/>
              <a:t>Cunku rotorun yapım şeklinden kaynaklanan santrifuj etki ile buyuk gurultu ve ruzgar kayıplarının onune gecilemez. Rotor montaj şekilleri de ceşitli olabilir.</a:t>
            </a:r>
            <a:endParaRPr/>
          </a:p>
          <a:p>
            <a:pPr indent="-274320" lvl="0" marL="274320" rtl="0" algn="l">
              <a:spcBef>
                <a:spcPts val="481"/>
              </a:spcBef>
              <a:spcAft>
                <a:spcPts val="0"/>
              </a:spcAft>
              <a:buSzPts val="2285"/>
              <a:buChar char="⚫"/>
            </a:pPr>
            <a:r>
              <a:rPr lang="tr-TR" sz="2405"/>
              <a:t>Mekanik enerjisini kaplan turbununden sağlayan alternatorlerde şemsiye tipi dik eksenli, Francis turbunu ile uyartılan dikey eksenli, Pelton turbini ile uyarılan alternatorlerde yatay eksenli montaj şekilleri uygulanmaktadır.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467544" y="908720"/>
            <a:ext cx="8363272" cy="578328"/>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3200"/>
              <a:buFont typeface="Calibri"/>
              <a:buNone/>
            </a:pPr>
            <a:r>
              <a:rPr b="1" lang="tr-TR" sz="3200"/>
              <a:t>Yuvarlak Kutuplu Rotoru Olan Senkron Makineler</a:t>
            </a:r>
            <a:endParaRPr sz="3200"/>
          </a:p>
        </p:txBody>
      </p:sp>
      <p:sp>
        <p:nvSpPr>
          <p:cNvPr id="172" name="Google Shape;172;p26"/>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470"/>
              <a:buChar char="⚫"/>
            </a:pPr>
            <a:r>
              <a:rPr lang="tr-TR"/>
              <a:t>Yuvarlak (silindirik) kutuplu senkron makineler, yuksek devirli turbinlerde (</a:t>
            </a:r>
            <a:r>
              <a:rPr i="1" lang="tr-TR"/>
              <a:t>buhar türbinlerinde) </a:t>
            </a:r>
            <a:r>
              <a:rPr lang="tr-TR"/>
              <a:t>kullanılır. Genel olarak silindirik enduktorlerin boyları uzun, capları kucuktur. Bu tur alternatorlere turbo alternator de denir.</a:t>
            </a:r>
            <a:endParaRPr/>
          </a:p>
          <a:p>
            <a:pPr indent="-274320" lvl="0" marL="274320" rtl="0" algn="l">
              <a:spcBef>
                <a:spcPts val="520"/>
              </a:spcBef>
              <a:spcAft>
                <a:spcPts val="0"/>
              </a:spcAft>
              <a:buSzPts val="2470"/>
              <a:buChar char="⚫"/>
            </a:pPr>
            <a:r>
              <a:rPr lang="tr-TR"/>
              <a:t>Silindirik enduktorlerde kutup sargıları, mile paralel acılan oluklara yerleştirilmiştir. Kutup sargısı ucları, rotor mili uzerinde bulunan bileziklere bağlanır. Bu tur alternatorlerde ruzgar kayıpları cok azdır. 2 veya 4 kutuplu olarak yapılırlar</a:t>
            </a:r>
            <a:r>
              <a:rPr i="1" lang="tr-TR"/>
              <a:t>. </a:t>
            </a:r>
            <a:r>
              <a:rPr lang="tr-TR"/>
              <a:t>Yatay milli olarak calışırlar.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idx="1" type="body"/>
          </p:nvPr>
        </p:nvSpPr>
        <p:spPr>
          <a:xfrm>
            <a:off x="467544" y="980728"/>
            <a:ext cx="8229600" cy="438912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470"/>
              <a:buChar char="⚫"/>
            </a:pPr>
            <a:r>
              <a:rPr lang="tr-TR"/>
              <a:t>Yuvarlak kutuplu senkron makinelerin rotordaki alan sargıları cıkıntılı kutuplu rotorlarda olduğu gibi kutuplar uzerine sarılmayıp oyuklar icerisine yerleştirilmiştir. Ucları ise rotordaki bileziklere bağlanmıştır. Buyuk guclu makinelerde iletkenler, kılıclamasına bukulmuş bakır lamalardır. Boylece daha iyi soğutma ve mekanik dayanıklılık sağlanır.</a:t>
            </a:r>
            <a:endParaRPr/>
          </a:p>
        </p:txBody>
      </p:sp>
      <p:pic>
        <p:nvPicPr>
          <p:cNvPr id="178" name="Google Shape;178;p27"/>
          <p:cNvPicPr preferRelativeResize="0"/>
          <p:nvPr/>
        </p:nvPicPr>
        <p:blipFill rotWithShape="1">
          <a:blip r:embed="rId3">
            <a:alphaModFix/>
          </a:blip>
          <a:srcRect b="0" l="0" r="0" t="0"/>
          <a:stretch/>
        </p:blipFill>
        <p:spPr>
          <a:xfrm>
            <a:off x="1328192" y="3861046"/>
            <a:ext cx="6448425" cy="2867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467544" y="188640"/>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2800"/>
              <a:buFont typeface="Calibri"/>
              <a:buNone/>
            </a:pPr>
            <a:r>
              <a:rPr b="1" lang="tr-TR" sz="2800"/>
              <a:t>Senkron Makinelerin Endüvi Yapılarına Göre Çeşitleri</a:t>
            </a:r>
            <a:endParaRPr sz="2800"/>
          </a:p>
        </p:txBody>
      </p:sp>
      <p:sp>
        <p:nvSpPr>
          <p:cNvPr id="184" name="Google Shape;184;p28"/>
          <p:cNvSpPr txBox="1"/>
          <p:nvPr>
            <p:ph idx="1" type="body"/>
          </p:nvPr>
        </p:nvSpPr>
        <p:spPr>
          <a:xfrm>
            <a:off x="1062287" y="1593071"/>
            <a:ext cx="8229600" cy="4389120"/>
          </a:xfrm>
          <a:prstGeom prst="rect">
            <a:avLst/>
          </a:prstGeom>
          <a:noFill/>
          <a:ln>
            <a:noFill/>
          </a:ln>
        </p:spPr>
        <p:txBody>
          <a:bodyPr anchorCtr="0" anchor="t" bIns="45700" lIns="91425" spcFirstLastPara="1" rIns="91425" wrap="square" tIns="45700">
            <a:noAutofit/>
          </a:bodyPr>
          <a:lstStyle/>
          <a:p>
            <a:pPr indent="-514350" lvl="0" marL="514350" rtl="0" algn="l">
              <a:spcBef>
                <a:spcPts val="0"/>
              </a:spcBef>
              <a:spcAft>
                <a:spcPts val="0"/>
              </a:spcAft>
              <a:buSzPts val="2470"/>
              <a:buAutoNum type="arabicPeriod"/>
            </a:pPr>
            <a:r>
              <a:rPr lang="tr-TR">
                <a:solidFill>
                  <a:srgbClr val="089CA2"/>
                </a:solidFill>
              </a:rPr>
              <a:t>Dönen Endüvili Senkron Makineler</a:t>
            </a:r>
            <a:endParaRPr/>
          </a:p>
          <a:p>
            <a:pPr indent="-274320" lvl="0" marL="274320" rtl="0" algn="l">
              <a:spcBef>
                <a:spcPts val="520"/>
              </a:spcBef>
              <a:spcAft>
                <a:spcPts val="0"/>
              </a:spcAft>
              <a:buSzPts val="2470"/>
              <a:buChar char="⚫"/>
            </a:pPr>
            <a:r>
              <a:rPr lang="tr-TR"/>
              <a:t>Donen enduvili senkron makineler yapılış bakımından doğru akım makinelerine benzer. Bu benzeyişin nedeni her iki makinenin Enduvi cevresine yayılmış ve alternatif olarak yon değiştiren kutupları ile (Bu kutuplar doğru akımla uyarıldığı gibi, cok kucuk makinelerde daimi mıknatıslardan da yapılabilmektedir.) uzerlerinde alternatif gerilimler induklenen Enduvi bobinlerinin bulu.nmasıdır.</a:t>
            </a:r>
            <a:endParaRPr>
              <a:solidFill>
                <a:srgbClr val="089CA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3600"/>
              <a:buFont typeface="Calibri"/>
              <a:buNone/>
            </a:pPr>
            <a:r>
              <a:rPr i="1" lang="tr-TR" sz="3600"/>
              <a:t>Dönen Endüvili Senkron Makinelerin Yapısı</a:t>
            </a:r>
            <a:endParaRPr sz="3600"/>
          </a:p>
        </p:txBody>
      </p:sp>
      <p:sp>
        <p:nvSpPr>
          <p:cNvPr id="190" name="Google Shape;190;p29"/>
          <p:cNvSpPr txBox="1"/>
          <p:nvPr>
            <p:ph idx="1" type="body"/>
          </p:nvPr>
        </p:nvSpPr>
        <p:spPr>
          <a:xfrm>
            <a:off x="457200" y="1935480"/>
            <a:ext cx="4186808" cy="257364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470"/>
              <a:buChar char="⚫"/>
            </a:pPr>
            <a:r>
              <a:rPr lang="tr-TR"/>
              <a:t>Stator</a:t>
            </a:r>
            <a:endParaRPr/>
          </a:p>
          <a:p>
            <a:pPr indent="-274320" lvl="0" marL="274320" rtl="0" algn="l">
              <a:spcBef>
                <a:spcPts val="520"/>
              </a:spcBef>
              <a:spcAft>
                <a:spcPts val="0"/>
              </a:spcAft>
              <a:buSzPts val="2470"/>
              <a:buChar char="⚫"/>
            </a:pPr>
            <a:r>
              <a:rPr lang="tr-TR"/>
              <a:t>Rotor</a:t>
            </a:r>
            <a:endParaRPr/>
          </a:p>
          <a:p>
            <a:pPr indent="-274320" lvl="0" marL="274320" rtl="0" algn="l">
              <a:spcBef>
                <a:spcPts val="520"/>
              </a:spcBef>
              <a:spcAft>
                <a:spcPts val="0"/>
              </a:spcAft>
              <a:buSzPts val="2470"/>
              <a:buChar char="⚫"/>
            </a:pPr>
            <a:r>
              <a:rPr lang="tr-TR"/>
              <a:t>Bilezikler</a:t>
            </a:r>
            <a:endParaRPr/>
          </a:p>
          <a:p>
            <a:pPr indent="-274320" lvl="0" marL="274320" rtl="0" algn="l">
              <a:spcBef>
                <a:spcPts val="520"/>
              </a:spcBef>
              <a:spcAft>
                <a:spcPts val="0"/>
              </a:spcAft>
              <a:buSzPts val="2470"/>
              <a:buChar char="⚫"/>
            </a:pPr>
            <a:r>
              <a:rPr lang="tr-TR"/>
              <a:t>Fırcalar</a:t>
            </a:r>
            <a:endParaRPr/>
          </a:p>
          <a:p>
            <a:pPr indent="-274320" lvl="0" marL="274320" rtl="0" algn="l">
              <a:spcBef>
                <a:spcPts val="520"/>
              </a:spcBef>
              <a:spcAft>
                <a:spcPts val="0"/>
              </a:spcAft>
              <a:buSzPts val="2470"/>
              <a:buChar char="⚫"/>
            </a:pPr>
            <a:r>
              <a:rPr lang="tr-TR"/>
              <a:t>Yataklar ve diğer parcaları</a:t>
            </a:r>
            <a:endParaRPr/>
          </a:p>
        </p:txBody>
      </p:sp>
      <p:pic>
        <p:nvPicPr>
          <p:cNvPr id="191" name="Google Shape;191;p29"/>
          <p:cNvPicPr preferRelativeResize="0"/>
          <p:nvPr/>
        </p:nvPicPr>
        <p:blipFill rotWithShape="1">
          <a:blip r:embed="rId3">
            <a:alphaModFix/>
          </a:blip>
          <a:srcRect b="0" l="0" r="0" t="0"/>
          <a:stretch/>
        </p:blipFill>
        <p:spPr>
          <a:xfrm>
            <a:off x="1690047" y="4293096"/>
            <a:ext cx="6120680" cy="2477038"/>
          </a:xfrm>
          <a:prstGeom prst="rect">
            <a:avLst/>
          </a:prstGeom>
          <a:noFill/>
          <a:ln>
            <a:noFill/>
          </a:ln>
        </p:spPr>
      </p:pic>
      <p:pic>
        <p:nvPicPr>
          <p:cNvPr id="192" name="Google Shape;192;p29"/>
          <p:cNvPicPr preferRelativeResize="0"/>
          <p:nvPr/>
        </p:nvPicPr>
        <p:blipFill rotWithShape="1">
          <a:blip r:embed="rId4">
            <a:alphaModFix/>
          </a:blip>
          <a:srcRect b="0" l="0" r="0" t="0"/>
          <a:stretch/>
        </p:blipFill>
        <p:spPr>
          <a:xfrm>
            <a:off x="5796136" y="2060848"/>
            <a:ext cx="2304256" cy="209589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idx="1" type="body"/>
          </p:nvPr>
        </p:nvSpPr>
        <p:spPr>
          <a:xfrm>
            <a:off x="467544" y="1196752"/>
            <a:ext cx="8229600" cy="438912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470"/>
              <a:buChar char="⚫"/>
            </a:pPr>
            <a:r>
              <a:rPr i="1" lang="tr-TR">
                <a:solidFill>
                  <a:srgbClr val="089CA2"/>
                </a:solidFill>
              </a:rPr>
              <a:t>Rotor (endüktör):</a:t>
            </a:r>
            <a:endParaRPr/>
          </a:p>
          <a:p>
            <a:pPr indent="-274320" lvl="0" marL="274320" rtl="0" algn="l">
              <a:spcBef>
                <a:spcPts val="520"/>
              </a:spcBef>
              <a:spcAft>
                <a:spcPts val="0"/>
              </a:spcAft>
              <a:buSzPts val="2470"/>
              <a:buChar char="⚫"/>
            </a:pPr>
            <a:r>
              <a:rPr lang="tr-TR"/>
              <a:t>Kutup sargılarının sarıldığı kısımdır. Silisli sacların paketlenmesi ve uzerine sargıların sarılması ile meydana gelir. Bu kutuplar aynen doğru akım makinelerinin kutupları gibidir. Kutup bobinleri dışardan bir doğru akım guc kaynağı ile beslenir.</a:t>
            </a:r>
            <a:endParaRPr/>
          </a:p>
          <a:p>
            <a:pPr indent="-274320" lvl="0" marL="274320" rtl="0" algn="l">
              <a:spcBef>
                <a:spcPts val="520"/>
              </a:spcBef>
              <a:spcAft>
                <a:spcPts val="0"/>
              </a:spcAft>
              <a:buSzPts val="2470"/>
              <a:buChar char="⚫"/>
            </a:pPr>
            <a:r>
              <a:rPr i="1" lang="tr-TR">
                <a:solidFill>
                  <a:srgbClr val="089CA2"/>
                </a:solidFill>
              </a:rPr>
              <a:t>Stator (endüvi):</a:t>
            </a:r>
            <a:endParaRPr/>
          </a:p>
          <a:p>
            <a:pPr indent="-274320" lvl="0" marL="274320" rtl="0" algn="l">
              <a:spcBef>
                <a:spcPts val="520"/>
              </a:spcBef>
              <a:spcAft>
                <a:spcPts val="0"/>
              </a:spcAft>
              <a:buSzPts val="2470"/>
              <a:buChar char="⚫"/>
            </a:pPr>
            <a:r>
              <a:rPr lang="tr-TR"/>
              <a:t>Silisli sacların paketlenmesiyle ve uzerine alternatif akım sargıların sarılmasıyla meydana gelir. Bu kısım doğru akım makinelerinin (enduvisi) gibidir.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idx="1" type="body"/>
          </p:nvPr>
        </p:nvSpPr>
        <p:spPr>
          <a:xfrm>
            <a:off x="467544" y="1124744"/>
            <a:ext cx="8229600" cy="5256584"/>
          </a:xfrm>
          <a:prstGeom prst="rect">
            <a:avLst/>
          </a:prstGeom>
          <a:noFill/>
          <a:ln>
            <a:noFill/>
          </a:ln>
        </p:spPr>
        <p:txBody>
          <a:bodyPr anchorCtr="0" anchor="t" bIns="45700" lIns="91425" spcFirstLastPara="1" rIns="91425" wrap="square" tIns="45700">
            <a:noAutofit/>
          </a:bodyPr>
          <a:lstStyle/>
          <a:p>
            <a:pPr indent="-274320" lvl="0" marL="274320" rtl="0" algn="l">
              <a:lnSpc>
                <a:spcPct val="90000"/>
              </a:lnSpc>
              <a:spcBef>
                <a:spcPts val="0"/>
              </a:spcBef>
              <a:spcAft>
                <a:spcPts val="0"/>
              </a:spcAft>
              <a:buSzPts val="2285"/>
              <a:buChar char="⚫"/>
            </a:pPr>
            <a:r>
              <a:rPr i="1" lang="tr-TR" sz="2405">
                <a:solidFill>
                  <a:srgbClr val="089CA2"/>
                </a:solidFill>
              </a:rPr>
              <a:t>Bilezikler:</a:t>
            </a:r>
            <a:endParaRPr/>
          </a:p>
          <a:p>
            <a:pPr indent="-274320" lvl="0" marL="274320" rtl="0" algn="l">
              <a:lnSpc>
                <a:spcPct val="90000"/>
              </a:lnSpc>
              <a:spcBef>
                <a:spcPts val="481"/>
              </a:spcBef>
              <a:spcAft>
                <a:spcPts val="0"/>
              </a:spcAft>
              <a:buSzPts val="2285"/>
              <a:buChar char="⚫"/>
            </a:pPr>
            <a:r>
              <a:rPr lang="tr-TR" sz="2405"/>
              <a:t>Enduvide enduklenen alternatif gerilimin, alternatif gerilim olarak dış devreye fırcalar yardımıyla alınmasını sağlar. Ayrıca dış devreden rotora gerilim uygulamasına imkan verir.</a:t>
            </a:r>
            <a:endParaRPr/>
          </a:p>
          <a:p>
            <a:pPr indent="-274320" lvl="0" marL="274320" rtl="0" algn="l">
              <a:lnSpc>
                <a:spcPct val="90000"/>
              </a:lnSpc>
              <a:spcBef>
                <a:spcPts val="481"/>
              </a:spcBef>
              <a:spcAft>
                <a:spcPts val="0"/>
              </a:spcAft>
              <a:buSzPts val="2285"/>
              <a:buChar char="⚫"/>
            </a:pPr>
            <a:r>
              <a:rPr i="1" lang="tr-TR" sz="2405">
                <a:solidFill>
                  <a:srgbClr val="089CA2"/>
                </a:solidFill>
              </a:rPr>
              <a:t>Fırçalar:</a:t>
            </a:r>
            <a:endParaRPr/>
          </a:p>
          <a:p>
            <a:pPr indent="-274320" lvl="0" marL="274320" rtl="0" algn="l">
              <a:lnSpc>
                <a:spcPct val="90000"/>
              </a:lnSpc>
              <a:spcBef>
                <a:spcPts val="481"/>
              </a:spcBef>
              <a:spcAft>
                <a:spcPts val="0"/>
              </a:spcAft>
              <a:buSzPts val="2285"/>
              <a:buChar char="⚫"/>
            </a:pPr>
            <a:r>
              <a:rPr lang="tr-TR" sz="2405"/>
              <a:t>Enduvide enduklenen alternatif gerilimi bilezikler yardımıyla dış devreye almaya veya dış devreden rotora gerilimin uygulanmasını sağlar. Fırcalar, karbon veya karbon alaşımdan yapılır.</a:t>
            </a:r>
            <a:endParaRPr/>
          </a:p>
          <a:p>
            <a:pPr indent="-274320" lvl="0" marL="274320" rtl="0" algn="l">
              <a:lnSpc>
                <a:spcPct val="90000"/>
              </a:lnSpc>
              <a:spcBef>
                <a:spcPts val="481"/>
              </a:spcBef>
              <a:spcAft>
                <a:spcPts val="0"/>
              </a:spcAft>
              <a:buSzPts val="2285"/>
              <a:buChar char="⚫"/>
            </a:pPr>
            <a:r>
              <a:rPr i="1" lang="tr-TR" sz="2405">
                <a:solidFill>
                  <a:srgbClr val="089CA2"/>
                </a:solidFill>
              </a:rPr>
              <a:t>Yataklar ve diğer parçalar</a:t>
            </a:r>
            <a:r>
              <a:rPr lang="tr-TR" sz="2405">
                <a:solidFill>
                  <a:srgbClr val="089CA2"/>
                </a:solidFill>
              </a:rPr>
              <a:t>:</a:t>
            </a:r>
            <a:endParaRPr/>
          </a:p>
          <a:p>
            <a:pPr indent="-274320" lvl="0" marL="274320" rtl="0" algn="l">
              <a:lnSpc>
                <a:spcPct val="90000"/>
              </a:lnSpc>
              <a:spcBef>
                <a:spcPts val="481"/>
              </a:spcBef>
              <a:spcAft>
                <a:spcPts val="0"/>
              </a:spcAft>
              <a:buSzPts val="2285"/>
              <a:buChar char="⚫"/>
            </a:pPr>
            <a:r>
              <a:rPr lang="tr-TR" sz="2405"/>
              <a:t>Rotorun rahatca donmesini sağlar. Diğer parcalar olarak mil, vantilator, klemens kutusu gibi parcalar bulunmaktadır.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idx="1" type="body"/>
          </p:nvPr>
        </p:nvSpPr>
        <p:spPr>
          <a:xfrm>
            <a:off x="539552" y="836712"/>
            <a:ext cx="8229600" cy="43891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70"/>
              <a:buNone/>
            </a:pPr>
            <a:r>
              <a:rPr i="1" lang="tr-TR">
                <a:solidFill>
                  <a:srgbClr val="089CA2"/>
                </a:solidFill>
              </a:rPr>
              <a:t>2. Duran Endüvili Senkron Makineler</a:t>
            </a:r>
            <a:endParaRPr/>
          </a:p>
          <a:p>
            <a:pPr indent="-274320" lvl="0" marL="274320" rtl="0" algn="l">
              <a:spcBef>
                <a:spcPts val="520"/>
              </a:spcBef>
              <a:spcAft>
                <a:spcPts val="0"/>
              </a:spcAft>
              <a:buSzPts val="2470"/>
              <a:buChar char="⚫"/>
            </a:pPr>
            <a:r>
              <a:rPr lang="tr-TR"/>
              <a:t>Bu senkron makinelerde statoruna gerilim induklenen sargılar yerleştirilmiştir. Rotoruna ise kutup sargıları sarılmıştır. Bu tip senkron makineler orta ve buyuk guclu olarak imal edilir. Rotoru kutup sargılı senkron makine Şekilde gosterilmiştir. Rotoru kutup sargılı senkron makinedeki başlıca parcalar şunlardır: Stator, rotor, bilezikler, fırcalar, yataklar ve diğer parcalar</a:t>
            </a:r>
            <a:endParaRPr>
              <a:solidFill>
                <a:srgbClr val="089CA2"/>
              </a:solidFill>
            </a:endParaRPr>
          </a:p>
        </p:txBody>
      </p:sp>
      <p:pic>
        <p:nvPicPr>
          <p:cNvPr id="208" name="Google Shape;208;p32"/>
          <p:cNvPicPr preferRelativeResize="0"/>
          <p:nvPr/>
        </p:nvPicPr>
        <p:blipFill rotWithShape="1">
          <a:blip r:embed="rId3">
            <a:alphaModFix/>
          </a:blip>
          <a:srcRect b="0" l="0" r="0" t="0"/>
          <a:stretch/>
        </p:blipFill>
        <p:spPr>
          <a:xfrm>
            <a:off x="2987824" y="4252827"/>
            <a:ext cx="3152328" cy="233128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467544" y="260648"/>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3600"/>
              <a:buFont typeface="Calibri"/>
              <a:buNone/>
            </a:pPr>
            <a:r>
              <a:rPr b="1" lang="tr-TR" sz="3600"/>
              <a:t>Senkron Makinelerin Çalışma Yöntemleri</a:t>
            </a:r>
            <a:endParaRPr sz="3600"/>
          </a:p>
        </p:txBody>
      </p:sp>
      <p:sp>
        <p:nvSpPr>
          <p:cNvPr id="214" name="Google Shape;214;p33"/>
          <p:cNvSpPr txBox="1"/>
          <p:nvPr>
            <p:ph idx="1" type="body"/>
          </p:nvPr>
        </p:nvSpPr>
        <p:spPr>
          <a:xfrm>
            <a:off x="467544" y="1484784"/>
            <a:ext cx="8229600" cy="438912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2280"/>
              <a:buNone/>
            </a:pPr>
            <a:r>
              <a:rPr b="1" lang="tr-TR" sz="2400">
                <a:solidFill>
                  <a:srgbClr val="089CA2"/>
                </a:solidFill>
              </a:rPr>
              <a:t>1. Senkron Makinelerin Generatör Olarak Çalıştırılması</a:t>
            </a:r>
            <a:endParaRPr/>
          </a:p>
          <a:p>
            <a:pPr indent="-274320" lvl="0" marL="274320" rtl="0" algn="l">
              <a:spcBef>
                <a:spcPts val="480"/>
              </a:spcBef>
              <a:spcAft>
                <a:spcPts val="0"/>
              </a:spcAft>
              <a:buSzPts val="2280"/>
              <a:buChar char="⚫"/>
            </a:pPr>
            <a:r>
              <a:rPr lang="tr-TR" sz="2400"/>
              <a:t>Alternatif akımın uretilmesinde kullanılan elektrik makinelerine senkron generator (alternator) denir. Diğer bir deyişle mekanik enerjiyi alternatif akım (A.C.) elektrik enerjisine donuşturen makinelerdir. Elektrik enerjisinin uretimi, iletilmesi ve dağıtılmasında alternatif akımın kullanılması buyuk kolaylıklar sağlamaktadır. Alternatif akımın uretilmesinde generatorler kullanıldığı icin senkron generatorlerin (alternatorlerin ) onemi buyuktur.</a:t>
            </a:r>
            <a:endParaRPr b="1" sz="2400">
              <a:solidFill>
                <a:srgbClr val="089CA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5000"/>
              <a:buFont typeface="Calibri"/>
              <a:buNone/>
            </a:pPr>
            <a:r>
              <a:rPr lang="tr-TR"/>
              <a:t>Senkron Jeneratörler Nedir?</a:t>
            </a:r>
            <a:endParaRPr/>
          </a:p>
        </p:txBody>
      </p:sp>
      <p:sp>
        <p:nvSpPr>
          <p:cNvPr id="116" name="Google Shape;116;p16"/>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470"/>
              <a:buChar char="⚫"/>
            </a:pPr>
            <a:r>
              <a:rPr lang="tr-TR"/>
              <a:t>Senkron, kelime olarak eşit zamanlı anlamına gelmektedir. Bu kelime ilk kez elektrik makineleri uzerinde araştırmalar yapan fizikci Steinmetz tarafından kullanılmıştır.</a:t>
            </a:r>
            <a:endParaRPr/>
          </a:p>
          <a:p>
            <a:pPr indent="-274320" lvl="0" marL="274320" rtl="0" algn="l">
              <a:spcBef>
                <a:spcPts val="520"/>
              </a:spcBef>
              <a:spcAft>
                <a:spcPts val="0"/>
              </a:spcAft>
              <a:buSzPts val="2470"/>
              <a:buChar char="⚫"/>
            </a:pPr>
            <a:r>
              <a:rPr lang="tr-TR"/>
              <a:t>Senkron makineler grubuna, alternatorler (generatorler), senkron motorlar ve senkron konvertorler girer. Senkron motor ile alternator arasında yapı bakımından bir fark yoktur.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755576" y="332656"/>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3600"/>
              <a:buFont typeface="Calibri"/>
              <a:buNone/>
            </a:pPr>
            <a:r>
              <a:rPr i="1" lang="tr-TR" sz="3600"/>
              <a:t>1.1 Dönen endüvili senkron generatörler</a:t>
            </a:r>
            <a:endParaRPr sz="3600"/>
          </a:p>
        </p:txBody>
      </p:sp>
      <p:sp>
        <p:nvSpPr>
          <p:cNvPr id="220" name="Google Shape;220;p34"/>
          <p:cNvSpPr txBox="1"/>
          <p:nvPr>
            <p:ph idx="1" type="body"/>
          </p:nvPr>
        </p:nvSpPr>
        <p:spPr>
          <a:xfrm>
            <a:off x="467544" y="1628800"/>
            <a:ext cx="8229600" cy="438912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80"/>
              <a:buChar char="⚫"/>
            </a:pPr>
            <a:r>
              <a:rPr lang="tr-TR" sz="2400"/>
              <a:t>Bu tip senkron generatorler, Sabit kutuplar icerisinde dondurulen iletkenlerde Faraday Kanununa gore bir gerilim induklenir.</a:t>
            </a:r>
            <a:endParaRPr/>
          </a:p>
          <a:p>
            <a:pPr indent="-274320" lvl="0" marL="274320" rtl="0" algn="l">
              <a:spcBef>
                <a:spcPts val="480"/>
              </a:spcBef>
              <a:spcAft>
                <a:spcPts val="0"/>
              </a:spcAft>
              <a:buSzPts val="2280"/>
              <a:buChar char="⚫"/>
            </a:pPr>
            <a:r>
              <a:rPr lang="tr-TR" sz="2400"/>
              <a:t>Dinamolarda kullanmış olduğumuz induksiyon prensibi induklenen gerilimi kollektor ve fırca yardımıyla doğru akım olarak alıyoruz. Senkron generatorler de ise induklenen gerilimi bilezikler ve fırca yardımıyla alternatif akım olarak alıyoruz.</a:t>
            </a:r>
            <a:endParaRPr/>
          </a:p>
        </p:txBody>
      </p:sp>
      <p:pic>
        <p:nvPicPr>
          <p:cNvPr id="221" name="Google Shape;221;p34"/>
          <p:cNvPicPr preferRelativeResize="0"/>
          <p:nvPr/>
        </p:nvPicPr>
        <p:blipFill rotWithShape="1">
          <a:blip r:embed="rId3">
            <a:alphaModFix/>
          </a:blip>
          <a:srcRect b="0" l="0" r="0" t="0"/>
          <a:stretch/>
        </p:blipFill>
        <p:spPr>
          <a:xfrm>
            <a:off x="179512" y="4725144"/>
            <a:ext cx="4320480" cy="1965218"/>
          </a:xfrm>
          <a:prstGeom prst="rect">
            <a:avLst/>
          </a:prstGeom>
          <a:noFill/>
          <a:ln>
            <a:noFill/>
          </a:ln>
        </p:spPr>
      </p:pic>
      <p:pic>
        <p:nvPicPr>
          <p:cNvPr id="222" name="Google Shape;222;p34"/>
          <p:cNvPicPr preferRelativeResize="0"/>
          <p:nvPr/>
        </p:nvPicPr>
        <p:blipFill rotWithShape="1">
          <a:blip r:embed="rId4">
            <a:alphaModFix/>
          </a:blip>
          <a:srcRect b="0" l="0" r="0" t="0"/>
          <a:stretch/>
        </p:blipFill>
        <p:spPr>
          <a:xfrm>
            <a:off x="4642133" y="4846191"/>
            <a:ext cx="4178340" cy="184417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467544" y="30778"/>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3959"/>
              <a:buFont typeface="Calibri"/>
              <a:buNone/>
            </a:pPr>
            <a:r>
              <a:rPr i="1" lang="tr-TR" sz="3959"/>
              <a:t>1.2 Duran endüvili senkron generatörler</a:t>
            </a:r>
            <a:endParaRPr sz="3959"/>
          </a:p>
        </p:txBody>
      </p:sp>
      <p:sp>
        <p:nvSpPr>
          <p:cNvPr id="228" name="Google Shape;228;p35"/>
          <p:cNvSpPr txBox="1"/>
          <p:nvPr>
            <p:ph idx="1" type="body"/>
          </p:nvPr>
        </p:nvSpPr>
        <p:spPr>
          <a:xfrm>
            <a:off x="395536" y="1340768"/>
            <a:ext cx="8229600" cy="4389120"/>
          </a:xfrm>
          <a:prstGeom prst="rect">
            <a:avLst/>
          </a:prstGeom>
          <a:noFill/>
          <a:ln>
            <a:noFill/>
          </a:ln>
        </p:spPr>
        <p:txBody>
          <a:bodyPr anchorCtr="0" anchor="t" bIns="45700" lIns="91425" spcFirstLastPara="1" rIns="91425" wrap="square" tIns="45700">
            <a:noAutofit/>
          </a:bodyPr>
          <a:lstStyle/>
          <a:p>
            <a:pPr indent="-274320" lvl="0" marL="274320" rtl="0" algn="l">
              <a:lnSpc>
                <a:spcPct val="90000"/>
              </a:lnSpc>
              <a:spcBef>
                <a:spcPts val="0"/>
              </a:spcBef>
              <a:spcAft>
                <a:spcPts val="0"/>
              </a:spcAft>
              <a:buSzPts val="2470"/>
              <a:buChar char="⚫"/>
            </a:pPr>
            <a:r>
              <a:rPr lang="tr-TR"/>
              <a:t>Genellikle buyuk guclu senkron generatorler bu tipte imal edilmektedir. Senkron makinenin kutuplarındaki uyartım bobinleri doğru akım ile beslenir. Bu doğru akım bobinleri bir manyetik alan meydana getirir. Senkron generatorun senkron devir (ns) sayısı ile tahrik edilmesi sonucunda enduvi (rotor) cevresinde bu senkron hız ile doner. Dışardan tahrik sureti ile dondurulen bu doner alan stator sargısında değişik fazlarda gerilim indukleyecektir. Statorda induklenen gerilim bilezik ve fırcaya gerek kalmadan direkt dış devreye alınmaktadır.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ph idx="1" type="body"/>
          </p:nvPr>
        </p:nvSpPr>
        <p:spPr>
          <a:xfrm>
            <a:off x="539552" y="908720"/>
            <a:ext cx="8229600" cy="438912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100"/>
              <a:buNone/>
            </a:pPr>
            <a:r>
              <a:rPr lang="tr-TR" sz="2210">
                <a:solidFill>
                  <a:srgbClr val="089CA2"/>
                </a:solidFill>
              </a:rPr>
              <a:t>2. Senkron Makinelerin Motor Olarak Çalıştırılması</a:t>
            </a:r>
            <a:endParaRPr/>
          </a:p>
          <a:p>
            <a:pPr indent="-274320" lvl="0" marL="274320" rtl="0" algn="l">
              <a:lnSpc>
                <a:spcPct val="90000"/>
              </a:lnSpc>
              <a:spcBef>
                <a:spcPts val="442"/>
              </a:spcBef>
              <a:spcAft>
                <a:spcPts val="0"/>
              </a:spcAft>
              <a:buSzPts val="2100"/>
              <a:buChar char="⚫"/>
            </a:pPr>
            <a:r>
              <a:rPr lang="tr-TR" sz="2210"/>
              <a:t>Senkron makineler motor olarak calışırken stator sargılarına alternatif akım, rotor sargılarına da doğru akım uygulandığında Lorenz Kanununa gore sabit bir hızla donerek motor milinden mekanik guc alınır. Doğru akım makineleri hem dinamo hem de motor olarak nasıl calışıyor ve aralarında yapı bakımından bir fark yoksa alternatorler de senkron motor olarak calışır. Paralel calışmakta olan iki alternatorden birisinin milinden uygulanan mekanik enerji kesilirse alternator bu sefer senkron motor olarak calışmasına devam eder ve kayıplarını karşılayacak kadar diğer alternatorden guc ceker. Bu durum senkron motor ile alternator arasında bir yapısal farklılık olmadığını gosterir. Senkron motorlar senkron devirle doner. Motor devir sayısı (N), frekans (f) ve kutup sayısına (P) bağlıdır.</a:t>
            </a:r>
            <a:endParaRPr sz="2210">
              <a:solidFill>
                <a:srgbClr val="089CA2"/>
              </a:solidFill>
            </a:endParaRPr>
          </a:p>
        </p:txBody>
      </p:sp>
      <p:pic>
        <p:nvPicPr>
          <p:cNvPr id="234" name="Google Shape;234;p36"/>
          <p:cNvPicPr preferRelativeResize="0"/>
          <p:nvPr/>
        </p:nvPicPr>
        <p:blipFill rotWithShape="1">
          <a:blip r:embed="rId3">
            <a:alphaModFix/>
          </a:blip>
          <a:srcRect b="0" l="0" r="0" t="0"/>
          <a:stretch/>
        </p:blipFill>
        <p:spPr>
          <a:xfrm>
            <a:off x="2267744" y="5283935"/>
            <a:ext cx="4608512" cy="157406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5000"/>
              <a:buFont typeface="Calibri"/>
              <a:buNone/>
            </a:pPr>
            <a:r>
              <a:rPr b="1" lang="tr-TR"/>
              <a:t>Alternatörleri Paralel Bağlama</a:t>
            </a:r>
            <a:endParaRPr/>
          </a:p>
        </p:txBody>
      </p:sp>
      <p:sp>
        <p:nvSpPr>
          <p:cNvPr id="240" name="Google Shape;240;p37"/>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274320" lvl="0" marL="274320" rtl="0" algn="l">
              <a:lnSpc>
                <a:spcPct val="80000"/>
              </a:lnSpc>
              <a:spcBef>
                <a:spcPts val="0"/>
              </a:spcBef>
              <a:spcAft>
                <a:spcPts val="0"/>
              </a:spcAft>
              <a:buSzPts val="2100"/>
              <a:buChar char="⚫"/>
            </a:pPr>
            <a:r>
              <a:rPr lang="tr-TR" sz="2210"/>
              <a:t>Alternatorleri paralel bağlamak ve yuk aktarımını sağlamak.</a:t>
            </a:r>
            <a:endParaRPr/>
          </a:p>
          <a:p>
            <a:pPr indent="-274320" lvl="0" marL="274320" rtl="0" algn="l">
              <a:lnSpc>
                <a:spcPct val="80000"/>
              </a:lnSpc>
              <a:spcBef>
                <a:spcPts val="442"/>
              </a:spcBef>
              <a:spcAft>
                <a:spcPts val="0"/>
              </a:spcAft>
              <a:buSzPts val="2100"/>
              <a:buChar char="⚫"/>
            </a:pPr>
            <a:r>
              <a:rPr lang="tr-TR" sz="2210"/>
              <a:t>Dinamoları (D.A. generatorlerini ) paralel bağlamak icin bunların gerilim ve polaritelerinin aynı olması gerekir. Buna karşılık senkron generatorleri paralel bağlarken cıkış gerilimlerinin, gerek genliğinin gerekse polaritelerinin belli bir frekansta devamlı değiştiği unutulmamalıdır. Bu sebepten, alternatorler paralel bağlarken aşağıdaki şartlar mutlaka sağlanmalıdır:</a:t>
            </a:r>
            <a:endParaRPr/>
          </a:p>
          <a:p>
            <a:pPr indent="0" lvl="0" marL="0" rtl="0" algn="l">
              <a:lnSpc>
                <a:spcPct val="80000"/>
              </a:lnSpc>
              <a:spcBef>
                <a:spcPts val="442"/>
              </a:spcBef>
              <a:spcAft>
                <a:spcPts val="0"/>
              </a:spcAft>
              <a:buSzPts val="2100"/>
              <a:buNone/>
            </a:pPr>
            <a:r>
              <a:rPr lang="tr-TR" sz="2210"/>
              <a:t>     • Cıkış gerilimleri eşit olmalıdır.</a:t>
            </a:r>
            <a:endParaRPr/>
          </a:p>
          <a:p>
            <a:pPr indent="0" lvl="0" marL="0" rtl="0" algn="l">
              <a:lnSpc>
                <a:spcPct val="80000"/>
              </a:lnSpc>
              <a:spcBef>
                <a:spcPts val="442"/>
              </a:spcBef>
              <a:spcAft>
                <a:spcPts val="0"/>
              </a:spcAft>
              <a:buSzPts val="2100"/>
              <a:buNone/>
            </a:pPr>
            <a:r>
              <a:rPr lang="tr-TR" sz="2210"/>
              <a:t>     • Frekansları eşit olmalıdır.</a:t>
            </a:r>
            <a:endParaRPr/>
          </a:p>
          <a:p>
            <a:pPr indent="0" lvl="0" marL="0" rtl="0" algn="l">
              <a:lnSpc>
                <a:spcPct val="80000"/>
              </a:lnSpc>
              <a:spcBef>
                <a:spcPts val="442"/>
              </a:spcBef>
              <a:spcAft>
                <a:spcPts val="0"/>
              </a:spcAft>
              <a:buSzPts val="2100"/>
              <a:buNone/>
            </a:pPr>
            <a:r>
              <a:rPr lang="tr-TR" sz="2210"/>
              <a:t>     • Cıkış gerilimleri aynı fazda olmalıdır.</a:t>
            </a:r>
            <a:endParaRPr/>
          </a:p>
          <a:p>
            <a:pPr indent="-274320" lvl="0" marL="274320" rtl="0" algn="l">
              <a:lnSpc>
                <a:spcPct val="80000"/>
              </a:lnSpc>
              <a:spcBef>
                <a:spcPts val="442"/>
              </a:spcBef>
              <a:spcAft>
                <a:spcPts val="0"/>
              </a:spcAft>
              <a:buSzPts val="2100"/>
              <a:buChar char="⚫"/>
            </a:pPr>
            <a:r>
              <a:rPr lang="tr-TR" sz="2210"/>
              <a:t>Bu şartlar sağlandığında, alternatorler senkronize edilmiş demektir. Uc fazlı iki alternatoru senkronize etmek icin yapılması gereken işlemler aşağıda sırasıyla anlatılmıştır.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ph idx="1" type="body"/>
          </p:nvPr>
        </p:nvSpPr>
        <p:spPr>
          <a:xfrm>
            <a:off x="457200" y="836712"/>
            <a:ext cx="8229600" cy="54878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70"/>
              <a:buNone/>
            </a:pPr>
            <a:r>
              <a:rPr lang="tr-TR"/>
              <a:t>1 .Dönen endüvili senkron makinelerin yapısında aşağıdakilerden hangisi bulunmaz?</a:t>
            </a:r>
            <a:endParaRPr/>
          </a:p>
          <a:p>
            <a:pPr indent="0" lvl="0" marL="0" rtl="0" algn="l">
              <a:spcBef>
                <a:spcPts val="520"/>
              </a:spcBef>
              <a:spcAft>
                <a:spcPts val="0"/>
              </a:spcAft>
              <a:buSzPts val="2470"/>
              <a:buNone/>
            </a:pPr>
            <a:r>
              <a:rPr lang="tr-TR"/>
              <a:t>a-)Stator b-)Rotor c-)Bilezikler d-)Fırçalar </a:t>
            </a:r>
            <a:r>
              <a:rPr lang="tr-TR">
                <a:solidFill>
                  <a:srgbClr val="C00000"/>
                </a:solidFill>
              </a:rPr>
              <a:t>e-)Kapasitör</a:t>
            </a:r>
            <a:endParaRPr/>
          </a:p>
          <a:p>
            <a:pPr indent="0" lvl="0" marL="0" rtl="0" algn="l">
              <a:spcBef>
                <a:spcPts val="520"/>
              </a:spcBef>
              <a:spcAft>
                <a:spcPts val="0"/>
              </a:spcAft>
              <a:buSzPts val="2470"/>
              <a:buNone/>
            </a:pPr>
            <a:r>
              <a:t/>
            </a:r>
            <a:endParaRPr/>
          </a:p>
          <a:p>
            <a:pPr indent="0" lvl="0" marL="0" rtl="0" algn="l">
              <a:spcBef>
                <a:spcPts val="520"/>
              </a:spcBef>
              <a:spcAft>
                <a:spcPts val="0"/>
              </a:spcAft>
              <a:buSzPts val="2470"/>
              <a:buNone/>
            </a:pPr>
            <a:r>
              <a:rPr lang="tr-TR"/>
              <a:t>2. Senkron Makinenin stator akımlarındaki frenkansı f=50hz. Ve makinenin kutup sayısı p=8 ise makinenin senkron hızını bulunuz (ns=?)</a:t>
            </a:r>
            <a:endParaRPr/>
          </a:p>
          <a:p>
            <a:pPr indent="0" lvl="0" marL="0" rtl="0" algn="l">
              <a:spcBef>
                <a:spcPts val="520"/>
              </a:spcBef>
              <a:spcAft>
                <a:spcPts val="0"/>
              </a:spcAft>
              <a:buSzPts val="2470"/>
              <a:buNone/>
            </a:pPr>
            <a:r>
              <a:rPr lang="tr-TR"/>
              <a:t>F=50hz ve p=8 ise</a:t>
            </a:r>
            <a:endParaRPr/>
          </a:p>
          <a:p>
            <a:pPr indent="0" lvl="0" marL="0" rtl="0" algn="l">
              <a:spcBef>
                <a:spcPts val="520"/>
              </a:spcBef>
              <a:spcAft>
                <a:spcPts val="0"/>
              </a:spcAft>
              <a:buSzPts val="2470"/>
              <a:buNone/>
            </a:pPr>
            <a:r>
              <a:rPr lang="tr-TR"/>
              <a:t>Ns =120f / p </a:t>
            </a:r>
            <a:endParaRPr/>
          </a:p>
          <a:p>
            <a:pPr indent="0" lvl="0" marL="0" rtl="0" algn="l">
              <a:spcBef>
                <a:spcPts val="520"/>
              </a:spcBef>
              <a:spcAft>
                <a:spcPts val="0"/>
              </a:spcAft>
              <a:buSzPts val="2470"/>
              <a:buNone/>
            </a:pPr>
            <a:r>
              <a:rPr lang="tr-TR"/>
              <a:t> 120 x 50 /4 = 1500d/d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9"/>
          <p:cNvSpPr txBox="1"/>
          <p:nvPr>
            <p:ph idx="1" type="body"/>
          </p:nvPr>
        </p:nvSpPr>
        <p:spPr>
          <a:xfrm>
            <a:off x="457200" y="836712"/>
            <a:ext cx="8229600" cy="54878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70"/>
              <a:buNone/>
            </a:pPr>
            <a:r>
              <a:rPr lang="tr-TR"/>
              <a:t>3. Aşağıdakilerden hangisi senkron jeneratörlerin kullanım alanlarından değildir?</a:t>
            </a:r>
            <a:endParaRPr/>
          </a:p>
          <a:p>
            <a:pPr indent="0" lvl="0" marL="0" rtl="0" algn="l">
              <a:spcBef>
                <a:spcPts val="520"/>
              </a:spcBef>
              <a:spcAft>
                <a:spcPts val="0"/>
              </a:spcAft>
              <a:buSzPts val="2470"/>
              <a:buNone/>
            </a:pPr>
            <a:r>
              <a:rPr lang="tr-TR"/>
              <a:t>a)su türbinlernin tahrik etmesi ile elektrik enerjisi üretmek </a:t>
            </a:r>
            <a:endParaRPr/>
          </a:p>
          <a:p>
            <a:pPr indent="0" lvl="0" marL="0" rtl="0" algn="l">
              <a:spcBef>
                <a:spcPts val="520"/>
              </a:spcBef>
              <a:spcAft>
                <a:spcPts val="0"/>
              </a:spcAft>
              <a:buSzPts val="2470"/>
              <a:buNone/>
            </a:pPr>
            <a:r>
              <a:rPr lang="tr-TR"/>
              <a:t>b)Devir sayıları yüksek olduğundan buhar türbinlerinde kullanılır.</a:t>
            </a:r>
            <a:endParaRPr/>
          </a:p>
          <a:p>
            <a:pPr indent="0" lvl="0" marL="0" rtl="0" algn="l">
              <a:spcBef>
                <a:spcPts val="520"/>
              </a:spcBef>
              <a:spcAft>
                <a:spcPts val="0"/>
              </a:spcAft>
              <a:buSzPts val="2470"/>
              <a:buNone/>
            </a:pPr>
            <a:r>
              <a:rPr lang="tr-TR"/>
              <a:t>c)Otomobillerde sarj dinamosu olarak kullanılır</a:t>
            </a:r>
            <a:endParaRPr/>
          </a:p>
          <a:p>
            <a:pPr indent="0" lvl="0" marL="0" rtl="0" algn="l">
              <a:spcBef>
                <a:spcPts val="520"/>
              </a:spcBef>
              <a:spcAft>
                <a:spcPts val="0"/>
              </a:spcAft>
              <a:buSzPts val="2470"/>
              <a:buNone/>
            </a:pPr>
            <a:r>
              <a:rPr lang="tr-TR">
                <a:solidFill>
                  <a:srgbClr val="C00000"/>
                </a:solidFill>
              </a:rPr>
              <a:t>d)Hızın sabit tutulması istenen durumlarda kullanılır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0"/>
          <p:cNvSpPr txBox="1"/>
          <p:nvPr>
            <p:ph idx="1" type="body"/>
          </p:nvPr>
        </p:nvSpPr>
        <p:spPr>
          <a:xfrm>
            <a:off x="467544" y="908720"/>
            <a:ext cx="8229600" cy="48245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470"/>
              <a:buNone/>
            </a:pPr>
            <a:r>
              <a:rPr lang="tr-TR"/>
              <a:t>4. Aşağıdakilerden hangisi alternatörleri paralel bağlarken sağlanması geren şartlardan birisi değildir?</a:t>
            </a:r>
            <a:endParaRPr/>
          </a:p>
          <a:p>
            <a:pPr indent="0" lvl="0" marL="0" rtl="0" algn="l">
              <a:lnSpc>
                <a:spcPct val="90000"/>
              </a:lnSpc>
              <a:spcBef>
                <a:spcPts val="520"/>
              </a:spcBef>
              <a:spcAft>
                <a:spcPts val="0"/>
              </a:spcAft>
              <a:buSzPts val="2470"/>
              <a:buNone/>
            </a:pPr>
            <a:r>
              <a:rPr lang="tr-TR"/>
              <a:t>a)Çıkış Gerilimleri Eşit Olmalıdır.</a:t>
            </a:r>
            <a:endParaRPr/>
          </a:p>
          <a:p>
            <a:pPr indent="0" lvl="0" marL="0" rtl="0" algn="l">
              <a:lnSpc>
                <a:spcPct val="90000"/>
              </a:lnSpc>
              <a:spcBef>
                <a:spcPts val="520"/>
              </a:spcBef>
              <a:spcAft>
                <a:spcPts val="0"/>
              </a:spcAft>
              <a:buSzPts val="2470"/>
              <a:buNone/>
            </a:pPr>
            <a:r>
              <a:rPr lang="tr-TR"/>
              <a:t>b)Frekansları Eşit Olmalıdır.</a:t>
            </a:r>
            <a:endParaRPr/>
          </a:p>
          <a:p>
            <a:pPr indent="0" lvl="0" marL="0" rtl="0" algn="l">
              <a:lnSpc>
                <a:spcPct val="90000"/>
              </a:lnSpc>
              <a:spcBef>
                <a:spcPts val="520"/>
              </a:spcBef>
              <a:spcAft>
                <a:spcPts val="0"/>
              </a:spcAft>
              <a:buSzPts val="2470"/>
              <a:buNone/>
            </a:pPr>
            <a:r>
              <a:rPr lang="tr-TR">
                <a:solidFill>
                  <a:srgbClr val="C00000"/>
                </a:solidFill>
              </a:rPr>
              <a:t>c)gerilim ve polaritenin farklı olması gerekir</a:t>
            </a:r>
            <a:endParaRPr/>
          </a:p>
          <a:p>
            <a:pPr indent="0" lvl="0" marL="0" rtl="0" algn="l">
              <a:lnSpc>
                <a:spcPct val="90000"/>
              </a:lnSpc>
              <a:spcBef>
                <a:spcPts val="520"/>
              </a:spcBef>
              <a:spcAft>
                <a:spcPts val="0"/>
              </a:spcAft>
              <a:buSzPts val="2470"/>
              <a:buNone/>
            </a:pPr>
            <a:r>
              <a:rPr lang="tr-TR"/>
              <a:t>d)Çıkış gerilimleri aynı fazda olmalıdır.</a:t>
            </a:r>
            <a:endParaRPr/>
          </a:p>
          <a:p>
            <a:pPr indent="0" lvl="0" marL="0" rtl="0" algn="l">
              <a:lnSpc>
                <a:spcPct val="90000"/>
              </a:lnSpc>
              <a:spcBef>
                <a:spcPts val="520"/>
              </a:spcBef>
              <a:spcAft>
                <a:spcPts val="0"/>
              </a:spcAft>
              <a:buSzPts val="2470"/>
              <a:buNone/>
            </a:pPr>
            <a:r>
              <a:rPr lang="tr-TR"/>
              <a:t>5. Alternatorler aşağıdakilerden hangi enerjiyi uretir?</a:t>
            </a:r>
            <a:endParaRPr/>
          </a:p>
          <a:p>
            <a:pPr indent="0" lvl="0" marL="0" rtl="0" algn="l">
              <a:lnSpc>
                <a:spcPct val="90000"/>
              </a:lnSpc>
              <a:spcBef>
                <a:spcPts val="520"/>
              </a:spcBef>
              <a:spcAft>
                <a:spcPts val="0"/>
              </a:spcAft>
              <a:buSzPts val="2470"/>
              <a:buNone/>
            </a:pPr>
            <a:r>
              <a:rPr lang="tr-TR"/>
              <a:t>a. AA Elektrik enerjisi</a:t>
            </a:r>
            <a:endParaRPr/>
          </a:p>
          <a:p>
            <a:pPr indent="0" lvl="0" marL="0" rtl="0" algn="l">
              <a:lnSpc>
                <a:spcPct val="90000"/>
              </a:lnSpc>
              <a:spcBef>
                <a:spcPts val="520"/>
              </a:spcBef>
              <a:spcAft>
                <a:spcPts val="0"/>
              </a:spcAft>
              <a:buSzPts val="2470"/>
              <a:buNone/>
            </a:pPr>
            <a:r>
              <a:rPr lang="tr-TR"/>
              <a:t>b. DA Elektrik enerjisi</a:t>
            </a:r>
            <a:endParaRPr/>
          </a:p>
          <a:p>
            <a:pPr indent="0" lvl="0" marL="0" rtl="0" algn="l">
              <a:lnSpc>
                <a:spcPct val="90000"/>
              </a:lnSpc>
              <a:spcBef>
                <a:spcPts val="520"/>
              </a:spcBef>
              <a:spcAft>
                <a:spcPts val="0"/>
              </a:spcAft>
              <a:buSzPts val="2470"/>
              <a:buNone/>
            </a:pPr>
            <a:r>
              <a:rPr lang="tr-TR">
                <a:solidFill>
                  <a:srgbClr val="C00000"/>
                </a:solidFill>
              </a:rPr>
              <a:t>c. Mekanik enerji</a:t>
            </a:r>
            <a:endParaRPr/>
          </a:p>
          <a:p>
            <a:pPr indent="0" lvl="0" marL="0" rtl="0" algn="l">
              <a:lnSpc>
                <a:spcPct val="90000"/>
              </a:lnSpc>
              <a:spcBef>
                <a:spcPts val="520"/>
              </a:spcBef>
              <a:spcAft>
                <a:spcPts val="0"/>
              </a:spcAft>
              <a:buSzPts val="2470"/>
              <a:buNone/>
            </a:pPr>
            <a:r>
              <a:rPr lang="tr-TR"/>
              <a:t>d. Kimyasal enerji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idx="1" type="body"/>
          </p:nvPr>
        </p:nvSpPr>
        <p:spPr>
          <a:xfrm>
            <a:off x="539552" y="1052736"/>
            <a:ext cx="8229600" cy="438912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470"/>
              <a:buChar char="⚫"/>
            </a:pPr>
            <a:r>
              <a:rPr lang="tr-TR"/>
              <a:t>Rotor devri ile stator devri eşit olan makinelerdir. </a:t>
            </a:r>
            <a:endParaRPr/>
          </a:p>
          <a:p>
            <a:pPr indent="-274320" lvl="0" marL="274320" rtl="0" algn="l">
              <a:spcBef>
                <a:spcPts val="520"/>
              </a:spcBef>
              <a:spcAft>
                <a:spcPts val="0"/>
              </a:spcAft>
              <a:buSzPts val="2470"/>
              <a:buChar char="⚫"/>
            </a:pPr>
            <a:r>
              <a:rPr lang="tr-TR"/>
              <a:t>Senkron makineye mekanik enerji verilip elektrik enerjisi alınırsa alternator; elektrik enerjisi verilip mekanik enerji alınırsa senkron motor olur.</a:t>
            </a:r>
            <a:endParaRPr/>
          </a:p>
          <a:p>
            <a:pPr indent="-274320" lvl="0" marL="274320" rtl="0" algn="l">
              <a:spcBef>
                <a:spcPts val="520"/>
              </a:spcBef>
              <a:spcAft>
                <a:spcPts val="0"/>
              </a:spcAft>
              <a:buSzPts val="2470"/>
              <a:buChar char="⚫"/>
            </a:pPr>
            <a:r>
              <a:rPr lang="tr-TR"/>
              <a:t> Bir başka tanımlamayla senkron makine; stator sargılarında alternatif akım, rotor sargılarında ise doğru akım bulunan ve rotor hızı senkron devirle donen veya dondurulen makinelerdir.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18"/>
          <p:cNvPicPr preferRelativeResize="0"/>
          <p:nvPr/>
        </p:nvPicPr>
        <p:blipFill rotWithShape="1">
          <a:blip r:embed="rId3">
            <a:alphaModFix/>
          </a:blip>
          <a:srcRect b="0" l="0" r="0" t="0"/>
          <a:stretch/>
        </p:blipFill>
        <p:spPr>
          <a:xfrm>
            <a:off x="1673994" y="836712"/>
            <a:ext cx="5760640" cy="3991082"/>
          </a:xfrm>
          <a:prstGeom prst="rect">
            <a:avLst/>
          </a:prstGeom>
          <a:noFill/>
          <a:ln>
            <a:noFill/>
          </a:ln>
        </p:spPr>
      </p:pic>
      <p:pic>
        <p:nvPicPr>
          <p:cNvPr id="127" name="Google Shape;127;p18"/>
          <p:cNvPicPr preferRelativeResize="0"/>
          <p:nvPr/>
        </p:nvPicPr>
        <p:blipFill rotWithShape="1">
          <a:blip r:embed="rId4">
            <a:alphaModFix/>
          </a:blip>
          <a:srcRect b="0" l="0" r="0" t="0"/>
          <a:stretch/>
        </p:blipFill>
        <p:spPr>
          <a:xfrm>
            <a:off x="2339752" y="4889197"/>
            <a:ext cx="4429125" cy="1428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467544" y="188640"/>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3600"/>
              <a:buFont typeface="Calibri"/>
              <a:buNone/>
            </a:pPr>
            <a:r>
              <a:rPr lang="tr-TR" sz="3600"/>
              <a:t>Senkron Jeneratörlerin Kullanım Alanları</a:t>
            </a:r>
            <a:endParaRPr/>
          </a:p>
        </p:txBody>
      </p:sp>
      <p:sp>
        <p:nvSpPr>
          <p:cNvPr id="133" name="Google Shape;133;p19"/>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470"/>
              <a:buChar char="⚫"/>
            </a:pPr>
            <a:r>
              <a:rPr lang="tr-TR"/>
              <a:t>Çıkık Kutuplu senkron generatörler  düşük devirlerinden dolayı hidroelektrik santrallerinde su türbinlernin tahrik etmesi ile elektrik enerjisi üretmek veya rüzgar enerjisinden elektrik enerjisi üretmek amacı ile kullanılırlar.Silindirik rotorlu senkron jeneratörler devir  sayıları yüksek olduğundan genellikle buhar türbinlerinde tercih edilirler. Küçük güçlü senkron jeneratörler otomobillerde sarj dinamosu olarakta kullanılmaktadır.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4000"/>
              <a:buFont typeface="Calibri"/>
              <a:buNone/>
            </a:pPr>
            <a:r>
              <a:rPr lang="tr-TR" sz="4000"/>
              <a:t>Senkron Jeneratörler ve Genel Yapıları</a:t>
            </a:r>
            <a:endParaRPr/>
          </a:p>
        </p:txBody>
      </p:sp>
      <p:sp>
        <p:nvSpPr>
          <p:cNvPr id="139" name="Google Shape;139;p20"/>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274320" lvl="0" marL="274320" rtl="0" algn="l">
              <a:lnSpc>
                <a:spcPct val="90000"/>
              </a:lnSpc>
              <a:spcBef>
                <a:spcPts val="0"/>
              </a:spcBef>
              <a:spcAft>
                <a:spcPts val="0"/>
              </a:spcAft>
              <a:buSzPts val="2285"/>
              <a:buChar char="⚫"/>
            </a:pPr>
            <a:r>
              <a:rPr lang="tr-TR" sz="2405"/>
              <a:t>Yapıları</a:t>
            </a:r>
            <a:r>
              <a:rPr b="1" lang="tr-TR" sz="2405"/>
              <a:t> </a:t>
            </a:r>
            <a:r>
              <a:rPr lang="tr-TR" sz="2405"/>
              <a:t>Alternatif akım senkron generatorlerle uretilir. Bu makinelere kısaca alternatorler de denir. O halde, milinden aldığı mekanik enerjiyi, gerek 1 fazlı gerekse 3 fazlı alternatif gerilime donuşturen veya alternatif gerilim ureten makineleri alternator diye tanımlayabiliriz. </a:t>
            </a:r>
            <a:endParaRPr/>
          </a:p>
          <a:p>
            <a:pPr indent="-274320" lvl="0" marL="274320" rtl="0" algn="l">
              <a:lnSpc>
                <a:spcPct val="90000"/>
              </a:lnSpc>
              <a:spcBef>
                <a:spcPts val="481"/>
              </a:spcBef>
              <a:spcAft>
                <a:spcPts val="0"/>
              </a:spcAft>
              <a:buSzPts val="2285"/>
              <a:buChar char="⚫"/>
            </a:pPr>
            <a:r>
              <a:rPr lang="tr-TR" sz="2405"/>
              <a:t>Genel olarak uc fazlı olarak karşılaşılan alternatorlerden gunumuzde elde edilen maksimum guc 1500 MVA ulaşmıştır (</a:t>
            </a:r>
            <a:r>
              <a:rPr i="1" lang="tr-TR" sz="2405"/>
              <a:t>nükleer santraller için turbo alternatörler</a:t>
            </a:r>
            <a:r>
              <a:rPr lang="tr-TR" sz="2405"/>
              <a:t>). Bugunku imkanlarla 4 kutuplu 2500 MVA’lık turbo generatorlerin yapımı mumkun olmaktadır.</a:t>
            </a:r>
            <a:endParaRPr/>
          </a:p>
          <a:p>
            <a:pPr indent="-274320" lvl="0" marL="274320" rtl="0" algn="l">
              <a:lnSpc>
                <a:spcPct val="90000"/>
              </a:lnSpc>
              <a:spcBef>
                <a:spcPts val="481"/>
              </a:spcBef>
              <a:spcAft>
                <a:spcPts val="0"/>
              </a:spcAft>
              <a:buSzPts val="2285"/>
              <a:buChar char="⚫"/>
            </a:pPr>
            <a:r>
              <a:rPr lang="tr-TR" sz="2405"/>
              <a:t>Alternatorler başlıca iki ana bolumden oluşurlar: Enduvi (stator) ve enduktor (rotor).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idx="1" type="body"/>
          </p:nvPr>
        </p:nvSpPr>
        <p:spPr>
          <a:xfrm>
            <a:off x="457200" y="980728"/>
            <a:ext cx="8229600" cy="5343872"/>
          </a:xfrm>
          <a:prstGeom prst="rect">
            <a:avLst/>
          </a:prstGeom>
          <a:noFill/>
          <a:ln>
            <a:noFill/>
          </a:ln>
        </p:spPr>
        <p:txBody>
          <a:bodyPr anchorCtr="0" anchor="t" bIns="45700" lIns="91425" spcFirstLastPara="1" rIns="91425" wrap="square" tIns="45700">
            <a:noAutofit/>
          </a:bodyPr>
          <a:lstStyle/>
          <a:p>
            <a:pPr indent="-274320" lvl="0" marL="274320" rtl="0" algn="l">
              <a:lnSpc>
                <a:spcPct val="90000"/>
              </a:lnSpc>
              <a:spcBef>
                <a:spcPts val="0"/>
              </a:spcBef>
              <a:spcAft>
                <a:spcPts val="0"/>
              </a:spcAft>
              <a:buSzPts val="2285"/>
              <a:buChar char="⚫"/>
            </a:pPr>
            <a:r>
              <a:rPr lang="tr-TR" sz="2405"/>
              <a:t>Endüvi, alternatörlerde alternatif gerilimin elde edildiği kısma denir. Birer yüzeyleri yalıtılmış silisli saçların paketlenmesinden yapılmışlardır. Endüvi yapısına göre duran endüvili ve dönen endüvili olmak üzere iki kısma ayrılır. </a:t>
            </a:r>
            <a:endParaRPr/>
          </a:p>
          <a:p>
            <a:pPr indent="-274320" lvl="0" marL="274320" rtl="0" algn="l">
              <a:lnSpc>
                <a:spcPct val="90000"/>
              </a:lnSpc>
              <a:spcBef>
                <a:spcPts val="481"/>
              </a:spcBef>
              <a:spcAft>
                <a:spcPts val="0"/>
              </a:spcAft>
              <a:buSzPts val="2285"/>
              <a:buChar char="⚫"/>
            </a:pPr>
            <a:r>
              <a:rPr lang="tr-TR" sz="2405"/>
              <a:t>Dönen endüvili alternatörün endüktörü sabittir. Duran endüvili alternatörün endüktörü ise hareketlidir.</a:t>
            </a:r>
            <a:endParaRPr/>
          </a:p>
          <a:p>
            <a:pPr indent="-274320" lvl="0" marL="274320" rtl="0" algn="l">
              <a:lnSpc>
                <a:spcPct val="90000"/>
              </a:lnSpc>
              <a:spcBef>
                <a:spcPts val="481"/>
              </a:spcBef>
              <a:spcAft>
                <a:spcPts val="0"/>
              </a:spcAft>
              <a:buSzPts val="2285"/>
              <a:buChar char="⚫"/>
            </a:pPr>
            <a:r>
              <a:rPr lang="tr-TR" sz="2405"/>
              <a:t>Alternatör ister dönen endüvili olsun ,isterse duran endüvili olsun Endüvi üzerinde daima alternatif gerilimin üretildiği sargılar bulunur. </a:t>
            </a:r>
            <a:endParaRPr/>
          </a:p>
          <a:p>
            <a:pPr indent="-274320" lvl="0" marL="274320" rtl="0" algn="l">
              <a:lnSpc>
                <a:spcPct val="90000"/>
              </a:lnSpc>
              <a:spcBef>
                <a:spcPts val="481"/>
              </a:spcBef>
              <a:spcAft>
                <a:spcPts val="0"/>
              </a:spcAft>
              <a:buSzPts val="2285"/>
              <a:buChar char="⚫"/>
            </a:pPr>
            <a:r>
              <a:rPr lang="tr-TR" sz="2405"/>
              <a:t>Endüktör üzerinde ise daima kutup (doğru akım) sargıları bulunur. Genelde Endüvi, küçük güçlü alternatörlerde dönen kısımda bulunur. Büyük güçlü alternatörlerde ise duran kısımdadır.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idx="1" type="body"/>
          </p:nvPr>
        </p:nvSpPr>
        <p:spPr>
          <a:xfrm>
            <a:off x="467544" y="1628800"/>
            <a:ext cx="8229600" cy="438912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470"/>
              <a:buChar char="⚫"/>
            </a:pPr>
            <a:r>
              <a:rPr lang="tr-TR"/>
              <a:t>Endüktör (kutuplar), manyetik alanın meydana geldiği uyartım (kutup) sargılarını taşıyan büyük güçlü makinelerde dönen kısımdır. Endüktör bu yüzden rotor olarak da isimlendirilir.</a:t>
            </a:r>
            <a:endParaRPr/>
          </a:p>
          <a:p>
            <a:pPr indent="-274320" lvl="0" marL="274320" rtl="0" algn="l">
              <a:spcBef>
                <a:spcPts val="520"/>
              </a:spcBef>
              <a:spcAft>
                <a:spcPts val="0"/>
              </a:spcAft>
              <a:buSzPts val="2470"/>
              <a:buChar char="⚫"/>
            </a:pPr>
            <a:r>
              <a:rPr lang="tr-TR"/>
              <a:t>Senkron makineler rotor cinsine göre iki şekilde incelenir:</a:t>
            </a:r>
            <a:endParaRPr/>
          </a:p>
          <a:p>
            <a:pPr indent="0" lvl="0" marL="0" rtl="0" algn="l">
              <a:spcBef>
                <a:spcPts val="520"/>
              </a:spcBef>
              <a:spcAft>
                <a:spcPts val="0"/>
              </a:spcAft>
              <a:buSzPts val="2470"/>
              <a:buNone/>
            </a:pPr>
            <a:r>
              <a:rPr lang="tr-TR"/>
              <a:t>• Çıkık kutuplu rotor içeren senkron makineler</a:t>
            </a:r>
            <a:endParaRPr/>
          </a:p>
          <a:p>
            <a:pPr indent="0" lvl="0" marL="0" rtl="0" algn="l">
              <a:spcBef>
                <a:spcPts val="520"/>
              </a:spcBef>
              <a:spcAft>
                <a:spcPts val="0"/>
              </a:spcAft>
              <a:buSzPts val="2470"/>
              <a:buNone/>
            </a:pPr>
            <a:r>
              <a:rPr lang="tr-TR"/>
              <a:t>• Yuvarlak kutuplu rotor içeren senkron makineler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683568" y="692696"/>
            <a:ext cx="8229600" cy="650336"/>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3200"/>
              <a:buFont typeface="Calibri"/>
              <a:buNone/>
            </a:pPr>
            <a:r>
              <a:rPr b="1" lang="tr-TR" sz="3200"/>
              <a:t>Çıkık Kutuplu Rotoru Olan Senkron Makineler</a:t>
            </a:r>
            <a:endParaRPr sz="3200"/>
          </a:p>
        </p:txBody>
      </p:sp>
      <p:sp>
        <p:nvSpPr>
          <p:cNvPr id="155" name="Google Shape;155;p2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470"/>
              <a:buChar char="⚫"/>
            </a:pPr>
            <a:r>
              <a:rPr lang="tr-TR"/>
              <a:t>Çıkıntılı kutuplu senkron makineler, su türbinleri veya düşük devirli dizel makinelerinde döndürülür. </a:t>
            </a:r>
            <a:endParaRPr/>
          </a:p>
          <a:p>
            <a:pPr indent="-274320" lvl="0" marL="274320" rtl="0" algn="l">
              <a:spcBef>
                <a:spcPts val="520"/>
              </a:spcBef>
              <a:spcAft>
                <a:spcPts val="0"/>
              </a:spcAft>
              <a:buSzPts val="2470"/>
              <a:buChar char="⚫"/>
            </a:pPr>
            <a:r>
              <a:rPr lang="tr-TR"/>
              <a:t>Kutup başları birer yüzeyleri yalıtılmış saç levhaların paketlenmesinden yapılır. Kutup ayakları ise dökme demirden yapılabilir. </a:t>
            </a:r>
            <a:endParaRPr/>
          </a:p>
          <a:p>
            <a:pPr indent="-274320" lvl="0" marL="274320" rtl="0" algn="l">
              <a:spcBef>
                <a:spcPts val="520"/>
              </a:spcBef>
              <a:spcAft>
                <a:spcPts val="0"/>
              </a:spcAft>
              <a:buSzPts val="2470"/>
              <a:buChar char="⚫"/>
            </a:pPr>
            <a:r>
              <a:rPr lang="tr-TR"/>
              <a:t>Çıkıntılı kutuplu senkron makineler, su türbinleri veya düşük devirli dizel makinelerinde döndürülür.</a:t>
            </a:r>
            <a:endParaRPr/>
          </a:p>
          <a:p>
            <a:pPr indent="-274320" lvl="0" marL="274320" rtl="0" algn="l">
              <a:spcBef>
                <a:spcPts val="520"/>
              </a:spcBef>
              <a:spcAft>
                <a:spcPts val="0"/>
              </a:spcAft>
              <a:buSzPts val="2470"/>
              <a:buChar char="⚫"/>
            </a:pPr>
            <a:r>
              <a:rPr lang="tr-TR"/>
              <a:t>Kutup başları birer yüzeyleri yalıtılmış saç levhaların paketlenmesinden yapılır. Kutup ayakları ise dökme demirden yapılabilir.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Akış">
  <a:themeElements>
    <a:clrScheme name="Akış">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kış">
  <a:themeElements>
    <a:clrScheme name="Akış">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