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9">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72" name="Google Shape;72;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73" name="Google Shape;73;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74" name="Google Shape;74;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78" name="Shape 78"/>
        <p:cNvGrpSpPr/>
        <p:nvPr/>
      </p:nvGrpSpPr>
      <p:grpSpPr>
        <a:xfrm>
          <a:off x="0" y="0"/>
          <a:ext cx="0" cy="0"/>
          <a:chOff x="0" y="0"/>
          <a:chExt cx="0" cy="0"/>
        </a:xfrm>
      </p:grpSpPr>
      <p:sp>
        <p:nvSpPr>
          <p:cNvPr id="79" name="Google Shape;79;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81" name="Google Shape;81;p12"/>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82" name="Google Shape;82;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85" name="Shape 85"/>
        <p:cNvGrpSpPr/>
        <p:nvPr/>
      </p:nvGrpSpPr>
      <p:grpSpPr>
        <a:xfrm>
          <a:off x="0" y="0"/>
          <a:ext cx="0" cy="0"/>
          <a:chOff x="0" y="0"/>
          <a:chExt cx="0" cy="0"/>
        </a:xfrm>
      </p:grpSpPr>
      <p:sp>
        <p:nvSpPr>
          <p:cNvPr id="86" name="Google Shape;86;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88" name="Google Shape;88;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91" name="Shape 91"/>
        <p:cNvGrpSpPr/>
        <p:nvPr/>
      </p:nvGrpSpPr>
      <p:grpSpPr>
        <a:xfrm>
          <a:off x="0" y="0"/>
          <a:ext cx="0" cy="0"/>
          <a:chOff x="0" y="0"/>
          <a:chExt cx="0" cy="0"/>
        </a:xfrm>
      </p:grpSpPr>
      <p:sp>
        <p:nvSpPr>
          <p:cNvPr id="92" name="Google Shape;92;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94" name="Google Shape;94;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çerik" type="objOnly">
  <p:cSld name="OBJECT_ONLY">
    <p:spTree>
      <p:nvGrpSpPr>
        <p:cNvPr id="21" name="Shape 21"/>
        <p:cNvGrpSpPr/>
        <p:nvPr/>
      </p:nvGrpSpPr>
      <p:grpSpPr>
        <a:xfrm>
          <a:off x="0" y="0"/>
          <a:ext cx="0" cy="0"/>
          <a:chOff x="0" y="0"/>
          <a:chExt cx="0" cy="0"/>
        </a:xfrm>
      </p:grpSpPr>
      <p:sp>
        <p:nvSpPr>
          <p:cNvPr id="22" name="Google Shape;22;p3"/>
          <p:cNvSpPr txBox="1"/>
          <p:nvPr>
            <p:ph idx="1" type="body"/>
          </p:nvPr>
        </p:nvSpPr>
        <p:spPr>
          <a:xfrm>
            <a:off x="685800" y="609600"/>
            <a:ext cx="7772400" cy="548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26" name="Shape 26"/>
        <p:cNvGrpSpPr/>
        <p:nvPr/>
      </p:nvGrpSpPr>
      <p:grpSpPr>
        <a:xfrm>
          <a:off x="0" y="0"/>
          <a:ext cx="0" cy="0"/>
          <a:chOff x="0" y="0"/>
          <a:chExt cx="0" cy="0"/>
        </a:xfrm>
      </p:grpSpPr>
      <p:sp>
        <p:nvSpPr>
          <p:cNvPr id="27" name="Google Shape;27;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İçerik ve 2 İçerik" type="objAndTwoObj">
  <p:cSld name="OBJECT_AND_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2" type="body"/>
          </p:nvPr>
        </p:nvSpPr>
        <p:spPr>
          <a:xfrm>
            <a:off x="4648200" y="1981200"/>
            <a:ext cx="38100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3" type="body"/>
          </p:nvPr>
        </p:nvSpPr>
        <p:spPr>
          <a:xfrm>
            <a:off x="4648200" y="4114800"/>
            <a:ext cx="38100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38" name="Shape 38"/>
        <p:cNvGrpSpPr/>
        <p:nvPr/>
      </p:nvGrpSpPr>
      <p:grpSpPr>
        <a:xfrm>
          <a:off x="0" y="0"/>
          <a:ext cx="0" cy="0"/>
          <a:chOff x="0" y="0"/>
          <a:chExt cx="0" cy="0"/>
        </a:xfrm>
      </p:grpSpPr>
      <p:sp>
        <p:nvSpPr>
          <p:cNvPr id="39" name="Google Shape;39;p6"/>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44" name="Shape 44"/>
        <p:cNvGrpSpPr/>
        <p:nvPr/>
      </p:nvGrpSpPr>
      <p:grpSpPr>
        <a:xfrm>
          <a:off x="0" y="0"/>
          <a:ext cx="0" cy="0"/>
          <a:chOff x="0" y="0"/>
          <a:chExt cx="0" cy="0"/>
        </a:xfrm>
      </p:grpSpPr>
      <p:sp>
        <p:nvSpPr>
          <p:cNvPr id="45" name="Google Shape;45;p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50" name="Shape 50"/>
        <p:cNvGrpSpPr/>
        <p:nvPr/>
      </p:nvGrpSpPr>
      <p:grpSpPr>
        <a:xfrm>
          <a:off x="0" y="0"/>
          <a:ext cx="0" cy="0"/>
          <a:chOff x="0" y="0"/>
          <a:chExt cx="0" cy="0"/>
        </a:xfrm>
      </p:grpSpPr>
      <p:sp>
        <p:nvSpPr>
          <p:cNvPr id="51" name="Google Shape;51;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53" name="Google Shape;53;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4" name="Google Shape;54;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1" name="Google Shape;61;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64" name="Shape 64"/>
        <p:cNvGrpSpPr/>
        <p:nvPr/>
      </p:nvGrpSpPr>
      <p:grpSpPr>
        <a:xfrm>
          <a:off x="0" y="0"/>
          <a:ext cx="0" cy="0"/>
          <a:chOff x="0" y="0"/>
          <a:chExt cx="0" cy="0"/>
        </a:xfrm>
      </p:grpSpPr>
      <p:sp>
        <p:nvSpPr>
          <p:cNvPr id="65" name="Google Shape;65;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folHlink"/>
              </a:buClr>
              <a:buSzPts val="1400"/>
              <a:buFont typeface="Times New Roman"/>
              <a:buNone/>
              <a:defRPr b="0" i="0" sz="1400" u="non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565900"/>
            <a:ext cx="1905000" cy="239712"/>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folHlink"/>
              </a:buClr>
              <a:buSzPts val="1400"/>
              <a:buFont typeface="Times New Roman"/>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7.png"/><Relationship Id="rId5" Type="http://schemas.openxmlformats.org/officeDocument/2006/relationships/image" Target="../media/image37.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0.png"/><Relationship Id="rId7"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0.png"/><Relationship Id="rId4" Type="http://schemas.openxmlformats.org/officeDocument/2006/relationships/image" Target="../media/image36.png"/><Relationship Id="rId5" Type="http://schemas.openxmlformats.org/officeDocument/2006/relationships/image" Target="../media/image39.png"/><Relationship Id="rId6"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5.png"/></Relationships>
</file>

<file path=ppt/slides/_rels/slide13.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47.png"/><Relationship Id="rId13" Type="http://schemas.openxmlformats.org/officeDocument/2006/relationships/image" Target="../media/image50.png"/><Relationship Id="rId12" Type="http://schemas.openxmlformats.org/officeDocument/2006/relationships/image" Target="../media/image48.png"/><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5.png"/><Relationship Id="rId4" Type="http://schemas.openxmlformats.org/officeDocument/2006/relationships/image" Target="../media/image38.png"/><Relationship Id="rId9" Type="http://schemas.openxmlformats.org/officeDocument/2006/relationships/image" Target="../media/image41.png"/><Relationship Id="rId5" Type="http://schemas.openxmlformats.org/officeDocument/2006/relationships/image" Target="../media/image44.png"/><Relationship Id="rId6" Type="http://schemas.openxmlformats.org/officeDocument/2006/relationships/image" Target="../media/image43.png"/><Relationship Id="rId7" Type="http://schemas.openxmlformats.org/officeDocument/2006/relationships/image" Target="../media/image49.png"/><Relationship Id="rId8"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11" Type="http://schemas.openxmlformats.org/officeDocument/2006/relationships/image" Target="../media/image65.png"/><Relationship Id="rId10" Type="http://schemas.openxmlformats.org/officeDocument/2006/relationships/image" Target="../media/image61.png"/><Relationship Id="rId13" Type="http://schemas.openxmlformats.org/officeDocument/2006/relationships/image" Target="../media/image64.png"/><Relationship Id="rId12" Type="http://schemas.openxmlformats.org/officeDocument/2006/relationships/image" Target="../media/image54.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56.png"/><Relationship Id="rId14" Type="http://schemas.openxmlformats.org/officeDocument/2006/relationships/image" Target="../media/image59.png"/><Relationship Id="rId5" Type="http://schemas.openxmlformats.org/officeDocument/2006/relationships/image" Target="../media/image55.png"/><Relationship Id="rId6" Type="http://schemas.openxmlformats.org/officeDocument/2006/relationships/image" Target="../media/image63.png"/><Relationship Id="rId7" Type="http://schemas.openxmlformats.org/officeDocument/2006/relationships/image" Target="../media/image62.png"/><Relationship Id="rId8" Type="http://schemas.openxmlformats.org/officeDocument/2006/relationships/image" Target="../media/image60.png"/></Relationships>
</file>

<file path=ppt/slides/_rels/slide16.xml.rels><?xml version="1.0" encoding="UTF-8" standalone="yes"?><Relationships xmlns="http://schemas.openxmlformats.org/package/2006/relationships"><Relationship Id="rId10" Type="http://schemas.openxmlformats.org/officeDocument/2006/relationships/image" Target="../media/image69.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7.png"/><Relationship Id="rId4" Type="http://schemas.openxmlformats.org/officeDocument/2006/relationships/image" Target="../media/image79.png"/><Relationship Id="rId9" Type="http://schemas.openxmlformats.org/officeDocument/2006/relationships/image" Target="../media/image72.png"/><Relationship Id="rId5" Type="http://schemas.openxmlformats.org/officeDocument/2006/relationships/image" Target="../media/image81.png"/><Relationship Id="rId6" Type="http://schemas.openxmlformats.org/officeDocument/2006/relationships/image" Target="../media/image68.png"/><Relationship Id="rId7" Type="http://schemas.openxmlformats.org/officeDocument/2006/relationships/image" Target="../media/image93.png"/><Relationship Id="rId8" Type="http://schemas.openxmlformats.org/officeDocument/2006/relationships/image" Target="../media/image9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6.png"/><Relationship Id="rId4" Type="http://schemas.openxmlformats.org/officeDocument/2006/relationships/image" Target="../media/image70.png"/><Relationship Id="rId5" Type="http://schemas.openxmlformats.org/officeDocument/2006/relationships/image" Target="../media/image75.png"/><Relationship Id="rId6" Type="http://schemas.openxmlformats.org/officeDocument/2006/relationships/image" Target="../media/image71.png"/><Relationship Id="rId7" Type="http://schemas.openxmlformats.org/officeDocument/2006/relationships/image" Target="../media/image78.png"/><Relationship Id="rId8" Type="http://schemas.openxmlformats.org/officeDocument/2006/relationships/image" Target="../media/image7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0" Type="http://schemas.openxmlformats.org/officeDocument/2006/relationships/image" Target="../media/image84.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5.png"/><Relationship Id="rId4" Type="http://schemas.openxmlformats.org/officeDocument/2006/relationships/image" Target="../media/image75.png"/><Relationship Id="rId9" Type="http://schemas.openxmlformats.org/officeDocument/2006/relationships/image" Target="../media/image80.png"/><Relationship Id="rId5" Type="http://schemas.openxmlformats.org/officeDocument/2006/relationships/image" Target="../media/image76.png"/><Relationship Id="rId6" Type="http://schemas.openxmlformats.org/officeDocument/2006/relationships/image" Target="../media/image86.png"/><Relationship Id="rId7" Type="http://schemas.openxmlformats.org/officeDocument/2006/relationships/image" Target="../media/image82.png"/><Relationship Id="rId8" Type="http://schemas.openxmlformats.org/officeDocument/2006/relationships/image" Target="../media/image8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7.png"/><Relationship Id="rId4" Type="http://schemas.openxmlformats.org/officeDocument/2006/relationships/image" Target="../media/image92.png"/><Relationship Id="rId9" Type="http://schemas.openxmlformats.org/officeDocument/2006/relationships/image" Target="../media/image91.png"/><Relationship Id="rId5" Type="http://schemas.openxmlformats.org/officeDocument/2006/relationships/image" Target="../media/image88.png"/><Relationship Id="rId6" Type="http://schemas.openxmlformats.org/officeDocument/2006/relationships/image" Target="../media/image89.png"/><Relationship Id="rId7" Type="http://schemas.openxmlformats.org/officeDocument/2006/relationships/image" Target="../media/image97.png"/><Relationship Id="rId8" Type="http://schemas.openxmlformats.org/officeDocument/2006/relationships/image" Target="../media/image9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2.png"/><Relationship Id="rId4" Type="http://schemas.openxmlformats.org/officeDocument/2006/relationships/image" Target="../media/image76.png"/><Relationship Id="rId5" Type="http://schemas.openxmlformats.org/officeDocument/2006/relationships/image" Target="../media/image89.png"/><Relationship Id="rId6" Type="http://schemas.openxmlformats.org/officeDocument/2006/relationships/image" Target="../media/image82.png"/><Relationship Id="rId7" Type="http://schemas.openxmlformats.org/officeDocument/2006/relationships/image" Target="../media/image100.png"/><Relationship Id="rId8" Type="http://schemas.openxmlformats.org/officeDocument/2006/relationships/image" Target="../media/image9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28.png"/><Relationship Id="rId7"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46.png"/><Relationship Id="rId7"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0" y="882650"/>
            <a:ext cx="8555037" cy="762000"/>
          </a:xfrm>
          <a:prstGeom prst="rect">
            <a:avLst/>
          </a:prstGeom>
          <a:noFill/>
          <a:ln>
            <a:noFill/>
          </a:ln>
        </p:spPr>
        <p:txBody>
          <a:bodyPr anchorCtr="0" anchor="ctr" bIns="45700" lIns="91425" spcFirstLastPara="1" rIns="91425" wrap="square" tIns="45700">
            <a:noAutofit/>
          </a:bodyPr>
          <a:lstStyle/>
          <a:p>
            <a:pPr indent="0" lvl="0" marL="265112" marR="0" rtl="0" algn="just">
              <a:lnSpc>
                <a:spcPct val="11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Primere uygulanan gerilimin sinüsoidal değişiminin neticesinde nüvede oluşan manyetik alan da ideal durumda sinüsoidal olacaktır.</a:t>
            </a:r>
            <a:endParaRPr/>
          </a:p>
        </p:txBody>
      </p:sp>
      <p:grpSp>
        <p:nvGrpSpPr>
          <p:cNvPr id="102" name="Google Shape;102;p15"/>
          <p:cNvGrpSpPr/>
          <p:nvPr/>
        </p:nvGrpSpPr>
        <p:grpSpPr>
          <a:xfrm>
            <a:off x="0" y="-46037"/>
            <a:ext cx="9144000" cy="600075"/>
            <a:chOff x="0" y="-29"/>
            <a:chExt cx="5760" cy="378"/>
          </a:xfrm>
        </p:grpSpPr>
        <p:sp>
          <p:nvSpPr>
            <p:cNvPr id="103" name="Google Shape;103;p15"/>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04" name="Google Shape;104;p15"/>
            <p:cNvSpPr txBox="1"/>
            <p:nvPr/>
          </p:nvSpPr>
          <p:spPr>
            <a:xfrm>
              <a:off x="0" y="0"/>
              <a:ext cx="576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05" name="Google Shape;105;p15"/>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İdeal Transformator-Yüklü</a:t>
              </a:r>
              <a:endParaRPr/>
            </a:p>
          </p:txBody>
        </p:sp>
      </p:grpSp>
      <p:grpSp>
        <p:nvGrpSpPr>
          <p:cNvPr id="106" name="Google Shape;106;p15"/>
          <p:cNvGrpSpPr/>
          <p:nvPr/>
        </p:nvGrpSpPr>
        <p:grpSpPr>
          <a:xfrm>
            <a:off x="0" y="6524625"/>
            <a:ext cx="9144000" cy="361950"/>
            <a:chOff x="0" y="4110"/>
            <a:chExt cx="5760" cy="228"/>
          </a:xfrm>
        </p:grpSpPr>
        <p:sp>
          <p:nvSpPr>
            <p:cNvPr id="107" name="Google Shape;107;p15"/>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08" name="Google Shape;108;p15"/>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109" name="Google Shape;109;p15"/>
          <p:cNvSpPr txBox="1"/>
          <p:nvPr/>
        </p:nvSpPr>
        <p:spPr>
          <a:xfrm>
            <a:off x="0" y="33004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10" name="Google Shape;110;p15"/>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11" name="Google Shape;111;p15"/>
          <p:cNvSpPr txBox="1"/>
          <p:nvPr/>
        </p:nvSpPr>
        <p:spPr>
          <a:xfrm>
            <a:off x="0" y="33004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12" name="Google Shape;112;p15"/>
          <p:cNvSpPr txBox="1"/>
          <p:nvPr/>
        </p:nvSpPr>
        <p:spPr>
          <a:xfrm>
            <a:off x="0" y="32908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13" name="Google Shape;113;p15"/>
          <p:cNvSpPr txBox="1"/>
          <p:nvPr/>
        </p:nvSpPr>
        <p:spPr>
          <a:xfrm>
            <a:off x="0" y="32908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grpSp>
        <p:nvGrpSpPr>
          <p:cNvPr id="114" name="Google Shape;114;p15"/>
          <p:cNvGrpSpPr/>
          <p:nvPr/>
        </p:nvGrpSpPr>
        <p:grpSpPr>
          <a:xfrm>
            <a:off x="300037" y="1644650"/>
            <a:ext cx="4233862" cy="4703762"/>
            <a:chOff x="126" y="1036"/>
            <a:chExt cx="2667" cy="2963"/>
          </a:xfrm>
        </p:grpSpPr>
        <p:sp>
          <p:nvSpPr>
            <p:cNvPr id="115" name="Google Shape;115;p15"/>
            <p:cNvSpPr txBox="1"/>
            <p:nvPr/>
          </p:nvSpPr>
          <p:spPr>
            <a:xfrm>
              <a:off x="126" y="1036"/>
              <a:ext cx="2667" cy="2963"/>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grpSp>
          <p:nvGrpSpPr>
            <p:cNvPr id="116" name="Google Shape;116;p15"/>
            <p:cNvGrpSpPr/>
            <p:nvPr/>
          </p:nvGrpSpPr>
          <p:grpSpPr>
            <a:xfrm>
              <a:off x="300" y="1147"/>
              <a:ext cx="2493" cy="2852"/>
              <a:chOff x="300" y="1147"/>
              <a:chExt cx="2493" cy="2852"/>
            </a:xfrm>
          </p:grpSpPr>
          <p:pic>
            <p:nvPicPr>
              <p:cNvPr id="117" name="Google Shape;117;p15"/>
              <p:cNvPicPr preferRelativeResize="0"/>
              <p:nvPr/>
            </p:nvPicPr>
            <p:blipFill rotWithShape="1">
              <a:blip r:embed="rId3">
                <a:alphaModFix/>
              </a:blip>
              <a:srcRect b="0" l="0" r="0" t="0"/>
              <a:stretch/>
            </p:blipFill>
            <p:spPr>
              <a:xfrm>
                <a:off x="300" y="1147"/>
                <a:ext cx="1320" cy="330"/>
              </a:xfrm>
              <a:prstGeom prst="rect">
                <a:avLst/>
              </a:prstGeom>
              <a:noFill/>
              <a:ln>
                <a:noFill/>
              </a:ln>
            </p:spPr>
          </p:pic>
          <p:pic>
            <p:nvPicPr>
              <p:cNvPr id="118" name="Google Shape;118;p15"/>
              <p:cNvPicPr preferRelativeResize="0"/>
              <p:nvPr/>
            </p:nvPicPr>
            <p:blipFill rotWithShape="1">
              <a:blip r:embed="rId4">
                <a:alphaModFix/>
              </a:blip>
              <a:srcRect b="0" l="0" r="0" t="0"/>
              <a:stretch/>
            </p:blipFill>
            <p:spPr>
              <a:xfrm>
                <a:off x="300" y="1596"/>
                <a:ext cx="1730" cy="346"/>
              </a:xfrm>
              <a:prstGeom prst="rect">
                <a:avLst/>
              </a:prstGeom>
              <a:noFill/>
              <a:ln>
                <a:noFill/>
              </a:ln>
            </p:spPr>
          </p:pic>
          <p:pic>
            <p:nvPicPr>
              <p:cNvPr id="119" name="Google Shape;119;p15"/>
              <p:cNvPicPr preferRelativeResize="0"/>
              <p:nvPr/>
            </p:nvPicPr>
            <p:blipFill rotWithShape="1">
              <a:blip r:embed="rId5">
                <a:alphaModFix/>
              </a:blip>
              <a:srcRect b="0" l="0" r="0" t="0"/>
              <a:stretch/>
            </p:blipFill>
            <p:spPr>
              <a:xfrm>
                <a:off x="300" y="2076"/>
                <a:ext cx="2493" cy="349"/>
              </a:xfrm>
              <a:prstGeom prst="rect">
                <a:avLst/>
              </a:prstGeom>
              <a:noFill/>
              <a:ln>
                <a:noFill/>
              </a:ln>
            </p:spPr>
          </p:pic>
          <p:pic>
            <p:nvPicPr>
              <p:cNvPr id="120" name="Google Shape;120;p15"/>
              <p:cNvPicPr preferRelativeResize="0"/>
              <p:nvPr/>
            </p:nvPicPr>
            <p:blipFill rotWithShape="1">
              <a:blip r:embed="rId6">
                <a:alphaModFix/>
              </a:blip>
              <a:srcRect b="0" l="0" r="0" t="0"/>
              <a:stretch/>
            </p:blipFill>
            <p:spPr>
              <a:xfrm>
                <a:off x="318" y="2584"/>
                <a:ext cx="1712" cy="352"/>
              </a:xfrm>
              <a:prstGeom prst="rect">
                <a:avLst/>
              </a:prstGeom>
              <a:noFill/>
              <a:ln>
                <a:noFill/>
              </a:ln>
            </p:spPr>
          </p:pic>
          <p:pic>
            <p:nvPicPr>
              <p:cNvPr id="121" name="Google Shape;121;p15"/>
              <p:cNvPicPr preferRelativeResize="0"/>
              <p:nvPr/>
            </p:nvPicPr>
            <p:blipFill rotWithShape="1">
              <a:blip r:embed="rId7">
                <a:alphaModFix/>
              </a:blip>
              <a:srcRect b="0" l="0" r="0" t="0"/>
              <a:stretch/>
            </p:blipFill>
            <p:spPr>
              <a:xfrm>
                <a:off x="318" y="3132"/>
                <a:ext cx="2036" cy="352"/>
              </a:xfrm>
              <a:prstGeom prst="rect">
                <a:avLst/>
              </a:prstGeom>
              <a:noFill/>
              <a:ln>
                <a:noFill/>
              </a:ln>
            </p:spPr>
          </p:pic>
          <p:pic>
            <p:nvPicPr>
              <p:cNvPr id="122" name="Google Shape;122;p15"/>
              <p:cNvPicPr preferRelativeResize="0"/>
              <p:nvPr/>
            </p:nvPicPr>
            <p:blipFill rotWithShape="1">
              <a:blip r:embed="rId8">
                <a:alphaModFix/>
              </a:blip>
              <a:srcRect b="0" l="0" r="0" t="0"/>
              <a:stretch/>
            </p:blipFill>
            <p:spPr>
              <a:xfrm>
                <a:off x="342" y="3607"/>
                <a:ext cx="1661" cy="392"/>
              </a:xfrm>
              <a:prstGeom prst="rect">
                <a:avLst/>
              </a:prstGeom>
              <a:noFill/>
              <a:ln>
                <a:noFill/>
              </a:ln>
            </p:spPr>
          </p:pic>
        </p:grpSp>
      </p:grpSp>
      <p:sp>
        <p:nvSpPr>
          <p:cNvPr id="123" name="Google Shape;123;p15"/>
          <p:cNvSpPr txBox="1"/>
          <p:nvPr/>
        </p:nvSpPr>
        <p:spPr>
          <a:xfrm>
            <a:off x="0" y="32194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24" name="Google Shape;124;p15"/>
          <p:cNvSpPr txBox="1"/>
          <p:nvPr/>
        </p:nvSpPr>
        <p:spPr>
          <a:xfrm>
            <a:off x="0" y="33147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grpSp>
        <p:nvGrpSpPr>
          <p:cNvPr id="125" name="Google Shape;125;p15"/>
          <p:cNvGrpSpPr/>
          <p:nvPr/>
        </p:nvGrpSpPr>
        <p:grpSpPr>
          <a:xfrm>
            <a:off x="5403850" y="1660525"/>
            <a:ext cx="3311525" cy="4703762"/>
            <a:chOff x="3514" y="1036"/>
            <a:chExt cx="2086" cy="2963"/>
          </a:xfrm>
        </p:grpSpPr>
        <p:sp>
          <p:nvSpPr>
            <p:cNvPr id="126" name="Google Shape;126;p15"/>
            <p:cNvSpPr txBox="1"/>
            <p:nvPr/>
          </p:nvSpPr>
          <p:spPr>
            <a:xfrm>
              <a:off x="3514" y="1036"/>
              <a:ext cx="2086" cy="2963"/>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27" name="Google Shape;127;p15"/>
            <p:cNvSpPr txBox="1"/>
            <p:nvPr/>
          </p:nvSpPr>
          <p:spPr>
            <a:xfrm>
              <a:off x="3664" y="1036"/>
              <a:ext cx="1936" cy="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Primer emk'nin etkin değeri </a:t>
              </a:r>
              <a:endParaRPr/>
            </a:p>
          </p:txBody>
        </p:sp>
        <p:pic>
          <p:nvPicPr>
            <p:cNvPr id="128" name="Google Shape;128;p15"/>
            <p:cNvPicPr preferRelativeResize="0"/>
            <p:nvPr/>
          </p:nvPicPr>
          <p:blipFill rotWithShape="1">
            <a:blip r:embed="rId9">
              <a:alphaModFix/>
            </a:blip>
            <a:srcRect b="0" l="0" r="0" t="0"/>
            <a:stretch/>
          </p:blipFill>
          <p:spPr>
            <a:xfrm>
              <a:off x="3766" y="1318"/>
              <a:ext cx="1249" cy="504"/>
            </a:xfrm>
            <a:prstGeom prst="rect">
              <a:avLst/>
            </a:prstGeom>
            <a:noFill/>
            <a:ln>
              <a:noFill/>
            </a:ln>
          </p:spPr>
        </p:pic>
        <p:pic>
          <p:nvPicPr>
            <p:cNvPr id="129" name="Google Shape;129;p15"/>
            <p:cNvPicPr preferRelativeResize="0"/>
            <p:nvPr/>
          </p:nvPicPr>
          <p:blipFill rotWithShape="1">
            <a:blip r:embed="rId10">
              <a:alphaModFix/>
            </a:blip>
            <a:srcRect b="0" l="0" r="0" t="0"/>
            <a:stretch/>
          </p:blipFill>
          <p:spPr>
            <a:xfrm>
              <a:off x="3793" y="1893"/>
              <a:ext cx="1249" cy="261"/>
            </a:xfrm>
            <a:prstGeom prst="rect">
              <a:avLst/>
            </a:prstGeom>
            <a:noFill/>
            <a:ln>
              <a:noFill/>
            </a:ln>
          </p:spPr>
        </p:pic>
        <p:sp>
          <p:nvSpPr>
            <p:cNvPr id="130" name="Google Shape;130;p15"/>
            <p:cNvSpPr txBox="1"/>
            <p:nvPr/>
          </p:nvSpPr>
          <p:spPr>
            <a:xfrm>
              <a:off x="3664" y="2262"/>
              <a:ext cx="1861" cy="1018"/>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Endüklenen gerilim:</a:t>
              </a:r>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Sarım sayısına</a:t>
              </a:r>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Akı genliğine</a:t>
              </a:r>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Kaynak frekansına</a:t>
              </a:r>
              <a:endParaRPr/>
            </a:p>
            <a:p>
              <a:pPr indent="0" lvl="0" marL="0" marR="0" rtl="0" algn="just">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orantılıdır.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p24"/>
          <p:cNvGrpSpPr/>
          <p:nvPr/>
        </p:nvGrpSpPr>
        <p:grpSpPr>
          <a:xfrm>
            <a:off x="0" y="6524625"/>
            <a:ext cx="9144000" cy="361950"/>
            <a:chOff x="0" y="4110"/>
            <a:chExt cx="5760" cy="228"/>
          </a:xfrm>
        </p:grpSpPr>
        <p:sp>
          <p:nvSpPr>
            <p:cNvPr id="290" name="Google Shape;290;p24"/>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91" name="Google Shape;291;p24"/>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292" name="Google Shape;292;p24"/>
          <p:cNvSpPr txBox="1"/>
          <p:nvPr/>
        </p:nvSpPr>
        <p:spPr>
          <a:xfrm>
            <a:off x="0" y="29813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93" name="Google Shape;293;p24"/>
          <p:cNvSpPr txBox="1"/>
          <p:nvPr/>
        </p:nvSpPr>
        <p:spPr>
          <a:xfrm>
            <a:off x="0" y="34290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94" name="Google Shape;294;p24"/>
          <p:cNvSpPr txBox="1"/>
          <p:nvPr/>
        </p:nvSpPr>
        <p:spPr>
          <a:xfrm>
            <a:off x="0" y="32051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95" name="Google Shape;295;p24"/>
          <p:cNvSpPr txBox="1"/>
          <p:nvPr/>
        </p:nvSpPr>
        <p:spPr>
          <a:xfrm>
            <a:off x="0" y="32051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96" name="Google Shape;296;p24"/>
          <p:cNvSpPr txBox="1"/>
          <p:nvPr/>
        </p:nvSpPr>
        <p:spPr>
          <a:xfrm>
            <a:off x="0" y="32051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97" name="Google Shape;297;p24"/>
          <p:cNvSpPr txBox="1"/>
          <p:nvPr/>
        </p:nvSpPr>
        <p:spPr>
          <a:xfrm>
            <a:off x="0" y="31861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298" name="Google Shape;298;p24"/>
          <p:cNvPicPr preferRelativeResize="0"/>
          <p:nvPr/>
        </p:nvPicPr>
        <p:blipFill rotWithShape="1">
          <a:blip r:embed="rId3">
            <a:alphaModFix/>
          </a:blip>
          <a:srcRect b="0" l="0" r="0" t="0"/>
          <a:stretch/>
        </p:blipFill>
        <p:spPr>
          <a:xfrm>
            <a:off x="357187" y="2370137"/>
            <a:ext cx="1414462" cy="465137"/>
          </a:xfrm>
          <a:prstGeom prst="rect">
            <a:avLst/>
          </a:prstGeom>
          <a:noFill/>
          <a:ln>
            <a:noFill/>
          </a:ln>
        </p:spPr>
      </p:pic>
      <p:sp>
        <p:nvSpPr>
          <p:cNvPr id="299" name="Google Shape;299;p24"/>
          <p:cNvSpPr txBox="1"/>
          <p:nvPr/>
        </p:nvSpPr>
        <p:spPr>
          <a:xfrm>
            <a:off x="0" y="32051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00" name="Google Shape;300;p24"/>
          <p:cNvPicPr preferRelativeResize="0"/>
          <p:nvPr/>
        </p:nvPicPr>
        <p:blipFill rotWithShape="1">
          <a:blip r:embed="rId4">
            <a:alphaModFix/>
          </a:blip>
          <a:srcRect b="0" l="0" r="0" t="0"/>
          <a:stretch/>
        </p:blipFill>
        <p:spPr>
          <a:xfrm>
            <a:off x="357187" y="2906712"/>
            <a:ext cx="1160462" cy="866775"/>
          </a:xfrm>
          <a:prstGeom prst="rect">
            <a:avLst/>
          </a:prstGeom>
          <a:noFill/>
          <a:ln>
            <a:noFill/>
          </a:ln>
        </p:spPr>
      </p:pic>
      <p:pic>
        <p:nvPicPr>
          <p:cNvPr id="301" name="Google Shape;301;p24"/>
          <p:cNvPicPr preferRelativeResize="0"/>
          <p:nvPr/>
        </p:nvPicPr>
        <p:blipFill rotWithShape="1">
          <a:blip r:embed="rId5">
            <a:alphaModFix/>
          </a:blip>
          <a:srcRect b="0" l="0" r="0" t="0"/>
          <a:stretch/>
        </p:blipFill>
        <p:spPr>
          <a:xfrm>
            <a:off x="357187" y="3916362"/>
            <a:ext cx="2959100" cy="933450"/>
          </a:xfrm>
          <a:prstGeom prst="rect">
            <a:avLst/>
          </a:prstGeom>
          <a:noFill/>
          <a:ln>
            <a:noFill/>
          </a:ln>
        </p:spPr>
      </p:pic>
      <p:pic>
        <p:nvPicPr>
          <p:cNvPr id="302" name="Google Shape;302;p24"/>
          <p:cNvPicPr preferRelativeResize="0"/>
          <p:nvPr/>
        </p:nvPicPr>
        <p:blipFill rotWithShape="1">
          <a:blip r:embed="rId6">
            <a:alphaModFix/>
          </a:blip>
          <a:srcRect b="0" l="0" r="0" t="0"/>
          <a:stretch/>
        </p:blipFill>
        <p:spPr>
          <a:xfrm>
            <a:off x="379412" y="4995862"/>
            <a:ext cx="2354262" cy="593725"/>
          </a:xfrm>
          <a:prstGeom prst="rect">
            <a:avLst/>
          </a:prstGeom>
          <a:noFill/>
          <a:ln>
            <a:noFill/>
          </a:ln>
        </p:spPr>
      </p:pic>
      <p:sp>
        <p:nvSpPr>
          <p:cNvPr id="303" name="Google Shape;303;p24"/>
          <p:cNvSpPr txBox="1"/>
          <p:nvPr/>
        </p:nvSpPr>
        <p:spPr>
          <a:xfrm>
            <a:off x="322262" y="827087"/>
            <a:ext cx="8559800" cy="1282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 deneyde, sekonder sargı uçları açık (yüksüz) iken  primer sargısına anma frekansında anma gerilimi uygulanır.</a:t>
            </a:r>
            <a:endParaRPr/>
          </a:p>
          <a:p>
            <a:pPr indent="0" lvl="0" marL="0" marR="0" rtl="0" algn="l">
              <a:lnSpc>
                <a:spcPct val="13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Gerilim, akım ve güç değerleri ölçülerek parametrelerin değerleri hesaplanır.</a:t>
            </a:r>
            <a:endParaRPr/>
          </a:p>
        </p:txBody>
      </p:sp>
      <p:grpSp>
        <p:nvGrpSpPr>
          <p:cNvPr id="304" name="Google Shape;304;p24"/>
          <p:cNvGrpSpPr/>
          <p:nvPr/>
        </p:nvGrpSpPr>
        <p:grpSpPr>
          <a:xfrm>
            <a:off x="0" y="-320675"/>
            <a:ext cx="9144000" cy="874712"/>
            <a:chOff x="0" y="-202"/>
            <a:chExt cx="5760" cy="551"/>
          </a:xfrm>
        </p:grpSpPr>
        <p:sp>
          <p:nvSpPr>
            <p:cNvPr id="305" name="Google Shape;305;p24"/>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06" name="Google Shape;306;p24"/>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07" name="Google Shape;307;p24"/>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Açık-devre deneyi (open-circuit test)</a:t>
              </a:r>
              <a:endParaRPr/>
            </a:p>
          </p:txBody>
        </p:sp>
      </p:grpSp>
      <p:pic>
        <p:nvPicPr>
          <p:cNvPr id="308" name="Google Shape;308;p24"/>
          <p:cNvPicPr preferRelativeResize="0"/>
          <p:nvPr/>
        </p:nvPicPr>
        <p:blipFill rotWithShape="1">
          <a:blip r:embed="rId7">
            <a:alphaModFix/>
          </a:blip>
          <a:srcRect b="0" l="0" r="0" t="0"/>
          <a:stretch/>
        </p:blipFill>
        <p:spPr>
          <a:xfrm>
            <a:off x="3879850" y="2705100"/>
            <a:ext cx="3236912" cy="189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p25"/>
          <p:cNvGrpSpPr/>
          <p:nvPr/>
        </p:nvGrpSpPr>
        <p:grpSpPr>
          <a:xfrm>
            <a:off x="0" y="-320675"/>
            <a:ext cx="9144000" cy="874712"/>
            <a:chOff x="0" y="-202"/>
            <a:chExt cx="5760" cy="551"/>
          </a:xfrm>
        </p:grpSpPr>
        <p:sp>
          <p:nvSpPr>
            <p:cNvPr id="314" name="Google Shape;314;p25"/>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15" name="Google Shape;315;p25"/>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16" name="Google Shape;316;p25"/>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Kısa-devre deneyi (short-circuit test)</a:t>
              </a:r>
              <a:endParaRPr/>
            </a:p>
          </p:txBody>
        </p:sp>
      </p:grpSp>
      <p:pic>
        <p:nvPicPr>
          <p:cNvPr id="317" name="Google Shape;317;p25"/>
          <p:cNvPicPr preferRelativeResize="0"/>
          <p:nvPr/>
        </p:nvPicPr>
        <p:blipFill rotWithShape="1">
          <a:blip r:embed="rId3">
            <a:alphaModFix/>
          </a:blip>
          <a:srcRect b="0" l="0" r="0" t="0"/>
          <a:stretch/>
        </p:blipFill>
        <p:spPr>
          <a:xfrm>
            <a:off x="1552575" y="3425825"/>
            <a:ext cx="6337300" cy="3048000"/>
          </a:xfrm>
          <a:prstGeom prst="rect">
            <a:avLst/>
          </a:prstGeom>
          <a:noFill/>
          <a:ln>
            <a:noFill/>
          </a:ln>
        </p:spPr>
      </p:pic>
      <p:sp>
        <p:nvSpPr>
          <p:cNvPr id="318" name="Google Shape;318;p25"/>
          <p:cNvSpPr txBox="1"/>
          <p:nvPr/>
        </p:nvSpPr>
        <p:spPr>
          <a:xfrm>
            <a:off x="134937" y="669925"/>
            <a:ext cx="8832850" cy="1679575"/>
          </a:xfrm>
          <a:prstGeom prst="rect">
            <a:avLst/>
          </a:prstGeom>
          <a:noFill/>
          <a:ln>
            <a:noFill/>
          </a:ln>
        </p:spPr>
        <p:txBody>
          <a:bodyPr anchorCtr="0" anchor="ctr" bIns="45700" lIns="91425" spcFirstLastPara="1" rIns="91425" wrap="square" tIns="45700">
            <a:noAutofit/>
          </a:bodyPr>
          <a:lstStyle/>
          <a:p>
            <a:pPr indent="0" lvl="0" marL="0" marR="0" rtl="0" algn="just">
              <a:lnSpc>
                <a:spcPct val="13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Deney için şekildeki yaklaşık eşdeğer devreye ölçü aletleri bağlanır. Sekonder sargı uçları kısa devre iken primer sargıya anma geriliminin çok küçük bir değeri primerden anma akımı geçinceye kadar uygulanır. Gerilim, akım ve güç değerleri ölçülerek sargıların dirençleri ve kaçak reaktansları hesaplanır.</a:t>
            </a:r>
            <a:endParaRPr/>
          </a:p>
        </p:txBody>
      </p:sp>
      <p:pic>
        <p:nvPicPr>
          <p:cNvPr id="319" name="Google Shape;319;p25"/>
          <p:cNvPicPr preferRelativeResize="0"/>
          <p:nvPr/>
        </p:nvPicPr>
        <p:blipFill rotWithShape="1">
          <a:blip r:embed="rId4">
            <a:alphaModFix/>
          </a:blip>
          <a:srcRect b="0" l="0" r="0" t="0"/>
          <a:stretch/>
        </p:blipFill>
        <p:spPr>
          <a:xfrm>
            <a:off x="347662" y="2486025"/>
            <a:ext cx="1260475" cy="928687"/>
          </a:xfrm>
          <a:prstGeom prst="rect">
            <a:avLst/>
          </a:prstGeom>
          <a:noFill/>
          <a:ln>
            <a:noFill/>
          </a:ln>
        </p:spPr>
      </p:pic>
      <p:pic>
        <p:nvPicPr>
          <p:cNvPr id="320" name="Google Shape;320;p25"/>
          <p:cNvPicPr preferRelativeResize="0"/>
          <p:nvPr/>
        </p:nvPicPr>
        <p:blipFill rotWithShape="1">
          <a:blip r:embed="rId5">
            <a:alphaModFix/>
          </a:blip>
          <a:srcRect b="0" l="0" r="0" t="0"/>
          <a:stretch/>
        </p:blipFill>
        <p:spPr>
          <a:xfrm>
            <a:off x="2805112" y="2540000"/>
            <a:ext cx="1012825" cy="747712"/>
          </a:xfrm>
          <a:prstGeom prst="rect">
            <a:avLst/>
          </a:prstGeom>
          <a:noFill/>
          <a:ln>
            <a:noFill/>
          </a:ln>
        </p:spPr>
      </p:pic>
      <p:pic>
        <p:nvPicPr>
          <p:cNvPr id="321" name="Google Shape;321;p25"/>
          <p:cNvPicPr preferRelativeResize="0"/>
          <p:nvPr/>
        </p:nvPicPr>
        <p:blipFill rotWithShape="1">
          <a:blip r:embed="rId6">
            <a:alphaModFix/>
          </a:blip>
          <a:srcRect b="0" l="0" r="0" t="0"/>
          <a:stretch/>
        </p:blipFill>
        <p:spPr>
          <a:xfrm>
            <a:off x="4718050" y="2595562"/>
            <a:ext cx="2352675" cy="67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26"/>
          <p:cNvGrpSpPr/>
          <p:nvPr/>
        </p:nvGrpSpPr>
        <p:grpSpPr>
          <a:xfrm>
            <a:off x="0" y="6524625"/>
            <a:ext cx="9144000" cy="361950"/>
            <a:chOff x="0" y="4110"/>
            <a:chExt cx="5760" cy="228"/>
          </a:xfrm>
        </p:grpSpPr>
        <p:sp>
          <p:nvSpPr>
            <p:cNvPr id="327" name="Google Shape;327;p26"/>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28" name="Google Shape;328;p26"/>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329" name="Google Shape;329;p26"/>
          <p:cNvGrpSpPr/>
          <p:nvPr/>
        </p:nvGrpSpPr>
        <p:grpSpPr>
          <a:xfrm>
            <a:off x="0" y="-320675"/>
            <a:ext cx="9144000" cy="874712"/>
            <a:chOff x="0" y="-202"/>
            <a:chExt cx="5760" cy="551"/>
          </a:xfrm>
        </p:grpSpPr>
        <p:sp>
          <p:nvSpPr>
            <p:cNvPr id="330" name="Google Shape;330;p26"/>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31" name="Google Shape;331;p26"/>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32" name="Google Shape;332;p26"/>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sistemler</a:t>
              </a:r>
              <a:endParaRPr/>
            </a:p>
          </p:txBody>
        </p:sp>
      </p:grpSp>
      <p:sp>
        <p:nvSpPr>
          <p:cNvPr id="333" name="Google Shape;333;p26"/>
          <p:cNvSpPr txBox="1"/>
          <p:nvPr/>
        </p:nvSpPr>
        <p:spPr>
          <a:xfrm>
            <a:off x="96837" y="611187"/>
            <a:ext cx="8932862" cy="3381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400"/>
              <a:buFont typeface="Times New Roman"/>
              <a:buNone/>
            </a:pPr>
            <a:r>
              <a:rPr b="1" i="0" lang="en-US" sz="2400" u="none">
                <a:solidFill>
                  <a:srgbClr val="FF3300"/>
                </a:solidFill>
                <a:latin typeface="Times New Roman"/>
                <a:ea typeface="Times New Roman"/>
                <a:cs typeface="Times New Roman"/>
                <a:sym typeface="Times New Roman"/>
              </a:rPr>
              <a:t>GİRİŞ</a:t>
            </a:r>
            <a:endParaRPr/>
          </a:p>
          <a:p>
            <a:pPr indent="0" lvl="0" marL="0" marR="0" rtl="0" algn="just">
              <a:lnSpc>
                <a:spcPct val="16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Günümüzde kullanılan elektrik enerjisinin büyük kısmı dengeli üç-fazlı gerilim sistemi kullanılarak üretilir, iletilir ve dağıtılır. Üç-fazlı sistemlerin modern hayatta önemli bir yerinin olması, üç-fazlı sistemlerin ve transformatorların çalışmasını ve kullanılmasını anlamayı gerekli kılmaktadır. Dengeli üç-fazlı gerilim sistemi, gerilim genlikleri ve frekansları aynı, fakat fazları birbirinden 120</a:t>
            </a:r>
            <a:r>
              <a:rPr b="0" baseline="30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farklı olan üç ayrı fazdan meydana gelir.</a:t>
            </a:r>
            <a:endParaRPr/>
          </a:p>
        </p:txBody>
      </p:sp>
      <p:pic>
        <p:nvPicPr>
          <p:cNvPr id="334" name="Google Shape;334;p26"/>
          <p:cNvPicPr preferRelativeResize="0"/>
          <p:nvPr/>
        </p:nvPicPr>
        <p:blipFill rotWithShape="1">
          <a:blip r:embed="rId3">
            <a:alphaModFix/>
          </a:blip>
          <a:srcRect b="0" l="0" r="0" t="0"/>
          <a:stretch/>
        </p:blipFill>
        <p:spPr>
          <a:xfrm>
            <a:off x="2462212" y="3530600"/>
            <a:ext cx="6484937" cy="2933700"/>
          </a:xfrm>
          <a:prstGeom prst="rect">
            <a:avLst/>
          </a:prstGeom>
          <a:noFill/>
          <a:ln cap="flat" cmpd="sng" w="9525">
            <a:solidFill>
              <a:schemeClr val="hlink"/>
            </a:solidFill>
            <a:prstDash val="solid"/>
            <a:miter lim="800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pSp>
        <p:nvGrpSpPr>
          <p:cNvPr id="339" name="Google Shape;339;p27"/>
          <p:cNvGrpSpPr/>
          <p:nvPr/>
        </p:nvGrpSpPr>
        <p:grpSpPr>
          <a:xfrm>
            <a:off x="0" y="6524625"/>
            <a:ext cx="9144000" cy="361950"/>
            <a:chOff x="0" y="4110"/>
            <a:chExt cx="5760" cy="228"/>
          </a:xfrm>
        </p:grpSpPr>
        <p:sp>
          <p:nvSpPr>
            <p:cNvPr id="340" name="Google Shape;340;p27"/>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41" name="Google Shape;341;p27"/>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342" name="Google Shape;342;p27"/>
          <p:cNvGrpSpPr/>
          <p:nvPr/>
        </p:nvGrpSpPr>
        <p:grpSpPr>
          <a:xfrm>
            <a:off x="0" y="-320675"/>
            <a:ext cx="9144000" cy="874712"/>
            <a:chOff x="0" y="-202"/>
            <a:chExt cx="5760" cy="551"/>
          </a:xfrm>
        </p:grpSpPr>
        <p:sp>
          <p:nvSpPr>
            <p:cNvPr id="343" name="Google Shape;343;p27"/>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44" name="Google Shape;344;p27"/>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45" name="Google Shape;345;p27"/>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Y-bağlı üç-fazlı sistemler</a:t>
              </a:r>
              <a:endParaRPr/>
            </a:p>
          </p:txBody>
        </p:sp>
      </p:grpSp>
      <p:pic>
        <p:nvPicPr>
          <p:cNvPr id="346" name="Google Shape;346;p27"/>
          <p:cNvPicPr preferRelativeResize="0"/>
          <p:nvPr/>
        </p:nvPicPr>
        <p:blipFill rotWithShape="1">
          <a:blip r:embed="rId3">
            <a:alphaModFix/>
          </a:blip>
          <a:srcRect b="0" l="0" r="0" t="0"/>
          <a:stretch/>
        </p:blipFill>
        <p:spPr>
          <a:xfrm>
            <a:off x="1833562" y="687387"/>
            <a:ext cx="6484937" cy="2933700"/>
          </a:xfrm>
          <a:prstGeom prst="rect">
            <a:avLst/>
          </a:prstGeom>
          <a:noFill/>
          <a:ln>
            <a:noFill/>
          </a:ln>
        </p:spPr>
      </p:pic>
      <p:sp>
        <p:nvSpPr>
          <p:cNvPr id="347" name="Google Shape;347;p27"/>
          <p:cNvSpPr txBox="1"/>
          <p:nvPr/>
        </p:nvSpPr>
        <p:spPr>
          <a:xfrm>
            <a:off x="0" y="33147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48" name="Google Shape;348;p27"/>
          <p:cNvPicPr preferRelativeResize="0"/>
          <p:nvPr/>
        </p:nvPicPr>
        <p:blipFill rotWithShape="1">
          <a:blip r:embed="rId4">
            <a:alphaModFix/>
          </a:blip>
          <a:srcRect b="0" l="0" r="0" t="0"/>
          <a:stretch/>
        </p:blipFill>
        <p:spPr>
          <a:xfrm>
            <a:off x="3278187" y="4097337"/>
            <a:ext cx="2000250" cy="500062"/>
          </a:xfrm>
          <a:prstGeom prst="rect">
            <a:avLst/>
          </a:prstGeom>
          <a:noFill/>
          <a:ln>
            <a:noFill/>
          </a:ln>
        </p:spPr>
      </p:pic>
      <p:sp>
        <p:nvSpPr>
          <p:cNvPr id="349" name="Google Shape;349;p27"/>
          <p:cNvSpPr txBox="1"/>
          <p:nvPr/>
        </p:nvSpPr>
        <p:spPr>
          <a:xfrm>
            <a:off x="0" y="33147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50" name="Google Shape;350;p27"/>
          <p:cNvPicPr preferRelativeResize="0"/>
          <p:nvPr/>
        </p:nvPicPr>
        <p:blipFill rotWithShape="1">
          <a:blip r:embed="rId5">
            <a:alphaModFix/>
          </a:blip>
          <a:srcRect b="0" l="0" r="0" t="0"/>
          <a:stretch/>
        </p:blipFill>
        <p:spPr>
          <a:xfrm>
            <a:off x="3276600" y="4648200"/>
            <a:ext cx="2000250" cy="500062"/>
          </a:xfrm>
          <a:prstGeom prst="rect">
            <a:avLst/>
          </a:prstGeom>
          <a:noFill/>
          <a:ln>
            <a:noFill/>
          </a:ln>
        </p:spPr>
      </p:pic>
      <p:sp>
        <p:nvSpPr>
          <p:cNvPr id="351" name="Google Shape;351;p27"/>
          <p:cNvSpPr txBox="1"/>
          <p:nvPr/>
        </p:nvSpPr>
        <p:spPr>
          <a:xfrm>
            <a:off x="0" y="33004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52" name="Google Shape;352;p27"/>
          <p:cNvPicPr preferRelativeResize="0"/>
          <p:nvPr/>
        </p:nvPicPr>
        <p:blipFill rotWithShape="1">
          <a:blip r:embed="rId6">
            <a:alphaModFix/>
          </a:blip>
          <a:srcRect b="0" l="0" r="0" t="0"/>
          <a:stretch/>
        </p:blipFill>
        <p:spPr>
          <a:xfrm>
            <a:off x="3294062" y="5184775"/>
            <a:ext cx="2933700" cy="561975"/>
          </a:xfrm>
          <a:prstGeom prst="rect">
            <a:avLst/>
          </a:prstGeom>
          <a:noFill/>
          <a:ln>
            <a:noFill/>
          </a:ln>
        </p:spPr>
      </p:pic>
      <p:sp>
        <p:nvSpPr>
          <p:cNvPr id="353" name="Google Shape;353;p27"/>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54" name="Google Shape;354;p27"/>
          <p:cNvPicPr preferRelativeResize="0"/>
          <p:nvPr/>
        </p:nvPicPr>
        <p:blipFill rotWithShape="1">
          <a:blip r:embed="rId7">
            <a:alphaModFix/>
          </a:blip>
          <a:srcRect b="0" l="0" r="0" t="0"/>
          <a:stretch/>
        </p:blipFill>
        <p:spPr>
          <a:xfrm>
            <a:off x="823912" y="4008437"/>
            <a:ext cx="1601787" cy="533400"/>
          </a:xfrm>
          <a:prstGeom prst="rect">
            <a:avLst/>
          </a:prstGeom>
          <a:noFill/>
          <a:ln>
            <a:noFill/>
          </a:ln>
        </p:spPr>
      </p:pic>
      <p:sp>
        <p:nvSpPr>
          <p:cNvPr id="355" name="Google Shape;355;p27"/>
          <p:cNvSpPr txBox="1"/>
          <p:nvPr/>
        </p:nvSpPr>
        <p:spPr>
          <a:xfrm>
            <a:off x="0" y="33004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56" name="Google Shape;356;p27"/>
          <p:cNvPicPr preferRelativeResize="0"/>
          <p:nvPr/>
        </p:nvPicPr>
        <p:blipFill rotWithShape="1">
          <a:blip r:embed="rId8">
            <a:alphaModFix/>
          </a:blip>
          <a:srcRect b="0" l="0" r="0" t="0"/>
          <a:stretch/>
        </p:blipFill>
        <p:spPr>
          <a:xfrm>
            <a:off x="809625" y="4652962"/>
            <a:ext cx="1849437" cy="514350"/>
          </a:xfrm>
          <a:prstGeom prst="rect">
            <a:avLst/>
          </a:prstGeom>
          <a:noFill/>
          <a:ln>
            <a:noFill/>
          </a:ln>
        </p:spPr>
      </p:pic>
      <p:sp>
        <p:nvSpPr>
          <p:cNvPr id="357" name="Google Shape;357;p27"/>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58" name="Google Shape;358;p27"/>
          <p:cNvPicPr preferRelativeResize="0"/>
          <p:nvPr/>
        </p:nvPicPr>
        <p:blipFill rotWithShape="1">
          <a:blip r:embed="rId9">
            <a:alphaModFix/>
          </a:blip>
          <a:srcRect b="0" l="0" r="0" t="0"/>
          <a:stretch/>
        </p:blipFill>
        <p:spPr>
          <a:xfrm>
            <a:off x="758825" y="5322887"/>
            <a:ext cx="1835150" cy="1066800"/>
          </a:xfrm>
          <a:prstGeom prst="rect">
            <a:avLst/>
          </a:prstGeom>
          <a:noFill/>
          <a:ln>
            <a:noFill/>
          </a:ln>
        </p:spPr>
      </p:pic>
      <p:sp>
        <p:nvSpPr>
          <p:cNvPr id="359" name="Google Shape;359;p27"/>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60" name="Google Shape;360;p27"/>
          <p:cNvPicPr preferRelativeResize="0"/>
          <p:nvPr/>
        </p:nvPicPr>
        <p:blipFill rotWithShape="1">
          <a:blip r:embed="rId10">
            <a:alphaModFix/>
          </a:blip>
          <a:srcRect b="0" l="0" r="0" t="0"/>
          <a:stretch/>
        </p:blipFill>
        <p:spPr>
          <a:xfrm>
            <a:off x="6678612" y="4022725"/>
            <a:ext cx="2051050" cy="527050"/>
          </a:xfrm>
          <a:prstGeom prst="rect">
            <a:avLst/>
          </a:prstGeom>
          <a:noFill/>
          <a:ln>
            <a:noFill/>
          </a:ln>
        </p:spPr>
      </p:pic>
      <p:sp>
        <p:nvSpPr>
          <p:cNvPr id="361" name="Google Shape;361;p27"/>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62" name="Google Shape;362;p27"/>
          <p:cNvPicPr preferRelativeResize="0"/>
          <p:nvPr/>
        </p:nvPicPr>
        <p:blipFill rotWithShape="1">
          <a:blip r:embed="rId11">
            <a:alphaModFix/>
          </a:blip>
          <a:srcRect b="0" l="0" r="0" t="0"/>
          <a:stretch/>
        </p:blipFill>
        <p:spPr>
          <a:xfrm>
            <a:off x="6692900" y="4584700"/>
            <a:ext cx="2278062" cy="527050"/>
          </a:xfrm>
          <a:prstGeom prst="rect">
            <a:avLst/>
          </a:prstGeom>
          <a:noFill/>
          <a:ln>
            <a:noFill/>
          </a:ln>
        </p:spPr>
      </p:pic>
      <p:sp>
        <p:nvSpPr>
          <p:cNvPr id="363" name="Google Shape;363;p27"/>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64" name="Google Shape;364;p27"/>
          <p:cNvPicPr preferRelativeResize="0"/>
          <p:nvPr/>
        </p:nvPicPr>
        <p:blipFill rotWithShape="1">
          <a:blip r:embed="rId12">
            <a:alphaModFix/>
          </a:blip>
          <a:srcRect b="0" l="0" r="0" t="0"/>
          <a:stretch/>
        </p:blipFill>
        <p:spPr>
          <a:xfrm>
            <a:off x="6708775" y="5148262"/>
            <a:ext cx="2127250" cy="527050"/>
          </a:xfrm>
          <a:prstGeom prst="rect">
            <a:avLst/>
          </a:prstGeom>
          <a:noFill/>
          <a:ln>
            <a:noFill/>
          </a:ln>
        </p:spPr>
      </p:pic>
      <p:sp>
        <p:nvSpPr>
          <p:cNvPr id="365" name="Google Shape;365;p27"/>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66" name="Google Shape;366;p27"/>
          <p:cNvPicPr preferRelativeResize="0"/>
          <p:nvPr/>
        </p:nvPicPr>
        <p:blipFill rotWithShape="1">
          <a:blip r:embed="rId13">
            <a:alphaModFix/>
          </a:blip>
          <a:srcRect b="0" l="0" r="0" t="0"/>
          <a:stretch/>
        </p:blipFill>
        <p:spPr>
          <a:xfrm>
            <a:off x="6910387" y="5822950"/>
            <a:ext cx="1354137" cy="534987"/>
          </a:xfrm>
          <a:prstGeom prst="rect">
            <a:avLst/>
          </a:prstGeom>
          <a:noFill/>
          <a:ln>
            <a:noFill/>
          </a:ln>
        </p:spPr>
      </p:pic>
      <p:sp>
        <p:nvSpPr>
          <p:cNvPr id="367" name="Google Shape;367;p27"/>
          <p:cNvSpPr txBox="1"/>
          <p:nvPr/>
        </p:nvSpPr>
        <p:spPr>
          <a:xfrm>
            <a:off x="0" y="33099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68" name="Google Shape;368;p27"/>
          <p:cNvSpPr txBox="1"/>
          <p:nvPr/>
        </p:nvSpPr>
        <p:spPr>
          <a:xfrm>
            <a:off x="2589212" y="3521075"/>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Y-bağlı 3-fazlı sistem ve fazör diyagramı</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p28"/>
          <p:cNvGrpSpPr/>
          <p:nvPr/>
        </p:nvGrpSpPr>
        <p:grpSpPr>
          <a:xfrm>
            <a:off x="0" y="6524625"/>
            <a:ext cx="9144000" cy="361950"/>
            <a:chOff x="0" y="4110"/>
            <a:chExt cx="5760" cy="228"/>
          </a:xfrm>
        </p:grpSpPr>
        <p:sp>
          <p:nvSpPr>
            <p:cNvPr id="374" name="Google Shape;374;p28"/>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75" name="Google Shape;375;p28"/>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pic>
        <p:nvPicPr>
          <p:cNvPr id="376" name="Google Shape;376;p28"/>
          <p:cNvPicPr preferRelativeResize="0"/>
          <p:nvPr/>
        </p:nvPicPr>
        <p:blipFill rotWithShape="1">
          <a:blip r:embed="rId3">
            <a:alphaModFix/>
          </a:blip>
          <a:srcRect b="0" l="0" r="0" t="0"/>
          <a:stretch/>
        </p:blipFill>
        <p:spPr>
          <a:xfrm>
            <a:off x="1474787" y="654050"/>
            <a:ext cx="6048375" cy="3810000"/>
          </a:xfrm>
          <a:prstGeom prst="rect">
            <a:avLst/>
          </a:prstGeom>
          <a:noFill/>
          <a:ln>
            <a:noFill/>
          </a:ln>
        </p:spPr>
      </p:pic>
      <p:grpSp>
        <p:nvGrpSpPr>
          <p:cNvPr id="377" name="Google Shape;377;p28"/>
          <p:cNvGrpSpPr/>
          <p:nvPr/>
        </p:nvGrpSpPr>
        <p:grpSpPr>
          <a:xfrm>
            <a:off x="0" y="-320675"/>
            <a:ext cx="9144000" cy="874712"/>
            <a:chOff x="0" y="-202"/>
            <a:chExt cx="5760" cy="551"/>
          </a:xfrm>
        </p:grpSpPr>
        <p:sp>
          <p:nvSpPr>
            <p:cNvPr id="378" name="Google Shape;378;p28"/>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79" name="Google Shape;379;p28"/>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80" name="Google Shape;380;p28"/>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Y-bağlı üç-fazlı sistemler</a:t>
              </a:r>
              <a:endParaRPr/>
            </a:p>
          </p:txBody>
        </p:sp>
      </p:grpSp>
      <p:pic>
        <p:nvPicPr>
          <p:cNvPr id="381" name="Google Shape;381;p28"/>
          <p:cNvPicPr preferRelativeResize="0"/>
          <p:nvPr/>
        </p:nvPicPr>
        <p:blipFill rotWithShape="1">
          <a:blip r:embed="rId4">
            <a:alphaModFix/>
          </a:blip>
          <a:srcRect b="0" l="0" r="0" t="0"/>
          <a:stretch/>
        </p:blipFill>
        <p:spPr>
          <a:xfrm>
            <a:off x="465137" y="2120900"/>
            <a:ext cx="1208087" cy="631825"/>
          </a:xfrm>
          <a:prstGeom prst="rect">
            <a:avLst/>
          </a:prstGeom>
          <a:noFill/>
          <a:ln>
            <a:noFill/>
          </a:ln>
        </p:spPr>
      </p:pic>
      <p:sp>
        <p:nvSpPr>
          <p:cNvPr id="382" name="Google Shape;382;p28"/>
          <p:cNvSpPr txBox="1"/>
          <p:nvPr/>
        </p:nvSpPr>
        <p:spPr>
          <a:xfrm>
            <a:off x="746125" y="4494212"/>
            <a:ext cx="74168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Y-bağlı 3-fazlı sistemde faz ve hat gerilimleri arasındaki genlik ve faz ilişkileri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grpSp>
        <p:nvGrpSpPr>
          <p:cNvPr id="387" name="Google Shape;387;p29"/>
          <p:cNvGrpSpPr/>
          <p:nvPr/>
        </p:nvGrpSpPr>
        <p:grpSpPr>
          <a:xfrm>
            <a:off x="0" y="6524625"/>
            <a:ext cx="9144000" cy="361950"/>
            <a:chOff x="0" y="4110"/>
            <a:chExt cx="5760" cy="228"/>
          </a:xfrm>
        </p:grpSpPr>
        <p:sp>
          <p:nvSpPr>
            <p:cNvPr id="388" name="Google Shape;388;p29"/>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89" name="Google Shape;389;p29"/>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390" name="Google Shape;390;p29"/>
          <p:cNvSpPr txBox="1"/>
          <p:nvPr/>
        </p:nvSpPr>
        <p:spPr>
          <a:xfrm>
            <a:off x="4462462" y="3792537"/>
            <a:ext cx="219075" cy="2603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Times New Roman"/>
              <a:buNone/>
            </a:pPr>
            <a:r>
              <a:rPr b="0" i="0" lang="en-US" sz="1100" u="none">
                <a:solidFill>
                  <a:schemeClr val="dk1"/>
                </a:solidFill>
                <a:latin typeface="Times New Roman"/>
                <a:ea typeface="Times New Roman"/>
                <a:cs typeface="Times New Roman"/>
                <a:sym typeface="Times New Roman"/>
              </a:rPr>
              <a:t> </a:t>
            </a:r>
            <a:endParaRPr/>
          </a:p>
        </p:txBody>
      </p:sp>
      <p:grpSp>
        <p:nvGrpSpPr>
          <p:cNvPr id="391" name="Google Shape;391;p29"/>
          <p:cNvGrpSpPr/>
          <p:nvPr/>
        </p:nvGrpSpPr>
        <p:grpSpPr>
          <a:xfrm>
            <a:off x="0" y="-320675"/>
            <a:ext cx="9144000" cy="874712"/>
            <a:chOff x="0" y="-202"/>
            <a:chExt cx="5760" cy="551"/>
          </a:xfrm>
        </p:grpSpPr>
        <p:sp>
          <p:nvSpPr>
            <p:cNvPr id="392" name="Google Shape;392;p29"/>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93" name="Google Shape;393;p29"/>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94" name="Google Shape;394;p29"/>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Δ-bağlı üç-fazlı sistemler</a:t>
              </a:r>
              <a:endParaRPr/>
            </a:p>
          </p:txBody>
        </p:sp>
      </p:grpSp>
      <p:sp>
        <p:nvSpPr>
          <p:cNvPr id="395" name="Google Shape;395;p29"/>
          <p:cNvSpPr txBox="1"/>
          <p:nvPr/>
        </p:nvSpPr>
        <p:spPr>
          <a:xfrm>
            <a:off x="2278062" y="1514475"/>
            <a:ext cx="2293937"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396" name="Google Shape;396;p29"/>
          <p:cNvSpPr txBox="1"/>
          <p:nvPr/>
        </p:nvSpPr>
        <p:spPr>
          <a:xfrm>
            <a:off x="0" y="33099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397" name="Google Shape;397;p29"/>
          <p:cNvPicPr preferRelativeResize="0"/>
          <p:nvPr/>
        </p:nvPicPr>
        <p:blipFill rotWithShape="1">
          <a:blip r:embed="rId3">
            <a:alphaModFix/>
          </a:blip>
          <a:srcRect b="0" l="0" r="0" t="0"/>
          <a:stretch/>
        </p:blipFill>
        <p:spPr>
          <a:xfrm>
            <a:off x="6948487" y="5640387"/>
            <a:ext cx="990600" cy="500062"/>
          </a:xfrm>
          <a:prstGeom prst="rect">
            <a:avLst/>
          </a:prstGeom>
          <a:noFill/>
          <a:ln>
            <a:noFill/>
          </a:ln>
        </p:spPr>
      </p:pic>
      <p:pic>
        <p:nvPicPr>
          <p:cNvPr id="398" name="Google Shape;398;p29"/>
          <p:cNvPicPr preferRelativeResize="0"/>
          <p:nvPr/>
        </p:nvPicPr>
        <p:blipFill rotWithShape="1">
          <a:blip r:embed="rId4">
            <a:alphaModFix/>
          </a:blip>
          <a:srcRect b="7316" l="0" r="0" t="0"/>
          <a:stretch/>
        </p:blipFill>
        <p:spPr>
          <a:xfrm>
            <a:off x="700087" y="696912"/>
            <a:ext cx="3438525" cy="2443162"/>
          </a:xfrm>
          <a:prstGeom prst="rect">
            <a:avLst/>
          </a:prstGeom>
          <a:noFill/>
          <a:ln>
            <a:noFill/>
          </a:ln>
        </p:spPr>
      </p:pic>
      <p:pic>
        <p:nvPicPr>
          <p:cNvPr id="399" name="Google Shape;399;p29"/>
          <p:cNvPicPr preferRelativeResize="0"/>
          <p:nvPr/>
        </p:nvPicPr>
        <p:blipFill rotWithShape="1">
          <a:blip r:embed="rId5">
            <a:alphaModFix/>
          </a:blip>
          <a:srcRect b="0" l="0" r="0" t="0"/>
          <a:stretch/>
        </p:blipFill>
        <p:spPr>
          <a:xfrm>
            <a:off x="4324350" y="623887"/>
            <a:ext cx="4459287" cy="2933700"/>
          </a:xfrm>
          <a:prstGeom prst="rect">
            <a:avLst/>
          </a:prstGeom>
          <a:noFill/>
          <a:ln>
            <a:noFill/>
          </a:ln>
        </p:spPr>
      </p:pic>
      <p:sp>
        <p:nvSpPr>
          <p:cNvPr id="400" name="Google Shape;400;p29"/>
          <p:cNvSpPr txBox="1"/>
          <p:nvPr/>
        </p:nvSpPr>
        <p:spPr>
          <a:xfrm>
            <a:off x="700087" y="3536950"/>
            <a:ext cx="71882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Δ-bağlı 3-fazlı sistemde faz ve hat akımları arasındaki genlik ve faz ilişkileri</a:t>
            </a:r>
            <a:endParaRPr/>
          </a:p>
        </p:txBody>
      </p:sp>
      <p:sp>
        <p:nvSpPr>
          <p:cNvPr id="401" name="Google Shape;401;p29"/>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02" name="Google Shape;402;p29"/>
          <p:cNvPicPr preferRelativeResize="0"/>
          <p:nvPr/>
        </p:nvPicPr>
        <p:blipFill rotWithShape="1">
          <a:blip r:embed="rId6">
            <a:alphaModFix/>
          </a:blip>
          <a:srcRect b="0" l="0" r="0" t="0"/>
          <a:stretch/>
        </p:blipFill>
        <p:spPr>
          <a:xfrm>
            <a:off x="1397000" y="4037012"/>
            <a:ext cx="1581150" cy="552450"/>
          </a:xfrm>
          <a:prstGeom prst="rect">
            <a:avLst/>
          </a:prstGeom>
          <a:noFill/>
          <a:ln>
            <a:noFill/>
          </a:ln>
        </p:spPr>
      </p:pic>
      <p:sp>
        <p:nvSpPr>
          <p:cNvPr id="403" name="Google Shape;403;p29"/>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04" name="Google Shape;404;p29"/>
          <p:cNvPicPr preferRelativeResize="0"/>
          <p:nvPr/>
        </p:nvPicPr>
        <p:blipFill rotWithShape="1">
          <a:blip r:embed="rId7">
            <a:alphaModFix/>
          </a:blip>
          <a:srcRect b="0" l="0" r="0" t="0"/>
          <a:stretch/>
        </p:blipFill>
        <p:spPr>
          <a:xfrm>
            <a:off x="1336675" y="4560887"/>
            <a:ext cx="1974850" cy="552450"/>
          </a:xfrm>
          <a:prstGeom prst="rect">
            <a:avLst/>
          </a:prstGeom>
          <a:noFill/>
          <a:ln>
            <a:noFill/>
          </a:ln>
        </p:spPr>
      </p:pic>
      <p:sp>
        <p:nvSpPr>
          <p:cNvPr id="405" name="Google Shape;405;p29"/>
          <p:cNvSpPr txBox="1"/>
          <p:nvPr/>
        </p:nvSpPr>
        <p:spPr>
          <a:xfrm>
            <a:off x="0" y="33004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06" name="Google Shape;406;p29"/>
          <p:cNvPicPr preferRelativeResize="0"/>
          <p:nvPr/>
        </p:nvPicPr>
        <p:blipFill rotWithShape="1">
          <a:blip r:embed="rId8">
            <a:alphaModFix/>
          </a:blip>
          <a:srcRect b="0" l="0" r="0" t="0"/>
          <a:stretch/>
        </p:blipFill>
        <p:spPr>
          <a:xfrm>
            <a:off x="1365250" y="5137150"/>
            <a:ext cx="1897062" cy="533400"/>
          </a:xfrm>
          <a:prstGeom prst="rect">
            <a:avLst/>
          </a:prstGeom>
          <a:noFill/>
          <a:ln>
            <a:noFill/>
          </a:ln>
        </p:spPr>
      </p:pic>
      <p:pic>
        <p:nvPicPr>
          <p:cNvPr id="407" name="Google Shape;407;p29"/>
          <p:cNvPicPr preferRelativeResize="0"/>
          <p:nvPr/>
        </p:nvPicPr>
        <p:blipFill rotWithShape="1">
          <a:blip r:embed="rId9">
            <a:alphaModFix/>
          </a:blip>
          <a:srcRect b="0" l="0" r="0" t="0"/>
          <a:stretch/>
        </p:blipFill>
        <p:spPr>
          <a:xfrm>
            <a:off x="3843337" y="3878262"/>
            <a:ext cx="1687512" cy="474662"/>
          </a:xfrm>
          <a:prstGeom prst="rect">
            <a:avLst/>
          </a:prstGeom>
          <a:noFill/>
          <a:ln>
            <a:noFill/>
          </a:ln>
        </p:spPr>
      </p:pic>
      <p:pic>
        <p:nvPicPr>
          <p:cNvPr id="408" name="Google Shape;408;p29"/>
          <p:cNvPicPr preferRelativeResize="0"/>
          <p:nvPr/>
        </p:nvPicPr>
        <p:blipFill rotWithShape="1">
          <a:blip r:embed="rId10">
            <a:alphaModFix/>
          </a:blip>
          <a:srcRect b="0" l="0" r="0" t="0"/>
          <a:stretch/>
        </p:blipFill>
        <p:spPr>
          <a:xfrm>
            <a:off x="3870325" y="4381500"/>
            <a:ext cx="2900362" cy="474662"/>
          </a:xfrm>
          <a:prstGeom prst="rect">
            <a:avLst/>
          </a:prstGeom>
          <a:noFill/>
          <a:ln>
            <a:noFill/>
          </a:ln>
        </p:spPr>
      </p:pic>
      <p:pic>
        <p:nvPicPr>
          <p:cNvPr id="409" name="Google Shape;409;p29"/>
          <p:cNvPicPr preferRelativeResize="0"/>
          <p:nvPr/>
        </p:nvPicPr>
        <p:blipFill rotWithShape="1">
          <a:blip r:embed="rId11">
            <a:alphaModFix/>
          </a:blip>
          <a:srcRect b="0" l="0" r="0" t="0"/>
          <a:stretch/>
        </p:blipFill>
        <p:spPr>
          <a:xfrm>
            <a:off x="3843337" y="4849812"/>
            <a:ext cx="2162175" cy="492125"/>
          </a:xfrm>
          <a:prstGeom prst="rect">
            <a:avLst/>
          </a:prstGeom>
          <a:noFill/>
          <a:ln>
            <a:noFill/>
          </a:ln>
        </p:spPr>
      </p:pic>
      <p:pic>
        <p:nvPicPr>
          <p:cNvPr id="410" name="Google Shape;410;p29"/>
          <p:cNvPicPr preferRelativeResize="0"/>
          <p:nvPr/>
        </p:nvPicPr>
        <p:blipFill rotWithShape="1">
          <a:blip r:embed="rId12">
            <a:alphaModFix/>
          </a:blip>
          <a:srcRect b="0" l="0" r="0" t="0"/>
          <a:stretch/>
        </p:blipFill>
        <p:spPr>
          <a:xfrm>
            <a:off x="3829050" y="5329237"/>
            <a:ext cx="2127250" cy="492125"/>
          </a:xfrm>
          <a:prstGeom prst="rect">
            <a:avLst/>
          </a:prstGeom>
          <a:noFill/>
          <a:ln>
            <a:noFill/>
          </a:ln>
        </p:spPr>
      </p:pic>
      <p:sp>
        <p:nvSpPr>
          <p:cNvPr id="411" name="Google Shape;411;p29"/>
          <p:cNvSpPr txBox="1"/>
          <p:nvPr/>
        </p:nvSpPr>
        <p:spPr>
          <a:xfrm>
            <a:off x="0" y="2774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12" name="Google Shape;412;p29"/>
          <p:cNvSpPr txBox="1"/>
          <p:nvPr/>
        </p:nvSpPr>
        <p:spPr>
          <a:xfrm>
            <a:off x="0" y="30321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13" name="Google Shape;413;p29"/>
          <p:cNvSpPr txBox="1"/>
          <p:nvPr/>
        </p:nvSpPr>
        <p:spPr>
          <a:xfrm>
            <a:off x="0" y="32893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14" name="Google Shape;414;p29"/>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15" name="Google Shape;415;p29"/>
          <p:cNvPicPr preferRelativeResize="0"/>
          <p:nvPr/>
        </p:nvPicPr>
        <p:blipFill rotWithShape="1">
          <a:blip r:embed="rId13">
            <a:alphaModFix/>
          </a:blip>
          <a:srcRect b="0" l="0" r="0" t="0"/>
          <a:stretch/>
        </p:blipFill>
        <p:spPr>
          <a:xfrm>
            <a:off x="3859212" y="5813425"/>
            <a:ext cx="1946275" cy="492125"/>
          </a:xfrm>
          <a:prstGeom prst="rect">
            <a:avLst/>
          </a:prstGeom>
          <a:noFill/>
          <a:ln>
            <a:noFill/>
          </a:ln>
        </p:spPr>
      </p:pic>
      <p:sp>
        <p:nvSpPr>
          <p:cNvPr id="416" name="Google Shape;416;p29"/>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17" name="Google Shape;417;p29"/>
          <p:cNvPicPr preferRelativeResize="0"/>
          <p:nvPr/>
        </p:nvPicPr>
        <p:blipFill rotWithShape="1">
          <a:blip r:embed="rId14">
            <a:alphaModFix/>
          </a:blip>
          <a:srcRect b="0" l="0" r="0" t="0"/>
          <a:stretch/>
        </p:blipFill>
        <p:spPr>
          <a:xfrm>
            <a:off x="6878637" y="4875212"/>
            <a:ext cx="1487487" cy="52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grpSp>
        <p:nvGrpSpPr>
          <p:cNvPr id="422" name="Google Shape;422;p30"/>
          <p:cNvGrpSpPr/>
          <p:nvPr/>
        </p:nvGrpSpPr>
        <p:grpSpPr>
          <a:xfrm>
            <a:off x="0" y="6524625"/>
            <a:ext cx="9144000" cy="361950"/>
            <a:chOff x="0" y="4110"/>
            <a:chExt cx="5760" cy="228"/>
          </a:xfrm>
        </p:grpSpPr>
        <p:sp>
          <p:nvSpPr>
            <p:cNvPr id="423" name="Google Shape;423;p30"/>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24" name="Google Shape;424;p30"/>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425" name="Google Shape;425;p30"/>
          <p:cNvGrpSpPr/>
          <p:nvPr/>
        </p:nvGrpSpPr>
        <p:grpSpPr>
          <a:xfrm>
            <a:off x="0" y="-320675"/>
            <a:ext cx="9144000" cy="874712"/>
            <a:chOff x="0" y="-202"/>
            <a:chExt cx="5760" cy="551"/>
          </a:xfrm>
        </p:grpSpPr>
        <p:sp>
          <p:nvSpPr>
            <p:cNvPr id="426" name="Google Shape;426;p30"/>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27" name="Google Shape;427;p30"/>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28" name="Google Shape;428;p30"/>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Güç bağıntıları</a:t>
              </a:r>
              <a:endParaRPr/>
            </a:p>
          </p:txBody>
        </p:sp>
      </p:grpSp>
      <p:pic>
        <p:nvPicPr>
          <p:cNvPr id="429" name="Google Shape;429;p30"/>
          <p:cNvPicPr preferRelativeResize="0"/>
          <p:nvPr/>
        </p:nvPicPr>
        <p:blipFill rotWithShape="1">
          <a:blip r:embed="rId3">
            <a:alphaModFix/>
          </a:blip>
          <a:srcRect b="0" l="0" r="0" t="0"/>
          <a:stretch/>
        </p:blipFill>
        <p:spPr>
          <a:xfrm>
            <a:off x="219075" y="815975"/>
            <a:ext cx="1990725" cy="412750"/>
          </a:xfrm>
          <a:prstGeom prst="rect">
            <a:avLst/>
          </a:prstGeom>
          <a:noFill/>
          <a:ln>
            <a:noFill/>
          </a:ln>
        </p:spPr>
      </p:pic>
      <p:pic>
        <p:nvPicPr>
          <p:cNvPr id="430" name="Google Shape;430;p30"/>
          <p:cNvPicPr preferRelativeResize="0"/>
          <p:nvPr/>
        </p:nvPicPr>
        <p:blipFill rotWithShape="1">
          <a:blip r:embed="rId4">
            <a:alphaModFix/>
          </a:blip>
          <a:srcRect b="0" l="0" r="0" t="0"/>
          <a:stretch/>
        </p:blipFill>
        <p:spPr>
          <a:xfrm>
            <a:off x="219075" y="1257300"/>
            <a:ext cx="2654300" cy="412750"/>
          </a:xfrm>
          <a:prstGeom prst="rect">
            <a:avLst/>
          </a:prstGeom>
          <a:noFill/>
          <a:ln>
            <a:noFill/>
          </a:ln>
        </p:spPr>
      </p:pic>
      <p:pic>
        <p:nvPicPr>
          <p:cNvPr id="431" name="Google Shape;431;p30"/>
          <p:cNvPicPr preferRelativeResize="0"/>
          <p:nvPr/>
        </p:nvPicPr>
        <p:blipFill rotWithShape="1">
          <a:blip r:embed="rId5">
            <a:alphaModFix/>
          </a:blip>
          <a:srcRect b="0" l="0" r="0" t="0"/>
          <a:stretch/>
        </p:blipFill>
        <p:spPr>
          <a:xfrm>
            <a:off x="219075" y="1755775"/>
            <a:ext cx="2667000" cy="412750"/>
          </a:xfrm>
          <a:prstGeom prst="rect">
            <a:avLst/>
          </a:prstGeom>
          <a:noFill/>
          <a:ln>
            <a:noFill/>
          </a:ln>
        </p:spPr>
      </p:pic>
      <p:pic>
        <p:nvPicPr>
          <p:cNvPr id="432" name="Google Shape;432;p30"/>
          <p:cNvPicPr preferRelativeResize="0"/>
          <p:nvPr/>
        </p:nvPicPr>
        <p:blipFill rotWithShape="1">
          <a:blip r:embed="rId6">
            <a:alphaModFix/>
          </a:blip>
          <a:srcRect b="0" l="0" r="0" t="0"/>
          <a:stretch/>
        </p:blipFill>
        <p:spPr>
          <a:xfrm>
            <a:off x="3948112" y="687387"/>
            <a:ext cx="2376487" cy="434975"/>
          </a:xfrm>
          <a:prstGeom prst="rect">
            <a:avLst/>
          </a:prstGeom>
          <a:noFill/>
          <a:ln>
            <a:noFill/>
          </a:ln>
        </p:spPr>
      </p:pic>
      <p:pic>
        <p:nvPicPr>
          <p:cNvPr id="433" name="Google Shape;433;p30"/>
          <p:cNvPicPr preferRelativeResize="0"/>
          <p:nvPr/>
        </p:nvPicPr>
        <p:blipFill rotWithShape="1">
          <a:blip r:embed="rId7">
            <a:alphaModFix/>
          </a:blip>
          <a:srcRect b="0" l="0" r="0" t="0"/>
          <a:stretch/>
        </p:blipFill>
        <p:spPr>
          <a:xfrm>
            <a:off x="3948112" y="1182687"/>
            <a:ext cx="3090862" cy="434975"/>
          </a:xfrm>
          <a:prstGeom prst="rect">
            <a:avLst/>
          </a:prstGeom>
          <a:noFill/>
          <a:ln>
            <a:noFill/>
          </a:ln>
        </p:spPr>
      </p:pic>
      <p:pic>
        <p:nvPicPr>
          <p:cNvPr id="434" name="Google Shape;434;p30"/>
          <p:cNvPicPr preferRelativeResize="0"/>
          <p:nvPr/>
        </p:nvPicPr>
        <p:blipFill rotWithShape="1">
          <a:blip r:embed="rId8">
            <a:alphaModFix/>
          </a:blip>
          <a:srcRect b="0" l="0" r="0" t="0"/>
          <a:stretch/>
        </p:blipFill>
        <p:spPr>
          <a:xfrm>
            <a:off x="3962400" y="1666875"/>
            <a:ext cx="3106737" cy="434975"/>
          </a:xfrm>
          <a:prstGeom prst="rect">
            <a:avLst/>
          </a:prstGeom>
          <a:noFill/>
          <a:ln>
            <a:noFill/>
          </a:ln>
        </p:spPr>
      </p:pic>
      <p:sp>
        <p:nvSpPr>
          <p:cNvPr id="435" name="Google Shape;435;p30"/>
          <p:cNvSpPr txBox="1"/>
          <p:nvPr/>
        </p:nvSpPr>
        <p:spPr>
          <a:xfrm>
            <a:off x="184150" y="2417762"/>
            <a:ext cx="3984625" cy="396875"/>
          </a:xfrm>
          <a:prstGeom prst="rect">
            <a:avLst/>
          </a:prstGeom>
          <a:noFill/>
          <a:ln>
            <a:noFill/>
          </a:ln>
        </p:spPr>
        <p:txBody>
          <a:bodyPr anchorCtr="0" anchor="ctr" bIns="45700" lIns="91425" spcFirstLastPara="1" rIns="91425" wrap="square" tIns="45700">
            <a:noAutofit/>
          </a:bodyPr>
          <a:lstStyle/>
          <a:p>
            <a:pPr indent="0" lvl="0" marL="87312" marR="0" rtl="0" algn="ctr">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Faz büyüklükleri ile güç denklemi:</a:t>
            </a:r>
            <a:endParaRPr/>
          </a:p>
        </p:txBody>
      </p:sp>
      <p:sp>
        <p:nvSpPr>
          <p:cNvPr id="436" name="Google Shape;436;p30"/>
          <p:cNvSpPr txBox="1"/>
          <p:nvPr/>
        </p:nvSpPr>
        <p:spPr>
          <a:xfrm>
            <a:off x="4962525" y="2422525"/>
            <a:ext cx="3984625" cy="3968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Hat büyüklükleri ile güç denklemi:</a:t>
            </a:r>
            <a:endParaRPr/>
          </a:p>
        </p:txBody>
      </p:sp>
      <p:pic>
        <p:nvPicPr>
          <p:cNvPr id="437" name="Google Shape;437;p30"/>
          <p:cNvPicPr preferRelativeResize="0"/>
          <p:nvPr/>
        </p:nvPicPr>
        <p:blipFill rotWithShape="1">
          <a:blip r:embed="rId9">
            <a:alphaModFix/>
          </a:blip>
          <a:srcRect b="0" l="0" r="0" t="0"/>
          <a:stretch/>
        </p:blipFill>
        <p:spPr>
          <a:xfrm>
            <a:off x="1314450" y="2981325"/>
            <a:ext cx="6343650" cy="2143125"/>
          </a:xfrm>
          <a:prstGeom prst="rect">
            <a:avLst/>
          </a:prstGeom>
          <a:noFill/>
          <a:ln>
            <a:noFill/>
          </a:ln>
        </p:spPr>
      </p:pic>
      <p:pic>
        <p:nvPicPr>
          <p:cNvPr id="438" name="Google Shape;438;p30"/>
          <p:cNvPicPr preferRelativeResize="0"/>
          <p:nvPr/>
        </p:nvPicPr>
        <p:blipFill rotWithShape="1">
          <a:blip r:embed="rId10">
            <a:alphaModFix/>
          </a:blip>
          <a:srcRect b="0" l="0" r="0" t="0"/>
          <a:stretch/>
        </p:blipFill>
        <p:spPr>
          <a:xfrm>
            <a:off x="3148012" y="5583237"/>
            <a:ext cx="2068512" cy="461962"/>
          </a:xfrm>
          <a:prstGeom prst="rect">
            <a:avLst/>
          </a:prstGeom>
          <a:noFill/>
          <a:ln>
            <a:noFill/>
          </a:ln>
        </p:spPr>
      </p:pic>
      <p:sp>
        <p:nvSpPr>
          <p:cNvPr id="439" name="Google Shape;439;p30"/>
          <p:cNvSpPr txBox="1"/>
          <p:nvPr/>
        </p:nvSpPr>
        <p:spPr>
          <a:xfrm>
            <a:off x="327025" y="5559425"/>
            <a:ext cx="2592387" cy="3968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Toplam görünür güç:</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grpSp>
        <p:nvGrpSpPr>
          <p:cNvPr id="444" name="Google Shape;444;p31"/>
          <p:cNvGrpSpPr/>
          <p:nvPr/>
        </p:nvGrpSpPr>
        <p:grpSpPr>
          <a:xfrm>
            <a:off x="0" y="6524625"/>
            <a:ext cx="9144000" cy="361950"/>
            <a:chOff x="0" y="4110"/>
            <a:chExt cx="5760" cy="228"/>
          </a:xfrm>
        </p:grpSpPr>
        <p:sp>
          <p:nvSpPr>
            <p:cNvPr id="445" name="Google Shape;445;p31"/>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46" name="Google Shape;446;p31"/>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447" name="Google Shape;447;p31"/>
          <p:cNvSpPr txBox="1"/>
          <p:nvPr/>
        </p:nvSpPr>
        <p:spPr>
          <a:xfrm>
            <a:off x="231775" y="709612"/>
            <a:ext cx="8567737" cy="5568950"/>
          </a:xfrm>
          <a:prstGeom prst="rect">
            <a:avLst/>
          </a:prstGeom>
          <a:no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Üç-fazlı transformatorların primerleri ve sekonderleri yıldız (Y) veya üçgen (Δ) şeklinde birbirlerinden bağımsız olarak bağlanabilirler. Üç-faz transformator ünitesini (bankasını) dört ayrı şekilde bağlamak mümkündür. </a:t>
            </a:r>
            <a:endParaRPr/>
          </a:p>
          <a:p>
            <a:pPr indent="0" lvl="0" marL="0" marR="0" rtl="0" algn="just">
              <a:lnSpc>
                <a:spcPct val="120000"/>
              </a:lnSpc>
              <a:spcBef>
                <a:spcPts val="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Yıldız-Yıldız (Y-Y)</a:t>
            </a:r>
            <a:endParaRPr/>
          </a:p>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2.  Yıldız-Üçgen (Y-Δ)</a:t>
            </a:r>
            <a:endParaRPr/>
          </a:p>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3.  Üçgen-Yıldız (Δ-Y)</a:t>
            </a:r>
            <a:endParaRPr/>
          </a:p>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4.  Üçgen-Üçgen (Δ-Δ)</a:t>
            </a:r>
            <a:endParaRPr/>
          </a:p>
          <a:p>
            <a:pPr indent="0" lvl="0" marL="0" marR="0" rtl="0" algn="just">
              <a:lnSpc>
                <a:spcPct val="120000"/>
              </a:lnSpc>
              <a:spcBef>
                <a:spcPts val="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 dört bağlantıdan herhangi birinin gerçekleştirildiği üç-faz transformator ünitesini analiz etmek için ünitedeki tek bir transformatorun incelenmesi yeterlidir. Bankadaki herhangi bir transformator daha önce çalışılan bir-fazlı transformator davranışının tamamen aynısını gösterir. Üç-faz transformatorun empedans, gerilim regülasyonu, verim ve benzer diğer hesaplamaları, daha önce bir-faz transformator için geliştirilen aynı teknikler ile bir-faz esasına göre yapılır. </a:t>
            </a:r>
            <a:endParaRPr/>
          </a:p>
        </p:txBody>
      </p:sp>
      <p:grpSp>
        <p:nvGrpSpPr>
          <p:cNvPr id="448" name="Google Shape;448;p31"/>
          <p:cNvGrpSpPr/>
          <p:nvPr/>
        </p:nvGrpSpPr>
        <p:grpSpPr>
          <a:xfrm>
            <a:off x="0" y="-320675"/>
            <a:ext cx="9144000" cy="874712"/>
            <a:chOff x="0" y="-202"/>
            <a:chExt cx="5760" cy="551"/>
          </a:xfrm>
        </p:grpSpPr>
        <p:sp>
          <p:nvSpPr>
            <p:cNvPr id="449" name="Google Shape;449;p31"/>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50" name="Google Shape;450;p31"/>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51" name="Google Shape;451;p31"/>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pSp>
        <p:nvGrpSpPr>
          <p:cNvPr id="456" name="Google Shape;456;p32"/>
          <p:cNvGrpSpPr/>
          <p:nvPr/>
        </p:nvGrpSpPr>
        <p:grpSpPr>
          <a:xfrm>
            <a:off x="0" y="6524625"/>
            <a:ext cx="9144000" cy="361950"/>
            <a:chOff x="0" y="4110"/>
            <a:chExt cx="5760" cy="228"/>
          </a:xfrm>
        </p:grpSpPr>
        <p:sp>
          <p:nvSpPr>
            <p:cNvPr id="457" name="Google Shape;457;p32"/>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58" name="Google Shape;458;p32"/>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459" name="Google Shape;459;p32"/>
          <p:cNvSpPr txBox="1"/>
          <p:nvPr/>
        </p:nvSpPr>
        <p:spPr>
          <a:xfrm>
            <a:off x="0" y="646112"/>
            <a:ext cx="37782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Yıldız-Yıldız (Y-Y) bağlantı </a:t>
            </a:r>
            <a:endParaRPr/>
          </a:p>
        </p:txBody>
      </p:sp>
      <p:grpSp>
        <p:nvGrpSpPr>
          <p:cNvPr id="460" name="Google Shape;460;p32"/>
          <p:cNvGrpSpPr/>
          <p:nvPr/>
        </p:nvGrpSpPr>
        <p:grpSpPr>
          <a:xfrm>
            <a:off x="0" y="-320675"/>
            <a:ext cx="9144000" cy="874712"/>
            <a:chOff x="0" y="-202"/>
            <a:chExt cx="5760" cy="551"/>
          </a:xfrm>
        </p:grpSpPr>
        <p:sp>
          <p:nvSpPr>
            <p:cNvPr id="461" name="Google Shape;461;p32"/>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62" name="Google Shape;462;p32"/>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63" name="Google Shape;463;p32"/>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pic>
        <p:nvPicPr>
          <p:cNvPr id="464" name="Google Shape;464;p32"/>
          <p:cNvPicPr preferRelativeResize="0"/>
          <p:nvPr/>
        </p:nvPicPr>
        <p:blipFill rotWithShape="1">
          <a:blip r:embed="rId3">
            <a:alphaModFix/>
          </a:blip>
          <a:srcRect b="0" l="0" r="0" t="0"/>
          <a:stretch/>
        </p:blipFill>
        <p:spPr>
          <a:xfrm>
            <a:off x="3833812" y="623887"/>
            <a:ext cx="5310187" cy="5626100"/>
          </a:xfrm>
          <a:prstGeom prst="rect">
            <a:avLst/>
          </a:prstGeom>
          <a:noFill/>
          <a:ln>
            <a:noFill/>
          </a:ln>
        </p:spPr>
      </p:pic>
      <p:sp>
        <p:nvSpPr>
          <p:cNvPr id="465" name="Google Shape;465;p32"/>
          <p:cNvSpPr txBox="1"/>
          <p:nvPr/>
        </p:nvSpPr>
        <p:spPr>
          <a:xfrm>
            <a:off x="0" y="31765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66" name="Google Shape;466;p32"/>
          <p:cNvPicPr preferRelativeResize="0"/>
          <p:nvPr/>
        </p:nvPicPr>
        <p:blipFill rotWithShape="1">
          <a:blip r:embed="rId4">
            <a:alphaModFix/>
          </a:blip>
          <a:srcRect b="0" l="0" r="0" t="0"/>
          <a:stretch/>
        </p:blipFill>
        <p:spPr>
          <a:xfrm>
            <a:off x="427037" y="2843212"/>
            <a:ext cx="2170112" cy="1017587"/>
          </a:xfrm>
          <a:prstGeom prst="rect">
            <a:avLst/>
          </a:prstGeom>
          <a:noFill/>
          <a:ln>
            <a:noFill/>
          </a:ln>
        </p:spPr>
      </p:pic>
      <p:sp>
        <p:nvSpPr>
          <p:cNvPr id="467" name="Google Shape;467;p32"/>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68" name="Google Shape;468;p32"/>
          <p:cNvPicPr preferRelativeResize="0"/>
          <p:nvPr/>
        </p:nvPicPr>
        <p:blipFill rotWithShape="1">
          <a:blip r:embed="rId5">
            <a:alphaModFix/>
          </a:blip>
          <a:srcRect b="0" l="0" r="0" t="0"/>
          <a:stretch/>
        </p:blipFill>
        <p:spPr>
          <a:xfrm>
            <a:off x="419100" y="1249362"/>
            <a:ext cx="1831975" cy="528637"/>
          </a:xfrm>
          <a:prstGeom prst="rect">
            <a:avLst/>
          </a:prstGeom>
          <a:noFill/>
          <a:ln>
            <a:noFill/>
          </a:ln>
        </p:spPr>
      </p:pic>
      <p:sp>
        <p:nvSpPr>
          <p:cNvPr id="469" name="Google Shape;469;p32"/>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70" name="Google Shape;470;p32"/>
          <p:cNvPicPr preferRelativeResize="0"/>
          <p:nvPr/>
        </p:nvPicPr>
        <p:blipFill rotWithShape="1">
          <a:blip r:embed="rId6">
            <a:alphaModFix/>
          </a:blip>
          <a:srcRect b="0" l="0" r="0" t="0"/>
          <a:stretch/>
        </p:blipFill>
        <p:spPr>
          <a:xfrm>
            <a:off x="404812" y="1989137"/>
            <a:ext cx="1841500" cy="585787"/>
          </a:xfrm>
          <a:prstGeom prst="rect">
            <a:avLst/>
          </a:prstGeom>
          <a:noFill/>
          <a:ln>
            <a:noFill/>
          </a:ln>
        </p:spPr>
      </p:pic>
      <p:sp>
        <p:nvSpPr>
          <p:cNvPr id="471" name="Google Shape;471;p32"/>
          <p:cNvSpPr txBox="1"/>
          <p:nvPr/>
        </p:nvSpPr>
        <p:spPr>
          <a:xfrm>
            <a:off x="0" y="33099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72" name="Google Shape;472;p32"/>
          <p:cNvPicPr preferRelativeResize="0"/>
          <p:nvPr/>
        </p:nvPicPr>
        <p:blipFill rotWithShape="1">
          <a:blip r:embed="rId7">
            <a:alphaModFix/>
          </a:blip>
          <a:srcRect b="0" l="0" r="0" t="0"/>
          <a:stretch/>
        </p:blipFill>
        <p:spPr>
          <a:xfrm>
            <a:off x="623887" y="4673600"/>
            <a:ext cx="1252537" cy="530225"/>
          </a:xfrm>
          <a:prstGeom prst="rect">
            <a:avLst/>
          </a:prstGeom>
          <a:noFill/>
          <a:ln>
            <a:noFill/>
          </a:ln>
        </p:spPr>
      </p:pic>
      <p:sp>
        <p:nvSpPr>
          <p:cNvPr id="473" name="Google Shape;473;p32"/>
          <p:cNvSpPr txBox="1"/>
          <p:nvPr/>
        </p:nvSpPr>
        <p:spPr>
          <a:xfrm>
            <a:off x="0" y="33099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474" name="Google Shape;474;p32"/>
          <p:cNvPicPr preferRelativeResize="0"/>
          <p:nvPr/>
        </p:nvPicPr>
        <p:blipFill rotWithShape="1">
          <a:blip r:embed="rId8">
            <a:alphaModFix/>
          </a:blip>
          <a:srcRect b="0" l="0" r="0" t="0"/>
          <a:stretch/>
        </p:blipFill>
        <p:spPr>
          <a:xfrm>
            <a:off x="595312" y="5299075"/>
            <a:ext cx="1230312" cy="5127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3"/>
          <p:cNvSpPr txBox="1"/>
          <p:nvPr>
            <p:ph idx="1" type="body"/>
          </p:nvPr>
        </p:nvSpPr>
        <p:spPr>
          <a:xfrm>
            <a:off x="409575" y="1212850"/>
            <a:ext cx="8193087" cy="4114800"/>
          </a:xfrm>
          <a:prstGeom prst="rect">
            <a:avLst/>
          </a:prstGeom>
          <a:noFill/>
          <a:ln>
            <a:noFill/>
          </a:ln>
        </p:spPr>
        <p:txBody>
          <a:bodyPr anchorCtr="0" anchor="t" bIns="45700" lIns="91425" spcFirstLastPara="1" rIns="91425" wrap="square" tIns="45700">
            <a:noAutofit/>
          </a:bodyPr>
          <a:lstStyle/>
          <a:p>
            <a:pPr indent="0" lvl="0" marL="87312" rtl="0" algn="just">
              <a:lnSpc>
                <a:spcPct val="13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Y-Y bağlantı çok önemli iki problemi meydana getirir:</a:t>
            </a:r>
            <a:endParaRPr/>
          </a:p>
          <a:p>
            <a:pPr indent="-260349" lvl="1" marL="623887" rtl="0" algn="just">
              <a:lnSpc>
                <a:spcPct val="13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1. Transformator devresine bağlı yükler dengesiz ise, transformator faz gerilimleri ciddi ölçüde dengesiz hale gelir.</a:t>
            </a:r>
            <a:endParaRPr/>
          </a:p>
          <a:p>
            <a:pPr indent="-260349" lvl="1" marL="623887" rtl="0" algn="just">
              <a:lnSpc>
                <a:spcPct val="13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2. Üçüncü (3.) harmonik gerilimleri üretmesidir.</a:t>
            </a:r>
            <a:endParaRPr/>
          </a:p>
          <a:p>
            <a:pPr indent="0" lvl="0" marL="87312" rtl="0" algn="just">
              <a:lnSpc>
                <a:spcPct val="13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87312" rtl="0" algn="just">
              <a:lnSpc>
                <a:spcPct val="130000"/>
              </a:lnSpc>
              <a:spcBef>
                <a:spcPts val="400"/>
              </a:spcBef>
              <a:spcAft>
                <a:spcPts val="0"/>
              </a:spcAft>
              <a:buClr>
                <a:srgbClr val="008080"/>
              </a:buClr>
              <a:buSzPts val="2000"/>
              <a:buFont typeface="Times New Roman"/>
              <a:buNone/>
            </a:pPr>
            <a:r>
              <a:rPr b="0" i="0" lang="en-US" sz="2000" u="none">
                <a:solidFill>
                  <a:srgbClr val="008080"/>
                </a:solidFill>
                <a:latin typeface="Times New Roman"/>
                <a:ea typeface="Times New Roman"/>
                <a:cs typeface="Times New Roman"/>
                <a:sym typeface="Times New Roman"/>
              </a:rPr>
              <a:t>Hem dengesizlik hem de 3. harmonik problemlerini gidermek için kullanılan iki teknik vardır:</a:t>
            </a:r>
            <a:endParaRPr/>
          </a:p>
          <a:p>
            <a:pPr indent="-260349" lvl="1" marL="623887" rtl="0" algn="just">
              <a:lnSpc>
                <a:spcPct val="13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 Transformator ile kaynağın nötr noktalarının birleştirilmesi</a:t>
            </a:r>
            <a:endParaRPr/>
          </a:p>
          <a:p>
            <a:pPr indent="-260349" lvl="1" marL="623887" rtl="0" algn="just">
              <a:lnSpc>
                <a:spcPct val="13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(ii) Üçüncü (tersiyer) sargılı bir transformatorun kullanılması</a:t>
            </a:r>
            <a:endParaRPr/>
          </a:p>
        </p:txBody>
      </p:sp>
      <p:grpSp>
        <p:nvGrpSpPr>
          <p:cNvPr id="480" name="Google Shape;480;p33"/>
          <p:cNvGrpSpPr/>
          <p:nvPr/>
        </p:nvGrpSpPr>
        <p:grpSpPr>
          <a:xfrm>
            <a:off x="0" y="6524625"/>
            <a:ext cx="9144000" cy="361950"/>
            <a:chOff x="0" y="4110"/>
            <a:chExt cx="5760" cy="228"/>
          </a:xfrm>
        </p:grpSpPr>
        <p:sp>
          <p:nvSpPr>
            <p:cNvPr id="481" name="Google Shape;481;p33"/>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82" name="Google Shape;482;p33"/>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483" name="Google Shape;483;p33"/>
          <p:cNvGrpSpPr/>
          <p:nvPr/>
        </p:nvGrpSpPr>
        <p:grpSpPr>
          <a:xfrm>
            <a:off x="0" y="-320675"/>
            <a:ext cx="9144000" cy="874712"/>
            <a:chOff x="0" y="-202"/>
            <a:chExt cx="5760" cy="551"/>
          </a:xfrm>
        </p:grpSpPr>
        <p:sp>
          <p:nvSpPr>
            <p:cNvPr id="484" name="Google Shape;484;p33"/>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85" name="Google Shape;485;p33"/>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86" name="Google Shape;486;p33"/>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
        <p:nvSpPr>
          <p:cNvPr id="487" name="Google Shape;487;p33"/>
          <p:cNvSpPr txBox="1"/>
          <p:nvPr/>
        </p:nvSpPr>
        <p:spPr>
          <a:xfrm>
            <a:off x="0" y="646112"/>
            <a:ext cx="37782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Yıldız-Yıldız (Y-Y) bağlantı </a:t>
            </a:r>
            <a:endParaRPr/>
          </a:p>
        </p:txBody>
      </p:sp>
      <p:sp>
        <p:nvSpPr>
          <p:cNvPr id="488" name="Google Shape;488;p33"/>
          <p:cNvSpPr txBox="1"/>
          <p:nvPr/>
        </p:nvSpPr>
        <p:spPr>
          <a:xfrm>
            <a:off x="812800" y="5573712"/>
            <a:ext cx="7056437" cy="701675"/>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Pratikte Y-Y bağlantı çok nadir kullanılır</a:t>
            </a:r>
            <a:r>
              <a:rPr b="0" i="0" lang="en-US" sz="2000" u="none">
                <a:solidFill>
                  <a:schemeClr val="dk1"/>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Çünkü bu bağlantının yaptığı işi diğer bağlantılar da yapabilir.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6"/>
          <p:cNvGrpSpPr/>
          <p:nvPr/>
        </p:nvGrpSpPr>
        <p:grpSpPr>
          <a:xfrm>
            <a:off x="0" y="-46037"/>
            <a:ext cx="9144000" cy="600075"/>
            <a:chOff x="0" y="-29"/>
            <a:chExt cx="5760" cy="378"/>
          </a:xfrm>
        </p:grpSpPr>
        <p:sp>
          <p:nvSpPr>
            <p:cNvPr id="136" name="Google Shape;136;p16"/>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37" name="Google Shape;137;p16"/>
            <p:cNvSpPr txBox="1"/>
            <p:nvPr/>
          </p:nvSpPr>
          <p:spPr>
            <a:xfrm>
              <a:off x="0" y="0"/>
              <a:ext cx="576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38" name="Google Shape;138;p16"/>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İdeal Transformator-Yüklü</a:t>
              </a:r>
              <a:endParaRPr/>
            </a:p>
          </p:txBody>
        </p:sp>
      </p:grpSp>
      <p:grpSp>
        <p:nvGrpSpPr>
          <p:cNvPr id="139" name="Google Shape;139;p16"/>
          <p:cNvGrpSpPr/>
          <p:nvPr/>
        </p:nvGrpSpPr>
        <p:grpSpPr>
          <a:xfrm>
            <a:off x="0" y="6524625"/>
            <a:ext cx="9144000" cy="361950"/>
            <a:chOff x="0" y="4110"/>
            <a:chExt cx="5760" cy="228"/>
          </a:xfrm>
        </p:grpSpPr>
        <p:sp>
          <p:nvSpPr>
            <p:cNvPr id="140" name="Google Shape;140;p16"/>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41" name="Google Shape;141;p16"/>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142" name="Google Shape;142;p16"/>
          <p:cNvSpPr txBox="1"/>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43" name="Google Shape;143;p16"/>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44" name="Google Shape;144;p16"/>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45" name="Google Shape;145;p16"/>
          <p:cNvSpPr txBox="1"/>
          <p:nvPr/>
        </p:nvSpPr>
        <p:spPr>
          <a:xfrm>
            <a:off x="49212" y="687387"/>
            <a:ext cx="8832850" cy="10160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Sargı dirençleri, kaçak endüktansları ve uyartım kayıpları ihmal edilmiş ideal bir transformatora bir yükün bağlandığını varsayınız. </a:t>
            </a:r>
            <a:endParaRPr/>
          </a:p>
        </p:txBody>
      </p:sp>
      <p:sp>
        <p:nvSpPr>
          <p:cNvPr id="146" name="Google Shape;146;p16"/>
          <p:cNvSpPr txBox="1"/>
          <p:nvPr/>
        </p:nvSpPr>
        <p:spPr>
          <a:xfrm>
            <a:off x="0" y="31765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47" name="Google Shape;147;p16"/>
          <p:cNvSpPr txBox="1"/>
          <p:nvPr/>
        </p:nvSpPr>
        <p:spPr>
          <a:xfrm>
            <a:off x="0" y="32051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48" name="Google Shape;148;p16"/>
          <p:cNvSpPr txBox="1"/>
          <p:nvPr/>
        </p:nvSpPr>
        <p:spPr>
          <a:xfrm>
            <a:off x="0" y="31670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49" name="Google Shape;149;p16"/>
          <p:cNvSpPr txBox="1"/>
          <p:nvPr/>
        </p:nvSpPr>
        <p:spPr>
          <a:xfrm>
            <a:off x="0" y="31670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grpSp>
        <p:nvGrpSpPr>
          <p:cNvPr id="150" name="Google Shape;150;p16"/>
          <p:cNvGrpSpPr/>
          <p:nvPr/>
        </p:nvGrpSpPr>
        <p:grpSpPr>
          <a:xfrm>
            <a:off x="1090612" y="4205287"/>
            <a:ext cx="3216275" cy="1574800"/>
            <a:chOff x="126" y="1793"/>
            <a:chExt cx="2664" cy="1330"/>
          </a:xfrm>
        </p:grpSpPr>
        <p:pic>
          <p:nvPicPr>
            <p:cNvPr id="151" name="Google Shape;151;p16"/>
            <p:cNvPicPr preferRelativeResize="0"/>
            <p:nvPr/>
          </p:nvPicPr>
          <p:blipFill rotWithShape="1">
            <a:blip r:embed="rId3">
              <a:alphaModFix/>
            </a:blip>
            <a:srcRect b="0" l="0" r="0" t="0"/>
            <a:stretch/>
          </p:blipFill>
          <p:spPr>
            <a:xfrm>
              <a:off x="126" y="1793"/>
              <a:ext cx="1457" cy="572"/>
            </a:xfrm>
            <a:prstGeom prst="rect">
              <a:avLst/>
            </a:prstGeom>
            <a:noFill/>
            <a:ln>
              <a:noFill/>
            </a:ln>
          </p:spPr>
        </p:pic>
        <p:pic>
          <p:nvPicPr>
            <p:cNvPr id="152" name="Google Shape;152;p16"/>
            <p:cNvPicPr preferRelativeResize="0"/>
            <p:nvPr/>
          </p:nvPicPr>
          <p:blipFill rotWithShape="1">
            <a:blip r:embed="rId4">
              <a:alphaModFix/>
            </a:blip>
            <a:srcRect b="0" l="0" r="0" t="0"/>
            <a:stretch/>
          </p:blipFill>
          <p:spPr>
            <a:xfrm>
              <a:off x="1780" y="1838"/>
              <a:ext cx="565" cy="465"/>
            </a:xfrm>
            <a:prstGeom prst="rect">
              <a:avLst/>
            </a:prstGeom>
            <a:noFill/>
            <a:ln>
              <a:noFill/>
            </a:ln>
          </p:spPr>
        </p:pic>
        <p:pic>
          <p:nvPicPr>
            <p:cNvPr id="153" name="Google Shape;153;p16"/>
            <p:cNvPicPr preferRelativeResize="0"/>
            <p:nvPr/>
          </p:nvPicPr>
          <p:blipFill rotWithShape="1">
            <a:blip r:embed="rId5">
              <a:alphaModFix/>
            </a:blip>
            <a:srcRect b="0" l="0" r="0" t="0"/>
            <a:stretch/>
          </p:blipFill>
          <p:spPr>
            <a:xfrm>
              <a:off x="126" y="2543"/>
              <a:ext cx="1087" cy="580"/>
            </a:xfrm>
            <a:prstGeom prst="rect">
              <a:avLst/>
            </a:prstGeom>
            <a:noFill/>
            <a:ln>
              <a:noFill/>
            </a:ln>
          </p:spPr>
        </p:pic>
        <p:pic>
          <p:nvPicPr>
            <p:cNvPr id="154" name="Google Shape;154;p16"/>
            <p:cNvPicPr preferRelativeResize="0"/>
            <p:nvPr/>
          </p:nvPicPr>
          <p:blipFill rotWithShape="1">
            <a:blip r:embed="rId6">
              <a:alphaModFix/>
            </a:blip>
            <a:srcRect b="0" l="0" r="0" t="0"/>
            <a:stretch/>
          </p:blipFill>
          <p:spPr>
            <a:xfrm>
              <a:off x="1729" y="2556"/>
              <a:ext cx="1061" cy="561"/>
            </a:xfrm>
            <a:prstGeom prst="rect">
              <a:avLst/>
            </a:prstGeom>
            <a:noFill/>
            <a:ln>
              <a:noFill/>
            </a:ln>
          </p:spPr>
        </p:pic>
      </p:grpSp>
      <p:sp>
        <p:nvSpPr>
          <p:cNvPr id="155" name="Google Shape;155;p16"/>
          <p:cNvSpPr txBox="1"/>
          <p:nvPr/>
        </p:nvSpPr>
        <p:spPr>
          <a:xfrm>
            <a:off x="1423987" y="3729037"/>
            <a:ext cx="483235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400"/>
              <a:buFont typeface="Times New Roman"/>
              <a:buNone/>
            </a:pPr>
            <a:r>
              <a:rPr b="0" i="0" lang="en-US" sz="1400" u="none">
                <a:solidFill>
                  <a:srgbClr val="0000FF"/>
                </a:solidFill>
                <a:latin typeface="Times New Roman"/>
                <a:ea typeface="Times New Roman"/>
                <a:cs typeface="Times New Roman"/>
                <a:sym typeface="Times New Roman"/>
              </a:rPr>
              <a:t>Sekonderine yük bağlı ideal bir transformator ve eşdeğer devresi </a:t>
            </a:r>
            <a:endParaRPr/>
          </a:p>
        </p:txBody>
      </p:sp>
      <p:pic>
        <p:nvPicPr>
          <p:cNvPr id="156" name="Google Shape;156;p16"/>
          <p:cNvPicPr preferRelativeResize="0"/>
          <p:nvPr/>
        </p:nvPicPr>
        <p:blipFill rotWithShape="1">
          <a:blip r:embed="rId7">
            <a:alphaModFix/>
          </a:blip>
          <a:srcRect b="0" l="0" r="0" t="0"/>
          <a:stretch/>
        </p:blipFill>
        <p:spPr>
          <a:xfrm>
            <a:off x="788987" y="1776412"/>
            <a:ext cx="6524625" cy="1952625"/>
          </a:xfrm>
          <a:prstGeom prst="rect">
            <a:avLst/>
          </a:prstGeom>
          <a:noFill/>
          <a:ln>
            <a:noFill/>
          </a:ln>
        </p:spPr>
      </p:pic>
      <p:pic>
        <p:nvPicPr>
          <p:cNvPr id="157" name="Google Shape;157;p16"/>
          <p:cNvPicPr preferRelativeResize="0"/>
          <p:nvPr/>
        </p:nvPicPr>
        <p:blipFill rotWithShape="1">
          <a:blip r:embed="rId8">
            <a:alphaModFix/>
          </a:blip>
          <a:srcRect b="0" l="0" r="0" t="0"/>
          <a:stretch/>
        </p:blipFill>
        <p:spPr>
          <a:xfrm>
            <a:off x="5780087" y="3681412"/>
            <a:ext cx="3879850" cy="29289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4"/>
          <p:cNvSpPr txBox="1"/>
          <p:nvPr>
            <p:ph idx="1" type="body"/>
          </p:nvPr>
        </p:nvSpPr>
        <p:spPr>
          <a:xfrm>
            <a:off x="177800" y="1112837"/>
            <a:ext cx="8662987" cy="2228850"/>
          </a:xfrm>
          <a:prstGeom prst="rect">
            <a:avLst/>
          </a:prstGeom>
          <a:noFill/>
          <a:ln>
            <a:noFill/>
          </a:ln>
        </p:spPr>
        <p:txBody>
          <a:bodyPr anchorCtr="0" anchor="t" bIns="45700" lIns="91425" spcFirstLastPara="1" rIns="91425" wrap="square" tIns="45700">
            <a:noAutofit/>
          </a:bodyPr>
          <a:lstStyle/>
          <a:p>
            <a:pPr indent="0" lvl="1" marL="179387" rtl="0" algn="just">
              <a:lnSpc>
                <a:spcPct val="11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(i) Transformator ile kaynağın nötr noktalarının birleştirilmesi:</a:t>
            </a:r>
            <a:endParaRPr/>
          </a:p>
          <a:p>
            <a:pPr indent="0" lvl="1" marL="179387" rtl="0" algn="just">
              <a:lnSpc>
                <a:spcPct val="14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Özellikle primer tarafı nötr hattının topraklanması. Bu bağlantı 3.harmonik bileşenlerinin yüksek harmonik gerilimleri oluşturması yerine nötr hattına bir akım akışına yol açar. Nötr hattı aynı zamanda yükün herhangi bir akım dengesizliğine karşı akım dönüş yolu sağlar.</a:t>
            </a:r>
            <a:endParaRPr/>
          </a:p>
        </p:txBody>
      </p:sp>
      <p:grpSp>
        <p:nvGrpSpPr>
          <p:cNvPr id="494" name="Google Shape;494;p34"/>
          <p:cNvGrpSpPr/>
          <p:nvPr/>
        </p:nvGrpSpPr>
        <p:grpSpPr>
          <a:xfrm>
            <a:off x="0" y="6524625"/>
            <a:ext cx="9144000" cy="361950"/>
            <a:chOff x="0" y="4110"/>
            <a:chExt cx="5760" cy="228"/>
          </a:xfrm>
        </p:grpSpPr>
        <p:sp>
          <p:nvSpPr>
            <p:cNvPr id="495" name="Google Shape;495;p34"/>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96" name="Google Shape;496;p34"/>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497" name="Google Shape;497;p34"/>
          <p:cNvGrpSpPr/>
          <p:nvPr/>
        </p:nvGrpSpPr>
        <p:grpSpPr>
          <a:xfrm>
            <a:off x="0" y="-320675"/>
            <a:ext cx="9144000" cy="874712"/>
            <a:chOff x="0" y="-202"/>
            <a:chExt cx="5760" cy="551"/>
          </a:xfrm>
        </p:grpSpPr>
        <p:sp>
          <p:nvSpPr>
            <p:cNvPr id="498" name="Google Shape;498;p34"/>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499" name="Google Shape;499;p34"/>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00" name="Google Shape;500;p34"/>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
        <p:nvSpPr>
          <p:cNvPr id="501" name="Google Shape;501;p34"/>
          <p:cNvSpPr txBox="1"/>
          <p:nvPr/>
        </p:nvSpPr>
        <p:spPr>
          <a:xfrm>
            <a:off x="188912" y="646112"/>
            <a:ext cx="37782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Yıldız-Yıldız (Y-Y) bağlantı </a:t>
            </a:r>
            <a:endParaRPr/>
          </a:p>
        </p:txBody>
      </p:sp>
      <p:pic>
        <p:nvPicPr>
          <p:cNvPr id="502" name="Google Shape;502;p34"/>
          <p:cNvPicPr preferRelativeResize="0"/>
          <p:nvPr/>
        </p:nvPicPr>
        <p:blipFill rotWithShape="1">
          <a:blip r:embed="rId3">
            <a:alphaModFix/>
          </a:blip>
          <a:srcRect b="0" l="0" r="0" t="0"/>
          <a:stretch/>
        </p:blipFill>
        <p:spPr>
          <a:xfrm>
            <a:off x="908050" y="3389312"/>
            <a:ext cx="7010400" cy="2632075"/>
          </a:xfrm>
          <a:prstGeom prst="rect">
            <a:avLst/>
          </a:prstGeom>
          <a:noFill/>
          <a:ln>
            <a:noFill/>
          </a:ln>
        </p:spPr>
      </p:pic>
      <p:sp>
        <p:nvSpPr>
          <p:cNvPr id="503" name="Google Shape;503;p34"/>
          <p:cNvSpPr txBox="1"/>
          <p:nvPr/>
        </p:nvSpPr>
        <p:spPr>
          <a:xfrm>
            <a:off x="1465262" y="6011862"/>
            <a:ext cx="5951537"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600"/>
              <a:buFont typeface="Times New Roman"/>
              <a:buNone/>
            </a:pPr>
            <a:r>
              <a:rPr b="0" i="0" lang="en-US" sz="1600" u="none">
                <a:solidFill>
                  <a:schemeClr val="accent2"/>
                </a:solidFill>
                <a:latin typeface="Times New Roman"/>
                <a:ea typeface="Times New Roman"/>
                <a:cs typeface="Times New Roman"/>
                <a:sym typeface="Times New Roman"/>
              </a:rPr>
              <a:t>Generatör ile transformator nötr noktaları nötr hattı ile birleştirilmiştir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5"/>
          <p:cNvSpPr txBox="1"/>
          <p:nvPr>
            <p:ph idx="1" type="body"/>
          </p:nvPr>
        </p:nvSpPr>
        <p:spPr>
          <a:xfrm>
            <a:off x="63500" y="1069975"/>
            <a:ext cx="8966200" cy="3044825"/>
          </a:xfrm>
          <a:prstGeom prst="rect">
            <a:avLst/>
          </a:prstGeom>
          <a:noFill/>
          <a:ln>
            <a:noFill/>
          </a:ln>
        </p:spPr>
        <p:txBody>
          <a:bodyPr anchorCtr="0" anchor="t" bIns="45700" lIns="91425" spcFirstLastPara="1" rIns="91425" wrap="square" tIns="45700">
            <a:noAutofit/>
          </a:bodyPr>
          <a:lstStyle/>
          <a:p>
            <a:pPr indent="0" lvl="1" marL="179387" rtl="0" algn="just">
              <a:lnSpc>
                <a:spcPct val="11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(ii) Üçüncü (tersiyer) sargılı bir transformatorun kullanılması</a:t>
            </a:r>
            <a:endParaRPr/>
          </a:p>
          <a:p>
            <a:pPr indent="0" lvl="1" marL="179387" rtl="0" algn="just">
              <a:lnSpc>
                <a:spcPct val="14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Transformator ünitesinin üzerinde bulunduğu aynı nüve üzerine üçüncü bir sargı (tersiyer) sarılır ve üçüncü sargı Δ-bağlı olarak nüveye eklenirse, 3. harmonik gerilim bileşenleri Δ-bağlantıda toplanacak ve Δ-bağlantılı sargılarda büyük bir akımın dolaşmasına neden olacaktır. Δ-bağlı üçüncü sargı sistemi, transformatorun nötr ucunu topraklamaya denk bir görevi yaparak, gerilimin 3. harmonik bileşenlerini bastıracaktır.</a:t>
            </a:r>
            <a:endParaRPr/>
          </a:p>
        </p:txBody>
      </p:sp>
      <p:grpSp>
        <p:nvGrpSpPr>
          <p:cNvPr id="509" name="Google Shape;509;p35"/>
          <p:cNvGrpSpPr/>
          <p:nvPr/>
        </p:nvGrpSpPr>
        <p:grpSpPr>
          <a:xfrm>
            <a:off x="0" y="6524625"/>
            <a:ext cx="9144000" cy="361950"/>
            <a:chOff x="0" y="4110"/>
            <a:chExt cx="5760" cy="228"/>
          </a:xfrm>
        </p:grpSpPr>
        <p:sp>
          <p:nvSpPr>
            <p:cNvPr id="510" name="Google Shape;510;p35"/>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11" name="Google Shape;511;p35"/>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512" name="Google Shape;512;p35"/>
          <p:cNvGrpSpPr/>
          <p:nvPr/>
        </p:nvGrpSpPr>
        <p:grpSpPr>
          <a:xfrm>
            <a:off x="0" y="-320675"/>
            <a:ext cx="9144000" cy="874712"/>
            <a:chOff x="0" y="-202"/>
            <a:chExt cx="5760" cy="551"/>
          </a:xfrm>
        </p:grpSpPr>
        <p:sp>
          <p:nvSpPr>
            <p:cNvPr id="513" name="Google Shape;513;p35"/>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14" name="Google Shape;514;p35"/>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15" name="Google Shape;515;p35"/>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
        <p:nvSpPr>
          <p:cNvPr id="516" name="Google Shape;516;p35"/>
          <p:cNvSpPr txBox="1"/>
          <p:nvPr/>
        </p:nvSpPr>
        <p:spPr>
          <a:xfrm>
            <a:off x="174625" y="617537"/>
            <a:ext cx="37782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Yıldız-Yıldız (Y-Y) bağlantı </a:t>
            </a:r>
            <a:endParaRPr/>
          </a:p>
        </p:txBody>
      </p:sp>
      <p:pic>
        <p:nvPicPr>
          <p:cNvPr id="517" name="Google Shape;517;p35"/>
          <p:cNvPicPr preferRelativeResize="0"/>
          <p:nvPr/>
        </p:nvPicPr>
        <p:blipFill rotWithShape="1">
          <a:blip r:embed="rId3">
            <a:alphaModFix/>
          </a:blip>
          <a:srcRect b="0" l="0" r="0" t="0"/>
          <a:stretch/>
        </p:blipFill>
        <p:spPr>
          <a:xfrm>
            <a:off x="1265237" y="4156075"/>
            <a:ext cx="7319962" cy="217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6"/>
          <p:cNvSpPr txBox="1"/>
          <p:nvPr>
            <p:ph idx="1" type="body"/>
          </p:nvPr>
        </p:nvSpPr>
        <p:spPr>
          <a:xfrm>
            <a:off x="217487" y="1419225"/>
            <a:ext cx="8748712" cy="2201862"/>
          </a:xfrm>
          <a:prstGeom prst="rect">
            <a:avLst/>
          </a:prstGeom>
          <a:noFill/>
          <a:ln>
            <a:noFill/>
          </a:ln>
        </p:spPr>
        <p:txBody>
          <a:bodyPr anchorCtr="0" anchor="t" bIns="45700" lIns="91425" spcFirstLastPara="1" rIns="91425" wrap="square" tIns="45700">
            <a:noAutofit/>
          </a:bodyPr>
          <a:lstStyle/>
          <a:p>
            <a:pPr indent="0" lvl="1" marL="179387" rtl="0" algn="just">
              <a:lnSpc>
                <a:spcPct val="11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(ii) Üçüncü (tersiyer) sargılı bir transformatorun kullanılması</a:t>
            </a:r>
            <a:endParaRPr/>
          </a:p>
          <a:p>
            <a:pPr indent="0" lvl="1" marL="179387" rtl="0" algn="just">
              <a:lnSpc>
                <a:spcPct val="14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Δ-bağlı 3. sargılar transformatorun bulunduğu yerin aydınlatma yüklerini ve yardımcı güçleri beslemek için de kullanılabilir. 3. sargılar içlerinden geçecek sirkülasyon akımını taşıyacak kesitte olmalıdır. Bundan dolayı genellikle 3. sargıların gücü iki ana sargının anma gücünün üçte biri kadar olmalıdır.</a:t>
            </a:r>
            <a:endParaRPr/>
          </a:p>
        </p:txBody>
      </p:sp>
      <p:grpSp>
        <p:nvGrpSpPr>
          <p:cNvPr id="523" name="Google Shape;523;p36"/>
          <p:cNvGrpSpPr/>
          <p:nvPr/>
        </p:nvGrpSpPr>
        <p:grpSpPr>
          <a:xfrm>
            <a:off x="0" y="6524625"/>
            <a:ext cx="9144000" cy="361950"/>
            <a:chOff x="0" y="4110"/>
            <a:chExt cx="5760" cy="228"/>
          </a:xfrm>
        </p:grpSpPr>
        <p:sp>
          <p:nvSpPr>
            <p:cNvPr id="524" name="Google Shape;524;p36"/>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25" name="Google Shape;525;p36"/>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526" name="Google Shape;526;p36"/>
          <p:cNvGrpSpPr/>
          <p:nvPr/>
        </p:nvGrpSpPr>
        <p:grpSpPr>
          <a:xfrm>
            <a:off x="0" y="-320675"/>
            <a:ext cx="9144000" cy="874712"/>
            <a:chOff x="0" y="-202"/>
            <a:chExt cx="5760" cy="551"/>
          </a:xfrm>
        </p:grpSpPr>
        <p:sp>
          <p:nvSpPr>
            <p:cNvPr id="527" name="Google Shape;527;p36"/>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28" name="Google Shape;528;p36"/>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29" name="Google Shape;529;p36"/>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
        <p:nvSpPr>
          <p:cNvPr id="530" name="Google Shape;530;p36"/>
          <p:cNvSpPr txBox="1"/>
          <p:nvPr/>
        </p:nvSpPr>
        <p:spPr>
          <a:xfrm>
            <a:off x="100012" y="646112"/>
            <a:ext cx="37782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Yıldız-Yıldız (Y-Y) bağlantı </a:t>
            </a:r>
            <a:endParaRPr/>
          </a:p>
        </p:txBody>
      </p:sp>
      <p:sp>
        <p:nvSpPr>
          <p:cNvPr id="531" name="Google Shape;531;p36"/>
          <p:cNvSpPr txBox="1"/>
          <p:nvPr/>
        </p:nvSpPr>
        <p:spPr>
          <a:xfrm>
            <a:off x="798512" y="4151312"/>
            <a:ext cx="7056437" cy="701675"/>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Pratikte Y-Y bağlantı çok nadir kullanılır</a:t>
            </a:r>
            <a:r>
              <a:rPr b="0" i="0" lang="en-US" sz="2000" u="none">
                <a:solidFill>
                  <a:schemeClr val="dk1"/>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Çünkü bu bağlantının yaptığı işi diğer bağlantılar da yapabilir.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grpSp>
        <p:nvGrpSpPr>
          <p:cNvPr id="536" name="Google Shape;536;p37"/>
          <p:cNvGrpSpPr/>
          <p:nvPr/>
        </p:nvGrpSpPr>
        <p:grpSpPr>
          <a:xfrm>
            <a:off x="0" y="6524625"/>
            <a:ext cx="9144000" cy="361950"/>
            <a:chOff x="0" y="4110"/>
            <a:chExt cx="5760" cy="228"/>
          </a:xfrm>
        </p:grpSpPr>
        <p:sp>
          <p:nvSpPr>
            <p:cNvPr id="537" name="Google Shape;537;p37"/>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38" name="Google Shape;538;p37"/>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539" name="Google Shape;539;p37"/>
          <p:cNvSpPr txBox="1"/>
          <p:nvPr/>
        </p:nvSpPr>
        <p:spPr>
          <a:xfrm>
            <a:off x="57150" y="646112"/>
            <a:ext cx="34734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Yıldız-Üçgen (Y-Δ) bağlantı </a:t>
            </a:r>
            <a:endParaRPr/>
          </a:p>
        </p:txBody>
      </p:sp>
      <p:grpSp>
        <p:nvGrpSpPr>
          <p:cNvPr id="540" name="Google Shape;540;p37"/>
          <p:cNvGrpSpPr/>
          <p:nvPr/>
        </p:nvGrpSpPr>
        <p:grpSpPr>
          <a:xfrm>
            <a:off x="0" y="-320675"/>
            <a:ext cx="9144000" cy="874712"/>
            <a:chOff x="0" y="-202"/>
            <a:chExt cx="5760" cy="551"/>
          </a:xfrm>
        </p:grpSpPr>
        <p:sp>
          <p:nvSpPr>
            <p:cNvPr id="541" name="Google Shape;541;p37"/>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42" name="Google Shape;542;p37"/>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43" name="Google Shape;543;p37"/>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
        <p:nvSpPr>
          <p:cNvPr id="544" name="Google Shape;544;p37"/>
          <p:cNvSpPr txBox="1"/>
          <p:nvPr/>
        </p:nvSpPr>
        <p:spPr>
          <a:xfrm>
            <a:off x="0" y="31765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45" name="Google Shape;545;p37"/>
          <p:cNvPicPr preferRelativeResize="0"/>
          <p:nvPr/>
        </p:nvPicPr>
        <p:blipFill rotWithShape="1">
          <a:blip r:embed="rId3">
            <a:alphaModFix/>
          </a:blip>
          <a:srcRect b="0" l="0" r="0" t="0"/>
          <a:stretch/>
        </p:blipFill>
        <p:spPr>
          <a:xfrm>
            <a:off x="498475" y="3565525"/>
            <a:ext cx="1679575" cy="992187"/>
          </a:xfrm>
          <a:prstGeom prst="rect">
            <a:avLst/>
          </a:prstGeom>
          <a:noFill/>
          <a:ln>
            <a:noFill/>
          </a:ln>
        </p:spPr>
      </p:pic>
      <p:sp>
        <p:nvSpPr>
          <p:cNvPr id="546" name="Google Shape;546;p37"/>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47" name="Google Shape;547;p37"/>
          <p:cNvPicPr preferRelativeResize="0"/>
          <p:nvPr/>
        </p:nvPicPr>
        <p:blipFill rotWithShape="1">
          <a:blip r:embed="rId4">
            <a:alphaModFix/>
          </a:blip>
          <a:srcRect b="0" l="0" r="0" t="0"/>
          <a:stretch/>
        </p:blipFill>
        <p:spPr>
          <a:xfrm>
            <a:off x="419100" y="1249362"/>
            <a:ext cx="1831975" cy="528637"/>
          </a:xfrm>
          <a:prstGeom prst="rect">
            <a:avLst/>
          </a:prstGeom>
          <a:noFill/>
          <a:ln>
            <a:noFill/>
          </a:ln>
        </p:spPr>
      </p:pic>
      <p:sp>
        <p:nvSpPr>
          <p:cNvPr id="548" name="Google Shape;548;p37"/>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49" name="Google Shape;549;p37"/>
          <p:cNvPicPr preferRelativeResize="0"/>
          <p:nvPr/>
        </p:nvPicPr>
        <p:blipFill rotWithShape="1">
          <a:blip r:embed="rId5">
            <a:alphaModFix/>
          </a:blip>
          <a:srcRect b="0" l="0" r="0" t="0"/>
          <a:stretch/>
        </p:blipFill>
        <p:spPr>
          <a:xfrm>
            <a:off x="466725" y="1914525"/>
            <a:ext cx="1339850" cy="530225"/>
          </a:xfrm>
          <a:prstGeom prst="rect">
            <a:avLst/>
          </a:prstGeom>
          <a:noFill/>
          <a:ln>
            <a:noFill/>
          </a:ln>
        </p:spPr>
      </p:pic>
      <p:sp>
        <p:nvSpPr>
          <p:cNvPr id="550" name="Google Shape;550;p37"/>
          <p:cNvSpPr txBox="1"/>
          <p:nvPr/>
        </p:nvSpPr>
        <p:spPr>
          <a:xfrm>
            <a:off x="0" y="33099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51" name="Google Shape;551;p37"/>
          <p:cNvPicPr preferRelativeResize="0"/>
          <p:nvPr/>
        </p:nvPicPr>
        <p:blipFill rotWithShape="1">
          <a:blip r:embed="rId6">
            <a:alphaModFix/>
          </a:blip>
          <a:srcRect b="0" l="0" r="0" t="0"/>
          <a:stretch/>
        </p:blipFill>
        <p:spPr>
          <a:xfrm>
            <a:off x="3121025" y="4803775"/>
            <a:ext cx="1223962" cy="530225"/>
          </a:xfrm>
          <a:prstGeom prst="rect">
            <a:avLst/>
          </a:prstGeom>
          <a:noFill/>
          <a:ln>
            <a:noFill/>
          </a:ln>
        </p:spPr>
      </p:pic>
      <p:sp>
        <p:nvSpPr>
          <p:cNvPr id="552" name="Google Shape;552;p37"/>
          <p:cNvSpPr txBox="1"/>
          <p:nvPr/>
        </p:nvSpPr>
        <p:spPr>
          <a:xfrm>
            <a:off x="0" y="33099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53" name="Google Shape;553;p37"/>
          <p:cNvPicPr preferRelativeResize="0"/>
          <p:nvPr/>
        </p:nvPicPr>
        <p:blipFill rotWithShape="1">
          <a:blip r:embed="rId7">
            <a:alphaModFix/>
          </a:blip>
          <a:srcRect b="0" l="0" r="0" t="0"/>
          <a:stretch/>
        </p:blipFill>
        <p:spPr>
          <a:xfrm>
            <a:off x="3116262" y="5576887"/>
            <a:ext cx="1558925" cy="566737"/>
          </a:xfrm>
          <a:prstGeom prst="rect">
            <a:avLst/>
          </a:prstGeom>
          <a:noFill/>
          <a:ln>
            <a:noFill/>
          </a:ln>
        </p:spPr>
      </p:pic>
      <p:pic>
        <p:nvPicPr>
          <p:cNvPr id="554" name="Google Shape;554;p37"/>
          <p:cNvPicPr preferRelativeResize="0"/>
          <p:nvPr/>
        </p:nvPicPr>
        <p:blipFill rotWithShape="1">
          <a:blip r:embed="rId8">
            <a:alphaModFix/>
          </a:blip>
          <a:srcRect b="-2104" l="0" r="3424" t="0"/>
          <a:stretch/>
        </p:blipFill>
        <p:spPr>
          <a:xfrm>
            <a:off x="3983037" y="728662"/>
            <a:ext cx="5057775" cy="5694362"/>
          </a:xfrm>
          <a:prstGeom prst="rect">
            <a:avLst/>
          </a:prstGeom>
          <a:noFill/>
          <a:ln>
            <a:noFill/>
          </a:ln>
        </p:spPr>
      </p:pic>
      <p:sp>
        <p:nvSpPr>
          <p:cNvPr id="555" name="Google Shape;555;p37"/>
          <p:cNvSpPr txBox="1"/>
          <p:nvPr/>
        </p:nvSpPr>
        <p:spPr>
          <a:xfrm>
            <a:off x="0" y="31670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56" name="Google Shape;556;p37"/>
          <p:cNvSpPr txBox="1"/>
          <p:nvPr/>
        </p:nvSpPr>
        <p:spPr>
          <a:xfrm>
            <a:off x="0" y="31765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57" name="Google Shape;557;p37"/>
          <p:cNvPicPr preferRelativeResize="0"/>
          <p:nvPr/>
        </p:nvPicPr>
        <p:blipFill rotWithShape="1">
          <a:blip r:embed="rId9">
            <a:alphaModFix/>
          </a:blip>
          <a:srcRect b="0" l="0" r="0" t="-8102"/>
          <a:stretch/>
        </p:blipFill>
        <p:spPr>
          <a:xfrm>
            <a:off x="515937" y="4711700"/>
            <a:ext cx="1366837" cy="898525"/>
          </a:xfrm>
          <a:prstGeom prst="rect">
            <a:avLst/>
          </a:prstGeom>
          <a:noFill/>
          <a:ln cap="flat" cmpd="sng" w="9525">
            <a:solidFill>
              <a:schemeClr val="hlink"/>
            </a:solidFill>
            <a:prstDash val="solid"/>
            <a:miter lim="800000"/>
            <a:headEnd len="sm" w="sm" type="none"/>
            <a:tailEnd len="sm" w="sm" type="none"/>
          </a:ln>
        </p:spPr>
      </p:pic>
      <p:sp>
        <p:nvSpPr>
          <p:cNvPr id="558" name="Google Shape;558;p37"/>
          <p:cNvSpPr txBox="1"/>
          <p:nvPr/>
        </p:nvSpPr>
        <p:spPr>
          <a:xfrm>
            <a:off x="0" y="31861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59" name="Google Shape;559;p37"/>
          <p:cNvPicPr preferRelativeResize="0"/>
          <p:nvPr/>
        </p:nvPicPr>
        <p:blipFill rotWithShape="1">
          <a:blip r:embed="rId10">
            <a:alphaModFix/>
          </a:blip>
          <a:srcRect b="0" l="0" r="0" t="0"/>
          <a:stretch/>
        </p:blipFill>
        <p:spPr>
          <a:xfrm>
            <a:off x="477837" y="2589212"/>
            <a:ext cx="900112" cy="835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grpSp>
        <p:nvGrpSpPr>
          <p:cNvPr id="564" name="Google Shape;564;p38"/>
          <p:cNvGrpSpPr/>
          <p:nvPr/>
        </p:nvGrpSpPr>
        <p:grpSpPr>
          <a:xfrm>
            <a:off x="0" y="6524625"/>
            <a:ext cx="9144000" cy="361950"/>
            <a:chOff x="0" y="4110"/>
            <a:chExt cx="5760" cy="228"/>
          </a:xfrm>
        </p:grpSpPr>
        <p:sp>
          <p:nvSpPr>
            <p:cNvPr id="565" name="Google Shape;565;p38"/>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66" name="Google Shape;566;p38"/>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567" name="Google Shape;567;p38"/>
          <p:cNvSpPr txBox="1"/>
          <p:nvPr/>
        </p:nvSpPr>
        <p:spPr>
          <a:xfrm>
            <a:off x="57150" y="646112"/>
            <a:ext cx="34734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Yıldız-Üçgen (Y-Δ) bağlantı </a:t>
            </a:r>
            <a:endParaRPr/>
          </a:p>
        </p:txBody>
      </p:sp>
      <p:grpSp>
        <p:nvGrpSpPr>
          <p:cNvPr id="568" name="Google Shape;568;p38"/>
          <p:cNvGrpSpPr/>
          <p:nvPr/>
        </p:nvGrpSpPr>
        <p:grpSpPr>
          <a:xfrm>
            <a:off x="0" y="-320675"/>
            <a:ext cx="9144000" cy="874712"/>
            <a:chOff x="0" y="-202"/>
            <a:chExt cx="5760" cy="551"/>
          </a:xfrm>
        </p:grpSpPr>
        <p:sp>
          <p:nvSpPr>
            <p:cNvPr id="569" name="Google Shape;569;p38"/>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70" name="Google Shape;570;p38"/>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71" name="Google Shape;571;p38"/>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
        <p:nvSpPr>
          <p:cNvPr id="572" name="Google Shape;572;p38"/>
          <p:cNvSpPr txBox="1"/>
          <p:nvPr/>
        </p:nvSpPr>
        <p:spPr>
          <a:xfrm>
            <a:off x="196850" y="1252537"/>
            <a:ext cx="8736012" cy="3935412"/>
          </a:xfrm>
          <a:prstGeom prst="rect">
            <a:avLst/>
          </a:prstGeom>
          <a:noFill/>
          <a:ln>
            <a:noFill/>
          </a:ln>
        </p:spPr>
        <p:txBody>
          <a:bodyPr anchorCtr="0" anchor="ctr" bIns="45700" lIns="91425" spcFirstLastPara="1" rIns="91425" wrap="square" tIns="45700">
            <a:noAutofit/>
          </a:bodyPr>
          <a:lstStyle/>
          <a:p>
            <a:pPr indent="0" lvl="0" marL="0" marR="0" rtl="0" algn="just">
              <a:lnSpc>
                <a:spcPct val="140000"/>
              </a:lnSpc>
              <a:spcBef>
                <a:spcPts val="0"/>
              </a:spcBef>
              <a:spcAft>
                <a:spcPts val="0"/>
              </a:spcAft>
              <a:buClr>
                <a:srgbClr val="FF3300"/>
              </a:buClr>
              <a:buSzPts val="2000"/>
              <a:buFont typeface="Times New Roman"/>
              <a:buNone/>
            </a:pPr>
            <a:r>
              <a:rPr b="1" i="1" lang="en-US" sz="2000" u="none">
                <a:solidFill>
                  <a:srgbClr val="FF3300"/>
                </a:solidFill>
                <a:latin typeface="Times New Roman"/>
                <a:ea typeface="Times New Roman"/>
                <a:cs typeface="Times New Roman"/>
                <a:sym typeface="Times New Roman"/>
              </a:rPr>
              <a:t>Y-Δ bağlantının gerilimlerinde 3.harmonik problemi yoktur</a:t>
            </a:r>
            <a:r>
              <a:rPr b="0" i="0" lang="en-US" sz="2000" u="none">
                <a:solidFill>
                  <a:srgbClr val="FF3300"/>
                </a:solidFill>
                <a:latin typeface="Times New Roman"/>
                <a:ea typeface="Times New Roman"/>
                <a:cs typeface="Times New Roman"/>
                <a:sym typeface="Times New Roman"/>
              </a:rPr>
              <a:t>.</a:t>
            </a:r>
            <a:endParaRPr/>
          </a:p>
          <a:p>
            <a:pPr indent="0" lvl="0" marL="0" marR="0" rtl="0" algn="just">
              <a:lnSpc>
                <a:spcPct val="14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Çünkü 3.harmonikler Δ</a:t>
            </a:r>
            <a:r>
              <a:rPr b="1" i="1" lang="en-US" sz="2000" u="none">
                <a:solidFill>
                  <a:schemeClr val="dk1"/>
                </a:solidFill>
                <a:latin typeface="Times New Roman"/>
                <a:ea typeface="Times New Roman"/>
                <a:cs typeface="Times New Roman"/>
                <a:sym typeface="Times New Roman"/>
              </a:rPr>
              <a:t>-tarafta sirkülasyon akımı içersinde tüketilirler. Bu bağlantı dengesiz yüklerde daha kararlıdır. Çünkü Δ-bağlantı oluşacak dengesizliği fazlara yeniden dağıtır.</a:t>
            </a:r>
            <a:endParaRPr/>
          </a:p>
          <a:p>
            <a:pPr indent="0" lvl="0" marL="0" marR="0" rtl="0" algn="just">
              <a:lnSpc>
                <a:spcPct val="140000"/>
              </a:lnSpc>
              <a:spcBef>
                <a:spcPts val="0"/>
              </a:spcBef>
              <a:spcAft>
                <a:spcPts val="0"/>
              </a:spcAft>
              <a:buClr>
                <a:srgbClr val="FF3300"/>
              </a:buClr>
              <a:buSzPts val="2000"/>
              <a:buFont typeface="Times New Roman"/>
              <a:buNone/>
            </a:pPr>
            <a:r>
              <a:rPr b="1" i="1" lang="en-US" sz="2000" u="none">
                <a:solidFill>
                  <a:srgbClr val="FF3300"/>
                </a:solidFill>
                <a:latin typeface="Times New Roman"/>
                <a:ea typeface="Times New Roman"/>
                <a:cs typeface="Times New Roman"/>
                <a:sym typeface="Times New Roman"/>
              </a:rPr>
              <a:t>Bu bağlantının bir problemi vardır. Δ-bağlantıdan dolayı sekonder sargı gerilimi karşılığı olan primer sargı gerilimine göre 30</a:t>
            </a:r>
            <a:r>
              <a:rPr b="1" baseline="30000" i="1" lang="en-US" sz="2000" u="none">
                <a:solidFill>
                  <a:srgbClr val="FF3300"/>
                </a:solidFill>
                <a:latin typeface="Times New Roman"/>
                <a:ea typeface="Times New Roman"/>
                <a:cs typeface="Times New Roman"/>
                <a:sym typeface="Times New Roman"/>
              </a:rPr>
              <a:t>o</a:t>
            </a:r>
            <a:r>
              <a:rPr b="1" i="1" lang="en-US" sz="2000" u="none">
                <a:solidFill>
                  <a:srgbClr val="FF3300"/>
                </a:solidFill>
                <a:latin typeface="Times New Roman"/>
                <a:ea typeface="Times New Roman"/>
                <a:cs typeface="Times New Roman"/>
                <a:sym typeface="Times New Roman"/>
              </a:rPr>
              <a:t> ileridir</a:t>
            </a:r>
            <a:r>
              <a:rPr b="0" i="0" lang="en-US" sz="2000" u="none">
                <a:solidFill>
                  <a:srgbClr val="FF3300"/>
                </a:solidFill>
                <a:latin typeface="Times New Roman"/>
                <a:ea typeface="Times New Roman"/>
                <a:cs typeface="Times New Roman"/>
                <a:sym typeface="Times New Roman"/>
              </a:rPr>
              <a:t>.</a:t>
            </a:r>
            <a:endParaRPr/>
          </a:p>
          <a:p>
            <a:pPr indent="0" lvl="0" marL="0" marR="0" rtl="0" algn="just">
              <a:lnSpc>
                <a:spcPct val="14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 faz kaymasının</a:t>
            </a:r>
            <a:r>
              <a:rPr b="1" i="1" lang="en-US" sz="2000" u="none">
                <a:solidFill>
                  <a:schemeClr val="dk1"/>
                </a:solidFill>
                <a:latin typeface="Times New Roman"/>
                <a:ea typeface="Times New Roman"/>
                <a:cs typeface="Times New Roman"/>
                <a:sym typeface="Times New Roman"/>
              </a:rPr>
              <a:t> oluşması iki ayrı transformator ünitesinin sekonderlerinin paralel bağlanmasına engel oluşturur. Eğer paralel bağlantı yapılacaksa, transformatorların sekonderlerinin faz açıları da aynı olmak zorundadır.</a:t>
            </a:r>
            <a:endParaRPr/>
          </a:p>
        </p:txBody>
      </p:sp>
      <p:sp>
        <p:nvSpPr>
          <p:cNvPr id="573" name="Google Shape;573;p38"/>
          <p:cNvSpPr txBox="1"/>
          <p:nvPr/>
        </p:nvSpPr>
        <p:spPr>
          <a:xfrm>
            <a:off x="190500" y="5434012"/>
            <a:ext cx="8764587" cy="946150"/>
          </a:xfrm>
          <a:prstGeom prst="rect">
            <a:avLst/>
          </a:prstGeom>
          <a:solidFill>
            <a:srgbClr val="FFCC00"/>
          </a:solid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Yüksek gerilimden orta veya düşük gerilime gerilim düşürücü olarak kullanılır. Yüksek gerilim tarafında nötr hattının topraklanması imkanını sağlar.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grpSp>
        <p:nvGrpSpPr>
          <p:cNvPr id="578" name="Google Shape;578;p39"/>
          <p:cNvGrpSpPr/>
          <p:nvPr/>
        </p:nvGrpSpPr>
        <p:grpSpPr>
          <a:xfrm>
            <a:off x="0" y="6524625"/>
            <a:ext cx="9144000" cy="361950"/>
            <a:chOff x="0" y="4110"/>
            <a:chExt cx="5760" cy="228"/>
          </a:xfrm>
        </p:grpSpPr>
        <p:sp>
          <p:nvSpPr>
            <p:cNvPr id="579" name="Google Shape;579;p39"/>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80" name="Google Shape;580;p39"/>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581" name="Google Shape;581;p39"/>
          <p:cNvSpPr txBox="1"/>
          <p:nvPr/>
        </p:nvSpPr>
        <p:spPr>
          <a:xfrm>
            <a:off x="57150" y="646112"/>
            <a:ext cx="34734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Üçgen-Yıldız (Δ-Y) bağlantı </a:t>
            </a:r>
            <a:endParaRPr/>
          </a:p>
        </p:txBody>
      </p:sp>
      <p:grpSp>
        <p:nvGrpSpPr>
          <p:cNvPr id="582" name="Google Shape;582;p39"/>
          <p:cNvGrpSpPr/>
          <p:nvPr/>
        </p:nvGrpSpPr>
        <p:grpSpPr>
          <a:xfrm>
            <a:off x="0" y="-320675"/>
            <a:ext cx="9144000" cy="874712"/>
            <a:chOff x="0" y="-202"/>
            <a:chExt cx="5760" cy="551"/>
          </a:xfrm>
        </p:grpSpPr>
        <p:sp>
          <p:nvSpPr>
            <p:cNvPr id="583" name="Google Shape;583;p39"/>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84" name="Google Shape;584;p39"/>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585" name="Google Shape;585;p39"/>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pic>
        <p:nvPicPr>
          <p:cNvPr id="586" name="Google Shape;586;p39"/>
          <p:cNvPicPr preferRelativeResize="0"/>
          <p:nvPr/>
        </p:nvPicPr>
        <p:blipFill rotWithShape="1">
          <a:blip r:embed="rId3">
            <a:alphaModFix/>
          </a:blip>
          <a:srcRect b="0" l="0" r="0" t="0"/>
          <a:stretch/>
        </p:blipFill>
        <p:spPr>
          <a:xfrm>
            <a:off x="473075" y="2867025"/>
            <a:ext cx="1730375" cy="966787"/>
          </a:xfrm>
          <a:prstGeom prst="rect">
            <a:avLst/>
          </a:prstGeom>
          <a:noFill/>
          <a:ln>
            <a:noFill/>
          </a:ln>
        </p:spPr>
      </p:pic>
      <p:sp>
        <p:nvSpPr>
          <p:cNvPr id="587" name="Google Shape;587;p39"/>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88" name="Google Shape;588;p39"/>
          <p:cNvPicPr preferRelativeResize="0"/>
          <p:nvPr/>
        </p:nvPicPr>
        <p:blipFill rotWithShape="1">
          <a:blip r:embed="rId4">
            <a:alphaModFix/>
          </a:blip>
          <a:srcRect b="0" l="0" r="0" t="0"/>
          <a:stretch/>
        </p:blipFill>
        <p:spPr>
          <a:xfrm>
            <a:off x="495300" y="1289050"/>
            <a:ext cx="1128712" cy="477837"/>
          </a:xfrm>
          <a:prstGeom prst="rect">
            <a:avLst/>
          </a:prstGeom>
          <a:noFill/>
          <a:ln>
            <a:noFill/>
          </a:ln>
        </p:spPr>
      </p:pic>
      <p:sp>
        <p:nvSpPr>
          <p:cNvPr id="589" name="Google Shape;589;p39"/>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90" name="Google Shape;590;p39"/>
          <p:cNvPicPr preferRelativeResize="0"/>
          <p:nvPr/>
        </p:nvPicPr>
        <p:blipFill rotWithShape="1">
          <a:blip r:embed="rId5">
            <a:alphaModFix/>
          </a:blip>
          <a:srcRect b="0" l="0" r="0" t="0"/>
          <a:stretch/>
        </p:blipFill>
        <p:spPr>
          <a:xfrm>
            <a:off x="504825" y="1887537"/>
            <a:ext cx="1730375" cy="585787"/>
          </a:xfrm>
          <a:prstGeom prst="rect">
            <a:avLst/>
          </a:prstGeom>
          <a:noFill/>
          <a:ln>
            <a:noFill/>
          </a:ln>
        </p:spPr>
      </p:pic>
      <p:sp>
        <p:nvSpPr>
          <p:cNvPr id="591" name="Google Shape;591;p39"/>
          <p:cNvSpPr txBox="1"/>
          <p:nvPr/>
        </p:nvSpPr>
        <p:spPr>
          <a:xfrm>
            <a:off x="0" y="33099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92" name="Google Shape;592;p39"/>
          <p:cNvPicPr preferRelativeResize="0"/>
          <p:nvPr/>
        </p:nvPicPr>
        <p:blipFill rotWithShape="1">
          <a:blip r:embed="rId6">
            <a:alphaModFix/>
          </a:blip>
          <a:srcRect b="0" l="0" r="0" t="0"/>
          <a:stretch/>
        </p:blipFill>
        <p:spPr>
          <a:xfrm>
            <a:off x="3270250" y="4776787"/>
            <a:ext cx="1593850" cy="585787"/>
          </a:xfrm>
          <a:prstGeom prst="rect">
            <a:avLst/>
          </a:prstGeom>
          <a:noFill/>
          <a:ln>
            <a:noFill/>
          </a:ln>
        </p:spPr>
      </p:pic>
      <p:sp>
        <p:nvSpPr>
          <p:cNvPr id="593" name="Google Shape;593;p39"/>
          <p:cNvSpPr txBox="1"/>
          <p:nvPr/>
        </p:nvSpPr>
        <p:spPr>
          <a:xfrm>
            <a:off x="0" y="33099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594" name="Google Shape;594;p39"/>
          <p:cNvPicPr preferRelativeResize="0"/>
          <p:nvPr/>
        </p:nvPicPr>
        <p:blipFill rotWithShape="1">
          <a:blip r:embed="rId7">
            <a:alphaModFix/>
          </a:blip>
          <a:srcRect b="0" l="0" r="0" t="0"/>
          <a:stretch/>
        </p:blipFill>
        <p:spPr>
          <a:xfrm>
            <a:off x="3306762" y="5603875"/>
            <a:ext cx="1176337" cy="512762"/>
          </a:xfrm>
          <a:prstGeom prst="rect">
            <a:avLst/>
          </a:prstGeom>
          <a:noFill/>
          <a:ln>
            <a:noFill/>
          </a:ln>
        </p:spPr>
      </p:pic>
      <p:pic>
        <p:nvPicPr>
          <p:cNvPr id="595" name="Google Shape;595;p39"/>
          <p:cNvPicPr preferRelativeResize="0"/>
          <p:nvPr/>
        </p:nvPicPr>
        <p:blipFill rotWithShape="1">
          <a:blip r:embed="rId8">
            <a:alphaModFix/>
          </a:blip>
          <a:srcRect b="0" l="0" r="0" t="-8102"/>
          <a:stretch/>
        </p:blipFill>
        <p:spPr>
          <a:xfrm>
            <a:off x="493712" y="4059237"/>
            <a:ext cx="1177925" cy="898525"/>
          </a:xfrm>
          <a:prstGeom prst="rect">
            <a:avLst/>
          </a:prstGeom>
          <a:noFill/>
          <a:ln cap="flat" cmpd="sng" w="9525">
            <a:solidFill>
              <a:schemeClr val="hlink"/>
            </a:solidFill>
            <a:prstDash val="solid"/>
            <a:miter lim="800000"/>
            <a:headEnd len="sm" w="sm" type="none"/>
            <a:tailEnd len="sm" w="sm" type="none"/>
          </a:ln>
        </p:spPr>
      </p:pic>
      <p:pic>
        <p:nvPicPr>
          <p:cNvPr id="596" name="Google Shape;596;p39"/>
          <p:cNvPicPr preferRelativeResize="0"/>
          <p:nvPr/>
        </p:nvPicPr>
        <p:blipFill rotWithShape="1">
          <a:blip r:embed="rId9">
            <a:alphaModFix/>
          </a:blip>
          <a:srcRect b="0" l="0" r="0" t="0"/>
          <a:stretch/>
        </p:blipFill>
        <p:spPr>
          <a:xfrm>
            <a:off x="4340225" y="573087"/>
            <a:ext cx="4803775" cy="5708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grpSp>
        <p:nvGrpSpPr>
          <p:cNvPr id="601" name="Google Shape;601;p40"/>
          <p:cNvGrpSpPr/>
          <p:nvPr/>
        </p:nvGrpSpPr>
        <p:grpSpPr>
          <a:xfrm>
            <a:off x="0" y="6524625"/>
            <a:ext cx="9144000" cy="361950"/>
            <a:chOff x="0" y="4110"/>
            <a:chExt cx="5760" cy="228"/>
          </a:xfrm>
        </p:grpSpPr>
        <p:sp>
          <p:nvSpPr>
            <p:cNvPr id="602" name="Google Shape;602;p40"/>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03" name="Google Shape;603;p40"/>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604" name="Google Shape;604;p40"/>
          <p:cNvSpPr txBox="1"/>
          <p:nvPr/>
        </p:nvSpPr>
        <p:spPr>
          <a:xfrm>
            <a:off x="276225" y="1250950"/>
            <a:ext cx="8555037" cy="4362450"/>
          </a:xfrm>
          <a:prstGeom prst="rect">
            <a:avLst/>
          </a:prstGeom>
          <a:noFill/>
          <a:ln>
            <a:noFill/>
          </a:ln>
        </p:spPr>
        <p:txBody>
          <a:bodyPr anchorCtr="0" anchor="ctr" bIns="45700" lIns="91425" spcFirstLastPara="1" rIns="91425" wrap="square" tIns="45700">
            <a:noAutofit/>
          </a:bodyPr>
          <a:lstStyle/>
          <a:p>
            <a:pPr indent="0" lvl="0" marL="0" marR="0" rtl="0" algn="just">
              <a:lnSpc>
                <a:spcPct val="14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 bağlantının avantajları ve faz kayması Y-Δ bağlantı ile aynıdır.</a:t>
            </a:r>
            <a:r>
              <a:rPr b="1" i="0" lang="en-US" sz="2000" u="none">
                <a:solidFill>
                  <a:schemeClr val="dk1"/>
                </a:solidFill>
                <a:latin typeface="Times New Roman"/>
                <a:ea typeface="Times New Roman"/>
                <a:cs typeface="Times New Roman"/>
                <a:sym typeface="Times New Roman"/>
              </a:rPr>
              <a:t> </a:t>
            </a:r>
            <a:endParaRPr/>
          </a:p>
          <a:p>
            <a:pPr indent="0" lvl="0" marL="0" marR="0" rtl="0" algn="just">
              <a:lnSpc>
                <a:spcPct val="14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Sekonder sargı gerilimi karşılığı olan primer sargı geriliminden </a:t>
            </a:r>
            <a:r>
              <a:rPr b="1" i="1" lang="en-US" sz="2000" u="none">
                <a:solidFill>
                  <a:srgbClr val="FF3300"/>
                </a:solidFill>
                <a:latin typeface="Times New Roman"/>
                <a:ea typeface="Times New Roman"/>
                <a:cs typeface="Times New Roman"/>
                <a:sym typeface="Times New Roman"/>
              </a:rPr>
              <a:t>30</a:t>
            </a:r>
            <a:r>
              <a:rPr b="1" baseline="30000" i="1" lang="en-US" sz="2000" u="none">
                <a:solidFill>
                  <a:srgbClr val="FF3300"/>
                </a:solidFill>
                <a:latin typeface="Times New Roman"/>
                <a:ea typeface="Times New Roman"/>
                <a:cs typeface="Times New Roman"/>
                <a:sym typeface="Times New Roman"/>
              </a:rPr>
              <a:t>o</a:t>
            </a:r>
            <a:r>
              <a:rPr b="1" i="1" lang="en-US" sz="2000" u="none">
                <a:solidFill>
                  <a:srgbClr val="FF3300"/>
                </a:solidFill>
                <a:latin typeface="Times New Roman"/>
                <a:ea typeface="Times New Roman"/>
                <a:cs typeface="Times New Roman"/>
                <a:sym typeface="Times New Roman"/>
              </a:rPr>
              <a:t> geridedir</a:t>
            </a:r>
            <a:r>
              <a:rPr b="1" i="0" lang="en-US" sz="2000" u="none">
                <a:solidFill>
                  <a:srgbClr val="FF3300"/>
                </a:solidFill>
                <a:latin typeface="Times New Roman"/>
                <a:ea typeface="Times New Roman"/>
                <a:cs typeface="Times New Roman"/>
                <a:sym typeface="Times New Roman"/>
              </a:rPr>
              <a:t>.</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Diğer bir deyişle, primer sargı gerilimi sekonder sargı geriliminden 30</a:t>
            </a:r>
            <a:r>
              <a:rPr b="0" baseline="30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ileridir.</a:t>
            </a:r>
            <a:r>
              <a:rPr b="1" i="0" lang="en-US" sz="2000" u="none">
                <a:solidFill>
                  <a:schemeClr val="dk1"/>
                </a:solidFill>
                <a:latin typeface="Times New Roman"/>
                <a:ea typeface="Times New Roman"/>
                <a:cs typeface="Times New Roman"/>
                <a:sym typeface="Times New Roman"/>
              </a:rPr>
              <a:t> </a:t>
            </a:r>
            <a:endParaRPr/>
          </a:p>
          <a:p>
            <a:pPr indent="0" lvl="0" marL="0" marR="0" rtl="0" algn="just">
              <a:lnSpc>
                <a:spcPct val="14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Nötr hattı toprak hattına bağlanarak çoğu endüstrinin ihtiyacını karşılayan 3-fazlı 4-telli güç sistemi üretilir.</a:t>
            </a:r>
            <a:endParaRPr/>
          </a:p>
          <a:p>
            <a:pPr indent="0" lvl="0" marL="0" marR="0" rtl="0" algn="just">
              <a:lnSpc>
                <a:spcPct val="14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Faz gerilimleri hat gerilimlerinden √3 kat daha düşük olduğundan transformator içinde yalıtım miktarı azaltılır.</a:t>
            </a:r>
            <a:endParaRPr/>
          </a:p>
          <a:p>
            <a:pPr indent="0" lvl="0" marL="0" marR="0" rtl="0" algn="just">
              <a:lnSpc>
                <a:spcPct val="14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Dezavantaj olarak Y-Y transformator ile paralel bağlanamaz.</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Çünkü Y-Y bağlantıda primer ve sekonder gerilimleri aynı fazlı iken Δ-Y bağlantıda faz farkı vardır. </a:t>
            </a:r>
            <a:endParaRPr/>
          </a:p>
        </p:txBody>
      </p:sp>
      <p:grpSp>
        <p:nvGrpSpPr>
          <p:cNvPr id="605" name="Google Shape;605;p40"/>
          <p:cNvGrpSpPr/>
          <p:nvPr/>
        </p:nvGrpSpPr>
        <p:grpSpPr>
          <a:xfrm>
            <a:off x="0" y="-320675"/>
            <a:ext cx="9144000" cy="874712"/>
            <a:chOff x="0" y="-202"/>
            <a:chExt cx="5760" cy="551"/>
          </a:xfrm>
        </p:grpSpPr>
        <p:sp>
          <p:nvSpPr>
            <p:cNvPr id="606" name="Google Shape;606;p40"/>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07" name="Google Shape;607;p40"/>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08" name="Google Shape;608;p40"/>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
        <p:nvSpPr>
          <p:cNvPr id="609" name="Google Shape;609;p40"/>
          <p:cNvSpPr txBox="1"/>
          <p:nvPr/>
        </p:nvSpPr>
        <p:spPr>
          <a:xfrm>
            <a:off x="185737" y="603250"/>
            <a:ext cx="3200400" cy="457200"/>
          </a:xfrm>
          <a:prstGeom prst="rect">
            <a:avLst/>
          </a:prstGeom>
          <a:solidFill>
            <a:srgbClr val="FFCC00"/>
          </a:solid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Üçgen-Yıldız (Δ-Y) bağlantı</a:t>
            </a:r>
            <a:endParaRPr/>
          </a:p>
        </p:txBody>
      </p:sp>
      <p:sp>
        <p:nvSpPr>
          <p:cNvPr id="610" name="Google Shape;610;p40"/>
          <p:cNvSpPr txBox="1"/>
          <p:nvPr/>
        </p:nvSpPr>
        <p:spPr>
          <a:xfrm>
            <a:off x="1117600" y="5799137"/>
            <a:ext cx="5110162" cy="396875"/>
          </a:xfrm>
          <a:prstGeom prst="rect">
            <a:avLst/>
          </a:prstGeom>
          <a:solidFill>
            <a:srgbClr val="FFC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Δ-Y bağlantı gerilim yükseltmek için kullanılır.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grpSp>
        <p:nvGrpSpPr>
          <p:cNvPr id="615" name="Google Shape;615;p41"/>
          <p:cNvGrpSpPr/>
          <p:nvPr/>
        </p:nvGrpSpPr>
        <p:grpSpPr>
          <a:xfrm>
            <a:off x="0" y="6524625"/>
            <a:ext cx="9144000" cy="361950"/>
            <a:chOff x="0" y="4110"/>
            <a:chExt cx="5760" cy="228"/>
          </a:xfrm>
        </p:grpSpPr>
        <p:sp>
          <p:nvSpPr>
            <p:cNvPr id="616" name="Google Shape;616;p41"/>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17" name="Google Shape;617;p41"/>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618" name="Google Shape;618;p41"/>
          <p:cNvSpPr txBox="1"/>
          <p:nvPr/>
        </p:nvSpPr>
        <p:spPr>
          <a:xfrm>
            <a:off x="57150" y="646112"/>
            <a:ext cx="34734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Üçgen-Üçgen (Δ</a:t>
            </a: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-Δ) bağlantı </a:t>
            </a:r>
            <a:endParaRPr/>
          </a:p>
        </p:txBody>
      </p:sp>
      <p:grpSp>
        <p:nvGrpSpPr>
          <p:cNvPr id="619" name="Google Shape;619;p41"/>
          <p:cNvGrpSpPr/>
          <p:nvPr/>
        </p:nvGrpSpPr>
        <p:grpSpPr>
          <a:xfrm>
            <a:off x="0" y="-320675"/>
            <a:ext cx="9144000" cy="874712"/>
            <a:chOff x="0" y="-202"/>
            <a:chExt cx="5760" cy="551"/>
          </a:xfrm>
        </p:grpSpPr>
        <p:sp>
          <p:nvSpPr>
            <p:cNvPr id="620" name="Google Shape;620;p41"/>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21" name="Google Shape;621;p41"/>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22" name="Google Shape;622;p41"/>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pic>
        <p:nvPicPr>
          <p:cNvPr id="623" name="Google Shape;623;p41"/>
          <p:cNvPicPr preferRelativeResize="0"/>
          <p:nvPr/>
        </p:nvPicPr>
        <p:blipFill rotWithShape="1">
          <a:blip r:embed="rId3">
            <a:alphaModFix/>
          </a:blip>
          <a:srcRect b="0" l="0" r="0" t="0"/>
          <a:stretch/>
        </p:blipFill>
        <p:spPr>
          <a:xfrm>
            <a:off x="469900" y="1274762"/>
            <a:ext cx="1128712" cy="477837"/>
          </a:xfrm>
          <a:prstGeom prst="rect">
            <a:avLst/>
          </a:prstGeom>
          <a:noFill/>
          <a:ln>
            <a:noFill/>
          </a:ln>
        </p:spPr>
      </p:pic>
      <p:pic>
        <p:nvPicPr>
          <p:cNvPr id="624" name="Google Shape;624;p41"/>
          <p:cNvPicPr preferRelativeResize="0"/>
          <p:nvPr/>
        </p:nvPicPr>
        <p:blipFill rotWithShape="1">
          <a:blip r:embed="rId4">
            <a:alphaModFix/>
          </a:blip>
          <a:srcRect b="0" l="0" r="0" t="0"/>
          <a:stretch/>
        </p:blipFill>
        <p:spPr>
          <a:xfrm>
            <a:off x="466725" y="1914525"/>
            <a:ext cx="1339850" cy="530225"/>
          </a:xfrm>
          <a:prstGeom prst="rect">
            <a:avLst/>
          </a:prstGeom>
          <a:noFill/>
          <a:ln>
            <a:noFill/>
          </a:ln>
        </p:spPr>
      </p:pic>
      <p:pic>
        <p:nvPicPr>
          <p:cNvPr id="625" name="Google Shape;625;p41"/>
          <p:cNvPicPr preferRelativeResize="0"/>
          <p:nvPr/>
        </p:nvPicPr>
        <p:blipFill rotWithShape="1">
          <a:blip r:embed="rId5">
            <a:alphaModFix/>
          </a:blip>
          <a:srcRect b="0" l="0" r="0" t="0"/>
          <a:stretch/>
        </p:blipFill>
        <p:spPr>
          <a:xfrm>
            <a:off x="2936875" y="4776787"/>
            <a:ext cx="1593850" cy="585787"/>
          </a:xfrm>
          <a:prstGeom prst="rect">
            <a:avLst/>
          </a:prstGeom>
          <a:noFill/>
          <a:ln>
            <a:noFill/>
          </a:ln>
        </p:spPr>
      </p:pic>
      <p:pic>
        <p:nvPicPr>
          <p:cNvPr id="626" name="Google Shape;626;p41"/>
          <p:cNvPicPr preferRelativeResize="0"/>
          <p:nvPr/>
        </p:nvPicPr>
        <p:blipFill rotWithShape="1">
          <a:blip r:embed="rId6">
            <a:alphaModFix/>
          </a:blip>
          <a:srcRect b="0" l="0" r="0" t="0"/>
          <a:stretch/>
        </p:blipFill>
        <p:spPr>
          <a:xfrm>
            <a:off x="2959100" y="5576887"/>
            <a:ext cx="1558925" cy="566737"/>
          </a:xfrm>
          <a:prstGeom prst="rect">
            <a:avLst/>
          </a:prstGeom>
          <a:noFill/>
          <a:ln>
            <a:noFill/>
          </a:ln>
        </p:spPr>
      </p:pic>
      <p:pic>
        <p:nvPicPr>
          <p:cNvPr id="627" name="Google Shape;627;p41"/>
          <p:cNvPicPr preferRelativeResize="0"/>
          <p:nvPr/>
        </p:nvPicPr>
        <p:blipFill rotWithShape="1">
          <a:blip r:embed="rId7">
            <a:alphaModFix/>
          </a:blip>
          <a:srcRect b="0" l="0" r="0" t="0"/>
          <a:stretch/>
        </p:blipFill>
        <p:spPr>
          <a:xfrm>
            <a:off x="447675" y="2586037"/>
            <a:ext cx="1804987" cy="968375"/>
          </a:xfrm>
          <a:prstGeom prst="rect">
            <a:avLst/>
          </a:prstGeom>
          <a:noFill/>
          <a:ln>
            <a:noFill/>
          </a:ln>
        </p:spPr>
      </p:pic>
      <p:pic>
        <p:nvPicPr>
          <p:cNvPr id="628" name="Google Shape;628;p41"/>
          <p:cNvPicPr preferRelativeResize="0"/>
          <p:nvPr/>
        </p:nvPicPr>
        <p:blipFill rotWithShape="1">
          <a:blip r:embed="rId8">
            <a:alphaModFix/>
          </a:blip>
          <a:srcRect b="0" l="0" r="0" t="0"/>
          <a:stretch/>
        </p:blipFill>
        <p:spPr>
          <a:xfrm>
            <a:off x="4737100" y="700087"/>
            <a:ext cx="4232275" cy="5641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grpSp>
        <p:nvGrpSpPr>
          <p:cNvPr id="633" name="Google Shape;633;p42"/>
          <p:cNvGrpSpPr/>
          <p:nvPr/>
        </p:nvGrpSpPr>
        <p:grpSpPr>
          <a:xfrm>
            <a:off x="0" y="6524625"/>
            <a:ext cx="9144000" cy="361950"/>
            <a:chOff x="0" y="4110"/>
            <a:chExt cx="5760" cy="228"/>
          </a:xfrm>
        </p:grpSpPr>
        <p:sp>
          <p:nvSpPr>
            <p:cNvPr id="634" name="Google Shape;634;p42"/>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35" name="Google Shape;635;p42"/>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636" name="Google Shape;636;p42"/>
          <p:cNvSpPr txBox="1"/>
          <p:nvPr/>
        </p:nvSpPr>
        <p:spPr>
          <a:xfrm>
            <a:off x="57150" y="646112"/>
            <a:ext cx="3473450" cy="4572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Üçgen-Üçgen (Δ</a:t>
            </a: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-Δ) bağlantı </a:t>
            </a:r>
            <a:endParaRPr/>
          </a:p>
        </p:txBody>
      </p:sp>
      <p:grpSp>
        <p:nvGrpSpPr>
          <p:cNvPr id="637" name="Google Shape;637;p42"/>
          <p:cNvGrpSpPr/>
          <p:nvPr/>
        </p:nvGrpSpPr>
        <p:grpSpPr>
          <a:xfrm>
            <a:off x="0" y="-320675"/>
            <a:ext cx="9144000" cy="874712"/>
            <a:chOff x="0" y="-202"/>
            <a:chExt cx="5760" cy="551"/>
          </a:xfrm>
        </p:grpSpPr>
        <p:sp>
          <p:nvSpPr>
            <p:cNvPr id="638" name="Google Shape;638;p42"/>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39" name="Google Shape;639;p42"/>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640" name="Google Shape;640;p42"/>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Üç-fazlı transformatorlar-Bağlantıları</a:t>
              </a:r>
              <a:endParaRPr/>
            </a:p>
          </p:txBody>
        </p:sp>
      </p:grpSp>
      <p:sp>
        <p:nvSpPr>
          <p:cNvPr id="641" name="Google Shape;641;p42"/>
          <p:cNvSpPr txBox="1"/>
          <p:nvPr/>
        </p:nvSpPr>
        <p:spPr>
          <a:xfrm>
            <a:off x="284162" y="1216025"/>
            <a:ext cx="8439150" cy="4206875"/>
          </a:xfrm>
          <a:prstGeom prst="rect">
            <a:avLst/>
          </a:prstGeom>
          <a:noFill/>
          <a:ln>
            <a:noFill/>
          </a:ln>
        </p:spPr>
        <p:txBody>
          <a:bodyPr anchorCtr="0" anchor="ctr" bIns="45700" lIns="91425" spcFirstLastPara="1" rIns="91425" wrap="square" tIns="45700">
            <a:noAutofit/>
          </a:bodyPr>
          <a:lstStyle/>
          <a:p>
            <a:pPr indent="0" lvl="1" marL="261936" marR="0" rtl="0" algn="just">
              <a:lnSpc>
                <a:spcPct val="150000"/>
              </a:lnSpc>
              <a:spcBef>
                <a:spcPts val="0"/>
              </a:spcBef>
              <a:spcAft>
                <a:spcPts val="0"/>
              </a:spcAft>
              <a:buClr>
                <a:srgbClr val="FF3300"/>
              </a:buClr>
              <a:buSzPts val="2000"/>
              <a:buFont typeface="Times New Roman"/>
              <a:buNone/>
            </a:pPr>
            <a:r>
              <a:rPr b="1" i="0" lang="en-US" sz="2000" u="none" cap="none" strike="noStrike">
                <a:solidFill>
                  <a:srgbClr val="FF3300"/>
                </a:solidFill>
                <a:latin typeface="Times New Roman"/>
                <a:ea typeface="Times New Roman"/>
                <a:cs typeface="Times New Roman"/>
                <a:sym typeface="Times New Roman"/>
              </a:rPr>
              <a:t>Bu bağlantıda faz kayması yoktur.</a:t>
            </a:r>
            <a:endParaRPr/>
          </a:p>
          <a:p>
            <a:pPr indent="0" lvl="1" marL="261936" marR="0" rtl="0" algn="just">
              <a:lnSpc>
                <a:spcPct val="15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Ayrıca yük dengesizliği veya harmonikler ile ilgili bir problem de meydana gelmemektedir.</a:t>
            </a:r>
            <a:endParaRPr/>
          </a:p>
          <a:p>
            <a:pPr indent="0" lvl="1" marL="261936" marR="0" rtl="0" algn="just">
              <a:lnSpc>
                <a:spcPct val="15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Transformatorun birisi arızalandığında ya da bakıma alındığında (yani yerinden söküldüğünde) diğer iki transformatör görevlerini yapmaya devam ederler.</a:t>
            </a:r>
            <a:endParaRPr/>
          </a:p>
          <a:p>
            <a:pPr indent="0" lvl="1" marL="261936" marR="0" rtl="0" algn="just">
              <a:lnSpc>
                <a:spcPct val="15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Metal ergitme işlemleri için elektrik enerjisinin devamlılığı çok önemlidir.</a:t>
            </a:r>
            <a:endParaRPr/>
          </a:p>
          <a:p>
            <a:pPr indent="0" lvl="1" marL="261936" marR="0" rtl="0" algn="just">
              <a:lnSpc>
                <a:spcPct val="15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Ancak transformator ünitesinin gücü azaltılmış olur. Bu duruma açık-Δ veya V-bağlantı denir.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17"/>
          <p:cNvGrpSpPr/>
          <p:nvPr/>
        </p:nvGrpSpPr>
        <p:grpSpPr>
          <a:xfrm>
            <a:off x="0" y="-184150"/>
            <a:ext cx="9144000" cy="752475"/>
            <a:chOff x="0" y="-125"/>
            <a:chExt cx="5760" cy="474"/>
          </a:xfrm>
        </p:grpSpPr>
        <p:sp>
          <p:nvSpPr>
            <p:cNvPr id="163" name="Google Shape;163;p17"/>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64" name="Google Shape;164;p17"/>
            <p:cNvSpPr txBox="1"/>
            <p:nvPr/>
          </p:nvSpPr>
          <p:spPr>
            <a:xfrm>
              <a:off x="2822" y="-125"/>
              <a:ext cx="116" cy="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65" name="Google Shape;165;p17"/>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Gerçek Transformator - Eşdeğer devre</a:t>
              </a:r>
              <a:endParaRPr/>
            </a:p>
          </p:txBody>
        </p:sp>
      </p:grpSp>
      <p:grpSp>
        <p:nvGrpSpPr>
          <p:cNvPr id="166" name="Google Shape;166;p17"/>
          <p:cNvGrpSpPr/>
          <p:nvPr/>
        </p:nvGrpSpPr>
        <p:grpSpPr>
          <a:xfrm>
            <a:off x="0" y="6524625"/>
            <a:ext cx="9144000" cy="361950"/>
            <a:chOff x="0" y="4110"/>
            <a:chExt cx="5760" cy="228"/>
          </a:xfrm>
        </p:grpSpPr>
        <p:sp>
          <p:nvSpPr>
            <p:cNvPr id="167" name="Google Shape;167;p17"/>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68" name="Google Shape;168;p17"/>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pic>
        <p:nvPicPr>
          <p:cNvPr id="169" name="Google Shape;169;p17"/>
          <p:cNvPicPr preferRelativeResize="0"/>
          <p:nvPr/>
        </p:nvPicPr>
        <p:blipFill rotWithShape="1">
          <a:blip r:embed="rId3">
            <a:alphaModFix/>
          </a:blip>
          <a:srcRect b="0" l="0" r="0" t="0"/>
          <a:stretch/>
        </p:blipFill>
        <p:spPr>
          <a:xfrm>
            <a:off x="131762" y="606425"/>
            <a:ext cx="7639050" cy="5702300"/>
          </a:xfrm>
          <a:prstGeom prst="rect">
            <a:avLst/>
          </a:prstGeom>
          <a:noFill/>
          <a:ln>
            <a:noFill/>
          </a:ln>
        </p:spPr>
      </p:pic>
      <p:sp>
        <p:nvSpPr>
          <p:cNvPr id="170" name="Google Shape;170;p17"/>
          <p:cNvSpPr txBox="1"/>
          <p:nvPr/>
        </p:nvSpPr>
        <p:spPr>
          <a:xfrm>
            <a:off x="546100" y="3074987"/>
            <a:ext cx="32766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600"/>
              <a:buFont typeface="Times New Roman"/>
              <a:buNone/>
            </a:pPr>
            <a:r>
              <a:rPr b="0" i="0" lang="en-US" sz="1600" u="none">
                <a:solidFill>
                  <a:schemeClr val="accent2"/>
                </a:solidFill>
                <a:latin typeface="Times New Roman"/>
                <a:ea typeface="Times New Roman"/>
                <a:cs typeface="Times New Roman"/>
                <a:sym typeface="Times New Roman"/>
              </a:rPr>
              <a:t>Bir transformatorun  elektrik devresi  </a:t>
            </a:r>
            <a:endParaRPr/>
          </a:p>
        </p:txBody>
      </p:sp>
      <p:sp>
        <p:nvSpPr>
          <p:cNvPr id="171" name="Google Shape;171;p17"/>
          <p:cNvSpPr txBox="1"/>
          <p:nvPr/>
        </p:nvSpPr>
        <p:spPr>
          <a:xfrm>
            <a:off x="546100" y="6021387"/>
            <a:ext cx="3517900" cy="336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600"/>
              <a:buFont typeface="Times New Roman"/>
              <a:buNone/>
            </a:pPr>
            <a:r>
              <a:rPr b="0" i="0" lang="en-US" sz="1600" u="none">
                <a:solidFill>
                  <a:schemeClr val="accent2"/>
                </a:solidFill>
                <a:latin typeface="Times New Roman"/>
                <a:ea typeface="Times New Roman"/>
                <a:cs typeface="Times New Roman"/>
                <a:sym typeface="Times New Roman"/>
              </a:rPr>
              <a:t>Bir transformatorun  T- eşdeğer devresi  </a:t>
            </a:r>
            <a:endParaRPr/>
          </a:p>
        </p:txBody>
      </p:sp>
      <p:pic>
        <p:nvPicPr>
          <p:cNvPr id="172" name="Google Shape;172;p17"/>
          <p:cNvPicPr preferRelativeResize="0"/>
          <p:nvPr/>
        </p:nvPicPr>
        <p:blipFill rotWithShape="1">
          <a:blip r:embed="rId4">
            <a:alphaModFix/>
          </a:blip>
          <a:srcRect b="0" l="0" r="0" t="0"/>
          <a:stretch/>
        </p:blipFill>
        <p:spPr>
          <a:xfrm>
            <a:off x="7335837" y="4943475"/>
            <a:ext cx="1047750" cy="639762"/>
          </a:xfrm>
          <a:prstGeom prst="rect">
            <a:avLst/>
          </a:prstGeom>
          <a:noFill/>
          <a:ln>
            <a:noFill/>
          </a:ln>
        </p:spPr>
      </p:pic>
      <p:pic>
        <p:nvPicPr>
          <p:cNvPr id="173" name="Google Shape;173;p17"/>
          <p:cNvPicPr preferRelativeResize="0"/>
          <p:nvPr/>
        </p:nvPicPr>
        <p:blipFill rotWithShape="1">
          <a:blip r:embed="rId5">
            <a:alphaModFix/>
          </a:blip>
          <a:srcRect b="0" l="0" r="0" t="0"/>
          <a:stretch/>
        </p:blipFill>
        <p:spPr>
          <a:xfrm>
            <a:off x="7121525" y="3455987"/>
            <a:ext cx="1006475" cy="604837"/>
          </a:xfrm>
          <a:prstGeom prst="rect">
            <a:avLst/>
          </a:prstGeom>
          <a:noFill/>
          <a:ln>
            <a:noFill/>
          </a:ln>
        </p:spPr>
      </p:pic>
      <p:pic>
        <p:nvPicPr>
          <p:cNvPr id="174" name="Google Shape;174;p17"/>
          <p:cNvPicPr preferRelativeResize="0"/>
          <p:nvPr/>
        </p:nvPicPr>
        <p:blipFill rotWithShape="1">
          <a:blip r:embed="rId6">
            <a:alphaModFix/>
          </a:blip>
          <a:srcRect b="0" l="0" r="0" t="0"/>
          <a:stretch/>
        </p:blipFill>
        <p:spPr>
          <a:xfrm>
            <a:off x="5897562" y="4460875"/>
            <a:ext cx="962025" cy="504825"/>
          </a:xfrm>
          <a:prstGeom prst="rect">
            <a:avLst/>
          </a:prstGeom>
          <a:noFill/>
          <a:ln>
            <a:noFill/>
          </a:ln>
        </p:spPr>
      </p:pic>
      <p:pic>
        <p:nvPicPr>
          <p:cNvPr id="175" name="Google Shape;175;p17"/>
          <p:cNvPicPr preferRelativeResize="0"/>
          <p:nvPr/>
        </p:nvPicPr>
        <p:blipFill rotWithShape="1">
          <a:blip r:embed="rId7">
            <a:alphaModFix/>
          </a:blip>
          <a:srcRect b="0" l="0" r="0" t="0"/>
          <a:stretch/>
        </p:blipFill>
        <p:spPr>
          <a:xfrm>
            <a:off x="4778375" y="4452937"/>
            <a:ext cx="1019175" cy="50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18"/>
          <p:cNvGrpSpPr/>
          <p:nvPr/>
        </p:nvGrpSpPr>
        <p:grpSpPr>
          <a:xfrm>
            <a:off x="0" y="6524625"/>
            <a:ext cx="9144000" cy="361950"/>
            <a:chOff x="0" y="4110"/>
            <a:chExt cx="5760" cy="228"/>
          </a:xfrm>
        </p:grpSpPr>
        <p:sp>
          <p:nvSpPr>
            <p:cNvPr id="181" name="Google Shape;181;p18"/>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82" name="Google Shape;182;p18"/>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grpSp>
      <p:sp>
        <p:nvSpPr>
          <p:cNvPr id="183" name="Google Shape;183;p18"/>
          <p:cNvSpPr txBox="1"/>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84" name="Google Shape;184;p18"/>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85" name="Google Shape;185;p18"/>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86" name="Google Shape;186;p18"/>
          <p:cNvSpPr txBox="1"/>
          <p:nvPr/>
        </p:nvSpPr>
        <p:spPr>
          <a:xfrm>
            <a:off x="0" y="31765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87" name="Google Shape;187;p18"/>
          <p:cNvSpPr txBox="1"/>
          <p:nvPr/>
        </p:nvSpPr>
        <p:spPr>
          <a:xfrm>
            <a:off x="0" y="32051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88" name="Google Shape;188;p18"/>
          <p:cNvSpPr txBox="1"/>
          <p:nvPr/>
        </p:nvSpPr>
        <p:spPr>
          <a:xfrm>
            <a:off x="0" y="31670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89" name="Google Shape;189;p18"/>
          <p:cNvSpPr txBox="1"/>
          <p:nvPr/>
        </p:nvSpPr>
        <p:spPr>
          <a:xfrm>
            <a:off x="0" y="31670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grpSp>
        <p:nvGrpSpPr>
          <p:cNvPr id="190" name="Google Shape;190;p18"/>
          <p:cNvGrpSpPr/>
          <p:nvPr/>
        </p:nvGrpSpPr>
        <p:grpSpPr>
          <a:xfrm>
            <a:off x="0" y="-46037"/>
            <a:ext cx="9144000" cy="600075"/>
            <a:chOff x="0" y="-29"/>
            <a:chExt cx="5760" cy="378"/>
          </a:xfrm>
        </p:grpSpPr>
        <p:sp>
          <p:nvSpPr>
            <p:cNvPr id="191" name="Google Shape;191;p18"/>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92" name="Google Shape;192;p18"/>
            <p:cNvSpPr txBox="1"/>
            <p:nvPr/>
          </p:nvSpPr>
          <p:spPr>
            <a:xfrm>
              <a:off x="0" y="0"/>
              <a:ext cx="576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93" name="Google Shape;193;p18"/>
            <p:cNvSpPr txBox="1"/>
            <p:nvPr/>
          </p:nvSpPr>
          <p:spPr>
            <a:xfrm>
              <a:off x="126" y="-29"/>
              <a:ext cx="5469" cy="302"/>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000"/>
                <a:buFont typeface="Arial"/>
                <a:buNone/>
              </a:pPr>
              <a:r>
                <a:rPr b="0" i="0" lang="en-US" sz="3000" u="none">
                  <a:solidFill>
                    <a:schemeClr val="lt1"/>
                  </a:solidFill>
                  <a:latin typeface="Arial"/>
                  <a:ea typeface="Arial"/>
                  <a:cs typeface="Arial"/>
                  <a:sym typeface="Arial"/>
                </a:rPr>
                <a:t>Gerçek Transformator – Yaklaşık eşdeğer devreler</a:t>
              </a:r>
              <a:endParaRPr/>
            </a:p>
          </p:txBody>
        </p:sp>
      </p:grpSp>
      <p:pic>
        <p:nvPicPr>
          <p:cNvPr id="194" name="Google Shape;194;p18"/>
          <p:cNvPicPr preferRelativeResize="0"/>
          <p:nvPr/>
        </p:nvPicPr>
        <p:blipFill rotWithShape="1">
          <a:blip r:embed="rId3">
            <a:alphaModFix/>
          </a:blip>
          <a:srcRect b="26755" l="2191" r="3924" t="48547"/>
          <a:stretch/>
        </p:blipFill>
        <p:spPr>
          <a:xfrm>
            <a:off x="4978400" y="2252662"/>
            <a:ext cx="3975100" cy="2174875"/>
          </a:xfrm>
          <a:prstGeom prst="rect">
            <a:avLst/>
          </a:prstGeom>
          <a:noFill/>
          <a:ln>
            <a:noFill/>
          </a:ln>
        </p:spPr>
      </p:pic>
      <p:pic>
        <p:nvPicPr>
          <p:cNvPr id="195" name="Google Shape;195;p18"/>
          <p:cNvPicPr preferRelativeResize="0"/>
          <p:nvPr/>
        </p:nvPicPr>
        <p:blipFill rotWithShape="1">
          <a:blip r:embed="rId4">
            <a:alphaModFix/>
          </a:blip>
          <a:srcRect b="8944" l="14057" r="7379" t="53007"/>
          <a:stretch/>
        </p:blipFill>
        <p:spPr>
          <a:xfrm>
            <a:off x="1123950" y="590550"/>
            <a:ext cx="4981575" cy="1800225"/>
          </a:xfrm>
          <a:prstGeom prst="rect">
            <a:avLst/>
          </a:prstGeom>
          <a:noFill/>
          <a:ln>
            <a:noFill/>
          </a:ln>
        </p:spPr>
      </p:pic>
      <p:pic>
        <p:nvPicPr>
          <p:cNvPr id="196" name="Google Shape;196;p18"/>
          <p:cNvPicPr preferRelativeResize="0"/>
          <p:nvPr/>
        </p:nvPicPr>
        <p:blipFill rotWithShape="1">
          <a:blip r:embed="rId5">
            <a:alphaModFix/>
          </a:blip>
          <a:srcRect b="664" l="2192" r="8939" t="72778"/>
          <a:stretch/>
        </p:blipFill>
        <p:spPr>
          <a:xfrm>
            <a:off x="4949825" y="4079875"/>
            <a:ext cx="3690937" cy="2293937"/>
          </a:xfrm>
          <a:prstGeom prst="rect">
            <a:avLst/>
          </a:prstGeom>
          <a:noFill/>
          <a:ln>
            <a:noFill/>
          </a:ln>
        </p:spPr>
      </p:pic>
      <p:pic>
        <p:nvPicPr>
          <p:cNvPr id="197" name="Google Shape;197;p18"/>
          <p:cNvPicPr preferRelativeResize="0"/>
          <p:nvPr/>
        </p:nvPicPr>
        <p:blipFill rotWithShape="1">
          <a:blip r:embed="rId6">
            <a:alphaModFix/>
          </a:blip>
          <a:srcRect b="76752" l="2220" r="-2557" t="534"/>
          <a:stretch/>
        </p:blipFill>
        <p:spPr>
          <a:xfrm>
            <a:off x="200025" y="2571750"/>
            <a:ext cx="4081462" cy="1920875"/>
          </a:xfrm>
          <a:prstGeom prst="rect">
            <a:avLst/>
          </a:prstGeom>
          <a:noFill/>
          <a:ln>
            <a:noFill/>
          </a:ln>
        </p:spPr>
      </p:pic>
      <p:pic>
        <p:nvPicPr>
          <p:cNvPr id="198" name="Google Shape;198;p18"/>
          <p:cNvPicPr preferRelativeResize="0"/>
          <p:nvPr/>
        </p:nvPicPr>
        <p:blipFill rotWithShape="1">
          <a:blip r:embed="rId7">
            <a:alphaModFix/>
          </a:blip>
          <a:srcRect b="53260" l="2221" r="-2998" t="24240"/>
          <a:stretch/>
        </p:blipFill>
        <p:spPr>
          <a:xfrm>
            <a:off x="363537" y="4403725"/>
            <a:ext cx="4264025" cy="19796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p19"/>
          <p:cNvGrpSpPr/>
          <p:nvPr/>
        </p:nvGrpSpPr>
        <p:grpSpPr>
          <a:xfrm>
            <a:off x="0" y="-46037"/>
            <a:ext cx="9144000" cy="600075"/>
            <a:chOff x="0" y="-29"/>
            <a:chExt cx="5760" cy="378"/>
          </a:xfrm>
        </p:grpSpPr>
        <p:sp>
          <p:nvSpPr>
            <p:cNvPr id="204" name="Google Shape;204;p19"/>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05" name="Google Shape;205;p19"/>
            <p:cNvSpPr txBox="1"/>
            <p:nvPr/>
          </p:nvSpPr>
          <p:spPr>
            <a:xfrm>
              <a:off x="0" y="0"/>
              <a:ext cx="576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06" name="Google Shape;206;p19"/>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Transformatorların Performans Ölçütleri</a:t>
              </a:r>
              <a:endParaRPr/>
            </a:p>
          </p:txBody>
        </p:sp>
      </p:grpSp>
      <p:grpSp>
        <p:nvGrpSpPr>
          <p:cNvPr id="207" name="Google Shape;207;p19"/>
          <p:cNvGrpSpPr/>
          <p:nvPr/>
        </p:nvGrpSpPr>
        <p:grpSpPr>
          <a:xfrm>
            <a:off x="0" y="6524625"/>
            <a:ext cx="9144000" cy="361950"/>
            <a:chOff x="0" y="4110"/>
            <a:chExt cx="5760" cy="228"/>
          </a:xfrm>
        </p:grpSpPr>
        <p:sp>
          <p:nvSpPr>
            <p:cNvPr id="208" name="Google Shape;208;p19"/>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09" name="Google Shape;209;p19"/>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210" name="Google Shape;210;p19"/>
          <p:cNvSpPr txBox="1"/>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11" name="Google Shape;211;p19"/>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12" name="Google Shape;212;p19"/>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13" name="Google Shape;213;p19"/>
          <p:cNvSpPr txBox="1"/>
          <p:nvPr/>
        </p:nvSpPr>
        <p:spPr>
          <a:xfrm>
            <a:off x="200025" y="1468437"/>
            <a:ext cx="8316912" cy="3013075"/>
          </a:xfrm>
          <a:prstGeom prst="rect">
            <a:avLst/>
          </a:prstGeom>
          <a:noFill/>
          <a:ln>
            <a:noFill/>
          </a:ln>
        </p:spPr>
        <p:txBody>
          <a:bodyPr anchorCtr="0" anchor="ctr" bIns="45700" lIns="91425" spcFirstLastPara="1" rIns="91425" wrap="square" tIns="45700">
            <a:noAutofit/>
          </a:bodyPr>
          <a:lstStyle/>
          <a:p>
            <a:pPr indent="-261936" lvl="0" marL="261936"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Belirli bir uygulama için uygun transformatorun seçimi önemli performans ölçütlerinin değerlendirilmesini gerektirir. </a:t>
            </a:r>
            <a:endParaRPr/>
          </a:p>
          <a:p>
            <a:pPr indent="-261936" lvl="0" marL="261936" marR="0" rtl="0" algn="just">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261936" lvl="0" marL="261936"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Önemli performans ölçütleri:</a:t>
            </a:r>
            <a:endParaRPr/>
          </a:p>
          <a:p>
            <a:pPr indent="-261936" lvl="0" marL="261936" marR="0" rtl="0" algn="just">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261936" lvl="0" marL="261936" marR="0" rtl="0" algn="just">
              <a:lnSpc>
                <a:spcPct val="100000"/>
              </a:lnSpc>
              <a:spcBef>
                <a:spcPts val="0"/>
              </a:spcBef>
              <a:spcAft>
                <a:spcPts val="0"/>
              </a:spcAft>
              <a:buClr>
                <a:srgbClr val="FF3300"/>
              </a:buClr>
              <a:buSzPts val="2400"/>
              <a:buFont typeface="Times New Roman"/>
              <a:buChar char="•"/>
            </a:pPr>
            <a:r>
              <a:rPr b="0" i="0" lang="en-US" sz="2400" u="none">
                <a:solidFill>
                  <a:srgbClr val="FF3300"/>
                </a:solidFill>
                <a:latin typeface="Times New Roman"/>
                <a:ea typeface="Times New Roman"/>
                <a:cs typeface="Times New Roman"/>
                <a:sym typeface="Times New Roman"/>
              </a:rPr>
              <a:t>Gerilim regülasyonu</a:t>
            </a:r>
            <a:endParaRPr/>
          </a:p>
          <a:p>
            <a:pPr indent="-261936" lvl="0" marL="261936" marR="0" rtl="0" algn="just">
              <a:lnSpc>
                <a:spcPct val="100000"/>
              </a:lnSpc>
              <a:spcBef>
                <a:spcPts val="0"/>
              </a:spcBef>
              <a:spcAft>
                <a:spcPts val="0"/>
              </a:spcAft>
              <a:buClr>
                <a:schemeClr val="dk1"/>
              </a:buClr>
              <a:buSzPts val="2400"/>
              <a:buFont typeface="Times New Roman"/>
              <a:buNone/>
            </a:pPr>
            <a:r>
              <a:t/>
            </a:r>
            <a:endParaRPr b="0" i="0" sz="2400" u="none">
              <a:solidFill>
                <a:srgbClr val="FF3300"/>
              </a:solidFill>
              <a:latin typeface="Times New Roman"/>
              <a:ea typeface="Times New Roman"/>
              <a:cs typeface="Times New Roman"/>
              <a:sym typeface="Times New Roman"/>
            </a:endParaRPr>
          </a:p>
          <a:p>
            <a:pPr indent="-261936" lvl="0" marL="261936" marR="0" rtl="0" algn="just">
              <a:lnSpc>
                <a:spcPct val="100000"/>
              </a:lnSpc>
              <a:spcBef>
                <a:spcPts val="0"/>
              </a:spcBef>
              <a:spcAft>
                <a:spcPts val="0"/>
              </a:spcAft>
              <a:buClr>
                <a:srgbClr val="FF3300"/>
              </a:buClr>
              <a:buSzPts val="2400"/>
              <a:buFont typeface="Times New Roman"/>
              <a:buChar char="•"/>
            </a:pPr>
            <a:r>
              <a:rPr b="0" i="0" lang="en-US" sz="2400" u="none">
                <a:solidFill>
                  <a:srgbClr val="FF3300"/>
                </a:solidFill>
                <a:latin typeface="Times New Roman"/>
                <a:ea typeface="Times New Roman"/>
                <a:cs typeface="Times New Roman"/>
                <a:sym typeface="Times New Roman"/>
              </a:rPr>
              <a:t>Verim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20"/>
          <p:cNvGrpSpPr/>
          <p:nvPr/>
        </p:nvGrpSpPr>
        <p:grpSpPr>
          <a:xfrm>
            <a:off x="0" y="6524625"/>
            <a:ext cx="9144000" cy="361950"/>
            <a:chOff x="0" y="4110"/>
            <a:chExt cx="5760" cy="228"/>
          </a:xfrm>
        </p:grpSpPr>
        <p:sp>
          <p:nvSpPr>
            <p:cNvPr id="219" name="Google Shape;219;p20"/>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20" name="Google Shape;220;p20"/>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221" name="Google Shape;221;p20"/>
          <p:cNvSpPr txBox="1"/>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22" name="Google Shape;222;p20"/>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23" name="Google Shape;223;p20"/>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24" name="Google Shape;224;p20"/>
          <p:cNvSpPr txBox="1"/>
          <p:nvPr/>
        </p:nvSpPr>
        <p:spPr>
          <a:xfrm>
            <a:off x="200025" y="990600"/>
            <a:ext cx="8316912" cy="1552575"/>
          </a:xfrm>
          <a:prstGeom prst="rect">
            <a:avLst/>
          </a:prstGeom>
          <a:noFill/>
          <a:ln>
            <a:noFill/>
          </a:ln>
        </p:spPr>
        <p:txBody>
          <a:bodyPr anchorCtr="0" anchor="ctr" bIns="45700" lIns="91425" spcFirstLastPara="1" rIns="91425" wrap="square" tIns="45700">
            <a:noAutofit/>
          </a:bodyPr>
          <a:lstStyle/>
          <a:p>
            <a:pPr indent="-261936" lvl="0" marL="261936" marR="0" rtl="0" algn="just">
              <a:lnSpc>
                <a:spcPct val="100000"/>
              </a:lnSpc>
              <a:spcBef>
                <a:spcPts val="0"/>
              </a:spcBef>
              <a:spcAft>
                <a:spcPts val="0"/>
              </a:spcAft>
              <a:buClr>
                <a:srgbClr val="FF3300"/>
              </a:buClr>
              <a:buSzPts val="2400"/>
              <a:buFont typeface="Times New Roman"/>
              <a:buChar char="•"/>
            </a:pPr>
            <a:r>
              <a:rPr b="0" i="0" lang="en-US" sz="2400" u="none">
                <a:solidFill>
                  <a:srgbClr val="FF3300"/>
                </a:solidFill>
                <a:latin typeface="Times New Roman"/>
                <a:ea typeface="Times New Roman"/>
                <a:cs typeface="Times New Roman"/>
                <a:sym typeface="Times New Roman"/>
              </a:rPr>
              <a:t>Gerilim regülasyonu</a:t>
            </a:r>
            <a:endParaRPr/>
          </a:p>
          <a:p>
            <a:pPr indent="-261936" lvl="0" marL="261936" marR="0" rtl="0" algn="just">
              <a:lnSpc>
                <a:spcPct val="100000"/>
              </a:lnSpc>
              <a:spcBef>
                <a:spcPts val="0"/>
              </a:spcBef>
              <a:spcAft>
                <a:spcPts val="0"/>
              </a:spcAft>
              <a:buClr>
                <a:schemeClr val="dk1"/>
              </a:buClr>
              <a:buSzPts val="2400"/>
              <a:buFont typeface="Times New Roman"/>
              <a:buNone/>
            </a:pPr>
            <a:r>
              <a:t/>
            </a:r>
            <a:endParaRPr b="0" i="0" sz="2400" u="none">
              <a:solidFill>
                <a:srgbClr val="FF3300"/>
              </a:solidFill>
              <a:latin typeface="Times New Roman"/>
              <a:ea typeface="Times New Roman"/>
              <a:cs typeface="Times New Roman"/>
              <a:sym typeface="Times New Roman"/>
            </a:endParaRPr>
          </a:p>
          <a:p>
            <a:pPr indent="-261936" lvl="0" marL="261936"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Sabit bir güçkatsayısında yükün sıfırdan anma değerine kadar değişmesi sonucu sekonder gerilimindeki değişimdir. </a:t>
            </a:r>
            <a:endParaRPr/>
          </a:p>
        </p:txBody>
      </p:sp>
      <p:sp>
        <p:nvSpPr>
          <p:cNvPr id="225" name="Google Shape;225;p20"/>
          <p:cNvSpPr txBox="1"/>
          <p:nvPr/>
        </p:nvSpPr>
        <p:spPr>
          <a:xfrm>
            <a:off x="0" y="32051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226" name="Google Shape;226;p20"/>
          <p:cNvPicPr preferRelativeResize="0"/>
          <p:nvPr/>
        </p:nvPicPr>
        <p:blipFill rotWithShape="1">
          <a:blip r:embed="rId3">
            <a:alphaModFix/>
          </a:blip>
          <a:srcRect b="0" l="0" r="0" t="0"/>
          <a:stretch/>
        </p:blipFill>
        <p:spPr>
          <a:xfrm>
            <a:off x="795337" y="2981325"/>
            <a:ext cx="4953000" cy="982662"/>
          </a:xfrm>
          <a:prstGeom prst="rect">
            <a:avLst/>
          </a:prstGeom>
          <a:noFill/>
          <a:ln>
            <a:noFill/>
          </a:ln>
        </p:spPr>
      </p:pic>
      <p:grpSp>
        <p:nvGrpSpPr>
          <p:cNvPr id="227" name="Google Shape;227;p20"/>
          <p:cNvGrpSpPr/>
          <p:nvPr/>
        </p:nvGrpSpPr>
        <p:grpSpPr>
          <a:xfrm>
            <a:off x="0" y="-184150"/>
            <a:ext cx="9144000" cy="752475"/>
            <a:chOff x="0" y="-125"/>
            <a:chExt cx="5760" cy="474"/>
          </a:xfrm>
        </p:grpSpPr>
        <p:sp>
          <p:nvSpPr>
            <p:cNvPr id="228" name="Google Shape;228;p20"/>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29" name="Google Shape;229;p20"/>
            <p:cNvSpPr txBox="1"/>
            <p:nvPr/>
          </p:nvSpPr>
          <p:spPr>
            <a:xfrm>
              <a:off x="2822" y="-125"/>
              <a:ext cx="116" cy="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30" name="Google Shape;230;p20"/>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Performans Ölçütleri - Gerilim regülasyonu</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pSp>
        <p:nvGrpSpPr>
          <p:cNvPr id="235" name="Google Shape;235;p21"/>
          <p:cNvGrpSpPr/>
          <p:nvPr/>
        </p:nvGrpSpPr>
        <p:grpSpPr>
          <a:xfrm>
            <a:off x="0" y="-184150"/>
            <a:ext cx="9144000" cy="752475"/>
            <a:chOff x="0" y="-125"/>
            <a:chExt cx="5760" cy="474"/>
          </a:xfrm>
        </p:grpSpPr>
        <p:sp>
          <p:nvSpPr>
            <p:cNvPr id="236" name="Google Shape;236;p21"/>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37" name="Google Shape;237;p21"/>
            <p:cNvSpPr txBox="1"/>
            <p:nvPr/>
          </p:nvSpPr>
          <p:spPr>
            <a:xfrm>
              <a:off x="2822" y="-125"/>
              <a:ext cx="116" cy="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38" name="Google Shape;238;p21"/>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Performans Ölçütleri - Verim</a:t>
              </a:r>
              <a:endParaRPr/>
            </a:p>
          </p:txBody>
        </p:sp>
      </p:grpSp>
      <p:grpSp>
        <p:nvGrpSpPr>
          <p:cNvPr id="239" name="Google Shape;239;p21"/>
          <p:cNvGrpSpPr/>
          <p:nvPr/>
        </p:nvGrpSpPr>
        <p:grpSpPr>
          <a:xfrm>
            <a:off x="0" y="6524625"/>
            <a:ext cx="9144000" cy="361950"/>
            <a:chOff x="0" y="4110"/>
            <a:chExt cx="5760" cy="228"/>
          </a:xfrm>
        </p:grpSpPr>
        <p:sp>
          <p:nvSpPr>
            <p:cNvPr id="240" name="Google Shape;240;p21"/>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41" name="Google Shape;241;p21"/>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sp>
        <p:nvSpPr>
          <p:cNvPr id="242" name="Google Shape;242;p21"/>
          <p:cNvSpPr txBox="1"/>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43" name="Google Shape;243;p21"/>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44" name="Google Shape;244;p21"/>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45" name="Google Shape;245;p21"/>
          <p:cNvSpPr txBox="1"/>
          <p:nvPr/>
        </p:nvSpPr>
        <p:spPr>
          <a:xfrm>
            <a:off x="0" y="32051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46" name="Google Shape;246;p21"/>
          <p:cNvSpPr txBox="1"/>
          <p:nvPr/>
        </p:nvSpPr>
        <p:spPr>
          <a:xfrm>
            <a:off x="0" y="32146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247" name="Google Shape;247;p21"/>
          <p:cNvPicPr preferRelativeResize="0"/>
          <p:nvPr/>
        </p:nvPicPr>
        <p:blipFill rotWithShape="1">
          <a:blip r:embed="rId3">
            <a:alphaModFix/>
          </a:blip>
          <a:srcRect b="0" l="0" r="0" t="0"/>
          <a:stretch/>
        </p:blipFill>
        <p:spPr>
          <a:xfrm>
            <a:off x="584200" y="1530350"/>
            <a:ext cx="1027112" cy="942975"/>
          </a:xfrm>
          <a:prstGeom prst="rect">
            <a:avLst/>
          </a:prstGeom>
          <a:noFill/>
          <a:ln>
            <a:noFill/>
          </a:ln>
        </p:spPr>
      </p:pic>
      <p:sp>
        <p:nvSpPr>
          <p:cNvPr id="248" name="Google Shape;248;p21"/>
          <p:cNvSpPr txBox="1"/>
          <p:nvPr/>
        </p:nvSpPr>
        <p:spPr>
          <a:xfrm>
            <a:off x="0" y="33194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249" name="Google Shape;249;p21"/>
          <p:cNvPicPr preferRelativeResize="0"/>
          <p:nvPr/>
        </p:nvPicPr>
        <p:blipFill rotWithShape="1">
          <a:blip r:embed="rId4">
            <a:alphaModFix/>
          </a:blip>
          <a:srcRect b="0" l="0" r="0" t="0"/>
          <a:stretch/>
        </p:blipFill>
        <p:spPr>
          <a:xfrm>
            <a:off x="2090737" y="1735137"/>
            <a:ext cx="2573337" cy="542925"/>
          </a:xfrm>
          <a:prstGeom prst="rect">
            <a:avLst/>
          </a:prstGeom>
          <a:noFill/>
          <a:ln>
            <a:noFill/>
          </a:ln>
        </p:spPr>
      </p:pic>
      <p:sp>
        <p:nvSpPr>
          <p:cNvPr id="250" name="Google Shape;250;p21"/>
          <p:cNvSpPr txBox="1"/>
          <p:nvPr/>
        </p:nvSpPr>
        <p:spPr>
          <a:xfrm>
            <a:off x="0" y="33147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251" name="Google Shape;251;p21"/>
          <p:cNvPicPr preferRelativeResize="0"/>
          <p:nvPr/>
        </p:nvPicPr>
        <p:blipFill rotWithShape="1">
          <a:blip r:embed="rId5">
            <a:alphaModFix/>
          </a:blip>
          <a:srcRect b="0" l="0" r="0" t="0"/>
          <a:stretch/>
        </p:blipFill>
        <p:spPr>
          <a:xfrm>
            <a:off x="2090737" y="2609850"/>
            <a:ext cx="2209800" cy="576262"/>
          </a:xfrm>
          <a:prstGeom prst="rect">
            <a:avLst/>
          </a:prstGeom>
          <a:noFill/>
          <a:ln>
            <a:noFill/>
          </a:ln>
        </p:spPr>
      </p:pic>
      <p:sp>
        <p:nvSpPr>
          <p:cNvPr id="252" name="Google Shape;252;p21"/>
          <p:cNvSpPr txBox="1"/>
          <p:nvPr/>
        </p:nvSpPr>
        <p:spPr>
          <a:xfrm>
            <a:off x="0" y="3295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253" name="Google Shape;253;p21"/>
          <p:cNvPicPr preferRelativeResize="0"/>
          <p:nvPr/>
        </p:nvPicPr>
        <p:blipFill rotWithShape="1">
          <a:blip r:embed="rId6">
            <a:alphaModFix/>
          </a:blip>
          <a:srcRect b="0" l="0" r="0" t="0"/>
          <a:stretch/>
        </p:blipFill>
        <p:spPr>
          <a:xfrm>
            <a:off x="5734050" y="1735137"/>
            <a:ext cx="2508250" cy="644525"/>
          </a:xfrm>
          <a:prstGeom prst="rect">
            <a:avLst/>
          </a:prstGeom>
          <a:noFill/>
          <a:ln>
            <a:noFill/>
          </a:ln>
        </p:spPr>
      </p:pic>
      <p:sp>
        <p:nvSpPr>
          <p:cNvPr id="254" name="Google Shape;254;p21"/>
          <p:cNvSpPr txBox="1"/>
          <p:nvPr/>
        </p:nvSpPr>
        <p:spPr>
          <a:xfrm>
            <a:off x="0" y="31861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id="255" name="Google Shape;255;p21"/>
          <p:cNvPicPr preferRelativeResize="0"/>
          <p:nvPr/>
        </p:nvPicPr>
        <p:blipFill rotWithShape="1">
          <a:blip r:embed="rId7">
            <a:alphaModFix/>
          </a:blip>
          <a:srcRect b="0" l="0" r="0" t="0"/>
          <a:stretch/>
        </p:blipFill>
        <p:spPr>
          <a:xfrm>
            <a:off x="2090737" y="3651250"/>
            <a:ext cx="4079875" cy="1014412"/>
          </a:xfrm>
          <a:prstGeom prst="rect">
            <a:avLst/>
          </a:prstGeom>
          <a:noFill/>
          <a:ln>
            <a:noFill/>
          </a:ln>
        </p:spPr>
      </p:pic>
      <p:sp>
        <p:nvSpPr>
          <p:cNvPr id="256" name="Google Shape;256;p21"/>
          <p:cNvSpPr txBox="1"/>
          <p:nvPr/>
        </p:nvSpPr>
        <p:spPr>
          <a:xfrm>
            <a:off x="201612" y="5119687"/>
            <a:ext cx="8680450" cy="1187450"/>
          </a:xfrm>
          <a:prstGeom prst="rect">
            <a:avLst/>
          </a:prstGeom>
          <a:solidFill>
            <a:schemeClr val="hlink"/>
          </a:solidFill>
          <a:ln>
            <a:noFill/>
          </a:ln>
        </p:spPr>
        <p:txBody>
          <a:bodyPr anchorCtr="0" anchor="ctr" bIns="45700" lIns="91425" spcFirstLastPara="1" rIns="91425" wrap="square" tIns="45700">
            <a:noAutofit/>
          </a:bodyPr>
          <a:lstStyle/>
          <a:p>
            <a:pPr indent="0" lvl="0" marL="261936"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Transformatorların güçleri arttıkça verimlerinin de artığı genellemesi yapılabilir. Bir transformatorun verimi yük akımı ile değişir.</a:t>
            </a:r>
            <a:endParaRPr/>
          </a:p>
        </p:txBody>
      </p:sp>
      <p:sp>
        <p:nvSpPr>
          <p:cNvPr id="257" name="Google Shape;257;p21"/>
          <p:cNvSpPr txBox="1"/>
          <p:nvPr/>
        </p:nvSpPr>
        <p:spPr>
          <a:xfrm>
            <a:off x="550862" y="582612"/>
            <a:ext cx="6713537" cy="82232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400"/>
              <a:buFont typeface="Times New Roman"/>
              <a:buNone/>
            </a:pPr>
            <a:r>
              <a:rPr b="0" i="0" lang="en-US" sz="2400" u="none">
                <a:solidFill>
                  <a:srgbClr val="FF3300"/>
                </a:solidFill>
                <a:latin typeface="Times New Roman"/>
                <a:ea typeface="Times New Roman"/>
                <a:cs typeface="Times New Roman"/>
                <a:sym typeface="Times New Roman"/>
              </a:rPr>
              <a:t>Verim:</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Transformatorun çıkış gücünün giriş gücüne oranıdır.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22"/>
          <p:cNvGrpSpPr/>
          <p:nvPr/>
        </p:nvGrpSpPr>
        <p:grpSpPr>
          <a:xfrm>
            <a:off x="0" y="6524625"/>
            <a:ext cx="9144000" cy="361950"/>
            <a:chOff x="0" y="4110"/>
            <a:chExt cx="5760" cy="228"/>
          </a:xfrm>
        </p:grpSpPr>
        <p:sp>
          <p:nvSpPr>
            <p:cNvPr id="263" name="Google Shape;263;p22"/>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64" name="Google Shape;264;p22"/>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265" name="Google Shape;265;p22"/>
          <p:cNvGrpSpPr/>
          <p:nvPr/>
        </p:nvGrpSpPr>
        <p:grpSpPr>
          <a:xfrm>
            <a:off x="0" y="-320675"/>
            <a:ext cx="9144000" cy="874712"/>
            <a:chOff x="0" y="-202"/>
            <a:chExt cx="5760" cy="551"/>
          </a:xfrm>
        </p:grpSpPr>
        <p:sp>
          <p:nvSpPr>
            <p:cNvPr id="266" name="Google Shape;266;p22"/>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67" name="Google Shape;267;p22"/>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68" name="Google Shape;268;p22"/>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Eşdeğer devre parametrelerinin tespiti</a:t>
              </a:r>
              <a:endParaRPr/>
            </a:p>
          </p:txBody>
        </p:sp>
      </p:grpSp>
      <p:sp>
        <p:nvSpPr>
          <p:cNvPr id="269" name="Google Shape;269;p22"/>
          <p:cNvSpPr txBox="1"/>
          <p:nvPr/>
        </p:nvSpPr>
        <p:spPr>
          <a:xfrm>
            <a:off x="473075" y="554037"/>
            <a:ext cx="7092950" cy="1662112"/>
          </a:xfrm>
          <a:prstGeom prst="rect">
            <a:avLst/>
          </a:prstGeom>
          <a:noFill/>
          <a:ln>
            <a:noFill/>
          </a:ln>
        </p:spPr>
        <p:txBody>
          <a:bodyPr anchorCtr="0" anchor="ctr" bIns="45700" lIns="91425" spcFirstLastPara="1" rIns="91425" wrap="square" tIns="45700">
            <a:noAutofit/>
          </a:bodyPr>
          <a:lstStyle/>
          <a:p>
            <a:pPr indent="0" lvl="0" marL="17462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Parametrelerin tespiti için iki deney yapmak yeterlidir:</a:t>
            </a:r>
            <a:endParaRPr/>
          </a:p>
          <a:p>
            <a:pPr indent="0" lvl="0" marL="174625" marR="0" rtl="0" algn="just">
              <a:lnSpc>
                <a:spcPct val="13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52400" lvl="1" marL="536575"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Açık devre (boş çalışma) deneyi</a:t>
            </a:r>
            <a:endParaRPr/>
          </a:p>
          <a:p>
            <a:pPr indent="-152400" lvl="1" marL="536575"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Kısa devre deneyi</a:t>
            </a:r>
            <a:endParaRPr/>
          </a:p>
        </p:txBody>
      </p:sp>
      <p:sp>
        <p:nvSpPr>
          <p:cNvPr id="270" name="Google Shape;270;p22"/>
          <p:cNvSpPr txBox="1"/>
          <p:nvPr/>
        </p:nvSpPr>
        <p:spPr>
          <a:xfrm>
            <a:off x="200025" y="2335212"/>
            <a:ext cx="8682037" cy="161607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Açık-devre deneyi:</a:t>
            </a:r>
            <a:r>
              <a:rPr b="0" i="0" lang="en-US" sz="2000" u="none">
                <a:solidFill>
                  <a:srgbClr val="FF3300"/>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Nüve kayıpları deneyi, demir kayıpları deneyi, uyartım deneyi, yüksüz çalışma deneyi veya boş çalışma deneyi olarak da adlandırılmaktadır. </a:t>
            </a:r>
            <a:endParaRPr/>
          </a:p>
          <a:p>
            <a:pPr indent="0" lvl="0" marL="0" marR="0" rtl="0" algn="just">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 deney anma şartlarında nüve kayıplarını ve mıknatıslama reaktansını belirlemek için yapılır. </a:t>
            </a:r>
            <a:endParaRPr/>
          </a:p>
        </p:txBody>
      </p:sp>
      <p:sp>
        <p:nvSpPr>
          <p:cNvPr id="271" name="Google Shape;271;p22"/>
          <p:cNvSpPr txBox="1"/>
          <p:nvPr/>
        </p:nvSpPr>
        <p:spPr>
          <a:xfrm>
            <a:off x="280987" y="4376737"/>
            <a:ext cx="8501062" cy="100647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Kısa-devre deneyi:</a:t>
            </a:r>
            <a:r>
              <a:rPr b="0" i="0" lang="en-US" sz="2000" u="none">
                <a:solidFill>
                  <a:schemeClr val="dk1"/>
                </a:solidFill>
                <a:latin typeface="Times New Roman"/>
                <a:ea typeface="Times New Roman"/>
                <a:cs typeface="Times New Roman"/>
                <a:sym typeface="Times New Roman"/>
              </a:rPr>
              <a:t> Empedans veya bakır kayıpları deneyi olarak da adlandırılır.</a:t>
            </a:r>
            <a:endParaRPr/>
          </a:p>
          <a:p>
            <a:pPr indent="0" lvl="0" marL="0" marR="0" rtl="0" algn="just">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 deneyin amacı transformatorun sargılarındaki güç kayıplarını (bakır kayıplarını) ve sargıların empedanslarını belirlemektir.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pSp>
        <p:nvGrpSpPr>
          <p:cNvPr id="276" name="Google Shape;276;p23"/>
          <p:cNvGrpSpPr/>
          <p:nvPr/>
        </p:nvGrpSpPr>
        <p:grpSpPr>
          <a:xfrm>
            <a:off x="0" y="6524625"/>
            <a:ext cx="9144000" cy="361950"/>
            <a:chOff x="0" y="4110"/>
            <a:chExt cx="5760" cy="228"/>
          </a:xfrm>
        </p:grpSpPr>
        <p:sp>
          <p:nvSpPr>
            <p:cNvPr id="277" name="Google Shape;277;p23"/>
            <p:cNvSpPr txBox="1"/>
            <p:nvPr/>
          </p:nvSpPr>
          <p:spPr>
            <a:xfrm>
              <a:off x="0" y="4110"/>
              <a:ext cx="5760" cy="228"/>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78" name="Google Shape;278;p23"/>
            <p:cNvSpPr txBox="1"/>
            <p:nvPr/>
          </p:nvSpPr>
          <p:spPr>
            <a:xfrm>
              <a:off x="31" y="4124"/>
              <a:ext cx="4371" cy="168"/>
            </a:xfrm>
            <a:prstGeom prst="rect">
              <a:avLst/>
            </a:prstGeom>
            <a:noFill/>
            <a:ln>
              <a:noFill/>
            </a:ln>
          </p:spPr>
          <p:txBody>
            <a:bodyPr anchorCtr="0" anchor="t" bIns="10800" lIns="18000" spcFirstLastPara="1" rIns="18000" wrap="square" tIns="10800">
              <a:noAutofit/>
            </a:bodyPr>
            <a:lstStyle/>
            <a:p>
              <a:pPr indent="0" lvl="0" marL="0" marR="0" rtl="0" algn="l">
                <a:lnSpc>
                  <a:spcPct val="100000"/>
                </a:lnSpc>
                <a:spcBef>
                  <a:spcPts val="0"/>
                </a:spcBef>
                <a:spcAft>
                  <a:spcPts val="0"/>
                </a:spcAft>
                <a:buClr>
                  <a:schemeClr val="lt1"/>
                </a:buClr>
                <a:buSzPts val="1600"/>
                <a:buFont typeface="Calibri"/>
                <a:buNone/>
              </a:pPr>
              <a:r>
                <a:rPr b="0" i="0" lang="en-US" sz="1600" u="none">
                  <a:solidFill>
                    <a:schemeClr val="lt1"/>
                  </a:solidFill>
                  <a:latin typeface="Calibri"/>
                  <a:ea typeface="Calibri"/>
                  <a:cs typeface="Calibri"/>
                  <a:sym typeface="Calibri"/>
                </a:rPr>
                <a:t> </a:t>
              </a:r>
              <a:endParaRPr/>
            </a:p>
          </p:txBody>
        </p:sp>
      </p:grpSp>
      <p:grpSp>
        <p:nvGrpSpPr>
          <p:cNvPr id="279" name="Google Shape;279;p23"/>
          <p:cNvGrpSpPr/>
          <p:nvPr/>
        </p:nvGrpSpPr>
        <p:grpSpPr>
          <a:xfrm>
            <a:off x="0" y="-320675"/>
            <a:ext cx="9144000" cy="874712"/>
            <a:chOff x="0" y="-202"/>
            <a:chExt cx="5760" cy="551"/>
          </a:xfrm>
        </p:grpSpPr>
        <p:sp>
          <p:nvSpPr>
            <p:cNvPr id="280" name="Google Shape;280;p23"/>
            <p:cNvSpPr txBox="1"/>
            <p:nvPr/>
          </p:nvSpPr>
          <p:spPr>
            <a:xfrm>
              <a:off x="0" y="-11"/>
              <a:ext cx="5760" cy="360"/>
            </a:xfrm>
            <a:prstGeom prst="rect">
              <a:avLst/>
            </a:prstGeom>
            <a:solidFill>
              <a:srgbClr val="006699">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81" name="Google Shape;281;p23"/>
            <p:cNvSpPr txBox="1"/>
            <p:nvPr/>
          </p:nvSpPr>
          <p:spPr>
            <a:xfrm>
              <a:off x="2822" y="-202"/>
              <a:ext cx="116"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82" name="Google Shape;282;p23"/>
            <p:cNvSpPr txBox="1"/>
            <p:nvPr/>
          </p:nvSpPr>
          <p:spPr>
            <a:xfrm>
              <a:off x="126" y="-29"/>
              <a:ext cx="5469" cy="360"/>
            </a:xfrm>
            <a:prstGeom prst="rect">
              <a:avLst/>
            </a:prstGeom>
            <a:noFill/>
            <a:ln>
              <a:noFill/>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Açık-devre deneyi (open-circuit test)</a:t>
              </a:r>
              <a:endParaRPr/>
            </a:p>
          </p:txBody>
        </p:sp>
      </p:grpSp>
      <p:sp>
        <p:nvSpPr>
          <p:cNvPr id="283" name="Google Shape;283;p23"/>
          <p:cNvSpPr txBox="1"/>
          <p:nvPr/>
        </p:nvSpPr>
        <p:spPr>
          <a:xfrm>
            <a:off x="203200" y="877887"/>
            <a:ext cx="8678862" cy="2473325"/>
          </a:xfrm>
          <a:prstGeom prst="rect">
            <a:avLst/>
          </a:prstGeom>
          <a:noFill/>
          <a:ln>
            <a:noFill/>
          </a:ln>
        </p:spPr>
        <p:txBody>
          <a:bodyPr anchorCtr="0" anchor="ctr" bIns="45700" lIns="91425" spcFirstLastPara="1" rIns="91425" wrap="square" tIns="45700">
            <a:noAutofit/>
          </a:bodyPr>
          <a:lstStyle/>
          <a:p>
            <a:pPr indent="0" lvl="0" marL="0" marR="0" rtl="0" algn="just">
              <a:lnSpc>
                <a:spcPct val="13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G</a:t>
            </a:r>
            <a:r>
              <a:rPr b="0" baseline="-25000" i="0"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ve B</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(veya R</a:t>
            </a:r>
            <a:r>
              <a:rPr b="0" baseline="-25000" i="0"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ve X</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değerlerini tespit etmek için şekildeki yaklaşık eşdeğer devreye ölçü aletleri bağlanır. Bu yaklaşık devrede primer sargı empedansı mıknatıslama empedansından  çok küçük olduğundan primer sargı empedansında düşen gerilim çok küçük olmaktadır. Bundan dolayı mıknatıslama empedansı öne alınarak kaynağa paralel duruma getirilmiş ve böylece hesaplama işlemi basitleştirilmiştir. Genellikle transformatorun düşük gerilimli tarafından yapılır.  </a:t>
            </a:r>
            <a:endParaRPr/>
          </a:p>
        </p:txBody>
      </p:sp>
      <p:pic>
        <p:nvPicPr>
          <p:cNvPr id="284" name="Google Shape;284;p23"/>
          <p:cNvPicPr preferRelativeResize="0"/>
          <p:nvPr/>
        </p:nvPicPr>
        <p:blipFill rotWithShape="1">
          <a:blip r:embed="rId3">
            <a:alphaModFix/>
          </a:blip>
          <a:srcRect b="0" l="0" r="0" t="0"/>
          <a:stretch/>
        </p:blipFill>
        <p:spPr>
          <a:xfrm>
            <a:off x="1658937" y="3209925"/>
            <a:ext cx="6851650" cy="337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