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2" name="Shape 12"/>
        <p:cNvGrpSpPr/>
        <p:nvPr/>
      </p:nvGrpSpPr>
      <p:grpSpPr>
        <a:xfrm>
          <a:off x="0" y="0"/>
          <a:ext cx="0" cy="0"/>
          <a:chOff x="0" y="0"/>
          <a:chExt cx="0" cy="0"/>
        </a:xfrm>
      </p:grpSpPr>
      <p:pic>
        <p:nvPicPr>
          <p:cNvPr descr="Droplets-HD-Title-R1d.png" id="13" name="Google Shape;13;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zılı Panoramik Resim">
  <p:cSld name="Yazılı Panoramik Resim">
    <p:spTree>
      <p:nvGrpSpPr>
        <p:cNvPr id="78" name="Shape 78"/>
        <p:cNvGrpSpPr/>
        <p:nvPr/>
      </p:nvGrpSpPr>
      <p:grpSpPr>
        <a:xfrm>
          <a:off x="0" y="0"/>
          <a:ext cx="0" cy="0"/>
          <a:chOff x="0" y="0"/>
          <a:chExt cx="0" cy="0"/>
        </a:xfrm>
      </p:grpSpPr>
      <p:pic>
        <p:nvPicPr>
          <p:cNvPr descr="Droplets-HD-Content-R1d.png" id="79" name="Google Shape;79;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0" name="Google Shape;80;p1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82" name="Google Shape;82;p1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3" name="Google Shape;83;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86" name="Shape 86"/>
        <p:cNvGrpSpPr/>
        <p:nvPr/>
      </p:nvGrpSpPr>
      <p:grpSpPr>
        <a:xfrm>
          <a:off x="0" y="0"/>
          <a:ext cx="0" cy="0"/>
          <a:chOff x="0" y="0"/>
          <a:chExt cx="0" cy="0"/>
        </a:xfrm>
      </p:grpSpPr>
      <p:pic>
        <p:nvPicPr>
          <p:cNvPr descr="Droplets-HD-Content-R1d.png" id="87" name="Google Shape;87;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8" name="Google Shape;88;p1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93" name="Shape 93"/>
        <p:cNvGrpSpPr/>
        <p:nvPr/>
      </p:nvGrpSpPr>
      <p:grpSpPr>
        <a:xfrm>
          <a:off x="0" y="0"/>
          <a:ext cx="0" cy="0"/>
          <a:chOff x="0" y="0"/>
          <a:chExt cx="0" cy="0"/>
        </a:xfrm>
      </p:grpSpPr>
      <p:pic>
        <p:nvPicPr>
          <p:cNvPr descr="Droplets-HD-Content-R1d.png" id="94" name="Google Shape;94;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1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8" name="Google Shape;98;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01" name="Google Shape;101;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tr-TR" sz="8000" cap="none">
                <a:solidFill>
                  <a:schemeClr val="dk1"/>
                </a:solidFill>
                <a:latin typeface="Twentieth Century"/>
                <a:ea typeface="Twentieth Century"/>
                <a:cs typeface="Twentieth Century"/>
                <a:sym typeface="Twentieth Century"/>
              </a:rPr>
              <a:t>“</a:t>
            </a:r>
            <a:endParaRPr/>
          </a:p>
        </p:txBody>
      </p:sp>
      <p:sp>
        <p:nvSpPr>
          <p:cNvPr id="102" name="Google Shape;102;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tr-TR"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03" name="Shape 103"/>
        <p:cNvGrpSpPr/>
        <p:nvPr/>
      </p:nvGrpSpPr>
      <p:grpSpPr>
        <a:xfrm>
          <a:off x="0" y="0"/>
          <a:ext cx="0" cy="0"/>
          <a:chOff x="0" y="0"/>
          <a:chExt cx="0" cy="0"/>
        </a:xfrm>
      </p:grpSpPr>
      <p:pic>
        <p:nvPicPr>
          <p:cNvPr descr="Droplets-HD-Content-R1d.png" id="104" name="Google Shape;104;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1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ütun">
  <p:cSld name="3 Sütun">
    <p:spTree>
      <p:nvGrpSpPr>
        <p:cNvPr id="110" name="Shape 110"/>
        <p:cNvGrpSpPr/>
        <p:nvPr/>
      </p:nvGrpSpPr>
      <p:grpSpPr>
        <a:xfrm>
          <a:off x="0" y="0"/>
          <a:ext cx="0" cy="0"/>
          <a:chOff x="0" y="0"/>
          <a:chExt cx="0" cy="0"/>
        </a:xfrm>
      </p:grpSpPr>
      <p:pic>
        <p:nvPicPr>
          <p:cNvPr descr="Droplets-HD-Content-R1d.png" id="111" name="Google Shape;111;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1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4" name="Google Shape;114;p1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5" name="Google Shape;115;p1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6" name="Google Shape;116;p1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7" name="Google Shape;117;p1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1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Resim Sütunu">
  <p:cSld name="3 Resim Sütunu">
    <p:spTree>
      <p:nvGrpSpPr>
        <p:cNvPr id="122" name="Shape 122"/>
        <p:cNvGrpSpPr/>
        <p:nvPr/>
      </p:nvGrpSpPr>
      <p:grpSpPr>
        <a:xfrm>
          <a:off x="0" y="0"/>
          <a:ext cx="0" cy="0"/>
          <a:chOff x="0" y="0"/>
          <a:chExt cx="0" cy="0"/>
        </a:xfrm>
      </p:grpSpPr>
      <p:pic>
        <p:nvPicPr>
          <p:cNvPr descr="Droplets-HD-Content-R1d.png" id="123" name="Google Shape;123;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4" name="Google Shape;124;p1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1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16"/>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27" name="Google Shape;127;p1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8" name="Google Shape;128;p1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9" name="Google Shape;129;p16"/>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0" name="Google Shape;130;p1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1" name="Google Shape;131;p1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2" name="Google Shape;132;p16"/>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3" name="Google Shape;133;p1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4" name="Google Shape;134;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37" name="Shape 137"/>
        <p:cNvGrpSpPr/>
        <p:nvPr/>
      </p:nvGrpSpPr>
      <p:grpSpPr>
        <a:xfrm>
          <a:off x="0" y="0"/>
          <a:ext cx="0" cy="0"/>
          <a:chOff x="0" y="0"/>
          <a:chExt cx="0" cy="0"/>
        </a:xfrm>
      </p:grpSpPr>
      <p:pic>
        <p:nvPicPr>
          <p:cNvPr descr="Droplets-HD-Content-R1d.png" id="138" name="Google Shape;13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9" name="Google Shape;139;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7"/>
          <p:cNvSpPr txBox="1"/>
          <p:nvPr>
            <p:ph idx="1" type="body"/>
          </p:nvPr>
        </p:nvSpPr>
        <p:spPr>
          <a:xfrm rot="5400000">
            <a:off x="4383948" y="-1103079"/>
            <a:ext cx="3424107" cy="10364452"/>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1" name="Google Shape;141;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44" name="Shape 144"/>
        <p:cNvGrpSpPr/>
        <p:nvPr/>
      </p:nvGrpSpPr>
      <p:grpSpPr>
        <a:xfrm>
          <a:off x="0" y="0"/>
          <a:ext cx="0" cy="0"/>
          <a:chOff x="0" y="0"/>
          <a:chExt cx="0" cy="0"/>
        </a:xfrm>
      </p:grpSpPr>
      <p:pic>
        <p:nvPicPr>
          <p:cNvPr descr="Droplets-HD-Content-R1d.png" id="145" name="Google Shape;14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18"/>
          <p:cNvSpPr txBox="1"/>
          <p:nvPr>
            <p:ph type="title"/>
          </p:nvPr>
        </p:nvSpPr>
        <p:spPr>
          <a:xfrm rot="5400000">
            <a:off x="7410763" y="1923737"/>
            <a:ext cx="5181599" cy="255332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8"/>
          <p:cNvSpPr txBox="1"/>
          <p:nvPr>
            <p:ph idx="1" type="body"/>
          </p:nvPr>
        </p:nvSpPr>
        <p:spPr>
          <a:xfrm rot="5400000">
            <a:off x="2152338" y="-628961"/>
            <a:ext cx="5181599" cy="7658724"/>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9" name="Shape 19"/>
        <p:cNvGrpSpPr/>
        <p:nvPr/>
      </p:nvGrpSpPr>
      <p:grpSpPr>
        <a:xfrm>
          <a:off x="0" y="0"/>
          <a:ext cx="0" cy="0"/>
          <a:chOff x="0" y="0"/>
          <a:chExt cx="0" cy="0"/>
        </a:xfrm>
      </p:grpSpPr>
      <p:pic>
        <p:nvPicPr>
          <p:cNvPr descr="Droplets-HD-Content-R1d.png" id="20" name="Google Shape;20;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6" name="Shape 26"/>
        <p:cNvGrpSpPr/>
        <p:nvPr/>
      </p:nvGrpSpPr>
      <p:grpSpPr>
        <a:xfrm>
          <a:off x="0" y="0"/>
          <a:ext cx="0" cy="0"/>
          <a:chOff x="0" y="0"/>
          <a:chExt cx="0" cy="0"/>
        </a:xfrm>
      </p:grpSpPr>
      <p:pic>
        <p:nvPicPr>
          <p:cNvPr descr="Droplets-HD-Content-R1d.png" id="27" name="Google Shape;27;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4"/>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0" name="Google Shape;30;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pic>
        <p:nvPicPr>
          <p:cNvPr descr="Droplets-HD-Content-R1d.png" id="34" name="Google Shape;34;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5"/>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7" name="Google Shape;37;p5"/>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1" name="Shape 41"/>
        <p:cNvGrpSpPr/>
        <p:nvPr/>
      </p:nvGrpSpPr>
      <p:grpSpPr>
        <a:xfrm>
          <a:off x="0" y="0"/>
          <a:ext cx="0" cy="0"/>
          <a:chOff x="0" y="0"/>
          <a:chExt cx="0" cy="0"/>
        </a:xfrm>
      </p:grpSpPr>
      <p:pic>
        <p:nvPicPr>
          <p:cNvPr descr="Droplets-HD-Content-R1d.png" id="42" name="Google Shape;42;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5" name="Google Shape;45;p6"/>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6" name="Google Shape;46;p6"/>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7" name="Google Shape;47;p6"/>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1" name="Shape 51"/>
        <p:cNvGrpSpPr/>
        <p:nvPr/>
      </p:nvGrpSpPr>
      <p:grpSpPr>
        <a:xfrm>
          <a:off x="0" y="0"/>
          <a:ext cx="0" cy="0"/>
          <a:chOff x="0" y="0"/>
          <a:chExt cx="0" cy="0"/>
        </a:xfrm>
      </p:grpSpPr>
      <p:pic>
        <p:nvPicPr>
          <p:cNvPr descr="Droplets-HD-Content-R1d.png" id="52" name="Google Shape;5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3" name="Google Shape;53;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7" name="Shape 57"/>
        <p:cNvGrpSpPr/>
        <p:nvPr/>
      </p:nvGrpSpPr>
      <p:grpSpPr>
        <a:xfrm>
          <a:off x="0" y="0"/>
          <a:ext cx="0" cy="0"/>
          <a:chOff x="0" y="0"/>
          <a:chExt cx="0" cy="0"/>
        </a:xfrm>
      </p:grpSpPr>
      <p:pic>
        <p:nvPicPr>
          <p:cNvPr descr="Droplets-HD-Content-R1d.png" id="58" name="Google Shape;58;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9" name="Google Shape;59;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2" name="Shape 62"/>
        <p:cNvGrpSpPr/>
        <p:nvPr/>
      </p:nvGrpSpPr>
      <p:grpSpPr>
        <a:xfrm>
          <a:off x="0" y="0"/>
          <a:ext cx="0" cy="0"/>
          <a:chOff x="0" y="0"/>
          <a:chExt cx="0" cy="0"/>
        </a:xfrm>
      </p:grpSpPr>
      <p:pic>
        <p:nvPicPr>
          <p:cNvPr descr="Droplets-HD-Content-R1d.png" id="63" name="Google Shape;63;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4" name="Google Shape;64;p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70" name="Shape 70"/>
        <p:cNvGrpSpPr/>
        <p:nvPr/>
      </p:nvGrpSpPr>
      <p:grpSpPr>
        <a:xfrm>
          <a:off x="0" y="0"/>
          <a:ext cx="0" cy="0"/>
          <a:chOff x="0" y="0"/>
          <a:chExt cx="0" cy="0"/>
        </a:xfrm>
      </p:grpSpPr>
      <p:pic>
        <p:nvPicPr>
          <p:cNvPr descr="Droplets-HD-Content-R1d.png" id="71" name="Google Shape;71;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2" name="Google Shape;72;p1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4" name="Google Shape;74;p1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5" name="Google Shape;75;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15.jpg"/><Relationship Id="rId5" Type="http://schemas.openxmlformats.org/officeDocument/2006/relationships/image" Target="../media/image11.jpg"/><Relationship Id="rId6"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hyperlink" Target="http://www.elektrikport.com/elektrik-dersleri-alternatif-akim-sistemine-giris" TargetMode="External"/><Relationship Id="rId6" Type="http://schemas.openxmlformats.org/officeDocument/2006/relationships/hyperlink" Target="http://www.elektrikport.com/elektrik-dersleri-alternatif-akim-sistemine-gir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gif"/><Relationship Id="rId4" Type="http://schemas.openxmlformats.org/officeDocument/2006/relationships/image" Target="../media/image8.jpg"/><Relationship Id="rId5"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2484597" y="1298333"/>
            <a:ext cx="7080786"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tr-TR" sz="5400" u="none" cap="none" strike="noStrike">
                <a:solidFill>
                  <a:srgbClr val="CEE5BB"/>
                </a:solidFill>
                <a:latin typeface="Twentieth Century"/>
                <a:ea typeface="Twentieth Century"/>
                <a:cs typeface="Twentieth Century"/>
                <a:sym typeface="Twentieth Century"/>
              </a:rPr>
              <a:t>ELEKTRİK MAKİNALARI</a:t>
            </a:r>
            <a:endParaRPr/>
          </a:p>
        </p:txBody>
      </p:sp>
      <p:sp>
        <p:nvSpPr>
          <p:cNvPr id="156" name="Google Shape;156;p19"/>
          <p:cNvSpPr/>
          <p:nvPr/>
        </p:nvSpPr>
        <p:spPr>
          <a:xfrm>
            <a:off x="666349" y="2967335"/>
            <a:ext cx="10859319"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tr-TR" sz="5400" u="none" cap="none" strike="noStrike">
                <a:solidFill>
                  <a:srgbClr val="CEE5BB"/>
                </a:solidFill>
                <a:latin typeface="Twentieth Century"/>
                <a:ea typeface="Twentieth Century"/>
                <a:cs typeface="Twentieth Century"/>
                <a:sym typeface="Twentieth Century"/>
              </a:rPr>
              <a:t>ALTERNATİF AKIM MAKİNALARININ</a:t>
            </a:r>
            <a:endParaRPr/>
          </a:p>
          <a:p>
            <a:pPr indent="0" lvl="0" marL="0" marR="0" rtl="0" algn="ctr">
              <a:spcBef>
                <a:spcPts val="0"/>
              </a:spcBef>
              <a:spcAft>
                <a:spcPts val="0"/>
              </a:spcAft>
              <a:buNone/>
            </a:pPr>
            <a:r>
              <a:rPr b="1" i="0" lang="tr-TR" sz="5400" u="none" cap="none" strike="noStrike">
                <a:solidFill>
                  <a:srgbClr val="CEE5BB"/>
                </a:solidFill>
                <a:latin typeface="Twentieth Century"/>
                <a:ea typeface="Twentieth Century"/>
                <a:cs typeface="Twentieth Century"/>
                <a:sym typeface="Twentieth Century"/>
              </a:rPr>
              <a:t>TEMELLERİ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2101048" y="1473693"/>
            <a:ext cx="7989903"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Alternatif akım elektrik enerjisini, mekanik enerjiye çeviren elektrik motorlarıdır. Bu motorların asenkron tipleri standart bir aygıt olmuştur. Senkron tipleri ise, yüksek güç gerektiren yerlerde kullanılmaktadır. AC motorlar, yani alternatif akım motorları iki grupta toplanmaktadır; asenkron motorlar (indüksiyon motorları) ve senkron motorlar.</a:t>
            </a:r>
            <a:endParaRPr/>
          </a:p>
        </p:txBody>
      </p:sp>
      <p:sp>
        <p:nvSpPr>
          <p:cNvPr id="228" name="Google Shape;228;p28"/>
          <p:cNvSpPr/>
          <p:nvPr/>
        </p:nvSpPr>
        <p:spPr>
          <a:xfrm>
            <a:off x="3417601" y="446076"/>
            <a:ext cx="486556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AC MOTORLARI</a:t>
            </a:r>
            <a:endParaRPr/>
          </a:p>
        </p:txBody>
      </p:sp>
      <p:pic>
        <p:nvPicPr>
          <p:cNvPr id="229" name="Google Shape;229;p28"/>
          <p:cNvPicPr preferRelativeResize="0"/>
          <p:nvPr/>
        </p:nvPicPr>
        <p:blipFill rotWithShape="1">
          <a:blip r:embed="rId3">
            <a:alphaModFix/>
          </a:blip>
          <a:srcRect b="0" l="0" r="0" t="0"/>
          <a:stretch/>
        </p:blipFill>
        <p:spPr>
          <a:xfrm>
            <a:off x="5612571" y="3429000"/>
            <a:ext cx="4587871" cy="3131221"/>
          </a:xfrm>
          <a:prstGeom prst="rect">
            <a:avLst/>
          </a:prstGeom>
          <a:noFill/>
          <a:ln>
            <a:noFill/>
          </a:ln>
        </p:spPr>
      </p:pic>
      <p:sp>
        <p:nvSpPr>
          <p:cNvPr id="230" name="Google Shape;230;p28"/>
          <p:cNvSpPr txBox="1"/>
          <p:nvPr/>
        </p:nvSpPr>
        <p:spPr>
          <a:xfrm>
            <a:off x="1047566" y="2866845"/>
            <a:ext cx="91528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              SENKRON MOTOR                                                      ASENKRON MOTOR                  </a:t>
            </a:r>
            <a:endParaRPr/>
          </a:p>
        </p:txBody>
      </p:sp>
      <p:pic>
        <p:nvPicPr>
          <p:cNvPr id="231" name="Google Shape;231;p28"/>
          <p:cNvPicPr preferRelativeResize="0"/>
          <p:nvPr/>
        </p:nvPicPr>
        <p:blipFill rotWithShape="1">
          <a:blip r:embed="rId4">
            <a:alphaModFix/>
          </a:blip>
          <a:srcRect b="0" l="0" r="0" t="0"/>
          <a:stretch/>
        </p:blipFill>
        <p:spPr>
          <a:xfrm>
            <a:off x="1047566" y="3429000"/>
            <a:ext cx="4074850" cy="31312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p:nvPr/>
        </p:nvSpPr>
        <p:spPr>
          <a:xfrm>
            <a:off x="3291618" y="463093"/>
            <a:ext cx="5608138"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SENKRON MOTOR</a:t>
            </a:r>
            <a:endParaRPr/>
          </a:p>
        </p:txBody>
      </p:sp>
      <p:sp>
        <p:nvSpPr>
          <p:cNvPr id="237" name="Google Shape;237;p29"/>
          <p:cNvSpPr txBox="1"/>
          <p:nvPr/>
        </p:nvSpPr>
        <p:spPr>
          <a:xfrm>
            <a:off x="1429304" y="1674674"/>
            <a:ext cx="9650027"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Bir elektrik makinesi olarak frekans ve kutup sayısıyla orantılı bir şekilde hareket ederek sabit bir hızda dönen alternatif akım makinelerine senkron makine denir. Eğer senkron makineye elektrik enerjisi verilip mekanik enerjisi elde edilirse senkron motor olarak çalışır. Bir elektrik makinesinin girişine elektrik enerjisi uygulayıp çıkışından mekanik enerji elde ediyorsak bu çalışma şekline motor</a:t>
            </a:r>
            <a:r>
              <a:rPr b="1" lang="tr-TR" sz="1800">
                <a:solidFill>
                  <a:schemeClr val="dk1"/>
                </a:solidFill>
                <a:latin typeface="Twentieth Century"/>
                <a:ea typeface="Twentieth Century"/>
                <a:cs typeface="Twentieth Century"/>
                <a:sym typeface="Twentieth Century"/>
              </a:rPr>
              <a:t> </a:t>
            </a:r>
            <a:r>
              <a:rPr lang="tr-TR" sz="1800">
                <a:solidFill>
                  <a:schemeClr val="dk1"/>
                </a:solidFill>
                <a:latin typeface="Twentieth Century"/>
                <a:ea typeface="Twentieth Century"/>
                <a:cs typeface="Twentieth Century"/>
                <a:sym typeface="Twentieth Century"/>
              </a:rPr>
              <a:t>çalışma denir. Senkron devirle dönen motorlara </a:t>
            </a:r>
            <a:r>
              <a:rPr i="1" lang="tr-TR" sz="1800">
                <a:solidFill>
                  <a:schemeClr val="dk1"/>
                </a:solidFill>
                <a:latin typeface="Twentieth Century"/>
                <a:ea typeface="Twentieth Century"/>
                <a:cs typeface="Twentieth Century"/>
                <a:sym typeface="Twentieth Century"/>
              </a:rPr>
              <a:t>senkron motorlar</a:t>
            </a:r>
            <a:r>
              <a:rPr lang="tr-TR" sz="1800">
                <a:solidFill>
                  <a:schemeClr val="dk1"/>
                </a:solidFill>
                <a:latin typeface="Twentieth Century"/>
                <a:ea typeface="Twentieth Century"/>
                <a:cs typeface="Twentieth Century"/>
                <a:sym typeface="Twentieth Century"/>
              </a:rPr>
              <a:t> adı verilir.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38" name="Google Shape;238;p29"/>
          <p:cNvPicPr preferRelativeResize="0"/>
          <p:nvPr/>
        </p:nvPicPr>
        <p:blipFill rotWithShape="1">
          <a:blip r:embed="rId3">
            <a:alphaModFix/>
          </a:blip>
          <a:srcRect b="0" l="0" r="0" t="0"/>
          <a:stretch/>
        </p:blipFill>
        <p:spPr>
          <a:xfrm>
            <a:off x="1429304" y="4021475"/>
            <a:ext cx="4900475" cy="1485258"/>
          </a:xfrm>
          <a:prstGeom prst="rect">
            <a:avLst/>
          </a:prstGeom>
          <a:noFill/>
          <a:ln>
            <a:noFill/>
          </a:ln>
        </p:spPr>
      </p:pic>
      <p:pic>
        <p:nvPicPr>
          <p:cNvPr descr="https://cdnelektrikport.4flyy.com/Content/201402/senkronh%c4%b1zformul2.JPG" id="239" name="Google Shape;239;p29"/>
          <p:cNvPicPr preferRelativeResize="0"/>
          <p:nvPr/>
        </p:nvPicPr>
        <p:blipFill rotWithShape="1">
          <a:blip r:embed="rId4">
            <a:alphaModFix/>
          </a:blip>
          <a:srcRect b="0" l="0" r="0" t="0"/>
          <a:stretch/>
        </p:blipFill>
        <p:spPr>
          <a:xfrm>
            <a:off x="6329779" y="4021475"/>
            <a:ext cx="2781300" cy="1485257"/>
          </a:xfrm>
          <a:prstGeom prst="rect">
            <a:avLst/>
          </a:prstGeom>
          <a:noFill/>
          <a:ln>
            <a:noFill/>
          </a:ln>
        </p:spPr>
      </p:pic>
      <p:sp>
        <p:nvSpPr>
          <p:cNvPr id="240" name="Google Shape;240;p29"/>
          <p:cNvSpPr txBox="1"/>
          <p:nvPr/>
        </p:nvSpPr>
        <p:spPr>
          <a:xfrm>
            <a:off x="2260533" y="3375143"/>
            <a:ext cx="7670308"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tr-TR" sz="1800">
                <a:solidFill>
                  <a:schemeClr val="dk1"/>
                </a:solidFill>
                <a:latin typeface="Twentieth Century"/>
                <a:ea typeface="Twentieth Century"/>
                <a:cs typeface="Twentieth Century"/>
                <a:sym typeface="Twentieth Century"/>
              </a:rPr>
              <a:t>Senkron Makinenin Dakikadaki Senkron Devir Sayısı Formülü</a:t>
            </a:r>
            <a:r>
              <a:rPr lang="tr-TR" sz="1800">
                <a:solidFill>
                  <a:schemeClr val="dk1"/>
                </a:solidFill>
                <a:latin typeface="Twentieth Century"/>
                <a:ea typeface="Twentieth Century"/>
                <a:cs typeface="Twentieth Century"/>
                <a:sym typeface="Twentieth Century"/>
              </a:rPr>
              <a:t>    </a:t>
            </a:r>
            <a:br>
              <a:rPr lang="tr-TR" sz="1800">
                <a:solidFill>
                  <a:schemeClr val="dk1"/>
                </a:solidFill>
                <a:latin typeface="Twentieth Century"/>
                <a:ea typeface="Twentieth Century"/>
                <a:cs typeface="Twentieth Century"/>
                <a:sym typeface="Twentieth Century"/>
              </a:rPr>
            </a:b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nvSpPr>
        <p:spPr>
          <a:xfrm>
            <a:off x="3400148" y="3728621"/>
            <a:ext cx="40127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46" name="Google Shape;246;p30"/>
          <p:cNvSpPr/>
          <p:nvPr/>
        </p:nvSpPr>
        <p:spPr>
          <a:xfrm>
            <a:off x="604143" y="402843"/>
            <a:ext cx="11839602"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rgbClr val="CEE5BB"/>
                </a:solidFill>
                <a:latin typeface="Twentieth Century"/>
                <a:ea typeface="Twentieth Century"/>
                <a:cs typeface="Twentieth Century"/>
                <a:sym typeface="Twentieth Century"/>
              </a:rPr>
              <a:t>SENKRON MOTORLARIN KULLANIM ALANLARI</a:t>
            </a:r>
            <a:endParaRPr/>
          </a:p>
        </p:txBody>
      </p:sp>
      <p:sp>
        <p:nvSpPr>
          <p:cNvPr id="247" name="Google Shape;247;p30"/>
          <p:cNvSpPr txBox="1"/>
          <p:nvPr/>
        </p:nvSpPr>
        <p:spPr>
          <a:xfrm>
            <a:off x="604143" y="1615737"/>
            <a:ext cx="9435969" cy="415498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Kompresörlerde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Büyük vantilatör ve aspiratörlerde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Elektrik sistemlerinde kompansatör olarak güç katsayısının düzeltilmesinde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Su pompalama istasyonlarındaki pompalarda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Pres makinalarında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Gemi pervanelerinin döndürülmesinde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Kırma makinalarında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Baskı tekniğinde </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Hava kompresörlerinde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Maksimum verimde çıkışın sabit kalması için sabit devir istenen yerlerde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Doğru akım jeneratörlerin döndürülmesinde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p:nvPr/>
        </p:nvSpPr>
        <p:spPr>
          <a:xfrm>
            <a:off x="3053885" y="224135"/>
            <a:ext cx="6084230"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ASENKRON MOTOR</a:t>
            </a:r>
            <a:endParaRPr/>
          </a:p>
        </p:txBody>
      </p:sp>
      <p:sp>
        <p:nvSpPr>
          <p:cNvPr id="253" name="Google Shape;253;p31"/>
          <p:cNvSpPr txBox="1"/>
          <p:nvPr/>
        </p:nvSpPr>
        <p:spPr>
          <a:xfrm>
            <a:off x="932688" y="1287261"/>
            <a:ext cx="10844785" cy="16619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200">
                <a:solidFill>
                  <a:schemeClr val="dk1"/>
                </a:solidFill>
                <a:latin typeface="Twentieth Century"/>
                <a:ea typeface="Twentieth Century"/>
                <a:cs typeface="Twentieth Century"/>
                <a:sym typeface="Twentieth Century"/>
              </a:rPr>
              <a:t>Motor sargılarına verilen alternatif akımın meydana getirdiği döner manyetik alanın dönme hızı ile rotorun dönme hızı aynı olmayan motorlara asenkron motor denir. Bu motorlara, indükleme prensibine göre çalıştıkları için indüksiyon motorları da denilmektedir.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id="254" name="Google Shape;254;p31"/>
          <p:cNvPicPr preferRelativeResize="0"/>
          <p:nvPr/>
        </p:nvPicPr>
        <p:blipFill rotWithShape="1">
          <a:blip r:embed="rId3">
            <a:alphaModFix/>
          </a:blip>
          <a:srcRect b="0" l="0" r="0" t="0"/>
          <a:stretch/>
        </p:blipFill>
        <p:spPr>
          <a:xfrm>
            <a:off x="1389262" y="2572905"/>
            <a:ext cx="9413476" cy="34816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258" name="Shape 258"/>
        <p:cNvGrpSpPr/>
        <p:nvPr/>
      </p:nvGrpSpPr>
      <p:grpSpPr>
        <a:xfrm>
          <a:off x="0" y="0"/>
          <a:ext cx="0" cy="0"/>
          <a:chOff x="0" y="0"/>
          <a:chExt cx="0" cy="0"/>
        </a:xfrm>
      </p:grpSpPr>
      <p:pic>
        <p:nvPicPr>
          <p:cNvPr id="259" name="Google Shape;259;p32"/>
          <p:cNvPicPr preferRelativeResize="0"/>
          <p:nvPr/>
        </p:nvPicPr>
        <p:blipFill rotWithShape="1">
          <a:blip r:embed="rId3">
            <a:alphaModFix/>
          </a:blip>
          <a:srcRect b="0" l="0" r="0" t="0"/>
          <a:stretch/>
        </p:blipFill>
        <p:spPr>
          <a:xfrm>
            <a:off x="0" y="-1"/>
            <a:ext cx="12192003" cy="6858001"/>
          </a:xfrm>
          <a:prstGeom prst="rect">
            <a:avLst/>
          </a:prstGeom>
          <a:noFill/>
          <a:ln>
            <a:noFill/>
          </a:ln>
        </p:spPr>
      </p:pic>
      <p:pic>
        <p:nvPicPr>
          <p:cNvPr id="260" name="Google Shape;260;p32"/>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id="261" name="Google Shape;261;p32"/>
          <p:cNvPicPr preferRelativeResize="0"/>
          <p:nvPr/>
        </p:nvPicPr>
        <p:blipFill rotWithShape="1">
          <a:blip r:embed="rId5">
            <a:alphaModFix/>
          </a:blip>
          <a:srcRect b="0" l="0" r="0" t="0"/>
          <a:stretch/>
        </p:blipFill>
        <p:spPr>
          <a:xfrm>
            <a:off x="2630657" y="804333"/>
            <a:ext cx="6872618" cy="4948285"/>
          </a:xfrm>
          <a:prstGeom prst="roundRect">
            <a:avLst>
              <a:gd fmla="val 5301" name="adj"/>
            </a:avLst>
          </a:prstGeom>
          <a:noFill/>
          <a:ln cap="sq" cmpd="sng" w="190500">
            <a:solidFill>
              <a:srgbClr val="EAEAEA"/>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p:nvPr/>
        </p:nvSpPr>
        <p:spPr>
          <a:xfrm>
            <a:off x="2020918" y="410566"/>
            <a:ext cx="814953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a:solidFill>
                  <a:srgbClr val="CEE5BB"/>
                </a:solidFill>
                <a:latin typeface="Twentieth Century"/>
                <a:ea typeface="Twentieth Century"/>
                <a:cs typeface="Twentieth Century"/>
                <a:sym typeface="Twentieth Century"/>
              </a:rPr>
              <a:t>ASENKRON MOTOR YAPISI</a:t>
            </a:r>
            <a:endParaRPr/>
          </a:p>
        </p:txBody>
      </p:sp>
      <p:sp>
        <p:nvSpPr>
          <p:cNvPr id="267" name="Google Shape;267;p33"/>
          <p:cNvSpPr txBox="1"/>
          <p:nvPr/>
        </p:nvSpPr>
        <p:spPr>
          <a:xfrm>
            <a:off x="1953088" y="1580199"/>
            <a:ext cx="8637972"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Yalıtılmış silisyum saclardan 0,4-0,8 mm kalınlığında özel kalıplarda üretilerek imal edilirler.AC motorun duran parçasına stator denir. Statorun iç bölümünde izoleli bakır telden yapılan sarımlar vardır. Bu kısımdaki sarımların işlevi elektrik gerilimi uygulandığı zaman rotorun dönmesini sağlayan alanı oluşturmaktır.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AC motorun dönen kısmıdır. İnce çelik saclar üst üste paketlenerek rotoru meydana getirir.</a:t>
            </a:r>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İkinci bir manyetik alan oluşması için rotor gövdesi üzerine oyuklar açılarak aleminyum çubuklar yerleştirilir. Stator üzerinde oluşan manyetik alanın etkisinden faydalanmak amacıyla yapılır. Bu işlem rotoru sargılı bilezikli asenkron motorlar içinde geçerlidir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Soğutmanın iyi olabilmesi için asenkron(AC) motorların gövdesi çıkıntılı olarak üretimi yapılır.</a:t>
            </a:r>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Gücü küçük olan motorların yüzeyi düzdür. Orta güçteki motorların ise havayı aktarabilmeleri için yüzeyleri çıkıntılı yapılır.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68" name="Google Shape;268;p33"/>
          <p:cNvSpPr/>
          <p:nvPr/>
        </p:nvSpPr>
        <p:spPr>
          <a:xfrm>
            <a:off x="922668" y="1580199"/>
            <a:ext cx="103042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Stator:</a:t>
            </a:r>
            <a:endParaRPr/>
          </a:p>
        </p:txBody>
      </p:sp>
      <p:sp>
        <p:nvSpPr>
          <p:cNvPr id="269" name="Google Shape;269;p33"/>
          <p:cNvSpPr/>
          <p:nvPr/>
        </p:nvSpPr>
        <p:spPr>
          <a:xfrm>
            <a:off x="1014690" y="2967335"/>
            <a:ext cx="93839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Rotor:</a:t>
            </a:r>
            <a:endParaRPr/>
          </a:p>
        </p:txBody>
      </p:sp>
      <p:sp>
        <p:nvSpPr>
          <p:cNvPr id="270" name="Google Shape;270;p33"/>
          <p:cNvSpPr/>
          <p:nvPr/>
        </p:nvSpPr>
        <p:spPr>
          <a:xfrm>
            <a:off x="931270" y="4354471"/>
            <a:ext cx="110523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Gövde: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nvSpPr>
        <p:spPr>
          <a:xfrm>
            <a:off x="2325950" y="1020932"/>
            <a:ext cx="8393931"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Asenkron motorun statoru, iki kapak yardımıyla dış ortamdan ayrılır. Rotoru tutan kapakların üzerinde rulmanlar yataklara yerleştirilmiştir. Küçük güçlü motorlarda yataklar grafikli pirinçlerden yapılır. Bu yataklar kendi kendini yağlar. Rotor milleri üzerine, büyük güçlü motorların rulmanları gibi yerleştirilir.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                   Asenkron motorlarda rotorun rahat dönebilmesi için kapak üzerine yerleştirilen rulmanlar ya da yatay yataklar bulunur. Motor verimini bozulan rulmanlar düşürür. Bundan dolayı rulmanlar belli bir periyodik zaman içerisinde kontrol edilir. Arızalı olanlar yenisi ile değiştirilir. Küçük güçlü motorlarda metal grafikli pirinçten yapılmış metal yataklar uzun yıllar kullanılır.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               Asenkron motorlarda sargılar çalışmadan dolayı ısınır. Bu ısınmalar çeşitli sakıncalar ortaya çıkarır. Bunu önlemek için rotor mili üzerine yerleştirilen alüminyum veya plastik soğutucu pervane kullanılır. Bazı motorlarda bu soğutma işlemi dışarıdan tahrik ile yapılır.Diğer ismine de fan denir.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76" name="Google Shape;276;p34"/>
          <p:cNvSpPr/>
          <p:nvPr/>
        </p:nvSpPr>
        <p:spPr>
          <a:xfrm>
            <a:off x="898701" y="2335521"/>
            <a:ext cx="2766976"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Rulman ve Yataklar:</a:t>
            </a:r>
            <a:endParaRPr/>
          </a:p>
        </p:txBody>
      </p:sp>
      <p:sp>
        <p:nvSpPr>
          <p:cNvPr id="277" name="Google Shape;277;p34"/>
          <p:cNvSpPr/>
          <p:nvPr/>
        </p:nvSpPr>
        <p:spPr>
          <a:xfrm>
            <a:off x="898701" y="1000321"/>
            <a:ext cx="142724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Kapaklar:</a:t>
            </a:r>
            <a:endParaRPr/>
          </a:p>
        </p:txBody>
      </p:sp>
      <p:sp>
        <p:nvSpPr>
          <p:cNvPr id="278" name="Google Shape;278;p34"/>
          <p:cNvSpPr/>
          <p:nvPr/>
        </p:nvSpPr>
        <p:spPr>
          <a:xfrm>
            <a:off x="898701" y="3986550"/>
            <a:ext cx="253191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400" cap="none">
                <a:solidFill>
                  <a:srgbClr val="CEE5BB"/>
                </a:solidFill>
                <a:latin typeface="Twentieth Century"/>
                <a:ea typeface="Twentieth Century"/>
                <a:cs typeface="Twentieth Century"/>
                <a:sym typeface="Twentieth Century"/>
              </a:rPr>
              <a:t>Soğutucu Pervane: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5"/>
          <p:cNvPicPr preferRelativeResize="0"/>
          <p:nvPr/>
        </p:nvPicPr>
        <p:blipFill rotWithShape="1">
          <a:blip r:embed="rId3">
            <a:alphaModFix/>
          </a:blip>
          <a:srcRect b="0" l="0" r="0" t="0"/>
          <a:stretch/>
        </p:blipFill>
        <p:spPr>
          <a:xfrm>
            <a:off x="1278060" y="841899"/>
            <a:ext cx="3087488" cy="2312636"/>
          </a:xfrm>
          <a:prstGeom prst="rect">
            <a:avLst/>
          </a:prstGeom>
          <a:noFill/>
          <a:ln>
            <a:noFill/>
          </a:ln>
        </p:spPr>
      </p:pic>
      <p:pic>
        <p:nvPicPr>
          <p:cNvPr id="284" name="Google Shape;284;p35"/>
          <p:cNvPicPr preferRelativeResize="0"/>
          <p:nvPr/>
        </p:nvPicPr>
        <p:blipFill rotWithShape="1">
          <a:blip r:embed="rId4">
            <a:alphaModFix/>
          </a:blip>
          <a:srcRect b="0" l="0" r="0" t="0"/>
          <a:stretch/>
        </p:blipFill>
        <p:spPr>
          <a:xfrm>
            <a:off x="7326205" y="841899"/>
            <a:ext cx="2724150" cy="2247530"/>
          </a:xfrm>
          <a:prstGeom prst="rect">
            <a:avLst/>
          </a:prstGeom>
          <a:noFill/>
          <a:ln>
            <a:noFill/>
          </a:ln>
        </p:spPr>
      </p:pic>
      <p:pic>
        <p:nvPicPr>
          <p:cNvPr id="285" name="Google Shape;285;p35"/>
          <p:cNvPicPr preferRelativeResize="0"/>
          <p:nvPr/>
        </p:nvPicPr>
        <p:blipFill rotWithShape="1">
          <a:blip r:embed="rId5">
            <a:alphaModFix/>
          </a:blip>
          <a:srcRect b="0" l="0" r="0" t="0"/>
          <a:stretch/>
        </p:blipFill>
        <p:spPr>
          <a:xfrm>
            <a:off x="1284741" y="3852287"/>
            <a:ext cx="3087488" cy="2386615"/>
          </a:xfrm>
          <a:prstGeom prst="rect">
            <a:avLst/>
          </a:prstGeom>
          <a:noFill/>
          <a:ln>
            <a:noFill/>
          </a:ln>
        </p:spPr>
      </p:pic>
      <p:pic>
        <p:nvPicPr>
          <p:cNvPr id="286" name="Google Shape;286;p35"/>
          <p:cNvPicPr preferRelativeResize="0"/>
          <p:nvPr/>
        </p:nvPicPr>
        <p:blipFill rotWithShape="1">
          <a:blip r:embed="rId6">
            <a:alphaModFix/>
          </a:blip>
          <a:srcRect b="0" l="0" r="0" t="0"/>
          <a:stretch/>
        </p:blipFill>
        <p:spPr>
          <a:xfrm>
            <a:off x="7326205" y="3835846"/>
            <a:ext cx="2847605" cy="2247530"/>
          </a:xfrm>
          <a:prstGeom prst="rect">
            <a:avLst/>
          </a:prstGeom>
          <a:noFill/>
          <a:ln>
            <a:noFill/>
          </a:ln>
        </p:spPr>
      </p:pic>
      <p:sp>
        <p:nvSpPr>
          <p:cNvPr id="287" name="Google Shape;287;p35"/>
          <p:cNvSpPr/>
          <p:nvPr/>
        </p:nvSpPr>
        <p:spPr>
          <a:xfrm>
            <a:off x="2485138" y="318679"/>
            <a:ext cx="138552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800" cap="none">
                <a:solidFill>
                  <a:srgbClr val="CEE5BB"/>
                </a:solidFill>
                <a:latin typeface="Twentieth Century"/>
                <a:ea typeface="Twentieth Century"/>
                <a:cs typeface="Twentieth Century"/>
                <a:sym typeface="Twentieth Century"/>
              </a:rPr>
              <a:t>Stator</a:t>
            </a:r>
            <a:endParaRPr/>
          </a:p>
        </p:txBody>
      </p:sp>
      <p:sp>
        <p:nvSpPr>
          <p:cNvPr id="288" name="Google Shape;288;p35"/>
          <p:cNvSpPr/>
          <p:nvPr/>
        </p:nvSpPr>
        <p:spPr>
          <a:xfrm>
            <a:off x="8321338" y="318679"/>
            <a:ext cx="966996"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800" cap="none">
                <a:solidFill>
                  <a:srgbClr val="CEE5BB"/>
                </a:solidFill>
                <a:latin typeface="Twentieth Century"/>
                <a:ea typeface="Twentieth Century"/>
                <a:cs typeface="Twentieth Century"/>
                <a:sym typeface="Twentieth Century"/>
              </a:rPr>
              <a:t>Rotor</a:t>
            </a:r>
            <a:endParaRPr/>
          </a:p>
        </p:txBody>
      </p:sp>
      <p:sp>
        <p:nvSpPr>
          <p:cNvPr id="289" name="Google Shape;289;p35"/>
          <p:cNvSpPr/>
          <p:nvPr/>
        </p:nvSpPr>
        <p:spPr>
          <a:xfrm>
            <a:off x="1271380" y="3241801"/>
            <a:ext cx="3100849"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800" cap="none">
                <a:solidFill>
                  <a:srgbClr val="CEE5BB"/>
                </a:solidFill>
                <a:latin typeface="Twentieth Century"/>
                <a:ea typeface="Twentieth Century"/>
                <a:cs typeface="Twentieth Century"/>
                <a:sym typeface="Twentieth Century"/>
              </a:rPr>
              <a:t>Rulman ve Yataklar</a:t>
            </a:r>
            <a:endParaRPr/>
          </a:p>
        </p:txBody>
      </p:sp>
      <p:sp>
        <p:nvSpPr>
          <p:cNvPr id="290" name="Google Shape;290;p35"/>
          <p:cNvSpPr/>
          <p:nvPr/>
        </p:nvSpPr>
        <p:spPr>
          <a:xfrm>
            <a:off x="7274015" y="3374181"/>
            <a:ext cx="2828531"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2800" cap="none">
                <a:solidFill>
                  <a:srgbClr val="CEE5BB"/>
                </a:solidFill>
                <a:latin typeface="Twentieth Century"/>
                <a:ea typeface="Twentieth Century"/>
                <a:cs typeface="Twentieth Century"/>
                <a:sym typeface="Twentieth Century"/>
              </a:rPr>
              <a:t>Soğutucu Pervane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p:nvPr/>
        </p:nvSpPr>
        <p:spPr>
          <a:xfrm>
            <a:off x="0" y="260711"/>
            <a:ext cx="12373931"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4400">
                <a:solidFill>
                  <a:srgbClr val="CEE5BB"/>
                </a:solidFill>
                <a:latin typeface="Twentieth Century"/>
                <a:ea typeface="Twentieth Century"/>
                <a:cs typeface="Twentieth Century"/>
                <a:sym typeface="Twentieth Century"/>
              </a:rPr>
              <a:t> ASENKRON MOTORLARIN KULLANIM ALANLARI</a:t>
            </a:r>
            <a:endParaRPr/>
          </a:p>
        </p:txBody>
      </p:sp>
      <p:sp>
        <p:nvSpPr>
          <p:cNvPr id="296" name="Google Shape;296;p36"/>
          <p:cNvSpPr txBox="1"/>
          <p:nvPr/>
        </p:nvSpPr>
        <p:spPr>
          <a:xfrm>
            <a:off x="942882" y="1517904"/>
            <a:ext cx="10488168" cy="341632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Sıhhi tesisat uygulamalarında – Hidroforlarda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Yangın tesisatlarında – Yüksek basınçlı pompalarda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Isıtma tesisatlarında – Sirkülasyon pompalarında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Kombi, kat kaloriferi kazanlarında - Sirkülasyon pompalarında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Buzdolabı vb. soğutucularda– Ekovatlarda (Kompresörlerde)</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Klimalarda – Kompresörlerde, evaporatör ve kondenser fanlarında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Şerbetlik tipi soğutucularda – Kondenser fanı ve pompalarda</a:t>
            </a:r>
            <a:endParaRPr/>
          </a:p>
          <a:p>
            <a:pPr indent="-285750" lvl="0" marL="285750" marR="0" rtl="0" algn="l">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Merkezi havalandırma sistemlerinde – Fanlarda elektrik motorları</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a:off x="1040737" y="599128"/>
            <a:ext cx="10110525"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a:solidFill>
                  <a:srgbClr val="CEE5BB"/>
                </a:solidFill>
                <a:latin typeface="Twentieth Century"/>
                <a:ea typeface="Twentieth Century"/>
                <a:cs typeface="Twentieth Century"/>
                <a:sym typeface="Twentieth Century"/>
              </a:rPr>
              <a:t>ASENKRON –  SENKRON MOTOR </a:t>
            </a:r>
            <a:endParaRPr/>
          </a:p>
          <a:p>
            <a:pPr indent="0" lvl="0" marL="0" marR="0" rtl="0" algn="ctr">
              <a:spcBef>
                <a:spcPts val="0"/>
              </a:spcBef>
              <a:spcAft>
                <a:spcPts val="0"/>
              </a:spcAft>
              <a:buNone/>
            </a:pPr>
            <a:r>
              <a:rPr b="1" lang="tr-TR" sz="5400">
                <a:solidFill>
                  <a:srgbClr val="CEE5BB"/>
                </a:solidFill>
                <a:latin typeface="Twentieth Century"/>
                <a:ea typeface="Twentieth Century"/>
                <a:cs typeface="Twentieth Century"/>
                <a:sym typeface="Twentieth Century"/>
              </a:rPr>
              <a:t>ARASINDAKİ TEMEL FARK:</a:t>
            </a:r>
            <a:endParaRPr/>
          </a:p>
        </p:txBody>
      </p:sp>
      <p:sp>
        <p:nvSpPr>
          <p:cNvPr id="302" name="Google Shape;302;p37"/>
          <p:cNvSpPr txBox="1"/>
          <p:nvPr/>
        </p:nvSpPr>
        <p:spPr>
          <a:xfrm>
            <a:off x="1322773" y="3107185"/>
            <a:ext cx="10244831" cy="21236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Asenkron motorları senkron motorlardan ayıran en büyük özellik, dönme hızının(teoride karşılığı mil hızıdır) sabit olmayışıdır.</a:t>
            </a:r>
            <a:endParaRPr/>
          </a:p>
          <a:p>
            <a:pPr indent="-342900" lvl="0" marL="342900" marR="0" rtl="0" algn="l">
              <a:lnSpc>
                <a:spcPct val="150000"/>
              </a:lnSpc>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Makinenin asenkron oluşu bu özelliğinden gelmektedir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p:nvPr/>
        </p:nvSpPr>
        <p:spPr>
          <a:xfrm>
            <a:off x="1717726" y="612766"/>
            <a:ext cx="8755923"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tr-TR" sz="5400" u="none" cap="none" strike="noStrike">
                <a:solidFill>
                  <a:srgbClr val="CEE5BB"/>
                </a:solidFill>
                <a:latin typeface="Twentieth Century"/>
                <a:ea typeface="Twentieth Century"/>
                <a:cs typeface="Twentieth Century"/>
                <a:sym typeface="Twentieth Century"/>
              </a:rPr>
              <a:t> ALTERNATİF AKIMIN TANIMI</a:t>
            </a:r>
            <a:br>
              <a:rPr b="1" i="0" lang="tr-TR" sz="5400" u="none" cap="none" strike="noStrike">
                <a:solidFill>
                  <a:srgbClr val="CEE5BB"/>
                </a:solidFill>
                <a:latin typeface="Twentieth Century"/>
                <a:ea typeface="Twentieth Century"/>
                <a:cs typeface="Twentieth Century"/>
                <a:sym typeface="Twentieth Century"/>
              </a:rPr>
            </a:br>
            <a:endParaRPr b="1" i="0" sz="5400" u="none" cap="none" strike="noStrike">
              <a:solidFill>
                <a:srgbClr val="CEE5BB"/>
              </a:solidFill>
              <a:latin typeface="Twentieth Century"/>
              <a:ea typeface="Twentieth Century"/>
              <a:cs typeface="Twentieth Century"/>
              <a:sym typeface="Twentieth Century"/>
            </a:endParaRPr>
          </a:p>
        </p:txBody>
      </p:sp>
      <p:sp>
        <p:nvSpPr>
          <p:cNvPr id="162" name="Google Shape;162;p20"/>
          <p:cNvSpPr txBox="1"/>
          <p:nvPr/>
        </p:nvSpPr>
        <p:spPr>
          <a:xfrm>
            <a:off x="1547894" y="1915079"/>
            <a:ext cx="9095585" cy="21251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tr-TR" sz="1800" u="none" cap="none" strike="noStrike">
                <a:solidFill>
                  <a:schemeClr val="dk1"/>
                </a:solidFill>
                <a:latin typeface="Twentieth Century"/>
                <a:ea typeface="Twentieth Century"/>
                <a:cs typeface="Twentieth Century"/>
                <a:sym typeface="Twentieth Century"/>
              </a:rPr>
              <a:t>Alternatif akım  genliği ve yönü periyodik olarak değişen elektriksel akımdır. En çok kullanılan dalga türü sinüs dalgasıdır. Ne de farklı uygulamalarda üçgen ve kare dalga gibi değişik dalga biçimleri de kullanılmaktadır. Bütün dalgalar birbirlerine elektronik devreler aracılığı ile çevrilebilirler. Devrede kondansatör, diyotlar, röle’ler ile bu çevrim yapılabilir.</a:t>
            </a:r>
            <a:endParaRPr/>
          </a:p>
          <a:p>
            <a:pPr indent="0" lvl="0" marL="0" marR="0" rtl="0" algn="l">
              <a:lnSpc>
                <a:spcPct val="150000"/>
              </a:lnSpc>
              <a:spcBef>
                <a:spcPts val="0"/>
              </a:spcBef>
              <a:spcAft>
                <a:spcPts val="0"/>
              </a:spcAft>
              <a:buNone/>
            </a:pPr>
            <a:r>
              <a:t/>
            </a:r>
            <a:endParaRPr b="1" i="0" sz="1800" u="none" cap="none" strike="noStrike">
              <a:solidFill>
                <a:schemeClr val="dk1"/>
              </a:solidFill>
              <a:latin typeface="Twentieth Century"/>
              <a:ea typeface="Twentieth Century"/>
              <a:cs typeface="Twentieth Century"/>
              <a:sym typeface="Twentieth Century"/>
            </a:endParaRPr>
          </a:p>
        </p:txBody>
      </p:sp>
      <p:pic>
        <p:nvPicPr>
          <p:cNvPr id="163" name="Google Shape;163;p20"/>
          <p:cNvPicPr preferRelativeResize="0"/>
          <p:nvPr/>
        </p:nvPicPr>
        <p:blipFill rotWithShape="1">
          <a:blip r:embed="rId3">
            <a:alphaModFix/>
          </a:blip>
          <a:srcRect b="0" l="0" r="0" t="0"/>
          <a:stretch/>
        </p:blipFill>
        <p:spPr>
          <a:xfrm>
            <a:off x="1240829" y="3844030"/>
            <a:ext cx="9710342" cy="26488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p:nvPr/>
        </p:nvSpPr>
        <p:spPr>
          <a:xfrm>
            <a:off x="666340" y="2551837"/>
            <a:ext cx="10859319"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a:solidFill>
                  <a:srgbClr val="CEE5BB"/>
                </a:solidFill>
                <a:latin typeface="Twentieth Century"/>
                <a:ea typeface="Twentieth Century"/>
                <a:cs typeface="Twentieth Century"/>
                <a:sym typeface="Twentieth Century"/>
              </a:rPr>
              <a:t>ALTERNATİF AKIM MAKİNALARININ</a:t>
            </a:r>
            <a:endParaRPr/>
          </a:p>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TEMELLERİ ÖRNEKLERİ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9"/>
          <p:cNvSpPr txBox="1"/>
          <p:nvPr/>
        </p:nvSpPr>
        <p:spPr>
          <a:xfrm>
            <a:off x="1393793" y="2065918"/>
            <a:ext cx="9650028"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Manyetik alan içerisinde, sabit hızla döndürülen bir iletkene indüklenen emk’in maksimum değeri 24 volttur. Bu iletkenin  α= 45’ iken indüklenen gerilimin ani değeri nedir? </a:t>
            </a:r>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Çözüm:  </a:t>
            </a:r>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Em= 24 volt </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Ani değer formülü  e = Em. sin α </a:t>
            </a:r>
            <a:endParaRPr sz="2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α=45’  ise  sinα = sin45 = 0,707  e= 24 x 0,707 = 19 volt</a:t>
            </a:r>
            <a:endParaRPr/>
          </a:p>
        </p:txBody>
      </p:sp>
      <p:sp>
        <p:nvSpPr>
          <p:cNvPr id="313" name="Google Shape;313;p39"/>
          <p:cNvSpPr/>
          <p:nvPr/>
        </p:nvSpPr>
        <p:spPr>
          <a:xfrm>
            <a:off x="1393793" y="969859"/>
            <a:ext cx="290015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ÖRNEK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nvSpPr>
        <p:spPr>
          <a:xfrm>
            <a:off x="1488489" y="1937577"/>
            <a:ext cx="10043604" cy="31085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Aşağıdakilerden hangisi bir fazlı asenkron motorların devir yönünü değiştirme yöntemlerinden biri değildir?</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 A) Ana sargı uçlarını ters bağlamak</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 B) Yardımcı sargı uçlarını ters bağlamak</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 C) Bütün sargı uçlarını ters bağlamak</a:t>
            </a:r>
            <a:endParaRPr/>
          </a:p>
          <a:p>
            <a:pPr indent="0" lvl="0" marL="0" marR="0" rtl="0" algn="l">
              <a:spcBef>
                <a:spcPts val="0"/>
              </a:spcBef>
              <a:spcAft>
                <a:spcPts val="0"/>
              </a:spcAft>
              <a:buNone/>
            </a:pPr>
            <a:r>
              <a:rPr lang="tr-TR" sz="2800">
                <a:solidFill>
                  <a:schemeClr val="dk1"/>
                </a:solidFill>
                <a:latin typeface="Twentieth Century"/>
                <a:ea typeface="Twentieth Century"/>
                <a:cs typeface="Twentieth Century"/>
                <a:sym typeface="Twentieth Century"/>
              </a:rPr>
              <a:t> D) Hepsi </a:t>
            </a:r>
            <a:endParaRPr/>
          </a:p>
        </p:txBody>
      </p:sp>
      <p:sp>
        <p:nvSpPr>
          <p:cNvPr id="319" name="Google Shape;319;p40"/>
          <p:cNvSpPr txBox="1"/>
          <p:nvPr/>
        </p:nvSpPr>
        <p:spPr>
          <a:xfrm>
            <a:off x="1488489" y="5537666"/>
            <a:ext cx="25123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CEVAP:C</a:t>
            </a:r>
            <a:endParaRPr/>
          </a:p>
        </p:txBody>
      </p:sp>
      <p:sp>
        <p:nvSpPr>
          <p:cNvPr id="320" name="Google Shape;320;p40"/>
          <p:cNvSpPr/>
          <p:nvPr/>
        </p:nvSpPr>
        <p:spPr>
          <a:xfrm>
            <a:off x="1488489" y="844470"/>
            <a:ext cx="290015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ÖRNEK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nvSpPr>
        <p:spPr>
          <a:xfrm>
            <a:off x="1393793" y="2145203"/>
            <a:ext cx="9587883"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Asenkron – Senkron motor arasındaki temel farklar nelerdir ?</a:t>
            </a:r>
            <a:endParaRPr/>
          </a:p>
          <a:p>
            <a:pPr indent="0" lvl="0" marL="0" marR="0" rtl="0" algn="l">
              <a:lnSpc>
                <a:spcPct val="150000"/>
              </a:lnSpc>
              <a:spcBef>
                <a:spcPts val="0"/>
              </a:spcBef>
              <a:spcAft>
                <a:spcPts val="0"/>
              </a:spcAft>
              <a:buNone/>
            </a:pPr>
            <a:r>
              <a:t/>
            </a:r>
            <a:endParaRPr sz="2400">
              <a:solidFill>
                <a:schemeClr val="dk1"/>
              </a:solidFill>
              <a:latin typeface="Twentieth Century"/>
              <a:ea typeface="Twentieth Century"/>
              <a:cs typeface="Twentieth Century"/>
              <a:sym typeface="Twentieth Century"/>
            </a:endParaRPr>
          </a:p>
          <a:p>
            <a:pPr indent="-342900" lvl="0" marL="342900" marR="0" rtl="0" algn="l">
              <a:lnSpc>
                <a:spcPct val="150000"/>
              </a:lnSpc>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Asenkron motorları senkron motorlardan ayıran en büyük özellik, dönme hızının(teoride karşılığı mil hızıdır) sabit olmayışıdır.</a:t>
            </a:r>
            <a:endParaRPr/>
          </a:p>
          <a:p>
            <a:pPr indent="-342900" lvl="0" marL="342900" marR="0" rtl="0" algn="l">
              <a:lnSpc>
                <a:spcPct val="150000"/>
              </a:lnSpc>
              <a:spcBef>
                <a:spcPts val="0"/>
              </a:spcBef>
              <a:spcAft>
                <a:spcPts val="0"/>
              </a:spcAft>
              <a:buClr>
                <a:schemeClr val="dk1"/>
              </a:buClr>
              <a:buSzPts val="2400"/>
              <a:buFont typeface="Arial"/>
              <a:buChar char="•"/>
            </a:pPr>
            <a:r>
              <a:rPr lang="tr-TR" sz="2400">
                <a:solidFill>
                  <a:schemeClr val="dk1"/>
                </a:solidFill>
                <a:latin typeface="Twentieth Century"/>
                <a:ea typeface="Twentieth Century"/>
                <a:cs typeface="Twentieth Century"/>
                <a:sym typeface="Twentieth Century"/>
              </a:rPr>
              <a:t>Makinenin asenkron oluşu bu özelliğinden gelmektedir .</a:t>
            </a:r>
            <a:endParaRPr/>
          </a:p>
          <a:p>
            <a:pPr indent="0" lvl="0" marL="0" marR="0" rtl="0" algn="l">
              <a:spcBef>
                <a:spcPts val="0"/>
              </a:spcBef>
              <a:spcAft>
                <a:spcPts val="0"/>
              </a:spcAft>
              <a:buNone/>
            </a:pPr>
            <a:r>
              <a:t/>
            </a:r>
            <a:endParaRPr sz="2400">
              <a:solidFill>
                <a:schemeClr val="dk1"/>
              </a:solidFill>
              <a:latin typeface="Twentieth Century"/>
              <a:ea typeface="Twentieth Century"/>
              <a:cs typeface="Twentieth Century"/>
              <a:sym typeface="Twentieth Century"/>
            </a:endParaRPr>
          </a:p>
        </p:txBody>
      </p:sp>
      <p:sp>
        <p:nvSpPr>
          <p:cNvPr id="326" name="Google Shape;326;p41"/>
          <p:cNvSpPr/>
          <p:nvPr/>
        </p:nvSpPr>
        <p:spPr>
          <a:xfrm>
            <a:off x="1393793" y="969859"/>
            <a:ext cx="290015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ÖRNEK 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p:nvPr/>
        </p:nvSpPr>
        <p:spPr>
          <a:xfrm>
            <a:off x="1393793" y="969859"/>
            <a:ext cx="290015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ÖRNEK </a:t>
            </a:r>
            <a:r>
              <a:rPr b="1" lang="tr-TR" sz="5400">
                <a:solidFill>
                  <a:srgbClr val="CEE5BB"/>
                </a:solidFill>
                <a:latin typeface="Twentieth Century"/>
                <a:ea typeface="Twentieth Century"/>
                <a:cs typeface="Twentieth Century"/>
                <a:sym typeface="Twentieth Century"/>
              </a:rPr>
              <a:t>4</a:t>
            </a:r>
            <a:endParaRPr b="1" sz="5400" cap="none">
              <a:solidFill>
                <a:srgbClr val="CEE5BB"/>
              </a:solidFill>
              <a:latin typeface="Twentieth Century"/>
              <a:ea typeface="Twentieth Century"/>
              <a:cs typeface="Twentieth Century"/>
              <a:sym typeface="Twentieth Century"/>
            </a:endParaRPr>
          </a:p>
        </p:txBody>
      </p:sp>
      <p:sp>
        <p:nvSpPr>
          <p:cNvPr id="332" name="Google Shape;332;p42"/>
          <p:cNvSpPr txBox="1"/>
          <p:nvPr/>
        </p:nvSpPr>
        <p:spPr>
          <a:xfrm>
            <a:off x="1455938" y="2024109"/>
            <a:ext cx="802541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Bir gerçek makinadaki moment kaç faktöre bağlıdır açıklayınız ?</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33" name="Google Shape;333;p42"/>
          <p:cNvSpPr txBox="1"/>
          <p:nvPr/>
        </p:nvSpPr>
        <p:spPr>
          <a:xfrm>
            <a:off x="1435339" y="2801360"/>
            <a:ext cx="7963270" cy="120032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Rotorun manyetik alanının şiddeti</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Dış manyetik alanın şiddeti</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Arasındaki açının sinüsü</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Makinanın yapısını gösteren bir sabit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p:nvPr/>
        </p:nvSpPr>
        <p:spPr>
          <a:xfrm>
            <a:off x="1393793" y="969859"/>
            <a:ext cx="290015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cap="none">
                <a:solidFill>
                  <a:srgbClr val="CEE5BB"/>
                </a:solidFill>
                <a:latin typeface="Twentieth Century"/>
                <a:ea typeface="Twentieth Century"/>
                <a:cs typeface="Twentieth Century"/>
                <a:sym typeface="Twentieth Century"/>
              </a:rPr>
              <a:t>ÖRNEK 5</a:t>
            </a:r>
            <a:endParaRPr/>
          </a:p>
        </p:txBody>
      </p:sp>
      <p:sp>
        <p:nvSpPr>
          <p:cNvPr id="339" name="Google Shape;339;p43"/>
          <p:cNvSpPr txBox="1"/>
          <p:nvPr/>
        </p:nvSpPr>
        <p:spPr>
          <a:xfrm>
            <a:off x="1278384" y="2281561"/>
            <a:ext cx="9676661"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2p=4, 3HP, 380v, 50Hz, yıldız bağlı sincap kafesli asenkron motor eşdeğer devre parametreleri verilmiştir. motor s=0.02 kayma değerinde çalışıyor;</a:t>
            </a:r>
            <a:br>
              <a:rPr lang="tr-TR" sz="2400">
                <a:solidFill>
                  <a:schemeClr val="dk1"/>
                </a:solidFill>
                <a:latin typeface="Twentieth Century"/>
                <a:ea typeface="Twentieth Century"/>
                <a:cs typeface="Twentieth Century"/>
                <a:sym typeface="Twentieth Century"/>
              </a:rPr>
            </a:b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a)Motor dönüş hızı</a:t>
            </a:r>
            <a:br>
              <a:rPr lang="tr-TR" sz="2400">
                <a:solidFill>
                  <a:schemeClr val="dk1"/>
                </a:solidFill>
                <a:latin typeface="Twentieth Century"/>
                <a:ea typeface="Twentieth Century"/>
                <a:cs typeface="Twentieth Century"/>
                <a:sym typeface="Twentieth Century"/>
              </a:rPr>
            </a:b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b)Rotor, stator akımları</a:t>
            </a:r>
            <a:br>
              <a:rPr lang="tr-TR" sz="2400">
                <a:solidFill>
                  <a:schemeClr val="dk1"/>
                </a:solidFill>
                <a:latin typeface="Twentieth Century"/>
                <a:ea typeface="Twentieth Century"/>
                <a:cs typeface="Twentieth Century"/>
                <a:sym typeface="Twentieth Century"/>
              </a:rPr>
            </a:b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c)Motor momenti</a:t>
            </a:r>
            <a:br>
              <a:rPr lang="tr-TR" sz="2400">
                <a:solidFill>
                  <a:schemeClr val="dk1"/>
                </a:solidFill>
                <a:latin typeface="Twentieth Century"/>
                <a:ea typeface="Twentieth Century"/>
                <a:cs typeface="Twentieth Century"/>
                <a:sym typeface="Twentieth Century"/>
              </a:rPr>
            </a:b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nvSpPr>
        <p:spPr>
          <a:xfrm>
            <a:off x="1535837" y="936010"/>
            <a:ext cx="5228947" cy="49859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a)Manyetik alanın dönüş hızını </a:t>
            </a:r>
            <a:r>
              <a:rPr lang="tr-TR" sz="2000">
                <a:solidFill>
                  <a:srgbClr val="FF0000"/>
                </a:solidFill>
                <a:latin typeface="Twentieth Century"/>
                <a:ea typeface="Twentieth Century"/>
                <a:cs typeface="Twentieth Century"/>
                <a:sym typeface="Twentieth Century"/>
              </a:rPr>
              <a:t>ns=fx60/p</a:t>
            </a:r>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             ns=50x60/2=1500</a:t>
            </a:r>
            <a:endParaRPr/>
          </a:p>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Motor hızı ise </a:t>
            </a:r>
            <a:r>
              <a:rPr lang="tr-TR" sz="2000">
                <a:solidFill>
                  <a:srgbClr val="FF0000"/>
                </a:solidFill>
                <a:latin typeface="Twentieth Century"/>
                <a:ea typeface="Twentieth Century"/>
                <a:cs typeface="Twentieth Century"/>
                <a:sym typeface="Twentieth Century"/>
              </a:rPr>
              <a:t>s=(ns-n)/ns </a:t>
            </a:r>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0.02=(1500-n)/1500</a:t>
            </a:r>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             n=1470m/s</a:t>
            </a:r>
            <a:endParaRPr/>
          </a:p>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b)Stator akımı </a:t>
            </a:r>
            <a:r>
              <a:rPr lang="tr-TR" sz="2000">
                <a:solidFill>
                  <a:srgbClr val="FF0000"/>
                </a:solidFill>
                <a:latin typeface="Twentieth Century"/>
                <a:ea typeface="Twentieth Century"/>
                <a:cs typeface="Twentieth Century"/>
                <a:sym typeface="Twentieth Century"/>
              </a:rPr>
              <a:t>p[watt]/(1.73xu) </a:t>
            </a:r>
            <a:endParaRPr/>
          </a:p>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(1HP=745 W)</a:t>
            </a:r>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 3x745/(1.73x380)=3.39 A</a:t>
            </a:r>
            <a:endParaRPr/>
          </a:p>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c)Motor momenti </a:t>
            </a:r>
            <a:r>
              <a:rPr lang="tr-TR" sz="2000">
                <a:solidFill>
                  <a:srgbClr val="FF0000"/>
                </a:solidFill>
                <a:latin typeface="Twentieth Century"/>
                <a:ea typeface="Twentieth Century"/>
                <a:cs typeface="Twentieth Century"/>
                <a:sym typeface="Twentieth Century"/>
              </a:rPr>
              <a:t>p[watt]/(2xpixn/60) </a:t>
            </a:r>
            <a:endParaRPr/>
          </a:p>
          <a:p>
            <a:pPr indent="0" lvl="0" marL="0" marR="0" rtl="0" algn="l">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000">
                <a:solidFill>
                  <a:schemeClr val="dk1"/>
                </a:solidFill>
                <a:latin typeface="Twentieth Century"/>
                <a:ea typeface="Twentieth Century"/>
                <a:cs typeface="Twentieth Century"/>
                <a:sym typeface="Twentieth Century"/>
              </a:rPr>
              <a:t>3x745/(2x3.14x1470/60)=14.52 Nm</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345" name="Google Shape;345;p44"/>
          <p:cNvSpPr txBox="1"/>
          <p:nvPr/>
        </p:nvSpPr>
        <p:spPr>
          <a:xfrm>
            <a:off x="7439487" y="1162975"/>
            <a:ext cx="369311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ns =Devir sayısı</a:t>
            </a:r>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n =Motor hızı</a:t>
            </a:r>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p=Güç</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p:nvPr/>
        </p:nvSpPr>
        <p:spPr>
          <a:xfrm>
            <a:off x="3466979" y="339544"/>
            <a:ext cx="5258042"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5400">
                <a:solidFill>
                  <a:srgbClr val="CEE5BB"/>
                </a:solidFill>
                <a:latin typeface="Twentieth Century"/>
                <a:ea typeface="Twentieth Century"/>
                <a:cs typeface="Twentieth Century"/>
                <a:sym typeface="Twentieth Century"/>
              </a:rPr>
              <a:t>HAZIRLAYANLAR</a:t>
            </a:r>
            <a:endParaRPr/>
          </a:p>
        </p:txBody>
      </p:sp>
      <p:sp>
        <p:nvSpPr>
          <p:cNvPr id="351" name="Google Shape;351;p45"/>
          <p:cNvSpPr txBox="1"/>
          <p:nvPr/>
        </p:nvSpPr>
        <p:spPr>
          <a:xfrm>
            <a:off x="3385351" y="1562470"/>
            <a:ext cx="5421297" cy="3453253"/>
          </a:xfrm>
          <a:prstGeom prst="rect">
            <a:avLst/>
          </a:prstGeom>
          <a:noFill/>
          <a:ln>
            <a:noFill/>
          </a:ln>
        </p:spPr>
        <p:txBody>
          <a:bodyPr anchorCtr="0" anchor="t" bIns="45700" lIns="91425" spcFirstLastPara="1" rIns="91425" wrap="square" tIns="45700">
            <a:noAutofit/>
          </a:bodyPr>
          <a:lstStyle/>
          <a:p>
            <a:pPr indent="0" lvl="0" marL="0" marR="0" rtl="0" algn="l">
              <a:lnSpc>
                <a:spcPct val="170000"/>
              </a:lnSpc>
              <a:spcBef>
                <a:spcPts val="0"/>
              </a:spcBef>
              <a:spcAft>
                <a:spcPts val="0"/>
              </a:spcAft>
              <a:buNone/>
            </a:pPr>
            <a:r>
              <a:rPr b="1" lang="tr-TR" sz="2800">
                <a:solidFill>
                  <a:schemeClr val="dk1"/>
                </a:solidFill>
                <a:latin typeface="Twentieth Century"/>
                <a:ea typeface="Twentieth Century"/>
                <a:cs typeface="Twentieth Century"/>
                <a:sym typeface="Twentieth Century"/>
              </a:rPr>
              <a:t>2016010226020 UTKU ÖZMAN  </a:t>
            </a:r>
            <a:endParaRPr/>
          </a:p>
          <a:p>
            <a:pPr indent="0" lvl="0" marL="0" marR="0" rtl="0" algn="l">
              <a:lnSpc>
                <a:spcPct val="170000"/>
              </a:lnSpc>
              <a:spcBef>
                <a:spcPts val="0"/>
              </a:spcBef>
              <a:spcAft>
                <a:spcPts val="0"/>
              </a:spcAft>
              <a:buNone/>
            </a:pPr>
            <a:r>
              <a:rPr b="1" lang="tr-TR" sz="2800">
                <a:solidFill>
                  <a:schemeClr val="dk1"/>
                </a:solidFill>
                <a:latin typeface="Twentieth Century"/>
                <a:ea typeface="Twentieth Century"/>
                <a:cs typeface="Twentieth Century"/>
                <a:sym typeface="Twentieth Century"/>
              </a:rPr>
              <a:t>2016010226051 ÇAĞRI KOYUNCU</a:t>
            </a:r>
            <a:endParaRPr/>
          </a:p>
          <a:p>
            <a:pPr indent="0" lvl="0" marL="0" marR="0" rtl="0" algn="l">
              <a:lnSpc>
                <a:spcPct val="170000"/>
              </a:lnSpc>
              <a:spcBef>
                <a:spcPts val="0"/>
              </a:spcBef>
              <a:spcAft>
                <a:spcPts val="0"/>
              </a:spcAft>
              <a:buNone/>
            </a:pPr>
            <a:r>
              <a:rPr b="1" lang="tr-TR" sz="2800">
                <a:solidFill>
                  <a:schemeClr val="dk1"/>
                </a:solidFill>
                <a:latin typeface="Twentieth Century"/>
                <a:ea typeface="Twentieth Century"/>
                <a:cs typeface="Twentieth Century"/>
                <a:sym typeface="Twentieth Century"/>
              </a:rPr>
              <a:t>2016010226009 UMUT KAYMAK</a:t>
            </a:r>
            <a:endParaRPr/>
          </a:p>
          <a:p>
            <a:pPr indent="0" lvl="0" marL="0" marR="0" rtl="0" algn="l">
              <a:lnSpc>
                <a:spcPct val="170000"/>
              </a:lnSpc>
              <a:spcBef>
                <a:spcPts val="0"/>
              </a:spcBef>
              <a:spcAft>
                <a:spcPts val="0"/>
              </a:spcAft>
              <a:buNone/>
            </a:pPr>
            <a:r>
              <a:rPr b="1" lang="tr-TR" sz="2800">
                <a:solidFill>
                  <a:schemeClr val="dk1"/>
                </a:solidFill>
                <a:latin typeface="Twentieth Century"/>
                <a:ea typeface="Twentieth Century"/>
                <a:cs typeface="Twentieth Century"/>
                <a:sym typeface="Twentieth Century"/>
              </a:rPr>
              <a:t>2016010226038 GALİP TURGUT</a:t>
            </a:r>
            <a:endParaRPr/>
          </a:p>
          <a:p>
            <a:pPr indent="0" lvl="0" marL="0" marR="0" rtl="0" algn="l">
              <a:spcBef>
                <a:spcPts val="0"/>
              </a:spcBef>
              <a:spcAft>
                <a:spcPts val="0"/>
              </a:spcAft>
              <a:buNone/>
            </a:pPr>
            <a:r>
              <a:t/>
            </a:r>
            <a:endParaRPr sz="2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167" name="Shape 167"/>
        <p:cNvGrpSpPr/>
        <p:nvPr/>
      </p:nvGrpSpPr>
      <p:grpSpPr>
        <a:xfrm>
          <a:off x="0" y="0"/>
          <a:ext cx="0" cy="0"/>
          <a:chOff x="0" y="0"/>
          <a:chExt cx="0" cy="0"/>
        </a:xfrm>
      </p:grpSpPr>
      <p:sp>
        <p:nvSpPr>
          <p:cNvPr id="168" name="Google Shape;168;p21"/>
          <p:cNvSpPr/>
          <p:nvPr/>
        </p:nvSpPr>
        <p:spPr>
          <a:xfrm>
            <a:off x="0" y="0"/>
            <a:ext cx="12192000" cy="6858000"/>
          </a:xfrm>
          <a:prstGeom prst="rect">
            <a:avLst/>
          </a:prstGeom>
          <a:gradFill>
            <a:gsLst>
              <a:gs pos="0">
                <a:schemeClr val="lt1"/>
              </a:gs>
              <a:gs pos="100000">
                <a:srgbClr val="B7B7B7"/>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descr="http://cdn.elektrikport.com/Content/201406/ac%20%c3%bcretimi.JPG" id="169" name="Google Shape;169;p21"/>
          <p:cNvPicPr preferRelativeResize="0"/>
          <p:nvPr/>
        </p:nvPicPr>
        <p:blipFill rotWithShape="1">
          <a:blip r:embed="rId3">
            <a:alphaModFix/>
          </a:blip>
          <a:srcRect b="0" l="0" r="0" t="0"/>
          <a:stretch/>
        </p:blipFill>
        <p:spPr>
          <a:xfrm>
            <a:off x="5335480" y="697084"/>
            <a:ext cx="5942744" cy="5006631"/>
          </a:xfrm>
          <a:prstGeom prst="roundRect">
            <a:avLst>
              <a:gd fmla="val 2392" name="adj"/>
            </a:avLst>
          </a:prstGeom>
          <a:noFill/>
          <a:ln cap="sq" cmpd="sng" w="82550">
            <a:solidFill>
              <a:srgbClr val="EAEAEA"/>
            </a:solidFill>
            <a:prstDash val="solid"/>
            <a:miter lim="800000"/>
            <a:headEnd len="sm" w="sm" type="none"/>
            <a:tailEnd len="sm" w="sm" type="none"/>
          </a:ln>
        </p:spPr>
      </p:pic>
      <p:pic>
        <p:nvPicPr>
          <p:cNvPr id="170" name="Google Shape;170;p2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1" name="Google Shape;171;p21"/>
          <p:cNvSpPr txBox="1"/>
          <p:nvPr/>
        </p:nvSpPr>
        <p:spPr>
          <a:xfrm>
            <a:off x="913773" y="923926"/>
            <a:ext cx="4173131" cy="4867274"/>
          </a:xfrm>
          <a:prstGeom prst="rect">
            <a:avLst/>
          </a:prstGeom>
          <a:noFill/>
          <a:ln>
            <a:noFill/>
          </a:ln>
        </p:spPr>
        <p:txBody>
          <a:bodyPr anchorCtr="0" anchor="t" bIns="45700" lIns="91425" spcFirstLastPara="1" rIns="91425" wrap="square" tIns="45700">
            <a:noAutofit/>
          </a:bodyPr>
          <a:lstStyle/>
          <a:p>
            <a:pPr indent="107950" lvl="0" marL="0" marR="0" rtl="0" algn="l">
              <a:lnSpc>
                <a:spcPct val="110000"/>
              </a:lnSpc>
              <a:spcBef>
                <a:spcPts val="0"/>
              </a:spcBef>
              <a:spcAft>
                <a:spcPts val="0"/>
              </a:spcAft>
              <a:buClr>
                <a:schemeClr val="dk1"/>
              </a:buClr>
              <a:buSzPts val="1700"/>
              <a:buFont typeface="Arial"/>
              <a:buNone/>
            </a:pPr>
            <a:r>
              <a:t/>
            </a:r>
            <a:endParaRPr b="0" i="0" sz="1700" u="none" cap="none" strike="noStrike">
              <a:solidFill>
                <a:schemeClr val="dk1"/>
              </a:solidFill>
              <a:latin typeface="Twentieth Century"/>
              <a:ea typeface="Twentieth Century"/>
              <a:cs typeface="Twentieth Century"/>
              <a:sym typeface="Twentieth Century"/>
            </a:endParaRPr>
          </a:p>
        </p:txBody>
      </p:sp>
      <p:sp>
        <p:nvSpPr>
          <p:cNvPr id="172" name="Google Shape;172;p21"/>
          <p:cNvSpPr/>
          <p:nvPr/>
        </p:nvSpPr>
        <p:spPr>
          <a:xfrm>
            <a:off x="482353" y="1587714"/>
            <a:ext cx="4764349" cy="38164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200" u="none" cap="none" strike="noStrike">
                <a:solidFill>
                  <a:schemeClr val="dk1"/>
                </a:solidFill>
                <a:latin typeface="Twentieth Century"/>
                <a:ea typeface="Twentieth Century"/>
                <a:cs typeface="Twentieth Century"/>
                <a:sym typeface="Twentieth Century"/>
              </a:rPr>
              <a:t>Bildiğimiz gibi elektrik santrallerinde döner elektrik makinaları</a:t>
            </a:r>
            <a:r>
              <a:rPr b="0" i="0" lang="tr-TR" sz="2200" u="sng" cap="none" strike="noStrike">
                <a:solidFill>
                  <a:schemeClr val="hlink"/>
                </a:solidFill>
                <a:latin typeface="Twentieth Century"/>
                <a:ea typeface="Twentieth Century"/>
                <a:cs typeface="Twentieth Century"/>
                <a:sym typeface="Twentieth Century"/>
                <a:hlinkClick r:id="rId5"/>
              </a:rPr>
              <a:t> </a:t>
            </a:r>
            <a:r>
              <a:rPr b="1" i="0" lang="tr-TR" sz="2200" u="sng" cap="none" strike="noStrike">
                <a:solidFill>
                  <a:schemeClr val="hlink"/>
                </a:solidFill>
                <a:latin typeface="Twentieth Century"/>
                <a:ea typeface="Twentieth Century"/>
                <a:cs typeface="Twentieth Century"/>
                <a:sym typeface="Twentieth Century"/>
                <a:hlinkClick r:id="rId6"/>
              </a:rPr>
              <a:t>alternatif akım</a:t>
            </a:r>
            <a:r>
              <a:rPr b="0" i="0" lang="tr-TR" sz="2200" u="none" cap="none" strike="noStrike">
                <a:solidFill>
                  <a:schemeClr val="dk1"/>
                </a:solidFill>
                <a:latin typeface="Twentieth Century"/>
                <a:ea typeface="Twentieth Century"/>
                <a:cs typeface="Twentieth Century"/>
                <a:sym typeface="Twentieth Century"/>
              </a:rPr>
              <a:t>, yani sinüsoidal akım üretirler. Bu akımın üretilmesi Faraday Yasası’na dayanmaktadır. </a:t>
            </a:r>
            <a:r>
              <a:rPr b="1" i="0" lang="tr-TR" sz="2200" u="none" cap="none" strike="noStrike">
                <a:solidFill>
                  <a:schemeClr val="dk1"/>
                </a:solidFill>
                <a:latin typeface="Twentieth Century"/>
                <a:ea typeface="Twentieth Century"/>
                <a:cs typeface="Twentieth Century"/>
                <a:sym typeface="Twentieth Century"/>
              </a:rPr>
              <a:t>Faraday Yasası</a:t>
            </a:r>
            <a:r>
              <a:rPr b="0" i="0" lang="tr-TR" sz="2200" u="none" cap="none" strike="noStrike">
                <a:solidFill>
                  <a:schemeClr val="dk1"/>
                </a:solidFill>
                <a:latin typeface="Twentieth Century"/>
                <a:ea typeface="Twentieth Century"/>
                <a:cs typeface="Twentieth Century"/>
                <a:sym typeface="Twentieth Century"/>
              </a:rPr>
              <a:t>’na göre bir manyetik alan içerisinde hareket eden bir iletkende bir gerilim endüklenir. Buna göre manyetik alan ve iletkenlerden oluşan bir sistemde bu büyüklükten birinin sabit, diğerinin hareketli olması gerekir.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2"/>
          <p:cNvPicPr preferRelativeResize="0"/>
          <p:nvPr/>
        </p:nvPicPr>
        <p:blipFill rotWithShape="1">
          <a:blip r:embed="rId3">
            <a:alphaModFix/>
          </a:blip>
          <a:srcRect b="0" l="0" r="0" t="0"/>
          <a:stretch/>
        </p:blipFill>
        <p:spPr>
          <a:xfrm>
            <a:off x="94695" y="754602"/>
            <a:ext cx="12002610" cy="3480046"/>
          </a:xfrm>
          <a:prstGeom prst="rect">
            <a:avLst/>
          </a:prstGeom>
          <a:noFill/>
          <a:ln>
            <a:noFill/>
          </a:ln>
        </p:spPr>
      </p:pic>
      <p:sp>
        <p:nvSpPr>
          <p:cNvPr id="178" name="Google Shape;178;p22"/>
          <p:cNvSpPr txBox="1"/>
          <p:nvPr/>
        </p:nvSpPr>
        <p:spPr>
          <a:xfrm>
            <a:off x="168675" y="4376692"/>
            <a:ext cx="468741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Düzgün dairesel bir hızla düzgün bir manyetik alan içinde dönen iletkende indüklenen gerilim;</a:t>
            </a:r>
            <a:endParaRPr/>
          </a:p>
          <a:p>
            <a:pPr indent="0" lvl="0" marL="0" marR="0" rtl="0" algn="l">
              <a:spcBef>
                <a:spcPts val="0"/>
              </a:spcBef>
              <a:spcAft>
                <a:spcPts val="0"/>
              </a:spcAft>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            e = B. L. V. sin α</a:t>
            </a:r>
            <a:endParaRPr sz="2400">
              <a:solidFill>
                <a:schemeClr val="dk1"/>
              </a:solidFill>
              <a:latin typeface="Twentieth Century"/>
              <a:ea typeface="Twentieth Century"/>
              <a:cs typeface="Twentieth Century"/>
              <a:sym typeface="Twentieth Century"/>
            </a:endParaRPr>
          </a:p>
        </p:txBody>
      </p:sp>
      <p:sp>
        <p:nvSpPr>
          <p:cNvPr id="179" name="Google Shape;179;p22"/>
          <p:cNvSpPr txBox="1"/>
          <p:nvPr/>
        </p:nvSpPr>
        <p:spPr>
          <a:xfrm>
            <a:off x="6096000" y="4376692"/>
            <a:ext cx="4927106"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B: Manyetik akı yoğunluğu,  weber/m2 </a:t>
            </a:r>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L:  İletkenin boyu,  metre </a:t>
            </a:r>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v:  İletkenin hızı, m/saniye </a:t>
            </a:r>
            <a:endParaRPr/>
          </a:p>
          <a:p>
            <a:pPr indent="0" lvl="0" marL="0" marR="0" rtl="0" algn="l">
              <a:spcBef>
                <a:spcPts val="0"/>
              </a:spcBef>
              <a:spcAft>
                <a:spcPts val="0"/>
              </a:spcAft>
              <a:buNone/>
            </a:pPr>
            <a:r>
              <a:rPr lang="tr-TR" sz="2400">
                <a:solidFill>
                  <a:schemeClr val="dk1"/>
                </a:solidFill>
                <a:latin typeface="Twentieth Century"/>
                <a:ea typeface="Twentieth Century"/>
                <a:cs typeface="Twentieth Century"/>
                <a:sym typeface="Twentieth Century"/>
              </a:rPr>
              <a:t>e:  İndüklenen gerilim, volt</a:t>
            </a:r>
            <a:endParaRPr/>
          </a:p>
        </p:txBody>
      </p:sp>
      <p:sp>
        <p:nvSpPr>
          <p:cNvPr id="180" name="Google Shape;180;p22"/>
          <p:cNvSpPr/>
          <p:nvPr/>
        </p:nvSpPr>
        <p:spPr>
          <a:xfrm>
            <a:off x="438041" y="0"/>
            <a:ext cx="11315918"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4800" cap="none">
                <a:solidFill>
                  <a:srgbClr val="CEE5BB"/>
                </a:solidFill>
                <a:latin typeface="Twentieth Century"/>
                <a:ea typeface="Twentieth Century"/>
                <a:cs typeface="Twentieth Century"/>
                <a:sym typeface="Twentieth Century"/>
              </a:rPr>
              <a:t>DÖNEN ÇERÇEVEDE İNDÜKLENEN GERİLİM</a:t>
            </a:r>
            <a:endParaRPr/>
          </a:p>
        </p:txBody>
      </p:sp>
      <p:sp>
        <p:nvSpPr>
          <p:cNvPr id="181" name="Google Shape;181;p22"/>
          <p:cNvSpPr txBox="1"/>
          <p:nvPr/>
        </p:nvSpPr>
        <p:spPr>
          <a:xfrm>
            <a:off x="239697" y="6516210"/>
            <a:ext cx="88776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NOT: Manyetik alanla yüzey alan dik olmalı ki gerilim oluşsun.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nvSpPr>
        <p:spPr>
          <a:xfrm>
            <a:off x="1358283" y="1642369"/>
            <a:ext cx="964115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ab parçası: Bu parçada  manyetik alana 90 derece bir açı ile geldiği için burada indüklenen bir gerilim açığa çıkar ve bunu da arka sayfada vermiş olduğumuz formül ile hesaplarız.</a:t>
            </a:r>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 </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bc parçası: Bu parçada  manyetik alana 0 derece bir açı ile geldiği için burada indüklenen bir gerilim açığa çıkar ve bunu da arka sayfada vermiş olduğumuz formül ile hesaplarız.</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cd parçası: Bu parçada  manyetik alana 90 derece bir açı ile geldiği için burada indüklenen bir gerilim açığa çıkar ve bunu da arka sayfada vermiş olduğumuz formül ile hesaplarız.</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da parçası:Bu parçada  manyetik alana 0 derece bir açı ile geldiği için burada indüklenen bir gerilim açığa çıkar ve bunu da arka sayfada vermiş olduğumuz formül ile hesaplarız.</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p:nvPr/>
        </p:nvSpPr>
        <p:spPr>
          <a:xfrm>
            <a:off x="156233" y="146304"/>
            <a:ext cx="11879534"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3200" cap="none">
                <a:solidFill>
                  <a:srgbClr val="CEE5BB"/>
                </a:solidFill>
                <a:latin typeface="Twentieth Century"/>
                <a:ea typeface="Twentieth Century"/>
                <a:cs typeface="Twentieth Century"/>
                <a:sym typeface="Twentieth Century"/>
              </a:rPr>
              <a:t>AKIM TAŞIYAN BİR ÇERÇEVEDE İNDÜKLENEN KUVVET VE MOMENT</a:t>
            </a:r>
            <a:endParaRPr/>
          </a:p>
        </p:txBody>
      </p:sp>
      <p:pic>
        <p:nvPicPr>
          <p:cNvPr descr="içinden akım geçen tel çerçeve" id="192" name="Google Shape;192;p24"/>
          <p:cNvPicPr preferRelativeResize="0"/>
          <p:nvPr/>
        </p:nvPicPr>
        <p:blipFill rotWithShape="1">
          <a:blip r:embed="rId3">
            <a:alphaModFix/>
          </a:blip>
          <a:srcRect b="0" l="0" r="0" t="0"/>
          <a:stretch/>
        </p:blipFill>
        <p:spPr>
          <a:xfrm>
            <a:off x="252553" y="731079"/>
            <a:ext cx="5238750" cy="3540091"/>
          </a:xfrm>
          <a:prstGeom prst="rect">
            <a:avLst/>
          </a:prstGeom>
          <a:noFill/>
          <a:ln>
            <a:noFill/>
          </a:ln>
        </p:spPr>
      </p:pic>
      <p:sp>
        <p:nvSpPr>
          <p:cNvPr id="193" name="Google Shape;193;p24"/>
          <p:cNvSpPr txBox="1"/>
          <p:nvPr/>
        </p:nvSpPr>
        <p:spPr>
          <a:xfrm>
            <a:off x="6236156" y="652736"/>
            <a:ext cx="4246628"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İçinden “i” akımı geçen bir tel çerçeveyi düzgün manyetik alan içine konulduğunda, tel çerçeveye kuvvet uygular. Tel çerçevenin her noktasına uygulanan manyetik kuvvet toplamı sıfırdır.</a:t>
            </a:r>
            <a:endParaRPr/>
          </a:p>
        </p:txBody>
      </p:sp>
      <p:pic>
        <p:nvPicPr>
          <p:cNvPr descr="tel çerçeve kuvvet" id="194" name="Google Shape;194;p24"/>
          <p:cNvPicPr preferRelativeResize="0"/>
          <p:nvPr/>
        </p:nvPicPr>
        <p:blipFill rotWithShape="1">
          <a:blip r:embed="rId4">
            <a:alphaModFix/>
          </a:blip>
          <a:srcRect b="0" l="0" r="0" t="0"/>
          <a:stretch/>
        </p:blipFill>
        <p:spPr>
          <a:xfrm>
            <a:off x="6473858" y="2216424"/>
            <a:ext cx="2676525" cy="2346698"/>
          </a:xfrm>
          <a:prstGeom prst="rect">
            <a:avLst/>
          </a:prstGeom>
          <a:noFill/>
          <a:ln>
            <a:noFill/>
          </a:ln>
        </p:spPr>
      </p:pic>
      <p:sp>
        <p:nvSpPr>
          <p:cNvPr id="195" name="Google Shape;195;p24"/>
          <p:cNvSpPr txBox="1"/>
          <p:nvPr/>
        </p:nvSpPr>
        <p:spPr>
          <a:xfrm>
            <a:off x="156233" y="4305227"/>
            <a:ext cx="5584054"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Akımla manyetik alanın paralel olduğu durumda kuvvet sıfır olur. Tel çerçevenin manyetik alana dik olan kısmlarına etki eden kuvvetler birbirine ters ve eşit kuvvette olur. Net kuvvet sıfırdır. Tel çerçevenin karşılıklı kollarına etki eden manyetik kuvvetler çerçeveyi OO’ ekseni etrafında döndürürler. Tel çerçevenin dönme sonucu oluşan momentin büyüklüğü; M=B.İ.A.sina bağıntısı ile hesaplanır. </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(α:Akım ile manyetik alan arasındaki açı)</a:t>
            </a:r>
            <a:endParaRPr/>
          </a:p>
        </p:txBody>
      </p:sp>
      <p:sp>
        <p:nvSpPr>
          <p:cNvPr id="196" name="Google Shape;196;p24"/>
          <p:cNvSpPr txBox="1"/>
          <p:nvPr/>
        </p:nvSpPr>
        <p:spPr>
          <a:xfrm>
            <a:off x="6236156" y="4558421"/>
            <a:ext cx="4268771"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wentieth Century"/>
                <a:ea typeface="Twentieth Century"/>
                <a:cs typeface="Twentieth Century"/>
                <a:sym typeface="Twentieth Century"/>
              </a:rPr>
              <a:t>İçinden akım geçen iletken tel manyetik alan içine konulduğunda, tele bir manyetik kuvvet etki ettiğini öğrenmiştik. Bu kuvvetin büyüklüğü; F=B.İ.l.sina bağıntısı ile hesaplanır.</a:t>
            </a:r>
            <a:endParaRPr/>
          </a:p>
        </p:txBody>
      </p:sp>
      <p:pic>
        <p:nvPicPr>
          <p:cNvPr descr="tel çerçeve kuvvet" id="197" name="Google Shape;197;p24"/>
          <p:cNvPicPr preferRelativeResize="0"/>
          <p:nvPr/>
        </p:nvPicPr>
        <p:blipFill rotWithShape="1">
          <a:blip r:embed="rId5">
            <a:alphaModFix/>
          </a:blip>
          <a:srcRect b="0" l="0" r="0" t="0"/>
          <a:stretch/>
        </p:blipFill>
        <p:spPr>
          <a:xfrm>
            <a:off x="7395100" y="5883764"/>
            <a:ext cx="4720566" cy="9076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201" name="Shape 201"/>
        <p:cNvGrpSpPr/>
        <p:nvPr/>
      </p:nvGrpSpPr>
      <p:grpSpPr>
        <a:xfrm>
          <a:off x="0" y="0"/>
          <a:ext cx="0" cy="0"/>
          <a:chOff x="0" y="0"/>
          <a:chExt cx="0" cy="0"/>
        </a:xfrm>
      </p:grpSpPr>
      <p:pic>
        <p:nvPicPr>
          <p:cNvPr id="202" name="Google Shape;202;p25"/>
          <p:cNvPicPr preferRelativeResize="0"/>
          <p:nvPr/>
        </p:nvPicPr>
        <p:blipFill rotWithShape="1">
          <a:blip r:embed="rId3">
            <a:alphaModFix/>
          </a:blip>
          <a:srcRect b="0" l="0" r="0" t="0"/>
          <a:stretch/>
        </p:blipFill>
        <p:spPr>
          <a:xfrm>
            <a:off x="0" y="-1"/>
            <a:ext cx="12192003" cy="6858001"/>
          </a:xfrm>
          <a:prstGeom prst="rect">
            <a:avLst/>
          </a:prstGeom>
          <a:noFill/>
          <a:ln>
            <a:noFill/>
          </a:ln>
        </p:spPr>
      </p:pic>
      <p:pic>
        <p:nvPicPr>
          <p:cNvPr id="203" name="Google Shape;203;p25"/>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id="204" name="Google Shape;204;p25"/>
          <p:cNvPicPr preferRelativeResize="0"/>
          <p:nvPr/>
        </p:nvPicPr>
        <p:blipFill rotWithShape="1">
          <a:blip r:embed="rId5">
            <a:alphaModFix/>
          </a:blip>
          <a:srcRect b="0" l="0" r="0" t="0"/>
          <a:stretch/>
        </p:blipFill>
        <p:spPr>
          <a:xfrm>
            <a:off x="1269402" y="903681"/>
            <a:ext cx="9595129" cy="4749588"/>
          </a:xfrm>
          <a:prstGeom prst="roundRect">
            <a:avLst>
              <a:gd fmla="val 5301" name="adj"/>
            </a:avLst>
          </a:prstGeom>
          <a:noFill/>
          <a:ln cap="sq" cmpd="sng" w="190500">
            <a:solidFill>
              <a:srgbClr val="EAEAEA"/>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p:nvPr/>
        </p:nvSpPr>
        <p:spPr>
          <a:xfrm>
            <a:off x="191124" y="590777"/>
            <a:ext cx="1028480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4000">
                <a:solidFill>
                  <a:srgbClr val="CEE5BB"/>
                </a:solidFill>
                <a:latin typeface="Twentieth Century"/>
                <a:ea typeface="Twentieth Century"/>
                <a:cs typeface="Twentieth Century"/>
                <a:sym typeface="Twentieth Century"/>
              </a:rPr>
              <a:t>MAKİNADAKİ GERİLİM ÜÇ FAKTÖRE BAĞLIDIR</a:t>
            </a:r>
            <a:endParaRPr/>
          </a:p>
        </p:txBody>
      </p:sp>
      <p:sp>
        <p:nvSpPr>
          <p:cNvPr id="210" name="Google Shape;210;p26"/>
          <p:cNvSpPr txBox="1"/>
          <p:nvPr/>
        </p:nvSpPr>
        <p:spPr>
          <a:xfrm>
            <a:off x="914400" y="1589103"/>
            <a:ext cx="5859263" cy="92333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Makine içindeki akıya</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Dönme hızına</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Makinanın yapısını gösteren bir sabite(çerçeve sayısı)</a:t>
            </a:r>
            <a:endParaRPr/>
          </a:p>
        </p:txBody>
      </p:sp>
      <p:sp>
        <p:nvSpPr>
          <p:cNvPr id="211" name="Google Shape;211;p26"/>
          <p:cNvSpPr/>
          <p:nvPr/>
        </p:nvSpPr>
        <p:spPr>
          <a:xfrm>
            <a:off x="191124" y="3246241"/>
            <a:ext cx="11280075"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4000">
                <a:solidFill>
                  <a:srgbClr val="CEE5BB"/>
                </a:solidFill>
                <a:latin typeface="Twentieth Century"/>
                <a:ea typeface="Twentieth Century"/>
                <a:cs typeface="Twentieth Century"/>
                <a:sym typeface="Twentieth Century"/>
              </a:rPr>
              <a:t>MAKİNADAKİ MOMENT DÖRT FAKTÖRE BAĞLIDIR </a:t>
            </a:r>
            <a:endParaRPr/>
          </a:p>
        </p:txBody>
      </p:sp>
      <p:sp>
        <p:nvSpPr>
          <p:cNvPr id="212" name="Google Shape;212;p26"/>
          <p:cNvSpPr txBox="1"/>
          <p:nvPr/>
        </p:nvSpPr>
        <p:spPr>
          <a:xfrm>
            <a:off x="914400" y="4314548"/>
            <a:ext cx="7963270" cy="120032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Rotorun manyetik alanının şiddeti</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Dış manyetik alanın şiddeti</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Arasındaki açının sinüsü</a:t>
            </a:r>
            <a:endParaRPr/>
          </a:p>
          <a:p>
            <a:pPr indent="-342900" lvl="0" marL="342900" marR="0" rtl="0" algn="l">
              <a:spcBef>
                <a:spcPts val="0"/>
              </a:spcBef>
              <a:spcAft>
                <a:spcPts val="0"/>
              </a:spcAft>
              <a:buClr>
                <a:schemeClr val="dk1"/>
              </a:buClr>
              <a:buSzPts val="1800"/>
              <a:buFont typeface="Twentieth Century"/>
              <a:buAutoNum type="arabicPeriod"/>
            </a:pPr>
            <a:r>
              <a:rPr lang="tr-TR" sz="1800">
                <a:solidFill>
                  <a:schemeClr val="dk1"/>
                </a:solidFill>
                <a:latin typeface="Twentieth Century"/>
                <a:ea typeface="Twentieth Century"/>
                <a:cs typeface="Twentieth Century"/>
                <a:sym typeface="Twentieth Century"/>
              </a:rPr>
              <a:t>Makinanın yapısını gösteren bir sabit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216" name="Shape 216"/>
        <p:cNvGrpSpPr/>
        <p:nvPr/>
      </p:nvGrpSpPr>
      <p:grpSpPr>
        <a:xfrm>
          <a:off x="0" y="0"/>
          <a:ext cx="0" cy="0"/>
          <a:chOff x="0" y="0"/>
          <a:chExt cx="0" cy="0"/>
        </a:xfrm>
      </p:grpSpPr>
      <p:pic>
        <p:nvPicPr>
          <p:cNvPr id="217" name="Google Shape;217;p27"/>
          <p:cNvPicPr preferRelativeResize="0"/>
          <p:nvPr/>
        </p:nvPicPr>
        <p:blipFill rotWithShape="1">
          <a:blip r:embed="rId3">
            <a:alphaModFix/>
          </a:blip>
          <a:srcRect b="0" l="0" r="0" t="0"/>
          <a:stretch/>
        </p:blipFill>
        <p:spPr>
          <a:xfrm>
            <a:off x="0" y="-1"/>
            <a:ext cx="12192003" cy="6858001"/>
          </a:xfrm>
          <a:prstGeom prst="rect">
            <a:avLst/>
          </a:prstGeom>
          <a:noFill/>
          <a:ln>
            <a:noFill/>
          </a:ln>
        </p:spPr>
      </p:pic>
      <p:pic>
        <p:nvPicPr>
          <p:cNvPr id="218" name="Google Shape;218;p27"/>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219" name="Google Shape;219;p27"/>
          <p:cNvSpPr/>
          <p:nvPr/>
        </p:nvSpPr>
        <p:spPr>
          <a:xfrm>
            <a:off x="0" y="0"/>
            <a:ext cx="12192000" cy="6858000"/>
          </a:xfrm>
          <a:prstGeom prst="rect">
            <a:avLst/>
          </a:prstGeom>
          <a:gradFill>
            <a:gsLst>
              <a:gs pos="0">
                <a:schemeClr val="lt1"/>
              </a:gs>
              <a:gs pos="100000">
                <a:srgbClr val="B7B7B7"/>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20" name="Google Shape;220;p27"/>
          <p:cNvSpPr/>
          <p:nvPr/>
        </p:nvSpPr>
        <p:spPr>
          <a:xfrm>
            <a:off x="321733" y="321733"/>
            <a:ext cx="11548531" cy="6214534"/>
          </a:xfrm>
          <a:prstGeom prst="roundRect">
            <a:avLst>
              <a:gd fmla="val 8642"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21" name="Google Shape;221;p27"/>
          <p:cNvPicPr preferRelativeResize="0"/>
          <p:nvPr/>
        </p:nvPicPr>
        <p:blipFill rotWithShape="1">
          <a:blip r:embed="rId4">
            <a:alphaModFix/>
          </a:blip>
          <a:srcRect b="0" l="0" r="0" t="0"/>
          <a:stretch/>
        </p:blipFill>
        <p:spPr>
          <a:xfrm>
            <a:off x="0" y="0"/>
            <a:ext cx="12192000" cy="6858000"/>
          </a:xfrm>
          <a:prstGeom prst="rect">
            <a:avLst/>
          </a:prstGeom>
          <a:noFill/>
          <a:ln>
            <a:noFill/>
          </a:ln>
        </p:spPr>
      </p:pic>
      <p:pic>
        <p:nvPicPr>
          <p:cNvPr id="222" name="Google Shape;222;p27"/>
          <p:cNvPicPr preferRelativeResize="0"/>
          <p:nvPr/>
        </p:nvPicPr>
        <p:blipFill rotWithShape="1">
          <a:blip r:embed="rId5">
            <a:alphaModFix/>
          </a:blip>
          <a:srcRect b="0" l="0" r="0" t="0"/>
          <a:stretch/>
        </p:blipFill>
        <p:spPr>
          <a:xfrm>
            <a:off x="1300161" y="561975"/>
            <a:ext cx="9591674" cy="552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la">
  <a:themeElements>
    <a:clrScheme name="Damla">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