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Century Gothic"/>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CenturyGothic-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enturyGothic-italic.fntdata"/><Relationship Id="rId25" Type="http://schemas.openxmlformats.org/officeDocument/2006/relationships/font" Target="fonts/CenturyGothic-bold.fntdata"/><Relationship Id="rId27" Type="http://schemas.openxmlformats.org/officeDocument/2006/relationships/font" Target="fonts/CenturyGothic-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tr-T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spTree>
      <p:nvGrpSpPr>
        <p:cNvPr id="42" name="Shape 42"/>
        <p:cNvGrpSpPr/>
        <p:nvPr/>
      </p:nvGrpSpPr>
      <p:grpSpPr>
        <a:xfrm>
          <a:off x="0" y="0"/>
          <a:ext cx="0" cy="0"/>
          <a:chOff x="0" y="0"/>
          <a:chExt cx="0" cy="0"/>
        </a:xfrm>
      </p:grpSpPr>
      <p:sp>
        <p:nvSpPr>
          <p:cNvPr id="43" name="Google Shape;43;p2"/>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5" name="Google Shape;45;p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Resim Yazısı">
  <p:cSld name="Başlık ve Resim Yazısı">
    <p:spTree>
      <p:nvGrpSpPr>
        <p:cNvPr id="108" name="Shape 108"/>
        <p:cNvGrpSpPr/>
        <p:nvPr/>
      </p:nvGrpSpPr>
      <p:grpSpPr>
        <a:xfrm>
          <a:off x="0" y="0"/>
          <a:ext cx="0" cy="0"/>
          <a:chOff x="0" y="0"/>
          <a:chExt cx="0" cy="0"/>
        </a:xfrm>
      </p:grpSpPr>
      <p:sp>
        <p:nvSpPr>
          <p:cNvPr id="109" name="Google Shape;109;p11"/>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1"/>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1" name="Google Shape;111;p1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1"/>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im Yazılı Alıntı">
  <p:cSld name="Resim Yazılı Alıntı">
    <p:spTree>
      <p:nvGrpSpPr>
        <p:cNvPr id="115" name="Shape 115"/>
        <p:cNvGrpSpPr/>
        <p:nvPr/>
      </p:nvGrpSpPr>
      <p:grpSpPr>
        <a:xfrm>
          <a:off x="0" y="0"/>
          <a:ext cx="0" cy="0"/>
          <a:chOff x="0" y="0"/>
          <a:chExt cx="0" cy="0"/>
        </a:xfrm>
      </p:grpSpPr>
      <p:sp>
        <p:nvSpPr>
          <p:cNvPr id="116" name="Google Shape;116;p12"/>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2"/>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8" name="Google Shape;118;p12"/>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9" name="Google Shape;119;p1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2"/>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2"/>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
        <p:nvSpPr>
          <p:cNvPr id="123" name="Google Shape;123;p12"/>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tr-TR" sz="8000" u="none" cap="none" strike="noStrike">
                <a:solidFill>
                  <a:schemeClr val="accent1"/>
                </a:solidFill>
                <a:latin typeface="Arial"/>
                <a:ea typeface="Arial"/>
                <a:cs typeface="Arial"/>
                <a:sym typeface="Arial"/>
              </a:rPr>
              <a:t>“</a:t>
            </a:r>
            <a:endParaRPr/>
          </a:p>
        </p:txBody>
      </p:sp>
      <p:sp>
        <p:nvSpPr>
          <p:cNvPr id="124" name="Google Shape;124;p12"/>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tr-TR"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sim Kartı">
  <p:cSld name="İsim Kartı">
    <p:spTree>
      <p:nvGrpSpPr>
        <p:cNvPr id="125" name="Shape 125"/>
        <p:cNvGrpSpPr/>
        <p:nvPr/>
      </p:nvGrpSpPr>
      <p:grpSpPr>
        <a:xfrm>
          <a:off x="0" y="0"/>
          <a:ext cx="0" cy="0"/>
          <a:chOff x="0" y="0"/>
          <a:chExt cx="0" cy="0"/>
        </a:xfrm>
      </p:grpSpPr>
      <p:sp>
        <p:nvSpPr>
          <p:cNvPr id="126" name="Google Shape;126;p13"/>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3"/>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8" name="Google Shape;128;p1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3"/>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ıntı İsim Kartı">
  <p:cSld name="Alıntı İsim Kartı">
    <p:spTree>
      <p:nvGrpSpPr>
        <p:cNvPr id="132" name="Shape 132"/>
        <p:cNvGrpSpPr/>
        <p:nvPr/>
      </p:nvGrpSpPr>
      <p:grpSpPr>
        <a:xfrm>
          <a:off x="0" y="0"/>
          <a:ext cx="0" cy="0"/>
          <a:chOff x="0" y="0"/>
          <a:chExt cx="0" cy="0"/>
        </a:xfrm>
      </p:grpSpPr>
      <p:sp>
        <p:nvSpPr>
          <p:cNvPr id="133" name="Google Shape;133;p14"/>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4"/>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5" name="Google Shape;135;p14"/>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6" name="Google Shape;136;p1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4"/>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
        <p:nvSpPr>
          <p:cNvPr id="140" name="Google Shape;140;p14"/>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tr-TR" sz="8000" u="none" cap="none" strike="noStrike">
                <a:solidFill>
                  <a:schemeClr val="accent1"/>
                </a:solidFill>
                <a:latin typeface="Arial"/>
                <a:ea typeface="Arial"/>
                <a:cs typeface="Arial"/>
                <a:sym typeface="Arial"/>
              </a:rPr>
              <a:t>“</a:t>
            </a:r>
            <a:endParaRPr/>
          </a:p>
        </p:txBody>
      </p:sp>
      <p:sp>
        <p:nvSpPr>
          <p:cNvPr id="141" name="Google Shape;141;p14"/>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tr-TR"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ğru veya Yanlış">
  <p:cSld name="Doğru veya Yanlış">
    <p:spTree>
      <p:nvGrpSpPr>
        <p:cNvPr id="142" name="Shape 142"/>
        <p:cNvGrpSpPr/>
        <p:nvPr/>
      </p:nvGrpSpPr>
      <p:grpSpPr>
        <a:xfrm>
          <a:off x="0" y="0"/>
          <a:ext cx="0" cy="0"/>
          <a:chOff x="0" y="0"/>
          <a:chExt cx="0" cy="0"/>
        </a:xfrm>
      </p:grpSpPr>
      <p:sp>
        <p:nvSpPr>
          <p:cNvPr id="143" name="Google Shape;143;p15"/>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5"/>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5" name="Google Shape;145;p15"/>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6" name="Google Shape;146;p1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1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15"/>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Dikey Metin" type="vertTx">
  <p:cSld name="VERTICAL_TEXT">
    <p:spTree>
      <p:nvGrpSpPr>
        <p:cNvPr id="150" name="Shape 150"/>
        <p:cNvGrpSpPr/>
        <p:nvPr/>
      </p:nvGrpSpPr>
      <p:grpSpPr>
        <a:xfrm>
          <a:off x="0" y="0"/>
          <a:ext cx="0" cy="0"/>
          <a:chOff x="0" y="0"/>
          <a:chExt cx="0" cy="0"/>
        </a:xfrm>
      </p:grpSpPr>
      <p:sp>
        <p:nvSpPr>
          <p:cNvPr id="151" name="Google Shape;151;p1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6"/>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3" name="Google Shape;153;p1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1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1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157" name="Shape 157"/>
        <p:cNvGrpSpPr/>
        <p:nvPr/>
      </p:nvGrpSpPr>
      <p:grpSpPr>
        <a:xfrm>
          <a:off x="0" y="0"/>
          <a:ext cx="0" cy="0"/>
          <a:chOff x="0" y="0"/>
          <a:chExt cx="0" cy="0"/>
        </a:xfrm>
      </p:grpSpPr>
      <p:sp>
        <p:nvSpPr>
          <p:cNvPr id="158" name="Google Shape;158;p17"/>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7"/>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60" name="Google Shape;160;p1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1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1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49" name="Shape 49"/>
        <p:cNvGrpSpPr/>
        <p:nvPr/>
      </p:nvGrpSpPr>
      <p:grpSpPr>
        <a:xfrm>
          <a:off x="0" y="0"/>
          <a:ext cx="0" cy="0"/>
          <a:chOff x="0" y="0"/>
          <a:chExt cx="0" cy="0"/>
        </a:xfrm>
      </p:grpSpPr>
      <p:sp>
        <p:nvSpPr>
          <p:cNvPr id="50" name="Google Shape;50;p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52" name="Google Shape;52;p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bilgisi" type="secHead">
  <p:cSld name="SECTION_HEADER">
    <p:spTree>
      <p:nvGrpSpPr>
        <p:cNvPr id="56" name="Shape 56"/>
        <p:cNvGrpSpPr/>
        <p:nvPr/>
      </p:nvGrpSpPr>
      <p:grpSpPr>
        <a:xfrm>
          <a:off x="0" y="0"/>
          <a:ext cx="0" cy="0"/>
          <a:chOff x="0" y="0"/>
          <a:chExt cx="0" cy="0"/>
        </a:xfrm>
      </p:grpSpPr>
      <p:sp>
        <p:nvSpPr>
          <p:cNvPr id="57" name="Google Shape;57;p4"/>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59" name="Google Shape;59;p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63" name="Shape 63"/>
        <p:cNvGrpSpPr/>
        <p:nvPr/>
      </p:nvGrpSpPr>
      <p:grpSpPr>
        <a:xfrm>
          <a:off x="0" y="0"/>
          <a:ext cx="0" cy="0"/>
          <a:chOff x="0" y="0"/>
          <a:chExt cx="0" cy="0"/>
        </a:xfrm>
      </p:grpSpPr>
      <p:sp>
        <p:nvSpPr>
          <p:cNvPr id="64" name="Google Shape;64;p5"/>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6" name="Google Shape;66;p5"/>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7" name="Google Shape;67;p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71" name="Shape 71"/>
        <p:cNvGrpSpPr/>
        <p:nvPr/>
      </p:nvGrpSpPr>
      <p:grpSpPr>
        <a:xfrm>
          <a:off x="0" y="0"/>
          <a:ext cx="0" cy="0"/>
          <a:chOff x="0" y="0"/>
          <a:chExt cx="0" cy="0"/>
        </a:xfrm>
      </p:grpSpPr>
      <p:sp>
        <p:nvSpPr>
          <p:cNvPr id="72" name="Google Shape;72;p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4" name="Google Shape;74;p6"/>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5" name="Google Shape;75;p6"/>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6" name="Google Shape;76;p6"/>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7" name="Google Shape;77;p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81" name="Shape 81"/>
        <p:cNvGrpSpPr/>
        <p:nvPr/>
      </p:nvGrpSpPr>
      <p:grpSpPr>
        <a:xfrm>
          <a:off x="0" y="0"/>
          <a:ext cx="0" cy="0"/>
          <a:chOff x="0" y="0"/>
          <a:chExt cx="0" cy="0"/>
        </a:xfrm>
      </p:grpSpPr>
      <p:sp>
        <p:nvSpPr>
          <p:cNvPr id="82" name="Google Shape;82;p7"/>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87" name="Shape 87"/>
        <p:cNvGrpSpPr/>
        <p:nvPr/>
      </p:nvGrpSpPr>
      <p:grpSpPr>
        <a:xfrm>
          <a:off x="0" y="0"/>
          <a:ext cx="0" cy="0"/>
          <a:chOff x="0" y="0"/>
          <a:chExt cx="0" cy="0"/>
        </a:xfrm>
      </p:grpSpPr>
      <p:sp>
        <p:nvSpPr>
          <p:cNvPr id="88" name="Google Shape;88;p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92" name="Shape 92"/>
        <p:cNvGrpSpPr/>
        <p:nvPr/>
      </p:nvGrpSpPr>
      <p:grpSpPr>
        <a:xfrm>
          <a:off x="0" y="0"/>
          <a:ext cx="0" cy="0"/>
          <a:chOff x="0" y="0"/>
          <a:chExt cx="0" cy="0"/>
        </a:xfrm>
      </p:grpSpPr>
      <p:sp>
        <p:nvSpPr>
          <p:cNvPr id="93" name="Google Shape;93;p9"/>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9"/>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5" name="Google Shape;95;p9"/>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6" name="Google Shape;96;p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100" name="Shape 100"/>
        <p:cNvGrpSpPr/>
        <p:nvPr/>
      </p:nvGrpSpPr>
      <p:grpSpPr>
        <a:xfrm>
          <a:off x="0" y="0"/>
          <a:ext cx="0" cy="0"/>
          <a:chOff x="0" y="0"/>
          <a:chExt cx="0" cy="0"/>
        </a:xfrm>
      </p:grpSpPr>
      <p:sp>
        <p:nvSpPr>
          <p:cNvPr id="101" name="Google Shape;101;p10"/>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0"/>
          <p:cNvSpPr/>
          <p:nvPr>
            <p:ph idx="2" type="pic"/>
          </p:nvPr>
        </p:nvSpPr>
        <p:spPr>
          <a:xfrm>
            <a:off x="2589212" y="634965"/>
            <a:ext cx="8915400" cy="3854970"/>
          </a:xfrm>
          <a:prstGeom prst="rect">
            <a:avLst/>
          </a:prstGeom>
          <a:noFill/>
          <a:ln>
            <a:noFill/>
          </a:ln>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03" name="Google Shape;103;p10"/>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4" name="Google Shape;104;p1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0"/>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EFEFF"/>
            </a:gs>
            <a:gs pos="100000">
              <a:srgbClr val="FBEAB9"/>
            </a:gs>
          </a:gsLst>
          <a:path path="circle">
            <a:fillToRect b="100%" r="100%"/>
          </a:path>
          <a:tileRect l="-100%" t="-100%"/>
        </a:gradFill>
      </p:bgPr>
    </p:bg>
    <p:spTree>
      <p:nvGrpSpPr>
        <p:cNvPr id="9" name="Shape 9"/>
        <p:cNvGrpSpPr/>
        <p:nvPr/>
      </p:nvGrpSpPr>
      <p:grpSpPr>
        <a:xfrm>
          <a:off x="0" y="0"/>
          <a:ext cx="0" cy="0"/>
          <a:chOff x="0" y="0"/>
          <a:chExt cx="0" cy="0"/>
        </a:xfrm>
      </p:grpSpPr>
      <p:grpSp>
        <p:nvGrpSpPr>
          <p:cNvPr id="10" name="Google Shape;10;p1"/>
          <p:cNvGrpSpPr/>
          <p:nvPr/>
        </p:nvGrpSpPr>
        <p:grpSpPr>
          <a:xfrm>
            <a:off x="1" y="228600"/>
            <a:ext cx="2851516" cy="6638628"/>
            <a:chOff x="2487613" y="285750"/>
            <a:chExt cx="2428875" cy="5654676"/>
          </a:xfrm>
        </p:grpSpPr>
        <p:sp>
          <p:nvSpPr>
            <p:cNvPr id="11" name="Google Shape;11;p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1"/>
          <p:cNvGrpSpPr/>
          <p:nvPr/>
        </p:nvGrpSpPr>
        <p:grpSpPr>
          <a:xfrm>
            <a:off x="27222" y="-786"/>
            <a:ext cx="2356674" cy="6854039"/>
            <a:chOff x="6627813" y="194833"/>
            <a:chExt cx="1952625" cy="5678918"/>
          </a:xfrm>
        </p:grpSpPr>
        <p:sp>
          <p:nvSpPr>
            <p:cNvPr id="24" name="Google Shape;24;p1"/>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1"/>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8" name="Google Shape;38;p1"/>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9" name="Google Shape;39;p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0" name="Google Shape;40;p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1" name="Google Shape;41;p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ctrTitle"/>
          </p:nvPr>
        </p:nvSpPr>
        <p:spPr>
          <a:xfrm>
            <a:off x="1717964" y="1"/>
            <a:ext cx="9102436" cy="124690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262626"/>
              </a:buClr>
              <a:buSzPts val="3200"/>
              <a:buFont typeface="Century Gothic"/>
              <a:buNone/>
            </a:pPr>
            <a:r>
              <a:rPr b="1" lang="tr-TR" sz="3200">
                <a:latin typeface="Century Gothic"/>
                <a:ea typeface="Century Gothic"/>
                <a:cs typeface="Century Gothic"/>
                <a:sym typeface="Century Gothic"/>
              </a:rPr>
              <a:t>AA MAKİNALARINDA MANYETOMOTOR    </a:t>
            </a:r>
            <a:br>
              <a:rPr b="1" lang="tr-TR" sz="3200">
                <a:latin typeface="Century Gothic"/>
                <a:ea typeface="Century Gothic"/>
                <a:cs typeface="Century Gothic"/>
                <a:sym typeface="Century Gothic"/>
              </a:rPr>
            </a:br>
            <a:r>
              <a:rPr b="1" lang="tr-TR" sz="3200">
                <a:latin typeface="Century Gothic"/>
                <a:ea typeface="Century Gothic"/>
                <a:cs typeface="Century Gothic"/>
                <a:sym typeface="Century Gothic"/>
              </a:rPr>
              <a:t>           KUVVET VE AKI DAĞILIMI</a:t>
            </a:r>
            <a:endParaRPr b="1" sz="3200">
              <a:latin typeface="Century Gothic"/>
              <a:ea typeface="Century Gothic"/>
              <a:cs typeface="Century Gothic"/>
              <a:sym typeface="Century Gothic"/>
            </a:endParaRPr>
          </a:p>
        </p:txBody>
      </p:sp>
      <p:sp>
        <p:nvSpPr>
          <p:cNvPr id="170" name="Google Shape;170;p18"/>
          <p:cNvSpPr txBox="1"/>
          <p:nvPr>
            <p:ph idx="1" type="subTitle"/>
          </p:nvPr>
        </p:nvSpPr>
        <p:spPr>
          <a:xfrm>
            <a:off x="684212" y="3519055"/>
            <a:ext cx="10565679" cy="292330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tr-TR">
                <a:solidFill>
                  <a:srgbClr val="6B4C2C"/>
                </a:solidFill>
              </a:rPr>
              <a:t>Gerçek bir makinadaki akı, rotor ve stator arasında küçük bir hava aralığı ile makinanın ortasında ferromanyetik  bir rotor bulunduğundan basit bir şekilde izah edilemez. Rotor şekil a’da gösterildiği gibi silindirik  ya da şekil b’de gösterildiği gibi rotor yüzeyinden dışarı doğru çıkan kutup yüzeylerine sahip olabilir.Eğer rotor silindirik ise makinanın çıkık olmayan kutuplara sahip olduğu (yuvarlak kutuplu), rotordan dışarı çıkan kutuplara sahipse çıkık kutuplu olduğu söylenir.Silindirik kutuplu makinaların anlaşılması ve analizi çıkık kutuplu makinalardan daha kolaydır ve bu konu silindirik rotorlu makinalarla sınırlandırılacaktır.Şekil a’daki silindirik rotorlu makinayı incelediğimizde hava aralığının relüktansının stator veya rotor relüktansından daha yüksek olduğunu görürüz.Bu nedenle akı yoğunluğu vektörü mümkün olan en kısa yolu seçer ve rotor ve stator arasındaki hava aralığından dik olarak geçer.</a:t>
            </a:r>
            <a:endParaRPr/>
          </a:p>
        </p:txBody>
      </p:sp>
      <p:pic>
        <p:nvPicPr>
          <p:cNvPr id="171" name="Google Shape;171;p18"/>
          <p:cNvPicPr preferRelativeResize="0"/>
          <p:nvPr/>
        </p:nvPicPr>
        <p:blipFill rotWithShape="1">
          <a:blip r:embed="rId3">
            <a:alphaModFix/>
          </a:blip>
          <a:srcRect b="0" l="0" r="0" t="0"/>
          <a:stretch/>
        </p:blipFill>
        <p:spPr>
          <a:xfrm>
            <a:off x="3034145" y="1437117"/>
            <a:ext cx="5195455" cy="189172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7"/>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b="1" lang="tr-TR"/>
              <a:t>BİR AA MAKİNASINDA SARGI YALITIMI</a:t>
            </a:r>
            <a:endParaRPr b="1"/>
          </a:p>
        </p:txBody>
      </p:sp>
      <p:sp>
        <p:nvSpPr>
          <p:cNvPr id="232" name="Google Shape;232;p27"/>
          <p:cNvSpPr txBox="1"/>
          <p:nvPr>
            <p:ph idx="1" type="body"/>
          </p:nvPr>
        </p:nvSpPr>
        <p:spPr>
          <a:xfrm>
            <a:off x="2589212" y="2466108"/>
            <a:ext cx="8915400" cy="34451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tr-TR"/>
              <a:t> Bir aa makinasında tasarımdaki en kritik kısımlardan biri sargı yalıtımıdır.Bir motor veya generatörün yalıtımı bozulursa makina devre dışı kalır izolasyonu bozulmuş bir makinanın onarımı gayet pahalıdır, hatta imkansızdır.Sargı yalıtımının aşırı ısınma sonucunda bozulmasını önlemek için, sargıların sıcaklığını sınırlamak gerekir.Bu işlem kısmi olarak sargılardan soğutulmuş hava sirkülasyonu sağlanarak yapılır.Fakat maksimum sargı sıcaklığı, makina tarafından sürekli olarak sağlanabilecek maksimum gücü sınırlar.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8"/>
          <p:cNvSpPr txBox="1"/>
          <p:nvPr>
            <p:ph idx="1" type="body"/>
          </p:nvPr>
        </p:nvSpPr>
        <p:spPr>
          <a:xfrm>
            <a:off x="2589212" y="3103418"/>
            <a:ext cx="8915400" cy="375458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800"/>
              <a:buChar char="🠶"/>
            </a:pPr>
            <a:r>
              <a:rPr lang="tr-TR"/>
              <a:t>Rotor ve stator manyetik alanları gösterilen basit bir senkron makine</a:t>
            </a:r>
            <a:endParaRPr/>
          </a:p>
          <a:p>
            <a:pPr indent="-228600" lvl="0" marL="342900" rtl="0" algn="l">
              <a:lnSpc>
                <a:spcPct val="90000"/>
              </a:lnSpc>
              <a:spcBef>
                <a:spcPts val="1000"/>
              </a:spcBef>
              <a:spcAft>
                <a:spcPts val="0"/>
              </a:spcAft>
              <a:buSzPts val="1800"/>
              <a:buNone/>
            </a:pPr>
            <a:r>
              <a:t/>
            </a:r>
            <a:endParaRPr/>
          </a:p>
          <a:p>
            <a:pPr indent="-342900" lvl="0" marL="342900" rtl="0" algn="l">
              <a:lnSpc>
                <a:spcPct val="90000"/>
              </a:lnSpc>
              <a:spcBef>
                <a:spcPts val="1000"/>
              </a:spcBef>
              <a:spcAft>
                <a:spcPts val="0"/>
              </a:spcAft>
              <a:buSzPts val="1800"/>
              <a:buChar char="🠶"/>
            </a:pPr>
            <a:r>
              <a:rPr lang="tr-TR"/>
              <a:t>İzolasyon nadiren birkaç kritik sıcaklıkta aniden bozulur. Sıcaklık artışına yalıtımda yavaş yavaş meydana gelen azalmada neden olabilir.İzolasyonun bozulmasını diğer nedenleri mekanik darbeler vibrasyonlar ve elektriksel gerilimlerdir. </a:t>
            </a:r>
            <a:endParaRPr/>
          </a:p>
          <a:p>
            <a:pPr indent="-342900" lvl="0" marL="342900" rtl="0" algn="l">
              <a:lnSpc>
                <a:spcPct val="90000"/>
              </a:lnSpc>
              <a:spcBef>
                <a:spcPts val="1000"/>
              </a:spcBef>
              <a:spcAft>
                <a:spcPts val="0"/>
              </a:spcAft>
              <a:buSzPts val="1800"/>
              <a:buChar char="🠶"/>
            </a:pPr>
            <a:r>
              <a:rPr lang="tr-TR"/>
              <a:t>Herbir yalıtım sistem sınıfı yalıtımın bu sınıf için müsaade edilen maksimum sıcaklık değerini belirler.Gücü beygir gücü olarak ifade edilen aa motorları için 3 ortak NEMA yalıtım sınıfı vardır. B, F ve H her bir sınıf bir öncekinden daha yüksek sargı sıcaklık sınıfı gösterir.Örneğin, endüvi sargı sıcaklığı, sürekli çalışan bir asenkron motor için B sınıfında 80 derece F sınıfında 105 derece H sınıfında 125 derece sınırlandırılmalıdır.</a:t>
            </a:r>
            <a:endParaRPr/>
          </a:p>
        </p:txBody>
      </p:sp>
      <p:pic>
        <p:nvPicPr>
          <p:cNvPr id="238" name="Google Shape;238;p28"/>
          <p:cNvPicPr preferRelativeResize="0"/>
          <p:nvPr/>
        </p:nvPicPr>
        <p:blipFill rotWithShape="1">
          <a:blip r:embed="rId3">
            <a:alphaModFix/>
          </a:blip>
          <a:srcRect b="0" l="0" r="0" t="0"/>
          <a:stretch/>
        </p:blipFill>
        <p:spPr>
          <a:xfrm>
            <a:off x="4518065" y="0"/>
            <a:ext cx="2961905" cy="29809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9"/>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t/>
            </a:r>
            <a:endParaRPr/>
          </a:p>
        </p:txBody>
      </p:sp>
      <p:sp>
        <p:nvSpPr>
          <p:cNvPr id="244" name="Google Shape;244;p29"/>
          <p:cNvSpPr txBox="1"/>
          <p:nvPr>
            <p:ph idx="1" type="body"/>
          </p:nvPr>
        </p:nvSpPr>
        <p:spPr>
          <a:xfrm>
            <a:off x="1939636" y="6192982"/>
            <a:ext cx="9564976" cy="66501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tr-TR"/>
              <a:t>Değişik yalıtım sınıfları için sargı sıcaklığına göre ortam yalıtım ömrünün değişimi.</a:t>
            </a:r>
            <a:endParaRPr/>
          </a:p>
        </p:txBody>
      </p:sp>
      <p:pic>
        <p:nvPicPr>
          <p:cNvPr id="245" name="Google Shape;245;p29"/>
          <p:cNvPicPr preferRelativeResize="0"/>
          <p:nvPr/>
        </p:nvPicPr>
        <p:blipFill rotWithShape="1">
          <a:blip r:embed="rId3">
            <a:alphaModFix/>
          </a:blip>
          <a:srcRect b="0" l="0" r="0" t="0"/>
          <a:stretch/>
        </p:blipFill>
        <p:spPr>
          <a:xfrm>
            <a:off x="0" y="0"/>
            <a:ext cx="12192000" cy="591589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0"/>
          <p:cNvSpPr txBox="1"/>
          <p:nvPr>
            <p:ph type="title"/>
          </p:nvPr>
        </p:nvSpPr>
        <p:spPr>
          <a:xfrm>
            <a:off x="1884218" y="624110"/>
            <a:ext cx="10307781"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b="1" lang="tr-TR"/>
              <a:t>AA MAKİNASININ GÜÇ AKIŞLARI VE KAYIPLARI</a:t>
            </a:r>
            <a:endParaRPr b="1"/>
          </a:p>
        </p:txBody>
      </p:sp>
      <p:sp>
        <p:nvSpPr>
          <p:cNvPr id="251" name="Google Shape;251;p30"/>
          <p:cNvSpPr txBox="1"/>
          <p:nvPr>
            <p:ph idx="1" type="body"/>
          </p:nvPr>
        </p:nvSpPr>
        <p:spPr>
          <a:xfrm>
            <a:off x="1995055" y="2133600"/>
            <a:ext cx="9509557" cy="377762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tr-TR"/>
              <a:t>AA motorları elektriksel güç alıp mekanik güç üretirlerken, aa generatörleri mekanik gücü alıp elektriksel gücü üretirler. </a:t>
            </a:r>
            <a:endParaRPr/>
          </a:p>
          <a:p>
            <a:pPr indent="0" lvl="0" marL="0" rtl="0" algn="l">
              <a:spcBef>
                <a:spcPts val="1000"/>
              </a:spcBef>
              <a:spcAft>
                <a:spcPts val="0"/>
              </a:spcAft>
              <a:buSzPts val="1800"/>
              <a:buNone/>
            </a:pPr>
            <a:r>
              <a:rPr lang="tr-TR"/>
              <a:t>     Bir aa makinasının verimi aşağıdaki denklem ile tanımlanır;</a:t>
            </a:r>
            <a:endParaRPr/>
          </a:p>
          <a:p>
            <a:pPr indent="0" lvl="0" marL="0" rtl="0" algn="l">
              <a:spcBef>
                <a:spcPts val="1000"/>
              </a:spcBef>
              <a:spcAft>
                <a:spcPts val="0"/>
              </a:spcAft>
              <a:buSzPts val="1800"/>
              <a:buNone/>
            </a:pPr>
            <a:r>
              <a:t/>
            </a:r>
            <a:endParaRPr/>
          </a:p>
          <a:p>
            <a:pPr indent="0" lvl="0" marL="0" rtl="0" algn="l">
              <a:spcBef>
                <a:spcPts val="1000"/>
              </a:spcBef>
              <a:spcAft>
                <a:spcPts val="0"/>
              </a:spcAft>
              <a:buSzPts val="1800"/>
              <a:buNone/>
            </a:pPr>
            <a:r>
              <a:t/>
            </a:r>
            <a:endParaRPr/>
          </a:p>
          <a:p>
            <a:pPr indent="0" lvl="0" marL="0" rtl="0" algn="l">
              <a:spcBef>
                <a:spcPts val="1000"/>
              </a:spcBef>
              <a:spcAft>
                <a:spcPts val="0"/>
              </a:spcAft>
              <a:buSzPts val="1800"/>
              <a:buNone/>
            </a:pPr>
            <a:r>
              <a:rPr lang="tr-TR"/>
              <a:t>    Bir makinanın giriş ve çıkış gücü arasındaki fark makinada oluşan kayıplara eşittir. Bundan dolayı verim ortaya çıkar. Formül aşağıdaki gibidir.</a:t>
            </a:r>
            <a:endParaRPr/>
          </a:p>
          <a:p>
            <a:pPr indent="0" lvl="0" marL="0" rtl="0" algn="l">
              <a:spcBef>
                <a:spcPts val="1000"/>
              </a:spcBef>
              <a:spcAft>
                <a:spcPts val="0"/>
              </a:spcAft>
              <a:buSzPts val="1800"/>
              <a:buNone/>
            </a:pPr>
            <a:r>
              <a:t/>
            </a:r>
            <a:endParaRPr/>
          </a:p>
          <a:p>
            <a:pPr indent="0" lvl="0" marL="0" rtl="0" algn="l">
              <a:spcBef>
                <a:spcPts val="1000"/>
              </a:spcBef>
              <a:spcAft>
                <a:spcPts val="0"/>
              </a:spcAft>
              <a:buSzPts val="1800"/>
              <a:buNone/>
            </a:pPr>
            <a:r>
              <a:rPr lang="tr-TR"/>
              <a:t>                                          </a:t>
            </a:r>
            <a:endParaRPr/>
          </a:p>
          <a:p>
            <a:pPr indent="0" lvl="0" marL="0" rtl="0" algn="l">
              <a:spcBef>
                <a:spcPts val="1000"/>
              </a:spcBef>
              <a:spcAft>
                <a:spcPts val="0"/>
              </a:spcAft>
              <a:buSzPts val="1800"/>
              <a:buNone/>
            </a:pPr>
            <a:r>
              <a:t/>
            </a:r>
            <a:endParaRPr/>
          </a:p>
        </p:txBody>
      </p:sp>
      <p:pic>
        <p:nvPicPr>
          <p:cNvPr id="252" name="Google Shape;252;p30"/>
          <p:cNvPicPr preferRelativeResize="0"/>
          <p:nvPr/>
        </p:nvPicPr>
        <p:blipFill rotWithShape="1">
          <a:blip r:embed="rId3">
            <a:alphaModFix/>
          </a:blip>
          <a:srcRect b="0" l="0" r="0" t="0"/>
          <a:stretch/>
        </p:blipFill>
        <p:spPr>
          <a:xfrm>
            <a:off x="4724400" y="3228108"/>
            <a:ext cx="2784764" cy="734291"/>
          </a:xfrm>
          <a:prstGeom prst="rect">
            <a:avLst/>
          </a:prstGeom>
          <a:noFill/>
          <a:ln>
            <a:noFill/>
          </a:ln>
        </p:spPr>
      </p:pic>
      <p:pic>
        <p:nvPicPr>
          <p:cNvPr id="253" name="Google Shape;253;p30"/>
          <p:cNvPicPr preferRelativeResize="0"/>
          <p:nvPr/>
        </p:nvPicPr>
        <p:blipFill rotWithShape="1">
          <a:blip r:embed="rId4">
            <a:alphaModFix/>
          </a:blip>
          <a:srcRect b="0" l="0" r="0" t="0"/>
          <a:stretch/>
        </p:blipFill>
        <p:spPr>
          <a:xfrm>
            <a:off x="4724400" y="4835236"/>
            <a:ext cx="2784764" cy="92825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1"/>
          <p:cNvSpPr txBox="1"/>
          <p:nvPr>
            <p:ph type="title"/>
          </p:nvPr>
        </p:nvSpPr>
        <p:spPr>
          <a:xfrm>
            <a:off x="3061855" y="624110"/>
            <a:ext cx="844275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b="1" lang="tr-TR"/>
              <a:t>AA MAKİNALARDAKİ KAYIPLAR</a:t>
            </a:r>
            <a:endParaRPr b="1"/>
          </a:p>
        </p:txBody>
      </p:sp>
      <p:sp>
        <p:nvSpPr>
          <p:cNvPr id="259" name="Google Shape;259;p31"/>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tr-TR"/>
              <a:t>AA makinalarında ortaya çıkan kayıplar 4 kategoride ele alınır.</a:t>
            </a:r>
            <a:endParaRPr/>
          </a:p>
          <a:p>
            <a:pPr indent="-342900" lvl="0" marL="342900" rtl="0" algn="l">
              <a:spcBef>
                <a:spcPts val="1000"/>
              </a:spcBef>
              <a:spcAft>
                <a:spcPts val="0"/>
              </a:spcAft>
              <a:buSzPts val="1800"/>
              <a:buChar char="🠶"/>
            </a:pPr>
            <a:r>
              <a:rPr lang="tr-TR"/>
              <a:t>1) Elektriksel veya bakır kayıplar</a:t>
            </a:r>
            <a:endParaRPr/>
          </a:p>
          <a:p>
            <a:pPr indent="-342900" lvl="0" marL="342900" rtl="0" algn="l">
              <a:spcBef>
                <a:spcPts val="1000"/>
              </a:spcBef>
              <a:spcAft>
                <a:spcPts val="0"/>
              </a:spcAft>
              <a:buSzPts val="1800"/>
              <a:buChar char="🠶"/>
            </a:pPr>
            <a:r>
              <a:rPr lang="tr-TR"/>
              <a:t>2)Çekirdek kayıpları</a:t>
            </a:r>
            <a:endParaRPr/>
          </a:p>
          <a:p>
            <a:pPr indent="-342900" lvl="0" marL="342900" rtl="0" algn="l">
              <a:spcBef>
                <a:spcPts val="1000"/>
              </a:spcBef>
              <a:spcAft>
                <a:spcPts val="0"/>
              </a:spcAft>
              <a:buSzPts val="1800"/>
              <a:buChar char="🠶"/>
            </a:pPr>
            <a:r>
              <a:rPr lang="tr-TR"/>
              <a:t>3)Mekanik kayıplar</a:t>
            </a:r>
            <a:endParaRPr/>
          </a:p>
          <a:p>
            <a:pPr indent="-342900" lvl="0" marL="342900" rtl="0" algn="l">
              <a:spcBef>
                <a:spcPts val="1000"/>
              </a:spcBef>
              <a:spcAft>
                <a:spcPts val="0"/>
              </a:spcAft>
              <a:buSzPts val="1800"/>
              <a:buChar char="🠶"/>
            </a:pPr>
            <a:r>
              <a:rPr lang="tr-TR"/>
              <a:t>4)Dağılma yük kayıpları</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b="1" lang="tr-TR"/>
              <a:t>ELEKTRİKSEL VEYA BAKIR KAYIPLARI</a:t>
            </a:r>
            <a:br>
              <a:rPr b="1" lang="tr-TR"/>
            </a:br>
            <a:endParaRPr b="1"/>
          </a:p>
        </p:txBody>
      </p:sp>
      <p:sp>
        <p:nvSpPr>
          <p:cNvPr id="265" name="Google Shape;265;p32"/>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tr-TR"/>
              <a:t>Bakır kayıpları makinanın stator(endüvi) ve rotor(alan) sargılarında meydana gelen omik ısı kayıplardır. Üç fazlı bir aa makinasındaki stator bakır kayıpları aşağıdaki formül ile hesaplanır.</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0" lvl="0" marL="0" rtl="0" algn="l">
              <a:spcBef>
                <a:spcPts val="1000"/>
              </a:spcBef>
              <a:spcAft>
                <a:spcPts val="0"/>
              </a:spcAft>
              <a:buSzPts val="1800"/>
              <a:buNone/>
            </a:pPr>
            <a:r>
              <a:t/>
            </a:r>
            <a:endParaRPr/>
          </a:p>
          <a:p>
            <a:pPr indent="-342900" lvl="0" marL="342900" rtl="0" algn="l">
              <a:spcBef>
                <a:spcPts val="1000"/>
              </a:spcBef>
              <a:spcAft>
                <a:spcPts val="0"/>
              </a:spcAft>
              <a:buSzPts val="1800"/>
              <a:buChar char="🠶"/>
            </a:pPr>
            <a:r>
              <a:rPr lang="tr-TR"/>
              <a:t>Burada I’a herbir endüvi fazında akan akım ve Ra her bir endüvi fazının direncidir.</a:t>
            </a:r>
            <a:endParaRPr/>
          </a:p>
          <a:p>
            <a:pPr indent="-342900" lvl="0" marL="342900" rtl="0" algn="l">
              <a:spcBef>
                <a:spcPts val="1000"/>
              </a:spcBef>
              <a:spcAft>
                <a:spcPts val="0"/>
              </a:spcAft>
              <a:buSzPts val="1800"/>
              <a:buChar char="🠶"/>
            </a:pPr>
            <a:r>
              <a:rPr lang="tr-TR"/>
              <a:t>Bir senkron aa makinasının rotor bakır kayıpları(RCL) (bölüm 7de ayrı olarak ele alınacaktır) </a:t>
            </a:r>
            <a:endParaRPr/>
          </a:p>
        </p:txBody>
      </p:sp>
      <p:pic>
        <p:nvPicPr>
          <p:cNvPr id="266" name="Google Shape;266;p32"/>
          <p:cNvPicPr preferRelativeResize="0"/>
          <p:nvPr/>
        </p:nvPicPr>
        <p:blipFill rotWithShape="1">
          <a:blip r:embed="rId3">
            <a:alphaModFix/>
          </a:blip>
          <a:srcRect b="0" l="0" r="0" t="0"/>
          <a:stretch/>
        </p:blipFill>
        <p:spPr>
          <a:xfrm>
            <a:off x="4918364" y="3205190"/>
            <a:ext cx="2978727" cy="102044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3"/>
          <p:cNvSpPr txBox="1"/>
          <p:nvPr>
            <p:ph type="title"/>
          </p:nvPr>
        </p:nvSpPr>
        <p:spPr>
          <a:xfrm>
            <a:off x="2493819" y="429491"/>
            <a:ext cx="9010794" cy="54032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71D17"/>
              </a:buClr>
              <a:buSzPts val="2400"/>
              <a:buFont typeface="Century Gothic"/>
              <a:buNone/>
            </a:pPr>
            <a:r>
              <a:rPr b="1" lang="tr-TR" sz="2400">
                <a:solidFill>
                  <a:srgbClr val="271D17"/>
                </a:solidFill>
              </a:rPr>
              <a:t>ÇEKİRDEK KAYIPLARI</a:t>
            </a:r>
            <a:endParaRPr b="1" sz="2400">
              <a:solidFill>
                <a:srgbClr val="271D17"/>
              </a:solidFill>
            </a:endParaRPr>
          </a:p>
        </p:txBody>
      </p:sp>
      <p:sp>
        <p:nvSpPr>
          <p:cNvPr id="272" name="Google Shape;272;p33"/>
          <p:cNvSpPr txBox="1"/>
          <p:nvPr>
            <p:ph idx="1" type="body"/>
          </p:nvPr>
        </p:nvSpPr>
        <p:spPr>
          <a:xfrm>
            <a:off x="2493818" y="1094509"/>
            <a:ext cx="9010793" cy="48167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tr-TR"/>
              <a:t>  Çekirdek kayıpları motorun histerezis ve girdap akımı kayıplarıdır.Bu kayıplar bölüm 1’de tanımlanmıştır.</a:t>
            </a:r>
            <a:endParaRPr/>
          </a:p>
          <a:p>
            <a:pPr indent="0" lvl="0" marL="0" rtl="0" algn="l">
              <a:spcBef>
                <a:spcPts val="1000"/>
              </a:spcBef>
              <a:spcAft>
                <a:spcPts val="0"/>
              </a:spcAft>
              <a:buSzPts val="2400"/>
              <a:buNone/>
            </a:pPr>
            <a:r>
              <a:rPr b="1" lang="tr-TR" sz="2400">
                <a:solidFill>
                  <a:srgbClr val="271D17"/>
                </a:solidFill>
              </a:rPr>
              <a:t>MEKANİK KAYIPLAR</a:t>
            </a:r>
            <a:endParaRPr/>
          </a:p>
          <a:p>
            <a:pPr indent="0" lvl="0" marL="0" rtl="0" algn="l">
              <a:spcBef>
                <a:spcPts val="1000"/>
              </a:spcBef>
              <a:spcAft>
                <a:spcPts val="0"/>
              </a:spcAft>
              <a:buSzPts val="1800"/>
              <a:buNone/>
            </a:pPr>
            <a:r>
              <a:rPr lang="tr-TR"/>
              <a:t>  AA makinasındaki mekanik kayıplar, mekanik etkilerle birleştirilmiş kayıplardır.İki çeşit mekanik kayıp vardır;</a:t>
            </a:r>
            <a:endParaRPr/>
          </a:p>
          <a:p>
            <a:pPr indent="0" lvl="0" marL="0" rtl="0" algn="l">
              <a:spcBef>
                <a:spcPts val="1000"/>
              </a:spcBef>
              <a:spcAft>
                <a:spcPts val="0"/>
              </a:spcAft>
              <a:buSzPts val="1800"/>
              <a:buNone/>
            </a:pPr>
            <a:r>
              <a:rPr lang="tr-TR"/>
              <a:t>Sürtünme ve rüzgar kayıpları makinadaki yatakların sürtünmesi ile oluşan kayıplardır.Bir makinanın mekanik ve çekirdek kayıpları genelde birlikte ele alınırlar ve makinanın boşta dönme kaybı olarak isimlendirilir. </a:t>
            </a:r>
            <a:endParaRPr/>
          </a:p>
          <a:p>
            <a:pPr indent="0" lvl="0" marL="0" rtl="0" algn="l">
              <a:spcBef>
                <a:spcPts val="1000"/>
              </a:spcBef>
              <a:spcAft>
                <a:spcPts val="0"/>
              </a:spcAft>
              <a:buSzPts val="2400"/>
              <a:buNone/>
            </a:pPr>
            <a:r>
              <a:rPr b="1" lang="tr-TR" sz="2400"/>
              <a:t>DAĞILMA(STRAY) KAYIPLARI </a:t>
            </a:r>
            <a:endParaRPr/>
          </a:p>
          <a:p>
            <a:pPr indent="0" lvl="0" marL="0" rtl="0" algn="l">
              <a:spcBef>
                <a:spcPts val="1000"/>
              </a:spcBef>
              <a:spcAft>
                <a:spcPts val="0"/>
              </a:spcAft>
              <a:buSzPts val="1800"/>
              <a:buNone/>
            </a:pPr>
            <a:r>
              <a:rPr lang="tr-TR"/>
              <a:t>  Dağılma kayıpları önceki kategorilerden birine yerleştirilemeyen kayıplardandır.Bu kayıpların hesaba nasıl katılmaları gerektiğinde problem yoktur, önemli olan yukarıdaki kategorinin birinin içinde ele alınmasıdır.Bu kayıpların tümü dağılma kayıplarının içerisinde ele alınır.Çoğu makinalar için dağılma kayıpları tam yük kayıplarının %1’i olarak alınır.</a:t>
            </a:r>
            <a:endParaRPr/>
          </a:p>
          <a:p>
            <a:pPr indent="0" lvl="0" marL="0" rtl="0" algn="l">
              <a:spcBef>
                <a:spcPts val="1000"/>
              </a:spcBef>
              <a:spcAft>
                <a:spcPts val="0"/>
              </a:spcAft>
              <a:buSzPts val="1800"/>
              <a:buNone/>
            </a:pPr>
            <a:r>
              <a:t/>
            </a:r>
            <a:endParaRPr/>
          </a:p>
          <a:p>
            <a:pPr indent="0" lvl="0" marL="0" rtl="0" algn="l">
              <a:spcBef>
                <a:spcPts val="1000"/>
              </a:spcBef>
              <a:spcAft>
                <a:spcPts val="0"/>
              </a:spcAft>
              <a:buSzPts val="2000"/>
              <a:buNone/>
            </a:pPr>
            <a:r>
              <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4"/>
          <p:cNvSpPr txBox="1"/>
          <p:nvPr>
            <p:ph type="title"/>
          </p:nvPr>
        </p:nvSpPr>
        <p:spPr>
          <a:xfrm>
            <a:off x="2592925" y="193964"/>
            <a:ext cx="8911687" cy="17110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b="1" lang="tr-TR"/>
              <a:t>GERİLİM AYARI VE HIZ AYARI</a:t>
            </a:r>
            <a:endParaRPr b="1"/>
          </a:p>
        </p:txBody>
      </p:sp>
      <p:sp>
        <p:nvSpPr>
          <p:cNvPr id="278" name="Google Shape;278;p34"/>
          <p:cNvSpPr txBox="1"/>
          <p:nvPr>
            <p:ph idx="1" type="body"/>
          </p:nvPr>
        </p:nvSpPr>
        <p:spPr>
          <a:xfrm>
            <a:off x="2589212" y="1025236"/>
            <a:ext cx="8915400" cy="5486399"/>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665"/>
              <a:buChar char="🠶"/>
            </a:pPr>
            <a:r>
              <a:rPr lang="tr-TR" sz="1665"/>
              <a:t>Generatörler, gerilim ayarı olarak isimlendirilen bir yöntem kullanarak birbirleriyle karşılaştırılır.Gerilim ayarı(VR); yük değişirken generatörün terminallerinde gerilimi sabit tutma yeteneğinin ölçümüdür.Gerilim ayarı </a:t>
            </a:r>
            <a:endParaRPr/>
          </a:p>
          <a:p>
            <a:pPr indent="-237172" lvl="0" marL="342900" rtl="0" algn="l">
              <a:lnSpc>
                <a:spcPct val="90000"/>
              </a:lnSpc>
              <a:spcBef>
                <a:spcPts val="1000"/>
              </a:spcBef>
              <a:spcAft>
                <a:spcPts val="0"/>
              </a:spcAft>
              <a:buSzPts val="1665"/>
              <a:buNone/>
            </a:pPr>
            <a:r>
              <a:t/>
            </a:r>
            <a:endParaRPr sz="1665"/>
          </a:p>
          <a:p>
            <a:pPr indent="-237172" lvl="0" marL="342900" rtl="0" algn="l">
              <a:lnSpc>
                <a:spcPct val="90000"/>
              </a:lnSpc>
              <a:spcBef>
                <a:spcPts val="1000"/>
              </a:spcBef>
              <a:spcAft>
                <a:spcPts val="0"/>
              </a:spcAft>
              <a:buSzPts val="1665"/>
              <a:buNone/>
            </a:pPr>
            <a:r>
              <a:t/>
            </a:r>
            <a:endParaRPr sz="1665"/>
          </a:p>
          <a:p>
            <a:pPr indent="-237172" lvl="0" marL="342900" rtl="0" algn="l">
              <a:lnSpc>
                <a:spcPct val="90000"/>
              </a:lnSpc>
              <a:spcBef>
                <a:spcPts val="1000"/>
              </a:spcBef>
              <a:spcAft>
                <a:spcPts val="0"/>
              </a:spcAft>
              <a:buSzPts val="1665"/>
              <a:buNone/>
            </a:pPr>
            <a:r>
              <a:t/>
            </a:r>
            <a:endParaRPr sz="1665"/>
          </a:p>
          <a:p>
            <a:pPr indent="-237172" lvl="0" marL="342900" rtl="0" algn="l">
              <a:lnSpc>
                <a:spcPct val="90000"/>
              </a:lnSpc>
              <a:spcBef>
                <a:spcPts val="1000"/>
              </a:spcBef>
              <a:spcAft>
                <a:spcPts val="0"/>
              </a:spcAft>
              <a:buSzPts val="1665"/>
              <a:buNone/>
            </a:pPr>
            <a:r>
              <a:t/>
            </a:r>
            <a:endParaRPr sz="1665"/>
          </a:p>
          <a:p>
            <a:pPr indent="-237172" lvl="0" marL="342900" rtl="0" algn="l">
              <a:lnSpc>
                <a:spcPct val="90000"/>
              </a:lnSpc>
              <a:spcBef>
                <a:spcPts val="1000"/>
              </a:spcBef>
              <a:spcAft>
                <a:spcPts val="0"/>
              </a:spcAft>
              <a:buSzPts val="1665"/>
              <a:buNone/>
            </a:pPr>
            <a:r>
              <a:t/>
            </a:r>
            <a:endParaRPr sz="1665"/>
          </a:p>
          <a:p>
            <a:pPr indent="-237172" lvl="0" marL="342900" rtl="0" algn="l">
              <a:lnSpc>
                <a:spcPct val="90000"/>
              </a:lnSpc>
              <a:spcBef>
                <a:spcPts val="1000"/>
              </a:spcBef>
              <a:spcAft>
                <a:spcPts val="0"/>
              </a:spcAft>
              <a:buSzPts val="1665"/>
              <a:buNone/>
            </a:pPr>
            <a:r>
              <a:t/>
            </a:r>
            <a:endParaRPr sz="1665"/>
          </a:p>
          <a:p>
            <a:pPr indent="-237172" lvl="0" marL="342900" rtl="0" algn="l">
              <a:lnSpc>
                <a:spcPct val="90000"/>
              </a:lnSpc>
              <a:spcBef>
                <a:spcPts val="1000"/>
              </a:spcBef>
              <a:spcAft>
                <a:spcPts val="0"/>
              </a:spcAft>
              <a:buSzPts val="1665"/>
              <a:buNone/>
            </a:pPr>
            <a:r>
              <a:t/>
            </a:r>
            <a:endParaRPr sz="1665"/>
          </a:p>
          <a:p>
            <a:pPr indent="-237172" lvl="0" marL="342900" rtl="0" algn="l">
              <a:lnSpc>
                <a:spcPct val="90000"/>
              </a:lnSpc>
              <a:spcBef>
                <a:spcPts val="1000"/>
              </a:spcBef>
              <a:spcAft>
                <a:spcPts val="0"/>
              </a:spcAft>
              <a:buSzPts val="1665"/>
              <a:buNone/>
            </a:pPr>
            <a:r>
              <a:t/>
            </a:r>
            <a:endParaRPr sz="1665"/>
          </a:p>
          <a:p>
            <a:pPr indent="-237172" lvl="0" marL="342900" rtl="0" algn="l">
              <a:lnSpc>
                <a:spcPct val="90000"/>
              </a:lnSpc>
              <a:spcBef>
                <a:spcPts val="1000"/>
              </a:spcBef>
              <a:spcAft>
                <a:spcPts val="0"/>
              </a:spcAft>
              <a:buSzPts val="1665"/>
              <a:buNone/>
            </a:pPr>
            <a:r>
              <a:t/>
            </a:r>
            <a:endParaRPr sz="1665"/>
          </a:p>
          <a:p>
            <a:pPr indent="-237172" lvl="0" marL="342900" rtl="0" algn="l">
              <a:lnSpc>
                <a:spcPct val="90000"/>
              </a:lnSpc>
              <a:spcBef>
                <a:spcPts val="1000"/>
              </a:spcBef>
              <a:spcAft>
                <a:spcPts val="0"/>
              </a:spcAft>
              <a:buSzPts val="1665"/>
              <a:buNone/>
            </a:pPr>
            <a:r>
              <a:t/>
            </a:r>
            <a:endParaRPr sz="1665"/>
          </a:p>
          <a:p>
            <a:pPr indent="0" lvl="0" marL="0" rtl="0" algn="l">
              <a:lnSpc>
                <a:spcPct val="90000"/>
              </a:lnSpc>
              <a:spcBef>
                <a:spcPts val="1000"/>
              </a:spcBef>
              <a:spcAft>
                <a:spcPts val="0"/>
              </a:spcAft>
              <a:buSzPts val="1665"/>
              <a:buNone/>
            </a:pPr>
            <a:r>
              <a:t/>
            </a:r>
            <a:endParaRPr sz="1665"/>
          </a:p>
          <a:p>
            <a:pPr indent="-342900" lvl="0" marL="342900" rtl="0" algn="l">
              <a:lnSpc>
                <a:spcPct val="90000"/>
              </a:lnSpc>
              <a:spcBef>
                <a:spcPts val="1000"/>
              </a:spcBef>
              <a:spcAft>
                <a:spcPts val="0"/>
              </a:spcAft>
              <a:buSzPts val="1665"/>
              <a:buChar char="🠶"/>
            </a:pPr>
            <a:r>
              <a:rPr lang="tr-TR" sz="1665"/>
              <a:t>a) Üç fazlı bir aa generatörün güç akış diyagramı</a:t>
            </a:r>
            <a:endParaRPr/>
          </a:p>
          <a:p>
            <a:pPr indent="-342900" lvl="0" marL="342900" rtl="0" algn="l">
              <a:lnSpc>
                <a:spcPct val="90000"/>
              </a:lnSpc>
              <a:spcBef>
                <a:spcPts val="1000"/>
              </a:spcBef>
              <a:spcAft>
                <a:spcPts val="0"/>
              </a:spcAft>
              <a:buSzPts val="1665"/>
              <a:buChar char="🠶"/>
            </a:pPr>
            <a:r>
              <a:rPr lang="tr-TR" sz="1665"/>
              <a:t>b) Üç fazlı bir aa motorun güç akış diyagramı</a:t>
            </a:r>
            <a:endParaRPr/>
          </a:p>
          <a:p>
            <a:pPr indent="-237172" lvl="0" marL="342900" rtl="0" algn="l">
              <a:lnSpc>
                <a:spcPct val="90000"/>
              </a:lnSpc>
              <a:spcBef>
                <a:spcPts val="1000"/>
              </a:spcBef>
              <a:spcAft>
                <a:spcPts val="0"/>
              </a:spcAft>
              <a:buSzPts val="1665"/>
              <a:buNone/>
            </a:pPr>
            <a:r>
              <a:t/>
            </a:r>
            <a:endParaRPr sz="1665"/>
          </a:p>
        </p:txBody>
      </p:sp>
      <p:pic>
        <p:nvPicPr>
          <p:cNvPr id="279" name="Google Shape;279;p34"/>
          <p:cNvPicPr preferRelativeResize="0"/>
          <p:nvPr/>
        </p:nvPicPr>
        <p:blipFill rotWithShape="1">
          <a:blip r:embed="rId3">
            <a:alphaModFix/>
          </a:blip>
          <a:srcRect b="0" l="0" r="0" t="0"/>
          <a:stretch/>
        </p:blipFill>
        <p:spPr>
          <a:xfrm>
            <a:off x="3283526" y="2147455"/>
            <a:ext cx="6719455" cy="344978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5"/>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b="1" lang="tr-TR"/>
              <a:t>SORULAR</a:t>
            </a:r>
            <a:endParaRPr b="1"/>
          </a:p>
        </p:txBody>
      </p:sp>
      <p:sp>
        <p:nvSpPr>
          <p:cNvPr id="285" name="Google Shape;285;p35"/>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tr-TR"/>
              <a:t>500 V, 50 Hz, 100 HP, 4 kutuplu, 3 fazlı bir asenkron motorun tam yükteki kayması %5’tir.</a:t>
            </a:r>
            <a:endParaRPr/>
          </a:p>
          <a:p>
            <a:pPr indent="0" lvl="0" marL="0" rtl="0" algn="l">
              <a:spcBef>
                <a:spcPts val="1000"/>
              </a:spcBef>
              <a:spcAft>
                <a:spcPts val="0"/>
              </a:spcAft>
              <a:buSzPts val="1800"/>
              <a:buNone/>
            </a:pPr>
            <a:r>
              <a:rPr lang="tr-TR"/>
              <a:t>      A) Senkron hızını bulunuz.</a:t>
            </a:r>
            <a:endParaRPr/>
          </a:p>
          <a:p>
            <a:pPr indent="0" lvl="0" marL="0" rtl="0" algn="l">
              <a:spcBef>
                <a:spcPts val="1000"/>
              </a:spcBef>
              <a:spcAft>
                <a:spcPts val="0"/>
              </a:spcAft>
              <a:buSzPts val="1800"/>
              <a:buNone/>
            </a:pPr>
            <a:r>
              <a:rPr lang="tr-TR"/>
              <a:t>      B) Kayma hızını(frekans) bulunuz.</a:t>
            </a:r>
            <a:endParaRPr/>
          </a:p>
          <a:p>
            <a:pPr indent="0" lvl="0" marL="0" rtl="0" algn="l">
              <a:spcBef>
                <a:spcPts val="1000"/>
              </a:spcBef>
              <a:spcAft>
                <a:spcPts val="0"/>
              </a:spcAft>
              <a:buSzPts val="1800"/>
              <a:buNone/>
            </a:pPr>
            <a:r>
              <a:rPr lang="tr-TR"/>
              <a:t>      C) Hava boşluğundaki döner hızı bulunuz.</a:t>
            </a:r>
            <a:endParaRPr/>
          </a:p>
          <a:p>
            <a:pPr indent="-228600" lvl="0" marL="342900" rtl="0" algn="l">
              <a:spcBef>
                <a:spcPts val="1000"/>
              </a:spcBef>
              <a:spcAft>
                <a:spcPts val="0"/>
              </a:spcAft>
              <a:buSzPts val="1800"/>
              <a:buNone/>
            </a:pPr>
            <a:r>
              <a:t/>
            </a:r>
            <a:endParaRPr/>
          </a:p>
          <a:p>
            <a:pPr indent="-342900" lvl="0" marL="342900" rtl="0" algn="l">
              <a:spcBef>
                <a:spcPts val="1000"/>
              </a:spcBef>
              <a:spcAft>
                <a:spcPts val="0"/>
              </a:spcAft>
              <a:buSzPts val="1800"/>
              <a:buChar char="🠶"/>
            </a:pPr>
            <a:r>
              <a:rPr lang="tr-TR"/>
              <a:t>Bir iletkende indüklenen gerilim denklemi ne olur?</a:t>
            </a:r>
            <a:endParaRPr/>
          </a:p>
          <a:p>
            <a:pPr indent="-342900" lvl="0" marL="342900" rtl="0" algn="l">
              <a:spcBef>
                <a:spcPts val="1000"/>
              </a:spcBef>
              <a:spcAft>
                <a:spcPts val="0"/>
              </a:spcAft>
              <a:buSzPts val="1800"/>
              <a:buChar char="🠶"/>
            </a:pPr>
            <a:r>
              <a:rPr lang="tr-TR"/>
              <a:t>AA makinalarında ortaya çıkan kayıplar nelerdir ?</a:t>
            </a:r>
            <a:endParaRPr/>
          </a:p>
        </p:txBody>
      </p:sp>
    </p:spTree>
  </p:cSld>
  <p:clrMapOvr>
    <a:masterClrMapping/>
  </p:clrMapOvr>
  <mc:AlternateContent>
    <mc:Choice Requires="p14">
      <p:transition spd="slow" p14:dur="1200">
        <p14:prism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6"/>
          <p:cNvSpPr txBox="1"/>
          <p:nvPr>
            <p:ph type="title"/>
          </p:nvPr>
        </p:nvSpPr>
        <p:spPr>
          <a:xfrm>
            <a:off x="1884218" y="554182"/>
            <a:ext cx="10695709" cy="60544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5400"/>
              <a:buFont typeface="Century Gothic"/>
              <a:buNone/>
            </a:pPr>
            <a:r>
              <a:rPr b="1" lang="tr-TR" sz="5400"/>
              <a:t>       HAZIRLAYANLAR</a:t>
            </a:r>
            <a:br>
              <a:rPr lang="tr-TR" sz="3240"/>
            </a:br>
            <a:br>
              <a:rPr lang="tr-TR" sz="3240"/>
            </a:br>
            <a:br>
              <a:rPr lang="tr-TR" sz="3240"/>
            </a:br>
            <a:r>
              <a:rPr lang="tr-TR" sz="3240"/>
              <a:t>Özcan ÖZKAN                       2016010226025</a:t>
            </a:r>
            <a:br>
              <a:rPr lang="tr-TR" sz="3240"/>
            </a:br>
            <a:r>
              <a:rPr lang="tr-TR" sz="3240"/>
              <a:t>Muhammed Halit KIRLAK     2016010226013</a:t>
            </a:r>
            <a:br>
              <a:rPr lang="tr-TR" sz="3240"/>
            </a:br>
            <a:r>
              <a:rPr lang="tr-TR" sz="3240"/>
              <a:t>Cemal Can KUTLU                2016010226060</a:t>
            </a:r>
            <a:br>
              <a:rPr lang="tr-TR" sz="3240"/>
            </a:br>
            <a:r>
              <a:rPr lang="tr-TR" sz="3240"/>
              <a:t>Mevlüt Kongur EROĞLU       2016010226049</a:t>
            </a:r>
            <a:br>
              <a:rPr lang="tr-TR" sz="3240"/>
            </a:br>
            <a:br>
              <a:rPr lang="tr-TR" sz="3240"/>
            </a:br>
            <a:r>
              <a:rPr lang="tr-TR" sz="3240"/>
              <a:t>Kaynakça: Elektrik Makinanın Temelleri </a:t>
            </a:r>
            <a:br>
              <a:rPr lang="tr-TR" sz="3240"/>
            </a:br>
            <a:r>
              <a:rPr lang="tr-TR" sz="3240"/>
              <a:t>Stephen J. CHAPMAN     </a:t>
            </a:r>
            <a:br>
              <a:rPr lang="tr-TR" sz="3240"/>
            </a:br>
            <a:r>
              <a:rPr lang="tr-TR" sz="3240"/>
              <a:t>Çeviri:Prf.Dr.Erhan AKIN</a:t>
            </a:r>
            <a:endParaRPr sz="3240"/>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idx="1" type="body"/>
          </p:nvPr>
        </p:nvSpPr>
        <p:spPr>
          <a:xfrm>
            <a:off x="1579418" y="872836"/>
            <a:ext cx="9925194" cy="503838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tr-TR"/>
              <a:t>Hava aralığı yüzeyinde sinüzoidal bir manyetomotor kuvvet değişimine ulaşmanın en kestirme yolu, makinanın yüzeyindeki olukları birbirine yakın oluşturarak manyetomotor kuvveti üreten sargıları  dağıtmak ve sinüzoidal bir şekilde her bir oluktaki iletkenlerin sayısını değiştirmektir. Her bir oluktaki iletken sayısı: </a:t>
            </a:r>
            <a:r>
              <a:rPr b="1" i="1" lang="tr-TR"/>
              <a:t>nc=Nc.cos.a </a:t>
            </a:r>
            <a:r>
              <a:rPr lang="tr-TR"/>
              <a:t>denklemiyle verilir.Burada Nc sıfır derecelik açıdaki iletken sayısıdır. Şekilde iletkenlerin bu dağılımının yaklaşık olarak sinüzoidal bir manyetomor kuvvet dağılımı oluşturduğunu gösterir.Ayrıca makinadaki oluk sayısı artırılıp oluklar bir birine yakın tutulursa sinüzoidal manyetomor kuvvet dağılımına daha da yaklaşılmış olur.</a:t>
            </a:r>
            <a:endParaRPr/>
          </a:p>
          <a:p>
            <a:pPr indent="0" lvl="0" marL="0" rtl="0" algn="l">
              <a:spcBef>
                <a:spcPts val="1000"/>
              </a:spcBef>
              <a:spcAft>
                <a:spcPts val="0"/>
              </a:spcAft>
              <a:buSzPts val="1800"/>
              <a:buNone/>
            </a:pPr>
            <a:r>
              <a:rPr b="1" i="1" lang="tr-TR"/>
              <a:t>      </a:t>
            </a:r>
            <a:endParaRPr b="1" i="1"/>
          </a:p>
        </p:txBody>
      </p:sp>
      <p:pic>
        <p:nvPicPr>
          <p:cNvPr id="177" name="Google Shape;177;p19"/>
          <p:cNvPicPr preferRelativeResize="0"/>
          <p:nvPr/>
        </p:nvPicPr>
        <p:blipFill rotWithShape="1">
          <a:blip r:embed="rId3">
            <a:alphaModFix/>
          </a:blip>
          <a:srcRect b="0" l="0" r="0" t="0"/>
          <a:stretch/>
        </p:blipFill>
        <p:spPr>
          <a:xfrm>
            <a:off x="3352799" y="3768436"/>
            <a:ext cx="5929745" cy="2424546"/>
          </a:xfrm>
          <a:prstGeom prst="rect">
            <a:avLst/>
          </a:prstGeom>
          <a:noFill/>
          <a:ln>
            <a:noFill/>
          </a:ln>
        </p:spPr>
      </p:pic>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20"/>
          <p:cNvPicPr preferRelativeResize="0"/>
          <p:nvPr/>
        </p:nvPicPr>
        <p:blipFill rotWithShape="1">
          <a:blip r:embed="rId3">
            <a:alphaModFix/>
          </a:blip>
          <a:srcRect b="0" l="0" r="0" t="0"/>
          <a:stretch/>
        </p:blipFill>
        <p:spPr>
          <a:xfrm>
            <a:off x="0" y="0"/>
            <a:ext cx="5133333" cy="6858000"/>
          </a:xfrm>
          <a:prstGeom prst="rect">
            <a:avLst/>
          </a:prstGeom>
          <a:noFill/>
          <a:ln>
            <a:noFill/>
          </a:ln>
        </p:spPr>
      </p:pic>
      <p:sp>
        <p:nvSpPr>
          <p:cNvPr id="183" name="Google Shape;183;p20"/>
          <p:cNvSpPr txBox="1"/>
          <p:nvPr>
            <p:ph idx="1" type="body"/>
          </p:nvPr>
        </p:nvSpPr>
        <p:spPr>
          <a:xfrm>
            <a:off x="5133333" y="0"/>
            <a:ext cx="7529721" cy="6705600"/>
          </a:xfrm>
          <a:prstGeom prst="rect">
            <a:avLst/>
          </a:prstGeom>
          <a:noFill/>
          <a:ln>
            <a:noFill/>
          </a:ln>
        </p:spPr>
        <p:txBody>
          <a:bodyPr anchorCtr="0" anchor="t" bIns="45700" lIns="91425" spcFirstLastPara="1" rIns="91425" wrap="square" tIns="45700">
            <a:noAutofit/>
          </a:bodyPr>
          <a:lstStyle/>
          <a:p>
            <a:pPr indent="-228600" lvl="0" marL="342900" rtl="0" algn="l">
              <a:spcBef>
                <a:spcPts val="0"/>
              </a:spcBef>
              <a:spcAft>
                <a:spcPts val="0"/>
              </a:spcAft>
              <a:buSzPts val="1800"/>
              <a:buNone/>
            </a:pPr>
            <a:r>
              <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342900" lvl="0" marL="342900" rtl="0" algn="l">
              <a:spcBef>
                <a:spcPts val="1000"/>
              </a:spcBef>
              <a:spcAft>
                <a:spcPts val="0"/>
              </a:spcAft>
              <a:buSzPts val="1800"/>
              <a:buChar char="🠶"/>
            </a:pPr>
            <a:r>
              <a:rPr lang="tr-TR"/>
              <a:t>        Hava aralığı akı yoğunluğu sinüzoidal olarak </a:t>
            </a:r>
            <a:endParaRPr/>
          </a:p>
          <a:p>
            <a:pPr indent="0" lvl="0" marL="0" rtl="0" algn="l">
              <a:spcBef>
                <a:spcPts val="1000"/>
              </a:spcBef>
              <a:spcAft>
                <a:spcPts val="0"/>
              </a:spcAft>
              <a:buSzPts val="1800"/>
              <a:buNone/>
            </a:pPr>
            <a:r>
              <a:rPr lang="tr-TR"/>
              <a:t>             değişen yuvarlak kutuplu bir rotor.</a:t>
            </a:r>
            <a:endParaRPr/>
          </a:p>
          <a:p>
            <a:pPr indent="0" lvl="0" marL="0" rtl="0" algn="l">
              <a:spcBef>
                <a:spcPts val="1000"/>
              </a:spcBef>
              <a:spcAft>
                <a:spcPts val="0"/>
              </a:spcAft>
              <a:buSzPts val="1800"/>
              <a:buNone/>
            </a:pPr>
            <a:r>
              <a:t/>
            </a:r>
            <a:endParaRPr/>
          </a:p>
          <a:p>
            <a:pPr indent="0" lvl="0" marL="0" rtl="0" algn="l">
              <a:spcBef>
                <a:spcPts val="1000"/>
              </a:spcBef>
              <a:spcAft>
                <a:spcPts val="0"/>
              </a:spcAft>
              <a:buSzPts val="1800"/>
              <a:buNone/>
            </a:pPr>
            <a:r>
              <a:t/>
            </a:r>
            <a:endParaRPr/>
          </a:p>
          <a:p>
            <a:pPr indent="0" lvl="0" marL="0" rtl="0" algn="l">
              <a:spcBef>
                <a:spcPts val="1000"/>
              </a:spcBef>
              <a:spcAft>
                <a:spcPts val="0"/>
              </a:spcAft>
              <a:buSzPts val="1800"/>
              <a:buNone/>
            </a:pPr>
            <a:r>
              <a:rPr lang="tr-TR"/>
              <a:t>              </a:t>
            </a:r>
            <a:endParaRPr/>
          </a:p>
          <a:p>
            <a:pPr indent="0" lvl="0" marL="0" rtl="0" algn="l">
              <a:spcBef>
                <a:spcPts val="1000"/>
              </a:spcBef>
              <a:spcAft>
                <a:spcPts val="0"/>
              </a:spcAft>
              <a:buSzPts val="1800"/>
              <a:buNone/>
            </a:pPr>
            <a:r>
              <a:rPr lang="tr-TR"/>
              <a:t>              Alfa açısının bir fonksiyonu olarak hava aralığındaki </a:t>
            </a:r>
            <a:endParaRPr/>
          </a:p>
          <a:p>
            <a:pPr indent="0" lvl="0" marL="0" rtl="0" algn="l">
              <a:spcBef>
                <a:spcPts val="1000"/>
              </a:spcBef>
              <a:spcAft>
                <a:spcPts val="0"/>
              </a:spcAft>
              <a:buSzPts val="1800"/>
              <a:buNone/>
            </a:pPr>
            <a:r>
              <a:rPr lang="tr-TR"/>
              <a:t>              manyetik alan şiddeti veya manyetomotor kuvvet.</a:t>
            </a:r>
            <a:endParaRPr/>
          </a:p>
          <a:p>
            <a:pPr indent="0" lvl="0" marL="0" rtl="0" algn="l">
              <a:spcBef>
                <a:spcPts val="1000"/>
              </a:spcBef>
              <a:spcAft>
                <a:spcPts val="0"/>
              </a:spcAft>
              <a:buSzPts val="1800"/>
              <a:buNone/>
            </a:pPr>
            <a:r>
              <a:rPr lang="tr-TR"/>
              <a:t>              </a:t>
            </a:r>
            <a:endParaRPr/>
          </a:p>
          <a:p>
            <a:pPr indent="0" lvl="0" marL="0" rtl="0" algn="l">
              <a:spcBef>
                <a:spcPts val="1000"/>
              </a:spcBef>
              <a:spcAft>
                <a:spcPts val="0"/>
              </a:spcAft>
              <a:buSzPts val="1800"/>
              <a:buNone/>
            </a:pPr>
            <a:r>
              <a:t/>
            </a:r>
            <a:endParaRPr/>
          </a:p>
          <a:p>
            <a:pPr indent="0" lvl="0" marL="0" rtl="0" algn="l">
              <a:spcBef>
                <a:spcPts val="1000"/>
              </a:spcBef>
              <a:spcAft>
                <a:spcPts val="0"/>
              </a:spcAft>
              <a:buSzPts val="1800"/>
              <a:buNone/>
            </a:pPr>
            <a:r>
              <a:t/>
            </a:r>
            <a:endParaRPr/>
          </a:p>
          <a:p>
            <a:pPr indent="0" lvl="0" marL="0" rtl="0" algn="l">
              <a:spcBef>
                <a:spcPts val="1000"/>
              </a:spcBef>
              <a:spcAft>
                <a:spcPts val="0"/>
              </a:spcAft>
              <a:buSzPts val="1800"/>
              <a:buNone/>
            </a:pPr>
            <a:r>
              <a:rPr lang="tr-TR"/>
              <a:t>              Alfa açısının bir fonksiyonu olarak hava aralığında akı </a:t>
            </a:r>
            <a:endParaRPr/>
          </a:p>
          <a:p>
            <a:pPr indent="0" lvl="0" marL="0" rtl="0" algn="l">
              <a:spcBef>
                <a:spcPts val="1000"/>
              </a:spcBef>
              <a:spcAft>
                <a:spcPts val="0"/>
              </a:spcAft>
              <a:buSzPts val="1800"/>
              <a:buNone/>
            </a:pPr>
            <a:r>
              <a:rPr lang="tr-TR"/>
              <a:t>              yoğunluğu.</a:t>
            </a:r>
            <a:endParaRPr/>
          </a:p>
        </p:txBody>
      </p:sp>
      <p:sp>
        <p:nvSpPr>
          <p:cNvPr id="184" name="Google Shape;184;p20"/>
          <p:cNvSpPr/>
          <p:nvPr/>
        </p:nvSpPr>
        <p:spPr>
          <a:xfrm>
            <a:off x="5156238" y="1558635"/>
            <a:ext cx="893394" cy="540328"/>
          </a:xfrm>
          <a:prstGeom prst="rightArrow">
            <a:avLst>
              <a:gd fmla="val 50000" name="adj1"/>
              <a:gd fmla="val 50000" name="adj2"/>
            </a:avLst>
          </a:prstGeom>
          <a:solidFill>
            <a:schemeClr val="accent1"/>
          </a:solidFill>
          <a:ln cap="rnd" cmpd="sng" w="15875">
            <a:solidFill>
              <a:srgbClr val="AF76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85" name="Google Shape;185;p20"/>
          <p:cNvSpPr/>
          <p:nvPr/>
        </p:nvSpPr>
        <p:spPr>
          <a:xfrm>
            <a:off x="5152439" y="3588326"/>
            <a:ext cx="893394" cy="623455"/>
          </a:xfrm>
          <a:prstGeom prst="rightArrow">
            <a:avLst>
              <a:gd fmla="val 50000" name="adj1"/>
              <a:gd fmla="val 50000" name="adj2"/>
            </a:avLst>
          </a:prstGeom>
          <a:solidFill>
            <a:schemeClr val="accent1"/>
          </a:solidFill>
          <a:ln cap="rnd" cmpd="sng" w="15875">
            <a:solidFill>
              <a:srgbClr val="AF76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86" name="Google Shape;186;p20"/>
          <p:cNvSpPr/>
          <p:nvPr/>
        </p:nvSpPr>
        <p:spPr>
          <a:xfrm>
            <a:off x="5152439" y="5638800"/>
            <a:ext cx="931606" cy="554182"/>
          </a:xfrm>
          <a:prstGeom prst="rightArrow">
            <a:avLst>
              <a:gd fmla="val 50000" name="adj1"/>
              <a:gd fmla="val 50000" name="adj2"/>
            </a:avLst>
          </a:prstGeom>
          <a:solidFill>
            <a:schemeClr val="accent1"/>
          </a:solidFill>
          <a:ln cap="rnd" cmpd="sng" w="15875">
            <a:solidFill>
              <a:srgbClr val="AF762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1773383" y="624110"/>
            <a:ext cx="10072254"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b="1" lang="tr-TR"/>
              <a:t>AA MAKİNALARINDA İNDÜKLENEN GERİLİM</a:t>
            </a:r>
            <a:endParaRPr b="1"/>
          </a:p>
        </p:txBody>
      </p:sp>
      <p:sp>
        <p:nvSpPr>
          <p:cNvPr id="192" name="Google Shape;192;p21"/>
          <p:cNvSpPr txBox="1"/>
          <p:nvPr>
            <p:ph idx="1" type="body"/>
          </p:nvPr>
        </p:nvSpPr>
        <p:spPr>
          <a:xfrm>
            <a:off x="2589212" y="1801091"/>
            <a:ext cx="8915400" cy="4779818"/>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665"/>
              <a:buChar char="🠶"/>
            </a:pPr>
            <a:r>
              <a:rPr lang="tr-TR" sz="1665"/>
              <a:t>Bir statordaki üç fazlı akımların dönen bir manyetik alan, bir dönen alanın da stator sargılarında üç fazlı gerilimler üretebildiğini gördük. Üç fazlı bir statorda indüklenen gerilim ifadeleri bu bölümde elde edilecektir.Bu denklemlerin elde edilişini kolaylaştırmak için önce tek bir sargı ele alınacak ve sonra sonuçlar üç fazlı statora yayılacaktır.</a:t>
            </a:r>
            <a:endParaRPr/>
          </a:p>
          <a:p>
            <a:pPr indent="-342900" lvl="0" marL="342900" rtl="0" algn="l">
              <a:lnSpc>
                <a:spcPct val="90000"/>
              </a:lnSpc>
              <a:spcBef>
                <a:spcPts val="1000"/>
              </a:spcBef>
              <a:spcAft>
                <a:spcPts val="0"/>
              </a:spcAft>
              <a:buSzPts val="1665"/>
              <a:buChar char="🠶"/>
            </a:pPr>
            <a:r>
              <a:rPr lang="tr-TR" sz="1665"/>
              <a:t>Alfa açısı rotor akı yoğunluğunun tepe değeri yönünde ölçülen açı olursa, rotordaki bir noktada akı yoğunluğu vektörü B’nin genliği : </a:t>
            </a:r>
            <a:endParaRPr/>
          </a:p>
          <a:p>
            <a:pPr indent="0" lvl="0" marL="0" rtl="0" algn="l">
              <a:lnSpc>
                <a:spcPct val="90000"/>
              </a:lnSpc>
              <a:spcBef>
                <a:spcPts val="1000"/>
              </a:spcBef>
              <a:spcAft>
                <a:spcPts val="0"/>
              </a:spcAft>
              <a:buSzPts val="1665"/>
              <a:buNone/>
            </a:pPr>
            <a:r>
              <a:rPr lang="tr-TR" sz="1665"/>
              <a:t>     B=Bm.cos(wt-a) olarak verilir.</a:t>
            </a:r>
            <a:endParaRPr/>
          </a:p>
          <a:p>
            <a:pPr indent="0" lvl="0" marL="0" rtl="0" algn="l">
              <a:lnSpc>
                <a:spcPct val="90000"/>
              </a:lnSpc>
              <a:spcBef>
                <a:spcPts val="1000"/>
              </a:spcBef>
              <a:spcAft>
                <a:spcPts val="0"/>
              </a:spcAft>
              <a:buSzPts val="1665"/>
              <a:buNone/>
            </a:pPr>
            <a:r>
              <a:t/>
            </a:r>
            <a:endParaRPr sz="1665"/>
          </a:p>
          <a:p>
            <a:pPr indent="0" lvl="0" marL="0" rtl="0" algn="l">
              <a:lnSpc>
                <a:spcPct val="90000"/>
              </a:lnSpc>
              <a:spcBef>
                <a:spcPts val="1000"/>
              </a:spcBef>
              <a:spcAft>
                <a:spcPts val="0"/>
              </a:spcAft>
              <a:buSzPts val="1665"/>
              <a:buNone/>
            </a:pPr>
            <a:r>
              <a:rPr lang="tr-TR" sz="1665"/>
              <a:t>Bir iletkende indüklenen gerilim denklemi: e=(v x B).I olur.</a:t>
            </a:r>
            <a:endParaRPr/>
          </a:p>
          <a:p>
            <a:pPr indent="0" lvl="0" marL="0" rtl="0" algn="l">
              <a:lnSpc>
                <a:spcPct val="90000"/>
              </a:lnSpc>
              <a:spcBef>
                <a:spcPts val="1000"/>
              </a:spcBef>
              <a:spcAft>
                <a:spcPts val="0"/>
              </a:spcAft>
              <a:buSzPts val="1665"/>
              <a:buNone/>
            </a:pPr>
            <a:r>
              <a:t/>
            </a:r>
            <a:endParaRPr sz="1665"/>
          </a:p>
          <a:p>
            <a:pPr indent="0" lvl="0" marL="0" rtl="0" algn="l">
              <a:lnSpc>
                <a:spcPct val="90000"/>
              </a:lnSpc>
              <a:spcBef>
                <a:spcPts val="1000"/>
              </a:spcBef>
              <a:spcAft>
                <a:spcPts val="0"/>
              </a:spcAft>
              <a:buSzPts val="1665"/>
              <a:buNone/>
            </a:pPr>
            <a:r>
              <a:rPr lang="tr-TR" sz="1665"/>
              <a:t>v: Manyetik alana göre iletkenin hızı </a:t>
            </a:r>
            <a:endParaRPr/>
          </a:p>
          <a:p>
            <a:pPr indent="0" lvl="0" marL="0" rtl="0" algn="l">
              <a:lnSpc>
                <a:spcPct val="90000"/>
              </a:lnSpc>
              <a:spcBef>
                <a:spcPts val="1000"/>
              </a:spcBef>
              <a:spcAft>
                <a:spcPts val="0"/>
              </a:spcAft>
              <a:buSzPts val="1665"/>
              <a:buNone/>
            </a:pPr>
            <a:r>
              <a:rPr lang="tr-TR" sz="1665"/>
              <a:t>B: Manyetik akı yoğunluğu vektörü </a:t>
            </a:r>
            <a:endParaRPr/>
          </a:p>
          <a:p>
            <a:pPr indent="0" lvl="0" marL="0" rtl="0" algn="l">
              <a:lnSpc>
                <a:spcPct val="90000"/>
              </a:lnSpc>
              <a:spcBef>
                <a:spcPts val="1000"/>
              </a:spcBef>
              <a:spcAft>
                <a:spcPts val="0"/>
              </a:spcAft>
              <a:buSzPts val="1665"/>
              <a:buNone/>
            </a:pPr>
            <a:r>
              <a:rPr lang="tr-TR" sz="1665"/>
              <a:t>I : Manyetik alanda iletken uzunluğudur </a:t>
            </a:r>
            <a:endParaRPr/>
          </a:p>
          <a:p>
            <a:pPr indent="0" lvl="0" marL="0" rtl="0" algn="l">
              <a:lnSpc>
                <a:spcPct val="90000"/>
              </a:lnSpc>
              <a:spcBef>
                <a:spcPts val="1000"/>
              </a:spcBef>
              <a:spcAft>
                <a:spcPts val="0"/>
              </a:spcAft>
              <a:buSzPts val="1665"/>
              <a:buNone/>
            </a:pPr>
            <a:r>
              <a:rPr lang="tr-TR" sz="1665"/>
              <a:t> </a:t>
            </a:r>
            <a:endParaRPr/>
          </a:p>
          <a:p>
            <a:pPr indent="0" lvl="0" marL="0" rtl="0" algn="l">
              <a:lnSpc>
                <a:spcPct val="90000"/>
              </a:lnSpc>
              <a:spcBef>
                <a:spcPts val="1000"/>
              </a:spcBef>
              <a:spcAft>
                <a:spcPts val="0"/>
              </a:spcAft>
              <a:buSzPts val="1665"/>
              <a:buNone/>
            </a:pPr>
            <a:r>
              <a:t/>
            </a:r>
            <a:endParaRPr sz="1665"/>
          </a:p>
        </p:txBody>
      </p:sp>
    </p:spTree>
  </p:cSld>
  <p:clrMapOvr>
    <a:masterClrMapping/>
  </p:clrMapOvr>
  <mc:AlternateContent>
    <mc:Choice Requires="p14">
      <p:transition spd="slow" p14:dur="3400">
        <p:fade thruBlk="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idx="1" type="body"/>
          </p:nvPr>
        </p:nvSpPr>
        <p:spPr>
          <a:xfrm>
            <a:off x="2616921" y="1634836"/>
            <a:ext cx="8915400" cy="476596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lang="tr-TR" sz="2000"/>
              <a:t>Bununla birlikte, bu denklem duran bir manyetik alanda hareket eden bir iletken için türetilmişti.Bu durumda, iletken durmakta ve manyetik alan hareket etmektedir, dolayısıyla denklem doğrudan kullanılamaz.Bu denklemi kullanmak için, manyetik alanın duruyor gözüktüğü bir referans çatısında olmalıyız.Eğer manyetik alanda oturulursa, alanın durduğu bobinin kenarlarının belirli bir hızda döndüğü görülecektir.Bu durumda bu denklem kullanılabilir. </a:t>
            </a:r>
            <a:endParaRPr/>
          </a:p>
          <a:p>
            <a:pPr indent="-342900" lvl="0" marL="342900" rtl="0" algn="l">
              <a:spcBef>
                <a:spcPts val="1000"/>
              </a:spcBef>
              <a:spcAft>
                <a:spcPts val="0"/>
              </a:spcAft>
              <a:buSzPts val="2000"/>
              <a:buChar char="🠶"/>
            </a:pPr>
            <a:r>
              <a:rPr lang="tr-TR" sz="2000"/>
              <a:t>Bobinde indüklenen toplam gerilim bobinin dört kenarının her birinde indüklenen gerilimlerin toplamı olacaktır.Bu gerilimler sonraki slaytta olduğu  gibi belirlenir.</a:t>
            </a:r>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idx="1" type="body"/>
          </p:nvPr>
        </p:nvSpPr>
        <p:spPr>
          <a:xfrm>
            <a:off x="2589212" y="249382"/>
            <a:ext cx="8915400" cy="660861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AutoNum type="arabicPeriod"/>
            </a:pPr>
            <a:r>
              <a:rPr lang="tr-TR"/>
              <a:t>Ab parçası için a=180 derecedir. vxB büyüklüğü  I’nın yönünde iken, B’nin radyal doğrultuda rotordan dışarı doğru ve ab parçasında v ile B arasındaki açının 90 derece olduğunu kabul edersek:</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0" lvl="0" marL="0" rtl="0" algn="l">
              <a:spcBef>
                <a:spcPts val="1000"/>
              </a:spcBef>
              <a:spcAft>
                <a:spcPts val="0"/>
              </a:spcAft>
              <a:buSzPts val="1800"/>
              <a:buNone/>
            </a:pPr>
            <a:r>
              <a:rPr lang="tr-TR"/>
              <a:t>Buradaki – işareti, gerilimin, kabul edilen polariteye zıt bir polaritede oluşmasından ileri gelir.</a:t>
            </a:r>
            <a:endParaRPr/>
          </a:p>
          <a:p>
            <a:pPr indent="0" lvl="0" marL="0" rtl="0" algn="l">
              <a:spcBef>
                <a:spcPts val="1000"/>
              </a:spcBef>
              <a:spcAft>
                <a:spcPts val="0"/>
              </a:spcAft>
              <a:buSzPts val="1800"/>
              <a:buNone/>
            </a:pPr>
            <a:r>
              <a:rPr lang="tr-TR">
                <a:solidFill>
                  <a:srgbClr val="C87D0E"/>
                </a:solidFill>
              </a:rPr>
              <a:t>2. </a:t>
            </a:r>
            <a:r>
              <a:rPr lang="tr-TR"/>
              <a:t>Bc parçasındaki gerilim sıfırdır, çünkü vxB vektörel büyüklüğü I’ya diktir, böylece aşağıdaki şekilde göründüğü gibi bir sonuç çıkar.</a:t>
            </a:r>
            <a:endParaRPr/>
          </a:p>
          <a:p>
            <a:pPr indent="0" lvl="0" marL="0" rtl="0" algn="l">
              <a:spcBef>
                <a:spcPts val="1000"/>
              </a:spcBef>
              <a:spcAft>
                <a:spcPts val="0"/>
              </a:spcAft>
              <a:buSzPts val="1800"/>
              <a:buNone/>
            </a:pPr>
            <a:r>
              <a:t/>
            </a:r>
            <a:endParaRPr/>
          </a:p>
          <a:p>
            <a:pPr indent="0" lvl="0" marL="0" rtl="0" algn="l">
              <a:spcBef>
                <a:spcPts val="1000"/>
              </a:spcBef>
              <a:spcAft>
                <a:spcPts val="0"/>
              </a:spcAft>
              <a:buSzPts val="1800"/>
              <a:buNone/>
            </a:pPr>
            <a:r>
              <a:rPr lang="tr-TR">
                <a:solidFill>
                  <a:srgbClr val="C87D0E"/>
                </a:solidFill>
              </a:rPr>
              <a:t>3. </a:t>
            </a:r>
            <a:r>
              <a:rPr lang="tr-TR"/>
              <a:t>Cd parçası için açı a=0 derecedir. vxB niceliği I’nın yönünde iken; B’nin radyal doğrultuda rotordan dışarı doğru ve cd parçasındaki v ile B arasındaki açının 90 derece olduğunu kabul edersek şu şekilde yazılabilir.</a:t>
            </a:r>
            <a:endParaRPr>
              <a:solidFill>
                <a:srgbClr val="C87D0E"/>
              </a:solidFill>
            </a:endParaRPr>
          </a:p>
        </p:txBody>
      </p:sp>
      <p:pic>
        <p:nvPicPr>
          <p:cNvPr id="203" name="Google Shape;203;p23"/>
          <p:cNvPicPr preferRelativeResize="0"/>
          <p:nvPr/>
        </p:nvPicPr>
        <p:blipFill rotWithShape="1">
          <a:blip r:embed="rId3">
            <a:alphaModFix/>
          </a:blip>
          <a:srcRect b="0" l="0" r="0" t="0"/>
          <a:stretch/>
        </p:blipFill>
        <p:spPr>
          <a:xfrm>
            <a:off x="4294909" y="1191492"/>
            <a:ext cx="4502727" cy="1274617"/>
          </a:xfrm>
          <a:prstGeom prst="rect">
            <a:avLst/>
          </a:prstGeom>
          <a:noFill/>
          <a:ln>
            <a:noFill/>
          </a:ln>
        </p:spPr>
      </p:pic>
      <p:pic>
        <p:nvPicPr>
          <p:cNvPr id="204" name="Google Shape;204;p23"/>
          <p:cNvPicPr preferRelativeResize="0"/>
          <p:nvPr/>
        </p:nvPicPr>
        <p:blipFill rotWithShape="1">
          <a:blip r:embed="rId4">
            <a:alphaModFix/>
          </a:blip>
          <a:srcRect b="0" l="0" r="0" t="0"/>
          <a:stretch/>
        </p:blipFill>
        <p:spPr>
          <a:xfrm>
            <a:off x="5095999" y="3699164"/>
            <a:ext cx="2842655" cy="498764"/>
          </a:xfrm>
          <a:prstGeom prst="rect">
            <a:avLst/>
          </a:prstGeom>
          <a:noFill/>
          <a:ln>
            <a:noFill/>
          </a:ln>
        </p:spPr>
      </p:pic>
      <p:pic>
        <p:nvPicPr>
          <p:cNvPr id="205" name="Google Shape;205;p23"/>
          <p:cNvPicPr preferRelativeResize="0"/>
          <p:nvPr/>
        </p:nvPicPr>
        <p:blipFill rotWithShape="1">
          <a:blip r:embed="rId5">
            <a:alphaModFix/>
          </a:blip>
          <a:srcRect b="0" l="0" r="0" t="0"/>
          <a:stretch/>
        </p:blipFill>
        <p:spPr>
          <a:xfrm>
            <a:off x="4736748" y="5153891"/>
            <a:ext cx="4060888" cy="1728874"/>
          </a:xfrm>
          <a:prstGeom prst="rect">
            <a:avLst/>
          </a:prstGeom>
          <a:noFill/>
          <a:ln>
            <a:noFill/>
          </a:ln>
        </p:spPr>
      </p:pic>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1676400" y="692728"/>
            <a:ext cx="10404763" cy="121227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b="1" lang="tr-TR"/>
              <a:t>ÜÇ FAZLI BİR SARGIDA İNDÜKLENEN GERİLİM </a:t>
            </a:r>
            <a:endParaRPr b="1"/>
          </a:p>
        </p:txBody>
      </p:sp>
      <p:sp>
        <p:nvSpPr>
          <p:cNvPr id="211" name="Google Shape;211;p24"/>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tr-TR"/>
              <a:t>Her biri Nc sarımlı üç bobin(sargı) rotor manyetik alanın etkisinde olacak şekilde yerleştirilecek olursa, bu sargıların her birinde indüklenen gerilimler genlik olarak aynı fakat 120 derece faz farkı olacaktır.Üç bobinin her birinde elde edilen gerilimler bu şekilde olur;</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0" lvl="0" marL="0" rtl="0" algn="l">
              <a:spcBef>
                <a:spcPts val="1000"/>
              </a:spcBef>
              <a:spcAft>
                <a:spcPts val="0"/>
              </a:spcAft>
              <a:buSzPts val="1800"/>
              <a:buNone/>
            </a:pPr>
            <a:r>
              <a:rPr lang="tr-TR"/>
              <a:t>   Dolayısıyla, üç fazlı akımlar bir makinanın statorunda düzgün dönen bir manyetik alanda böyle bir statorda üç fazlı gerilimler üretebilir.</a:t>
            </a:r>
            <a:endParaRPr/>
          </a:p>
        </p:txBody>
      </p:sp>
      <p:pic>
        <p:nvPicPr>
          <p:cNvPr id="212" name="Google Shape;212;p24"/>
          <p:cNvPicPr preferRelativeResize="0"/>
          <p:nvPr/>
        </p:nvPicPr>
        <p:blipFill rotWithShape="1">
          <a:blip r:embed="rId3">
            <a:alphaModFix/>
          </a:blip>
          <a:srcRect b="0" l="0" r="0" t="0"/>
          <a:stretch/>
        </p:blipFill>
        <p:spPr>
          <a:xfrm>
            <a:off x="4614242" y="3355744"/>
            <a:ext cx="3933333" cy="1333333"/>
          </a:xfrm>
          <a:prstGeom prst="rect">
            <a:avLst/>
          </a:prstGeom>
          <a:noFill/>
          <a:ln>
            <a:noFill/>
          </a:ln>
        </p:spPr>
      </p:pic>
    </p:spTree>
  </p:cSld>
  <p:clrMapOvr>
    <a:masterClrMapping/>
  </p:clrMapOvr>
  <p:transition spd="med">
    <p:push dir="r"/>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5"/>
          <p:cNvSpPr txBox="1"/>
          <p:nvPr>
            <p:ph type="title"/>
          </p:nvPr>
        </p:nvSpPr>
        <p:spPr>
          <a:xfrm>
            <a:off x="2105891" y="624110"/>
            <a:ext cx="9398721"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b="1" lang="tr-TR"/>
              <a:t>BİR AA MAKİNADA İNDÜKLENEN MOMENT</a:t>
            </a:r>
            <a:endParaRPr b="1"/>
          </a:p>
        </p:txBody>
      </p:sp>
      <p:sp>
        <p:nvSpPr>
          <p:cNvPr id="218" name="Google Shape;218;p25"/>
          <p:cNvSpPr txBox="1"/>
          <p:nvPr>
            <p:ph idx="1" type="body"/>
          </p:nvPr>
        </p:nvSpPr>
        <p:spPr>
          <a:xfrm>
            <a:off x="2244436" y="2133600"/>
            <a:ext cx="9260176" cy="377762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tr-TR"/>
              <a:t>Normal çalışma koşullarındaki AA makinalarında, biri rotor devresinin oluşturduğu rotor manyetik alan ve diğeri stator devresinin oluşturduğu stator manyetik alanı olmak üzere iki alan vardır.Bu iki alanın etkileşimi makinadaki momenti oluşturur.Bu moment oluşumu birbirine yakın iki kalıcı mıknatısın birbirleriyle çakışacak şekilde moment oluşturmasına benzer.</a:t>
            </a:r>
            <a:endParaRPr/>
          </a:p>
          <a:p>
            <a:pPr indent="-342900" lvl="0" marL="342900" rtl="0" algn="l">
              <a:spcBef>
                <a:spcPts val="1000"/>
              </a:spcBef>
              <a:spcAft>
                <a:spcPts val="0"/>
              </a:spcAft>
              <a:buSzPts val="1800"/>
              <a:buChar char="🠶"/>
            </a:pPr>
            <a:r>
              <a:rPr lang="tr-TR"/>
              <a:t>Burdaki stator akı dağılımı Bs(a)=Bs sin a   dır. Buradaki Bs akı yoğunluğunun tepe değeridir.Bs(a) akı yoğunluğu vektörü rotor yüzeyinden stator yüzeyine radyal doğrultuda çıktığında pozitiftir.</a:t>
            </a:r>
            <a:endParaRPr/>
          </a:p>
          <a:p>
            <a:pPr indent="0" lvl="0" marL="0" rtl="0" algn="l">
              <a:spcBef>
                <a:spcPts val="1000"/>
              </a:spcBef>
              <a:spcAft>
                <a:spcPts val="0"/>
              </a:spcAft>
              <a:buSzPts val="1800"/>
              <a:buNone/>
            </a:pPr>
            <a:r>
              <a:rPr lang="tr-TR"/>
              <a:t>     Bu basitleştirilmiş AA makinasının rotorunda ne kadarlık bir moment üretilir?</a:t>
            </a:r>
            <a:endParaRPr/>
          </a:p>
          <a:p>
            <a:pPr indent="0" lvl="0" marL="0" rtl="0" algn="l">
              <a:spcBef>
                <a:spcPts val="1000"/>
              </a:spcBef>
              <a:spcAft>
                <a:spcPts val="0"/>
              </a:spcAft>
              <a:buSzPts val="1800"/>
              <a:buNone/>
            </a:pPr>
            <a:r>
              <a:rPr lang="tr-TR"/>
              <a:t>     Bunun için ayrı ayrı iki iletkenin her biri üzerindeki kuvvet ve momenti analiz</a:t>
            </a:r>
            <a:endParaRPr/>
          </a:p>
          <a:p>
            <a:pPr indent="0" lvl="0" marL="0" rtl="0" algn="l">
              <a:spcBef>
                <a:spcPts val="1000"/>
              </a:spcBef>
              <a:spcAft>
                <a:spcPts val="0"/>
              </a:spcAft>
              <a:buSzPts val="1800"/>
              <a:buNone/>
            </a:pPr>
            <a:r>
              <a:rPr lang="tr-TR"/>
              <a:t>     etmeliyiz. </a:t>
            </a:r>
            <a:endParaRPr/>
          </a:p>
        </p:txBody>
      </p:sp>
    </p:spTree>
  </p:cSld>
  <p:clrMapOvr>
    <a:masterClrMapping/>
  </p:clrMapOvr>
  <p:transition spd="slow">
    <p:push dir="r"/>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t/>
            </a:r>
            <a:endParaRPr/>
          </a:p>
        </p:txBody>
      </p:sp>
      <p:sp>
        <p:nvSpPr>
          <p:cNvPr id="224" name="Google Shape;224;p26"/>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p>
            <a:pPr indent="-228600" lvl="0" marL="342900" rtl="0" algn="l">
              <a:spcBef>
                <a:spcPts val="0"/>
              </a:spcBef>
              <a:spcAft>
                <a:spcPts val="0"/>
              </a:spcAft>
              <a:buSzPts val="1800"/>
              <a:buNone/>
            </a:pPr>
            <a:r>
              <a:t/>
            </a:r>
            <a:endParaRPr/>
          </a:p>
        </p:txBody>
      </p:sp>
      <p:pic>
        <p:nvPicPr>
          <p:cNvPr id="225" name="Google Shape;225;p26"/>
          <p:cNvPicPr preferRelativeResize="0"/>
          <p:nvPr/>
        </p:nvPicPr>
        <p:blipFill rotWithShape="1">
          <a:blip r:embed="rId3">
            <a:alphaModFix/>
          </a:blip>
          <a:srcRect b="0" l="0" r="0" t="0"/>
          <a:stretch/>
        </p:blipFill>
        <p:spPr>
          <a:xfrm>
            <a:off x="0" y="0"/>
            <a:ext cx="6373090" cy="6858000"/>
          </a:xfrm>
          <a:prstGeom prst="rect">
            <a:avLst/>
          </a:prstGeom>
          <a:noFill/>
          <a:ln>
            <a:noFill/>
          </a:ln>
        </p:spPr>
      </p:pic>
      <p:pic>
        <p:nvPicPr>
          <p:cNvPr id="226" name="Google Shape;226;p26"/>
          <p:cNvPicPr preferRelativeResize="0"/>
          <p:nvPr/>
        </p:nvPicPr>
        <p:blipFill rotWithShape="1">
          <a:blip r:embed="rId4">
            <a:alphaModFix/>
          </a:blip>
          <a:srcRect b="0" l="0" r="0" t="0"/>
          <a:stretch/>
        </p:blipFill>
        <p:spPr>
          <a:xfrm>
            <a:off x="6373090" y="0"/>
            <a:ext cx="5818909" cy="6858000"/>
          </a:xfrm>
          <a:prstGeom prst="rect">
            <a:avLst/>
          </a:prstGeom>
          <a:noFill/>
          <a:ln>
            <a:noFill/>
          </a:ln>
        </p:spPr>
      </p:pic>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Office Teması">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uman">
  <a:themeElements>
    <a:clrScheme name="Sarı Turuncu">
      <a:dk1>
        <a:srgbClr val="000000"/>
      </a:dk1>
      <a:lt1>
        <a:srgbClr val="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