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1ED69E-235A-41AA-88AF-CE57489CC3CC}">
  <a:tblStyle styleId="{7E1ED69E-235A-41AA-88AF-CE57489CC3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ArialBlack-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lecture we will look at the many rich features and resources of C8051F020.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1" name="Google Shape;13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0:notes"/>
          <p:cNvSpPr txBox="1"/>
          <p:nvPr>
            <p:ph idx="1" type="body"/>
          </p:nvPr>
        </p:nvSpPr>
        <p:spPr>
          <a:xfrm>
            <a:off x="685800" y="4343992"/>
            <a:ext cx="5486400" cy="4113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 are we learning 8-bit micros when 64-bit processors are now available? Are the 8-bit micros still used?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9" name="Google Shape;1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diagram shows the CIP-51 core architecture. From a programmer’s point of view, it is not absolutely essential to understand this. This is just to highlight the pipelined architecture of CIP-51 which makes it very fast.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0" name="Google Shape;15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diagram shows the rich features of the C8051F020. The various modules, such as the DAC, ADC, Timers, comparators, digital I/O ports, UARTs etc are shown as blocks. It combines digital and analog resources on one chip and hence called mixed-signal microcontroller. It is programmed using the JTAG interface and has on-board debug circuitry.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61" name="Google Shape;1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a summary of the C8051F020 features. As you can see, this is a lot more than what was available on a basic 8051.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70" name="Google Shape;1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diagram again shows the various modules of C8051F020. Additionally it shows the various external pins available and their pin names. Note, for example, that the 12-bit ADC has dedicated pins for analog input channels where as the 8-bit ADC shares its inputs with the digital port 1. Other details that can be seen are the availability of external pins for voltage reference for ADC and DAC, pins for analog comparator inputs, internal oscillator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memory organisation of C8051F020 is very similar to that of the basic 8051, especially the internal data memory and its layout in terms of register banks, bit-addressable space and location of SFRs.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FLASH memory provides non-volatile data storage and can be reprogrammed in-circuit. This allows field upgrades of the firmware.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data memory organisation of C8051F020 is very similar to that of the basic 8051. The difference is in the number of SFRs, which is much higher for C8051F020 as compared to 8051.</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Backward compatibility with the MCS-51 instruction set has been maintained.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16" name="Google Shape;2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Recap from last lecture.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 name="Google Shape;6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25" name="Google Shape;22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Input and output of data through the port is handled by the</a:t>
            </a:r>
            <a:r>
              <a:rPr i="1" lang="en-US"/>
              <a:t> Port Data Registers</a:t>
            </a:r>
            <a:r>
              <a:rPr lang="en-US"/>
              <a:t>. The lower four ports (Ports 0, 1, 2, and 3) are bit- as well as byte-addressable. The upper four ports</a:t>
            </a:r>
            <a:r>
              <a:rPr lang="en-US">
                <a:solidFill>
                  <a:schemeClr val="accent2"/>
                </a:solidFill>
              </a:rPr>
              <a:t> (4, 5, 6, and 7) are byte-addressable only.</a:t>
            </a:r>
            <a:endParaRPr/>
          </a:p>
          <a:p>
            <a:pPr indent="0" lvl="0" marL="0" rtl="0" algn="l">
              <a:spcBef>
                <a:spcPts val="360"/>
              </a:spcBef>
              <a:spcAft>
                <a:spcPts val="0"/>
              </a:spcAft>
              <a:buNone/>
            </a:pPr>
            <a:r>
              <a:rPr lang="en-US"/>
              <a:t>Port 1 doubles up as analog input port for the 8-bit ADC.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3" name="Google Shape;2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picture shows the Digital Crossbar and the peripherals which can be selectively connected through it to the external pins of the microcontroller. The Digital Crossbar is essentially a large digital switching network that allows mapping of internal digital peripherals to the pins on Ports 0 to 3. This is achieved by configuring the Crossbar Control Registers </a:t>
            </a:r>
            <a:r>
              <a:rPr b="1" lang="en-US"/>
              <a:t>XBR0</a:t>
            </a:r>
            <a:r>
              <a:rPr lang="en-US"/>
              <a:t>, </a:t>
            </a:r>
            <a:r>
              <a:rPr b="1" lang="en-US"/>
              <a:t>XBR1</a:t>
            </a:r>
            <a:r>
              <a:rPr lang="en-US"/>
              <a:t> and </a:t>
            </a:r>
            <a:r>
              <a:rPr b="1" lang="en-US"/>
              <a:t>XBR2</a:t>
            </a:r>
            <a:r>
              <a:rPr lang="en-US"/>
              <a:t>.</a:t>
            </a:r>
            <a:endParaRPr/>
          </a:p>
          <a:p>
            <a:pPr indent="0" lvl="0" marL="0" rtl="0" algn="l">
              <a:spcBef>
                <a:spcPts val="36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4" name="Google Shape;24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diagram shows the 12-Bit ADC module. It can convert at the rate of 100 ksps. Various SFRs are associated with this modules and are used to configure it such as single-ended or differential input mode, channel selection, gain of the amplifier, the start-of-conversion method, etc. The 12-bit converted value is available in the ADC data register. The reference voltage for the ADC is either from the external VREF pin or the DAC0 output. The Window Compare Logic allows us to set a window (lower and upper threshold voltages) so that when the measured analog value is outside this window, an interrupt is generated. This feature is useful in monitoring voltages and generating alarms. The details of the ADC will be covered in a separate lecture.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3" name="Google Shape;25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diagram shows the 8-Bit ADC module. It can convert at the rate of 500 ksps. Various SFRs are associated with this modules and are used to configure it such as channel selection, gain of the amplifier, the start-of-conversion method, etc. The 8-bit converted value is available in the ADC data register. The reference voltage for the ADC is either from the external VREF pin or the supply voltage AV+. The details of the ADC will be covered in a separate lecture.</a:t>
            </a:r>
            <a:endParaRPr/>
          </a:p>
          <a:p>
            <a:pPr indent="0" lvl="0" marL="0" rtl="0" algn="l">
              <a:spcBef>
                <a:spcPts val="36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2" name="Google Shape;26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two 12-bit Digital to Analog Converters, DAC0 and DAC1. They are identical in their operations albeit using different SFRs.</a:t>
            </a:r>
            <a:endParaRPr/>
          </a:p>
          <a:p>
            <a:pPr indent="0" lvl="0" marL="0" rtl="0" algn="l">
              <a:spcBef>
                <a:spcPts val="360"/>
              </a:spcBef>
              <a:spcAft>
                <a:spcPts val="0"/>
              </a:spcAft>
              <a:buNone/>
            </a:pPr>
            <a:r>
              <a:rPr lang="en-US"/>
              <a:t>There are several ways to initiate the conversion and it can be programmed.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71" name="Google Shape;27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picture shows the configuration of the analog comparators. The hysteresis for the comparators can be programmed. Comparators will be covered in details in a later chapter.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80" name="Google Shape;28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diagram gives the overview of the various voltage references for the ADCs and DACs. Instead of using the internal band-gap voltage generator, one can use an external voltage reference too.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0" name="Google Shape;290;p27:notes"/>
          <p:cNvSpPr txBox="1"/>
          <p:nvPr/>
        </p:nvSpPr>
        <p:spPr>
          <a:xfrm>
            <a:off x="1128713" y="685800"/>
            <a:ext cx="4600575" cy="343058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91" name="Google Shape;291;p27:notes"/>
          <p:cNvSpPr txBox="1"/>
          <p:nvPr>
            <p:ph idx="1" type="body"/>
          </p:nvPr>
        </p:nvSpPr>
        <p:spPr>
          <a:xfrm>
            <a:off x="685800" y="4343400"/>
            <a:ext cx="5486400" cy="41179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2" name="Google Shape;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will start with a quick overview of C8051F020 and understand the functions of the various features using a block diagram. The program and data memory organisation will be explained. The digital and analog features will be introduced. In the rest of the course, each of these features, such as the digital crossbar, ADC/DAC, Comparators, etc will be dealt with separately in details.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4:notes"/>
          <p:cNvSpPr txBox="1"/>
          <p:nvPr>
            <p:ph idx="1" type="body"/>
          </p:nvPr>
        </p:nvSpPr>
        <p:spPr>
          <a:xfrm>
            <a:off x="685800" y="4343992"/>
            <a:ext cx="5486400" cy="4113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Differences between Microprocessors and Microcontrollers.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8" name="Google Shape;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5:notes"/>
          <p:cNvSpPr txBox="1"/>
          <p:nvPr>
            <p:ph idx="1" type="body"/>
          </p:nvPr>
        </p:nvSpPr>
        <p:spPr>
          <a:xfrm>
            <a:off x="685800" y="4343992"/>
            <a:ext cx="5486400" cy="4113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Common terminology.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6:notes"/>
          <p:cNvSpPr txBox="1"/>
          <p:nvPr>
            <p:ph idx="1" type="body"/>
          </p:nvPr>
        </p:nvSpPr>
        <p:spPr>
          <a:xfrm>
            <a:off x="685800" y="4343992"/>
            <a:ext cx="5486400" cy="4113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is architecture, and examples of microcontroller architectures.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7:notes"/>
          <p:cNvSpPr txBox="1"/>
          <p:nvPr>
            <p:ph idx="1" type="body"/>
          </p:nvPr>
        </p:nvSpPr>
        <p:spPr>
          <a:xfrm>
            <a:off x="685800" y="4343992"/>
            <a:ext cx="5486400" cy="4113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Basic difference between two of the most common types of architectures.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8:notes"/>
          <p:cNvSpPr txBox="1"/>
          <p:nvPr>
            <p:ph idx="1" type="body"/>
          </p:nvPr>
        </p:nvSpPr>
        <p:spPr>
          <a:xfrm>
            <a:off x="685800" y="4343992"/>
            <a:ext cx="5486400" cy="4113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Only 2 timers and 1 UART for serial communication. Four digital I/O ports. No analog features. 8051 memory can be extended by connecting external memory.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9:notes"/>
          <p:cNvSpPr txBox="1"/>
          <p:nvPr>
            <p:ph idx="1" type="body"/>
          </p:nvPr>
        </p:nvSpPr>
        <p:spPr>
          <a:xfrm>
            <a:off x="685800" y="4343992"/>
            <a:ext cx="5486400" cy="4113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C8051F020 block diagram showing all peripherals.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jpg"/><Relationship Id="rId4" Type="http://schemas.openxmlformats.org/officeDocument/2006/relationships/image" Target="../media/image1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pic>
        <p:nvPicPr>
          <p:cNvPr descr="1BackgroundArtTopNotchLow" id="17" name="Google Shape;17;p2"/>
          <p:cNvPicPr preferRelativeResize="0"/>
          <p:nvPr/>
        </p:nvPicPr>
        <p:blipFill rotWithShape="1">
          <a:blip r:embed="rId2">
            <a:alphaModFix/>
          </a:blip>
          <a:srcRect b="0" l="0" r="0" t="0"/>
          <a:stretch/>
        </p:blipFill>
        <p:spPr>
          <a:xfrm>
            <a:off x="0" y="0"/>
            <a:ext cx="9144000" cy="901700"/>
          </a:xfrm>
          <a:prstGeom prst="rect">
            <a:avLst/>
          </a:prstGeom>
          <a:noFill/>
          <a:ln>
            <a:noFill/>
          </a:ln>
        </p:spPr>
      </p:pic>
      <p:pic>
        <p:nvPicPr>
          <p:cNvPr descr="1BackgroundArtLowBottom" id="18" name="Google Shape;18;p2"/>
          <p:cNvPicPr preferRelativeResize="0"/>
          <p:nvPr/>
        </p:nvPicPr>
        <p:blipFill rotWithShape="1">
          <a:blip r:embed="rId3">
            <a:alphaModFix/>
          </a:blip>
          <a:srcRect b="0" l="0" r="0" t="0"/>
          <a:stretch/>
        </p:blipFill>
        <p:spPr>
          <a:xfrm>
            <a:off x="0" y="5980113"/>
            <a:ext cx="9144000" cy="877887"/>
          </a:xfrm>
          <a:prstGeom prst="rect">
            <a:avLst/>
          </a:prstGeom>
          <a:noFill/>
          <a:ln>
            <a:noFill/>
          </a:ln>
        </p:spPr>
      </p:pic>
      <p:pic>
        <p:nvPicPr>
          <p:cNvPr descr="Logo" id="19" name="Google Shape;19;p2"/>
          <p:cNvPicPr preferRelativeResize="0"/>
          <p:nvPr/>
        </p:nvPicPr>
        <p:blipFill rotWithShape="1">
          <a:blip r:embed="rId4">
            <a:alphaModFix/>
          </a:blip>
          <a:srcRect b="0" l="0" r="0" t="0"/>
          <a:stretch/>
        </p:blipFill>
        <p:spPr>
          <a:xfrm>
            <a:off x="2416175" y="1306513"/>
            <a:ext cx="4322763" cy="2076450"/>
          </a:xfrm>
          <a:prstGeom prst="rect">
            <a:avLst/>
          </a:prstGeom>
          <a:noFill/>
          <a:ln>
            <a:noFill/>
          </a:ln>
        </p:spPr>
      </p:pic>
      <p:sp>
        <p:nvSpPr>
          <p:cNvPr id="20" name="Google Shape;20;p2"/>
          <p:cNvSpPr txBox="1"/>
          <p:nvPr>
            <p:ph type="ctrTitle"/>
          </p:nvPr>
        </p:nvSpPr>
        <p:spPr>
          <a:xfrm>
            <a:off x="692150" y="4014788"/>
            <a:ext cx="7772400" cy="7096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solidFill>
                  <a:srgbClr val="25528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1377950" y="4818063"/>
            <a:ext cx="6400800" cy="896937"/>
          </a:xfrm>
          <a:prstGeom prst="rect">
            <a:avLst/>
          </a:prstGeom>
          <a:noFill/>
          <a:ln>
            <a:noFill/>
          </a:ln>
        </p:spPr>
        <p:txBody>
          <a:bodyPr anchorCtr="0" anchor="t" bIns="41025" lIns="82025" spcFirstLastPara="1" rIns="82025" wrap="square" tIns="41025">
            <a:noAutofit/>
          </a:bodyPr>
          <a:lstStyle>
            <a:lvl1pPr lvl="0" algn="ctr">
              <a:spcBef>
                <a:spcPts val="480"/>
              </a:spcBef>
              <a:spcAft>
                <a:spcPts val="0"/>
              </a:spcAft>
              <a:buSzPts val="24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400"/>
              <a:buNone/>
              <a:defRPr/>
            </a:lvl5pPr>
            <a:lvl6pPr lvl="5" algn="l">
              <a:spcBef>
                <a:spcPts val="360"/>
              </a:spcBef>
              <a:spcAft>
                <a:spcPts val="0"/>
              </a:spcAft>
              <a:buSzPts val="1400"/>
              <a:buNone/>
              <a:defRPr/>
            </a:lvl6pPr>
            <a:lvl7pPr lvl="6" algn="l">
              <a:spcBef>
                <a:spcPts val="360"/>
              </a:spcBef>
              <a:spcAft>
                <a:spcPts val="0"/>
              </a:spcAft>
              <a:buSzPts val="1400"/>
              <a:buNone/>
              <a:defRPr/>
            </a:lvl7pPr>
            <a:lvl8pPr lvl="7" algn="l">
              <a:spcBef>
                <a:spcPts val="360"/>
              </a:spcBef>
              <a:spcAft>
                <a:spcPts val="0"/>
              </a:spcAft>
              <a:buSzPts val="1400"/>
              <a:buNone/>
              <a:defRPr/>
            </a:lvl8pPr>
            <a:lvl9pPr lvl="8" algn="l">
              <a:spcBef>
                <a:spcPts val="36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11"/>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 type="body"/>
          </p:nvPr>
        </p:nvSpPr>
        <p:spPr>
          <a:xfrm rot="5400000">
            <a:off x="1736726" y="-671513"/>
            <a:ext cx="5664200" cy="8683625"/>
          </a:xfrm>
          <a:prstGeom prst="rect">
            <a:avLst/>
          </a:prstGeom>
          <a:noFill/>
          <a:ln>
            <a:noFill/>
          </a:ln>
        </p:spPr>
        <p:txBody>
          <a:bodyPr anchorCtr="0" anchor="t" bIns="41025" lIns="82025" spcFirstLastPara="1" rIns="82025" wrap="square" tIns="41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12"/>
          <p:cNvSpPr txBox="1"/>
          <p:nvPr>
            <p:ph type="title"/>
          </p:nvPr>
        </p:nvSpPr>
        <p:spPr>
          <a:xfrm rot="5400000">
            <a:off x="4574382" y="2166143"/>
            <a:ext cx="6502400" cy="21701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 type="body"/>
          </p:nvPr>
        </p:nvSpPr>
        <p:spPr>
          <a:xfrm rot="5400000">
            <a:off x="156369" y="70644"/>
            <a:ext cx="6502400" cy="6361112"/>
          </a:xfrm>
          <a:prstGeom prst="rect">
            <a:avLst/>
          </a:prstGeom>
          <a:noFill/>
          <a:ln>
            <a:noFill/>
          </a:ln>
        </p:spPr>
        <p:txBody>
          <a:bodyPr anchorCtr="0" anchor="t" bIns="41025" lIns="82025" spcFirstLastPara="1" rIns="82025" wrap="square" tIns="41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a:off x="722313" y="2906713"/>
            <a:ext cx="7772400" cy="1500187"/>
          </a:xfrm>
          <a:prstGeom prst="rect">
            <a:avLst/>
          </a:prstGeom>
          <a:noFill/>
          <a:ln>
            <a:noFill/>
          </a:ln>
        </p:spPr>
        <p:txBody>
          <a:bodyPr anchorCtr="0" anchor="b" bIns="41025" lIns="82025" spcFirstLastPara="1" rIns="82025" wrap="square" tIns="41025">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Font typeface="Arial"/>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 type="body"/>
          </p:nvPr>
        </p:nvSpPr>
        <p:spPr>
          <a:xfrm>
            <a:off x="227013" y="838200"/>
            <a:ext cx="4265612" cy="5664200"/>
          </a:xfrm>
          <a:prstGeom prst="rect">
            <a:avLst/>
          </a:prstGeom>
          <a:noFill/>
          <a:ln>
            <a:noFill/>
          </a:ln>
        </p:spPr>
        <p:txBody>
          <a:bodyPr anchorCtr="0" anchor="t" bIns="41025" lIns="82025" spcFirstLastPara="1" rIns="82025" wrap="square" tIns="41025">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Font typeface="Arial"/>
              <a:buChar char="•"/>
              <a:defRPr sz="1800"/>
            </a:lvl4pPr>
            <a:lvl5pPr indent="-228600" lvl="4" marL="2286000" algn="l">
              <a:spcBef>
                <a:spcPts val="360"/>
              </a:spcBef>
              <a:spcAft>
                <a:spcPts val="0"/>
              </a:spcAft>
              <a:buSzPts val="1400"/>
              <a:buNone/>
              <a:defRPr sz="1800"/>
            </a:lvl5pPr>
            <a:lvl6pPr indent="-228600" lvl="5" marL="2743200" algn="l">
              <a:spcBef>
                <a:spcPts val="360"/>
              </a:spcBef>
              <a:spcAft>
                <a:spcPts val="0"/>
              </a:spcAft>
              <a:buSzPts val="1400"/>
              <a:buNone/>
              <a:defRPr sz="1800"/>
            </a:lvl6pPr>
            <a:lvl7pPr indent="-228600" lvl="6" marL="3200400" algn="l">
              <a:spcBef>
                <a:spcPts val="360"/>
              </a:spcBef>
              <a:spcAft>
                <a:spcPts val="0"/>
              </a:spcAft>
              <a:buSzPts val="1400"/>
              <a:buNone/>
              <a:defRPr sz="1800"/>
            </a:lvl7pPr>
            <a:lvl8pPr indent="-228600" lvl="7" marL="3657600" algn="l">
              <a:spcBef>
                <a:spcPts val="360"/>
              </a:spcBef>
              <a:spcAft>
                <a:spcPts val="0"/>
              </a:spcAft>
              <a:buSzPts val="1400"/>
              <a:buNone/>
              <a:defRPr sz="1800"/>
            </a:lvl8pPr>
            <a:lvl9pPr indent="-228600" lvl="8" marL="4114800" algn="l">
              <a:spcBef>
                <a:spcPts val="360"/>
              </a:spcBef>
              <a:spcAft>
                <a:spcPts val="0"/>
              </a:spcAft>
              <a:buSzPts val="1400"/>
              <a:buNone/>
              <a:defRPr sz="1800"/>
            </a:lvl9pPr>
          </a:lstStyle>
          <a:p/>
        </p:txBody>
      </p:sp>
      <p:sp>
        <p:nvSpPr>
          <p:cNvPr id="31" name="Google Shape;31;p5"/>
          <p:cNvSpPr txBox="1"/>
          <p:nvPr>
            <p:ph idx="2" type="body"/>
          </p:nvPr>
        </p:nvSpPr>
        <p:spPr>
          <a:xfrm>
            <a:off x="4645025" y="838200"/>
            <a:ext cx="4265613" cy="5664200"/>
          </a:xfrm>
          <a:prstGeom prst="rect">
            <a:avLst/>
          </a:prstGeom>
          <a:noFill/>
          <a:ln>
            <a:noFill/>
          </a:ln>
        </p:spPr>
        <p:txBody>
          <a:bodyPr anchorCtr="0" anchor="t" bIns="41025" lIns="82025" spcFirstLastPara="1" rIns="82025" wrap="square" tIns="41025">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Font typeface="Arial"/>
              <a:buChar char="•"/>
              <a:defRPr sz="1800"/>
            </a:lvl4pPr>
            <a:lvl5pPr indent="-228600" lvl="4" marL="2286000" algn="l">
              <a:spcBef>
                <a:spcPts val="360"/>
              </a:spcBef>
              <a:spcAft>
                <a:spcPts val="0"/>
              </a:spcAft>
              <a:buSzPts val="1400"/>
              <a:buNone/>
              <a:defRPr sz="1800"/>
            </a:lvl5pPr>
            <a:lvl6pPr indent="-228600" lvl="5" marL="2743200" algn="l">
              <a:spcBef>
                <a:spcPts val="360"/>
              </a:spcBef>
              <a:spcAft>
                <a:spcPts val="0"/>
              </a:spcAft>
              <a:buSzPts val="1400"/>
              <a:buNone/>
              <a:defRPr sz="1800"/>
            </a:lvl6pPr>
            <a:lvl7pPr indent="-228600" lvl="6" marL="3200400" algn="l">
              <a:spcBef>
                <a:spcPts val="360"/>
              </a:spcBef>
              <a:spcAft>
                <a:spcPts val="0"/>
              </a:spcAft>
              <a:buSzPts val="1400"/>
              <a:buNone/>
              <a:defRPr sz="1800"/>
            </a:lvl7pPr>
            <a:lvl8pPr indent="-228600" lvl="7" marL="3657600" algn="l">
              <a:spcBef>
                <a:spcPts val="360"/>
              </a:spcBef>
              <a:spcAft>
                <a:spcPts val="0"/>
              </a:spcAft>
              <a:buSzPts val="1400"/>
              <a:buNone/>
              <a:defRPr sz="1800"/>
            </a:lvl8pPr>
            <a:lvl9pPr indent="-228600" lvl="8" marL="4114800" algn="l">
              <a:spcBef>
                <a:spcPts val="36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 type="body"/>
          </p:nvPr>
        </p:nvSpPr>
        <p:spPr>
          <a:xfrm>
            <a:off x="457200" y="1535113"/>
            <a:ext cx="4040188" cy="639762"/>
          </a:xfrm>
          <a:prstGeom prst="rect">
            <a:avLst/>
          </a:prstGeom>
          <a:noFill/>
          <a:ln>
            <a:noFill/>
          </a:ln>
        </p:spPr>
        <p:txBody>
          <a:bodyPr anchorCtr="0" anchor="b" bIns="41025" lIns="82025" spcFirstLastPara="1" rIns="82025" wrap="square" tIns="41025">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5" name="Google Shape;35;p6"/>
          <p:cNvSpPr txBox="1"/>
          <p:nvPr>
            <p:ph idx="2" type="body"/>
          </p:nvPr>
        </p:nvSpPr>
        <p:spPr>
          <a:xfrm>
            <a:off x="457200" y="2174875"/>
            <a:ext cx="4040188" cy="3951288"/>
          </a:xfrm>
          <a:prstGeom prst="rect">
            <a:avLst/>
          </a:prstGeom>
          <a:noFill/>
          <a:ln>
            <a:noFill/>
          </a:ln>
        </p:spPr>
        <p:txBody>
          <a:bodyPr anchorCtr="0" anchor="t" bIns="41025" lIns="82025" spcFirstLastPara="1" rIns="82025" wrap="square" tIns="41025">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Font typeface="Arial"/>
              <a:buChar char="•"/>
              <a:defRPr sz="1600"/>
            </a:lvl4pPr>
            <a:lvl5pPr indent="-228600" lvl="4" marL="2286000" algn="l">
              <a:spcBef>
                <a:spcPts val="320"/>
              </a:spcBef>
              <a:spcAft>
                <a:spcPts val="0"/>
              </a:spcAft>
              <a:buSzPts val="1400"/>
              <a:buNone/>
              <a:defRPr sz="1600"/>
            </a:lvl5pPr>
            <a:lvl6pPr indent="-228600" lvl="5" marL="2743200" algn="l">
              <a:spcBef>
                <a:spcPts val="320"/>
              </a:spcBef>
              <a:spcAft>
                <a:spcPts val="0"/>
              </a:spcAft>
              <a:buSzPts val="1400"/>
              <a:buNone/>
              <a:defRPr sz="1600"/>
            </a:lvl6pPr>
            <a:lvl7pPr indent="-228600" lvl="6" marL="3200400" algn="l">
              <a:spcBef>
                <a:spcPts val="320"/>
              </a:spcBef>
              <a:spcAft>
                <a:spcPts val="0"/>
              </a:spcAft>
              <a:buSzPts val="1400"/>
              <a:buNone/>
              <a:defRPr sz="1600"/>
            </a:lvl7pPr>
            <a:lvl8pPr indent="-228600" lvl="7" marL="3657600" algn="l">
              <a:spcBef>
                <a:spcPts val="320"/>
              </a:spcBef>
              <a:spcAft>
                <a:spcPts val="0"/>
              </a:spcAft>
              <a:buSzPts val="1400"/>
              <a:buNone/>
              <a:defRPr sz="1600"/>
            </a:lvl8pPr>
            <a:lvl9pPr indent="-228600" lvl="8" marL="4114800" algn="l">
              <a:spcBef>
                <a:spcPts val="320"/>
              </a:spcBef>
              <a:spcAft>
                <a:spcPts val="0"/>
              </a:spcAft>
              <a:buSzPts val="1400"/>
              <a:buNone/>
              <a:defRPr sz="1600"/>
            </a:lvl9pPr>
          </a:lstStyle>
          <a:p/>
        </p:txBody>
      </p:sp>
      <p:sp>
        <p:nvSpPr>
          <p:cNvPr id="36" name="Google Shape;36;p6"/>
          <p:cNvSpPr txBox="1"/>
          <p:nvPr>
            <p:ph idx="3" type="body"/>
          </p:nvPr>
        </p:nvSpPr>
        <p:spPr>
          <a:xfrm>
            <a:off x="4645025" y="1535113"/>
            <a:ext cx="4041775" cy="639762"/>
          </a:xfrm>
          <a:prstGeom prst="rect">
            <a:avLst/>
          </a:prstGeom>
          <a:noFill/>
          <a:ln>
            <a:noFill/>
          </a:ln>
        </p:spPr>
        <p:txBody>
          <a:bodyPr anchorCtr="0" anchor="b" bIns="41025" lIns="82025" spcFirstLastPara="1" rIns="82025" wrap="square" tIns="41025">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7" name="Google Shape;37;p6"/>
          <p:cNvSpPr txBox="1"/>
          <p:nvPr>
            <p:ph idx="4" type="body"/>
          </p:nvPr>
        </p:nvSpPr>
        <p:spPr>
          <a:xfrm>
            <a:off x="4645025" y="2174875"/>
            <a:ext cx="4041775" cy="3951288"/>
          </a:xfrm>
          <a:prstGeom prst="rect">
            <a:avLst/>
          </a:prstGeom>
          <a:noFill/>
          <a:ln>
            <a:noFill/>
          </a:ln>
        </p:spPr>
        <p:txBody>
          <a:bodyPr anchorCtr="0" anchor="t" bIns="41025" lIns="82025" spcFirstLastPara="1" rIns="82025" wrap="square" tIns="41025">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Font typeface="Arial"/>
              <a:buChar char="•"/>
              <a:defRPr sz="1600"/>
            </a:lvl4pPr>
            <a:lvl5pPr indent="-228600" lvl="4" marL="2286000" algn="l">
              <a:spcBef>
                <a:spcPts val="320"/>
              </a:spcBef>
              <a:spcAft>
                <a:spcPts val="0"/>
              </a:spcAft>
              <a:buSzPts val="1400"/>
              <a:buNone/>
              <a:defRPr sz="1600"/>
            </a:lvl5pPr>
            <a:lvl6pPr indent="-228600" lvl="5" marL="2743200" algn="l">
              <a:spcBef>
                <a:spcPts val="320"/>
              </a:spcBef>
              <a:spcAft>
                <a:spcPts val="0"/>
              </a:spcAft>
              <a:buSzPts val="1400"/>
              <a:buNone/>
              <a:defRPr sz="1600"/>
            </a:lvl6pPr>
            <a:lvl7pPr indent="-228600" lvl="6" marL="3200400" algn="l">
              <a:spcBef>
                <a:spcPts val="320"/>
              </a:spcBef>
              <a:spcAft>
                <a:spcPts val="0"/>
              </a:spcAft>
              <a:buSzPts val="1400"/>
              <a:buNone/>
              <a:defRPr sz="1600"/>
            </a:lvl7pPr>
            <a:lvl8pPr indent="-228600" lvl="7" marL="3657600" algn="l">
              <a:spcBef>
                <a:spcPts val="320"/>
              </a:spcBef>
              <a:spcAft>
                <a:spcPts val="0"/>
              </a:spcAft>
              <a:buSzPts val="1400"/>
              <a:buNone/>
              <a:defRPr sz="1600"/>
            </a:lvl8pPr>
            <a:lvl9pPr indent="-228600" lvl="8" marL="4114800" algn="l">
              <a:spcBef>
                <a:spcPts val="320"/>
              </a:spcBef>
              <a:spcAft>
                <a:spcPts val="0"/>
              </a:spcAft>
              <a:buSzPts val="14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 type="body"/>
          </p:nvPr>
        </p:nvSpPr>
        <p:spPr>
          <a:xfrm>
            <a:off x="3575050" y="273050"/>
            <a:ext cx="5111750" cy="5853113"/>
          </a:xfrm>
          <a:prstGeom prst="rect">
            <a:avLst/>
          </a:prstGeom>
          <a:noFill/>
          <a:ln>
            <a:noFill/>
          </a:ln>
        </p:spPr>
        <p:txBody>
          <a:bodyPr anchorCtr="0" anchor="t" bIns="41025" lIns="82025" spcFirstLastPara="1" rIns="82025" wrap="square" tIns="41025">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Font typeface="Arial"/>
              <a:buChar char="•"/>
              <a:defRPr sz="2000"/>
            </a:lvl4pPr>
            <a:lvl5pPr indent="-228600" lvl="4" marL="2286000" algn="l">
              <a:spcBef>
                <a:spcPts val="400"/>
              </a:spcBef>
              <a:spcAft>
                <a:spcPts val="0"/>
              </a:spcAft>
              <a:buSzPts val="1400"/>
              <a:buNone/>
              <a:defRPr sz="2000"/>
            </a:lvl5pPr>
            <a:lvl6pPr indent="-228600" lvl="5" marL="2743200" algn="l">
              <a:spcBef>
                <a:spcPts val="400"/>
              </a:spcBef>
              <a:spcAft>
                <a:spcPts val="0"/>
              </a:spcAft>
              <a:buSzPts val="1400"/>
              <a:buNone/>
              <a:defRPr sz="2000"/>
            </a:lvl6pPr>
            <a:lvl7pPr indent="-228600" lvl="6" marL="3200400" algn="l">
              <a:spcBef>
                <a:spcPts val="400"/>
              </a:spcBef>
              <a:spcAft>
                <a:spcPts val="0"/>
              </a:spcAft>
              <a:buSzPts val="1400"/>
              <a:buNone/>
              <a:defRPr sz="2000"/>
            </a:lvl7pPr>
            <a:lvl8pPr indent="-228600" lvl="7" marL="3657600" algn="l">
              <a:spcBef>
                <a:spcPts val="400"/>
              </a:spcBef>
              <a:spcAft>
                <a:spcPts val="0"/>
              </a:spcAft>
              <a:buSzPts val="1400"/>
              <a:buNone/>
              <a:defRPr sz="2000"/>
            </a:lvl8pPr>
            <a:lvl9pPr indent="-228600" lvl="8" marL="4114800" algn="l">
              <a:spcBef>
                <a:spcPts val="400"/>
              </a:spcBef>
              <a:spcAft>
                <a:spcPts val="0"/>
              </a:spcAft>
              <a:buSzPts val="1400"/>
              <a:buNone/>
              <a:defRPr sz="2000"/>
            </a:lvl9pPr>
          </a:lstStyle>
          <a:p/>
        </p:txBody>
      </p:sp>
      <p:sp>
        <p:nvSpPr>
          <p:cNvPr id="44" name="Google Shape;44;p9"/>
          <p:cNvSpPr txBox="1"/>
          <p:nvPr>
            <p:ph idx="2" type="body"/>
          </p:nvPr>
        </p:nvSpPr>
        <p:spPr>
          <a:xfrm>
            <a:off x="457200" y="1435100"/>
            <a:ext cx="3008313" cy="4691063"/>
          </a:xfrm>
          <a:prstGeom prst="rect">
            <a:avLst/>
          </a:prstGeom>
          <a:noFill/>
          <a:ln>
            <a:noFill/>
          </a:ln>
        </p:spPr>
        <p:txBody>
          <a:bodyPr anchorCtr="0" anchor="t" bIns="41025" lIns="82025" spcFirstLastPara="1" rIns="82025" wrap="square" tIns="41025">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p:nvPr>
            <p:ph idx="2" type="pic"/>
          </p:nvPr>
        </p:nvSpPr>
        <p:spPr>
          <a:xfrm>
            <a:off x="1792288" y="612775"/>
            <a:ext cx="5486400" cy="4114800"/>
          </a:xfrm>
          <a:prstGeom prst="rect">
            <a:avLst/>
          </a:prstGeom>
          <a:noFill/>
          <a:ln>
            <a:noFill/>
          </a:ln>
        </p:spPr>
        <p:txBody>
          <a:bodyPr anchorCtr="0" anchor="t" bIns="41025" lIns="82025" spcFirstLastPara="1" rIns="82025" wrap="square" tIns="41025">
            <a:noAutofit/>
          </a:bodyPr>
          <a:lstStyle>
            <a:lvl1pPr lvl="0" marR="0" rtl="0" algn="l">
              <a:spcBef>
                <a:spcPts val="640"/>
              </a:spcBef>
              <a:spcAft>
                <a:spcPts val="0"/>
              </a:spcAft>
              <a:buClr>
                <a:srgbClr val="990000"/>
              </a:buClr>
              <a:buSzPts val="3200"/>
              <a:buFont typeface="Noto Sans Symbols"/>
              <a:buNone/>
              <a:defRPr b="0" i="0" sz="3200" u="none" cap="none" strike="noStrike">
                <a:solidFill>
                  <a:srgbClr val="000000"/>
                </a:solidFill>
                <a:latin typeface="Arial"/>
                <a:ea typeface="Arial"/>
                <a:cs typeface="Arial"/>
                <a:sym typeface="Arial"/>
              </a:defRPr>
            </a:lvl1pPr>
            <a:lvl2pPr lvl="1" marR="0" rtl="0" algn="l">
              <a:spcBef>
                <a:spcPts val="560"/>
              </a:spcBef>
              <a:spcAft>
                <a:spcPts val="0"/>
              </a:spcAft>
              <a:buClr>
                <a:srgbClr val="990000"/>
              </a:buClr>
              <a:buSzPts val="2800"/>
              <a:buFont typeface="Noto Sans Symbols"/>
              <a:buNone/>
              <a:defRPr b="0" i="0" sz="2800" u="none" cap="none" strike="noStrike">
                <a:solidFill>
                  <a:srgbClr val="000000"/>
                </a:solidFill>
                <a:latin typeface="Arial"/>
                <a:ea typeface="Arial"/>
                <a:cs typeface="Arial"/>
                <a:sym typeface="Arial"/>
              </a:defRPr>
            </a:lvl2pPr>
            <a:lvl3pPr lvl="2" marR="0" rtl="0" algn="l">
              <a:spcBef>
                <a:spcPts val="480"/>
              </a:spcBef>
              <a:spcAft>
                <a:spcPts val="0"/>
              </a:spcAft>
              <a:buClr>
                <a:srgbClr val="990000"/>
              </a:buClr>
              <a:buSzPts val="2400"/>
              <a:buFont typeface="Noto Sans Symbols"/>
              <a:buNone/>
              <a:defRPr b="0" i="0" sz="2400" u="none" cap="none" strike="noStrike">
                <a:solidFill>
                  <a:srgbClr val="000000"/>
                </a:solidFill>
                <a:latin typeface="Arial"/>
                <a:ea typeface="Arial"/>
                <a:cs typeface="Arial"/>
                <a:sym typeface="Arial"/>
              </a:defRPr>
            </a:lvl3pPr>
            <a:lvl4pPr lvl="3"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4pPr>
            <a:lvl5pPr lvl="4"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5pPr>
            <a:lvl6pPr lvl="5"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6pPr>
            <a:lvl7pPr lvl="6"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7pPr>
            <a:lvl8pPr lvl="7"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8pPr>
            <a:lvl9pPr lvl="8" marR="0" rtl="0" algn="l">
              <a:spcBef>
                <a:spcPts val="400"/>
              </a:spcBef>
              <a:spcAft>
                <a:spcPts val="0"/>
              </a:spcAft>
              <a:buClr>
                <a:srgbClr val="990000"/>
              </a:buClr>
              <a:buSzPts val="2000"/>
              <a:buFont typeface="Arial"/>
              <a:buNone/>
              <a:defRPr b="0" i="0" sz="2000" u="none" cap="none" strike="noStrike">
                <a:solidFill>
                  <a:srgbClr val="000000"/>
                </a:solidFill>
                <a:latin typeface="Arial"/>
                <a:ea typeface="Arial"/>
                <a:cs typeface="Arial"/>
                <a:sym typeface="Arial"/>
              </a:defRPr>
            </a:lvl9pPr>
          </a:lstStyle>
          <a:p/>
        </p:txBody>
      </p:sp>
      <p:sp>
        <p:nvSpPr>
          <p:cNvPr id="48" name="Google Shape;48;p10"/>
          <p:cNvSpPr txBox="1"/>
          <p:nvPr>
            <p:ph idx="1" type="body"/>
          </p:nvPr>
        </p:nvSpPr>
        <p:spPr>
          <a:xfrm>
            <a:off x="1792288" y="5367338"/>
            <a:ext cx="5486400" cy="804862"/>
          </a:xfrm>
          <a:prstGeom prst="rect">
            <a:avLst/>
          </a:prstGeom>
          <a:noFill/>
          <a:ln>
            <a:noFill/>
          </a:ln>
        </p:spPr>
        <p:txBody>
          <a:bodyPr anchorCtr="0" anchor="t" bIns="41025" lIns="82025" spcFirstLastPara="1" rIns="82025" wrap="square" tIns="41025">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3.jpg"/><Relationship Id="rId3" Type="http://schemas.openxmlformats.org/officeDocument/2006/relationships/image" Target="../media/image7.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1BackgroundArtLowBottom" id="10" name="Google Shape;10;p1"/>
          <p:cNvPicPr preferRelativeResize="0"/>
          <p:nvPr/>
        </p:nvPicPr>
        <p:blipFill rotWithShape="1">
          <a:blip r:embed="rId1">
            <a:alphaModFix/>
          </a:blip>
          <a:srcRect b="61664" l="0" r="0" t="0"/>
          <a:stretch/>
        </p:blipFill>
        <p:spPr>
          <a:xfrm>
            <a:off x="0" y="6524625"/>
            <a:ext cx="9144000" cy="336550"/>
          </a:xfrm>
          <a:prstGeom prst="rect">
            <a:avLst/>
          </a:prstGeom>
          <a:noFill/>
          <a:ln>
            <a:noFill/>
          </a:ln>
        </p:spPr>
      </p:pic>
      <p:pic>
        <p:nvPicPr>
          <p:cNvPr descr="1BackgroundArtTopStraightLow" id="11" name="Google Shape;11;p1"/>
          <p:cNvPicPr preferRelativeResize="0"/>
          <p:nvPr/>
        </p:nvPicPr>
        <p:blipFill rotWithShape="1">
          <a:blip r:embed="rId2">
            <a:alphaModFix/>
          </a:blip>
          <a:srcRect b="0" l="0" r="0" t="0"/>
          <a:stretch/>
        </p:blipFill>
        <p:spPr>
          <a:xfrm>
            <a:off x="0" y="0"/>
            <a:ext cx="9144000" cy="755650"/>
          </a:xfrm>
          <a:prstGeom prst="rect">
            <a:avLst/>
          </a:prstGeom>
          <a:noFill/>
          <a:ln>
            <a:noFill/>
          </a:ln>
        </p:spPr>
      </p:pic>
      <p:sp>
        <p:nvSpPr>
          <p:cNvPr id="12" name="Google Shape;12;p1"/>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lvl1pPr indent="-381000" lvl="0" marL="457200" marR="0" rtl="0" algn="l">
              <a:spcBef>
                <a:spcPts val="480"/>
              </a:spcBef>
              <a:spcAft>
                <a:spcPts val="0"/>
              </a:spcAft>
              <a:buClr>
                <a:srgbClr val="990000"/>
              </a:buClr>
              <a:buSzPts val="2400"/>
              <a:buFont typeface="Noto Sans Symbols"/>
              <a:buChar char="♦"/>
              <a:defRPr b="0" i="0" sz="2400" u="none" cap="none" strike="noStrike">
                <a:solidFill>
                  <a:srgbClr val="000000"/>
                </a:solidFill>
                <a:latin typeface="Arial"/>
                <a:ea typeface="Arial"/>
                <a:cs typeface="Arial"/>
                <a:sym typeface="Arial"/>
              </a:defRPr>
            </a:lvl1pPr>
            <a:lvl2pPr indent="-355600" lvl="1" marL="914400" marR="0" rtl="0" algn="l">
              <a:spcBef>
                <a:spcPts val="400"/>
              </a:spcBef>
              <a:spcAft>
                <a:spcPts val="0"/>
              </a:spcAft>
              <a:buClr>
                <a:srgbClr val="990000"/>
              </a:buClr>
              <a:buSzPts val="2000"/>
              <a:buFont typeface="Noto Sans Symbols"/>
              <a:buChar char="⮚"/>
              <a:defRPr b="0" i="0" sz="2000" u="none" cap="none" strike="noStrike">
                <a:solidFill>
                  <a:srgbClr val="000000"/>
                </a:solidFill>
                <a:latin typeface="Arial"/>
                <a:ea typeface="Arial"/>
                <a:cs typeface="Arial"/>
                <a:sym typeface="Arial"/>
              </a:defRPr>
            </a:lvl2pPr>
            <a:lvl3pPr indent="-342900" lvl="2" marL="1371600" marR="0" rtl="0" algn="l">
              <a:spcBef>
                <a:spcPts val="360"/>
              </a:spcBef>
              <a:spcAft>
                <a:spcPts val="0"/>
              </a:spcAft>
              <a:buClr>
                <a:srgbClr val="990000"/>
              </a:buClr>
              <a:buSzPts val="1800"/>
              <a:buFont typeface="Noto Sans Symbols"/>
              <a:buChar char="▪"/>
              <a:defRPr b="0" i="0" sz="1800" u="none" cap="none" strike="noStrike">
                <a:solidFill>
                  <a:srgbClr val="000000"/>
                </a:solidFill>
                <a:latin typeface="Arial"/>
                <a:ea typeface="Arial"/>
                <a:cs typeface="Arial"/>
                <a:sym typeface="Arial"/>
              </a:defRPr>
            </a:lvl3pPr>
            <a:lvl4pPr indent="-330200" lvl="3" marL="1828800" marR="0" rtl="0" algn="l">
              <a:spcBef>
                <a:spcPts val="320"/>
              </a:spcBef>
              <a:spcAft>
                <a:spcPts val="0"/>
              </a:spcAft>
              <a:buClr>
                <a:srgbClr val="990000"/>
              </a:buClr>
              <a:buSzPts val="1600"/>
              <a:buFont typeface="Arial"/>
              <a:buChar char="•"/>
              <a:defRPr b="0" i="0" sz="1600" u="none" cap="none" strike="noStrike">
                <a:solidFill>
                  <a:srgbClr val="000000"/>
                </a:solidFill>
                <a:latin typeface="Arial"/>
                <a:ea typeface="Arial"/>
                <a:cs typeface="Arial"/>
                <a:sym typeface="Arial"/>
              </a:defRPr>
            </a:lvl4pPr>
            <a:lvl5pPr indent="-228600" lvl="4" marL="22860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5pPr>
            <a:lvl6pPr indent="-228600" lvl="5" marL="27432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6pPr>
            <a:lvl7pPr indent="-228600" lvl="6" marL="32004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7pPr>
            <a:lvl8pPr indent="-228600" lvl="7" marL="36576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8pPr>
            <a:lvl9pPr indent="-228600" lvl="8" marL="4114800" marR="0" rtl="0" algn="l">
              <a:spcBef>
                <a:spcPts val="320"/>
              </a:spcBef>
              <a:spcAft>
                <a:spcPts val="0"/>
              </a:spcAft>
              <a:buSzPts val="1400"/>
              <a:buNone/>
              <a:defRPr b="0" i="0" sz="1600" u="none" cap="none" strike="noStrike">
                <a:solidFill>
                  <a:srgbClr val="000000"/>
                </a:solidFill>
                <a:latin typeface="Arial"/>
                <a:ea typeface="Arial"/>
                <a:cs typeface="Arial"/>
                <a:sym typeface="Arial"/>
              </a:defRPr>
            </a:lvl9pPr>
          </a:lstStyle>
          <a:p/>
        </p:txBody>
      </p:sp>
      <p:sp>
        <p:nvSpPr>
          <p:cNvPr id="13" name="Google Shape;13;p1"/>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1pPr>
            <a:lvl2pPr lvl="1"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2pPr>
            <a:lvl3pPr lvl="2"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3pPr>
            <a:lvl4pPr lvl="3"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4pPr>
            <a:lvl5pPr lvl="4"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5pPr>
            <a:lvl6pPr lvl="5"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6pPr>
            <a:lvl7pPr lvl="6"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7pPr>
            <a:lvl8pPr lvl="7"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8pPr>
            <a:lvl9pPr lvl="8" marR="0" rtl="0" algn="l">
              <a:spcBef>
                <a:spcPts val="0"/>
              </a:spcBef>
              <a:spcAft>
                <a:spcPts val="0"/>
              </a:spcAft>
              <a:buSzPts val="1400"/>
              <a:buNone/>
              <a:defRPr b="0" i="0" sz="2800" u="none" cap="none" strike="noStrike">
                <a:solidFill>
                  <a:schemeClr val="lt1"/>
                </a:solidFill>
                <a:latin typeface="Arial Black"/>
                <a:ea typeface="Arial Black"/>
                <a:cs typeface="Arial Black"/>
                <a:sym typeface="Arial Black"/>
              </a:defRPr>
            </a:lvl9pPr>
          </a:lstStyle>
          <a:p/>
        </p:txBody>
      </p:sp>
      <p:sp>
        <p:nvSpPr>
          <p:cNvPr id="14" name="Google Shape;14;p1"/>
          <p:cNvSpPr txBox="1"/>
          <p:nvPr/>
        </p:nvSpPr>
        <p:spPr>
          <a:xfrm>
            <a:off x="50800" y="6534150"/>
            <a:ext cx="361950" cy="285750"/>
          </a:xfrm>
          <a:prstGeom prst="rect">
            <a:avLst/>
          </a:prstGeom>
          <a:noFill/>
          <a:ln>
            <a:noFill/>
          </a:ln>
        </p:spPr>
        <p:txBody>
          <a:bodyPr anchorCtr="0" anchor="t" bIns="66050" lIns="66050" spcFirstLastPara="1" rIns="66050" wrap="square" tIns="66050">
            <a:noAutofit/>
          </a:bodyPr>
          <a:lstStyle/>
          <a:p>
            <a:pPr indent="0" lvl="0" marL="0" marR="0" rtl="0" algn="ctr">
              <a:spcBef>
                <a:spcPts val="0"/>
              </a:spcBef>
              <a:spcAft>
                <a:spcPts val="0"/>
              </a:spcAft>
              <a:buClr>
                <a:srgbClr val="255282"/>
              </a:buClr>
              <a:buSzPts val="1000"/>
              <a:buFont typeface="Arial"/>
              <a:buNone/>
            </a:pPr>
            <a:fld id="{00000000-1234-1234-1234-123412341234}" type="slidenum">
              <a:rPr b="0" i="0" lang="en-US" sz="1000" u="none" cap="none" strike="noStrike">
                <a:solidFill>
                  <a:srgbClr val="255282"/>
                </a:solidFill>
                <a:latin typeface="Arial Black"/>
                <a:ea typeface="Arial Black"/>
                <a:cs typeface="Arial Black"/>
                <a:sym typeface="Arial Black"/>
              </a:rPr>
              <a:t>‹#›</a:t>
            </a:fld>
            <a:endParaRPr b="0" i="0" sz="1000" u="none" cap="none" strike="noStrike">
              <a:solidFill>
                <a:srgbClr val="255282"/>
              </a:solidFill>
              <a:latin typeface="Arial Black"/>
              <a:ea typeface="Arial Black"/>
              <a:cs typeface="Arial Black"/>
              <a:sym typeface="Arial Black"/>
            </a:endParaRPr>
          </a:p>
        </p:txBody>
      </p:sp>
      <p:pic>
        <p:nvPicPr>
          <p:cNvPr descr="LogoLow" id="15" name="Google Shape;15;p1"/>
          <p:cNvPicPr preferRelativeResize="0"/>
          <p:nvPr/>
        </p:nvPicPr>
        <p:blipFill rotWithShape="1">
          <a:blip r:embed="rId3">
            <a:alphaModFix/>
          </a:blip>
          <a:srcRect b="0" l="0" r="0" t="0"/>
          <a:stretch/>
        </p:blipFill>
        <p:spPr>
          <a:xfrm>
            <a:off x="7564438" y="5876925"/>
            <a:ext cx="1492250" cy="7159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8.gif"/><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92150" y="4014788"/>
            <a:ext cx="7772400" cy="7096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Silicon Labs C8051F020</a:t>
            </a:r>
            <a:br>
              <a:rPr lang="en-US"/>
            </a:br>
            <a:r>
              <a:rPr lang="en-US"/>
              <a:t>System Overview </a:t>
            </a:r>
            <a:endParaRPr/>
          </a:p>
        </p:txBody>
      </p:sp>
      <p:sp>
        <p:nvSpPr>
          <p:cNvPr id="61" name="Google Shape;61;p13"/>
          <p:cNvSpPr txBox="1"/>
          <p:nvPr/>
        </p:nvSpPr>
        <p:spPr>
          <a:xfrm>
            <a:off x="685800" y="6138228"/>
            <a:ext cx="7772400" cy="70961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Arial"/>
                <a:ea typeface="Arial"/>
                <a:cs typeface="Arial"/>
                <a:sym typeface="Arial"/>
              </a:rPr>
              <a:t>Professor Yasser Kadah – www.k-space.org</a:t>
            </a:r>
            <a:endParaRPr b="0" i="0" sz="2800" u="none" cap="none" strike="noStrike">
              <a:solidFill>
                <a:schemeClr val="lt1"/>
              </a:solidFill>
              <a:latin typeface="Arial"/>
              <a:ea typeface="Arial"/>
              <a:cs typeface="Arial"/>
              <a:sym typeface="Arial"/>
            </a:endParaRPr>
          </a:p>
        </p:txBody>
      </p:sp>
      <p:pic>
        <p:nvPicPr>
          <p:cNvPr descr="C:\Documents and Settings\YASSER.YMK\My Documents\Cairo Univ Logo\logo_reduced.jpg" id="62" name="Google Shape;62;p13"/>
          <p:cNvPicPr preferRelativeResize="0"/>
          <p:nvPr/>
        </p:nvPicPr>
        <p:blipFill rotWithShape="1">
          <a:blip r:embed="rId3">
            <a:alphaModFix/>
          </a:blip>
          <a:srcRect b="0" l="0" r="0" t="0"/>
          <a:stretch/>
        </p:blipFill>
        <p:spPr>
          <a:xfrm>
            <a:off x="4088606" y="4896339"/>
            <a:ext cx="966788" cy="119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Is 8-bit Still Relevant?</a:t>
            </a:r>
            <a:endParaRPr/>
          </a:p>
        </p:txBody>
      </p:sp>
      <p:sp>
        <p:nvSpPr>
          <p:cNvPr id="135" name="Google Shape;135;p22"/>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“n-bit” – the “n” refers to the data bus width of the CPU, and is the maximum width of data it can handle at a time</a:t>
            </a:r>
            <a:endParaRPr/>
          </a:p>
          <a:p>
            <a:pPr indent="-342900" lvl="0" marL="342900" rtl="0" algn="l">
              <a:spcBef>
                <a:spcPts val="480"/>
              </a:spcBef>
              <a:spcAft>
                <a:spcPts val="0"/>
              </a:spcAft>
              <a:buSzPts val="2400"/>
              <a:buChar char="♦"/>
            </a:pPr>
            <a:r>
              <a:rPr lang="en-US"/>
              <a:t>PCs with 64-bit microprocessors are becoming common</a:t>
            </a:r>
            <a:endParaRPr/>
          </a:p>
          <a:p>
            <a:pPr indent="-342900" lvl="0" marL="342900" rtl="0" algn="l">
              <a:spcBef>
                <a:spcPts val="480"/>
              </a:spcBef>
              <a:spcAft>
                <a:spcPts val="0"/>
              </a:spcAft>
              <a:buSzPts val="2400"/>
              <a:buChar char="♦"/>
            </a:pPr>
            <a:r>
              <a:rPr lang="en-US"/>
              <a:t>Over 55% of all processors sold per year are 8-bit processors, which comes to over 3 billion of them per year!</a:t>
            </a:r>
            <a:endParaRPr/>
          </a:p>
          <a:p>
            <a:pPr indent="-342900" lvl="0" marL="342900" rtl="0" algn="l">
              <a:spcBef>
                <a:spcPts val="480"/>
              </a:spcBef>
              <a:spcAft>
                <a:spcPts val="0"/>
              </a:spcAft>
              <a:buSzPts val="2400"/>
              <a:buChar char="♦"/>
            </a:pPr>
            <a:r>
              <a:rPr lang="en-US"/>
              <a:t>8-bit microcontrollers are sufficient and cost-effective for many embedded applications</a:t>
            </a:r>
            <a:endParaRPr/>
          </a:p>
          <a:p>
            <a:pPr indent="-342900" lvl="0" marL="342900" rtl="0" algn="l">
              <a:spcBef>
                <a:spcPts val="480"/>
              </a:spcBef>
              <a:spcAft>
                <a:spcPts val="0"/>
              </a:spcAft>
              <a:buSzPts val="2400"/>
              <a:buChar char="♦"/>
            </a:pPr>
            <a:r>
              <a:rPr lang="en-US"/>
              <a:t>More and more advanced features and peripherals are added to 8-bit processors by various vendors</a:t>
            </a:r>
            <a:endParaRPr/>
          </a:p>
          <a:p>
            <a:pPr indent="-342900" lvl="0" marL="342900" rtl="0" algn="l">
              <a:spcBef>
                <a:spcPts val="480"/>
              </a:spcBef>
              <a:spcAft>
                <a:spcPts val="0"/>
              </a:spcAft>
              <a:buSzPts val="2400"/>
              <a:buChar char="♦"/>
            </a:pPr>
            <a:r>
              <a:rPr lang="en-US"/>
              <a:t>8-bit MCUs are well-suited for low-power applications that use batteries</a:t>
            </a:r>
            <a:endParaRPr/>
          </a:p>
          <a:p>
            <a:pPr indent="0" lvl="0" marL="0" rtl="0" algn="l">
              <a:spcBef>
                <a:spcPts val="480"/>
              </a:spcBef>
              <a:spcAft>
                <a:spcPts val="0"/>
              </a:spcAft>
              <a:buSzPts val="2400"/>
              <a:buNone/>
            </a:pPr>
            <a:r>
              <a:t/>
            </a:r>
            <a:endParaRPr/>
          </a:p>
        </p:txBody>
      </p:sp>
      <p:pic>
        <p:nvPicPr>
          <p:cNvPr id="136" name="Google Shape;136;p22"/>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CIP-51 </a:t>
            </a:r>
            <a:endParaRPr/>
          </a:p>
        </p:txBody>
      </p:sp>
      <p:sp>
        <p:nvSpPr>
          <p:cNvPr id="143" name="Google Shape;143;p23"/>
          <p:cNvSpPr/>
          <p:nvPr/>
        </p:nvSpPr>
        <p:spPr>
          <a:xfrm>
            <a:off x="0" y="90011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44" name="Google Shape;144;p23"/>
          <p:cNvSpPr/>
          <p:nvPr/>
        </p:nvSpPr>
        <p:spPr>
          <a:xfrm>
            <a:off x="231775" y="871538"/>
            <a:ext cx="4487863" cy="52482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45" name="Google Shape;145;p23"/>
          <p:cNvSpPr txBox="1"/>
          <p:nvPr>
            <p:ph idx="1" type="body"/>
          </p:nvPr>
        </p:nvSpPr>
        <p:spPr>
          <a:xfrm>
            <a:off x="4918075" y="809625"/>
            <a:ext cx="4002088" cy="5253038"/>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2000"/>
              <a:buChar char="♦"/>
            </a:pPr>
            <a:r>
              <a:rPr lang="en-US" sz="2000"/>
              <a:t>CIP-51 is the CPU of the Silicon Labs C8051F020 MCU</a:t>
            </a:r>
            <a:endParaRPr/>
          </a:p>
          <a:p>
            <a:pPr indent="-215900" lvl="0" marL="342900" rtl="0" algn="l">
              <a:lnSpc>
                <a:spcPct val="90000"/>
              </a:lnSpc>
              <a:spcBef>
                <a:spcPts val="400"/>
              </a:spcBef>
              <a:spcAft>
                <a:spcPts val="0"/>
              </a:spcAft>
              <a:buSzPts val="2000"/>
              <a:buNone/>
            </a:pPr>
            <a:r>
              <a:t/>
            </a:r>
            <a:endParaRPr sz="2000"/>
          </a:p>
          <a:p>
            <a:pPr indent="-342900" lvl="0" marL="342900" rtl="0" algn="l">
              <a:lnSpc>
                <a:spcPct val="90000"/>
              </a:lnSpc>
              <a:spcBef>
                <a:spcPts val="400"/>
              </a:spcBef>
              <a:spcAft>
                <a:spcPts val="0"/>
              </a:spcAft>
              <a:buSzPts val="2000"/>
              <a:buChar char="♦"/>
            </a:pPr>
            <a:r>
              <a:rPr lang="en-US" sz="2000"/>
              <a:t>The CIP-51 implements the standard 8051 organization, as well as additional custom peripherals</a:t>
            </a:r>
            <a:endParaRPr/>
          </a:p>
          <a:p>
            <a:pPr indent="-215900" lvl="0" marL="342900" rtl="0" algn="l">
              <a:lnSpc>
                <a:spcPct val="90000"/>
              </a:lnSpc>
              <a:spcBef>
                <a:spcPts val="400"/>
              </a:spcBef>
              <a:spcAft>
                <a:spcPts val="0"/>
              </a:spcAft>
              <a:buSzPts val="2000"/>
              <a:buNone/>
            </a:pPr>
            <a:r>
              <a:t/>
            </a:r>
            <a:endParaRPr sz="2000"/>
          </a:p>
          <a:p>
            <a:pPr indent="-342900" lvl="0" marL="342900" rtl="0" algn="l">
              <a:lnSpc>
                <a:spcPct val="90000"/>
              </a:lnSpc>
              <a:spcBef>
                <a:spcPts val="400"/>
              </a:spcBef>
              <a:spcAft>
                <a:spcPts val="0"/>
              </a:spcAft>
              <a:buSzPts val="2000"/>
              <a:buChar char="♦"/>
            </a:pPr>
            <a:r>
              <a:rPr lang="en-US" sz="2000"/>
              <a:t>At 25 MHz, it has a peak throughput of 25 millions of instructions per second (MIPS)</a:t>
            </a:r>
            <a:endParaRPr/>
          </a:p>
          <a:p>
            <a:pPr indent="-215900" lvl="0" marL="342900" rtl="0" algn="l">
              <a:lnSpc>
                <a:spcPct val="90000"/>
              </a:lnSpc>
              <a:spcBef>
                <a:spcPts val="400"/>
              </a:spcBef>
              <a:spcAft>
                <a:spcPts val="0"/>
              </a:spcAft>
              <a:buSzPts val="2000"/>
              <a:buNone/>
            </a:pPr>
            <a:r>
              <a:t/>
            </a:r>
            <a:endParaRPr sz="2000"/>
          </a:p>
          <a:p>
            <a:pPr indent="-342900" lvl="0" marL="342900" rtl="0" algn="l">
              <a:lnSpc>
                <a:spcPct val="90000"/>
              </a:lnSpc>
              <a:spcBef>
                <a:spcPts val="400"/>
              </a:spcBef>
              <a:spcAft>
                <a:spcPts val="0"/>
              </a:spcAft>
              <a:buSzPts val="2000"/>
              <a:buChar char="♦"/>
            </a:pPr>
            <a:r>
              <a:rPr lang="en-US" sz="2000"/>
              <a:t>The CIP-51 has a total of 109 instructions</a:t>
            </a:r>
            <a:endParaRPr sz="2000"/>
          </a:p>
        </p:txBody>
      </p:sp>
      <p:pic>
        <p:nvPicPr>
          <p:cNvPr id="146" name="Google Shape;146;p23"/>
          <p:cNvPicPr preferRelativeResize="0"/>
          <p:nvPr/>
        </p:nvPicPr>
        <p:blipFill rotWithShape="1">
          <a:blip r:embed="rId3">
            <a:alphaModFix/>
          </a:blip>
          <a:srcRect b="0" l="0" r="0" t="0"/>
          <a:stretch/>
        </p:blipFill>
        <p:spPr>
          <a:xfrm>
            <a:off x="530225" y="1022350"/>
            <a:ext cx="4333875" cy="4981575"/>
          </a:xfrm>
          <a:prstGeom prst="rect">
            <a:avLst/>
          </a:prstGeom>
          <a:noFill/>
          <a:ln>
            <a:noFill/>
          </a:ln>
        </p:spPr>
      </p:pic>
      <p:pic>
        <p:nvPicPr>
          <p:cNvPr id="147" name="Google Shape;147;p23"/>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C8051F020 System Overview</a:t>
            </a:r>
            <a:endParaRPr/>
          </a:p>
        </p:txBody>
      </p:sp>
      <p:sp>
        <p:nvSpPr>
          <p:cNvPr id="154" name="Google Shape;154;p24"/>
          <p:cNvSpPr txBox="1"/>
          <p:nvPr>
            <p:ph idx="1" type="body"/>
          </p:nvPr>
        </p:nvSpPr>
        <p:spPr>
          <a:xfrm>
            <a:off x="227013" y="838200"/>
            <a:ext cx="4138612" cy="5386388"/>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The Silicon Labs C8051F020 is a fully integrated </a:t>
            </a:r>
            <a:r>
              <a:rPr i="1" lang="en-US" u="sng"/>
              <a:t>mixed-signal</a:t>
            </a:r>
            <a:r>
              <a:rPr lang="en-US"/>
              <a:t> </a:t>
            </a:r>
            <a:r>
              <a:rPr i="1" lang="en-US" u="sng"/>
              <a:t>system-on-a-chip </a:t>
            </a:r>
            <a:r>
              <a:rPr lang="en-US"/>
              <a:t> microcontroller available in a 100-pin package</a:t>
            </a:r>
            <a:endParaRPr/>
          </a:p>
          <a:p>
            <a:pPr indent="-285750" lvl="1" marL="742950" rtl="0" algn="l">
              <a:spcBef>
                <a:spcPts val="400"/>
              </a:spcBef>
              <a:spcAft>
                <a:spcPts val="0"/>
              </a:spcAft>
              <a:buSzPts val="2000"/>
              <a:buChar char="⮚"/>
            </a:pPr>
            <a:r>
              <a:rPr i="1" lang="en-US"/>
              <a:t>Mixed-Signal</a:t>
            </a:r>
            <a:endParaRPr/>
          </a:p>
          <a:p>
            <a:pPr indent="-228600" lvl="2" marL="1143000" rtl="0" algn="l">
              <a:spcBef>
                <a:spcPts val="360"/>
              </a:spcBef>
              <a:spcAft>
                <a:spcPts val="0"/>
              </a:spcAft>
              <a:buSzPts val="1800"/>
              <a:buChar char="▪"/>
            </a:pPr>
            <a:r>
              <a:rPr lang="en-US"/>
              <a:t>Contains both digital and analog peripherals</a:t>
            </a:r>
            <a:endParaRPr/>
          </a:p>
          <a:p>
            <a:pPr indent="-285750" lvl="1" marL="742950" rtl="0" algn="l">
              <a:spcBef>
                <a:spcPts val="400"/>
              </a:spcBef>
              <a:spcAft>
                <a:spcPts val="0"/>
              </a:spcAft>
              <a:buSzPts val="2000"/>
              <a:buChar char="⮚"/>
            </a:pPr>
            <a:r>
              <a:rPr i="1" lang="en-US"/>
              <a:t>System-on-a-chip (SOC)</a:t>
            </a:r>
            <a:endParaRPr/>
          </a:p>
          <a:p>
            <a:pPr indent="-228600" lvl="2" marL="1143000" rtl="0" algn="l">
              <a:spcBef>
                <a:spcPts val="360"/>
              </a:spcBef>
              <a:spcAft>
                <a:spcPts val="0"/>
              </a:spcAft>
              <a:buSzPts val="1800"/>
              <a:buChar char="▪"/>
            </a:pPr>
            <a:r>
              <a:rPr lang="en-US"/>
              <a:t>Integrates memory, CPU, peripherals, and clock generator in a single package</a:t>
            </a:r>
            <a:endParaRPr/>
          </a:p>
        </p:txBody>
      </p:sp>
      <p:sp>
        <p:nvSpPr>
          <p:cNvPr id="155" name="Google Shape;155;p24"/>
          <p:cNvSpPr/>
          <p:nvPr/>
        </p:nvSpPr>
        <p:spPr>
          <a:xfrm>
            <a:off x="0" y="1666875"/>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56" name="Google Shape;156;p24"/>
          <p:cNvSpPr/>
          <p:nvPr/>
        </p:nvSpPr>
        <p:spPr>
          <a:xfrm>
            <a:off x="4530725" y="1052513"/>
            <a:ext cx="4441825" cy="4302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157" name="Google Shape;157;p24"/>
          <p:cNvPicPr preferRelativeResize="0"/>
          <p:nvPr/>
        </p:nvPicPr>
        <p:blipFill rotWithShape="1">
          <a:blip r:embed="rId3">
            <a:alphaModFix/>
          </a:blip>
          <a:srcRect b="0" l="0" r="0" t="0"/>
          <a:stretch/>
        </p:blipFill>
        <p:spPr>
          <a:xfrm>
            <a:off x="4341813" y="1020763"/>
            <a:ext cx="4657725" cy="4648200"/>
          </a:xfrm>
          <a:prstGeom prst="rect">
            <a:avLst/>
          </a:prstGeom>
          <a:noFill/>
          <a:ln>
            <a:noFill/>
          </a:ln>
        </p:spPr>
      </p:pic>
      <p:pic>
        <p:nvPicPr>
          <p:cNvPr id="158" name="Google Shape;158;p24"/>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C8051F020 System Overview</a:t>
            </a:r>
            <a:r>
              <a:rPr lang="en-US">
                <a:latin typeface="Arial"/>
                <a:ea typeface="Arial"/>
                <a:cs typeface="Arial"/>
                <a:sym typeface="Arial"/>
              </a:rPr>
              <a:t>—</a:t>
            </a:r>
            <a:r>
              <a:rPr lang="en-US"/>
              <a:t>Features</a:t>
            </a:r>
            <a:endParaRPr/>
          </a:p>
        </p:txBody>
      </p:sp>
      <p:graphicFrame>
        <p:nvGraphicFramePr>
          <p:cNvPr id="165" name="Google Shape;165;p25"/>
          <p:cNvGraphicFramePr/>
          <p:nvPr/>
        </p:nvGraphicFramePr>
        <p:xfrm>
          <a:off x="457200" y="1238250"/>
          <a:ext cx="3000000" cy="3000000"/>
        </p:xfrm>
        <a:graphic>
          <a:graphicData uri="http://schemas.openxmlformats.org/drawingml/2006/table">
            <a:tbl>
              <a:tblPr>
                <a:noFill/>
                <a:tableStyleId>{7E1ED69E-235A-41AA-88AF-CE57489CC3CC}</a:tableStyleId>
              </a:tblPr>
              <a:tblGrid>
                <a:gridCol w="3332175"/>
                <a:gridCol w="1292225"/>
              </a:tblGrid>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Peak throughput</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25 MIPS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FLASH program memory</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64 K</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On-chip data RAM</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4352 bytes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Full-duplex UARTS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x 2</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16-bit timers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x 5</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Digital I/O ports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64-pin</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12-bit 100 ksps ADC </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8 channels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8-bit 500 ksps ADC </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8 channels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DAC resolution</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12-bit</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DAC outputs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x 2</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Analog comparators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x 2</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Interrupts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2 levels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PCA (programmable counter arrays)</a:t>
                      </a:r>
                      <a:endParaRPr b="1" i="0" sz="18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990000"/>
                        </a:buClr>
                        <a:buSzPts val="1400"/>
                        <a:buFont typeface="Noto Sans Symbols"/>
                        <a:buNone/>
                      </a:pPr>
                      <a:r>
                        <a:rPr b="1" i="0" lang="en-US" sz="1400" u="none" cap="none" strike="noStrike">
                          <a:solidFill>
                            <a:srgbClr val="000000"/>
                          </a:solidFill>
                          <a:latin typeface="Arial"/>
                          <a:ea typeface="Arial"/>
                          <a:cs typeface="Arial"/>
                          <a:sym typeface="Arial"/>
                        </a:rPr>
                        <a:t>5 channels</a:t>
                      </a:r>
                      <a:endParaRPr b="1" i="0" sz="14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Internal oscillator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990000"/>
                        </a:buClr>
                        <a:buSzPts val="1400"/>
                        <a:buFont typeface="Noto Sans Symbols"/>
                        <a:buNone/>
                      </a:pPr>
                      <a:r>
                        <a:rPr b="1" i="0" lang="en-US" sz="1400" u="none" cap="none" strike="noStrike">
                          <a:solidFill>
                            <a:srgbClr val="000000"/>
                          </a:solidFill>
                          <a:latin typeface="Arial"/>
                          <a:ea typeface="Arial"/>
                          <a:cs typeface="Arial"/>
                          <a:sym typeface="Arial"/>
                        </a:rPr>
                        <a:t>25 Mhz</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r h="30480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Debug circuitry</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l">
                        <a:lnSpc>
                          <a:spcPct val="100000"/>
                        </a:lnSpc>
                        <a:spcBef>
                          <a:spcPts val="0"/>
                        </a:spcBef>
                        <a:spcAft>
                          <a:spcPts val="0"/>
                        </a:spcAft>
                        <a:buClr>
                          <a:srgbClr val="990000"/>
                        </a:buClr>
                        <a:buSzPts val="1400"/>
                        <a:buFont typeface="Noto Sans Symbols"/>
                        <a:buNone/>
                      </a:pPr>
                      <a:r>
                        <a:t/>
                      </a:r>
                      <a:endParaRPr b="1" i="0" sz="1400" u="none" cap="none" strike="noStrike">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bl>
          </a:graphicData>
        </a:graphic>
      </p:graphicFrame>
      <p:sp>
        <p:nvSpPr>
          <p:cNvPr id="166" name="Google Shape;166;p25"/>
          <p:cNvSpPr/>
          <p:nvPr/>
        </p:nvSpPr>
        <p:spPr>
          <a:xfrm>
            <a:off x="5437188" y="1495425"/>
            <a:ext cx="3454400" cy="3346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167" name="Google Shape;167;p25"/>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C8051F020 Functional Block Diagram</a:t>
            </a:r>
            <a:endParaRPr/>
          </a:p>
        </p:txBody>
      </p:sp>
      <p:sp>
        <p:nvSpPr>
          <p:cNvPr id="174" name="Google Shape;174;p26"/>
          <p:cNvSpPr/>
          <p:nvPr/>
        </p:nvSpPr>
        <p:spPr>
          <a:xfrm>
            <a:off x="0" y="1004888"/>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75" name="Google Shape;175;p26"/>
          <p:cNvSpPr/>
          <p:nvPr/>
        </p:nvSpPr>
        <p:spPr>
          <a:xfrm>
            <a:off x="382588" y="1004888"/>
            <a:ext cx="7051675" cy="5276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176" name="Google Shape;176;p26"/>
          <p:cNvPicPr preferRelativeResize="0"/>
          <p:nvPr/>
        </p:nvPicPr>
        <p:blipFill rotWithShape="1">
          <a:blip r:embed="rId3">
            <a:alphaModFix/>
          </a:blip>
          <a:srcRect b="0" l="0" r="0" t="0"/>
          <a:stretch/>
        </p:blipFill>
        <p:spPr>
          <a:xfrm>
            <a:off x="679450" y="844550"/>
            <a:ext cx="7148513" cy="5137150"/>
          </a:xfrm>
          <a:prstGeom prst="rect">
            <a:avLst/>
          </a:prstGeom>
          <a:noFill/>
          <a:ln>
            <a:noFill/>
          </a:ln>
        </p:spPr>
      </p:pic>
      <p:pic>
        <p:nvPicPr>
          <p:cNvPr id="177" name="Google Shape;177;p26"/>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Memory Organization</a:t>
            </a:r>
            <a:endParaRPr/>
          </a:p>
        </p:txBody>
      </p:sp>
      <p:sp>
        <p:nvSpPr>
          <p:cNvPr id="184" name="Google Shape;184;p27"/>
          <p:cNvSpPr/>
          <p:nvPr/>
        </p:nvSpPr>
        <p:spPr>
          <a:xfrm>
            <a:off x="6535738" y="838200"/>
            <a:ext cx="2374900" cy="4959350"/>
          </a:xfrm>
          <a:prstGeom prst="rect">
            <a:avLst/>
          </a:prstGeom>
          <a:noFill/>
          <a:ln>
            <a:noFill/>
          </a:ln>
        </p:spPr>
        <p:txBody>
          <a:bodyPr anchorCtr="0" anchor="t" bIns="41025" lIns="82025" spcFirstLastPara="1" rIns="82025" wrap="square" tIns="41025">
            <a:noAutofit/>
          </a:bodyPr>
          <a:lstStyle/>
          <a:p>
            <a:pPr indent="-342900" lvl="0" marL="342900" marR="0" rtl="0" algn="l">
              <a:spcBef>
                <a:spcPts val="0"/>
              </a:spcBef>
              <a:spcAft>
                <a:spcPts val="0"/>
              </a:spcAft>
              <a:buClr>
                <a:srgbClr val="990000"/>
              </a:buClr>
              <a:buSzPts val="2000"/>
              <a:buFont typeface="Noto Sans Symbols"/>
              <a:buChar char="♦"/>
            </a:pPr>
            <a:r>
              <a:rPr lang="en-US" sz="2000">
                <a:solidFill>
                  <a:srgbClr val="000000"/>
                </a:solidFill>
                <a:latin typeface="Arial"/>
                <a:ea typeface="Arial"/>
                <a:cs typeface="Arial"/>
                <a:sym typeface="Arial"/>
              </a:rPr>
              <a:t>The memory organization of C8051F020 is similar to that of a standard 8051</a:t>
            </a:r>
            <a:endParaRPr/>
          </a:p>
          <a:p>
            <a:pPr indent="-215900" lvl="0" marL="342900" marR="0" rtl="0" algn="l">
              <a:spcBef>
                <a:spcPts val="400"/>
              </a:spcBef>
              <a:spcAft>
                <a:spcPts val="0"/>
              </a:spcAft>
              <a:buClr>
                <a:srgbClr val="990000"/>
              </a:buClr>
              <a:buSzPts val="2000"/>
              <a:buFont typeface="Noto Sans Symbols"/>
              <a:buNone/>
            </a:pPr>
            <a:r>
              <a:t/>
            </a:r>
            <a:endParaRPr sz="2000">
              <a:solidFill>
                <a:srgbClr val="000000"/>
              </a:solidFill>
              <a:latin typeface="Arial"/>
              <a:ea typeface="Arial"/>
              <a:cs typeface="Arial"/>
              <a:sym typeface="Arial"/>
            </a:endParaRPr>
          </a:p>
          <a:p>
            <a:pPr indent="-342900" lvl="0" marL="342900" marR="0" rtl="0" algn="l">
              <a:spcBef>
                <a:spcPts val="400"/>
              </a:spcBef>
              <a:spcAft>
                <a:spcPts val="0"/>
              </a:spcAft>
              <a:buClr>
                <a:srgbClr val="990000"/>
              </a:buClr>
              <a:buSzPts val="2000"/>
              <a:buFont typeface="Noto Sans Symbols"/>
              <a:buChar char="♦"/>
            </a:pPr>
            <a:r>
              <a:rPr lang="en-US" sz="2000">
                <a:solidFill>
                  <a:srgbClr val="000000"/>
                </a:solidFill>
                <a:latin typeface="Arial"/>
                <a:ea typeface="Arial"/>
                <a:cs typeface="Arial"/>
                <a:sym typeface="Arial"/>
              </a:rPr>
              <a:t>Program and data memory share the same address space but are accessed via different instruction types</a:t>
            </a:r>
            <a:endParaRPr sz="2000">
              <a:solidFill>
                <a:srgbClr val="000000"/>
              </a:solidFill>
              <a:latin typeface="Arial"/>
              <a:ea typeface="Arial"/>
              <a:cs typeface="Arial"/>
              <a:sym typeface="Arial"/>
            </a:endParaRPr>
          </a:p>
        </p:txBody>
      </p:sp>
      <p:sp>
        <p:nvSpPr>
          <p:cNvPr id="185" name="Google Shape;185;p27"/>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190500" lvl="0" marL="342900" rtl="0" algn="l">
              <a:spcBef>
                <a:spcPts val="0"/>
              </a:spcBef>
              <a:spcAft>
                <a:spcPts val="0"/>
              </a:spcAft>
              <a:buSzPts val="2400"/>
              <a:buNone/>
            </a:pPr>
            <a:r>
              <a:t/>
            </a:r>
            <a:endParaRPr/>
          </a:p>
        </p:txBody>
      </p:sp>
      <p:pic>
        <p:nvPicPr>
          <p:cNvPr id="186" name="Google Shape;186;p27"/>
          <p:cNvPicPr preferRelativeResize="0"/>
          <p:nvPr/>
        </p:nvPicPr>
        <p:blipFill rotWithShape="1">
          <a:blip r:embed="rId3">
            <a:alphaModFix/>
          </a:blip>
          <a:srcRect b="0" l="0" r="0" t="0"/>
          <a:stretch/>
        </p:blipFill>
        <p:spPr>
          <a:xfrm>
            <a:off x="204788" y="914400"/>
            <a:ext cx="6256337" cy="5345113"/>
          </a:xfrm>
          <a:prstGeom prst="rect">
            <a:avLst/>
          </a:prstGeom>
          <a:noFill/>
          <a:ln>
            <a:noFill/>
          </a:ln>
        </p:spPr>
      </p:pic>
      <p:pic>
        <p:nvPicPr>
          <p:cNvPr id="187" name="Google Shape;187;p27"/>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Program Memory</a:t>
            </a:r>
            <a:endParaRPr/>
          </a:p>
        </p:txBody>
      </p:sp>
      <p:sp>
        <p:nvSpPr>
          <p:cNvPr id="194" name="Google Shape;194;p28"/>
          <p:cNvSpPr txBox="1"/>
          <p:nvPr>
            <p:ph idx="1" type="body"/>
          </p:nvPr>
        </p:nvSpPr>
        <p:spPr>
          <a:xfrm>
            <a:off x="227013" y="838200"/>
            <a:ext cx="5026025" cy="5664200"/>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2400"/>
              <a:buChar char="♦"/>
            </a:pPr>
            <a:r>
              <a:rPr lang="en-US"/>
              <a:t>FLASH memory</a:t>
            </a:r>
            <a:endParaRPr/>
          </a:p>
          <a:p>
            <a:pPr indent="-285750" lvl="1" marL="742950" rtl="0" algn="l">
              <a:lnSpc>
                <a:spcPct val="90000"/>
              </a:lnSpc>
              <a:spcBef>
                <a:spcPts val="400"/>
              </a:spcBef>
              <a:spcAft>
                <a:spcPts val="0"/>
              </a:spcAft>
              <a:buSzPts val="2000"/>
              <a:buChar char="⮚"/>
            </a:pPr>
            <a:r>
              <a:rPr lang="en-US"/>
              <a:t>Can be reprogrammed in-circuit</a:t>
            </a:r>
            <a:endParaRPr/>
          </a:p>
          <a:p>
            <a:pPr indent="-285750" lvl="1" marL="742950" rtl="0" algn="l">
              <a:lnSpc>
                <a:spcPct val="90000"/>
              </a:lnSpc>
              <a:spcBef>
                <a:spcPts val="400"/>
              </a:spcBef>
              <a:spcAft>
                <a:spcPts val="0"/>
              </a:spcAft>
              <a:buSzPts val="2000"/>
              <a:buChar char="⮚"/>
            </a:pPr>
            <a:r>
              <a:rPr lang="en-US"/>
              <a:t>Provides non-volatile data storage</a:t>
            </a:r>
            <a:endParaRPr/>
          </a:p>
          <a:p>
            <a:pPr indent="-285750" lvl="1" marL="742950" rtl="0" algn="l">
              <a:lnSpc>
                <a:spcPct val="90000"/>
              </a:lnSpc>
              <a:spcBef>
                <a:spcPts val="400"/>
              </a:spcBef>
              <a:spcAft>
                <a:spcPts val="0"/>
              </a:spcAft>
              <a:buSzPts val="2000"/>
              <a:buChar char="⮚"/>
            </a:pPr>
            <a:r>
              <a:rPr lang="en-US"/>
              <a:t>Allows field upgrades of the 8051 firmware</a:t>
            </a:r>
            <a:endParaRPr/>
          </a:p>
          <a:p>
            <a:pPr indent="-342900" lvl="0" marL="342900" rtl="0" algn="l">
              <a:lnSpc>
                <a:spcPct val="90000"/>
              </a:lnSpc>
              <a:spcBef>
                <a:spcPts val="480"/>
              </a:spcBef>
              <a:spcAft>
                <a:spcPts val="0"/>
              </a:spcAft>
              <a:buSzPts val="2400"/>
              <a:buChar char="♦"/>
            </a:pPr>
            <a:r>
              <a:rPr lang="en-US"/>
              <a:t>The C8051F020’s program memory consists of 65536 bytes of FLASH</a:t>
            </a:r>
            <a:endParaRPr/>
          </a:p>
          <a:p>
            <a:pPr indent="-342900" lvl="0" marL="342900" rtl="0" algn="l">
              <a:lnSpc>
                <a:spcPct val="90000"/>
              </a:lnSpc>
              <a:spcBef>
                <a:spcPts val="480"/>
              </a:spcBef>
              <a:spcAft>
                <a:spcPts val="0"/>
              </a:spcAft>
              <a:buSzPts val="2400"/>
              <a:buChar char="♦"/>
            </a:pPr>
            <a:r>
              <a:rPr lang="en-US"/>
              <a:t>512 bytes from addresses 0xFE00 to 0xFFFF are reserved for factory use</a:t>
            </a:r>
            <a:endParaRPr/>
          </a:p>
          <a:p>
            <a:pPr indent="-342900" lvl="0" marL="342900" rtl="0" algn="l">
              <a:lnSpc>
                <a:spcPct val="90000"/>
              </a:lnSpc>
              <a:spcBef>
                <a:spcPts val="480"/>
              </a:spcBef>
              <a:spcAft>
                <a:spcPts val="0"/>
              </a:spcAft>
              <a:buSzPts val="2400"/>
              <a:buChar char="♦"/>
            </a:pPr>
            <a:r>
              <a:rPr lang="en-US"/>
              <a:t>128 bytes at address 0x10000 to 0x1007F (scratchpad memory) can be used as non-volatile storage of program constants</a:t>
            </a:r>
            <a:endParaRPr/>
          </a:p>
        </p:txBody>
      </p:sp>
      <p:pic>
        <p:nvPicPr>
          <p:cNvPr id="195" name="Google Shape;195;p28"/>
          <p:cNvPicPr preferRelativeResize="0"/>
          <p:nvPr/>
        </p:nvPicPr>
        <p:blipFill rotWithShape="1">
          <a:blip r:embed="rId3">
            <a:alphaModFix/>
          </a:blip>
          <a:srcRect b="0" l="0" r="0" t="0"/>
          <a:stretch/>
        </p:blipFill>
        <p:spPr>
          <a:xfrm>
            <a:off x="5337175" y="1085850"/>
            <a:ext cx="3648075" cy="4686300"/>
          </a:xfrm>
          <a:prstGeom prst="rect">
            <a:avLst/>
          </a:prstGeom>
          <a:noFill/>
          <a:ln>
            <a:noFill/>
          </a:ln>
        </p:spPr>
      </p:pic>
      <p:pic>
        <p:nvPicPr>
          <p:cNvPr id="196" name="Google Shape;196;p28"/>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Internal Data Memory</a:t>
            </a:r>
            <a:endParaRPr/>
          </a:p>
        </p:txBody>
      </p:sp>
      <p:sp>
        <p:nvSpPr>
          <p:cNvPr id="203" name="Google Shape;203;p29"/>
          <p:cNvSpPr txBox="1"/>
          <p:nvPr>
            <p:ph idx="1" type="body"/>
          </p:nvPr>
        </p:nvSpPr>
        <p:spPr>
          <a:xfrm>
            <a:off x="227013" y="838200"/>
            <a:ext cx="4494212" cy="5664200"/>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1800"/>
              <a:buChar char="♦"/>
            </a:pPr>
            <a:r>
              <a:rPr lang="en-US" sz="1800"/>
              <a:t>The internal data memory consists of 256 bytes of RAM</a:t>
            </a:r>
            <a:br>
              <a:rPr lang="en-US" sz="1800"/>
            </a:br>
            <a:endParaRPr sz="1800"/>
          </a:p>
          <a:p>
            <a:pPr indent="-342900" lvl="0" marL="342900" rtl="0" algn="l">
              <a:lnSpc>
                <a:spcPct val="90000"/>
              </a:lnSpc>
              <a:spcBef>
                <a:spcPts val="360"/>
              </a:spcBef>
              <a:spcAft>
                <a:spcPts val="0"/>
              </a:spcAft>
              <a:buSzPts val="1800"/>
              <a:buChar char="♦"/>
            </a:pPr>
            <a:r>
              <a:rPr lang="en-US" sz="1800"/>
              <a:t>The special function registers (SFR) are accessed when the direct addressing mode is used to access the upper 128 bytes of memory locations from 0x80 to 0xFF</a:t>
            </a:r>
            <a:br>
              <a:rPr lang="en-US" sz="1800"/>
            </a:br>
            <a:endParaRPr sz="1800"/>
          </a:p>
          <a:p>
            <a:pPr indent="-342900" lvl="0" marL="342900" rtl="0" algn="l">
              <a:lnSpc>
                <a:spcPct val="90000"/>
              </a:lnSpc>
              <a:spcBef>
                <a:spcPts val="360"/>
              </a:spcBef>
              <a:spcAft>
                <a:spcPts val="0"/>
              </a:spcAft>
              <a:buSzPts val="1800"/>
              <a:buChar char="♦"/>
            </a:pPr>
            <a:r>
              <a:rPr lang="en-US" sz="1800"/>
              <a:t>The general purpose RAM are accessed when indirect addressing is used to access the upper 128 bytes</a:t>
            </a:r>
            <a:br>
              <a:rPr lang="en-US" sz="1800"/>
            </a:br>
            <a:endParaRPr sz="1800"/>
          </a:p>
          <a:p>
            <a:pPr indent="-342900" lvl="0" marL="342900" rtl="0" algn="l">
              <a:lnSpc>
                <a:spcPct val="90000"/>
              </a:lnSpc>
              <a:spcBef>
                <a:spcPts val="360"/>
              </a:spcBef>
              <a:spcAft>
                <a:spcPts val="0"/>
              </a:spcAft>
              <a:buSzPts val="1800"/>
              <a:buChar char="♦"/>
            </a:pPr>
            <a:r>
              <a:rPr lang="en-US" sz="1800"/>
              <a:t>The first 32 bytes of the internal data memory are addressable as four banks of 8 general purpose registers</a:t>
            </a:r>
            <a:br>
              <a:rPr lang="en-US" sz="1800"/>
            </a:br>
            <a:endParaRPr sz="1800"/>
          </a:p>
          <a:p>
            <a:pPr indent="-342900" lvl="0" marL="342900" rtl="0" algn="l">
              <a:lnSpc>
                <a:spcPct val="90000"/>
              </a:lnSpc>
              <a:spcBef>
                <a:spcPts val="360"/>
              </a:spcBef>
              <a:spcAft>
                <a:spcPts val="0"/>
              </a:spcAft>
              <a:buSzPts val="1800"/>
              <a:buChar char="♦"/>
            </a:pPr>
            <a:r>
              <a:rPr lang="en-US" sz="1800"/>
              <a:t>The next 16 bytes are bit-addressable or byte-addressable</a:t>
            </a:r>
            <a:endParaRPr sz="1800"/>
          </a:p>
        </p:txBody>
      </p:sp>
      <p:pic>
        <p:nvPicPr>
          <p:cNvPr id="204" name="Google Shape;204;p29"/>
          <p:cNvPicPr preferRelativeResize="0"/>
          <p:nvPr/>
        </p:nvPicPr>
        <p:blipFill rotWithShape="1">
          <a:blip r:embed="rId3">
            <a:alphaModFix/>
          </a:blip>
          <a:srcRect b="0" l="0" r="0" t="0"/>
          <a:stretch/>
        </p:blipFill>
        <p:spPr>
          <a:xfrm>
            <a:off x="4679950" y="1439863"/>
            <a:ext cx="4464050" cy="3086100"/>
          </a:xfrm>
          <a:prstGeom prst="rect">
            <a:avLst/>
          </a:prstGeom>
          <a:noFill/>
          <a:ln>
            <a:noFill/>
          </a:ln>
        </p:spPr>
      </p:pic>
      <p:pic>
        <p:nvPicPr>
          <p:cNvPr id="205" name="Google Shape;205;p29"/>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Special Function Registers</a:t>
            </a:r>
            <a:endParaRPr/>
          </a:p>
        </p:txBody>
      </p:sp>
      <p:sp>
        <p:nvSpPr>
          <p:cNvPr id="212" name="Google Shape;212;p30"/>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SFRs provide control and data exchange with the microcontroller’s resources and peripherals</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The C8051F020 duplicates the SFRs found in a typical 8051 implementation </a:t>
            </a:r>
            <a:endParaRPr/>
          </a:p>
          <a:p>
            <a:pPr indent="-285750" lvl="1" marL="742950" rtl="0" algn="l">
              <a:spcBef>
                <a:spcPts val="400"/>
              </a:spcBef>
              <a:spcAft>
                <a:spcPts val="0"/>
              </a:spcAft>
              <a:buSzPts val="2000"/>
              <a:buChar char="⮚"/>
            </a:pPr>
            <a:r>
              <a:rPr lang="en-US"/>
              <a:t>The C8051F020 implements additional SFRs which are used to configure and access the sub-systems unique to the microcontroller</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This allows the addition of new functionalities while retaining compatibility with the MCS-51™ instruction set</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The SFRs with addresses ending in 0x0 or 0x8 (e.g. P0, TCON, P1, SCON, IE, etc.) are bit-addressable as </a:t>
            </a:r>
            <a:br>
              <a:rPr lang="en-US"/>
            </a:br>
            <a:r>
              <a:rPr lang="en-US"/>
              <a:t>well as byte-addressable</a:t>
            </a:r>
            <a:endParaRPr/>
          </a:p>
        </p:txBody>
      </p:sp>
      <p:pic>
        <p:nvPicPr>
          <p:cNvPr id="213" name="Google Shape;213;p30"/>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Special Function Registers</a:t>
            </a:r>
            <a:endParaRPr/>
          </a:p>
        </p:txBody>
      </p:sp>
      <p:sp>
        <p:nvSpPr>
          <p:cNvPr id="220" name="Google Shape;220;p31"/>
          <p:cNvSpPr/>
          <p:nvPr/>
        </p:nvSpPr>
        <p:spPr>
          <a:xfrm>
            <a:off x="109538" y="811213"/>
            <a:ext cx="2741612" cy="2012950"/>
          </a:xfrm>
          <a:prstGeom prst="rect">
            <a:avLst/>
          </a:prstGeom>
          <a:noFill/>
          <a:ln>
            <a:noFill/>
          </a:ln>
        </p:spPr>
        <p:txBody>
          <a:bodyPr anchorCtr="0" anchor="t" bIns="41025" lIns="82025" spcFirstLastPara="1" rIns="82025" wrap="square" tIns="41025">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221" name="Google Shape;221;p31"/>
          <p:cNvPicPr preferRelativeResize="0"/>
          <p:nvPr/>
        </p:nvPicPr>
        <p:blipFill rotWithShape="1">
          <a:blip r:embed="rId3">
            <a:alphaModFix/>
          </a:blip>
          <a:srcRect b="0" l="0" r="0" t="0"/>
          <a:stretch/>
        </p:blipFill>
        <p:spPr>
          <a:xfrm>
            <a:off x="942975" y="814388"/>
            <a:ext cx="6615113" cy="5414962"/>
          </a:xfrm>
          <a:prstGeom prst="rect">
            <a:avLst/>
          </a:prstGeom>
          <a:noFill/>
          <a:ln>
            <a:noFill/>
          </a:ln>
        </p:spPr>
      </p:pic>
      <p:pic>
        <p:nvPicPr>
          <p:cNvPr id="222" name="Google Shape;222;p31"/>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Recommended Reference</a:t>
            </a:r>
            <a:endParaRPr/>
          </a:p>
        </p:txBody>
      </p:sp>
      <p:sp>
        <p:nvSpPr>
          <p:cNvPr id="68" name="Google Shape;68;p14"/>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i="1" lang="en-US"/>
              <a:t>Embedded Programming with Field Programmable Mixed Signal μController</a:t>
            </a:r>
            <a:r>
              <a:rPr lang="en-US"/>
              <a:t>, M.T. Chew and G.S. Gupta.</a:t>
            </a:r>
            <a:endParaRPr/>
          </a:p>
        </p:txBody>
      </p:sp>
      <p:pic>
        <p:nvPicPr>
          <p:cNvPr descr="C:\Users\Yasser\Desktop\mcu-textbook.jpg" id="69" name="Google Shape;69;p14"/>
          <p:cNvPicPr preferRelativeResize="0"/>
          <p:nvPr/>
        </p:nvPicPr>
        <p:blipFill rotWithShape="1">
          <a:blip r:embed="rId3">
            <a:alphaModFix/>
          </a:blip>
          <a:srcRect b="0" l="0" r="0" t="0"/>
          <a:stretch/>
        </p:blipFill>
        <p:spPr>
          <a:xfrm>
            <a:off x="3222868" y="2251202"/>
            <a:ext cx="2698264" cy="34673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I/O Ports</a:t>
            </a:r>
            <a:endParaRPr/>
          </a:p>
        </p:txBody>
      </p:sp>
      <p:sp>
        <p:nvSpPr>
          <p:cNvPr id="229" name="Google Shape;229;p32"/>
          <p:cNvSpPr txBox="1"/>
          <p:nvPr>
            <p:ph idx="1" type="body"/>
          </p:nvPr>
        </p:nvSpPr>
        <p:spPr>
          <a:xfrm>
            <a:off x="227013" y="838200"/>
            <a:ext cx="8683625" cy="6019800"/>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2400"/>
              <a:buChar char="♦"/>
            </a:pPr>
            <a:r>
              <a:rPr lang="en-US"/>
              <a:t>Ports 0, 1, 2 and 3 are bit- and byte-addressable</a:t>
            </a:r>
            <a:endParaRPr/>
          </a:p>
          <a:p>
            <a:pPr indent="-190500" lvl="0" marL="342900" rtl="0" algn="l">
              <a:lnSpc>
                <a:spcPct val="90000"/>
              </a:lnSpc>
              <a:spcBef>
                <a:spcPts val="480"/>
              </a:spcBef>
              <a:spcAft>
                <a:spcPts val="0"/>
              </a:spcAft>
              <a:buSzPts val="2400"/>
              <a:buNone/>
            </a:pPr>
            <a:r>
              <a:t/>
            </a:r>
            <a:endParaRPr/>
          </a:p>
          <a:p>
            <a:pPr indent="-342900" lvl="0" marL="342900" rtl="0" algn="l">
              <a:lnSpc>
                <a:spcPct val="90000"/>
              </a:lnSpc>
              <a:spcBef>
                <a:spcPts val="480"/>
              </a:spcBef>
              <a:spcAft>
                <a:spcPts val="0"/>
              </a:spcAft>
              <a:buSzPts val="2400"/>
              <a:buChar char="♦"/>
            </a:pPr>
            <a:r>
              <a:rPr lang="en-US"/>
              <a:t>Four additional ports (4, 5, 6 and 7) are byte-addressable only</a:t>
            </a:r>
            <a:endParaRPr/>
          </a:p>
          <a:p>
            <a:pPr indent="-190500" lvl="0" marL="342900" rtl="0" algn="l">
              <a:lnSpc>
                <a:spcPct val="90000"/>
              </a:lnSpc>
              <a:spcBef>
                <a:spcPts val="480"/>
              </a:spcBef>
              <a:spcAft>
                <a:spcPts val="0"/>
              </a:spcAft>
              <a:buSzPts val="2400"/>
              <a:buNone/>
            </a:pPr>
            <a:r>
              <a:t/>
            </a:r>
            <a:endParaRPr/>
          </a:p>
          <a:p>
            <a:pPr indent="-342900" lvl="0" marL="342900" rtl="0" algn="l">
              <a:lnSpc>
                <a:spcPct val="90000"/>
              </a:lnSpc>
              <a:spcBef>
                <a:spcPts val="480"/>
              </a:spcBef>
              <a:spcAft>
                <a:spcPts val="0"/>
              </a:spcAft>
              <a:buSzPts val="2400"/>
              <a:buChar char="♦"/>
            </a:pPr>
            <a:r>
              <a:rPr lang="en-US"/>
              <a:t>There are a total of 64 general purpose port I/O pins</a:t>
            </a:r>
            <a:endParaRPr/>
          </a:p>
          <a:p>
            <a:pPr indent="-190500" lvl="0" marL="342900" rtl="0" algn="l">
              <a:lnSpc>
                <a:spcPct val="90000"/>
              </a:lnSpc>
              <a:spcBef>
                <a:spcPts val="480"/>
              </a:spcBef>
              <a:spcAft>
                <a:spcPts val="0"/>
              </a:spcAft>
              <a:buSzPts val="2400"/>
              <a:buNone/>
            </a:pPr>
            <a:r>
              <a:t/>
            </a:r>
            <a:endParaRPr/>
          </a:p>
          <a:p>
            <a:pPr indent="-342900" lvl="0" marL="342900" rtl="0" algn="l">
              <a:lnSpc>
                <a:spcPct val="90000"/>
              </a:lnSpc>
              <a:spcBef>
                <a:spcPts val="480"/>
              </a:spcBef>
              <a:spcAft>
                <a:spcPts val="0"/>
              </a:spcAft>
              <a:buSzPts val="2400"/>
              <a:buChar char="♦"/>
            </a:pPr>
            <a:r>
              <a:rPr lang="en-US"/>
              <a:t>Access to the ports is possible through reading and writing the corresponding port data registers (P0, P1, etc.)</a:t>
            </a:r>
            <a:endParaRPr/>
          </a:p>
          <a:p>
            <a:pPr indent="-190500" lvl="0" marL="342900" rtl="0" algn="l">
              <a:lnSpc>
                <a:spcPct val="90000"/>
              </a:lnSpc>
              <a:spcBef>
                <a:spcPts val="480"/>
              </a:spcBef>
              <a:spcAft>
                <a:spcPts val="0"/>
              </a:spcAft>
              <a:buSzPts val="2400"/>
              <a:buNone/>
            </a:pPr>
            <a:r>
              <a:t/>
            </a:r>
            <a:endParaRPr/>
          </a:p>
          <a:p>
            <a:pPr indent="-342900" lvl="0" marL="342900" rtl="0" algn="l">
              <a:lnSpc>
                <a:spcPct val="90000"/>
              </a:lnSpc>
              <a:spcBef>
                <a:spcPts val="480"/>
              </a:spcBef>
              <a:spcAft>
                <a:spcPts val="0"/>
              </a:spcAft>
              <a:buSzPts val="2400"/>
              <a:buChar char="♦"/>
            </a:pPr>
            <a:r>
              <a:rPr lang="en-US"/>
              <a:t>All port pins are 5 V tolerant and support configurable input/output modes and weak pull-ups</a:t>
            </a:r>
            <a:endParaRPr/>
          </a:p>
          <a:p>
            <a:pPr indent="-190500" lvl="0" marL="342900" rtl="0" algn="l">
              <a:lnSpc>
                <a:spcPct val="90000"/>
              </a:lnSpc>
              <a:spcBef>
                <a:spcPts val="480"/>
              </a:spcBef>
              <a:spcAft>
                <a:spcPts val="0"/>
              </a:spcAft>
              <a:buSzPts val="2400"/>
              <a:buNone/>
            </a:pPr>
            <a:r>
              <a:t/>
            </a:r>
            <a:endParaRPr/>
          </a:p>
          <a:p>
            <a:pPr indent="-342900" lvl="0" marL="342900" rtl="0" algn="l">
              <a:lnSpc>
                <a:spcPct val="90000"/>
              </a:lnSpc>
              <a:spcBef>
                <a:spcPts val="480"/>
              </a:spcBef>
              <a:spcAft>
                <a:spcPts val="0"/>
              </a:spcAft>
              <a:buSzPts val="2400"/>
              <a:buChar char="♦"/>
            </a:pPr>
            <a:r>
              <a:rPr lang="en-US"/>
              <a:t>In addition, the pins on Port 1 can be used as </a:t>
            </a:r>
            <a:br>
              <a:rPr lang="en-US"/>
            </a:br>
            <a:r>
              <a:rPr lang="en-US"/>
              <a:t>analog inputs to ADC1</a:t>
            </a:r>
            <a:endParaRPr/>
          </a:p>
        </p:txBody>
      </p:sp>
      <p:pic>
        <p:nvPicPr>
          <p:cNvPr id="230" name="Google Shape;230;p32"/>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Digital Crossbar</a:t>
            </a:r>
            <a:endParaRPr/>
          </a:p>
        </p:txBody>
      </p:sp>
      <p:sp>
        <p:nvSpPr>
          <p:cNvPr id="237" name="Google Shape;237;p33"/>
          <p:cNvSpPr/>
          <p:nvPr/>
        </p:nvSpPr>
        <p:spPr>
          <a:xfrm>
            <a:off x="0" y="105251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38" name="Google Shape;238;p33"/>
          <p:cNvSpPr/>
          <p:nvPr/>
        </p:nvSpPr>
        <p:spPr>
          <a:xfrm>
            <a:off x="109538" y="1128713"/>
            <a:ext cx="5762625" cy="4752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39" name="Google Shape;239;p33"/>
          <p:cNvSpPr txBox="1"/>
          <p:nvPr>
            <p:ph idx="1" type="body"/>
          </p:nvPr>
        </p:nvSpPr>
        <p:spPr>
          <a:xfrm>
            <a:off x="6005513" y="774700"/>
            <a:ext cx="3024187"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1800"/>
              <a:buChar char="♦"/>
            </a:pPr>
            <a:r>
              <a:rPr lang="en-US" sz="1800"/>
              <a:t>The digital crossbar is essentially a large digital switching network that allows mapping of internal digital peripherals to the pins on Ports 0 to 3</a:t>
            </a:r>
            <a:br>
              <a:rPr lang="en-US" sz="1800"/>
            </a:br>
            <a:endParaRPr sz="1800"/>
          </a:p>
          <a:p>
            <a:pPr indent="-342900" lvl="0" marL="342900" rtl="0" algn="l">
              <a:spcBef>
                <a:spcPts val="360"/>
              </a:spcBef>
              <a:spcAft>
                <a:spcPts val="0"/>
              </a:spcAft>
              <a:buSzPts val="1800"/>
              <a:buChar char="♦"/>
            </a:pPr>
            <a:r>
              <a:rPr lang="en-US" sz="1800"/>
              <a:t>This is achieved by configuring the crossbar control registers </a:t>
            </a:r>
            <a:r>
              <a:rPr b="1" lang="en-US" sz="1800"/>
              <a:t>XBR0</a:t>
            </a:r>
            <a:r>
              <a:rPr lang="en-US" sz="1800"/>
              <a:t>, </a:t>
            </a:r>
            <a:r>
              <a:rPr b="1" lang="en-US" sz="1800"/>
              <a:t>XBR1</a:t>
            </a:r>
            <a:r>
              <a:rPr lang="en-US" sz="1800"/>
              <a:t> and </a:t>
            </a:r>
            <a:r>
              <a:rPr b="1" lang="en-US" sz="1800"/>
              <a:t>XBR2</a:t>
            </a:r>
            <a:br>
              <a:rPr lang="en-US" sz="1800"/>
            </a:br>
            <a:endParaRPr sz="1800"/>
          </a:p>
          <a:p>
            <a:pPr indent="-342900" lvl="0" marL="342900" rtl="0" algn="l">
              <a:spcBef>
                <a:spcPts val="360"/>
              </a:spcBef>
              <a:spcAft>
                <a:spcPts val="0"/>
              </a:spcAft>
              <a:buSzPts val="1800"/>
              <a:buChar char="♦"/>
            </a:pPr>
            <a:r>
              <a:rPr lang="en-US" sz="1800"/>
              <a:t>Allows the system designer to select the exact mix of GPIO and digital resources needed for the particular application</a:t>
            </a:r>
            <a:endParaRPr sz="1800"/>
          </a:p>
        </p:txBody>
      </p:sp>
      <p:pic>
        <p:nvPicPr>
          <p:cNvPr id="240" name="Google Shape;240;p33"/>
          <p:cNvPicPr preferRelativeResize="0"/>
          <p:nvPr/>
        </p:nvPicPr>
        <p:blipFill rotWithShape="1">
          <a:blip r:embed="rId3">
            <a:alphaModFix/>
          </a:blip>
          <a:srcRect b="0" l="0" r="0" t="0"/>
          <a:stretch/>
        </p:blipFill>
        <p:spPr>
          <a:xfrm>
            <a:off x="204788" y="1046163"/>
            <a:ext cx="5748337" cy="5016500"/>
          </a:xfrm>
          <a:prstGeom prst="rect">
            <a:avLst/>
          </a:prstGeom>
          <a:noFill/>
          <a:ln>
            <a:noFill/>
          </a:ln>
        </p:spPr>
      </p:pic>
      <p:pic>
        <p:nvPicPr>
          <p:cNvPr id="241" name="Google Shape;241;p33"/>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12-Bit Analog-to-Digital Converter (ADC0)</a:t>
            </a:r>
            <a:endParaRPr/>
          </a:p>
        </p:txBody>
      </p:sp>
      <p:pic>
        <p:nvPicPr>
          <p:cNvPr id="248" name="Google Shape;248;p34"/>
          <p:cNvPicPr preferRelativeResize="0"/>
          <p:nvPr/>
        </p:nvPicPr>
        <p:blipFill rotWithShape="1">
          <a:blip r:embed="rId3">
            <a:alphaModFix/>
          </a:blip>
          <a:srcRect b="22046" l="5832" r="17496" t="24458"/>
          <a:stretch/>
        </p:blipFill>
        <p:spPr>
          <a:xfrm>
            <a:off x="1020763" y="3025775"/>
            <a:ext cx="6248400" cy="3267075"/>
          </a:xfrm>
          <a:prstGeom prst="rect">
            <a:avLst/>
          </a:prstGeom>
          <a:noFill/>
          <a:ln>
            <a:noFill/>
          </a:ln>
        </p:spPr>
      </p:pic>
      <p:sp>
        <p:nvSpPr>
          <p:cNvPr id="249" name="Google Shape;249;p34"/>
          <p:cNvSpPr txBox="1"/>
          <p:nvPr>
            <p:ph idx="1" type="body"/>
          </p:nvPr>
        </p:nvSpPr>
        <p:spPr>
          <a:xfrm>
            <a:off x="227013" y="838200"/>
            <a:ext cx="8683625" cy="2427288"/>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000"/>
              <a:buChar char="♦"/>
            </a:pPr>
            <a:r>
              <a:rPr lang="en-US" sz="2000"/>
              <a:t>On-chip 12-bit successive approximation register (SAR) analog-to-digital converter (ADC0)</a:t>
            </a:r>
            <a:endParaRPr/>
          </a:p>
          <a:p>
            <a:pPr indent="-342900" lvl="0" marL="342900" rtl="0" algn="l">
              <a:spcBef>
                <a:spcPts val="400"/>
              </a:spcBef>
              <a:spcAft>
                <a:spcPts val="0"/>
              </a:spcAft>
              <a:buSzPts val="2000"/>
              <a:buChar char="♦"/>
            </a:pPr>
            <a:r>
              <a:rPr lang="en-US" sz="2000"/>
              <a:t>9-channel input multiplexer and programmable gain amplifier </a:t>
            </a:r>
            <a:endParaRPr/>
          </a:p>
          <a:p>
            <a:pPr indent="-342900" lvl="0" marL="342900" rtl="0" algn="l">
              <a:spcBef>
                <a:spcPts val="400"/>
              </a:spcBef>
              <a:spcAft>
                <a:spcPts val="0"/>
              </a:spcAft>
              <a:buSzPts val="2000"/>
              <a:buChar char="♦"/>
            </a:pPr>
            <a:r>
              <a:rPr lang="en-US" sz="2000"/>
              <a:t>The ADC is configured via its associated special function registers</a:t>
            </a:r>
            <a:endParaRPr/>
          </a:p>
          <a:p>
            <a:pPr indent="-342900" lvl="0" marL="342900" rtl="0" algn="l">
              <a:spcBef>
                <a:spcPts val="400"/>
              </a:spcBef>
              <a:spcAft>
                <a:spcPts val="0"/>
              </a:spcAft>
              <a:buSzPts val="2000"/>
              <a:buChar char="♦"/>
            </a:pPr>
            <a:r>
              <a:rPr lang="en-US" sz="2000"/>
              <a:t>One input channel is tied to an internal temperature sensor, while the other 8 channels are available externally</a:t>
            </a:r>
            <a:endParaRPr sz="2000"/>
          </a:p>
        </p:txBody>
      </p:sp>
      <p:pic>
        <p:nvPicPr>
          <p:cNvPr id="250" name="Google Shape;250;p34"/>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8-Bit Analog-to-Digital Converter (ADC1)</a:t>
            </a:r>
            <a:endParaRPr/>
          </a:p>
        </p:txBody>
      </p:sp>
      <p:pic>
        <p:nvPicPr>
          <p:cNvPr id="257" name="Google Shape;257;p35"/>
          <p:cNvPicPr preferRelativeResize="0"/>
          <p:nvPr/>
        </p:nvPicPr>
        <p:blipFill rotWithShape="1">
          <a:blip r:embed="rId3">
            <a:alphaModFix/>
          </a:blip>
          <a:srcRect b="19637" l="10852" r="21666" t="26871"/>
          <a:stretch/>
        </p:blipFill>
        <p:spPr>
          <a:xfrm>
            <a:off x="942975" y="2763838"/>
            <a:ext cx="6454775" cy="3833812"/>
          </a:xfrm>
          <a:prstGeom prst="rect">
            <a:avLst/>
          </a:prstGeom>
          <a:noFill/>
          <a:ln>
            <a:noFill/>
          </a:ln>
        </p:spPr>
      </p:pic>
      <p:sp>
        <p:nvSpPr>
          <p:cNvPr id="258" name="Google Shape;258;p35"/>
          <p:cNvSpPr txBox="1"/>
          <p:nvPr>
            <p:ph idx="1" type="body"/>
          </p:nvPr>
        </p:nvSpPr>
        <p:spPr>
          <a:xfrm>
            <a:off x="227013" y="838200"/>
            <a:ext cx="8683625" cy="2089150"/>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2400"/>
              <a:buChar char="♦"/>
            </a:pPr>
            <a:r>
              <a:rPr lang="en-US"/>
              <a:t>On-board 8-bit SAR analog-to-digital converter (ADC1)</a:t>
            </a:r>
            <a:endParaRPr/>
          </a:p>
          <a:p>
            <a:pPr indent="-342900" lvl="0" marL="342900" rtl="0" algn="l">
              <a:lnSpc>
                <a:spcPct val="90000"/>
              </a:lnSpc>
              <a:spcBef>
                <a:spcPts val="480"/>
              </a:spcBef>
              <a:spcAft>
                <a:spcPts val="0"/>
              </a:spcAft>
              <a:buSzPts val="2400"/>
              <a:buChar char="♦"/>
            </a:pPr>
            <a:r>
              <a:rPr lang="en-US"/>
              <a:t>Port 1 can be configured for analog input</a:t>
            </a:r>
            <a:endParaRPr/>
          </a:p>
          <a:p>
            <a:pPr indent="-342900" lvl="0" marL="342900" rtl="0" algn="l">
              <a:lnSpc>
                <a:spcPct val="90000"/>
              </a:lnSpc>
              <a:spcBef>
                <a:spcPts val="480"/>
              </a:spcBef>
              <a:spcAft>
                <a:spcPts val="0"/>
              </a:spcAft>
              <a:buSzPts val="2400"/>
              <a:buChar char="♦"/>
            </a:pPr>
            <a:r>
              <a:rPr lang="en-US"/>
              <a:t>8-channel input multiplexer and programmable gain amplifier</a:t>
            </a:r>
            <a:endParaRPr/>
          </a:p>
          <a:p>
            <a:pPr indent="-342900" lvl="0" marL="342900" rtl="0" algn="l">
              <a:lnSpc>
                <a:spcPct val="90000"/>
              </a:lnSpc>
              <a:spcBef>
                <a:spcPts val="480"/>
              </a:spcBef>
              <a:spcAft>
                <a:spcPts val="0"/>
              </a:spcAft>
              <a:buSzPts val="2400"/>
              <a:buChar char="♦"/>
            </a:pPr>
            <a:r>
              <a:rPr lang="en-US"/>
              <a:t>The ADC is configurable via its configuration SFRs</a:t>
            </a:r>
            <a:endParaRPr/>
          </a:p>
        </p:txBody>
      </p:sp>
      <p:pic>
        <p:nvPicPr>
          <p:cNvPr id="259" name="Google Shape;259;p35"/>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Digital-to-Analog Converters</a:t>
            </a:r>
            <a:endParaRPr/>
          </a:p>
        </p:txBody>
      </p:sp>
      <p:sp>
        <p:nvSpPr>
          <p:cNvPr id="266" name="Google Shape;266;p36"/>
          <p:cNvSpPr txBox="1"/>
          <p:nvPr>
            <p:ph idx="1" type="body"/>
          </p:nvPr>
        </p:nvSpPr>
        <p:spPr>
          <a:xfrm>
            <a:off x="227013" y="838200"/>
            <a:ext cx="3636962"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Two 12-bit digital-to- analog converters: DAC0 and DAC1</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The DAC voltage reference is supplied via the dedicated VREFD input pin</a:t>
            </a:r>
            <a:br>
              <a:rPr lang="en-US"/>
            </a:br>
            <a:endParaRPr/>
          </a:p>
          <a:p>
            <a:pPr indent="-342900" lvl="0" marL="342900" rtl="0" algn="l">
              <a:spcBef>
                <a:spcPts val="480"/>
              </a:spcBef>
              <a:spcAft>
                <a:spcPts val="0"/>
              </a:spcAft>
              <a:buSzPts val="2400"/>
              <a:buChar char="♦"/>
            </a:pPr>
            <a:r>
              <a:rPr lang="en-US"/>
              <a:t>The DACs are especially useful as references for the comparators</a:t>
            </a:r>
            <a:endParaRPr/>
          </a:p>
        </p:txBody>
      </p:sp>
      <p:pic>
        <p:nvPicPr>
          <p:cNvPr id="267" name="Google Shape;267;p36"/>
          <p:cNvPicPr preferRelativeResize="0"/>
          <p:nvPr/>
        </p:nvPicPr>
        <p:blipFill rotWithShape="1">
          <a:blip r:embed="rId3">
            <a:alphaModFix/>
          </a:blip>
          <a:srcRect b="0" l="0" r="0" t="0"/>
          <a:stretch/>
        </p:blipFill>
        <p:spPr>
          <a:xfrm>
            <a:off x="3732213" y="952500"/>
            <a:ext cx="5303837" cy="4940300"/>
          </a:xfrm>
          <a:prstGeom prst="rect">
            <a:avLst/>
          </a:prstGeom>
          <a:noFill/>
          <a:ln>
            <a:noFill/>
          </a:ln>
        </p:spPr>
      </p:pic>
      <p:pic>
        <p:nvPicPr>
          <p:cNvPr id="268" name="Google Shape;268;p36"/>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Comparators</a:t>
            </a:r>
            <a:endParaRPr/>
          </a:p>
        </p:txBody>
      </p:sp>
      <p:pic>
        <p:nvPicPr>
          <p:cNvPr id="275" name="Google Shape;275;p37"/>
          <p:cNvPicPr preferRelativeResize="0"/>
          <p:nvPr/>
        </p:nvPicPr>
        <p:blipFill rotWithShape="1">
          <a:blip r:embed="rId3">
            <a:alphaModFix/>
          </a:blip>
          <a:srcRect b="8266" l="24139" r="5057" t="11564"/>
          <a:stretch/>
        </p:blipFill>
        <p:spPr>
          <a:xfrm>
            <a:off x="3905250" y="1116013"/>
            <a:ext cx="5056188" cy="4319587"/>
          </a:xfrm>
          <a:prstGeom prst="rect">
            <a:avLst/>
          </a:prstGeom>
          <a:noFill/>
          <a:ln>
            <a:noFill/>
          </a:ln>
        </p:spPr>
      </p:pic>
      <p:sp>
        <p:nvSpPr>
          <p:cNvPr id="276" name="Google Shape;276;p37"/>
          <p:cNvSpPr txBox="1"/>
          <p:nvPr>
            <p:ph idx="1" type="body"/>
          </p:nvPr>
        </p:nvSpPr>
        <p:spPr>
          <a:xfrm>
            <a:off x="227013" y="838200"/>
            <a:ext cx="36925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000"/>
              <a:buChar char="♦"/>
            </a:pPr>
            <a:r>
              <a:rPr lang="en-US" sz="2000"/>
              <a:t>There are two analog comparators on chip: </a:t>
            </a:r>
            <a:br>
              <a:rPr lang="en-US" sz="2000"/>
            </a:br>
            <a:r>
              <a:rPr lang="en-US" sz="2000"/>
              <a:t>CP0 and CP1</a:t>
            </a:r>
            <a:endParaRPr/>
          </a:p>
          <a:p>
            <a:pPr indent="-215900" lvl="0" marL="342900" rtl="0" algn="l">
              <a:spcBef>
                <a:spcPts val="400"/>
              </a:spcBef>
              <a:spcAft>
                <a:spcPts val="0"/>
              </a:spcAft>
              <a:buSzPts val="2000"/>
              <a:buNone/>
            </a:pPr>
            <a:r>
              <a:t/>
            </a:r>
            <a:endParaRPr sz="2000"/>
          </a:p>
          <a:p>
            <a:pPr indent="-342900" lvl="0" marL="342900" rtl="0" algn="l">
              <a:spcBef>
                <a:spcPts val="400"/>
              </a:spcBef>
              <a:spcAft>
                <a:spcPts val="0"/>
              </a:spcAft>
              <a:buSzPts val="2000"/>
              <a:buChar char="♦"/>
            </a:pPr>
            <a:r>
              <a:rPr lang="en-US" sz="2000"/>
              <a:t>The comparators have software programmable hysteresis</a:t>
            </a:r>
            <a:endParaRPr/>
          </a:p>
          <a:p>
            <a:pPr indent="-215900" lvl="0" marL="342900" rtl="0" algn="l">
              <a:spcBef>
                <a:spcPts val="400"/>
              </a:spcBef>
              <a:spcAft>
                <a:spcPts val="0"/>
              </a:spcAft>
              <a:buSzPts val="2000"/>
              <a:buNone/>
            </a:pPr>
            <a:r>
              <a:t/>
            </a:r>
            <a:endParaRPr sz="2000"/>
          </a:p>
          <a:p>
            <a:pPr indent="-342900" lvl="0" marL="342900" rtl="0" algn="l">
              <a:spcBef>
                <a:spcPts val="400"/>
              </a:spcBef>
              <a:spcAft>
                <a:spcPts val="0"/>
              </a:spcAft>
              <a:buSzPts val="2000"/>
              <a:buChar char="♦"/>
            </a:pPr>
            <a:r>
              <a:rPr lang="en-US" sz="2000"/>
              <a:t>Generate an interrupt on its rising edge, falling edge or both</a:t>
            </a:r>
            <a:endParaRPr/>
          </a:p>
          <a:p>
            <a:pPr indent="-215900" lvl="0" marL="342900" rtl="0" algn="l">
              <a:spcBef>
                <a:spcPts val="400"/>
              </a:spcBef>
              <a:spcAft>
                <a:spcPts val="0"/>
              </a:spcAft>
              <a:buSzPts val="2000"/>
              <a:buNone/>
            </a:pPr>
            <a:r>
              <a:t/>
            </a:r>
            <a:endParaRPr sz="2000"/>
          </a:p>
          <a:p>
            <a:pPr indent="-342900" lvl="0" marL="342900" rtl="0" algn="l">
              <a:spcBef>
                <a:spcPts val="400"/>
              </a:spcBef>
              <a:spcAft>
                <a:spcPts val="0"/>
              </a:spcAft>
              <a:buSzPts val="2000"/>
              <a:buChar char="♦"/>
            </a:pPr>
            <a:r>
              <a:rPr lang="en-US" sz="2000"/>
              <a:t>The comparators' output state can also be polled in software and programmed to appear on the lower port I/O pins via the crossbar</a:t>
            </a:r>
            <a:endParaRPr sz="2000"/>
          </a:p>
        </p:txBody>
      </p:sp>
      <p:pic>
        <p:nvPicPr>
          <p:cNvPr id="277" name="Google Shape;277;p37"/>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8"/>
          <p:cNvPicPr preferRelativeResize="0"/>
          <p:nvPr/>
        </p:nvPicPr>
        <p:blipFill rotWithShape="1">
          <a:blip r:embed="rId3">
            <a:alphaModFix/>
          </a:blip>
          <a:srcRect b="0" l="0" r="0" t="0"/>
          <a:stretch/>
        </p:blipFill>
        <p:spPr>
          <a:xfrm>
            <a:off x="3867150" y="895350"/>
            <a:ext cx="5276850" cy="4470400"/>
          </a:xfrm>
          <a:prstGeom prst="rect">
            <a:avLst/>
          </a:prstGeom>
          <a:noFill/>
          <a:ln>
            <a:noFill/>
          </a:ln>
        </p:spPr>
      </p:pic>
      <p:sp>
        <p:nvSpPr>
          <p:cNvPr id="284" name="Google Shape;284;p38"/>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Voltage Reference for ADC and DAC </a:t>
            </a:r>
            <a:endParaRPr/>
          </a:p>
        </p:txBody>
      </p:sp>
      <p:sp>
        <p:nvSpPr>
          <p:cNvPr id="285" name="Google Shape;285;p38"/>
          <p:cNvSpPr txBox="1"/>
          <p:nvPr>
            <p:ph idx="1" type="body"/>
          </p:nvPr>
        </p:nvSpPr>
        <p:spPr>
          <a:xfrm>
            <a:off x="227013" y="838200"/>
            <a:ext cx="3973512" cy="5664200"/>
          </a:xfrm>
          <a:prstGeom prst="rect">
            <a:avLst/>
          </a:prstGeom>
          <a:noFill/>
          <a:ln>
            <a:noFill/>
          </a:ln>
        </p:spPr>
        <p:txBody>
          <a:bodyPr anchorCtr="0" anchor="t" bIns="41025" lIns="82025" spcFirstLastPara="1" rIns="82025" wrap="square" tIns="41025">
            <a:noAutofit/>
          </a:bodyPr>
          <a:lstStyle/>
          <a:p>
            <a:pPr indent="-342900" lvl="0" marL="342900" rtl="0" algn="l">
              <a:lnSpc>
                <a:spcPct val="90000"/>
              </a:lnSpc>
              <a:spcBef>
                <a:spcPts val="0"/>
              </a:spcBef>
              <a:spcAft>
                <a:spcPts val="0"/>
              </a:spcAft>
              <a:buSzPts val="2200"/>
              <a:buChar char="♦"/>
            </a:pPr>
            <a:r>
              <a:rPr lang="en-US" sz="2200"/>
              <a:t>A voltage reference has to be used when operating the ADC and DAC</a:t>
            </a:r>
            <a:br>
              <a:rPr lang="en-US" sz="2200"/>
            </a:br>
            <a:endParaRPr sz="2200"/>
          </a:p>
          <a:p>
            <a:pPr indent="-342900" lvl="0" marL="342900" rtl="0" algn="l">
              <a:lnSpc>
                <a:spcPct val="90000"/>
              </a:lnSpc>
              <a:spcBef>
                <a:spcPts val="440"/>
              </a:spcBef>
              <a:spcAft>
                <a:spcPts val="0"/>
              </a:spcAft>
              <a:buSzPts val="2200"/>
              <a:buChar char="♦"/>
            </a:pPr>
            <a:r>
              <a:rPr lang="en-US" sz="2200"/>
              <a:t>Three external voltage reference input pins: </a:t>
            </a:r>
            <a:r>
              <a:rPr b="1" lang="en-US" sz="2200"/>
              <a:t>VREF0</a:t>
            </a:r>
            <a:r>
              <a:rPr lang="en-US" sz="2200"/>
              <a:t>, </a:t>
            </a:r>
            <a:r>
              <a:rPr b="1" lang="en-US" sz="2200"/>
              <a:t>VREF1</a:t>
            </a:r>
            <a:r>
              <a:rPr lang="en-US" sz="2200"/>
              <a:t> and </a:t>
            </a:r>
            <a:r>
              <a:rPr b="1" lang="en-US" sz="2200"/>
              <a:t>VREFD</a:t>
            </a:r>
            <a:br>
              <a:rPr b="1" lang="en-US" sz="2200"/>
            </a:br>
            <a:endParaRPr sz="2200"/>
          </a:p>
          <a:p>
            <a:pPr indent="-342900" lvl="0" marL="342900" rtl="0" algn="l">
              <a:lnSpc>
                <a:spcPct val="90000"/>
              </a:lnSpc>
              <a:spcBef>
                <a:spcPts val="440"/>
              </a:spcBef>
              <a:spcAft>
                <a:spcPts val="0"/>
              </a:spcAft>
              <a:buSzPts val="2200"/>
              <a:buChar char="♦"/>
            </a:pPr>
            <a:r>
              <a:rPr lang="en-US" sz="2200"/>
              <a:t>ADC0 may also reference the DAC0 output internally</a:t>
            </a:r>
            <a:endParaRPr/>
          </a:p>
          <a:p>
            <a:pPr indent="-203200" lvl="0" marL="342900" rtl="0" algn="l">
              <a:lnSpc>
                <a:spcPct val="90000"/>
              </a:lnSpc>
              <a:spcBef>
                <a:spcPts val="440"/>
              </a:spcBef>
              <a:spcAft>
                <a:spcPts val="0"/>
              </a:spcAft>
              <a:buSzPts val="2200"/>
              <a:buNone/>
            </a:pPr>
            <a:r>
              <a:t/>
            </a:r>
            <a:endParaRPr sz="2200"/>
          </a:p>
          <a:p>
            <a:pPr indent="-342900" lvl="0" marL="342900" rtl="0" algn="l">
              <a:lnSpc>
                <a:spcPct val="90000"/>
              </a:lnSpc>
              <a:spcBef>
                <a:spcPts val="440"/>
              </a:spcBef>
              <a:spcAft>
                <a:spcPts val="0"/>
              </a:spcAft>
              <a:buSzPts val="2200"/>
              <a:buChar char="♦"/>
            </a:pPr>
            <a:r>
              <a:rPr lang="en-US" sz="2200"/>
              <a:t>ADC1 may also reference the analog power supply voltage (AV+)</a:t>
            </a:r>
            <a:endParaRPr sz="2200"/>
          </a:p>
        </p:txBody>
      </p:sp>
      <p:pic>
        <p:nvPicPr>
          <p:cNvPr descr="http://www.reuk.co.uk/OtherImages/current-voltage-graph-zener-diode.gif" id="286" name="Google Shape;286;p38"/>
          <p:cNvPicPr preferRelativeResize="0"/>
          <p:nvPr/>
        </p:nvPicPr>
        <p:blipFill rotWithShape="1">
          <a:blip r:embed="rId4">
            <a:alphaModFix/>
          </a:blip>
          <a:srcRect b="0" l="0" r="0" t="0"/>
          <a:stretch/>
        </p:blipFill>
        <p:spPr>
          <a:xfrm>
            <a:off x="4484980" y="831638"/>
            <a:ext cx="1132049" cy="1114151"/>
          </a:xfrm>
          <a:prstGeom prst="rect">
            <a:avLst/>
          </a:prstGeom>
          <a:noFill/>
          <a:ln>
            <a:noFill/>
          </a:ln>
        </p:spPr>
      </p:pic>
      <p:pic>
        <p:nvPicPr>
          <p:cNvPr id="287" name="Google Shape;287;p38"/>
          <p:cNvPicPr preferRelativeResize="0"/>
          <p:nvPr/>
        </p:nvPicPr>
        <p:blipFill rotWithShape="1">
          <a:blip r:embed="rId5">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ctrTitle"/>
          </p:nvPr>
        </p:nvSpPr>
        <p:spPr>
          <a:xfrm>
            <a:off x="692150" y="4014788"/>
            <a:ext cx="7772400" cy="7096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www.silabs.com/MCU</a:t>
            </a:r>
            <a:endParaRPr/>
          </a:p>
        </p:txBody>
      </p:sp>
      <p:sp>
        <p:nvSpPr>
          <p:cNvPr id="295" name="Google Shape;295;p39"/>
          <p:cNvSpPr txBox="1"/>
          <p:nvPr>
            <p:ph idx="1" type="subTitle"/>
          </p:nvPr>
        </p:nvSpPr>
        <p:spPr>
          <a:xfrm>
            <a:off x="1377950" y="4818063"/>
            <a:ext cx="6400800" cy="896937"/>
          </a:xfrm>
          <a:prstGeom prst="rect">
            <a:avLst/>
          </a:prstGeom>
          <a:noFill/>
          <a:ln>
            <a:noFill/>
          </a:ln>
        </p:spPr>
        <p:txBody>
          <a:bodyPr anchorCtr="0" anchor="t" bIns="41025" lIns="82025" spcFirstLastPara="1" rIns="82025" wrap="square" tIns="41025">
            <a:noAutofit/>
          </a:bodyPr>
          <a:lstStyle/>
          <a:p>
            <a:pPr indent="0" lvl="0" marL="0" rtl="0" algn="ctr">
              <a:spcBef>
                <a:spcPts val="0"/>
              </a:spcBef>
              <a:spcAft>
                <a:spcPts val="0"/>
              </a:spcAft>
              <a:buSzPts val="2400"/>
              <a:buNone/>
            </a:pPr>
            <a:r>
              <a:t/>
            </a:r>
            <a:endParaRPr/>
          </a:p>
        </p:txBody>
      </p:sp>
      <p:pic>
        <p:nvPicPr>
          <p:cNvPr id="296" name="Google Shape;296;p39"/>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C8051F020 System Overview</a:t>
            </a:r>
            <a:endParaRPr/>
          </a:p>
        </p:txBody>
      </p:sp>
      <p:sp>
        <p:nvSpPr>
          <p:cNvPr id="76" name="Google Shape;76;p15"/>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Introduction </a:t>
            </a:r>
            <a:endParaRPr/>
          </a:p>
          <a:p>
            <a:pPr indent="-342900" lvl="0" marL="342900" rtl="0" algn="l">
              <a:spcBef>
                <a:spcPts val="480"/>
              </a:spcBef>
              <a:spcAft>
                <a:spcPts val="0"/>
              </a:spcAft>
              <a:buSzPts val="2400"/>
              <a:buChar char="♦"/>
            </a:pPr>
            <a:r>
              <a:rPr lang="en-US"/>
              <a:t>C8051F020 system overview</a:t>
            </a:r>
            <a:endParaRPr/>
          </a:p>
          <a:p>
            <a:pPr indent="-342900" lvl="0" marL="342900" rtl="0" algn="l">
              <a:spcBef>
                <a:spcPts val="480"/>
              </a:spcBef>
              <a:spcAft>
                <a:spcPts val="0"/>
              </a:spcAft>
              <a:buSzPts val="2400"/>
              <a:buChar char="♦"/>
            </a:pPr>
            <a:r>
              <a:rPr lang="en-US"/>
              <a:t>Memory organization</a:t>
            </a:r>
            <a:endParaRPr/>
          </a:p>
          <a:p>
            <a:pPr indent="-342900" lvl="0" marL="342900" rtl="0" algn="l">
              <a:spcBef>
                <a:spcPts val="480"/>
              </a:spcBef>
              <a:spcAft>
                <a:spcPts val="0"/>
              </a:spcAft>
              <a:buSzPts val="2400"/>
              <a:buChar char="♦"/>
            </a:pPr>
            <a:r>
              <a:rPr lang="en-US"/>
              <a:t>Program and internal data memories</a:t>
            </a:r>
            <a:endParaRPr/>
          </a:p>
          <a:p>
            <a:pPr indent="-342900" lvl="0" marL="342900" rtl="0" algn="l">
              <a:spcBef>
                <a:spcPts val="480"/>
              </a:spcBef>
              <a:spcAft>
                <a:spcPts val="0"/>
              </a:spcAft>
              <a:buSzPts val="2400"/>
              <a:buChar char="♦"/>
            </a:pPr>
            <a:r>
              <a:rPr lang="en-US"/>
              <a:t>Special function registers</a:t>
            </a:r>
            <a:endParaRPr/>
          </a:p>
          <a:p>
            <a:pPr indent="-342900" lvl="0" marL="342900" rtl="0" algn="l">
              <a:spcBef>
                <a:spcPts val="480"/>
              </a:spcBef>
              <a:spcAft>
                <a:spcPts val="0"/>
              </a:spcAft>
              <a:buSzPts val="2400"/>
              <a:buChar char="♦"/>
            </a:pPr>
            <a:r>
              <a:rPr lang="en-US"/>
              <a:t>I/O ports</a:t>
            </a:r>
            <a:endParaRPr/>
          </a:p>
          <a:p>
            <a:pPr indent="-342900" lvl="0" marL="342900" rtl="0" algn="l">
              <a:spcBef>
                <a:spcPts val="480"/>
              </a:spcBef>
              <a:spcAft>
                <a:spcPts val="0"/>
              </a:spcAft>
              <a:buSzPts val="2400"/>
              <a:buChar char="♦"/>
            </a:pPr>
            <a:r>
              <a:rPr lang="en-US"/>
              <a:t>The digital crossbar</a:t>
            </a:r>
            <a:endParaRPr/>
          </a:p>
          <a:p>
            <a:pPr indent="-342900" lvl="0" marL="342900" rtl="0" algn="l">
              <a:spcBef>
                <a:spcPts val="480"/>
              </a:spcBef>
              <a:spcAft>
                <a:spcPts val="0"/>
              </a:spcAft>
              <a:buSzPts val="2400"/>
              <a:buChar char="♦"/>
            </a:pPr>
            <a:r>
              <a:rPr lang="en-US"/>
              <a:t>12-Bit analog-to-digital converter</a:t>
            </a:r>
            <a:endParaRPr/>
          </a:p>
          <a:p>
            <a:pPr indent="-342900" lvl="0" marL="342900" rtl="0" algn="l">
              <a:spcBef>
                <a:spcPts val="480"/>
              </a:spcBef>
              <a:spcAft>
                <a:spcPts val="0"/>
              </a:spcAft>
              <a:buSzPts val="2400"/>
              <a:buChar char="♦"/>
            </a:pPr>
            <a:r>
              <a:rPr lang="en-US"/>
              <a:t>8-Bit analog-to-digital converter</a:t>
            </a:r>
            <a:endParaRPr/>
          </a:p>
          <a:p>
            <a:pPr indent="-342900" lvl="0" marL="342900" rtl="0" algn="l">
              <a:spcBef>
                <a:spcPts val="480"/>
              </a:spcBef>
              <a:spcAft>
                <a:spcPts val="0"/>
              </a:spcAft>
              <a:buSzPts val="2400"/>
              <a:buChar char="♦"/>
            </a:pPr>
            <a:r>
              <a:rPr lang="en-US"/>
              <a:t>Digital-to-analog converter</a:t>
            </a:r>
            <a:endParaRPr/>
          </a:p>
          <a:p>
            <a:pPr indent="-342900" lvl="0" marL="342900" rtl="0" algn="l">
              <a:spcBef>
                <a:spcPts val="480"/>
              </a:spcBef>
              <a:spcAft>
                <a:spcPts val="0"/>
              </a:spcAft>
              <a:buSzPts val="2400"/>
              <a:buChar char="♦"/>
            </a:pPr>
            <a:r>
              <a:rPr lang="en-US"/>
              <a:t>Comparators </a:t>
            </a:r>
            <a:endParaRPr/>
          </a:p>
          <a:p>
            <a:pPr indent="-342900" lvl="0" marL="342900" rtl="0" algn="l">
              <a:spcBef>
                <a:spcPts val="480"/>
              </a:spcBef>
              <a:spcAft>
                <a:spcPts val="0"/>
              </a:spcAft>
              <a:buSzPts val="2400"/>
              <a:buChar char="♦"/>
            </a:pPr>
            <a:r>
              <a:rPr lang="en-US"/>
              <a:t>Voltage reference for ADC and DAC</a:t>
            </a:r>
            <a:endParaRPr/>
          </a:p>
          <a:p>
            <a:pPr indent="-342900" lvl="0" marL="342900" rtl="0" algn="l">
              <a:spcBef>
                <a:spcPts val="480"/>
              </a:spcBef>
              <a:spcAft>
                <a:spcPts val="0"/>
              </a:spcAft>
              <a:buSzPts val="2400"/>
              <a:buChar char="♦"/>
            </a:pPr>
            <a:r>
              <a:rPr lang="en-US"/>
              <a:t>Internal voltage reference generator</a:t>
            </a:r>
            <a:endParaRPr/>
          </a:p>
        </p:txBody>
      </p:sp>
      <p:pic>
        <p:nvPicPr>
          <p:cNvPr id="77" name="Google Shape;77;p15"/>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Micro</a:t>
            </a:r>
            <a:r>
              <a:rPr lang="en-US" u="sng"/>
              <a:t>processors</a:t>
            </a:r>
            <a:r>
              <a:rPr lang="en-US"/>
              <a:t> and Micro</a:t>
            </a:r>
            <a:r>
              <a:rPr lang="en-US" u="sng"/>
              <a:t>controllers</a:t>
            </a:r>
            <a:endParaRPr u="sng"/>
          </a:p>
        </p:txBody>
      </p:sp>
      <p:sp>
        <p:nvSpPr>
          <p:cNvPr id="84" name="Google Shape;84;p16"/>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Microprocessor: general-purpose CPU</a:t>
            </a:r>
            <a:endParaRPr/>
          </a:p>
          <a:p>
            <a:pPr indent="-285750" lvl="1" marL="742950" rtl="0" algn="l">
              <a:spcBef>
                <a:spcPts val="400"/>
              </a:spcBef>
              <a:spcAft>
                <a:spcPts val="0"/>
              </a:spcAft>
              <a:buSzPts val="2000"/>
              <a:buChar char="⮚"/>
            </a:pPr>
            <a:r>
              <a:rPr lang="en-US"/>
              <a:t>Emphasis is on flexibility and performance</a:t>
            </a:r>
            <a:endParaRPr/>
          </a:p>
          <a:p>
            <a:pPr indent="-285750" lvl="1" marL="742950" rtl="0" algn="l">
              <a:spcBef>
                <a:spcPts val="400"/>
              </a:spcBef>
              <a:spcAft>
                <a:spcPts val="0"/>
              </a:spcAft>
              <a:buSzPts val="2000"/>
              <a:buChar char="⮚"/>
            </a:pPr>
            <a:r>
              <a:rPr lang="en-US"/>
              <a:t>Generic user-interface such as keyboard, mouse, etc.</a:t>
            </a:r>
            <a:endParaRPr/>
          </a:p>
          <a:p>
            <a:pPr indent="-285750" lvl="1" marL="742950" rtl="0" algn="l">
              <a:spcBef>
                <a:spcPts val="400"/>
              </a:spcBef>
              <a:spcAft>
                <a:spcPts val="0"/>
              </a:spcAft>
              <a:buSzPts val="2000"/>
              <a:buChar char="⮚"/>
            </a:pPr>
            <a:r>
              <a:rPr lang="en-US"/>
              <a:t>Used in a PC, PDA, cell phone, etc.</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Microcontroller: microprocessor + memory on a single chip</a:t>
            </a:r>
            <a:endParaRPr/>
          </a:p>
          <a:p>
            <a:pPr indent="-285750" lvl="1" marL="742950" rtl="0" algn="l">
              <a:spcBef>
                <a:spcPts val="400"/>
              </a:spcBef>
              <a:spcAft>
                <a:spcPts val="0"/>
              </a:spcAft>
              <a:buSzPts val="2000"/>
              <a:buChar char="⮚"/>
            </a:pPr>
            <a:r>
              <a:rPr lang="en-US"/>
              <a:t>Emphasis is on size and cost reduction</a:t>
            </a:r>
            <a:endParaRPr/>
          </a:p>
          <a:p>
            <a:pPr indent="-285750" lvl="1" marL="742950" rtl="0" algn="l">
              <a:spcBef>
                <a:spcPts val="400"/>
              </a:spcBef>
              <a:spcAft>
                <a:spcPts val="0"/>
              </a:spcAft>
              <a:buSzPts val="2000"/>
              <a:buChar char="⮚"/>
            </a:pPr>
            <a:r>
              <a:rPr lang="en-US"/>
              <a:t>The user interface is tailored to the application, such as the buttons on a TV remote control</a:t>
            </a:r>
            <a:endParaRPr/>
          </a:p>
          <a:p>
            <a:pPr indent="-285750" lvl="1" marL="742950" rtl="0" algn="l">
              <a:spcBef>
                <a:spcPts val="400"/>
              </a:spcBef>
              <a:spcAft>
                <a:spcPts val="0"/>
              </a:spcAft>
              <a:buSzPts val="2000"/>
              <a:buChar char="⮚"/>
            </a:pPr>
            <a:r>
              <a:rPr lang="en-US"/>
              <a:t>Used in a digital watch, TV remote control, car and many common day-to-day appliances</a:t>
            </a:r>
            <a:endParaRPr/>
          </a:p>
          <a:p>
            <a:pPr indent="-158750" lvl="1" marL="742950" rtl="0" algn="l">
              <a:spcBef>
                <a:spcPts val="400"/>
              </a:spcBef>
              <a:spcAft>
                <a:spcPts val="0"/>
              </a:spcAft>
              <a:buSzPts val="2000"/>
              <a:buNone/>
            </a:pPr>
            <a:r>
              <a:t/>
            </a:r>
            <a:endParaRPr/>
          </a:p>
        </p:txBody>
      </p:sp>
      <p:pic>
        <p:nvPicPr>
          <p:cNvPr id="85" name="Google Shape;85;p16"/>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Terminology</a:t>
            </a:r>
            <a:endParaRPr/>
          </a:p>
        </p:txBody>
      </p:sp>
      <p:sp>
        <p:nvSpPr>
          <p:cNvPr id="92" name="Google Shape;92;p17"/>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Integrated Circuit (IC): A miniaturized electronic circuit that consists of semiconductor devices and passive components contained in a package</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Central Processing Unit (CPU): This refers to the core of the MCU that executes code</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Microcontroller Unit (MCU): This is the standard acronym used for microcontrollers, and refers to the full IC that contains the CPU and peripherals.</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“n-bit” – the “n” refers to the data bus width of the CPU, and is the maximum width of data it can handle at a time</a:t>
            </a:r>
            <a:endParaRPr/>
          </a:p>
          <a:p>
            <a:pPr indent="-285750" lvl="1" marL="742950" rtl="0" algn="l">
              <a:spcBef>
                <a:spcPts val="400"/>
              </a:spcBef>
              <a:spcAft>
                <a:spcPts val="0"/>
              </a:spcAft>
              <a:buSzPts val="2000"/>
              <a:buChar char="⮚"/>
            </a:pPr>
            <a:r>
              <a:rPr lang="en-US"/>
              <a:t>Examples: 8-bit MCU, 32-bit MCU</a:t>
            </a:r>
            <a:endParaRPr/>
          </a:p>
        </p:txBody>
      </p:sp>
      <p:pic>
        <p:nvPicPr>
          <p:cNvPr id="93" name="Google Shape;93;p17"/>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Microcontroller Architectures</a:t>
            </a:r>
            <a:endParaRPr/>
          </a:p>
        </p:txBody>
      </p:sp>
      <p:sp>
        <p:nvSpPr>
          <p:cNvPr id="100" name="Google Shape;100;p18"/>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Microcontroller architecture refers to the internal hardware organization of a microcontroller</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Each hardware architecture has its own set of software instructions called assembly language that allows programming of the microcontroller</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Some of the popular microcontroller architectures</a:t>
            </a:r>
            <a:endParaRPr/>
          </a:p>
          <a:p>
            <a:pPr indent="-285750" lvl="1" marL="742950" rtl="0" algn="l">
              <a:spcBef>
                <a:spcPts val="400"/>
              </a:spcBef>
              <a:spcAft>
                <a:spcPts val="0"/>
              </a:spcAft>
              <a:buSzPts val="2000"/>
              <a:buChar char="⮚"/>
            </a:pPr>
            <a:r>
              <a:rPr lang="en-US"/>
              <a:t>Intel 8051</a:t>
            </a:r>
            <a:endParaRPr/>
          </a:p>
          <a:p>
            <a:pPr indent="-285750" lvl="1" marL="742950" rtl="0" algn="l">
              <a:spcBef>
                <a:spcPts val="400"/>
              </a:spcBef>
              <a:spcAft>
                <a:spcPts val="0"/>
              </a:spcAft>
              <a:buSzPts val="2000"/>
              <a:buChar char="⮚"/>
            </a:pPr>
            <a:r>
              <a:rPr lang="en-US"/>
              <a:t>Zilog Z80</a:t>
            </a:r>
            <a:endParaRPr/>
          </a:p>
          <a:p>
            <a:pPr indent="-285750" lvl="1" marL="742950" rtl="0" algn="l">
              <a:spcBef>
                <a:spcPts val="400"/>
              </a:spcBef>
              <a:spcAft>
                <a:spcPts val="0"/>
              </a:spcAft>
              <a:buSzPts val="2000"/>
              <a:buChar char="⮚"/>
            </a:pPr>
            <a:r>
              <a:rPr lang="en-US"/>
              <a:t>Atmel AVR</a:t>
            </a:r>
            <a:endParaRPr/>
          </a:p>
          <a:p>
            <a:pPr indent="-158750" lvl="1" marL="742950" rtl="0" algn="l">
              <a:spcBef>
                <a:spcPts val="400"/>
              </a:spcBef>
              <a:spcAft>
                <a:spcPts val="0"/>
              </a:spcAft>
              <a:buSzPts val="2000"/>
              <a:buNone/>
            </a:pPr>
            <a:r>
              <a:t/>
            </a:r>
            <a:endParaRPr/>
          </a:p>
          <a:p>
            <a:pPr indent="-190500" lvl="0" marL="342900" rtl="0" algn="l">
              <a:spcBef>
                <a:spcPts val="480"/>
              </a:spcBef>
              <a:spcAft>
                <a:spcPts val="0"/>
              </a:spcAft>
              <a:buSzPts val="2400"/>
              <a:buNone/>
            </a:pPr>
            <a:r>
              <a:t/>
            </a:r>
            <a:endParaRPr/>
          </a:p>
        </p:txBody>
      </p:sp>
      <p:pic>
        <p:nvPicPr>
          <p:cNvPr id="101" name="Google Shape;101;p18"/>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Harvard and von Neumann Architectures</a:t>
            </a:r>
            <a:endParaRPr/>
          </a:p>
        </p:txBody>
      </p:sp>
      <p:sp>
        <p:nvSpPr>
          <p:cNvPr id="108" name="Google Shape;108;p19"/>
          <p:cNvSpPr txBox="1"/>
          <p:nvPr>
            <p:ph idx="1" type="body"/>
          </p:nvPr>
        </p:nvSpPr>
        <p:spPr>
          <a:xfrm>
            <a:off x="227013" y="838200"/>
            <a:ext cx="8683625" cy="5664200"/>
          </a:xfrm>
          <a:prstGeom prst="rect">
            <a:avLst/>
          </a:prstGeom>
          <a:noFill/>
          <a:ln>
            <a:noFill/>
          </a:ln>
        </p:spPr>
        <p:txBody>
          <a:bodyPr anchorCtr="0" anchor="t" bIns="41025" lIns="82025" spcFirstLastPara="1" rIns="82025" wrap="square" tIns="41025">
            <a:noAutofit/>
          </a:bodyPr>
          <a:lstStyle/>
          <a:p>
            <a:pPr indent="-342900" lvl="0" marL="342900" rtl="0" algn="l">
              <a:spcBef>
                <a:spcPts val="0"/>
              </a:spcBef>
              <a:spcAft>
                <a:spcPts val="0"/>
              </a:spcAft>
              <a:buSzPts val="2400"/>
              <a:buChar char="♦"/>
            </a:pPr>
            <a:r>
              <a:rPr lang="en-US"/>
              <a:t>Harvard Architecture—a type of computer architecture where the instructions (program code) and data are stored in separate memory spaces</a:t>
            </a:r>
            <a:endParaRPr/>
          </a:p>
          <a:p>
            <a:pPr indent="-285750" lvl="1" marL="742950" rtl="0" algn="l">
              <a:spcBef>
                <a:spcPts val="400"/>
              </a:spcBef>
              <a:spcAft>
                <a:spcPts val="0"/>
              </a:spcAft>
              <a:buSzPts val="2000"/>
              <a:buChar char="⮚"/>
            </a:pPr>
            <a:r>
              <a:rPr lang="en-US"/>
              <a:t>Example: Intel 8051 architecture</a:t>
            </a:r>
            <a:endParaRPr/>
          </a:p>
          <a:p>
            <a:pPr indent="-190500" lvl="0" marL="342900" rtl="0" algn="l">
              <a:spcBef>
                <a:spcPts val="480"/>
              </a:spcBef>
              <a:spcAft>
                <a:spcPts val="0"/>
              </a:spcAft>
              <a:buSzPts val="2400"/>
              <a:buNone/>
            </a:pPr>
            <a:r>
              <a:t/>
            </a:r>
            <a:endParaRPr/>
          </a:p>
          <a:p>
            <a:pPr indent="-342900" lvl="0" marL="342900" rtl="0" algn="l">
              <a:spcBef>
                <a:spcPts val="480"/>
              </a:spcBef>
              <a:spcAft>
                <a:spcPts val="0"/>
              </a:spcAft>
              <a:buSzPts val="2400"/>
              <a:buChar char="♦"/>
            </a:pPr>
            <a:r>
              <a:rPr lang="en-US"/>
              <a:t>von Neumann Architecture—another type of computer architecture where the instructions and data are stored in the same memory space</a:t>
            </a:r>
            <a:endParaRPr/>
          </a:p>
          <a:p>
            <a:pPr indent="-285750" lvl="1" marL="742950" rtl="0" algn="l">
              <a:spcBef>
                <a:spcPts val="400"/>
              </a:spcBef>
              <a:spcAft>
                <a:spcPts val="0"/>
              </a:spcAft>
              <a:buSzPts val="2000"/>
              <a:buChar char="⮚"/>
            </a:pPr>
            <a:r>
              <a:rPr lang="en-US"/>
              <a:t>Example: Intel x86 architecture (Intel Pentium, AMD Athlon, etc.)</a:t>
            </a:r>
            <a:endParaRPr/>
          </a:p>
          <a:p>
            <a:pPr indent="-190500" lvl="0" marL="342900" rtl="0" algn="l">
              <a:spcBef>
                <a:spcPts val="480"/>
              </a:spcBef>
              <a:spcAft>
                <a:spcPts val="0"/>
              </a:spcAft>
              <a:buSzPts val="2400"/>
              <a:buNone/>
            </a:pPr>
            <a:r>
              <a:t/>
            </a:r>
            <a:endParaRPr/>
          </a:p>
          <a:p>
            <a:pPr indent="-190500" lvl="0" marL="342900" rtl="0" algn="l">
              <a:spcBef>
                <a:spcPts val="480"/>
              </a:spcBef>
              <a:spcAft>
                <a:spcPts val="0"/>
              </a:spcAft>
              <a:buSzPts val="2400"/>
              <a:buNone/>
            </a:pPr>
            <a:r>
              <a:t/>
            </a:r>
            <a:endParaRPr/>
          </a:p>
        </p:txBody>
      </p:sp>
      <p:pic>
        <p:nvPicPr>
          <p:cNvPr id="109" name="Google Shape;109;p19"/>
          <p:cNvPicPr preferRelativeResize="0"/>
          <p:nvPr/>
        </p:nvPicPr>
        <p:blipFill rotWithShape="1">
          <a:blip r:embed="rId3">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Block Diagram of the Original 8051</a:t>
            </a:r>
            <a:endParaRPr b="1"/>
          </a:p>
        </p:txBody>
      </p:sp>
      <p:sp>
        <p:nvSpPr>
          <p:cNvPr id="116" name="Google Shape;116;p20"/>
          <p:cNvSpPr/>
          <p:nvPr/>
        </p:nvSpPr>
        <p:spPr>
          <a:xfrm>
            <a:off x="0" y="131921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17" name="Google Shape;117;p20"/>
          <p:cNvSpPr/>
          <p:nvPr/>
        </p:nvSpPr>
        <p:spPr>
          <a:xfrm>
            <a:off x="1308100" y="1447800"/>
            <a:ext cx="6116638" cy="4217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118" name="Google Shape;118;p20"/>
          <p:cNvPicPr preferRelativeResize="0"/>
          <p:nvPr/>
        </p:nvPicPr>
        <p:blipFill rotWithShape="1">
          <a:blip r:embed="rId3">
            <a:alphaModFix/>
          </a:blip>
          <a:srcRect b="0" l="0" r="0" t="0"/>
          <a:stretch/>
        </p:blipFill>
        <p:spPr>
          <a:xfrm>
            <a:off x="321271" y="699001"/>
            <a:ext cx="8180287" cy="5641065"/>
          </a:xfrm>
          <a:prstGeom prst="rect">
            <a:avLst/>
          </a:prstGeom>
          <a:noFill/>
          <a:ln>
            <a:noFill/>
          </a:ln>
        </p:spPr>
      </p:pic>
      <p:pic>
        <p:nvPicPr>
          <p:cNvPr id="119" name="Google Shape;119;p20"/>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27013" y="0"/>
            <a:ext cx="8683625"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Block Diagram of the Silicon Labs 8051</a:t>
            </a:r>
            <a:endParaRPr b="1"/>
          </a:p>
        </p:txBody>
      </p:sp>
      <p:sp>
        <p:nvSpPr>
          <p:cNvPr id="126" name="Google Shape;126;p21"/>
          <p:cNvSpPr/>
          <p:nvPr/>
        </p:nvSpPr>
        <p:spPr>
          <a:xfrm>
            <a:off x="0" y="131921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127" name="Google Shape;127;p21"/>
          <p:cNvPicPr preferRelativeResize="0"/>
          <p:nvPr/>
        </p:nvPicPr>
        <p:blipFill rotWithShape="1">
          <a:blip r:embed="rId3">
            <a:alphaModFix/>
          </a:blip>
          <a:srcRect b="0" l="0" r="0" t="0"/>
          <a:stretch/>
        </p:blipFill>
        <p:spPr>
          <a:xfrm>
            <a:off x="519113" y="1074738"/>
            <a:ext cx="7156450" cy="5110162"/>
          </a:xfrm>
          <a:prstGeom prst="rect">
            <a:avLst/>
          </a:prstGeom>
          <a:noFill/>
          <a:ln>
            <a:noFill/>
          </a:ln>
        </p:spPr>
      </p:pic>
      <p:pic>
        <p:nvPicPr>
          <p:cNvPr id="128" name="Google Shape;128;p21"/>
          <p:cNvPicPr preferRelativeResize="0"/>
          <p:nvPr/>
        </p:nvPicPr>
        <p:blipFill rotWithShape="1">
          <a:blip r:embed="rId4">
            <a:alphaModFix/>
          </a:blip>
          <a:srcRect b="0" l="0" r="0" t="0"/>
          <a:stretch/>
        </p:blipFill>
        <p:spPr>
          <a:xfrm>
            <a:off x="8382000" y="6096000"/>
            <a:ext cx="609600"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liconLabsTemplate">
  <a:themeElements>
    <a:clrScheme name="">
      <a:dk1>
        <a:srgbClr val="000000"/>
      </a:dk1>
      <a:lt1>
        <a:srgbClr val="FFFFFF"/>
      </a:lt1>
      <a:dk2>
        <a:srgbClr val="990000"/>
      </a:dk2>
      <a:lt2>
        <a:srgbClr val="808080"/>
      </a:lt2>
      <a:accent1>
        <a:srgbClr val="336699"/>
      </a:accent1>
      <a:accent2>
        <a:srgbClr val="9BA0AF"/>
      </a:accent2>
      <a:accent3>
        <a:srgbClr val="FFFFFF"/>
      </a:accent3>
      <a:accent4>
        <a:srgbClr val="000000"/>
      </a:accent4>
      <a:accent5>
        <a:srgbClr val="ADB8CA"/>
      </a:accent5>
      <a:accent6>
        <a:srgbClr val="8C919E"/>
      </a:accent6>
      <a:hlink>
        <a:srgbClr val="0033CC"/>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