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Arial Black"/>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371961-5DA8-4ED0-A00C-F45BE79E61DA}">
  <a:tblStyle styleId="{DA371961-5DA8-4ED0-A00C-F45BE79E61D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ArialBlack-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 name="Google Shape;6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6" name="Google Shape;13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the Immediate Constant Addressing mode, the source operand is an 8- or 16-bit constant value.</a:t>
            </a:r>
            <a:endParaRPr/>
          </a:p>
          <a:p>
            <a:pPr indent="0" lvl="0" marL="0" rtl="0" algn="l">
              <a:spcBef>
                <a:spcPts val="360"/>
              </a:spcBef>
              <a:spcAft>
                <a:spcPts val="0"/>
              </a:spcAft>
              <a:buNone/>
            </a:pPr>
            <a:r>
              <a:rPr lang="en-US"/>
              <a:t>This constant is specified in the instruction itself (rather than in a register or a memory location).</a:t>
            </a:r>
            <a:endParaRPr/>
          </a:p>
          <a:p>
            <a:pPr indent="0" lvl="0" marL="0" rtl="0" algn="l">
              <a:spcBef>
                <a:spcPts val="360"/>
              </a:spcBef>
              <a:spcAft>
                <a:spcPts val="0"/>
              </a:spcAft>
              <a:buNone/>
            </a:pPr>
            <a:r>
              <a:rPr lang="en-US"/>
              <a:t>The destination register should hold the same data size which is specified by the source operand. </a:t>
            </a:r>
            <a:endParaRPr/>
          </a:p>
          <a:p>
            <a:pPr indent="0" lvl="0" marL="0" rtl="0" algn="l">
              <a:spcBef>
                <a:spcPts val="36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4" name="Google Shape;14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Relative Addressing mode is used with some type of jump instructions like SJMP (short jump) and conditional jumps like JNZ. This instruction transfers control from one part of a program to another.</a:t>
            </a:r>
            <a:endParaRPr/>
          </a:p>
          <a:p>
            <a:pPr indent="0" lvl="0" marL="0" rtl="0" algn="l">
              <a:spcBef>
                <a:spcPts val="36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Absolute Addressing mode, the absolute address, to which the control is transferred, is specified by a label. Two instructions associated with this mode of addressing are ACALL and AJMP instructions. These are 2-byte instructions.</a:t>
            </a:r>
            <a:endParaRPr/>
          </a:p>
          <a:p>
            <a:pPr indent="0" lvl="0" marL="0" rtl="0" algn="l">
              <a:spcBef>
                <a:spcPts val="36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mode of addressing is used with the LCALL and LJMP instructions. It is a 3-byte instruction and the last 2 bytes specify a 16-bit destination location where the program branches to. It allows use of the full 64K code space.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Indexed addressing is useful when there is a need to retrieve data from a look-up table (LUT). A 16-bit register (data pointer) holds the base address and the accumulator holds an 8-bit displacement or index value. The sum of these two registers forms the effective address for a JMP or MOVC instruction.</a:t>
            </a:r>
            <a:endParaRPr/>
          </a:p>
          <a:p>
            <a:pPr indent="0" lvl="0" marL="0" rtl="0" algn="l">
              <a:spcBef>
                <a:spcPts val="36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6" name="Google Shape;19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4" name="Google Shape;20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C8051F020 instructions are divided into five functional groups. We will discuss each group separately.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 name="Google Shape;6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9" name="Google Shape;21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group of operators perform arithmetic operations. Arithmetic operations effect the flags, such as Carry Flag (CY), Overflow Flag (OV) etc,  in the PSW register.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Logical instructions perform standard Boolean operations such as AND, OR, XOR, NOT (compliment). Other logical operations are clear accumulator, rotate accumulator left and right, and swap nibbles in accumulator.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Data transfer instructions are used to transfer data between an internal RAM location and SFR location without going through the accumulator. Data can also be transferred  between the internal and external RAM by using indirect addressing.</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7" name="Google Shape;24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Boolean Variable operations include </a:t>
            </a:r>
            <a:r>
              <a:rPr i="1" lang="en-US"/>
              <a:t>set, clear</a:t>
            </a:r>
            <a:r>
              <a:rPr lang="en-US"/>
              <a:t>, as well as </a:t>
            </a:r>
            <a:r>
              <a:rPr i="1" lang="en-US"/>
              <a:t>and, or</a:t>
            </a:r>
            <a:r>
              <a:rPr lang="en-US"/>
              <a:t> and </a:t>
            </a:r>
            <a:r>
              <a:rPr i="1" lang="en-US"/>
              <a:t>complement</a:t>
            </a:r>
            <a:r>
              <a:rPr lang="en-US"/>
              <a:t> instructions. Also included are bit–level moves or conditional jump instructions. All bit accesses use </a:t>
            </a:r>
            <a:r>
              <a:rPr i="1" lang="en-US"/>
              <a:t>direct</a:t>
            </a:r>
            <a:r>
              <a:rPr lang="en-US"/>
              <a:t> addressing.</a:t>
            </a:r>
            <a:endParaRPr/>
          </a:p>
          <a:p>
            <a:pPr indent="0" lvl="0" marL="0" rtl="0" algn="l">
              <a:spcBef>
                <a:spcPts val="36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6" name="Google Shape;25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Program branching instructions are used to control the flow of actions in a program. Some instructions provide decision making capabilities and transfer control to other parts of the program e.g. conditional and unconditional branches.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25:notes"/>
          <p:cNvSpPr txBox="1"/>
          <p:nvPr/>
        </p:nvSpPr>
        <p:spPr>
          <a:xfrm>
            <a:off x="1128713" y="685800"/>
            <a:ext cx="4600575" cy="343058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266" name="Google Shape;266;p25:notes"/>
          <p:cNvSpPr txBox="1"/>
          <p:nvPr>
            <p:ph idx="1" type="body"/>
          </p:nvPr>
        </p:nvSpPr>
        <p:spPr>
          <a:xfrm>
            <a:off x="685800" y="4343400"/>
            <a:ext cx="5486400" cy="41179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6" name="Google Shape;7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lecture we will look at the various addressing modes and the instructions.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 name="Google Shape;8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 instruction is made up of an operation code (op-code) followed by operand(s). The operand can be one of these- data to operate on, CPU register, memory location or an I/O port.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 name="Google Shape;9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memory organisation of C8051F020 is very similar to that of the basic 8051, especially the internal data memory and its layout in terms of register banks, bit-addressable space and location of SFRs.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 name="Google Shape;10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are 8 addressing modes. The addressing mode determines how the operand byte is selected.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 name="Google Shape;11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the Register Addressing mode, the instruction involves transfer of information between registers.</a:t>
            </a:r>
            <a:endParaRPr/>
          </a:p>
          <a:p>
            <a:pPr indent="0" lvl="0" marL="0" rtl="0" algn="l">
              <a:spcBef>
                <a:spcPts val="360"/>
              </a:spcBef>
              <a:spcAft>
                <a:spcPts val="0"/>
              </a:spcAft>
              <a:buNone/>
            </a:pPr>
            <a:r>
              <a:rPr lang="en-US"/>
              <a:t>The accumulator is referred to as the </a:t>
            </a:r>
            <a:r>
              <a:rPr b="1" i="1" lang="en-US"/>
              <a:t>A</a:t>
            </a:r>
            <a:r>
              <a:rPr lang="en-US"/>
              <a:t> register.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400"/>
              <a:t>In Direct Addressing mode you specify the operand by giving its actual memory address (in Hexadecimal) or by giving its abbreviated name (e.g. P3).</a:t>
            </a:r>
            <a:endParaRPr/>
          </a:p>
          <a:p>
            <a:pPr indent="0" lvl="0" marL="0" rtl="0" algn="l">
              <a:spcBef>
                <a:spcPts val="36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the Indirect Addressing mode, a register is used to hold the effective address of the operand. This register, which holds the address, is called the pointer register and is said to point to the operand.</a:t>
            </a:r>
            <a:endParaRPr/>
          </a:p>
          <a:p>
            <a:pPr indent="0" lvl="0" marL="0" rtl="0" algn="l">
              <a:spcBef>
                <a:spcPts val="360"/>
              </a:spcBef>
              <a:spcAft>
                <a:spcPts val="0"/>
              </a:spcAft>
              <a:buNone/>
            </a:pPr>
            <a:r>
              <a:rPr lang="en-US"/>
              <a:t>Only registers R0, R1 and DPTR can be used as pointer registers.</a:t>
            </a:r>
            <a:endParaRPr/>
          </a:p>
          <a:p>
            <a:pPr indent="0" lvl="0" marL="0" rtl="0" algn="l">
              <a:spcBef>
                <a:spcPts val="360"/>
              </a:spcBef>
              <a:spcAft>
                <a:spcPts val="0"/>
              </a:spcAft>
              <a:buNone/>
            </a:pPr>
            <a:r>
              <a:rPr lang="en-US"/>
              <a:t>R0 and R1 registers can hold an 8-bit address whereas DPTR can hold a 16-bit address. DPTR is useful in accessing operands which are in the external memory.</a:t>
            </a:r>
            <a:endParaRPr/>
          </a:p>
          <a:p>
            <a:pPr indent="0" lvl="0" marL="0" rtl="0" algn="l">
              <a:spcBef>
                <a:spcPts val="36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jpg"/><Relationship Id="rId4"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92150" y="4014788"/>
            <a:ext cx="7772400" cy="7096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3200">
                <a:solidFill>
                  <a:srgbClr val="25528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1377950" y="4818063"/>
            <a:ext cx="6400800" cy="896937"/>
          </a:xfrm>
          <a:prstGeom prst="rect">
            <a:avLst/>
          </a:prstGeom>
          <a:noFill/>
          <a:ln>
            <a:noFill/>
          </a:ln>
        </p:spPr>
        <p:txBody>
          <a:bodyPr anchorCtr="0" anchor="t" bIns="41025" lIns="82025" spcFirstLastPara="1" rIns="82025" wrap="square" tIns="41025">
            <a:noAutofit/>
          </a:bodyPr>
          <a:lstStyle>
            <a:lvl1pPr lvl="0" algn="ctr">
              <a:spcBef>
                <a:spcPts val="480"/>
              </a:spcBef>
              <a:spcAft>
                <a:spcPts val="0"/>
              </a:spcAft>
              <a:buSzPts val="2400"/>
              <a:buFont typeface="Noto Sans Symbols"/>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400"/>
              <a:buNone/>
              <a:defRPr/>
            </a:lvl5pPr>
            <a:lvl6pPr lvl="5" algn="l">
              <a:spcBef>
                <a:spcPts val="360"/>
              </a:spcBef>
              <a:spcAft>
                <a:spcPts val="0"/>
              </a:spcAft>
              <a:buSzPts val="1400"/>
              <a:buNone/>
              <a:defRPr/>
            </a:lvl6pPr>
            <a:lvl7pPr lvl="6" algn="l">
              <a:spcBef>
                <a:spcPts val="360"/>
              </a:spcBef>
              <a:spcAft>
                <a:spcPts val="0"/>
              </a:spcAft>
              <a:buSzPts val="1400"/>
              <a:buNone/>
              <a:defRPr/>
            </a:lvl7pPr>
            <a:lvl8pPr lvl="7" algn="l">
              <a:spcBef>
                <a:spcPts val="360"/>
              </a:spcBef>
              <a:spcAft>
                <a:spcPts val="0"/>
              </a:spcAft>
              <a:buSzPts val="1400"/>
              <a:buNone/>
              <a:defRPr/>
            </a:lvl8pPr>
            <a:lvl9pPr lvl="8" algn="l">
              <a:spcBef>
                <a:spcPts val="360"/>
              </a:spcBef>
              <a:spcAft>
                <a:spcPts val="0"/>
              </a:spcAft>
              <a:buSzPts val="1400"/>
              <a:buNone/>
              <a:defRPr/>
            </a:lvl9pPr>
          </a:lstStyle>
          <a:p/>
        </p:txBody>
      </p:sp>
      <p:pic>
        <p:nvPicPr>
          <p:cNvPr descr="1BackgroundArtTopNotchLow" id="19" name="Google Shape;19;p2"/>
          <p:cNvPicPr preferRelativeResize="0"/>
          <p:nvPr/>
        </p:nvPicPr>
        <p:blipFill rotWithShape="1">
          <a:blip r:embed="rId2">
            <a:alphaModFix/>
          </a:blip>
          <a:srcRect b="0" l="0" r="0" t="0"/>
          <a:stretch/>
        </p:blipFill>
        <p:spPr>
          <a:xfrm>
            <a:off x="0" y="0"/>
            <a:ext cx="9144000" cy="901700"/>
          </a:xfrm>
          <a:prstGeom prst="rect">
            <a:avLst/>
          </a:prstGeom>
          <a:noFill/>
          <a:ln>
            <a:noFill/>
          </a:ln>
        </p:spPr>
      </p:pic>
      <p:pic>
        <p:nvPicPr>
          <p:cNvPr descr="1BackgroundArtLowBottom" id="20" name="Google Shape;20;p2"/>
          <p:cNvPicPr preferRelativeResize="0"/>
          <p:nvPr/>
        </p:nvPicPr>
        <p:blipFill rotWithShape="1">
          <a:blip r:embed="rId3">
            <a:alphaModFix/>
          </a:blip>
          <a:srcRect b="0" l="0" r="0" t="0"/>
          <a:stretch/>
        </p:blipFill>
        <p:spPr>
          <a:xfrm>
            <a:off x="0" y="5980113"/>
            <a:ext cx="9144000" cy="877887"/>
          </a:xfrm>
          <a:prstGeom prst="rect">
            <a:avLst/>
          </a:prstGeom>
          <a:noFill/>
          <a:ln>
            <a:noFill/>
          </a:ln>
        </p:spPr>
      </p:pic>
      <p:pic>
        <p:nvPicPr>
          <p:cNvPr descr="Logo" id="21" name="Google Shape;21;p2"/>
          <p:cNvPicPr preferRelativeResize="0"/>
          <p:nvPr/>
        </p:nvPicPr>
        <p:blipFill rotWithShape="1">
          <a:blip r:embed="rId4">
            <a:alphaModFix/>
          </a:blip>
          <a:srcRect b="0" l="0" r="0" t="0"/>
          <a:stretch/>
        </p:blipFill>
        <p:spPr>
          <a:xfrm>
            <a:off x="2416175" y="1306513"/>
            <a:ext cx="4322763" cy="20764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9" name="Shape 49"/>
        <p:cNvGrpSpPr/>
        <p:nvPr/>
      </p:nvGrpSpPr>
      <p:grpSpPr>
        <a:xfrm>
          <a:off x="0" y="0"/>
          <a:ext cx="0" cy="0"/>
          <a:chOff x="0" y="0"/>
          <a:chExt cx="0" cy="0"/>
        </a:xfrm>
      </p:grpSpPr>
      <p:sp>
        <p:nvSpPr>
          <p:cNvPr id="50" name="Google Shape;50;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p:nvPr>
            <p:ph idx="2" type="pic"/>
          </p:nvPr>
        </p:nvSpPr>
        <p:spPr>
          <a:xfrm>
            <a:off x="1792288" y="612775"/>
            <a:ext cx="5486400" cy="4114800"/>
          </a:xfrm>
          <a:prstGeom prst="rect">
            <a:avLst/>
          </a:prstGeom>
          <a:noFill/>
          <a:ln>
            <a:noFill/>
          </a:ln>
        </p:spPr>
        <p:txBody>
          <a:bodyPr anchorCtr="0" anchor="t" bIns="41025" lIns="82025" spcFirstLastPara="1" rIns="82025" wrap="square" tIns="41025">
            <a:noAutofit/>
          </a:bodyPr>
          <a:lstStyle>
            <a:lvl1pPr lvl="0" marR="0" rtl="0" algn="l">
              <a:spcBef>
                <a:spcPts val="640"/>
              </a:spcBef>
              <a:spcAft>
                <a:spcPts val="0"/>
              </a:spcAft>
              <a:buClr>
                <a:srgbClr val="990000"/>
              </a:buClr>
              <a:buSzPts val="3200"/>
              <a:buFont typeface="Noto Sans Symbols"/>
              <a:buNone/>
              <a:defRPr b="0" i="0" sz="3200" u="none" cap="none" strike="noStrike">
                <a:solidFill>
                  <a:srgbClr val="000000"/>
                </a:solidFill>
                <a:latin typeface="Arial"/>
                <a:ea typeface="Arial"/>
                <a:cs typeface="Arial"/>
                <a:sym typeface="Arial"/>
              </a:defRPr>
            </a:lvl1pPr>
            <a:lvl2pPr lvl="1" marR="0" rtl="0" algn="l">
              <a:spcBef>
                <a:spcPts val="560"/>
              </a:spcBef>
              <a:spcAft>
                <a:spcPts val="0"/>
              </a:spcAft>
              <a:buClr>
                <a:srgbClr val="990000"/>
              </a:buClr>
              <a:buSzPts val="2800"/>
              <a:buFont typeface="Noto Sans Symbols"/>
              <a:buNone/>
              <a:defRPr b="0" i="0" sz="2800" u="none" cap="none" strike="noStrike">
                <a:solidFill>
                  <a:srgbClr val="000000"/>
                </a:solidFill>
                <a:latin typeface="Arial"/>
                <a:ea typeface="Arial"/>
                <a:cs typeface="Arial"/>
                <a:sym typeface="Arial"/>
              </a:defRPr>
            </a:lvl2pPr>
            <a:lvl3pPr lvl="2" marR="0" rtl="0" algn="l">
              <a:spcBef>
                <a:spcPts val="480"/>
              </a:spcBef>
              <a:spcAft>
                <a:spcPts val="0"/>
              </a:spcAft>
              <a:buClr>
                <a:srgbClr val="990000"/>
              </a:buClr>
              <a:buSzPts val="2400"/>
              <a:buFont typeface="Noto Sans Symbols"/>
              <a:buNone/>
              <a:defRPr b="0" i="0" sz="2400" u="none" cap="none" strike="noStrike">
                <a:solidFill>
                  <a:srgbClr val="000000"/>
                </a:solidFill>
                <a:latin typeface="Arial"/>
                <a:ea typeface="Arial"/>
                <a:cs typeface="Arial"/>
                <a:sym typeface="Arial"/>
              </a:defRPr>
            </a:lvl3pPr>
            <a:lvl4pPr lvl="3" marR="0" rtl="0" algn="l">
              <a:spcBef>
                <a:spcPts val="400"/>
              </a:spcBef>
              <a:spcAft>
                <a:spcPts val="0"/>
              </a:spcAft>
              <a:buClr>
                <a:srgbClr val="990000"/>
              </a:buClr>
              <a:buSzPts val="2000"/>
              <a:buFont typeface="Arial"/>
              <a:buNone/>
              <a:defRPr b="0" i="0" sz="2000" u="none" cap="none" strike="noStrike">
                <a:solidFill>
                  <a:srgbClr val="000000"/>
                </a:solidFill>
                <a:latin typeface="Arial"/>
                <a:ea typeface="Arial"/>
                <a:cs typeface="Arial"/>
                <a:sym typeface="Arial"/>
              </a:defRPr>
            </a:lvl4pPr>
            <a:lvl5pPr lvl="4" marR="0" rtl="0" algn="l">
              <a:spcBef>
                <a:spcPts val="400"/>
              </a:spcBef>
              <a:spcAft>
                <a:spcPts val="0"/>
              </a:spcAft>
              <a:buClr>
                <a:srgbClr val="990000"/>
              </a:buClr>
              <a:buSzPts val="2000"/>
              <a:buFont typeface="Arial"/>
              <a:buNone/>
              <a:defRPr b="0" i="0" sz="2000" u="none" cap="none" strike="noStrike">
                <a:solidFill>
                  <a:srgbClr val="000000"/>
                </a:solidFill>
                <a:latin typeface="Arial"/>
                <a:ea typeface="Arial"/>
                <a:cs typeface="Arial"/>
                <a:sym typeface="Arial"/>
              </a:defRPr>
            </a:lvl5pPr>
            <a:lvl6pPr lvl="5" marR="0" rtl="0" algn="l">
              <a:spcBef>
                <a:spcPts val="400"/>
              </a:spcBef>
              <a:spcAft>
                <a:spcPts val="0"/>
              </a:spcAft>
              <a:buClr>
                <a:srgbClr val="990000"/>
              </a:buClr>
              <a:buSzPts val="2000"/>
              <a:buFont typeface="Arial"/>
              <a:buNone/>
              <a:defRPr b="0" i="0" sz="2000" u="none" cap="none" strike="noStrike">
                <a:solidFill>
                  <a:srgbClr val="000000"/>
                </a:solidFill>
                <a:latin typeface="Arial"/>
                <a:ea typeface="Arial"/>
                <a:cs typeface="Arial"/>
                <a:sym typeface="Arial"/>
              </a:defRPr>
            </a:lvl6pPr>
            <a:lvl7pPr lvl="6" marR="0" rtl="0" algn="l">
              <a:spcBef>
                <a:spcPts val="400"/>
              </a:spcBef>
              <a:spcAft>
                <a:spcPts val="0"/>
              </a:spcAft>
              <a:buClr>
                <a:srgbClr val="990000"/>
              </a:buClr>
              <a:buSzPts val="2000"/>
              <a:buFont typeface="Arial"/>
              <a:buNone/>
              <a:defRPr b="0" i="0" sz="2000" u="none" cap="none" strike="noStrike">
                <a:solidFill>
                  <a:srgbClr val="000000"/>
                </a:solidFill>
                <a:latin typeface="Arial"/>
                <a:ea typeface="Arial"/>
                <a:cs typeface="Arial"/>
                <a:sym typeface="Arial"/>
              </a:defRPr>
            </a:lvl7pPr>
            <a:lvl8pPr lvl="7" marR="0" rtl="0" algn="l">
              <a:spcBef>
                <a:spcPts val="400"/>
              </a:spcBef>
              <a:spcAft>
                <a:spcPts val="0"/>
              </a:spcAft>
              <a:buClr>
                <a:srgbClr val="990000"/>
              </a:buClr>
              <a:buSzPts val="2000"/>
              <a:buFont typeface="Arial"/>
              <a:buNone/>
              <a:defRPr b="0" i="0" sz="2000" u="none" cap="none" strike="noStrike">
                <a:solidFill>
                  <a:srgbClr val="000000"/>
                </a:solidFill>
                <a:latin typeface="Arial"/>
                <a:ea typeface="Arial"/>
                <a:cs typeface="Arial"/>
                <a:sym typeface="Arial"/>
              </a:defRPr>
            </a:lvl8pPr>
            <a:lvl9pPr lvl="8" marR="0" rtl="0" algn="l">
              <a:spcBef>
                <a:spcPts val="400"/>
              </a:spcBef>
              <a:spcAft>
                <a:spcPts val="0"/>
              </a:spcAft>
              <a:buClr>
                <a:srgbClr val="990000"/>
              </a:buClr>
              <a:buSzPts val="2000"/>
              <a:buFont typeface="Arial"/>
              <a:buNone/>
              <a:defRPr b="0" i="0" sz="2000" u="none" cap="none" strike="noStrike">
                <a:solidFill>
                  <a:srgbClr val="000000"/>
                </a:solidFill>
                <a:latin typeface="Arial"/>
                <a:ea typeface="Arial"/>
                <a:cs typeface="Arial"/>
                <a:sym typeface="Arial"/>
              </a:defRPr>
            </a:lvl9pPr>
          </a:lstStyle>
          <a:p/>
        </p:txBody>
      </p:sp>
      <p:sp>
        <p:nvSpPr>
          <p:cNvPr id="52" name="Google Shape;52;p11"/>
          <p:cNvSpPr txBox="1"/>
          <p:nvPr>
            <p:ph idx="1" type="body"/>
          </p:nvPr>
        </p:nvSpPr>
        <p:spPr>
          <a:xfrm>
            <a:off x="1792288" y="5367338"/>
            <a:ext cx="5486400" cy="804862"/>
          </a:xfrm>
          <a:prstGeom prst="rect">
            <a:avLst/>
          </a:prstGeom>
          <a:noFill/>
          <a:ln>
            <a:noFill/>
          </a:ln>
        </p:spPr>
        <p:txBody>
          <a:bodyPr anchorCtr="0" anchor="t" bIns="41025" lIns="82025" spcFirstLastPara="1" rIns="82025" wrap="square" tIns="41025">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Font typeface="Arial"/>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12"/>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2"/>
          <p:cNvSpPr txBox="1"/>
          <p:nvPr>
            <p:ph idx="1" type="body"/>
          </p:nvPr>
        </p:nvSpPr>
        <p:spPr>
          <a:xfrm rot="5400000">
            <a:off x="1736726" y="-671513"/>
            <a:ext cx="5664200" cy="8683625"/>
          </a:xfrm>
          <a:prstGeom prst="rect">
            <a:avLst/>
          </a:prstGeom>
          <a:noFill/>
          <a:ln>
            <a:noFill/>
          </a:ln>
        </p:spPr>
        <p:txBody>
          <a:bodyPr anchorCtr="0" anchor="t" bIns="41025" lIns="82025" spcFirstLastPara="1" rIns="82025" wrap="square" tIns="41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6" name="Shape 56"/>
        <p:cNvGrpSpPr/>
        <p:nvPr/>
      </p:nvGrpSpPr>
      <p:grpSpPr>
        <a:xfrm>
          <a:off x="0" y="0"/>
          <a:ext cx="0" cy="0"/>
          <a:chOff x="0" y="0"/>
          <a:chExt cx="0" cy="0"/>
        </a:xfrm>
      </p:grpSpPr>
      <p:sp>
        <p:nvSpPr>
          <p:cNvPr id="57" name="Google Shape;57;p13"/>
          <p:cNvSpPr txBox="1"/>
          <p:nvPr>
            <p:ph type="title"/>
          </p:nvPr>
        </p:nvSpPr>
        <p:spPr>
          <a:xfrm rot="5400000">
            <a:off x="4574382" y="2166143"/>
            <a:ext cx="6502400" cy="21701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 type="body"/>
          </p:nvPr>
        </p:nvSpPr>
        <p:spPr>
          <a:xfrm rot="5400000">
            <a:off x="156369" y="70644"/>
            <a:ext cx="6502400" cy="6361112"/>
          </a:xfrm>
          <a:prstGeom prst="rect">
            <a:avLst/>
          </a:prstGeom>
          <a:noFill/>
          <a:ln>
            <a:noFill/>
          </a:ln>
        </p:spPr>
        <p:txBody>
          <a:bodyPr anchorCtr="0" anchor="t" bIns="41025" lIns="82025" spcFirstLastPara="1" rIns="82025" wrap="square" tIns="41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5" name="Shape 25"/>
        <p:cNvGrpSpPr/>
        <p:nvPr/>
      </p:nvGrpSpPr>
      <p:grpSpPr>
        <a:xfrm>
          <a:off x="0" y="0"/>
          <a:ext cx="0" cy="0"/>
          <a:chOff x="0" y="0"/>
          <a:chExt cx="0" cy="0"/>
        </a:xfrm>
      </p:grpSpPr>
      <p:sp>
        <p:nvSpPr>
          <p:cNvPr id="26" name="Google Shape;26;p4"/>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 type="body"/>
          </p:nvPr>
        </p:nvSpPr>
        <p:spPr>
          <a:xfrm>
            <a:off x="227013" y="838200"/>
            <a:ext cx="4265612" cy="5664200"/>
          </a:xfrm>
          <a:prstGeom prst="rect">
            <a:avLst/>
          </a:prstGeom>
          <a:noFill/>
          <a:ln>
            <a:noFill/>
          </a:ln>
        </p:spPr>
        <p:txBody>
          <a:bodyPr anchorCtr="0" anchor="t" bIns="41025" lIns="82025" spcFirstLastPara="1" rIns="82025" wrap="square" tIns="41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8" name="Google Shape;28;p4"/>
          <p:cNvSpPr txBox="1"/>
          <p:nvPr>
            <p:ph idx="2" type="body"/>
          </p:nvPr>
        </p:nvSpPr>
        <p:spPr>
          <a:xfrm>
            <a:off x="4645025" y="838200"/>
            <a:ext cx="4265613" cy="5664200"/>
          </a:xfrm>
          <a:prstGeom prst="rect">
            <a:avLst/>
          </a:prstGeom>
          <a:noFill/>
          <a:ln>
            <a:noFill/>
          </a:ln>
        </p:spPr>
        <p:txBody>
          <a:bodyPr anchorCtr="0" anchor="t" bIns="41025" lIns="82025" spcFirstLastPara="1" rIns="82025" wrap="square" tIns="41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 type="body"/>
          </p:nvPr>
        </p:nvSpPr>
        <p:spPr>
          <a:xfrm>
            <a:off x="722313" y="2906713"/>
            <a:ext cx="7772400" cy="1500187"/>
          </a:xfrm>
          <a:prstGeom prst="rect">
            <a:avLst/>
          </a:prstGeom>
          <a:noFill/>
          <a:ln>
            <a:noFill/>
          </a:ln>
        </p:spPr>
        <p:txBody>
          <a:bodyPr anchorCtr="0" anchor="b" bIns="41025" lIns="82025" spcFirstLastPara="1" rIns="82025" wrap="square" tIns="41025">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Font typeface="Arial"/>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6"/>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 type="body"/>
          </p:nvPr>
        </p:nvSpPr>
        <p:spPr>
          <a:xfrm>
            <a:off x="227013" y="838200"/>
            <a:ext cx="4265612" cy="5664200"/>
          </a:xfrm>
          <a:prstGeom prst="rect">
            <a:avLst/>
          </a:prstGeom>
          <a:noFill/>
          <a:ln>
            <a:noFill/>
          </a:ln>
        </p:spPr>
        <p:txBody>
          <a:bodyPr anchorCtr="0" anchor="t" bIns="41025" lIns="82025" spcFirstLastPara="1" rIns="82025" wrap="square" tIns="41025">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Font typeface="Arial"/>
              <a:buChar char="•"/>
              <a:defRPr sz="1800"/>
            </a:lvl4pPr>
            <a:lvl5pPr indent="-228600" lvl="4" marL="2286000" algn="l">
              <a:spcBef>
                <a:spcPts val="360"/>
              </a:spcBef>
              <a:spcAft>
                <a:spcPts val="0"/>
              </a:spcAft>
              <a:buSzPts val="1400"/>
              <a:buNone/>
              <a:defRPr sz="1800"/>
            </a:lvl5pPr>
            <a:lvl6pPr indent="-228600" lvl="5" marL="2743200" algn="l">
              <a:spcBef>
                <a:spcPts val="360"/>
              </a:spcBef>
              <a:spcAft>
                <a:spcPts val="0"/>
              </a:spcAft>
              <a:buSzPts val="1400"/>
              <a:buNone/>
              <a:defRPr sz="1800"/>
            </a:lvl6pPr>
            <a:lvl7pPr indent="-228600" lvl="6" marL="3200400" algn="l">
              <a:spcBef>
                <a:spcPts val="360"/>
              </a:spcBef>
              <a:spcAft>
                <a:spcPts val="0"/>
              </a:spcAft>
              <a:buSzPts val="1400"/>
              <a:buNone/>
              <a:defRPr sz="1800"/>
            </a:lvl7pPr>
            <a:lvl8pPr indent="-228600" lvl="7" marL="3657600" algn="l">
              <a:spcBef>
                <a:spcPts val="360"/>
              </a:spcBef>
              <a:spcAft>
                <a:spcPts val="0"/>
              </a:spcAft>
              <a:buSzPts val="1400"/>
              <a:buNone/>
              <a:defRPr sz="1800"/>
            </a:lvl8pPr>
            <a:lvl9pPr indent="-228600" lvl="8" marL="4114800" algn="l">
              <a:spcBef>
                <a:spcPts val="360"/>
              </a:spcBef>
              <a:spcAft>
                <a:spcPts val="0"/>
              </a:spcAft>
              <a:buSzPts val="1400"/>
              <a:buNone/>
              <a:defRPr sz="1800"/>
            </a:lvl9pPr>
          </a:lstStyle>
          <a:p/>
        </p:txBody>
      </p:sp>
      <p:sp>
        <p:nvSpPr>
          <p:cNvPr id="35" name="Google Shape;35;p6"/>
          <p:cNvSpPr txBox="1"/>
          <p:nvPr>
            <p:ph idx="2" type="body"/>
          </p:nvPr>
        </p:nvSpPr>
        <p:spPr>
          <a:xfrm>
            <a:off x="4645025" y="838200"/>
            <a:ext cx="4265613" cy="5664200"/>
          </a:xfrm>
          <a:prstGeom prst="rect">
            <a:avLst/>
          </a:prstGeom>
          <a:noFill/>
          <a:ln>
            <a:noFill/>
          </a:ln>
        </p:spPr>
        <p:txBody>
          <a:bodyPr anchorCtr="0" anchor="t" bIns="41025" lIns="82025" spcFirstLastPara="1" rIns="82025" wrap="square" tIns="41025">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Font typeface="Arial"/>
              <a:buChar char="•"/>
              <a:defRPr sz="1800"/>
            </a:lvl4pPr>
            <a:lvl5pPr indent="-228600" lvl="4" marL="2286000" algn="l">
              <a:spcBef>
                <a:spcPts val="360"/>
              </a:spcBef>
              <a:spcAft>
                <a:spcPts val="0"/>
              </a:spcAft>
              <a:buSzPts val="1400"/>
              <a:buNone/>
              <a:defRPr sz="1800"/>
            </a:lvl5pPr>
            <a:lvl6pPr indent="-228600" lvl="5" marL="2743200" algn="l">
              <a:spcBef>
                <a:spcPts val="360"/>
              </a:spcBef>
              <a:spcAft>
                <a:spcPts val="0"/>
              </a:spcAft>
              <a:buSzPts val="1400"/>
              <a:buNone/>
              <a:defRPr sz="1800"/>
            </a:lvl6pPr>
            <a:lvl7pPr indent="-228600" lvl="6" marL="3200400" algn="l">
              <a:spcBef>
                <a:spcPts val="360"/>
              </a:spcBef>
              <a:spcAft>
                <a:spcPts val="0"/>
              </a:spcAft>
              <a:buSzPts val="1400"/>
              <a:buNone/>
              <a:defRPr sz="1800"/>
            </a:lvl7pPr>
            <a:lvl8pPr indent="-228600" lvl="7" marL="3657600" algn="l">
              <a:spcBef>
                <a:spcPts val="360"/>
              </a:spcBef>
              <a:spcAft>
                <a:spcPts val="0"/>
              </a:spcAft>
              <a:buSzPts val="1400"/>
              <a:buNone/>
              <a:defRPr sz="1800"/>
            </a:lvl8pPr>
            <a:lvl9pPr indent="-228600" lvl="8" marL="4114800" algn="l">
              <a:spcBef>
                <a:spcPts val="36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 type="body"/>
          </p:nvPr>
        </p:nvSpPr>
        <p:spPr>
          <a:xfrm>
            <a:off x="457200" y="1535113"/>
            <a:ext cx="4040188" cy="639762"/>
          </a:xfrm>
          <a:prstGeom prst="rect">
            <a:avLst/>
          </a:prstGeom>
          <a:noFill/>
          <a:ln>
            <a:noFill/>
          </a:ln>
        </p:spPr>
        <p:txBody>
          <a:bodyPr anchorCtr="0" anchor="b" bIns="41025" lIns="82025" spcFirstLastPara="1" rIns="82025" wrap="square" tIns="41025">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Font typeface="Arial"/>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39" name="Google Shape;39;p7"/>
          <p:cNvSpPr txBox="1"/>
          <p:nvPr>
            <p:ph idx="2" type="body"/>
          </p:nvPr>
        </p:nvSpPr>
        <p:spPr>
          <a:xfrm>
            <a:off x="457200" y="2174875"/>
            <a:ext cx="4040188" cy="3951288"/>
          </a:xfrm>
          <a:prstGeom prst="rect">
            <a:avLst/>
          </a:prstGeom>
          <a:noFill/>
          <a:ln>
            <a:noFill/>
          </a:ln>
        </p:spPr>
        <p:txBody>
          <a:bodyPr anchorCtr="0" anchor="t" bIns="41025" lIns="82025" spcFirstLastPara="1" rIns="82025" wrap="square" tIns="41025">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Font typeface="Arial"/>
              <a:buChar char="•"/>
              <a:defRPr sz="1600"/>
            </a:lvl4pPr>
            <a:lvl5pPr indent="-228600" lvl="4" marL="2286000" algn="l">
              <a:spcBef>
                <a:spcPts val="320"/>
              </a:spcBef>
              <a:spcAft>
                <a:spcPts val="0"/>
              </a:spcAft>
              <a:buSzPts val="1400"/>
              <a:buNone/>
              <a:defRPr sz="1600"/>
            </a:lvl5pPr>
            <a:lvl6pPr indent="-228600" lvl="5" marL="2743200" algn="l">
              <a:spcBef>
                <a:spcPts val="320"/>
              </a:spcBef>
              <a:spcAft>
                <a:spcPts val="0"/>
              </a:spcAft>
              <a:buSzPts val="1400"/>
              <a:buNone/>
              <a:defRPr sz="1600"/>
            </a:lvl6pPr>
            <a:lvl7pPr indent="-228600" lvl="6" marL="3200400" algn="l">
              <a:spcBef>
                <a:spcPts val="320"/>
              </a:spcBef>
              <a:spcAft>
                <a:spcPts val="0"/>
              </a:spcAft>
              <a:buSzPts val="1400"/>
              <a:buNone/>
              <a:defRPr sz="1600"/>
            </a:lvl7pPr>
            <a:lvl8pPr indent="-228600" lvl="7" marL="3657600" algn="l">
              <a:spcBef>
                <a:spcPts val="320"/>
              </a:spcBef>
              <a:spcAft>
                <a:spcPts val="0"/>
              </a:spcAft>
              <a:buSzPts val="1400"/>
              <a:buNone/>
              <a:defRPr sz="1600"/>
            </a:lvl8pPr>
            <a:lvl9pPr indent="-228600" lvl="8" marL="4114800" algn="l">
              <a:spcBef>
                <a:spcPts val="320"/>
              </a:spcBef>
              <a:spcAft>
                <a:spcPts val="0"/>
              </a:spcAft>
              <a:buSzPts val="1400"/>
              <a:buNone/>
              <a:defRPr sz="1600"/>
            </a:lvl9pPr>
          </a:lstStyle>
          <a:p/>
        </p:txBody>
      </p:sp>
      <p:sp>
        <p:nvSpPr>
          <p:cNvPr id="40" name="Google Shape;40;p7"/>
          <p:cNvSpPr txBox="1"/>
          <p:nvPr>
            <p:ph idx="3" type="body"/>
          </p:nvPr>
        </p:nvSpPr>
        <p:spPr>
          <a:xfrm>
            <a:off x="4645025" y="1535113"/>
            <a:ext cx="4041775" cy="639762"/>
          </a:xfrm>
          <a:prstGeom prst="rect">
            <a:avLst/>
          </a:prstGeom>
          <a:noFill/>
          <a:ln>
            <a:noFill/>
          </a:ln>
        </p:spPr>
        <p:txBody>
          <a:bodyPr anchorCtr="0" anchor="b" bIns="41025" lIns="82025" spcFirstLastPara="1" rIns="82025" wrap="square" tIns="41025">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Font typeface="Arial"/>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41" name="Google Shape;41;p7"/>
          <p:cNvSpPr txBox="1"/>
          <p:nvPr>
            <p:ph idx="4" type="body"/>
          </p:nvPr>
        </p:nvSpPr>
        <p:spPr>
          <a:xfrm>
            <a:off x="4645025" y="2174875"/>
            <a:ext cx="4041775" cy="3951288"/>
          </a:xfrm>
          <a:prstGeom prst="rect">
            <a:avLst/>
          </a:prstGeom>
          <a:noFill/>
          <a:ln>
            <a:noFill/>
          </a:ln>
        </p:spPr>
        <p:txBody>
          <a:bodyPr anchorCtr="0" anchor="t" bIns="41025" lIns="82025" spcFirstLastPara="1" rIns="82025" wrap="square" tIns="41025">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Font typeface="Arial"/>
              <a:buChar char="•"/>
              <a:defRPr sz="1600"/>
            </a:lvl4pPr>
            <a:lvl5pPr indent="-228600" lvl="4" marL="2286000" algn="l">
              <a:spcBef>
                <a:spcPts val="320"/>
              </a:spcBef>
              <a:spcAft>
                <a:spcPts val="0"/>
              </a:spcAft>
              <a:buSzPts val="1400"/>
              <a:buNone/>
              <a:defRPr sz="1600"/>
            </a:lvl5pPr>
            <a:lvl6pPr indent="-228600" lvl="5" marL="2743200" algn="l">
              <a:spcBef>
                <a:spcPts val="320"/>
              </a:spcBef>
              <a:spcAft>
                <a:spcPts val="0"/>
              </a:spcAft>
              <a:buSzPts val="1400"/>
              <a:buNone/>
              <a:defRPr sz="1600"/>
            </a:lvl6pPr>
            <a:lvl7pPr indent="-228600" lvl="6" marL="3200400" algn="l">
              <a:spcBef>
                <a:spcPts val="320"/>
              </a:spcBef>
              <a:spcAft>
                <a:spcPts val="0"/>
              </a:spcAft>
              <a:buSzPts val="1400"/>
              <a:buNone/>
              <a:defRPr sz="1600"/>
            </a:lvl7pPr>
            <a:lvl8pPr indent="-228600" lvl="7" marL="3657600" algn="l">
              <a:spcBef>
                <a:spcPts val="320"/>
              </a:spcBef>
              <a:spcAft>
                <a:spcPts val="0"/>
              </a:spcAft>
              <a:buSzPts val="1400"/>
              <a:buNone/>
              <a:defRPr sz="1600"/>
            </a:lvl8pPr>
            <a:lvl9pPr indent="-228600" lvl="8" marL="4114800" algn="l">
              <a:spcBef>
                <a:spcPts val="320"/>
              </a:spcBef>
              <a:spcAft>
                <a:spcPts val="0"/>
              </a:spcAft>
              <a:buSzPts val="14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8"/>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 type="body"/>
          </p:nvPr>
        </p:nvSpPr>
        <p:spPr>
          <a:xfrm>
            <a:off x="3575050" y="273050"/>
            <a:ext cx="5111750" cy="5853113"/>
          </a:xfrm>
          <a:prstGeom prst="rect">
            <a:avLst/>
          </a:prstGeom>
          <a:noFill/>
          <a:ln>
            <a:noFill/>
          </a:ln>
        </p:spPr>
        <p:txBody>
          <a:bodyPr anchorCtr="0" anchor="t" bIns="41025" lIns="82025" spcFirstLastPara="1" rIns="82025" wrap="square" tIns="41025">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Font typeface="Arial"/>
              <a:buChar char="•"/>
              <a:defRPr sz="2000"/>
            </a:lvl4pPr>
            <a:lvl5pPr indent="-228600" lvl="4" marL="2286000" algn="l">
              <a:spcBef>
                <a:spcPts val="400"/>
              </a:spcBef>
              <a:spcAft>
                <a:spcPts val="0"/>
              </a:spcAft>
              <a:buSzPts val="1400"/>
              <a:buNone/>
              <a:defRPr sz="2000"/>
            </a:lvl5pPr>
            <a:lvl6pPr indent="-228600" lvl="5" marL="2743200" algn="l">
              <a:spcBef>
                <a:spcPts val="400"/>
              </a:spcBef>
              <a:spcAft>
                <a:spcPts val="0"/>
              </a:spcAft>
              <a:buSzPts val="1400"/>
              <a:buNone/>
              <a:defRPr sz="2000"/>
            </a:lvl6pPr>
            <a:lvl7pPr indent="-228600" lvl="6" marL="3200400" algn="l">
              <a:spcBef>
                <a:spcPts val="400"/>
              </a:spcBef>
              <a:spcAft>
                <a:spcPts val="0"/>
              </a:spcAft>
              <a:buSzPts val="1400"/>
              <a:buNone/>
              <a:defRPr sz="2000"/>
            </a:lvl7pPr>
            <a:lvl8pPr indent="-228600" lvl="7" marL="3657600" algn="l">
              <a:spcBef>
                <a:spcPts val="400"/>
              </a:spcBef>
              <a:spcAft>
                <a:spcPts val="0"/>
              </a:spcAft>
              <a:buSzPts val="1400"/>
              <a:buNone/>
              <a:defRPr sz="2000"/>
            </a:lvl8pPr>
            <a:lvl9pPr indent="-228600" lvl="8" marL="4114800" algn="l">
              <a:spcBef>
                <a:spcPts val="400"/>
              </a:spcBef>
              <a:spcAft>
                <a:spcPts val="0"/>
              </a:spcAft>
              <a:buSzPts val="1400"/>
              <a:buNone/>
              <a:defRPr sz="2000"/>
            </a:lvl9pPr>
          </a:lstStyle>
          <a:p/>
        </p:txBody>
      </p:sp>
      <p:sp>
        <p:nvSpPr>
          <p:cNvPr id="48" name="Google Shape;48;p10"/>
          <p:cNvSpPr txBox="1"/>
          <p:nvPr>
            <p:ph idx="2" type="body"/>
          </p:nvPr>
        </p:nvSpPr>
        <p:spPr>
          <a:xfrm>
            <a:off x="457200" y="1435100"/>
            <a:ext cx="3008313" cy="4691063"/>
          </a:xfrm>
          <a:prstGeom prst="rect">
            <a:avLst/>
          </a:prstGeom>
          <a:noFill/>
          <a:ln>
            <a:noFill/>
          </a:ln>
        </p:spPr>
        <p:txBody>
          <a:bodyPr anchorCtr="0" anchor="t" bIns="41025" lIns="82025" spcFirstLastPara="1" rIns="82025" wrap="square" tIns="41025">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Font typeface="Arial"/>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9.jpg"/><Relationship Id="rId2" Type="http://schemas.openxmlformats.org/officeDocument/2006/relationships/image" Target="../media/image7.jpg"/><Relationship Id="rId3" Type="http://schemas.openxmlformats.org/officeDocument/2006/relationships/image" Target="../media/image8.jp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1BackgroundArtLowBottom" id="10" name="Google Shape;10;p1"/>
          <p:cNvPicPr preferRelativeResize="0"/>
          <p:nvPr/>
        </p:nvPicPr>
        <p:blipFill rotWithShape="1">
          <a:blip r:embed="rId1">
            <a:alphaModFix/>
          </a:blip>
          <a:srcRect b="61664" l="0" r="0" t="0"/>
          <a:stretch/>
        </p:blipFill>
        <p:spPr>
          <a:xfrm>
            <a:off x="0" y="6524625"/>
            <a:ext cx="9144000" cy="336550"/>
          </a:xfrm>
          <a:prstGeom prst="rect">
            <a:avLst/>
          </a:prstGeom>
          <a:noFill/>
          <a:ln>
            <a:noFill/>
          </a:ln>
        </p:spPr>
      </p:pic>
      <p:pic>
        <p:nvPicPr>
          <p:cNvPr descr="1BackgroundArtTopStraightLow" id="11" name="Google Shape;11;p1"/>
          <p:cNvPicPr preferRelativeResize="0"/>
          <p:nvPr/>
        </p:nvPicPr>
        <p:blipFill rotWithShape="1">
          <a:blip r:embed="rId2">
            <a:alphaModFix/>
          </a:blip>
          <a:srcRect b="0" l="0" r="0" t="0"/>
          <a:stretch/>
        </p:blipFill>
        <p:spPr>
          <a:xfrm>
            <a:off x="0" y="0"/>
            <a:ext cx="9144000" cy="755650"/>
          </a:xfrm>
          <a:prstGeom prst="rect">
            <a:avLst/>
          </a:prstGeom>
          <a:noFill/>
          <a:ln>
            <a:noFill/>
          </a:ln>
        </p:spPr>
      </p:pic>
      <p:sp>
        <p:nvSpPr>
          <p:cNvPr id="12" name="Google Shape;12;p1"/>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lvl1pPr indent="-381000" lvl="0" marL="457200" marR="0" rtl="0" algn="l">
              <a:spcBef>
                <a:spcPts val="480"/>
              </a:spcBef>
              <a:spcAft>
                <a:spcPts val="0"/>
              </a:spcAft>
              <a:buClr>
                <a:srgbClr val="990000"/>
              </a:buClr>
              <a:buSzPts val="2400"/>
              <a:buFont typeface="Noto Sans Symbols"/>
              <a:buChar char="♦"/>
              <a:defRPr b="0" i="0" sz="2400" u="none" cap="none" strike="noStrike">
                <a:solidFill>
                  <a:srgbClr val="000000"/>
                </a:solidFill>
                <a:latin typeface="Arial"/>
                <a:ea typeface="Arial"/>
                <a:cs typeface="Arial"/>
                <a:sym typeface="Arial"/>
              </a:defRPr>
            </a:lvl1pPr>
            <a:lvl2pPr indent="-355600" lvl="1" marL="914400" marR="0" rtl="0" algn="l">
              <a:spcBef>
                <a:spcPts val="400"/>
              </a:spcBef>
              <a:spcAft>
                <a:spcPts val="0"/>
              </a:spcAft>
              <a:buClr>
                <a:srgbClr val="990000"/>
              </a:buClr>
              <a:buSzPts val="2000"/>
              <a:buFont typeface="Noto Sans Symbols"/>
              <a:buChar char="⮚"/>
              <a:defRPr b="0" i="0" sz="2000" u="none" cap="none" strike="noStrike">
                <a:solidFill>
                  <a:srgbClr val="000000"/>
                </a:solidFill>
                <a:latin typeface="Arial"/>
                <a:ea typeface="Arial"/>
                <a:cs typeface="Arial"/>
                <a:sym typeface="Arial"/>
              </a:defRPr>
            </a:lvl2pPr>
            <a:lvl3pPr indent="-342900" lvl="2" marL="1371600" marR="0" rtl="0" algn="l">
              <a:spcBef>
                <a:spcPts val="360"/>
              </a:spcBef>
              <a:spcAft>
                <a:spcPts val="0"/>
              </a:spcAft>
              <a:buClr>
                <a:srgbClr val="990000"/>
              </a:buClr>
              <a:buSzPts val="1800"/>
              <a:buFont typeface="Noto Sans Symbols"/>
              <a:buChar char="▪"/>
              <a:defRPr b="0" i="0" sz="1800" u="none" cap="none" strike="noStrike">
                <a:solidFill>
                  <a:srgbClr val="000000"/>
                </a:solidFill>
                <a:latin typeface="Arial"/>
                <a:ea typeface="Arial"/>
                <a:cs typeface="Arial"/>
                <a:sym typeface="Arial"/>
              </a:defRPr>
            </a:lvl3pPr>
            <a:lvl4pPr indent="-330200" lvl="3" marL="1828800" marR="0" rtl="0" algn="l">
              <a:spcBef>
                <a:spcPts val="320"/>
              </a:spcBef>
              <a:spcAft>
                <a:spcPts val="0"/>
              </a:spcAft>
              <a:buClr>
                <a:srgbClr val="990000"/>
              </a:buClr>
              <a:buSzPts val="1600"/>
              <a:buFont typeface="Arial"/>
              <a:buChar char="•"/>
              <a:defRPr b="0"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SzPts val="1400"/>
              <a:buNone/>
              <a:defRPr b="0" i="0" sz="1600" u="none" cap="none" strike="noStrike">
                <a:solidFill>
                  <a:srgbClr val="000000"/>
                </a:solidFill>
                <a:latin typeface="Arial"/>
                <a:ea typeface="Arial"/>
                <a:cs typeface="Arial"/>
                <a:sym typeface="Arial"/>
              </a:defRPr>
            </a:lvl5pPr>
            <a:lvl6pPr indent="-228600" lvl="5" marL="2743200" marR="0" rtl="0" algn="l">
              <a:spcBef>
                <a:spcPts val="320"/>
              </a:spcBef>
              <a:spcAft>
                <a:spcPts val="0"/>
              </a:spcAft>
              <a:buSzPts val="1400"/>
              <a:buNone/>
              <a:defRPr b="0" i="0" sz="1600" u="none" cap="none" strike="noStrike">
                <a:solidFill>
                  <a:srgbClr val="000000"/>
                </a:solidFill>
                <a:latin typeface="Arial"/>
                <a:ea typeface="Arial"/>
                <a:cs typeface="Arial"/>
                <a:sym typeface="Arial"/>
              </a:defRPr>
            </a:lvl6pPr>
            <a:lvl7pPr indent="-228600" lvl="6" marL="3200400" marR="0" rtl="0" algn="l">
              <a:spcBef>
                <a:spcPts val="320"/>
              </a:spcBef>
              <a:spcAft>
                <a:spcPts val="0"/>
              </a:spcAft>
              <a:buSzPts val="1400"/>
              <a:buNone/>
              <a:defRPr b="0" i="0" sz="1600" u="none" cap="none" strike="noStrike">
                <a:solidFill>
                  <a:srgbClr val="000000"/>
                </a:solidFill>
                <a:latin typeface="Arial"/>
                <a:ea typeface="Arial"/>
                <a:cs typeface="Arial"/>
                <a:sym typeface="Arial"/>
              </a:defRPr>
            </a:lvl7pPr>
            <a:lvl8pPr indent="-228600" lvl="7" marL="3657600" marR="0" rtl="0" algn="l">
              <a:spcBef>
                <a:spcPts val="320"/>
              </a:spcBef>
              <a:spcAft>
                <a:spcPts val="0"/>
              </a:spcAft>
              <a:buSzPts val="1400"/>
              <a:buNone/>
              <a:defRPr b="0" i="0" sz="1600" u="none" cap="none" strike="noStrike">
                <a:solidFill>
                  <a:srgbClr val="000000"/>
                </a:solidFill>
                <a:latin typeface="Arial"/>
                <a:ea typeface="Arial"/>
                <a:cs typeface="Arial"/>
                <a:sym typeface="Arial"/>
              </a:defRPr>
            </a:lvl8pPr>
            <a:lvl9pPr indent="-228600" lvl="8" marL="4114800" marR="0" rtl="0" algn="l">
              <a:spcBef>
                <a:spcPts val="320"/>
              </a:spcBef>
              <a:spcAft>
                <a:spcPts val="0"/>
              </a:spcAft>
              <a:buSzPts val="1400"/>
              <a:buNone/>
              <a:defRPr b="0" i="0" sz="1600" u="none" cap="none" strike="noStrike">
                <a:solidFill>
                  <a:srgbClr val="000000"/>
                </a:solidFill>
                <a:latin typeface="Arial"/>
                <a:ea typeface="Arial"/>
                <a:cs typeface="Arial"/>
                <a:sym typeface="Arial"/>
              </a:defRPr>
            </a:lvl9pPr>
          </a:lstStyle>
          <a:p/>
        </p:txBody>
      </p:sp>
      <p:sp>
        <p:nvSpPr>
          <p:cNvPr id="13" name="Google Shape;13;p1"/>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1pPr>
            <a:lvl2pPr lvl="1"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2pPr>
            <a:lvl3pPr lvl="2"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3pPr>
            <a:lvl4pPr lvl="3"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4pPr>
            <a:lvl5pPr lvl="4"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5pPr>
            <a:lvl6pPr lvl="5"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6pPr>
            <a:lvl7pPr lvl="6"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7pPr>
            <a:lvl8pPr lvl="7"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8pPr>
            <a:lvl9pPr lvl="8"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9pPr>
          </a:lstStyle>
          <a:p/>
        </p:txBody>
      </p:sp>
      <p:sp>
        <p:nvSpPr>
          <p:cNvPr id="14" name="Google Shape;14;p1"/>
          <p:cNvSpPr txBox="1"/>
          <p:nvPr/>
        </p:nvSpPr>
        <p:spPr>
          <a:xfrm>
            <a:off x="50800" y="6534150"/>
            <a:ext cx="361950" cy="285750"/>
          </a:xfrm>
          <a:prstGeom prst="rect">
            <a:avLst/>
          </a:prstGeom>
          <a:noFill/>
          <a:ln>
            <a:noFill/>
          </a:ln>
        </p:spPr>
        <p:txBody>
          <a:bodyPr anchorCtr="0" anchor="t" bIns="66050" lIns="66050" spcFirstLastPara="1" rIns="66050" wrap="square" tIns="66050">
            <a:noAutofit/>
          </a:bodyPr>
          <a:lstStyle/>
          <a:p>
            <a:pPr indent="0" lvl="0" marL="0" marR="0" rtl="0" algn="ctr">
              <a:spcBef>
                <a:spcPts val="0"/>
              </a:spcBef>
              <a:spcAft>
                <a:spcPts val="0"/>
              </a:spcAft>
              <a:buClr>
                <a:srgbClr val="255282"/>
              </a:buClr>
              <a:buSzPts val="1000"/>
              <a:buFont typeface="Arial"/>
              <a:buNone/>
            </a:pPr>
            <a:fld id="{00000000-1234-1234-1234-123412341234}" type="slidenum">
              <a:rPr b="0" i="0" lang="en-US" sz="1000" u="none" cap="none" strike="noStrike">
                <a:solidFill>
                  <a:srgbClr val="255282"/>
                </a:solidFill>
                <a:latin typeface="Arial Black"/>
                <a:ea typeface="Arial Black"/>
                <a:cs typeface="Arial Black"/>
                <a:sym typeface="Arial Black"/>
              </a:rPr>
              <a:t>‹#›</a:t>
            </a:fld>
            <a:endParaRPr b="0" i="0" sz="1000" u="none" cap="none" strike="noStrike">
              <a:solidFill>
                <a:srgbClr val="255282"/>
              </a:solidFill>
              <a:latin typeface="Arial Black"/>
              <a:ea typeface="Arial Black"/>
              <a:cs typeface="Arial Black"/>
              <a:sym typeface="Arial Black"/>
            </a:endParaRPr>
          </a:p>
        </p:txBody>
      </p:sp>
      <p:pic>
        <p:nvPicPr>
          <p:cNvPr descr="LogoLow" id="15" name="Google Shape;15;p1"/>
          <p:cNvPicPr preferRelativeResize="0"/>
          <p:nvPr/>
        </p:nvPicPr>
        <p:blipFill rotWithShape="1">
          <a:blip r:embed="rId3">
            <a:alphaModFix/>
          </a:blip>
          <a:srcRect b="0" l="0" r="0" t="0"/>
          <a:stretch/>
        </p:blipFill>
        <p:spPr>
          <a:xfrm>
            <a:off x="7564438" y="5876925"/>
            <a:ext cx="1492250" cy="7159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692150" y="4014788"/>
            <a:ext cx="7772400" cy="7096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8051 Instruction Set</a:t>
            </a:r>
            <a:endParaRPr/>
          </a:p>
        </p:txBody>
      </p:sp>
      <p:sp>
        <p:nvSpPr>
          <p:cNvPr id="65" name="Google Shape;65;p14"/>
          <p:cNvSpPr txBox="1"/>
          <p:nvPr/>
        </p:nvSpPr>
        <p:spPr>
          <a:xfrm>
            <a:off x="685800" y="6138228"/>
            <a:ext cx="7772400" cy="70961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lt1"/>
                </a:solidFill>
                <a:latin typeface="Arial"/>
                <a:ea typeface="Arial"/>
                <a:cs typeface="Arial"/>
                <a:sym typeface="Arial"/>
              </a:rPr>
              <a:t>Professor Yasser Kadah – www.k-space.org</a:t>
            </a:r>
            <a:endParaRPr b="0" i="0" sz="2800" u="none" cap="none" strike="noStrike">
              <a:solidFill>
                <a:schemeClr val="lt1"/>
              </a:solidFill>
              <a:latin typeface="Arial"/>
              <a:ea typeface="Arial"/>
              <a:cs typeface="Arial"/>
              <a:sym typeface="Arial"/>
            </a:endParaRPr>
          </a:p>
        </p:txBody>
      </p:sp>
      <p:pic>
        <p:nvPicPr>
          <p:cNvPr descr="C:\Documents and Settings\YASSER.YMK\My Documents\Cairo Univ Logo\logo_reduced.jpg" id="66" name="Google Shape;66;p14"/>
          <p:cNvPicPr preferRelativeResize="0"/>
          <p:nvPr/>
        </p:nvPicPr>
        <p:blipFill rotWithShape="1">
          <a:blip r:embed="rId3">
            <a:alphaModFix/>
          </a:blip>
          <a:srcRect b="0" l="0" r="0" t="0"/>
          <a:stretch/>
        </p:blipFill>
        <p:spPr>
          <a:xfrm>
            <a:off x="4088606" y="4896339"/>
            <a:ext cx="966788" cy="1190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Immediate Constant Addressing</a:t>
            </a:r>
            <a:endParaRPr/>
          </a:p>
        </p:txBody>
      </p:sp>
      <p:sp>
        <p:nvSpPr>
          <p:cNvPr id="140" name="Google Shape;140;p23"/>
          <p:cNvSpPr txBox="1"/>
          <p:nvPr>
            <p:ph idx="1" type="body"/>
          </p:nvPr>
        </p:nvSpPr>
        <p:spPr>
          <a:xfrm>
            <a:off x="231775" y="833438"/>
            <a:ext cx="8435975" cy="5722937"/>
          </a:xfrm>
          <a:prstGeom prst="rect">
            <a:avLst/>
          </a:prstGeom>
          <a:noFill/>
          <a:ln>
            <a:noFill/>
          </a:ln>
        </p:spPr>
        <p:txBody>
          <a:bodyPr anchorCtr="0" anchor="t" bIns="41025" lIns="82025" spcFirstLastPara="1" rIns="82025" wrap="square" tIns="41025">
            <a:noAutofit/>
          </a:bodyPr>
          <a:lstStyle/>
          <a:p>
            <a:pPr indent="-342900" lvl="0" marL="342900" rtl="0" algn="l">
              <a:lnSpc>
                <a:spcPct val="90000"/>
              </a:lnSpc>
              <a:spcBef>
                <a:spcPts val="0"/>
              </a:spcBef>
              <a:spcAft>
                <a:spcPts val="0"/>
              </a:spcAft>
              <a:buSzPts val="2400"/>
              <a:buChar char="♦"/>
            </a:pPr>
            <a:r>
              <a:rPr lang="en-US"/>
              <a:t>This mode of addressing uses either an 8- or 16-bit constant value as the source operand</a:t>
            </a:r>
            <a:endParaRPr/>
          </a:p>
          <a:p>
            <a:pPr indent="-342900" lvl="0" marL="342900" rtl="0" algn="l">
              <a:lnSpc>
                <a:spcPct val="90000"/>
              </a:lnSpc>
              <a:spcBef>
                <a:spcPts val="480"/>
              </a:spcBef>
              <a:spcAft>
                <a:spcPts val="0"/>
              </a:spcAft>
              <a:buSzPts val="2400"/>
              <a:buChar char="♦"/>
            </a:pPr>
            <a:r>
              <a:rPr lang="en-US"/>
              <a:t>This constant is specified in the instruction, rather than in a register or a memory location</a:t>
            </a:r>
            <a:endParaRPr/>
          </a:p>
          <a:p>
            <a:pPr indent="-342900" lvl="0" marL="342900" rtl="0" algn="l">
              <a:lnSpc>
                <a:spcPct val="90000"/>
              </a:lnSpc>
              <a:spcBef>
                <a:spcPts val="480"/>
              </a:spcBef>
              <a:spcAft>
                <a:spcPts val="0"/>
              </a:spcAft>
              <a:buSzPts val="2400"/>
              <a:buChar char="♦"/>
            </a:pPr>
            <a:r>
              <a:rPr lang="en-US"/>
              <a:t>The destination register should hold the same data size which is specified by the source operand</a:t>
            </a:r>
            <a:endParaRPr/>
          </a:p>
          <a:p>
            <a:pPr indent="-342900" lvl="0" marL="342900" rtl="0" algn="l">
              <a:lnSpc>
                <a:spcPct val="90000"/>
              </a:lnSpc>
              <a:spcBef>
                <a:spcPts val="480"/>
              </a:spcBef>
              <a:spcAft>
                <a:spcPts val="0"/>
              </a:spcAft>
              <a:buSzPts val="2400"/>
              <a:buFont typeface="Noto Sans Symbols"/>
              <a:buNone/>
            </a:pPr>
            <a:r>
              <a:t/>
            </a:r>
            <a:endParaRPr/>
          </a:p>
          <a:p>
            <a:pPr indent="-342900" lvl="0" marL="342900" rtl="0" algn="l">
              <a:lnSpc>
                <a:spcPct val="90000"/>
              </a:lnSpc>
              <a:spcBef>
                <a:spcPts val="480"/>
              </a:spcBef>
              <a:spcAft>
                <a:spcPts val="0"/>
              </a:spcAft>
              <a:buSzPts val="2400"/>
              <a:buChar char="♦"/>
            </a:pPr>
            <a:r>
              <a:rPr i="1" lang="en-US"/>
              <a:t>Examples</a:t>
            </a:r>
            <a:r>
              <a:rPr lang="en-US">
                <a:latin typeface="Courier"/>
                <a:ea typeface="Courier"/>
                <a:cs typeface="Courier"/>
                <a:sym typeface="Courier"/>
              </a:rPr>
              <a:t>:</a:t>
            </a:r>
            <a:endParaRPr/>
          </a:p>
          <a:p>
            <a:pPr indent="-228600" lvl="0" marL="342900" rtl="0" algn="l">
              <a:lnSpc>
                <a:spcPct val="90000"/>
              </a:lnSpc>
              <a:spcBef>
                <a:spcPts val="360"/>
              </a:spcBef>
              <a:spcAft>
                <a:spcPts val="0"/>
              </a:spcAft>
              <a:buSzPts val="1800"/>
              <a:buNone/>
            </a:pPr>
            <a:r>
              <a:t/>
            </a:r>
            <a:endParaRPr b="1" sz="1800">
              <a:latin typeface="Courier"/>
              <a:ea typeface="Courier"/>
              <a:cs typeface="Courier"/>
              <a:sym typeface="Courier"/>
            </a:endParaRPr>
          </a:p>
          <a:p>
            <a:pPr indent="-342900" lvl="0" marL="342900" rtl="0" algn="l">
              <a:lnSpc>
                <a:spcPct val="90000"/>
              </a:lnSpc>
              <a:spcBef>
                <a:spcPts val="400"/>
              </a:spcBef>
              <a:spcAft>
                <a:spcPts val="0"/>
              </a:spcAft>
              <a:buSzPts val="2000"/>
              <a:buFont typeface="Noto Sans Symbols"/>
              <a:buNone/>
            </a:pPr>
            <a:r>
              <a:rPr b="1" lang="en-US" sz="2000">
                <a:solidFill>
                  <a:srgbClr val="FF3300"/>
                </a:solidFill>
                <a:latin typeface="Courier"/>
                <a:ea typeface="Courier"/>
                <a:cs typeface="Courier"/>
                <a:sym typeface="Courier"/>
              </a:rPr>
              <a:t>		</a:t>
            </a:r>
            <a:r>
              <a:rPr b="1" lang="en-US" sz="2000">
                <a:solidFill>
                  <a:schemeClr val="dk2"/>
                </a:solidFill>
                <a:latin typeface="Courier"/>
                <a:ea typeface="Courier"/>
                <a:cs typeface="Courier"/>
                <a:sym typeface="Courier"/>
              </a:rPr>
              <a:t>ADD A,#030H</a:t>
            </a:r>
            <a:r>
              <a:rPr b="1" lang="en-US" sz="2000">
                <a:solidFill>
                  <a:srgbClr val="FF3300"/>
                </a:solidFill>
                <a:latin typeface="Courier"/>
                <a:ea typeface="Courier"/>
                <a:cs typeface="Courier"/>
                <a:sym typeface="Courier"/>
              </a:rPr>
              <a:t>	</a:t>
            </a:r>
            <a:r>
              <a:rPr b="1" lang="en-US" sz="2000">
                <a:solidFill>
                  <a:schemeClr val="dk1"/>
                </a:solidFill>
                <a:latin typeface="Courier"/>
                <a:ea typeface="Courier"/>
                <a:cs typeface="Courier"/>
                <a:sym typeface="Courier"/>
              </a:rPr>
              <a:t>;Add 8-bit value of 30H to</a:t>
            </a:r>
            <a:endParaRPr/>
          </a:p>
          <a:p>
            <a:pPr indent="-342900" lvl="0" marL="342900" rtl="0" algn="l">
              <a:lnSpc>
                <a:spcPct val="90000"/>
              </a:lnSpc>
              <a:spcBef>
                <a:spcPts val="400"/>
              </a:spcBef>
              <a:spcAft>
                <a:spcPts val="0"/>
              </a:spcAft>
              <a:buSzPts val="2000"/>
              <a:buFont typeface="Noto Sans Symbols"/>
              <a:buNone/>
            </a:pPr>
            <a:r>
              <a:rPr b="1" lang="en-US" sz="2000">
                <a:solidFill>
                  <a:schemeClr val="dk1"/>
                </a:solidFill>
                <a:latin typeface="Courier"/>
                <a:ea typeface="Courier"/>
                <a:cs typeface="Courier"/>
                <a:sym typeface="Courier"/>
              </a:rPr>
              <a:t>				;the accumulator register</a:t>
            </a:r>
            <a:endParaRPr/>
          </a:p>
          <a:p>
            <a:pPr indent="-342900" lvl="0" marL="342900" rtl="0" algn="l">
              <a:lnSpc>
                <a:spcPct val="90000"/>
              </a:lnSpc>
              <a:spcBef>
                <a:spcPts val="400"/>
              </a:spcBef>
              <a:spcAft>
                <a:spcPts val="0"/>
              </a:spcAft>
              <a:buSzPts val="2000"/>
              <a:buFont typeface="Noto Sans Symbols"/>
              <a:buNone/>
            </a:pPr>
            <a:r>
              <a:rPr b="1" lang="en-US" sz="2000">
                <a:solidFill>
                  <a:schemeClr val="dk1"/>
                </a:solidFill>
                <a:latin typeface="Courier"/>
                <a:ea typeface="Courier"/>
                <a:cs typeface="Courier"/>
                <a:sym typeface="Courier"/>
              </a:rPr>
              <a:t>				;(which is an 8-bit register).</a:t>
            </a:r>
            <a:endParaRPr/>
          </a:p>
          <a:p>
            <a:pPr indent="-342900" lvl="0" marL="342900" rtl="0" algn="l">
              <a:lnSpc>
                <a:spcPct val="90000"/>
              </a:lnSpc>
              <a:spcBef>
                <a:spcPts val="400"/>
              </a:spcBef>
              <a:spcAft>
                <a:spcPts val="0"/>
              </a:spcAft>
              <a:buSzPts val="2000"/>
              <a:buFont typeface="Noto Sans Symbols"/>
              <a:buNone/>
            </a:pPr>
            <a:r>
              <a:t/>
            </a:r>
            <a:endParaRPr b="1" sz="2000">
              <a:solidFill>
                <a:schemeClr val="dk1"/>
              </a:solidFill>
              <a:latin typeface="Courier"/>
              <a:ea typeface="Courier"/>
              <a:cs typeface="Courier"/>
              <a:sym typeface="Courier"/>
            </a:endParaRPr>
          </a:p>
          <a:p>
            <a:pPr indent="-342900" lvl="0" marL="342900" rtl="0" algn="l">
              <a:lnSpc>
                <a:spcPct val="90000"/>
              </a:lnSpc>
              <a:spcBef>
                <a:spcPts val="400"/>
              </a:spcBef>
              <a:spcAft>
                <a:spcPts val="0"/>
              </a:spcAft>
              <a:buSzPts val="2000"/>
              <a:buFont typeface="Noto Sans Symbols"/>
              <a:buNone/>
            </a:pPr>
            <a:r>
              <a:rPr b="1" lang="en-US" sz="2000">
                <a:solidFill>
                  <a:srgbClr val="FF3300"/>
                </a:solidFill>
                <a:latin typeface="Courier"/>
                <a:ea typeface="Courier"/>
                <a:cs typeface="Courier"/>
                <a:sym typeface="Courier"/>
              </a:rPr>
              <a:t>		</a:t>
            </a:r>
            <a:r>
              <a:rPr b="1" lang="en-US" sz="2000">
                <a:solidFill>
                  <a:schemeClr val="dk2"/>
                </a:solidFill>
                <a:latin typeface="Courier"/>
                <a:ea typeface="Courier"/>
                <a:cs typeface="Courier"/>
                <a:sym typeface="Courier"/>
              </a:rPr>
              <a:t>MOV DPTR,#0FE00H</a:t>
            </a:r>
            <a:r>
              <a:rPr b="1" lang="en-US" sz="2000">
                <a:solidFill>
                  <a:srgbClr val="FF3300"/>
                </a:solidFill>
                <a:latin typeface="Courier"/>
                <a:ea typeface="Courier"/>
                <a:cs typeface="Courier"/>
                <a:sym typeface="Courier"/>
              </a:rPr>
              <a:t>	</a:t>
            </a:r>
            <a:r>
              <a:rPr b="1" lang="en-US" sz="2000">
                <a:solidFill>
                  <a:schemeClr val="dk1"/>
                </a:solidFill>
                <a:latin typeface="Courier"/>
                <a:ea typeface="Courier"/>
                <a:cs typeface="Courier"/>
                <a:sym typeface="Courier"/>
              </a:rPr>
              <a:t>;Move 16-bit data constant			      	;FE00H into the 16-bit Data 			         	;Pointer Register.</a:t>
            </a:r>
            <a:endParaRPr b="1" sz="2000">
              <a:solidFill>
                <a:schemeClr val="dk1"/>
              </a:solidFill>
              <a:latin typeface="Courier"/>
              <a:ea typeface="Courier"/>
              <a:cs typeface="Courier"/>
              <a:sym typeface="Courier"/>
            </a:endParaRPr>
          </a:p>
        </p:txBody>
      </p:sp>
      <p:pic>
        <p:nvPicPr>
          <p:cNvPr id="141" name="Google Shape;141;p23"/>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Relative Addressing</a:t>
            </a:r>
            <a:endParaRPr b="1"/>
          </a:p>
        </p:txBody>
      </p:sp>
      <p:sp>
        <p:nvSpPr>
          <p:cNvPr id="148" name="Google Shape;148;p24"/>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This mode of addressing is used with some type of jump instructions, like SJMP (short jump) and conditional jumps like JNZ</a:t>
            </a:r>
            <a:endParaRPr/>
          </a:p>
          <a:p>
            <a:pPr indent="-342900" lvl="0" marL="342900" rtl="0" algn="l">
              <a:spcBef>
                <a:spcPts val="480"/>
              </a:spcBef>
              <a:spcAft>
                <a:spcPts val="0"/>
              </a:spcAft>
              <a:buSzPts val="2400"/>
              <a:buChar char="♦"/>
            </a:pPr>
            <a:r>
              <a:rPr lang="en-US"/>
              <a:t>These instructions transfer control from one part of a program to another</a:t>
            </a:r>
            <a:endParaRPr/>
          </a:p>
          <a:p>
            <a:pPr indent="-342900" lvl="0" marL="342900" rtl="0" algn="l">
              <a:spcBef>
                <a:spcPts val="480"/>
              </a:spcBef>
              <a:spcAft>
                <a:spcPts val="0"/>
              </a:spcAft>
              <a:buSzPts val="2400"/>
              <a:buChar char="♦"/>
            </a:pPr>
            <a:r>
              <a:rPr lang="en-US"/>
              <a:t>The destination address must be within -128 and +127 bytes from the current instruction address because an 8-bit offset is used (2</a:t>
            </a:r>
            <a:r>
              <a:rPr baseline="30000" lang="en-US"/>
              <a:t>8</a:t>
            </a:r>
            <a:r>
              <a:rPr lang="en-US"/>
              <a:t> = 256)</a:t>
            </a:r>
            <a:endParaRPr/>
          </a:p>
          <a:p>
            <a:pPr indent="-292100" lvl="0" marL="342900" rtl="0" algn="l">
              <a:spcBef>
                <a:spcPts val="160"/>
              </a:spcBef>
              <a:spcAft>
                <a:spcPts val="0"/>
              </a:spcAft>
              <a:buSzPts val="800"/>
              <a:buNone/>
            </a:pPr>
            <a:r>
              <a:t/>
            </a:r>
            <a:endParaRPr sz="800"/>
          </a:p>
          <a:p>
            <a:pPr indent="-342900" lvl="0" marL="342900" rtl="0" algn="l">
              <a:spcBef>
                <a:spcPts val="480"/>
              </a:spcBef>
              <a:spcAft>
                <a:spcPts val="0"/>
              </a:spcAft>
              <a:buSzPts val="2400"/>
              <a:buChar char="♦"/>
            </a:pPr>
            <a:r>
              <a:rPr i="1" lang="en-US"/>
              <a:t>Example</a:t>
            </a:r>
            <a:r>
              <a:rPr lang="en-US"/>
              <a:t>:</a:t>
            </a:r>
            <a:endParaRPr/>
          </a:p>
          <a:p>
            <a:pPr indent="-190500" lvl="0" marL="342900" rtl="0" algn="l">
              <a:spcBef>
                <a:spcPts val="480"/>
              </a:spcBef>
              <a:spcAft>
                <a:spcPts val="0"/>
              </a:spcAft>
              <a:buSzPts val="2400"/>
              <a:buNone/>
            </a:pPr>
            <a:r>
              <a:t/>
            </a:r>
            <a:endParaRPr b="1"/>
          </a:p>
          <a:p>
            <a:pPr indent="-342900" lvl="0" marL="342900" rtl="0" algn="l">
              <a:spcBef>
                <a:spcPts val="360"/>
              </a:spcBef>
              <a:spcAft>
                <a:spcPts val="0"/>
              </a:spcAft>
              <a:buSzPts val="1800"/>
              <a:buFont typeface="Noto Sans Symbols"/>
              <a:buNone/>
            </a:pPr>
            <a:r>
              <a:rPr b="1" lang="en-US" sz="1800">
                <a:solidFill>
                  <a:srgbClr val="FF3300"/>
                </a:solidFill>
                <a:latin typeface="Courier"/>
                <a:ea typeface="Courier"/>
                <a:cs typeface="Courier"/>
                <a:sym typeface="Courier"/>
              </a:rPr>
              <a:t>	</a:t>
            </a:r>
            <a:r>
              <a:rPr b="1" lang="en-US" sz="1800">
                <a:solidFill>
                  <a:schemeClr val="dk2"/>
                </a:solidFill>
                <a:latin typeface="Courier"/>
                <a:ea typeface="Courier"/>
                <a:cs typeface="Courier"/>
                <a:sym typeface="Courier"/>
              </a:rPr>
              <a:t>GoBack:	DEC	A</a:t>
            </a:r>
            <a:r>
              <a:rPr b="1" lang="en-US" sz="1800">
                <a:solidFill>
                  <a:schemeClr val="dk1"/>
                </a:solidFill>
                <a:latin typeface="Courier"/>
                <a:ea typeface="Courier"/>
                <a:cs typeface="Courier"/>
                <a:sym typeface="Courier"/>
              </a:rPr>
              <a:t>	;Decrement A</a:t>
            </a:r>
            <a:endParaRPr/>
          </a:p>
          <a:p>
            <a:pPr indent="-342900" lvl="0" marL="342900" rtl="0" algn="l">
              <a:spcBef>
                <a:spcPts val="360"/>
              </a:spcBef>
              <a:spcAft>
                <a:spcPts val="0"/>
              </a:spcAft>
              <a:buSzPts val="1800"/>
              <a:buFont typeface="Noto Sans Symbols"/>
              <a:buNone/>
            </a:pPr>
            <a:r>
              <a:rPr b="1" lang="en-US" sz="1800">
                <a:solidFill>
                  <a:schemeClr val="dk1"/>
                </a:solidFill>
                <a:latin typeface="Courier"/>
                <a:ea typeface="Courier"/>
                <a:cs typeface="Courier"/>
                <a:sym typeface="Courier"/>
              </a:rPr>
              <a:t>				</a:t>
            </a:r>
            <a:r>
              <a:rPr b="1" lang="en-US" sz="1800">
                <a:solidFill>
                  <a:schemeClr val="dk2"/>
                </a:solidFill>
                <a:latin typeface="Courier"/>
                <a:ea typeface="Courier"/>
                <a:cs typeface="Courier"/>
                <a:sym typeface="Courier"/>
              </a:rPr>
              <a:t>JNZ	GoBack</a:t>
            </a:r>
            <a:r>
              <a:rPr b="1" lang="en-US" sz="1800">
                <a:solidFill>
                  <a:schemeClr val="dk1"/>
                </a:solidFill>
                <a:latin typeface="Courier"/>
                <a:ea typeface="Courier"/>
                <a:cs typeface="Courier"/>
                <a:sym typeface="Courier"/>
              </a:rPr>
              <a:t>	;If A is not zero, loop back</a:t>
            </a:r>
            <a:endParaRPr/>
          </a:p>
        </p:txBody>
      </p:sp>
      <p:pic>
        <p:nvPicPr>
          <p:cNvPr id="149" name="Google Shape;149;p24"/>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Absolute Addressing</a:t>
            </a:r>
            <a:endParaRPr b="1"/>
          </a:p>
        </p:txBody>
      </p:sp>
      <p:sp>
        <p:nvSpPr>
          <p:cNvPr id="156" name="Google Shape;156;p25"/>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Two instructions associated with this mode of addressing are ACALL and AJMP instructions</a:t>
            </a:r>
            <a:endParaRPr/>
          </a:p>
          <a:p>
            <a:pPr indent="-342900" lvl="0" marL="342900" rtl="0" algn="l">
              <a:spcBef>
                <a:spcPts val="480"/>
              </a:spcBef>
              <a:spcAft>
                <a:spcPts val="0"/>
              </a:spcAft>
              <a:buSzPts val="2400"/>
              <a:buChar char="♦"/>
            </a:pPr>
            <a:r>
              <a:rPr lang="en-US"/>
              <a:t>These are 2-byte instructions where the 11-bit absolute address is specified as the operand</a:t>
            </a:r>
            <a:endParaRPr/>
          </a:p>
          <a:p>
            <a:pPr indent="-342900" lvl="0" marL="342900" rtl="0" algn="l">
              <a:spcBef>
                <a:spcPts val="480"/>
              </a:spcBef>
              <a:spcAft>
                <a:spcPts val="0"/>
              </a:spcAft>
              <a:buSzPts val="2400"/>
              <a:buChar char="♦"/>
            </a:pPr>
            <a:r>
              <a:rPr lang="en-US"/>
              <a:t>The upper 5 bits of the 16-bit PC address are not modified. The lower 11 bits are loaded from this instruction. So, the branch address must be within the current 2K byte page of program memory (2</a:t>
            </a:r>
            <a:r>
              <a:rPr baseline="30000" lang="en-US"/>
              <a:t>11</a:t>
            </a:r>
            <a:r>
              <a:rPr lang="en-US"/>
              <a:t> = 2048)</a:t>
            </a:r>
            <a:endParaRPr/>
          </a:p>
          <a:p>
            <a:pPr indent="-342900" lvl="0" marL="342900" rtl="0" algn="l">
              <a:spcBef>
                <a:spcPts val="160"/>
              </a:spcBef>
              <a:spcAft>
                <a:spcPts val="0"/>
              </a:spcAft>
              <a:buSzPts val="800"/>
              <a:buFont typeface="Noto Sans Symbols"/>
              <a:buNone/>
            </a:pPr>
            <a:r>
              <a:t/>
            </a:r>
            <a:endParaRPr sz="800"/>
          </a:p>
          <a:p>
            <a:pPr indent="-342900" lvl="0" marL="342900" rtl="0" algn="l">
              <a:spcBef>
                <a:spcPts val="480"/>
              </a:spcBef>
              <a:spcAft>
                <a:spcPts val="0"/>
              </a:spcAft>
              <a:buSzPts val="2400"/>
              <a:buChar char="♦"/>
            </a:pPr>
            <a:r>
              <a:rPr i="1" lang="en-US"/>
              <a:t>Example</a:t>
            </a:r>
            <a:r>
              <a:rPr lang="en-US"/>
              <a:t>:	</a:t>
            </a:r>
            <a:endParaRPr b="1"/>
          </a:p>
          <a:p>
            <a:pPr indent="-342900" lvl="0" marL="342900" rtl="0" algn="l">
              <a:spcBef>
                <a:spcPts val="480"/>
              </a:spcBef>
              <a:spcAft>
                <a:spcPts val="0"/>
              </a:spcAft>
              <a:buSzPts val="2400"/>
              <a:buFont typeface="Noto Sans Symbols"/>
              <a:buNone/>
            </a:pPr>
            <a:r>
              <a:rPr b="1" lang="en-US"/>
              <a:t>		</a:t>
            </a:r>
            <a:r>
              <a:rPr b="1" lang="en-US" sz="2000">
                <a:solidFill>
                  <a:schemeClr val="dk2"/>
                </a:solidFill>
                <a:latin typeface="Courier"/>
                <a:ea typeface="Courier"/>
                <a:cs typeface="Courier"/>
                <a:sym typeface="Courier"/>
              </a:rPr>
              <a:t>ACALL	PORT_INIT</a:t>
            </a:r>
            <a:r>
              <a:rPr b="1" lang="en-US" sz="2000">
                <a:solidFill>
                  <a:schemeClr val="dk1"/>
                </a:solidFill>
                <a:latin typeface="Courier"/>
                <a:ea typeface="Courier"/>
                <a:cs typeface="Courier"/>
                <a:sym typeface="Courier"/>
              </a:rPr>
              <a:t>	</a:t>
            </a:r>
            <a:r>
              <a:rPr b="1" lang="en-US" sz="1800">
                <a:solidFill>
                  <a:schemeClr val="dk1"/>
                </a:solidFill>
                <a:latin typeface="Courier"/>
                <a:ea typeface="Courier"/>
                <a:cs typeface="Courier"/>
                <a:sym typeface="Courier"/>
              </a:rPr>
              <a:t>;PORT_INIT should be 				;located within 2k bytes.</a:t>
            </a:r>
            <a:endParaRPr/>
          </a:p>
          <a:p>
            <a:pPr indent="-342900" lvl="0" marL="342900" rtl="0" algn="l">
              <a:spcBef>
                <a:spcPts val="400"/>
              </a:spcBef>
              <a:spcAft>
                <a:spcPts val="0"/>
              </a:spcAft>
              <a:buSzPts val="2000"/>
              <a:buFont typeface="Noto Sans Symbols"/>
              <a:buNone/>
            </a:pPr>
            <a:r>
              <a:rPr b="1" lang="en-US" sz="2000">
                <a:solidFill>
                  <a:schemeClr val="dk1"/>
                </a:solidFill>
                <a:latin typeface="Courier"/>
                <a:ea typeface="Courier"/>
                <a:cs typeface="Courier"/>
                <a:sym typeface="Courier"/>
              </a:rPr>
              <a:t>		</a:t>
            </a:r>
            <a:endParaRPr/>
          </a:p>
          <a:p>
            <a:pPr indent="-342900" lvl="0" marL="342900" rtl="0" algn="l">
              <a:spcBef>
                <a:spcPts val="400"/>
              </a:spcBef>
              <a:spcAft>
                <a:spcPts val="0"/>
              </a:spcAft>
              <a:buSzPts val="2000"/>
              <a:buFont typeface="Noto Sans Symbols"/>
              <a:buNone/>
            </a:pPr>
            <a:r>
              <a:rPr b="1" lang="en-US" sz="2000">
                <a:solidFill>
                  <a:schemeClr val="dk2"/>
                </a:solidFill>
                <a:latin typeface="Courier"/>
                <a:ea typeface="Courier"/>
                <a:cs typeface="Courier"/>
                <a:sym typeface="Courier"/>
              </a:rPr>
              <a:t>PORT_INIT: MOV 	P0, #0FH</a:t>
            </a:r>
            <a:r>
              <a:rPr b="1" lang="en-US" sz="2000">
                <a:solidFill>
                  <a:schemeClr val="dk1"/>
                </a:solidFill>
                <a:latin typeface="Courier"/>
                <a:ea typeface="Courier"/>
                <a:cs typeface="Courier"/>
                <a:sym typeface="Courier"/>
              </a:rPr>
              <a:t>	</a:t>
            </a:r>
            <a:r>
              <a:rPr b="1" lang="en-US" sz="1800">
                <a:solidFill>
                  <a:schemeClr val="dk1"/>
                </a:solidFill>
                <a:latin typeface="Courier"/>
                <a:ea typeface="Courier"/>
                <a:cs typeface="Courier"/>
                <a:sym typeface="Courier"/>
              </a:rPr>
              <a:t>;PORT_INIT subroutine</a:t>
            </a:r>
            <a:endParaRPr/>
          </a:p>
          <a:p>
            <a:pPr indent="-342900" lvl="0" marL="342900" rtl="0" algn="l">
              <a:spcBef>
                <a:spcPts val="400"/>
              </a:spcBef>
              <a:spcAft>
                <a:spcPts val="0"/>
              </a:spcAft>
              <a:buSzPts val="2000"/>
              <a:buFont typeface="Noto Sans Symbols"/>
              <a:buNone/>
            </a:pPr>
            <a:r>
              <a:rPr b="1" lang="en-US" sz="2000">
                <a:solidFill>
                  <a:schemeClr val="dk1"/>
                </a:solidFill>
                <a:latin typeface="Courier"/>
                <a:ea typeface="Courier"/>
                <a:cs typeface="Courier"/>
                <a:sym typeface="Courier"/>
              </a:rPr>
              <a:t>		</a:t>
            </a:r>
            <a:endParaRPr b="1" sz="2000">
              <a:solidFill>
                <a:schemeClr val="dk1"/>
              </a:solidFill>
              <a:latin typeface="Courier"/>
              <a:ea typeface="Courier"/>
              <a:cs typeface="Courier"/>
              <a:sym typeface="Courier"/>
            </a:endParaRPr>
          </a:p>
        </p:txBody>
      </p:sp>
      <p:pic>
        <p:nvPicPr>
          <p:cNvPr id="157" name="Google Shape;157;p25"/>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Long Addressing</a:t>
            </a:r>
            <a:endParaRPr b="1"/>
          </a:p>
        </p:txBody>
      </p:sp>
      <p:sp>
        <p:nvSpPr>
          <p:cNvPr id="164" name="Google Shape;164;p26"/>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This mode of addressing is used with the LCALL and LJMP instructions</a:t>
            </a:r>
            <a:endParaRPr/>
          </a:p>
          <a:p>
            <a:pPr indent="-342900" lvl="0" marL="342900" rtl="0" algn="l">
              <a:spcBef>
                <a:spcPts val="480"/>
              </a:spcBef>
              <a:spcAft>
                <a:spcPts val="0"/>
              </a:spcAft>
              <a:buSzPts val="2400"/>
              <a:buChar char="♦"/>
            </a:pPr>
            <a:r>
              <a:rPr lang="en-US"/>
              <a:t>It is a 3-byte instruction and the last 2 bytes specify a 16-bit destination location where the program branches</a:t>
            </a:r>
            <a:endParaRPr/>
          </a:p>
          <a:p>
            <a:pPr indent="-342900" lvl="0" marL="342900" rtl="0" algn="l">
              <a:spcBef>
                <a:spcPts val="480"/>
              </a:spcBef>
              <a:spcAft>
                <a:spcPts val="0"/>
              </a:spcAft>
              <a:buSzPts val="2400"/>
              <a:buChar char="♦"/>
            </a:pPr>
            <a:r>
              <a:rPr lang="en-US"/>
              <a:t>It allows use of the full 64 K code space</a:t>
            </a:r>
            <a:endParaRPr/>
          </a:p>
          <a:p>
            <a:pPr indent="-342900" lvl="0" marL="342900" rtl="0" algn="l">
              <a:spcBef>
                <a:spcPts val="480"/>
              </a:spcBef>
              <a:spcAft>
                <a:spcPts val="0"/>
              </a:spcAft>
              <a:buSzPts val="2400"/>
              <a:buChar char="♦"/>
            </a:pPr>
            <a:r>
              <a:rPr lang="en-US"/>
              <a:t>The program will always branch to the same location no matter where the program was previously</a:t>
            </a:r>
            <a:endParaRPr/>
          </a:p>
          <a:p>
            <a:pPr indent="-342900" lvl="0" marL="342900" rtl="0" algn="l">
              <a:spcBef>
                <a:spcPts val="180"/>
              </a:spcBef>
              <a:spcAft>
                <a:spcPts val="0"/>
              </a:spcAft>
              <a:buSzPts val="900"/>
              <a:buFont typeface="Noto Sans Symbols"/>
              <a:buNone/>
            </a:pPr>
            <a:r>
              <a:t/>
            </a:r>
            <a:endParaRPr sz="900"/>
          </a:p>
          <a:p>
            <a:pPr indent="-342900" lvl="0" marL="342900" rtl="0" algn="l">
              <a:spcBef>
                <a:spcPts val="480"/>
              </a:spcBef>
              <a:spcAft>
                <a:spcPts val="0"/>
              </a:spcAft>
              <a:buSzPts val="2400"/>
              <a:buChar char="♦"/>
            </a:pPr>
            <a:r>
              <a:rPr i="1" lang="en-US"/>
              <a:t>Example</a:t>
            </a:r>
            <a:r>
              <a:rPr lang="en-US"/>
              <a:t>:	</a:t>
            </a:r>
            <a:endParaRPr b="1"/>
          </a:p>
          <a:p>
            <a:pPr indent="-342900" lvl="0" marL="342900" rtl="0" algn="l">
              <a:spcBef>
                <a:spcPts val="400"/>
              </a:spcBef>
              <a:spcAft>
                <a:spcPts val="0"/>
              </a:spcAft>
              <a:buSzPts val="2000"/>
              <a:buFont typeface="Noto Sans Symbols"/>
              <a:buNone/>
            </a:pPr>
            <a:r>
              <a:rPr b="1" lang="en-US" sz="2000">
                <a:solidFill>
                  <a:srgbClr val="FF3300"/>
                </a:solidFill>
                <a:latin typeface="Courier"/>
                <a:ea typeface="Courier"/>
                <a:cs typeface="Courier"/>
                <a:sym typeface="Courier"/>
              </a:rPr>
              <a:t>		</a:t>
            </a:r>
            <a:r>
              <a:rPr b="1" lang="en-US" sz="2000">
                <a:solidFill>
                  <a:schemeClr val="dk2"/>
                </a:solidFill>
                <a:latin typeface="Courier"/>
                <a:ea typeface="Courier"/>
                <a:cs typeface="Courier"/>
                <a:sym typeface="Courier"/>
              </a:rPr>
              <a:t>LCALL TIMER_INIT	</a:t>
            </a:r>
            <a:r>
              <a:rPr b="1" lang="en-US" sz="2000">
                <a:solidFill>
                  <a:schemeClr val="dk1"/>
                </a:solidFill>
                <a:latin typeface="Courier"/>
                <a:ea typeface="Courier"/>
                <a:cs typeface="Courier"/>
                <a:sym typeface="Courier"/>
              </a:rPr>
              <a:t>	</a:t>
            </a:r>
            <a:r>
              <a:rPr b="1" lang="en-US" sz="1800">
                <a:solidFill>
                  <a:schemeClr val="dk1"/>
                </a:solidFill>
                <a:latin typeface="Courier"/>
                <a:ea typeface="Courier"/>
                <a:cs typeface="Courier"/>
                <a:sym typeface="Courier"/>
              </a:rPr>
              <a:t>;TIMER_INIT address (16-bits 					;long) is specified as the 					;operand; In C, this will be a 				;function call: Timer_Init().</a:t>
            </a:r>
            <a:endParaRPr/>
          </a:p>
          <a:p>
            <a:pPr indent="-342900" lvl="0" marL="342900" rtl="0" algn="l">
              <a:spcBef>
                <a:spcPts val="400"/>
              </a:spcBef>
              <a:spcAft>
                <a:spcPts val="0"/>
              </a:spcAft>
              <a:buSzPts val="2000"/>
              <a:buFont typeface="Noto Sans Symbols"/>
              <a:buNone/>
            </a:pPr>
            <a:r>
              <a:rPr b="1" lang="en-US" sz="2000">
                <a:solidFill>
                  <a:schemeClr val="dk2"/>
                </a:solidFill>
                <a:latin typeface="Courier"/>
                <a:ea typeface="Courier"/>
                <a:cs typeface="Courier"/>
                <a:sym typeface="Courier"/>
              </a:rPr>
              <a:t>TIMER_INIT: ORL TMOD,#01H</a:t>
            </a:r>
            <a:r>
              <a:rPr b="1" lang="en-US" sz="2000">
                <a:solidFill>
                  <a:schemeClr val="dk1"/>
                </a:solidFill>
                <a:latin typeface="Courier"/>
                <a:ea typeface="Courier"/>
                <a:cs typeface="Courier"/>
                <a:sym typeface="Courier"/>
              </a:rPr>
              <a:t>	</a:t>
            </a:r>
            <a:r>
              <a:rPr b="1" lang="en-US" sz="1800">
                <a:solidFill>
                  <a:schemeClr val="dk1"/>
                </a:solidFill>
                <a:latin typeface="Courier"/>
                <a:ea typeface="Courier"/>
                <a:cs typeface="Courier"/>
                <a:sym typeface="Courier"/>
              </a:rPr>
              <a:t>;TIMER_INIT subroutine</a:t>
            </a:r>
            <a:endParaRPr/>
          </a:p>
          <a:p>
            <a:pPr indent="-342900" lvl="0" marL="342900" rtl="0" algn="l">
              <a:spcBef>
                <a:spcPts val="360"/>
              </a:spcBef>
              <a:spcAft>
                <a:spcPts val="0"/>
              </a:spcAft>
              <a:buSzPts val="1800"/>
              <a:buFont typeface="Noto Sans Symbols"/>
              <a:buNone/>
            </a:pPr>
            <a:r>
              <a:rPr b="1" lang="en-US" sz="1800">
                <a:solidFill>
                  <a:schemeClr val="dk1"/>
                </a:solidFill>
                <a:latin typeface="Courier"/>
                <a:ea typeface="Courier"/>
                <a:cs typeface="Courier"/>
                <a:sym typeface="Courier"/>
              </a:rPr>
              <a:t>			</a:t>
            </a:r>
            <a:endParaRPr b="1" sz="2000">
              <a:solidFill>
                <a:schemeClr val="dk1"/>
              </a:solidFill>
              <a:latin typeface="Courier"/>
              <a:ea typeface="Courier"/>
              <a:cs typeface="Courier"/>
              <a:sym typeface="Courier"/>
            </a:endParaRPr>
          </a:p>
        </p:txBody>
      </p:sp>
      <p:pic>
        <p:nvPicPr>
          <p:cNvPr id="165" name="Google Shape;165;p26"/>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Indexed Addressing</a:t>
            </a:r>
            <a:endParaRPr b="1"/>
          </a:p>
        </p:txBody>
      </p:sp>
      <p:sp>
        <p:nvSpPr>
          <p:cNvPr id="172" name="Google Shape;172;p27"/>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lnSpc>
                <a:spcPct val="90000"/>
              </a:lnSpc>
              <a:spcBef>
                <a:spcPts val="0"/>
              </a:spcBef>
              <a:spcAft>
                <a:spcPts val="0"/>
              </a:spcAft>
              <a:buSzPts val="2000"/>
              <a:buChar char="♦"/>
            </a:pPr>
            <a:r>
              <a:rPr lang="en-US" sz="2000"/>
              <a:t>The Indexed addressing is useful when there is a need to retrieve data from a look-up table</a:t>
            </a:r>
            <a:endParaRPr/>
          </a:p>
          <a:p>
            <a:pPr indent="-342900" lvl="0" marL="342900" rtl="0" algn="l">
              <a:lnSpc>
                <a:spcPct val="90000"/>
              </a:lnSpc>
              <a:spcBef>
                <a:spcPts val="400"/>
              </a:spcBef>
              <a:spcAft>
                <a:spcPts val="0"/>
              </a:spcAft>
              <a:buSzPts val="2000"/>
              <a:buChar char="♦"/>
            </a:pPr>
            <a:r>
              <a:rPr lang="en-US" sz="2000"/>
              <a:t>A 16-bit register (data pointer) holds the base address and the accumulator holds an 8-bit displacement or index value</a:t>
            </a:r>
            <a:endParaRPr/>
          </a:p>
          <a:p>
            <a:pPr indent="-342900" lvl="0" marL="342900" rtl="0" algn="l">
              <a:lnSpc>
                <a:spcPct val="90000"/>
              </a:lnSpc>
              <a:spcBef>
                <a:spcPts val="400"/>
              </a:spcBef>
              <a:spcAft>
                <a:spcPts val="0"/>
              </a:spcAft>
              <a:buSzPts val="2000"/>
              <a:buChar char="♦"/>
            </a:pPr>
            <a:r>
              <a:rPr lang="en-US" sz="2000"/>
              <a:t>The sum of these two registers forms the effective address for a JMP or MOVC instruction</a:t>
            </a:r>
            <a:endParaRPr/>
          </a:p>
          <a:p>
            <a:pPr indent="-342900" lvl="0" marL="342900" rtl="0" algn="l">
              <a:lnSpc>
                <a:spcPct val="90000"/>
              </a:lnSpc>
              <a:spcBef>
                <a:spcPts val="400"/>
              </a:spcBef>
              <a:spcAft>
                <a:spcPts val="0"/>
              </a:spcAft>
              <a:buSzPts val="2000"/>
              <a:buFont typeface="Noto Sans Symbols"/>
              <a:buNone/>
            </a:pPr>
            <a:r>
              <a:t/>
            </a:r>
            <a:endParaRPr sz="2000"/>
          </a:p>
          <a:p>
            <a:pPr indent="-342900" lvl="0" marL="342900" rtl="0" algn="l">
              <a:lnSpc>
                <a:spcPct val="90000"/>
              </a:lnSpc>
              <a:spcBef>
                <a:spcPts val="480"/>
              </a:spcBef>
              <a:spcAft>
                <a:spcPts val="0"/>
              </a:spcAft>
              <a:buSzPts val="2400"/>
              <a:buChar char="♦"/>
            </a:pPr>
            <a:r>
              <a:rPr i="1" lang="en-US"/>
              <a:t>Example</a:t>
            </a:r>
            <a:r>
              <a:rPr lang="en-US"/>
              <a:t>:</a:t>
            </a:r>
            <a:endParaRPr/>
          </a:p>
          <a:p>
            <a:pPr indent="-285750" lvl="1" marL="742950" rtl="0" algn="l">
              <a:lnSpc>
                <a:spcPct val="90000"/>
              </a:lnSpc>
              <a:spcBef>
                <a:spcPts val="360"/>
              </a:spcBef>
              <a:spcAft>
                <a:spcPts val="0"/>
              </a:spcAft>
              <a:buSzPts val="1800"/>
              <a:buFont typeface="Noto Sans Symbols"/>
              <a:buNone/>
            </a:pPr>
            <a:r>
              <a:rPr lang="en-US" sz="1800">
                <a:solidFill>
                  <a:srgbClr val="FF3300"/>
                </a:solidFill>
                <a:latin typeface="Courier"/>
                <a:ea typeface="Courier"/>
                <a:cs typeface="Courier"/>
                <a:sym typeface="Courier"/>
              </a:rPr>
              <a:t> 	</a:t>
            </a:r>
            <a:r>
              <a:rPr b="1" lang="en-US" sz="1800">
                <a:solidFill>
                  <a:schemeClr val="dk2"/>
                </a:solidFill>
                <a:latin typeface="Courier"/>
                <a:ea typeface="Courier"/>
                <a:cs typeface="Courier"/>
                <a:sym typeface="Courier"/>
              </a:rPr>
              <a:t>MOV	A,#08H	</a:t>
            </a:r>
            <a:r>
              <a:rPr b="1" lang="en-US" sz="1800">
                <a:solidFill>
                  <a:schemeClr val="dk1"/>
                </a:solidFill>
                <a:latin typeface="Courier"/>
                <a:ea typeface="Courier"/>
                <a:cs typeface="Courier"/>
                <a:sym typeface="Courier"/>
              </a:rPr>
              <a:t>	;Offset from table start</a:t>
            </a:r>
            <a:endParaRPr/>
          </a:p>
          <a:p>
            <a:pPr indent="-285750" lvl="1" marL="742950" rtl="0" algn="l">
              <a:lnSpc>
                <a:spcPct val="90000"/>
              </a:lnSpc>
              <a:spcBef>
                <a:spcPts val="360"/>
              </a:spcBef>
              <a:spcAft>
                <a:spcPts val="0"/>
              </a:spcAft>
              <a:buSzPts val="1800"/>
              <a:buFont typeface="Noto Sans Symbols"/>
              <a:buNone/>
            </a:pPr>
            <a:r>
              <a:rPr b="1" lang="en-US" sz="1800">
                <a:solidFill>
                  <a:schemeClr val="dk1"/>
                </a:solidFill>
                <a:latin typeface="Courier"/>
                <a:ea typeface="Courier"/>
                <a:cs typeface="Courier"/>
                <a:sym typeface="Courier"/>
              </a:rPr>
              <a:t>	</a:t>
            </a:r>
            <a:r>
              <a:rPr b="1" lang="en-US" sz="1800">
                <a:solidFill>
                  <a:schemeClr val="dk2"/>
                </a:solidFill>
                <a:latin typeface="Courier"/>
                <a:ea typeface="Courier"/>
                <a:cs typeface="Courier"/>
                <a:sym typeface="Courier"/>
              </a:rPr>
              <a:t>MOV	DPTR,#01F00H</a:t>
            </a:r>
            <a:r>
              <a:rPr b="1" lang="en-US" sz="1800">
                <a:solidFill>
                  <a:schemeClr val="dk1"/>
                </a:solidFill>
                <a:latin typeface="Courier"/>
                <a:ea typeface="Courier"/>
                <a:cs typeface="Courier"/>
                <a:sym typeface="Courier"/>
              </a:rPr>
              <a:t>	;Table start address</a:t>
            </a:r>
            <a:endParaRPr/>
          </a:p>
          <a:p>
            <a:pPr indent="-285750" lvl="1" marL="742950" rtl="0" algn="l">
              <a:lnSpc>
                <a:spcPct val="90000"/>
              </a:lnSpc>
              <a:spcBef>
                <a:spcPts val="360"/>
              </a:spcBef>
              <a:spcAft>
                <a:spcPts val="0"/>
              </a:spcAft>
              <a:buSzPts val="1800"/>
              <a:buFont typeface="Noto Sans Symbols"/>
              <a:buNone/>
            </a:pPr>
            <a:r>
              <a:rPr b="1" lang="en-US" sz="1800">
                <a:solidFill>
                  <a:schemeClr val="dk1"/>
                </a:solidFill>
                <a:latin typeface="Courier"/>
                <a:ea typeface="Courier"/>
                <a:cs typeface="Courier"/>
                <a:sym typeface="Courier"/>
              </a:rPr>
              <a:t>	</a:t>
            </a:r>
            <a:r>
              <a:rPr b="1" lang="en-US" sz="1800">
                <a:solidFill>
                  <a:schemeClr val="dk2"/>
                </a:solidFill>
                <a:latin typeface="Courier"/>
                <a:ea typeface="Courier"/>
                <a:cs typeface="Courier"/>
                <a:sym typeface="Courier"/>
              </a:rPr>
              <a:t>MOVC	A,@A+DPTR</a:t>
            </a:r>
            <a:r>
              <a:rPr b="1" lang="en-US" sz="1800">
                <a:solidFill>
                  <a:schemeClr val="dk1"/>
                </a:solidFill>
                <a:latin typeface="Courier"/>
                <a:ea typeface="Courier"/>
                <a:cs typeface="Courier"/>
                <a:sym typeface="Courier"/>
              </a:rPr>
              <a:t>	;Gets target value from the table 				;start address + offset and puts it 				;in A.</a:t>
            </a:r>
            <a:endParaRPr/>
          </a:p>
          <a:p>
            <a:pPr indent="-285750" lvl="1" marL="742950" rtl="0" algn="l">
              <a:lnSpc>
                <a:spcPct val="90000"/>
              </a:lnSpc>
              <a:spcBef>
                <a:spcPts val="360"/>
              </a:spcBef>
              <a:spcAft>
                <a:spcPts val="0"/>
              </a:spcAft>
              <a:buSzPts val="1800"/>
              <a:buFont typeface="Noto Sans Symbols"/>
              <a:buNone/>
            </a:pPr>
            <a:r>
              <a:t/>
            </a:r>
            <a:endParaRPr b="1" sz="1800">
              <a:solidFill>
                <a:schemeClr val="dk1"/>
              </a:solidFill>
              <a:latin typeface="Courier"/>
              <a:ea typeface="Courier"/>
              <a:cs typeface="Courier"/>
              <a:sym typeface="Courier"/>
            </a:endParaRPr>
          </a:p>
          <a:p>
            <a:pPr indent="-342900" lvl="0" marL="342900" rtl="0" algn="l">
              <a:lnSpc>
                <a:spcPct val="90000"/>
              </a:lnSpc>
              <a:spcBef>
                <a:spcPts val="400"/>
              </a:spcBef>
              <a:spcAft>
                <a:spcPts val="0"/>
              </a:spcAft>
              <a:buSzPts val="2000"/>
              <a:buChar char="♦"/>
            </a:pPr>
            <a:r>
              <a:rPr lang="en-US" sz="2000"/>
              <a:t>After the execution of the above instructions, the program will branch to address 1F08H (1F00H+08H) and transfer into the accumulator the data byte retrieved from that location (from the look-up table)</a:t>
            </a:r>
            <a:endParaRPr sz="2000"/>
          </a:p>
        </p:txBody>
      </p:sp>
      <p:pic>
        <p:nvPicPr>
          <p:cNvPr id="173" name="Google Shape;173;p27"/>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Program Status Word (PSW)</a:t>
            </a:r>
            <a:endParaRPr/>
          </a:p>
        </p:txBody>
      </p:sp>
      <p:pic>
        <p:nvPicPr>
          <p:cNvPr id="179" name="Google Shape;179;p28"/>
          <p:cNvPicPr preferRelativeResize="0"/>
          <p:nvPr/>
        </p:nvPicPr>
        <p:blipFill rotWithShape="1">
          <a:blip r:embed="rId3">
            <a:alphaModFix/>
          </a:blip>
          <a:srcRect b="0" l="0" r="0" t="0"/>
          <a:stretch/>
        </p:blipFill>
        <p:spPr>
          <a:xfrm>
            <a:off x="299720" y="818856"/>
            <a:ext cx="8544560" cy="5007904"/>
          </a:xfrm>
          <a:prstGeom prst="rect">
            <a:avLst/>
          </a:prstGeom>
          <a:noFill/>
          <a:ln>
            <a:noFill/>
          </a:ln>
        </p:spPr>
      </p:pic>
      <p:sp>
        <p:nvSpPr>
          <p:cNvPr id="180" name="Google Shape;180;p28"/>
          <p:cNvSpPr/>
          <p:nvPr/>
        </p:nvSpPr>
        <p:spPr>
          <a:xfrm>
            <a:off x="1960880" y="1341120"/>
            <a:ext cx="477520" cy="325120"/>
          </a:xfrm>
          <a:prstGeom prst="rect">
            <a:avLst/>
          </a:prstGeom>
          <a:noFill/>
          <a:ln cap="flat" cmpd="sng" w="38100">
            <a:solidFill>
              <a:srgbClr val="FF0000"/>
            </a:solidFill>
            <a:prstDash val="solid"/>
            <a:round/>
            <a:headEnd len="sm" w="sm" type="none"/>
            <a:tailEnd len="sm" w="sm" type="none"/>
          </a:ln>
        </p:spPr>
        <p:txBody>
          <a:bodyPr anchorCtr="0" anchor="t" bIns="41025" lIns="82025" spcFirstLastPara="1" rIns="82025" wrap="square" tIns="410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1" name="Google Shape;181;p28"/>
          <p:cNvSpPr/>
          <p:nvPr/>
        </p:nvSpPr>
        <p:spPr>
          <a:xfrm>
            <a:off x="1960880" y="1747520"/>
            <a:ext cx="477520" cy="325120"/>
          </a:xfrm>
          <a:prstGeom prst="rect">
            <a:avLst/>
          </a:prstGeom>
          <a:noFill/>
          <a:ln cap="flat" cmpd="sng" w="38100">
            <a:solidFill>
              <a:srgbClr val="FF0000"/>
            </a:solidFill>
            <a:prstDash val="solid"/>
            <a:round/>
            <a:headEnd len="sm" w="sm" type="none"/>
            <a:tailEnd len="sm" w="sm" type="none"/>
          </a:ln>
        </p:spPr>
        <p:txBody>
          <a:bodyPr anchorCtr="0" anchor="t" bIns="41025" lIns="82025" spcFirstLastPara="1" rIns="82025" wrap="square" tIns="410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 name="Google Shape;182;p28"/>
          <p:cNvSpPr/>
          <p:nvPr/>
        </p:nvSpPr>
        <p:spPr>
          <a:xfrm>
            <a:off x="1960880" y="4551680"/>
            <a:ext cx="477520" cy="325120"/>
          </a:xfrm>
          <a:prstGeom prst="rect">
            <a:avLst/>
          </a:prstGeom>
          <a:noFill/>
          <a:ln cap="flat" cmpd="sng" w="38100">
            <a:solidFill>
              <a:srgbClr val="FF0000"/>
            </a:solidFill>
            <a:prstDash val="solid"/>
            <a:round/>
            <a:headEnd len="sm" w="sm" type="none"/>
            <a:tailEnd len="sm" w="sm" type="none"/>
          </a:ln>
        </p:spPr>
        <p:txBody>
          <a:bodyPr anchorCtr="0" anchor="t" bIns="41025" lIns="82025" spcFirstLastPara="1" rIns="82025" wrap="square" tIns="410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3" name="Google Shape;183;p28"/>
          <p:cNvSpPr/>
          <p:nvPr/>
        </p:nvSpPr>
        <p:spPr>
          <a:xfrm>
            <a:off x="1960880" y="5394960"/>
            <a:ext cx="477520" cy="325120"/>
          </a:xfrm>
          <a:prstGeom prst="rect">
            <a:avLst/>
          </a:prstGeom>
          <a:noFill/>
          <a:ln cap="flat" cmpd="sng" w="38100">
            <a:solidFill>
              <a:srgbClr val="FF0000"/>
            </a:solidFill>
            <a:prstDash val="solid"/>
            <a:round/>
            <a:headEnd len="sm" w="sm" type="none"/>
            <a:tailEnd len="sm" w="sm" type="none"/>
          </a:ln>
        </p:spPr>
        <p:txBody>
          <a:bodyPr anchorCtr="0" anchor="t" bIns="41025" lIns="82025" spcFirstLastPara="1" rIns="82025" wrap="square" tIns="410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184" name="Google Shape;184;p28"/>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9"/>
          <p:cNvPicPr preferRelativeResize="0"/>
          <p:nvPr/>
        </p:nvPicPr>
        <p:blipFill rotWithShape="1">
          <a:blip r:embed="rId3">
            <a:alphaModFix/>
          </a:blip>
          <a:srcRect b="0" l="0" r="0" t="0"/>
          <a:stretch/>
        </p:blipFill>
        <p:spPr>
          <a:xfrm>
            <a:off x="2998153" y="2824480"/>
            <a:ext cx="2619375" cy="762000"/>
          </a:xfrm>
          <a:prstGeom prst="rect">
            <a:avLst/>
          </a:prstGeom>
          <a:noFill/>
          <a:ln>
            <a:noFill/>
          </a:ln>
        </p:spPr>
      </p:pic>
      <p:sp>
        <p:nvSpPr>
          <p:cNvPr id="190" name="Google Shape;190;p29"/>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Program Status Word (PSW)</a:t>
            </a:r>
            <a:endParaRPr/>
          </a:p>
        </p:txBody>
      </p:sp>
      <p:sp>
        <p:nvSpPr>
          <p:cNvPr id="191" name="Google Shape;191;p29"/>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Carry Flag (CY)</a:t>
            </a:r>
            <a:endParaRPr/>
          </a:p>
          <a:p>
            <a:pPr indent="-285750" lvl="1" marL="742950" rtl="0" algn="l">
              <a:spcBef>
                <a:spcPts val="400"/>
              </a:spcBef>
              <a:spcAft>
                <a:spcPts val="0"/>
              </a:spcAft>
              <a:buSzPts val="2000"/>
              <a:buChar char="⮚"/>
            </a:pPr>
            <a:r>
              <a:rPr lang="en-US"/>
              <a:t>Set if there is a carry out of bit 7 during an addition operation </a:t>
            </a:r>
            <a:endParaRPr/>
          </a:p>
          <a:p>
            <a:pPr indent="-285750" lvl="1" marL="742950" rtl="0" algn="l">
              <a:spcBef>
                <a:spcPts val="400"/>
              </a:spcBef>
              <a:spcAft>
                <a:spcPts val="0"/>
              </a:spcAft>
              <a:buSzPts val="2000"/>
              <a:buChar char="⮚"/>
            </a:pPr>
            <a:r>
              <a:rPr lang="en-US"/>
              <a:t>Set if there is a borrow into bit 7 during a subtraction operation</a:t>
            </a:r>
            <a:endParaRPr/>
          </a:p>
          <a:p>
            <a:pPr indent="-190500" lvl="0" marL="342900" rtl="0" algn="l">
              <a:spcBef>
                <a:spcPts val="480"/>
              </a:spcBef>
              <a:spcAft>
                <a:spcPts val="0"/>
              </a:spcAft>
              <a:buSzPts val="2400"/>
              <a:buNone/>
            </a:pPr>
            <a:r>
              <a:t/>
            </a:r>
            <a:endParaRPr/>
          </a:p>
          <a:p>
            <a:pPr indent="-342900" lvl="0" marL="342900" rtl="0" algn="l">
              <a:spcBef>
                <a:spcPts val="480"/>
              </a:spcBef>
              <a:spcAft>
                <a:spcPts val="0"/>
              </a:spcAft>
              <a:buSzPts val="2400"/>
              <a:buChar char="♦"/>
            </a:pPr>
            <a:r>
              <a:rPr lang="en-US"/>
              <a:t>Example: if accumulator A=F1H, then the instruction,</a:t>
            </a:r>
            <a:endParaRPr/>
          </a:p>
          <a:p>
            <a:pPr indent="-190500" lvl="0" marL="342900" rtl="0" algn="l">
              <a:spcBef>
                <a:spcPts val="480"/>
              </a:spcBef>
              <a:spcAft>
                <a:spcPts val="0"/>
              </a:spcAft>
              <a:buSzPts val="2400"/>
              <a:buNone/>
            </a:pPr>
            <a:r>
              <a:t/>
            </a:r>
            <a:endParaRPr/>
          </a:p>
          <a:p>
            <a:pPr indent="0" lvl="0" marL="0" rtl="0" algn="l">
              <a:spcBef>
                <a:spcPts val="480"/>
              </a:spcBef>
              <a:spcAft>
                <a:spcPts val="0"/>
              </a:spcAft>
              <a:buSzPts val="2400"/>
              <a:buNone/>
            </a:pPr>
            <a:r>
              <a:rPr lang="en-US"/>
              <a:t>leaves a value of 00H in the accumulator and sets the carry flag in PSW (PSW.7)</a:t>
            </a:r>
            <a:endParaRPr/>
          </a:p>
          <a:p>
            <a:pPr indent="-190500" lvl="0" marL="342900" rtl="0" algn="l">
              <a:spcBef>
                <a:spcPts val="480"/>
              </a:spcBef>
              <a:spcAft>
                <a:spcPts val="0"/>
              </a:spcAft>
              <a:buSzPts val="2400"/>
              <a:buNone/>
            </a:pPr>
            <a:r>
              <a:t/>
            </a:r>
            <a:endParaRPr/>
          </a:p>
          <a:p>
            <a:pPr indent="-342900" lvl="0" marL="342900" rtl="0" algn="l">
              <a:spcBef>
                <a:spcPts val="480"/>
              </a:spcBef>
              <a:spcAft>
                <a:spcPts val="0"/>
              </a:spcAft>
              <a:buSzPts val="2400"/>
              <a:buChar char="♦"/>
            </a:pPr>
            <a:r>
              <a:rPr lang="en-US"/>
              <a:t>Extensively used as a 1-bit register in Boolean operations on bit-valued data. </a:t>
            </a:r>
            <a:endParaRPr/>
          </a:p>
        </p:txBody>
      </p:sp>
      <p:pic>
        <p:nvPicPr>
          <p:cNvPr id="192" name="Google Shape;192;p29"/>
          <p:cNvPicPr preferRelativeResize="0"/>
          <p:nvPr/>
        </p:nvPicPr>
        <p:blipFill rotWithShape="1">
          <a:blip r:embed="rId4">
            <a:alphaModFix/>
          </a:blip>
          <a:srcRect b="0" l="0" r="0" t="0"/>
          <a:stretch/>
        </p:blipFill>
        <p:spPr>
          <a:xfrm>
            <a:off x="3200400" y="5442268"/>
            <a:ext cx="2743200" cy="504825"/>
          </a:xfrm>
          <a:prstGeom prst="rect">
            <a:avLst/>
          </a:prstGeom>
          <a:noFill/>
          <a:ln>
            <a:noFill/>
          </a:ln>
        </p:spPr>
      </p:pic>
      <p:pic>
        <p:nvPicPr>
          <p:cNvPr id="193" name="Google Shape;193;p29"/>
          <p:cNvPicPr preferRelativeResize="0"/>
          <p:nvPr/>
        </p:nvPicPr>
        <p:blipFill rotWithShape="1">
          <a:blip r:embed="rId5">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Program Status Word (PSW)</a:t>
            </a:r>
            <a:endParaRPr/>
          </a:p>
        </p:txBody>
      </p:sp>
      <p:sp>
        <p:nvSpPr>
          <p:cNvPr id="199" name="Google Shape;199;p30"/>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Auxiliary Carry Flag (AC)</a:t>
            </a:r>
            <a:endParaRPr/>
          </a:p>
          <a:p>
            <a:pPr indent="-285750" lvl="1" marL="742950" rtl="0" algn="l">
              <a:spcBef>
                <a:spcPts val="400"/>
              </a:spcBef>
              <a:spcAft>
                <a:spcPts val="0"/>
              </a:spcAft>
              <a:buSzPts val="2000"/>
              <a:buChar char="⮚"/>
            </a:pPr>
            <a:r>
              <a:rPr lang="en-US"/>
              <a:t>When adding binary coded decimal (BCD) values, AC is set if a carry was generated out of bit 3 into bit 4 or if the result in the lower nibble is in the range 0AH to 0FH. </a:t>
            </a:r>
            <a:endParaRPr/>
          </a:p>
          <a:p>
            <a:pPr indent="-190500" lvl="0" marL="342900" rtl="0" algn="l">
              <a:spcBef>
                <a:spcPts val="480"/>
              </a:spcBef>
              <a:spcAft>
                <a:spcPts val="0"/>
              </a:spcAft>
              <a:buSzPts val="2400"/>
              <a:buNone/>
            </a:pPr>
            <a:r>
              <a:t/>
            </a:r>
            <a:endParaRPr/>
          </a:p>
          <a:p>
            <a:pPr indent="-342900" lvl="0" marL="342900" rtl="0" algn="l">
              <a:spcBef>
                <a:spcPts val="480"/>
              </a:spcBef>
              <a:spcAft>
                <a:spcPts val="0"/>
              </a:spcAft>
              <a:buSzPts val="2400"/>
              <a:buChar char="♦"/>
            </a:pPr>
            <a:r>
              <a:rPr lang="en-US"/>
              <a:t>Example, the following instruction sequence will result in the auxiliary carry flag being set:</a:t>
            </a:r>
            <a:endParaRPr/>
          </a:p>
        </p:txBody>
      </p:sp>
      <p:pic>
        <p:nvPicPr>
          <p:cNvPr id="200" name="Google Shape;200;p30"/>
          <p:cNvPicPr preferRelativeResize="0"/>
          <p:nvPr/>
        </p:nvPicPr>
        <p:blipFill rotWithShape="1">
          <a:blip r:embed="rId3">
            <a:alphaModFix/>
          </a:blip>
          <a:srcRect b="0" l="0" r="0" t="0"/>
          <a:stretch/>
        </p:blipFill>
        <p:spPr>
          <a:xfrm>
            <a:off x="3027045" y="3701098"/>
            <a:ext cx="2724150" cy="1304925"/>
          </a:xfrm>
          <a:prstGeom prst="rect">
            <a:avLst/>
          </a:prstGeom>
          <a:noFill/>
          <a:ln>
            <a:noFill/>
          </a:ln>
        </p:spPr>
      </p:pic>
      <p:pic>
        <p:nvPicPr>
          <p:cNvPr id="201" name="Google Shape;201;p30"/>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Program Status Word (PSW)</a:t>
            </a:r>
            <a:endParaRPr/>
          </a:p>
        </p:txBody>
      </p:sp>
      <p:sp>
        <p:nvSpPr>
          <p:cNvPr id="207" name="Google Shape;207;p31"/>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Overflow Flag (OV)</a:t>
            </a:r>
            <a:endParaRPr/>
          </a:p>
          <a:p>
            <a:pPr indent="-285750" lvl="1" marL="742950" rtl="0" algn="l">
              <a:spcBef>
                <a:spcPts val="400"/>
              </a:spcBef>
              <a:spcAft>
                <a:spcPts val="0"/>
              </a:spcAft>
              <a:buSzPts val="2000"/>
              <a:buChar char="⮚"/>
            </a:pPr>
            <a:r>
              <a:rPr lang="en-US"/>
              <a:t>Set after an addition or subtraction operation if there is an arithmetic overflow (the result is out of range for the data size)</a:t>
            </a:r>
            <a:endParaRPr/>
          </a:p>
          <a:p>
            <a:pPr indent="-285750" lvl="1" marL="742950" rtl="0" algn="l">
              <a:spcBef>
                <a:spcPts val="400"/>
              </a:spcBef>
              <a:spcAft>
                <a:spcPts val="0"/>
              </a:spcAft>
              <a:buSzPts val="2000"/>
              <a:buChar char="⮚"/>
            </a:pPr>
            <a:r>
              <a:rPr lang="en-US"/>
              <a:t>When signed numbers are added or subtracted, a program can test this bit to determine if the result is in the proper range. </a:t>
            </a:r>
            <a:endParaRPr/>
          </a:p>
          <a:p>
            <a:pPr indent="-228600" lvl="2" marL="1143000" rtl="0" algn="l">
              <a:spcBef>
                <a:spcPts val="360"/>
              </a:spcBef>
              <a:spcAft>
                <a:spcPts val="0"/>
              </a:spcAft>
              <a:buSzPts val="1800"/>
              <a:buChar char="▪"/>
            </a:pPr>
            <a:r>
              <a:rPr lang="en-US"/>
              <a:t>For 8-bit signed numbers, the result should be in the range of +127 to –128)</a:t>
            </a:r>
            <a:endParaRPr/>
          </a:p>
          <a:p>
            <a:pPr indent="-342900" lvl="0" marL="342900" rtl="0" algn="l">
              <a:spcBef>
                <a:spcPts val="480"/>
              </a:spcBef>
              <a:spcAft>
                <a:spcPts val="0"/>
              </a:spcAft>
              <a:buSzPts val="2400"/>
              <a:buChar char="♦"/>
            </a:pPr>
            <a:r>
              <a:rPr lang="en-US"/>
              <a:t>Even Parity Flag (P)</a:t>
            </a:r>
            <a:endParaRPr/>
          </a:p>
          <a:p>
            <a:pPr indent="-285750" lvl="1" marL="742950" rtl="0" algn="l">
              <a:spcBef>
                <a:spcPts val="400"/>
              </a:spcBef>
              <a:spcAft>
                <a:spcPts val="0"/>
              </a:spcAft>
              <a:buSzPts val="2000"/>
              <a:buChar char="⮚"/>
            </a:pPr>
            <a:r>
              <a:rPr lang="en-US"/>
              <a:t>Number of ‘1’ bits in accumulator plus P is always even </a:t>
            </a:r>
            <a:endParaRPr/>
          </a:p>
          <a:p>
            <a:pPr indent="-285750" lvl="1" marL="742950" rtl="0" algn="l">
              <a:spcBef>
                <a:spcPts val="400"/>
              </a:spcBef>
              <a:spcAft>
                <a:spcPts val="0"/>
              </a:spcAft>
              <a:buSzPts val="2000"/>
              <a:buChar char="⮚"/>
            </a:pPr>
            <a:r>
              <a:rPr lang="en-US"/>
              <a:t>P is automatically set or cleared to establish even parity with the accumulator. </a:t>
            </a:r>
            <a:endParaRPr/>
          </a:p>
          <a:p>
            <a:pPr indent="-285750" lvl="1" marL="742950" rtl="0" algn="l">
              <a:spcBef>
                <a:spcPts val="400"/>
              </a:spcBef>
              <a:spcAft>
                <a:spcPts val="0"/>
              </a:spcAft>
              <a:buSzPts val="2000"/>
              <a:buChar char="⮚"/>
            </a:pPr>
            <a:r>
              <a:rPr lang="en-US"/>
              <a:t>Example: if accumulator contains 00101100B then P is set to 1</a:t>
            </a:r>
            <a:endParaRPr/>
          </a:p>
          <a:p>
            <a:pPr indent="-285750" lvl="1" marL="742950" rtl="0" algn="l">
              <a:spcBef>
                <a:spcPts val="400"/>
              </a:spcBef>
              <a:spcAft>
                <a:spcPts val="0"/>
              </a:spcAft>
              <a:buSzPts val="2000"/>
              <a:buChar char="⮚"/>
            </a:pPr>
            <a:r>
              <a:rPr lang="en-US"/>
              <a:t>Example: if accumulator contains 01101100B then P is reset to 0</a:t>
            </a:r>
            <a:endParaRPr/>
          </a:p>
        </p:txBody>
      </p:sp>
      <p:pic>
        <p:nvPicPr>
          <p:cNvPr id="208" name="Google Shape;208;p31"/>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Instruction Types</a:t>
            </a:r>
            <a:endParaRPr/>
          </a:p>
        </p:txBody>
      </p:sp>
      <p:sp>
        <p:nvSpPr>
          <p:cNvPr id="215" name="Google Shape;215;p32"/>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The C8051F020 instructions are divided into five functional groups:</a:t>
            </a:r>
            <a:endParaRPr/>
          </a:p>
          <a:p>
            <a:pPr indent="-285750" lvl="1" marL="742950" rtl="0" algn="l">
              <a:spcBef>
                <a:spcPts val="480"/>
              </a:spcBef>
              <a:spcAft>
                <a:spcPts val="0"/>
              </a:spcAft>
              <a:buSzPts val="2400"/>
              <a:buChar char="⮚"/>
            </a:pPr>
            <a:r>
              <a:rPr lang="en-US" sz="2400"/>
              <a:t>Arithmetic operations</a:t>
            </a:r>
            <a:endParaRPr/>
          </a:p>
          <a:p>
            <a:pPr indent="-285750" lvl="1" marL="742950" rtl="0" algn="l">
              <a:spcBef>
                <a:spcPts val="480"/>
              </a:spcBef>
              <a:spcAft>
                <a:spcPts val="0"/>
              </a:spcAft>
              <a:buSzPts val="2400"/>
              <a:buChar char="⮚"/>
            </a:pPr>
            <a:r>
              <a:rPr lang="en-US" sz="2400"/>
              <a:t>Logical operations</a:t>
            </a:r>
            <a:endParaRPr/>
          </a:p>
          <a:p>
            <a:pPr indent="-285750" lvl="1" marL="742950" rtl="0" algn="l">
              <a:spcBef>
                <a:spcPts val="480"/>
              </a:spcBef>
              <a:spcAft>
                <a:spcPts val="0"/>
              </a:spcAft>
              <a:buSzPts val="2400"/>
              <a:buChar char="⮚"/>
            </a:pPr>
            <a:r>
              <a:rPr lang="en-US" sz="2400"/>
              <a:t>Data transfer operations</a:t>
            </a:r>
            <a:endParaRPr/>
          </a:p>
          <a:p>
            <a:pPr indent="-285750" lvl="1" marL="742950" rtl="0" algn="l">
              <a:spcBef>
                <a:spcPts val="480"/>
              </a:spcBef>
              <a:spcAft>
                <a:spcPts val="0"/>
              </a:spcAft>
              <a:buSzPts val="2400"/>
              <a:buChar char="⮚"/>
            </a:pPr>
            <a:r>
              <a:rPr lang="en-US" sz="2400"/>
              <a:t>Boolean variable operations</a:t>
            </a:r>
            <a:endParaRPr/>
          </a:p>
          <a:p>
            <a:pPr indent="-285750" lvl="1" marL="742950" rtl="0" algn="l">
              <a:spcBef>
                <a:spcPts val="480"/>
              </a:spcBef>
              <a:spcAft>
                <a:spcPts val="0"/>
              </a:spcAft>
              <a:buSzPts val="2400"/>
              <a:buChar char="⮚"/>
            </a:pPr>
            <a:r>
              <a:rPr lang="en-US" sz="2400"/>
              <a:t>Program branching operations</a:t>
            </a:r>
            <a:endParaRPr sz="2400"/>
          </a:p>
        </p:txBody>
      </p:sp>
      <p:pic>
        <p:nvPicPr>
          <p:cNvPr id="216" name="Google Shape;216;p32"/>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Recommended Reference</a:t>
            </a:r>
            <a:endParaRPr/>
          </a:p>
        </p:txBody>
      </p:sp>
      <p:sp>
        <p:nvSpPr>
          <p:cNvPr id="72" name="Google Shape;72;p15"/>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i="1" lang="en-US"/>
              <a:t>Embedded Programming with Field Programmable Mixed Signal μController</a:t>
            </a:r>
            <a:r>
              <a:rPr lang="en-US"/>
              <a:t>, M.T. Chew and G.S. Gupta.</a:t>
            </a:r>
            <a:endParaRPr/>
          </a:p>
        </p:txBody>
      </p:sp>
      <p:pic>
        <p:nvPicPr>
          <p:cNvPr descr="C:\Users\Yasser\Desktop\mcu-textbook.jpg" id="73" name="Google Shape;73;p15"/>
          <p:cNvPicPr preferRelativeResize="0"/>
          <p:nvPr/>
        </p:nvPicPr>
        <p:blipFill rotWithShape="1">
          <a:blip r:embed="rId3">
            <a:alphaModFix/>
          </a:blip>
          <a:srcRect b="0" l="0" r="0" t="0"/>
          <a:stretch/>
        </p:blipFill>
        <p:spPr>
          <a:xfrm>
            <a:off x="3222868" y="2251202"/>
            <a:ext cx="2698264" cy="346739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Arithmetic Operations</a:t>
            </a:r>
            <a:endParaRPr b="1"/>
          </a:p>
        </p:txBody>
      </p:sp>
      <p:sp>
        <p:nvSpPr>
          <p:cNvPr id="223" name="Google Shape;223;p33"/>
          <p:cNvSpPr txBox="1"/>
          <p:nvPr>
            <p:ph idx="1" type="body"/>
          </p:nvPr>
        </p:nvSpPr>
        <p:spPr>
          <a:xfrm>
            <a:off x="227013" y="838200"/>
            <a:ext cx="8683625" cy="20193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000"/>
              <a:buChar char="♦"/>
            </a:pPr>
            <a:r>
              <a:rPr lang="en-US" sz="2000"/>
              <a:t>Appropriate status bits in the PSW are set when specific conditions are met, which allows the user software to manage the different data formats</a:t>
            </a:r>
            <a:endParaRPr sz="2000"/>
          </a:p>
        </p:txBody>
      </p:sp>
      <p:sp>
        <p:nvSpPr>
          <p:cNvPr id="224" name="Google Shape;224;p33"/>
          <p:cNvSpPr/>
          <p:nvPr/>
        </p:nvSpPr>
        <p:spPr>
          <a:xfrm>
            <a:off x="4875212" y="2595563"/>
            <a:ext cx="4268788" cy="2317750"/>
          </a:xfrm>
          <a:prstGeom prst="rect">
            <a:avLst/>
          </a:prstGeom>
          <a:noFill/>
          <a:ln>
            <a:noFill/>
          </a:ln>
        </p:spPr>
        <p:txBody>
          <a:bodyPr anchorCtr="0" anchor="t" bIns="41025" lIns="82025" spcFirstLastPara="1" rIns="82025" wrap="square" tIns="41025">
            <a:noAutofit/>
          </a:bodyPr>
          <a:lstStyle/>
          <a:p>
            <a:pPr indent="-342900" lvl="0" marL="342900" marR="0" rtl="0" algn="l">
              <a:lnSpc>
                <a:spcPct val="90000"/>
              </a:lnSpc>
              <a:spcBef>
                <a:spcPts val="0"/>
              </a:spcBef>
              <a:spcAft>
                <a:spcPts val="0"/>
              </a:spcAft>
              <a:buClr>
                <a:srgbClr val="990000"/>
              </a:buClr>
              <a:buSzPts val="2000"/>
              <a:buFont typeface="Noto Sans Symbols"/>
              <a:buChar char="♦"/>
            </a:pPr>
            <a:r>
              <a:rPr lang="en-US" sz="2000">
                <a:solidFill>
                  <a:srgbClr val="000000"/>
                </a:solidFill>
                <a:latin typeface="Arial"/>
                <a:ea typeface="Arial"/>
                <a:cs typeface="Arial"/>
                <a:sym typeface="Arial"/>
              </a:rPr>
              <a:t>[@Ri] implies contents of memory location pointed to by R0 or R1</a:t>
            </a:r>
            <a:endParaRPr/>
          </a:p>
          <a:p>
            <a:pPr indent="-215900" lvl="0" marL="342900" marR="0" rtl="0" algn="l">
              <a:lnSpc>
                <a:spcPct val="90000"/>
              </a:lnSpc>
              <a:spcBef>
                <a:spcPts val="400"/>
              </a:spcBef>
              <a:spcAft>
                <a:spcPts val="0"/>
              </a:spcAft>
              <a:buClr>
                <a:srgbClr val="990000"/>
              </a:buClr>
              <a:buSzPts val="2000"/>
              <a:buFont typeface="Noto Sans Symbols"/>
              <a:buNone/>
            </a:pPr>
            <a:r>
              <a:t/>
            </a:r>
            <a:endParaRPr sz="2000">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rgbClr val="990000"/>
              </a:buClr>
              <a:buSzPts val="2000"/>
              <a:buFont typeface="Noto Sans Symbols"/>
              <a:buChar char="♦"/>
            </a:pPr>
            <a:r>
              <a:rPr lang="en-US" sz="2000">
                <a:solidFill>
                  <a:srgbClr val="000000"/>
                </a:solidFill>
                <a:latin typeface="Arial"/>
                <a:ea typeface="Arial"/>
                <a:cs typeface="Arial"/>
                <a:sym typeface="Arial"/>
              </a:rPr>
              <a:t>Rn refers to registers R0-R7 of the currently selected register bank</a:t>
            </a:r>
            <a:endParaRPr/>
          </a:p>
        </p:txBody>
      </p:sp>
      <p:pic>
        <p:nvPicPr>
          <p:cNvPr id="225" name="Google Shape;225;p33"/>
          <p:cNvPicPr preferRelativeResize="0"/>
          <p:nvPr/>
        </p:nvPicPr>
        <p:blipFill rotWithShape="1">
          <a:blip r:embed="rId3">
            <a:alphaModFix/>
          </a:blip>
          <a:srcRect b="0" l="0" r="0" t="0"/>
          <a:stretch/>
        </p:blipFill>
        <p:spPr>
          <a:xfrm>
            <a:off x="426721" y="1469895"/>
            <a:ext cx="4785360" cy="5218560"/>
          </a:xfrm>
          <a:prstGeom prst="rect">
            <a:avLst/>
          </a:prstGeom>
          <a:noFill/>
          <a:ln>
            <a:noFill/>
          </a:ln>
        </p:spPr>
      </p:pic>
      <p:pic>
        <p:nvPicPr>
          <p:cNvPr id="226" name="Google Shape;226;p33"/>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Logical Operations</a:t>
            </a:r>
            <a:endParaRPr/>
          </a:p>
        </p:txBody>
      </p:sp>
      <p:sp>
        <p:nvSpPr>
          <p:cNvPr id="233" name="Google Shape;233;p34"/>
          <p:cNvSpPr txBox="1"/>
          <p:nvPr>
            <p:ph idx="1" type="body"/>
          </p:nvPr>
        </p:nvSpPr>
        <p:spPr>
          <a:xfrm>
            <a:off x="268288" y="1020763"/>
            <a:ext cx="4384675" cy="4067175"/>
          </a:xfrm>
          <a:prstGeom prst="rect">
            <a:avLst/>
          </a:prstGeom>
          <a:noFill/>
          <a:ln>
            <a:noFill/>
          </a:ln>
        </p:spPr>
        <p:txBody>
          <a:bodyPr anchorCtr="0" anchor="t" bIns="41025" lIns="82025" spcFirstLastPara="1" rIns="82025" wrap="square" tIns="41025">
            <a:noAutofit/>
          </a:bodyPr>
          <a:lstStyle/>
          <a:p>
            <a:pPr indent="-342900" lvl="0" marL="342900" rtl="0" algn="l">
              <a:lnSpc>
                <a:spcPct val="90000"/>
              </a:lnSpc>
              <a:spcBef>
                <a:spcPts val="0"/>
              </a:spcBef>
              <a:spcAft>
                <a:spcPts val="0"/>
              </a:spcAft>
              <a:buSzPts val="2400"/>
              <a:buChar char="♦"/>
            </a:pPr>
            <a:r>
              <a:rPr lang="en-US"/>
              <a:t>Logical instructions perform Boolean operations (AND, OR, XOR, and NOT) on data bytes on a </a:t>
            </a:r>
            <a:r>
              <a:rPr i="1" lang="en-US"/>
              <a:t>bit-by-bit</a:t>
            </a:r>
            <a:r>
              <a:rPr lang="en-US"/>
              <a:t> basis</a:t>
            </a:r>
            <a:endParaRPr sz="2000"/>
          </a:p>
          <a:p>
            <a:pPr indent="-215900" lvl="0" marL="342900" rtl="0" algn="l">
              <a:lnSpc>
                <a:spcPct val="90000"/>
              </a:lnSpc>
              <a:spcBef>
                <a:spcPts val="400"/>
              </a:spcBef>
              <a:spcAft>
                <a:spcPts val="0"/>
              </a:spcAft>
              <a:buSzPts val="2000"/>
              <a:buNone/>
            </a:pPr>
            <a:r>
              <a:t/>
            </a:r>
            <a:endParaRPr sz="2000"/>
          </a:p>
          <a:p>
            <a:pPr indent="-342900" lvl="0" marL="342900" rtl="0" algn="l">
              <a:lnSpc>
                <a:spcPct val="90000"/>
              </a:lnSpc>
              <a:spcBef>
                <a:spcPts val="480"/>
              </a:spcBef>
              <a:spcAft>
                <a:spcPts val="0"/>
              </a:spcAft>
              <a:buSzPts val="2400"/>
              <a:buChar char="♦"/>
            </a:pPr>
            <a:r>
              <a:rPr lang="en-US"/>
              <a:t>Examples:</a:t>
            </a:r>
            <a:endParaRPr/>
          </a:p>
          <a:p>
            <a:pPr indent="-190500" lvl="0" marL="342900" rtl="0" algn="l">
              <a:lnSpc>
                <a:spcPct val="90000"/>
              </a:lnSpc>
              <a:spcBef>
                <a:spcPts val="480"/>
              </a:spcBef>
              <a:spcAft>
                <a:spcPts val="0"/>
              </a:spcAft>
              <a:buSzPts val="2400"/>
              <a:buNone/>
            </a:pPr>
            <a:r>
              <a:t/>
            </a:r>
            <a:endParaRPr/>
          </a:p>
          <a:p>
            <a:pPr indent="-342900" lvl="0" marL="342900" rtl="0" algn="l">
              <a:lnSpc>
                <a:spcPct val="90000"/>
              </a:lnSpc>
              <a:spcBef>
                <a:spcPts val="400"/>
              </a:spcBef>
              <a:spcAft>
                <a:spcPts val="0"/>
              </a:spcAft>
              <a:buSzPts val="2000"/>
              <a:buFont typeface="Noto Sans Symbols"/>
              <a:buNone/>
            </a:pPr>
            <a:r>
              <a:rPr b="1" lang="en-US" sz="2000">
                <a:solidFill>
                  <a:schemeClr val="dk2"/>
                </a:solidFill>
                <a:latin typeface="Courier"/>
                <a:ea typeface="Courier"/>
                <a:cs typeface="Courier"/>
                <a:sym typeface="Courier"/>
              </a:rPr>
              <a:t>ANL	A, #02H</a:t>
            </a:r>
            <a:r>
              <a:rPr lang="en-US" sz="2000">
                <a:solidFill>
                  <a:schemeClr val="dk1"/>
                </a:solidFill>
                <a:latin typeface="Courier"/>
                <a:ea typeface="Courier"/>
                <a:cs typeface="Courier"/>
                <a:sym typeface="Courier"/>
              </a:rPr>
              <a:t>	</a:t>
            </a:r>
            <a:r>
              <a:rPr b="1" lang="en-US" sz="2000">
                <a:solidFill>
                  <a:schemeClr val="dk1"/>
                </a:solidFill>
                <a:latin typeface="Courier"/>
                <a:ea typeface="Courier"/>
                <a:cs typeface="Courier"/>
                <a:sym typeface="Courier"/>
              </a:rPr>
              <a:t>;Mask bit 1</a:t>
            </a:r>
            <a:endParaRPr/>
          </a:p>
          <a:p>
            <a:pPr indent="-342900" lvl="0" marL="342900" rtl="0" algn="l">
              <a:lnSpc>
                <a:spcPct val="90000"/>
              </a:lnSpc>
              <a:spcBef>
                <a:spcPts val="400"/>
              </a:spcBef>
              <a:spcAft>
                <a:spcPts val="0"/>
              </a:spcAft>
              <a:buSzPts val="2000"/>
              <a:buFont typeface="Noto Sans Symbols"/>
              <a:buNone/>
            </a:pPr>
            <a:r>
              <a:rPr b="1" lang="en-US" sz="2000">
                <a:solidFill>
                  <a:schemeClr val="dk2"/>
                </a:solidFill>
                <a:latin typeface="Courier"/>
                <a:ea typeface="Courier"/>
                <a:cs typeface="Courier"/>
                <a:sym typeface="Courier"/>
              </a:rPr>
              <a:t>ORL	TCON, A</a:t>
            </a:r>
            <a:r>
              <a:rPr lang="en-US" sz="2000">
                <a:solidFill>
                  <a:schemeClr val="dk1"/>
                </a:solidFill>
                <a:latin typeface="Courier"/>
                <a:ea typeface="Courier"/>
                <a:cs typeface="Courier"/>
                <a:sym typeface="Courier"/>
              </a:rPr>
              <a:t>	</a:t>
            </a:r>
            <a:r>
              <a:rPr b="1" lang="en-US" sz="2000">
                <a:solidFill>
                  <a:schemeClr val="dk1"/>
                </a:solidFill>
                <a:latin typeface="Courier"/>
                <a:ea typeface="Courier"/>
                <a:cs typeface="Courier"/>
                <a:sym typeface="Courier"/>
              </a:rPr>
              <a:t>;TCON=TCON-</a:t>
            </a:r>
            <a:r>
              <a:rPr b="1" i="1" lang="en-US" sz="2000">
                <a:solidFill>
                  <a:schemeClr val="dk1"/>
                </a:solidFill>
                <a:latin typeface="Courier"/>
                <a:ea typeface="Courier"/>
                <a:cs typeface="Courier"/>
                <a:sym typeface="Courier"/>
              </a:rPr>
              <a:t>OR</a:t>
            </a:r>
            <a:r>
              <a:rPr b="1" lang="en-US" sz="2000">
                <a:solidFill>
                  <a:schemeClr val="dk1"/>
                </a:solidFill>
                <a:latin typeface="Courier"/>
                <a:ea typeface="Courier"/>
                <a:cs typeface="Courier"/>
                <a:sym typeface="Courier"/>
              </a:rPr>
              <a:t>-A</a:t>
            </a:r>
            <a:endParaRPr/>
          </a:p>
          <a:p>
            <a:pPr indent="-342900" lvl="0" marL="342900" rtl="0" algn="l">
              <a:lnSpc>
                <a:spcPct val="90000"/>
              </a:lnSpc>
              <a:spcBef>
                <a:spcPts val="400"/>
              </a:spcBef>
              <a:spcAft>
                <a:spcPts val="0"/>
              </a:spcAft>
              <a:buSzPts val="2000"/>
              <a:buFont typeface="Noto Sans Symbols"/>
              <a:buNone/>
            </a:pPr>
            <a:r>
              <a:t/>
            </a:r>
            <a:endParaRPr b="1" sz="2000">
              <a:solidFill>
                <a:srgbClr val="008000"/>
              </a:solidFill>
              <a:latin typeface="Courier"/>
              <a:ea typeface="Courier"/>
              <a:cs typeface="Courier"/>
              <a:sym typeface="Courier"/>
            </a:endParaRPr>
          </a:p>
        </p:txBody>
      </p:sp>
      <p:pic>
        <p:nvPicPr>
          <p:cNvPr id="234" name="Google Shape;234;p34"/>
          <p:cNvPicPr preferRelativeResize="0"/>
          <p:nvPr/>
        </p:nvPicPr>
        <p:blipFill rotWithShape="1">
          <a:blip r:embed="rId3">
            <a:alphaModFix/>
          </a:blip>
          <a:srcRect b="0" l="0" r="0" t="0"/>
          <a:stretch/>
        </p:blipFill>
        <p:spPr>
          <a:xfrm>
            <a:off x="4656774" y="671195"/>
            <a:ext cx="4370342" cy="5170805"/>
          </a:xfrm>
          <a:prstGeom prst="rect">
            <a:avLst/>
          </a:prstGeom>
          <a:noFill/>
          <a:ln>
            <a:noFill/>
          </a:ln>
        </p:spPr>
      </p:pic>
      <p:pic>
        <p:nvPicPr>
          <p:cNvPr id="235" name="Google Shape;235;p34"/>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Data Transfer Instructions</a:t>
            </a:r>
            <a:endParaRPr b="1"/>
          </a:p>
        </p:txBody>
      </p:sp>
      <p:sp>
        <p:nvSpPr>
          <p:cNvPr id="242" name="Google Shape;242;p35"/>
          <p:cNvSpPr txBox="1"/>
          <p:nvPr>
            <p:ph idx="1" type="body"/>
          </p:nvPr>
        </p:nvSpPr>
        <p:spPr>
          <a:xfrm>
            <a:off x="227013" y="717550"/>
            <a:ext cx="4265612"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1800"/>
              <a:buChar char="♦"/>
            </a:pPr>
            <a:r>
              <a:rPr lang="en-US" sz="1800"/>
              <a:t>Data transfer instructions can be used to transfer data between an internal RAM location and an SFR location without going through the accumulator</a:t>
            </a:r>
            <a:endParaRPr/>
          </a:p>
          <a:p>
            <a:pPr indent="-228600" lvl="0" marL="342900" rtl="0" algn="l">
              <a:spcBef>
                <a:spcPts val="360"/>
              </a:spcBef>
              <a:spcAft>
                <a:spcPts val="0"/>
              </a:spcAft>
              <a:buSzPts val="1800"/>
              <a:buNone/>
            </a:pPr>
            <a:r>
              <a:t/>
            </a:r>
            <a:endParaRPr sz="1800"/>
          </a:p>
          <a:p>
            <a:pPr indent="-342900" lvl="0" marL="342900" rtl="0" algn="l">
              <a:spcBef>
                <a:spcPts val="360"/>
              </a:spcBef>
              <a:spcAft>
                <a:spcPts val="0"/>
              </a:spcAft>
              <a:buSzPts val="1800"/>
              <a:buChar char="♦"/>
            </a:pPr>
            <a:r>
              <a:rPr lang="en-US" sz="1800"/>
              <a:t>It is also possible to transfer data between the internal and external RAM by using indirect addressing</a:t>
            </a:r>
            <a:endParaRPr/>
          </a:p>
          <a:p>
            <a:pPr indent="-228600" lvl="0" marL="342900" rtl="0" algn="l">
              <a:spcBef>
                <a:spcPts val="360"/>
              </a:spcBef>
              <a:spcAft>
                <a:spcPts val="0"/>
              </a:spcAft>
              <a:buSzPts val="1800"/>
              <a:buNone/>
            </a:pPr>
            <a:r>
              <a:t/>
            </a:r>
            <a:endParaRPr sz="1800"/>
          </a:p>
          <a:p>
            <a:pPr indent="-342900" lvl="0" marL="342900" rtl="0" algn="l">
              <a:spcBef>
                <a:spcPts val="360"/>
              </a:spcBef>
              <a:spcAft>
                <a:spcPts val="0"/>
              </a:spcAft>
              <a:buSzPts val="1800"/>
              <a:buChar char="♦"/>
            </a:pPr>
            <a:r>
              <a:rPr lang="en-US" sz="1800"/>
              <a:t>The upper 128 bytes of data RAM are accessed only by indirect addressing and the SFRs are accessed only by direct addressing</a:t>
            </a:r>
            <a:endParaRPr sz="1800"/>
          </a:p>
        </p:txBody>
      </p:sp>
      <p:graphicFrame>
        <p:nvGraphicFramePr>
          <p:cNvPr id="243" name="Google Shape;243;p35"/>
          <p:cNvGraphicFramePr/>
          <p:nvPr/>
        </p:nvGraphicFramePr>
        <p:xfrm>
          <a:off x="4338320" y="779463"/>
          <a:ext cx="3000000" cy="3000000"/>
        </p:xfrm>
        <a:graphic>
          <a:graphicData uri="http://schemas.openxmlformats.org/drawingml/2006/table">
            <a:tbl>
              <a:tblPr>
                <a:noFill/>
                <a:tableStyleId>{DA371961-5DA8-4ED0-A00C-F45BE79E61DA}</a:tableStyleId>
              </a:tblPr>
              <a:tblGrid>
                <a:gridCol w="1653400"/>
                <a:gridCol w="2837950"/>
              </a:tblGrid>
              <a:tr h="299775">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Mnemonic</a:t>
                      </a:r>
                      <a:endParaRPr b="0"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Description</a:t>
                      </a:r>
                      <a:endParaRPr b="0"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265925">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MOV  @Ri, direct</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[@Ri] = [direct]</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5925">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MOV  @Ri, #data</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[@Ri] = immediate data</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1925">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MOV  DPTR, #data 16</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[DPTR] = immediate data</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3550">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MOVC  A,@A+DPTR</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 Code byte from [@A+DPTR]</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431925">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MOVC  A,@A+PC</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 Code byte from [@A+PC]</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433550">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MOVX  A,@Ri</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 Data byte from external ram [@Ri]</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3550">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MOVX  A,@DPTR</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 Data byte from external ram [@DPTR]</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5925">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MOVX  @Ri, A</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External[@Ri] = A</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5925">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MOVX  @DPTR,A</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External[@DPTR] = A</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5925">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PUSH  direct</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Push into stack</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65925">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POP direct</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Pop from stack</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5925">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XCH  A,Rn</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 [Rn], [Rn] = A</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65925">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XCH  A, direct</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 [direct], [direct] = A</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65925">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XCH  A, @Ri</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 [@Rn], [@Rn] = A</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65925">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XCHD  A,@Ri</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Exchange low order digits</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244" name="Google Shape;244;p35"/>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Boolean Variable Instructions</a:t>
            </a:r>
            <a:endParaRPr b="1"/>
          </a:p>
        </p:txBody>
      </p:sp>
      <p:sp>
        <p:nvSpPr>
          <p:cNvPr id="251" name="Google Shape;251;p36"/>
          <p:cNvSpPr txBox="1"/>
          <p:nvPr>
            <p:ph idx="1" type="body"/>
          </p:nvPr>
        </p:nvSpPr>
        <p:spPr>
          <a:xfrm>
            <a:off x="227013" y="838200"/>
            <a:ext cx="4265612" cy="5664200"/>
          </a:xfrm>
          <a:prstGeom prst="rect">
            <a:avLst/>
          </a:prstGeom>
          <a:noFill/>
          <a:ln>
            <a:noFill/>
          </a:ln>
        </p:spPr>
        <p:txBody>
          <a:bodyPr anchorCtr="0" anchor="t" bIns="41025" lIns="82025" spcFirstLastPara="1" rIns="82025" wrap="square" tIns="41025">
            <a:noAutofit/>
          </a:bodyPr>
          <a:lstStyle/>
          <a:p>
            <a:pPr indent="-342900" lvl="0" marL="342900" rtl="0" algn="l">
              <a:lnSpc>
                <a:spcPct val="90000"/>
              </a:lnSpc>
              <a:spcBef>
                <a:spcPts val="0"/>
              </a:spcBef>
              <a:spcAft>
                <a:spcPts val="0"/>
              </a:spcAft>
              <a:buSzPts val="1800"/>
              <a:buChar char="♦"/>
            </a:pPr>
            <a:r>
              <a:rPr lang="en-US" sz="1800"/>
              <a:t>The C8051F020 processor can perform single bit operations</a:t>
            </a:r>
            <a:endParaRPr/>
          </a:p>
          <a:p>
            <a:pPr indent="-228600" lvl="0" marL="342900" rtl="0" algn="l">
              <a:lnSpc>
                <a:spcPct val="90000"/>
              </a:lnSpc>
              <a:spcBef>
                <a:spcPts val="360"/>
              </a:spcBef>
              <a:spcAft>
                <a:spcPts val="0"/>
              </a:spcAft>
              <a:buSzPts val="1800"/>
              <a:buNone/>
            </a:pPr>
            <a:r>
              <a:t/>
            </a:r>
            <a:endParaRPr sz="1800"/>
          </a:p>
          <a:p>
            <a:pPr indent="-342900" lvl="0" marL="342900" rtl="0" algn="l">
              <a:lnSpc>
                <a:spcPct val="90000"/>
              </a:lnSpc>
              <a:spcBef>
                <a:spcPts val="360"/>
              </a:spcBef>
              <a:spcAft>
                <a:spcPts val="0"/>
              </a:spcAft>
              <a:buSzPts val="1800"/>
              <a:buChar char="♦"/>
            </a:pPr>
            <a:r>
              <a:rPr lang="en-US" sz="1800"/>
              <a:t>The operations include </a:t>
            </a:r>
            <a:r>
              <a:rPr i="1" lang="en-US" sz="1800"/>
              <a:t>set, clear</a:t>
            </a:r>
            <a:r>
              <a:rPr lang="en-US" sz="1800"/>
              <a:t>, </a:t>
            </a:r>
            <a:r>
              <a:rPr i="1" lang="en-US" sz="1800"/>
              <a:t>and, or</a:t>
            </a:r>
            <a:r>
              <a:rPr lang="en-US" sz="1800"/>
              <a:t> and </a:t>
            </a:r>
            <a:r>
              <a:rPr i="1" lang="en-US" sz="1800"/>
              <a:t>complement</a:t>
            </a:r>
            <a:r>
              <a:rPr lang="en-US" sz="1800"/>
              <a:t> instructions</a:t>
            </a:r>
            <a:endParaRPr/>
          </a:p>
          <a:p>
            <a:pPr indent="-228600" lvl="0" marL="342900" rtl="0" algn="l">
              <a:lnSpc>
                <a:spcPct val="90000"/>
              </a:lnSpc>
              <a:spcBef>
                <a:spcPts val="360"/>
              </a:spcBef>
              <a:spcAft>
                <a:spcPts val="0"/>
              </a:spcAft>
              <a:buSzPts val="1800"/>
              <a:buNone/>
            </a:pPr>
            <a:r>
              <a:t/>
            </a:r>
            <a:endParaRPr sz="1800"/>
          </a:p>
          <a:p>
            <a:pPr indent="-342900" lvl="0" marL="342900" rtl="0" algn="l">
              <a:lnSpc>
                <a:spcPct val="90000"/>
              </a:lnSpc>
              <a:spcBef>
                <a:spcPts val="360"/>
              </a:spcBef>
              <a:spcAft>
                <a:spcPts val="0"/>
              </a:spcAft>
              <a:buSzPts val="1800"/>
              <a:buChar char="♦"/>
            </a:pPr>
            <a:r>
              <a:rPr lang="en-US" sz="1800"/>
              <a:t>Also included are bit–level moves or conditional jump instructions</a:t>
            </a:r>
            <a:endParaRPr/>
          </a:p>
          <a:p>
            <a:pPr indent="-228600" lvl="0" marL="342900" rtl="0" algn="l">
              <a:lnSpc>
                <a:spcPct val="90000"/>
              </a:lnSpc>
              <a:spcBef>
                <a:spcPts val="360"/>
              </a:spcBef>
              <a:spcAft>
                <a:spcPts val="0"/>
              </a:spcAft>
              <a:buSzPts val="1800"/>
              <a:buNone/>
            </a:pPr>
            <a:r>
              <a:t/>
            </a:r>
            <a:endParaRPr sz="1800"/>
          </a:p>
          <a:p>
            <a:pPr indent="-342900" lvl="0" marL="342900" rtl="0" algn="l">
              <a:lnSpc>
                <a:spcPct val="90000"/>
              </a:lnSpc>
              <a:spcBef>
                <a:spcPts val="360"/>
              </a:spcBef>
              <a:spcAft>
                <a:spcPts val="0"/>
              </a:spcAft>
              <a:buSzPts val="1800"/>
              <a:buChar char="♦"/>
            </a:pPr>
            <a:r>
              <a:rPr lang="en-US" sz="1800"/>
              <a:t>All bit accesses use direct addressing</a:t>
            </a:r>
            <a:endParaRPr/>
          </a:p>
          <a:p>
            <a:pPr indent="-228600" lvl="0" marL="342900" rtl="0" algn="l">
              <a:lnSpc>
                <a:spcPct val="90000"/>
              </a:lnSpc>
              <a:spcBef>
                <a:spcPts val="360"/>
              </a:spcBef>
              <a:spcAft>
                <a:spcPts val="0"/>
              </a:spcAft>
              <a:buSzPts val="1800"/>
              <a:buNone/>
            </a:pPr>
            <a:r>
              <a:t/>
            </a:r>
            <a:endParaRPr sz="1800"/>
          </a:p>
          <a:p>
            <a:pPr indent="-342900" lvl="0" marL="342900" rtl="0" algn="l">
              <a:lnSpc>
                <a:spcPct val="90000"/>
              </a:lnSpc>
              <a:spcBef>
                <a:spcPts val="360"/>
              </a:spcBef>
              <a:spcAft>
                <a:spcPts val="0"/>
              </a:spcAft>
              <a:buSzPts val="1800"/>
              <a:buChar char="♦"/>
            </a:pPr>
            <a:r>
              <a:rPr b="1" lang="en-US" sz="1800"/>
              <a:t>Examples:</a:t>
            </a:r>
            <a:endParaRPr/>
          </a:p>
          <a:p>
            <a:pPr indent="-342900" lvl="0" marL="342900" rtl="0" algn="l">
              <a:lnSpc>
                <a:spcPct val="90000"/>
              </a:lnSpc>
              <a:spcBef>
                <a:spcPts val="900"/>
              </a:spcBef>
              <a:spcAft>
                <a:spcPts val="0"/>
              </a:spcAft>
              <a:buSzPts val="1800"/>
              <a:buNone/>
            </a:pPr>
            <a:r>
              <a:rPr b="1" lang="en-US" sz="1800">
                <a:solidFill>
                  <a:schemeClr val="dk1"/>
                </a:solidFill>
                <a:latin typeface="Courier"/>
                <a:ea typeface="Courier"/>
                <a:cs typeface="Courier"/>
                <a:sym typeface="Courier"/>
              </a:rPr>
              <a:t>;Start Timer0.</a:t>
            </a:r>
            <a:endParaRPr/>
          </a:p>
          <a:p>
            <a:pPr indent="-342900" lvl="0" marL="342900" rtl="0" algn="l">
              <a:lnSpc>
                <a:spcPct val="90000"/>
              </a:lnSpc>
              <a:spcBef>
                <a:spcPts val="900"/>
              </a:spcBef>
              <a:spcAft>
                <a:spcPts val="0"/>
              </a:spcAft>
              <a:buSzPts val="1800"/>
              <a:buFont typeface="Noto Sans Symbols"/>
              <a:buNone/>
            </a:pPr>
            <a:r>
              <a:rPr b="1" lang="en-US" sz="1800">
                <a:solidFill>
                  <a:schemeClr val="dk2"/>
                </a:solidFill>
                <a:latin typeface="Courier"/>
                <a:ea typeface="Courier"/>
                <a:cs typeface="Courier"/>
                <a:sym typeface="Courier"/>
              </a:rPr>
              <a:t>    	SETB	TR0</a:t>
            </a:r>
            <a:r>
              <a:rPr lang="en-US" sz="1800">
                <a:solidFill>
                  <a:schemeClr val="dk1"/>
                </a:solidFill>
              </a:rPr>
              <a:t>	</a:t>
            </a:r>
            <a:endParaRPr sz="1800">
              <a:solidFill>
                <a:schemeClr val="dk1"/>
              </a:solidFill>
            </a:endParaRPr>
          </a:p>
          <a:p>
            <a:pPr indent="-342900" lvl="0" marL="342900" rtl="0" algn="l">
              <a:lnSpc>
                <a:spcPct val="90000"/>
              </a:lnSpc>
              <a:spcBef>
                <a:spcPts val="900"/>
              </a:spcBef>
              <a:spcAft>
                <a:spcPts val="0"/>
              </a:spcAft>
              <a:buSzPts val="1800"/>
              <a:buNone/>
            </a:pPr>
            <a:r>
              <a:rPr b="1" lang="en-US" sz="1800">
                <a:solidFill>
                  <a:schemeClr val="dk1"/>
                </a:solidFill>
                <a:latin typeface="Courier"/>
                <a:ea typeface="Courier"/>
                <a:cs typeface="Courier"/>
                <a:sym typeface="Courier"/>
              </a:rPr>
              <a:t>;Wait till timer overflows.</a:t>
            </a:r>
            <a:endParaRPr b="1" sz="1800">
              <a:solidFill>
                <a:schemeClr val="dk1"/>
              </a:solidFill>
              <a:latin typeface="Courier"/>
              <a:ea typeface="Courier"/>
              <a:cs typeface="Courier"/>
              <a:sym typeface="Courier"/>
            </a:endParaRPr>
          </a:p>
          <a:p>
            <a:pPr indent="-342900" lvl="0" marL="342900" rtl="0" algn="l">
              <a:lnSpc>
                <a:spcPct val="90000"/>
              </a:lnSpc>
              <a:spcBef>
                <a:spcPts val="900"/>
              </a:spcBef>
              <a:spcAft>
                <a:spcPts val="0"/>
              </a:spcAft>
              <a:buSzPts val="1800"/>
              <a:buFont typeface="Noto Sans Symbols"/>
              <a:buNone/>
            </a:pPr>
            <a:r>
              <a:rPr b="1" lang="en-US" sz="1800">
                <a:solidFill>
                  <a:schemeClr val="dk2"/>
                </a:solidFill>
                <a:latin typeface="Courier"/>
                <a:ea typeface="Courier"/>
                <a:cs typeface="Courier"/>
                <a:sym typeface="Courier"/>
              </a:rPr>
              <a:t>POLL:	JNB	TR0, POLL</a:t>
            </a:r>
            <a:r>
              <a:rPr b="1" lang="en-US" sz="1800">
                <a:solidFill>
                  <a:schemeClr val="dk1"/>
                </a:solidFill>
                <a:latin typeface="Courier"/>
                <a:ea typeface="Courier"/>
                <a:cs typeface="Courier"/>
                <a:sym typeface="Courier"/>
              </a:rPr>
              <a:t>	</a:t>
            </a:r>
            <a:endParaRPr b="1" sz="1800">
              <a:solidFill>
                <a:schemeClr val="dk1"/>
              </a:solidFill>
              <a:latin typeface="Courier"/>
              <a:ea typeface="Courier"/>
              <a:cs typeface="Courier"/>
              <a:sym typeface="Courier"/>
            </a:endParaRPr>
          </a:p>
          <a:p>
            <a:pPr indent="-228600" lvl="0" marL="342900" rtl="0" algn="l">
              <a:lnSpc>
                <a:spcPct val="90000"/>
              </a:lnSpc>
              <a:spcBef>
                <a:spcPts val="360"/>
              </a:spcBef>
              <a:spcAft>
                <a:spcPts val="0"/>
              </a:spcAft>
              <a:buSzPts val="1800"/>
              <a:buNone/>
            </a:pPr>
            <a:r>
              <a:t/>
            </a:r>
            <a:endParaRPr sz="1800">
              <a:solidFill>
                <a:schemeClr val="dk1"/>
              </a:solidFill>
            </a:endParaRPr>
          </a:p>
          <a:p>
            <a:pPr indent="-342900" lvl="0" marL="342900" rtl="0" algn="l">
              <a:lnSpc>
                <a:spcPct val="90000"/>
              </a:lnSpc>
              <a:spcBef>
                <a:spcPts val="360"/>
              </a:spcBef>
              <a:spcAft>
                <a:spcPts val="0"/>
              </a:spcAft>
              <a:buSzPts val="1800"/>
              <a:buFont typeface="Noto Sans Symbols"/>
              <a:buNone/>
            </a:pPr>
            <a:r>
              <a:t/>
            </a:r>
            <a:endParaRPr sz="1800"/>
          </a:p>
        </p:txBody>
      </p:sp>
      <p:graphicFrame>
        <p:nvGraphicFramePr>
          <p:cNvPr id="252" name="Google Shape;252;p36"/>
          <p:cNvGraphicFramePr/>
          <p:nvPr/>
        </p:nvGraphicFramePr>
        <p:xfrm>
          <a:off x="4429761" y="723265"/>
          <a:ext cx="3000000" cy="3000000"/>
        </p:xfrm>
        <a:graphic>
          <a:graphicData uri="http://schemas.openxmlformats.org/drawingml/2006/table">
            <a:tbl>
              <a:tblPr>
                <a:noFill/>
                <a:tableStyleId>{DA371961-5DA8-4ED0-A00C-F45BE79E61DA}</a:tableStyleId>
              </a:tblPr>
              <a:tblGrid>
                <a:gridCol w="1377750"/>
                <a:gridCol w="2957150"/>
              </a:tblGrid>
              <a:tr h="30062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Mnemonic</a:t>
                      </a:r>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Description</a:t>
                      </a:r>
                      <a:endParaRPr b="0"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CLR     C</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Clear C</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CLR     bit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Clear direct bit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SETB   C</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Set C</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SETB   bit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Set  direct bit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CPL     C</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Complement c</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CPL     bit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Complement direct bit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ANL     C,bit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AND bit with C</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ANL     C,/bit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AND NOT bit with C</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ORL     C,bit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OR bit with C</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ORL     C,/bit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OR NOT bit with C</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MOV    C,bit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MOV bit to C</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MOV    bit,C</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MOV C to bit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JC        rel</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Jump if C set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JNC     rel</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Jump if C not set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JB       bit,rel</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Jump if specified bit set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03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JNB     bit,rel</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Jump if specified bit not set</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4521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JBC     bit,rel</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if specified bit set then clear it and jump</a:t>
                      </a:r>
                      <a:endParaRPr b="1" i="0" sz="2000" u="none" cap="none" strike="noStrike">
                        <a:solidFill>
                          <a:srgbClr val="000000"/>
                        </a:solidFill>
                        <a:latin typeface="Arial"/>
                        <a:ea typeface="Arial"/>
                        <a:cs typeface="Arial"/>
                        <a:sym typeface="Arial"/>
                      </a:endParaRPr>
                    </a:p>
                  </a:txBody>
                  <a:tcPr marT="44275" marB="44275" marR="88550" marL="885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253" name="Google Shape;253;p36"/>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Program Branching Instructions</a:t>
            </a:r>
            <a:endParaRPr b="1"/>
          </a:p>
        </p:txBody>
      </p:sp>
      <p:sp>
        <p:nvSpPr>
          <p:cNvPr id="260" name="Google Shape;260;p37"/>
          <p:cNvSpPr txBox="1"/>
          <p:nvPr>
            <p:ph idx="1" type="body"/>
          </p:nvPr>
        </p:nvSpPr>
        <p:spPr>
          <a:xfrm>
            <a:off x="296863" y="996950"/>
            <a:ext cx="3997325" cy="5180013"/>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200"/>
              <a:buChar char="♦"/>
            </a:pPr>
            <a:r>
              <a:rPr lang="en-US" sz="2200"/>
              <a:t>Program branching instructions are used to control the flow of program execution</a:t>
            </a:r>
            <a:endParaRPr/>
          </a:p>
          <a:p>
            <a:pPr indent="-203200" lvl="0" marL="342900" rtl="0" algn="l">
              <a:spcBef>
                <a:spcPts val="440"/>
              </a:spcBef>
              <a:spcAft>
                <a:spcPts val="0"/>
              </a:spcAft>
              <a:buSzPts val="2200"/>
              <a:buNone/>
            </a:pPr>
            <a:r>
              <a:t/>
            </a:r>
            <a:endParaRPr sz="2200"/>
          </a:p>
          <a:p>
            <a:pPr indent="-342900" lvl="0" marL="342900" rtl="0" algn="l">
              <a:spcBef>
                <a:spcPts val="440"/>
              </a:spcBef>
              <a:spcAft>
                <a:spcPts val="0"/>
              </a:spcAft>
              <a:buSzPts val="2200"/>
              <a:buChar char="♦"/>
            </a:pPr>
            <a:r>
              <a:rPr lang="en-US" sz="2200"/>
              <a:t>Some instructions provide decision making capabilities before transferring control to other parts of the program (conditional branches).</a:t>
            </a:r>
            <a:endParaRPr sz="2200"/>
          </a:p>
        </p:txBody>
      </p:sp>
      <p:graphicFrame>
        <p:nvGraphicFramePr>
          <p:cNvPr id="261" name="Google Shape;261;p37"/>
          <p:cNvGraphicFramePr/>
          <p:nvPr/>
        </p:nvGraphicFramePr>
        <p:xfrm>
          <a:off x="4368800" y="838200"/>
          <a:ext cx="3000000" cy="3000000"/>
        </p:xfrm>
        <a:graphic>
          <a:graphicData uri="http://schemas.openxmlformats.org/drawingml/2006/table">
            <a:tbl>
              <a:tblPr>
                <a:noFill/>
                <a:tableStyleId>{DA371961-5DA8-4ED0-A00C-F45BE79E61DA}</a:tableStyleId>
              </a:tblPr>
              <a:tblGrid>
                <a:gridCol w="1785950"/>
                <a:gridCol w="2884475"/>
              </a:tblGrid>
              <a:tr h="30322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Mnemonic</a:t>
                      </a:r>
                      <a:endParaRPr b="0"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Description</a:t>
                      </a:r>
                      <a:endParaRPr b="0"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2714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ACALL  addr11</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Absolute subroutine call</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98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LCALL  addr16</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Long subroutine call</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98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RET</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Return from subroutine</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714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RETI</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Return from interrupt</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98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AJMP   addr11</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Absolute jump</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698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LJMP   addr16</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Long jump</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714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SJMP   rel</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Short jump</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698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JMP     @A+DPTR</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Jump indirect</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698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JZ        rel</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Jump if A=0</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14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JNZ      rel</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Jump if A NOT=0</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698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CJNE   A,direct,rel</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4">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Compare and Jump if Not Equal</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98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CJNE   A,#data,rel</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714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CJNE   Rn,#data,rel</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698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CJNE   @Ri,#data,rel</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698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DJNZ   Rn,rel</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rowSpan="2">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Decrement and Jump if Not Zero</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r>
              <a:tr h="2714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DJNZ   direct,rel</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E6E6"/>
                    </a:solidFill>
                  </a:tcPr>
                </a:tc>
                <a:tc vMerge="1"/>
              </a:tr>
              <a:tr h="26987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NOP</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No Operation</a:t>
                      </a:r>
                      <a:endParaRPr b="1" i="0" sz="20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262" name="Google Shape;262;p37"/>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ctrTitle"/>
          </p:nvPr>
        </p:nvSpPr>
        <p:spPr>
          <a:xfrm>
            <a:off x="692150" y="4014788"/>
            <a:ext cx="7772400" cy="7096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www.silabs.com/MCU</a:t>
            </a:r>
            <a:endParaRPr/>
          </a:p>
        </p:txBody>
      </p:sp>
      <p:sp>
        <p:nvSpPr>
          <p:cNvPr id="270" name="Google Shape;270;p38"/>
          <p:cNvSpPr txBox="1"/>
          <p:nvPr>
            <p:ph idx="1" type="subTitle"/>
          </p:nvPr>
        </p:nvSpPr>
        <p:spPr>
          <a:xfrm>
            <a:off x="1377950" y="4818063"/>
            <a:ext cx="6400800" cy="896937"/>
          </a:xfrm>
          <a:prstGeom prst="rect">
            <a:avLst/>
          </a:prstGeom>
          <a:noFill/>
          <a:ln>
            <a:noFill/>
          </a:ln>
        </p:spPr>
        <p:txBody>
          <a:bodyPr anchorCtr="0" anchor="t" bIns="41025" lIns="82025" spcFirstLastPara="1" rIns="82025" wrap="square" tIns="41025">
            <a:noAutofit/>
          </a:bodyPr>
          <a:lstStyle/>
          <a:p>
            <a:pPr indent="0" lvl="0" marL="0" rtl="0" algn="ctr">
              <a:spcBef>
                <a:spcPts val="0"/>
              </a:spcBef>
              <a:spcAft>
                <a:spcPts val="0"/>
              </a:spcAft>
              <a:buSzPts val="2400"/>
              <a:buFont typeface="Noto Sans Symbols"/>
              <a:buNone/>
            </a:pPr>
            <a:r>
              <a:rPr b="1" lang="en-US">
                <a:solidFill>
                  <a:srgbClr val="C00000"/>
                </a:solidFill>
              </a:rPr>
              <a:t>Labs and Problem Sets available at:</a:t>
            </a:r>
            <a:endParaRPr/>
          </a:p>
          <a:p>
            <a:pPr indent="0" lvl="0" marL="0" rtl="0" algn="ctr">
              <a:spcBef>
                <a:spcPts val="480"/>
              </a:spcBef>
              <a:spcAft>
                <a:spcPts val="0"/>
              </a:spcAft>
              <a:buSzPts val="2400"/>
              <a:buFont typeface="Noto Sans Symbols"/>
              <a:buNone/>
            </a:pPr>
            <a:r>
              <a:rPr b="1" lang="en-US">
                <a:solidFill>
                  <a:srgbClr val="C00000"/>
                </a:solidFill>
              </a:rPr>
              <a:t>www.k-space.org</a:t>
            </a:r>
            <a:endParaRPr b="1">
              <a:solidFill>
                <a:srgbClr val="C00000"/>
              </a:solidFill>
            </a:endParaRPr>
          </a:p>
        </p:txBody>
      </p:sp>
      <p:pic>
        <p:nvPicPr>
          <p:cNvPr id="271" name="Google Shape;271;p38"/>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8051 Instruction Set</a:t>
            </a:r>
            <a:endParaRPr/>
          </a:p>
        </p:txBody>
      </p:sp>
      <p:sp>
        <p:nvSpPr>
          <p:cNvPr id="80" name="Google Shape;80;p16"/>
          <p:cNvSpPr txBox="1"/>
          <p:nvPr>
            <p:ph idx="1" type="body"/>
          </p:nvPr>
        </p:nvSpPr>
        <p:spPr>
          <a:xfrm>
            <a:off x="227013" y="785813"/>
            <a:ext cx="8683625" cy="564515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200"/>
              <a:buChar char="♦"/>
            </a:pPr>
            <a:r>
              <a:rPr lang="en-US" sz="2200"/>
              <a:t>Introduction</a:t>
            </a:r>
            <a:endParaRPr/>
          </a:p>
          <a:p>
            <a:pPr indent="-342900" lvl="0" marL="342900" rtl="0" algn="l">
              <a:spcBef>
                <a:spcPts val="440"/>
              </a:spcBef>
              <a:spcAft>
                <a:spcPts val="0"/>
              </a:spcAft>
              <a:buSzPts val="2200"/>
              <a:buChar char="♦"/>
            </a:pPr>
            <a:r>
              <a:rPr lang="en-US" sz="2200"/>
              <a:t>CIP-51 architecture and memory organization review</a:t>
            </a:r>
            <a:endParaRPr/>
          </a:p>
          <a:p>
            <a:pPr indent="-342900" lvl="0" marL="342900" rtl="0" algn="l">
              <a:spcBef>
                <a:spcPts val="440"/>
              </a:spcBef>
              <a:spcAft>
                <a:spcPts val="0"/>
              </a:spcAft>
              <a:buSzPts val="2200"/>
              <a:buChar char="♦"/>
            </a:pPr>
            <a:r>
              <a:rPr lang="en-US" sz="2200"/>
              <a:t>Addressing Modes</a:t>
            </a:r>
            <a:endParaRPr/>
          </a:p>
          <a:p>
            <a:pPr indent="-285750" lvl="1" marL="742950" rtl="0" algn="l">
              <a:spcBef>
                <a:spcPts val="360"/>
              </a:spcBef>
              <a:spcAft>
                <a:spcPts val="0"/>
              </a:spcAft>
              <a:buSzPts val="1800"/>
              <a:buChar char="⮚"/>
            </a:pPr>
            <a:r>
              <a:rPr lang="en-US" sz="1800"/>
              <a:t>Register addressing</a:t>
            </a:r>
            <a:endParaRPr/>
          </a:p>
          <a:p>
            <a:pPr indent="-285750" lvl="1" marL="742950" rtl="0" algn="l">
              <a:spcBef>
                <a:spcPts val="360"/>
              </a:spcBef>
              <a:spcAft>
                <a:spcPts val="0"/>
              </a:spcAft>
              <a:buSzPts val="1800"/>
              <a:buChar char="⮚"/>
            </a:pPr>
            <a:r>
              <a:rPr lang="en-US" sz="1800"/>
              <a:t>Direct addressing</a:t>
            </a:r>
            <a:endParaRPr/>
          </a:p>
          <a:p>
            <a:pPr indent="-285750" lvl="1" marL="742950" rtl="0" algn="l">
              <a:spcBef>
                <a:spcPts val="360"/>
              </a:spcBef>
              <a:spcAft>
                <a:spcPts val="0"/>
              </a:spcAft>
              <a:buSzPts val="1800"/>
              <a:buChar char="⮚"/>
            </a:pPr>
            <a:r>
              <a:rPr lang="en-US" sz="1800"/>
              <a:t>Indirect addressing</a:t>
            </a:r>
            <a:endParaRPr/>
          </a:p>
          <a:p>
            <a:pPr indent="-285750" lvl="1" marL="742950" rtl="0" algn="l">
              <a:spcBef>
                <a:spcPts val="360"/>
              </a:spcBef>
              <a:spcAft>
                <a:spcPts val="0"/>
              </a:spcAft>
              <a:buSzPts val="1800"/>
              <a:buChar char="⮚"/>
            </a:pPr>
            <a:r>
              <a:rPr lang="en-US" sz="1800"/>
              <a:t>Immediate constant addressing</a:t>
            </a:r>
            <a:endParaRPr/>
          </a:p>
          <a:p>
            <a:pPr indent="-285750" lvl="1" marL="742950" rtl="0" algn="l">
              <a:spcBef>
                <a:spcPts val="360"/>
              </a:spcBef>
              <a:spcAft>
                <a:spcPts val="0"/>
              </a:spcAft>
              <a:buSzPts val="1800"/>
              <a:buChar char="⮚"/>
            </a:pPr>
            <a:r>
              <a:rPr lang="en-US" sz="1800"/>
              <a:t>Relative addressing</a:t>
            </a:r>
            <a:endParaRPr/>
          </a:p>
          <a:p>
            <a:pPr indent="-285750" lvl="1" marL="742950" rtl="0" algn="l">
              <a:spcBef>
                <a:spcPts val="360"/>
              </a:spcBef>
              <a:spcAft>
                <a:spcPts val="0"/>
              </a:spcAft>
              <a:buSzPts val="1800"/>
              <a:buChar char="⮚"/>
            </a:pPr>
            <a:r>
              <a:rPr lang="en-US" sz="1800"/>
              <a:t>Absolute addressing</a:t>
            </a:r>
            <a:endParaRPr/>
          </a:p>
          <a:p>
            <a:pPr indent="-285750" lvl="1" marL="742950" rtl="0" algn="l">
              <a:spcBef>
                <a:spcPts val="360"/>
              </a:spcBef>
              <a:spcAft>
                <a:spcPts val="0"/>
              </a:spcAft>
              <a:buSzPts val="1800"/>
              <a:buChar char="⮚"/>
            </a:pPr>
            <a:r>
              <a:rPr lang="en-US" sz="1800"/>
              <a:t>Long addressing</a:t>
            </a:r>
            <a:endParaRPr/>
          </a:p>
          <a:p>
            <a:pPr indent="-285750" lvl="1" marL="742950" rtl="0" algn="l">
              <a:spcBef>
                <a:spcPts val="360"/>
              </a:spcBef>
              <a:spcAft>
                <a:spcPts val="0"/>
              </a:spcAft>
              <a:buSzPts val="1800"/>
              <a:buChar char="⮚"/>
            </a:pPr>
            <a:r>
              <a:rPr lang="en-US" sz="1800"/>
              <a:t>Indexed addressing</a:t>
            </a:r>
            <a:endParaRPr/>
          </a:p>
          <a:p>
            <a:pPr indent="-342900" lvl="0" marL="342900" rtl="0" algn="l">
              <a:spcBef>
                <a:spcPts val="440"/>
              </a:spcBef>
              <a:spcAft>
                <a:spcPts val="0"/>
              </a:spcAft>
              <a:buSzPts val="2200"/>
              <a:buChar char="♦"/>
            </a:pPr>
            <a:r>
              <a:rPr lang="en-US" sz="2200"/>
              <a:t>Instruction Types</a:t>
            </a:r>
            <a:endParaRPr/>
          </a:p>
          <a:p>
            <a:pPr indent="-285750" lvl="1" marL="742950" rtl="0" algn="l">
              <a:spcBef>
                <a:spcPts val="360"/>
              </a:spcBef>
              <a:spcAft>
                <a:spcPts val="0"/>
              </a:spcAft>
              <a:buSzPts val="1800"/>
              <a:buChar char="⮚"/>
            </a:pPr>
            <a:r>
              <a:rPr lang="en-US" sz="1800"/>
              <a:t>Arithmetic operations</a:t>
            </a:r>
            <a:endParaRPr/>
          </a:p>
          <a:p>
            <a:pPr indent="-285750" lvl="1" marL="742950" rtl="0" algn="l">
              <a:spcBef>
                <a:spcPts val="360"/>
              </a:spcBef>
              <a:spcAft>
                <a:spcPts val="0"/>
              </a:spcAft>
              <a:buSzPts val="1800"/>
              <a:buChar char="⮚"/>
            </a:pPr>
            <a:r>
              <a:rPr lang="en-US" sz="1800"/>
              <a:t>Logical operations</a:t>
            </a:r>
            <a:endParaRPr/>
          </a:p>
          <a:p>
            <a:pPr indent="-285750" lvl="1" marL="742950" rtl="0" algn="l">
              <a:spcBef>
                <a:spcPts val="360"/>
              </a:spcBef>
              <a:spcAft>
                <a:spcPts val="0"/>
              </a:spcAft>
              <a:buSzPts val="1800"/>
              <a:buChar char="⮚"/>
            </a:pPr>
            <a:r>
              <a:rPr lang="en-US" sz="1800"/>
              <a:t>Data transfer instructions</a:t>
            </a:r>
            <a:endParaRPr/>
          </a:p>
          <a:p>
            <a:pPr indent="-285750" lvl="1" marL="742950" rtl="0" algn="l">
              <a:spcBef>
                <a:spcPts val="360"/>
              </a:spcBef>
              <a:spcAft>
                <a:spcPts val="0"/>
              </a:spcAft>
              <a:buSzPts val="1800"/>
              <a:buChar char="⮚"/>
            </a:pPr>
            <a:r>
              <a:rPr lang="en-US" sz="1800"/>
              <a:t>Boolean variable instructions</a:t>
            </a:r>
            <a:endParaRPr/>
          </a:p>
          <a:p>
            <a:pPr indent="-285750" lvl="1" marL="742950" rtl="0" algn="l">
              <a:spcBef>
                <a:spcPts val="360"/>
              </a:spcBef>
              <a:spcAft>
                <a:spcPts val="0"/>
              </a:spcAft>
              <a:buSzPts val="1800"/>
              <a:buChar char="⮚"/>
            </a:pPr>
            <a:r>
              <a:rPr lang="en-US" sz="1800"/>
              <a:t>Program branching instructions</a:t>
            </a:r>
            <a:endParaRPr sz="1800"/>
          </a:p>
        </p:txBody>
      </p:sp>
      <p:pic>
        <p:nvPicPr>
          <p:cNvPr id="81" name="Google Shape;81;p16"/>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a:t>
            </a:r>
            <a:endParaRPr/>
          </a:p>
        </p:txBody>
      </p:sp>
      <p:sp>
        <p:nvSpPr>
          <p:cNvPr id="88" name="Google Shape;88;p17"/>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A computer instruction is made up of an operation code (op-code) followed by either zero, one or two bytes of operands</a:t>
            </a:r>
            <a:endParaRPr/>
          </a:p>
          <a:p>
            <a:pPr indent="-342900" lvl="0" marL="342900" rtl="0" algn="l">
              <a:spcBef>
                <a:spcPts val="480"/>
              </a:spcBef>
              <a:spcAft>
                <a:spcPts val="0"/>
              </a:spcAft>
              <a:buSzPts val="2400"/>
              <a:buChar char="♦"/>
            </a:pPr>
            <a:r>
              <a:rPr lang="en-US"/>
              <a:t>The op-code identifies the type of operation to be performed while the operands identify the source and destination of the data</a:t>
            </a:r>
            <a:endParaRPr/>
          </a:p>
          <a:p>
            <a:pPr indent="-342900" lvl="0" marL="342900" rtl="0" algn="l">
              <a:spcBef>
                <a:spcPts val="480"/>
              </a:spcBef>
              <a:spcAft>
                <a:spcPts val="0"/>
              </a:spcAft>
              <a:buSzPts val="2400"/>
              <a:buChar char="♦"/>
            </a:pPr>
            <a:r>
              <a:rPr lang="en-US"/>
              <a:t>The operand can be:</a:t>
            </a:r>
            <a:endParaRPr/>
          </a:p>
          <a:p>
            <a:pPr indent="-285750" lvl="1" marL="742950" rtl="0" algn="l">
              <a:spcBef>
                <a:spcPts val="400"/>
              </a:spcBef>
              <a:spcAft>
                <a:spcPts val="0"/>
              </a:spcAft>
              <a:buSzPts val="2000"/>
              <a:buChar char="⮚"/>
            </a:pPr>
            <a:r>
              <a:rPr lang="en-US"/>
              <a:t>The data value itself</a:t>
            </a:r>
            <a:endParaRPr/>
          </a:p>
          <a:p>
            <a:pPr indent="-285750" lvl="1" marL="742950" rtl="0" algn="l">
              <a:spcBef>
                <a:spcPts val="400"/>
              </a:spcBef>
              <a:spcAft>
                <a:spcPts val="0"/>
              </a:spcAft>
              <a:buSzPts val="2000"/>
              <a:buChar char="⮚"/>
            </a:pPr>
            <a:r>
              <a:rPr lang="en-US"/>
              <a:t>A CPU register</a:t>
            </a:r>
            <a:endParaRPr/>
          </a:p>
          <a:p>
            <a:pPr indent="-285750" lvl="1" marL="742950" rtl="0" algn="l">
              <a:spcBef>
                <a:spcPts val="400"/>
              </a:spcBef>
              <a:spcAft>
                <a:spcPts val="0"/>
              </a:spcAft>
              <a:buSzPts val="2000"/>
              <a:buChar char="⮚"/>
            </a:pPr>
            <a:r>
              <a:rPr lang="en-US"/>
              <a:t>A memory location</a:t>
            </a:r>
            <a:endParaRPr/>
          </a:p>
          <a:p>
            <a:pPr indent="-285750" lvl="1" marL="742950" rtl="0" algn="l">
              <a:spcBef>
                <a:spcPts val="400"/>
              </a:spcBef>
              <a:spcAft>
                <a:spcPts val="0"/>
              </a:spcAft>
              <a:buSzPts val="2000"/>
              <a:buChar char="⮚"/>
            </a:pPr>
            <a:r>
              <a:rPr lang="en-US"/>
              <a:t>An I/O port</a:t>
            </a:r>
            <a:endParaRPr/>
          </a:p>
          <a:p>
            <a:pPr indent="-342900" lvl="0" marL="342900" rtl="0" algn="l">
              <a:spcBef>
                <a:spcPts val="480"/>
              </a:spcBef>
              <a:spcAft>
                <a:spcPts val="0"/>
              </a:spcAft>
              <a:buSzPts val="2400"/>
              <a:buChar char="♦"/>
            </a:pPr>
            <a:r>
              <a:rPr lang="en-US"/>
              <a:t>If the instruction is associated with more than one operand, the format is always:</a:t>
            </a:r>
            <a:endParaRPr/>
          </a:p>
          <a:p>
            <a:pPr indent="-342900" lvl="0" marL="342900" rtl="0" algn="l">
              <a:spcBef>
                <a:spcPts val="480"/>
              </a:spcBef>
              <a:spcAft>
                <a:spcPts val="0"/>
              </a:spcAft>
              <a:buSzPts val="2400"/>
              <a:buFont typeface="Noto Sans Symbols"/>
              <a:buNone/>
            </a:pPr>
            <a:r>
              <a:rPr lang="en-US"/>
              <a:t>	</a:t>
            </a:r>
            <a:r>
              <a:rPr i="1" lang="en-US"/>
              <a:t>	Instruction	       Destination, Source</a:t>
            </a:r>
            <a:endParaRPr i="1"/>
          </a:p>
        </p:txBody>
      </p:sp>
      <p:pic>
        <p:nvPicPr>
          <p:cNvPr id="89" name="Google Shape;89;p17"/>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Memory Organization</a:t>
            </a:r>
            <a:endParaRPr/>
          </a:p>
        </p:txBody>
      </p:sp>
      <p:sp>
        <p:nvSpPr>
          <p:cNvPr id="96" name="Google Shape;96;p18"/>
          <p:cNvSpPr/>
          <p:nvPr/>
        </p:nvSpPr>
        <p:spPr>
          <a:xfrm>
            <a:off x="6535738" y="838200"/>
            <a:ext cx="2374900" cy="4959350"/>
          </a:xfrm>
          <a:prstGeom prst="rect">
            <a:avLst/>
          </a:prstGeom>
          <a:noFill/>
          <a:ln>
            <a:noFill/>
          </a:ln>
        </p:spPr>
        <p:txBody>
          <a:bodyPr anchorCtr="0" anchor="t" bIns="41025" lIns="82025" spcFirstLastPara="1" rIns="82025" wrap="square" tIns="41025">
            <a:noAutofit/>
          </a:bodyPr>
          <a:lstStyle/>
          <a:p>
            <a:pPr indent="-342900" lvl="0" marL="342900" marR="0" rtl="0" algn="l">
              <a:spcBef>
                <a:spcPts val="0"/>
              </a:spcBef>
              <a:spcAft>
                <a:spcPts val="0"/>
              </a:spcAft>
              <a:buClr>
                <a:srgbClr val="990000"/>
              </a:buClr>
              <a:buSzPts val="2000"/>
              <a:buFont typeface="Noto Sans Symbols"/>
              <a:buChar char="♦"/>
            </a:pPr>
            <a:r>
              <a:rPr b="0" i="0" lang="en-US" sz="2000" u="none" cap="none" strike="noStrike">
                <a:solidFill>
                  <a:srgbClr val="000000"/>
                </a:solidFill>
                <a:latin typeface="Arial"/>
                <a:ea typeface="Arial"/>
                <a:cs typeface="Arial"/>
                <a:sym typeface="Arial"/>
              </a:rPr>
              <a:t>The memory organization of C8051F020 is similar to that of a standard 8051</a:t>
            </a:r>
            <a:endParaRPr/>
          </a:p>
          <a:p>
            <a:pPr indent="-215900" lvl="0" marL="342900" marR="0" rtl="0" algn="l">
              <a:spcBef>
                <a:spcPts val="400"/>
              </a:spcBef>
              <a:spcAft>
                <a:spcPts val="0"/>
              </a:spcAft>
              <a:buClr>
                <a:srgbClr val="990000"/>
              </a:buClr>
              <a:buSzPts val="2000"/>
              <a:buFont typeface="Noto Sans Symbols"/>
              <a:buNone/>
            </a:pPr>
            <a:r>
              <a:t/>
            </a:r>
            <a:endParaRPr b="0" i="0" sz="2000" u="none" cap="none" strike="noStrike">
              <a:solidFill>
                <a:srgbClr val="000000"/>
              </a:solidFill>
              <a:latin typeface="Arial"/>
              <a:ea typeface="Arial"/>
              <a:cs typeface="Arial"/>
              <a:sym typeface="Arial"/>
            </a:endParaRPr>
          </a:p>
          <a:p>
            <a:pPr indent="-342900" lvl="0" marL="342900" marR="0" rtl="0" algn="l">
              <a:spcBef>
                <a:spcPts val="400"/>
              </a:spcBef>
              <a:spcAft>
                <a:spcPts val="0"/>
              </a:spcAft>
              <a:buClr>
                <a:srgbClr val="990000"/>
              </a:buClr>
              <a:buSzPts val="2000"/>
              <a:buFont typeface="Noto Sans Symbols"/>
              <a:buChar char="♦"/>
            </a:pPr>
            <a:r>
              <a:rPr b="0" i="0" lang="en-US" sz="2000" u="none" cap="none" strike="noStrike">
                <a:solidFill>
                  <a:srgbClr val="000000"/>
                </a:solidFill>
                <a:latin typeface="Arial"/>
                <a:ea typeface="Arial"/>
                <a:cs typeface="Arial"/>
                <a:sym typeface="Arial"/>
              </a:rPr>
              <a:t>Program and data memory share the same address space but are accessed via different instruction types</a:t>
            </a:r>
            <a:endParaRPr b="0" i="0" sz="2000" u="none" cap="none" strike="noStrike">
              <a:solidFill>
                <a:srgbClr val="000000"/>
              </a:solidFill>
              <a:latin typeface="Arial"/>
              <a:ea typeface="Arial"/>
              <a:cs typeface="Arial"/>
              <a:sym typeface="Arial"/>
            </a:endParaRPr>
          </a:p>
        </p:txBody>
      </p:sp>
      <p:sp>
        <p:nvSpPr>
          <p:cNvPr id="97" name="Google Shape;97;p18"/>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190500" lvl="0" marL="342900" rtl="0" algn="l">
              <a:spcBef>
                <a:spcPts val="0"/>
              </a:spcBef>
              <a:spcAft>
                <a:spcPts val="0"/>
              </a:spcAft>
              <a:buSzPts val="2400"/>
              <a:buNone/>
            </a:pPr>
            <a:r>
              <a:t/>
            </a:r>
            <a:endParaRPr/>
          </a:p>
        </p:txBody>
      </p:sp>
      <p:pic>
        <p:nvPicPr>
          <p:cNvPr id="98" name="Google Shape;98;p18"/>
          <p:cNvPicPr preferRelativeResize="0"/>
          <p:nvPr/>
        </p:nvPicPr>
        <p:blipFill rotWithShape="1">
          <a:blip r:embed="rId3">
            <a:alphaModFix/>
          </a:blip>
          <a:srcRect b="0" l="0" r="0" t="0"/>
          <a:stretch/>
        </p:blipFill>
        <p:spPr>
          <a:xfrm>
            <a:off x="204788" y="853440"/>
            <a:ext cx="6409372" cy="5475859"/>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Addressing Modes</a:t>
            </a:r>
            <a:endParaRPr/>
          </a:p>
        </p:txBody>
      </p:sp>
      <p:sp>
        <p:nvSpPr>
          <p:cNvPr id="106" name="Google Shape;106;p19"/>
          <p:cNvSpPr txBox="1"/>
          <p:nvPr>
            <p:ph idx="1" type="body"/>
          </p:nvPr>
        </p:nvSpPr>
        <p:spPr>
          <a:xfrm>
            <a:off x="227013" y="838200"/>
            <a:ext cx="8683625" cy="1476375"/>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Eight modes of addressing are available with the C8051F020</a:t>
            </a:r>
            <a:endParaRPr/>
          </a:p>
          <a:p>
            <a:pPr indent="-342900" lvl="0" marL="342900" rtl="0" algn="l">
              <a:spcBef>
                <a:spcPts val="480"/>
              </a:spcBef>
              <a:spcAft>
                <a:spcPts val="0"/>
              </a:spcAft>
              <a:buSzPts val="2400"/>
              <a:buChar char="♦"/>
            </a:pPr>
            <a:r>
              <a:rPr lang="en-US"/>
              <a:t>The different addressing modes determine how the operand byte is selected</a:t>
            </a:r>
            <a:endParaRPr/>
          </a:p>
        </p:txBody>
      </p:sp>
      <p:graphicFrame>
        <p:nvGraphicFramePr>
          <p:cNvPr id="107" name="Google Shape;107;p19"/>
          <p:cNvGraphicFramePr/>
          <p:nvPr/>
        </p:nvGraphicFramePr>
        <p:xfrm>
          <a:off x="1622425" y="2749550"/>
          <a:ext cx="3000000" cy="3000000"/>
        </p:xfrm>
        <a:graphic>
          <a:graphicData uri="http://schemas.openxmlformats.org/drawingml/2006/table">
            <a:tbl>
              <a:tblPr>
                <a:noFill/>
                <a:tableStyleId>{DA371961-5DA8-4ED0-A00C-F45BE79E61DA}</a:tableStyleId>
              </a:tblPr>
              <a:tblGrid>
                <a:gridCol w="2552700"/>
                <a:gridCol w="2589225"/>
              </a:tblGrid>
              <a:tr h="350850">
                <a:tc>
                  <a:txBody>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Addressing Modes</a:t>
                      </a:r>
                      <a:endParaRPr b="0" i="0" sz="16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9D5F3"/>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Instruction</a:t>
                      </a:r>
                      <a:endParaRPr b="0" i="0" sz="16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9D5F3"/>
                    </a:solidFill>
                  </a:tcPr>
                </a:tc>
              </a:tr>
              <a:tr h="350850">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Register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MOV    A, B</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Direct</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MOV    30H,A</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0850">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Indirect</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ADD    A,@R0</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0850">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Immediate Constant</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ADD    A,#80H</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0850">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Relative*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SJMP   AHEAD</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Absolute*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AJMP   BACK</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0850">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Long*</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LJMP   FAR_AHEAD</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0850">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Indexed</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MOVC   A,@A+PC</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8" name="Google Shape;108;p19"/>
          <p:cNvSpPr/>
          <p:nvPr/>
        </p:nvSpPr>
        <p:spPr>
          <a:xfrm>
            <a:off x="1944688" y="6088063"/>
            <a:ext cx="3148012" cy="2746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 * Related to program branching instructions</a:t>
            </a:r>
            <a:endParaRPr/>
          </a:p>
        </p:txBody>
      </p:sp>
      <p:pic>
        <p:nvPicPr>
          <p:cNvPr id="109" name="Google Shape;109;p19"/>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Register Addressing</a:t>
            </a:r>
            <a:endParaRPr b="1"/>
          </a:p>
        </p:txBody>
      </p:sp>
      <p:sp>
        <p:nvSpPr>
          <p:cNvPr id="116" name="Google Shape;116;p20"/>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The register addressing instruction involves information transfer between registers</a:t>
            </a:r>
            <a:endParaRPr/>
          </a:p>
          <a:p>
            <a:pPr indent="-190500" lvl="0" marL="342900" rtl="0" algn="l">
              <a:spcBef>
                <a:spcPts val="480"/>
              </a:spcBef>
              <a:spcAft>
                <a:spcPts val="0"/>
              </a:spcAft>
              <a:buSzPts val="2400"/>
              <a:buNone/>
            </a:pPr>
            <a:r>
              <a:t/>
            </a:r>
            <a:endParaRPr/>
          </a:p>
          <a:p>
            <a:pPr indent="-342900" lvl="0" marL="342900" rtl="0" algn="l">
              <a:spcBef>
                <a:spcPts val="480"/>
              </a:spcBef>
              <a:spcAft>
                <a:spcPts val="0"/>
              </a:spcAft>
              <a:buSzPts val="2400"/>
              <a:buChar char="♦"/>
            </a:pPr>
            <a:r>
              <a:rPr i="1" lang="en-US"/>
              <a:t>Example</a:t>
            </a:r>
            <a:r>
              <a:rPr lang="en-US"/>
              <a:t>:</a:t>
            </a:r>
            <a:r>
              <a:rPr b="1" lang="en-US">
                <a:solidFill>
                  <a:srgbClr val="FF3300"/>
                </a:solidFill>
              </a:rPr>
              <a:t>	</a:t>
            </a:r>
            <a:endParaRPr/>
          </a:p>
          <a:p>
            <a:pPr indent="-228600" lvl="3" marL="1600200" rtl="0" algn="l">
              <a:spcBef>
                <a:spcPts val="480"/>
              </a:spcBef>
              <a:spcAft>
                <a:spcPts val="0"/>
              </a:spcAft>
              <a:buSzPts val="2400"/>
              <a:buFont typeface="Courier"/>
              <a:buNone/>
            </a:pPr>
            <a:r>
              <a:rPr b="1" lang="en-US" sz="2400">
                <a:solidFill>
                  <a:schemeClr val="dk1"/>
                </a:solidFill>
                <a:latin typeface="Courier"/>
                <a:ea typeface="Courier"/>
                <a:cs typeface="Courier"/>
                <a:sym typeface="Courier"/>
              </a:rPr>
              <a:t>	</a:t>
            </a:r>
            <a:r>
              <a:rPr b="1" lang="en-US" sz="2000">
                <a:solidFill>
                  <a:schemeClr val="dk2"/>
                </a:solidFill>
                <a:latin typeface="Courier"/>
                <a:ea typeface="Courier"/>
                <a:cs typeface="Courier"/>
                <a:sym typeface="Courier"/>
              </a:rPr>
              <a:t>MOV	R0, A</a:t>
            </a:r>
            <a:endParaRPr/>
          </a:p>
          <a:p>
            <a:pPr indent="-342900" lvl="0" marL="342900" rtl="0" algn="l">
              <a:spcBef>
                <a:spcPts val="480"/>
              </a:spcBef>
              <a:spcAft>
                <a:spcPts val="0"/>
              </a:spcAft>
              <a:buSzPts val="2400"/>
              <a:buFont typeface="Noto Sans Symbols"/>
              <a:buNone/>
            </a:pPr>
            <a:r>
              <a:rPr lang="en-US"/>
              <a:t>	</a:t>
            </a:r>
            <a:endParaRPr/>
          </a:p>
          <a:p>
            <a:pPr indent="-342900" lvl="0" marL="342900" rtl="0" algn="l">
              <a:spcBef>
                <a:spcPts val="480"/>
              </a:spcBef>
              <a:spcAft>
                <a:spcPts val="0"/>
              </a:spcAft>
              <a:buSzPts val="2400"/>
              <a:buChar char="♦"/>
            </a:pPr>
            <a:r>
              <a:rPr lang="en-US"/>
              <a:t>The instruction transfers the accumulator content into the R0 register. </a:t>
            </a:r>
            <a:endParaRPr/>
          </a:p>
        </p:txBody>
      </p:sp>
      <p:pic>
        <p:nvPicPr>
          <p:cNvPr id="117" name="Google Shape;117;p20"/>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Direct Addressing</a:t>
            </a:r>
            <a:endParaRPr b="1"/>
          </a:p>
        </p:txBody>
      </p:sp>
      <p:sp>
        <p:nvSpPr>
          <p:cNvPr id="124" name="Google Shape;124;p21"/>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This mode allows you to specify the operand by giving its actual memory address (typically specified in hexadecimal format) or by giving its abbreviated name (e.g. P3)</a:t>
            </a:r>
            <a:endParaRPr/>
          </a:p>
          <a:p>
            <a:pPr indent="-342900" lvl="0" marL="342900" rtl="0" algn="l">
              <a:spcBef>
                <a:spcPts val="480"/>
              </a:spcBef>
              <a:spcAft>
                <a:spcPts val="0"/>
              </a:spcAft>
              <a:buSzPts val="2400"/>
              <a:buFont typeface="Noto Sans Symbols"/>
              <a:buNone/>
            </a:pPr>
            <a:r>
              <a:rPr lang="en-US"/>
              <a:t>	</a:t>
            </a:r>
            <a:r>
              <a:rPr lang="en-US" sz="1600"/>
              <a:t>Note: Abbreviated SFR names are defined in the “C8051F020.inc” header file</a:t>
            </a:r>
            <a:endParaRPr/>
          </a:p>
          <a:p>
            <a:pPr indent="-342900" lvl="0" marL="342900" rtl="0" algn="l">
              <a:spcBef>
                <a:spcPts val="320"/>
              </a:spcBef>
              <a:spcAft>
                <a:spcPts val="0"/>
              </a:spcAft>
              <a:buSzPts val="1600"/>
              <a:buFont typeface="Noto Sans Symbols"/>
              <a:buNone/>
            </a:pPr>
            <a:r>
              <a:t/>
            </a:r>
            <a:endParaRPr sz="1600"/>
          </a:p>
          <a:p>
            <a:pPr indent="-342900" lvl="0" marL="342900" rtl="0" algn="l">
              <a:spcBef>
                <a:spcPts val="320"/>
              </a:spcBef>
              <a:spcAft>
                <a:spcPts val="0"/>
              </a:spcAft>
              <a:buSzPts val="1600"/>
              <a:buFont typeface="Noto Sans Symbols"/>
              <a:buNone/>
            </a:pPr>
            <a:r>
              <a:t/>
            </a:r>
            <a:endParaRPr sz="1600"/>
          </a:p>
          <a:p>
            <a:pPr indent="-342900" lvl="0" marL="342900" rtl="0" algn="l">
              <a:spcBef>
                <a:spcPts val="480"/>
              </a:spcBef>
              <a:spcAft>
                <a:spcPts val="0"/>
              </a:spcAft>
              <a:buSzPts val="2400"/>
              <a:buChar char="♦"/>
            </a:pPr>
            <a:r>
              <a:rPr i="1" lang="en-US"/>
              <a:t>Example</a:t>
            </a:r>
            <a:r>
              <a:rPr lang="en-US"/>
              <a:t>:</a:t>
            </a:r>
            <a:endParaRPr/>
          </a:p>
          <a:p>
            <a:pPr indent="-190500" lvl="0" marL="342900" rtl="0" algn="l">
              <a:spcBef>
                <a:spcPts val="480"/>
              </a:spcBef>
              <a:spcAft>
                <a:spcPts val="0"/>
              </a:spcAft>
              <a:buSzPts val="2400"/>
              <a:buNone/>
            </a:pPr>
            <a:r>
              <a:t/>
            </a:r>
            <a:endParaRPr b="1"/>
          </a:p>
          <a:p>
            <a:pPr indent="-342900" lvl="0" marL="342900" rtl="0" algn="l">
              <a:spcBef>
                <a:spcPts val="480"/>
              </a:spcBef>
              <a:spcAft>
                <a:spcPts val="0"/>
              </a:spcAft>
              <a:buSzPts val="2400"/>
              <a:buFont typeface="Noto Sans Symbols"/>
              <a:buNone/>
            </a:pPr>
            <a:r>
              <a:rPr b="1" lang="en-US">
                <a:latin typeface="Courier"/>
                <a:ea typeface="Courier"/>
                <a:cs typeface="Courier"/>
                <a:sym typeface="Courier"/>
              </a:rPr>
              <a:t>		</a:t>
            </a:r>
            <a:r>
              <a:rPr b="1" lang="en-US" sz="2000">
                <a:solidFill>
                  <a:schemeClr val="dk2"/>
                </a:solidFill>
                <a:latin typeface="Courier"/>
                <a:ea typeface="Courier"/>
                <a:cs typeface="Courier"/>
                <a:sym typeface="Courier"/>
              </a:rPr>
              <a:t>MOV	A, P3</a:t>
            </a:r>
            <a:r>
              <a:rPr b="1" lang="en-US" sz="2000">
                <a:solidFill>
                  <a:srgbClr val="008000"/>
                </a:solidFill>
                <a:latin typeface="Courier"/>
                <a:ea typeface="Courier"/>
                <a:cs typeface="Courier"/>
                <a:sym typeface="Courier"/>
              </a:rPr>
              <a:t>	;</a:t>
            </a:r>
            <a:r>
              <a:rPr b="1" lang="en-US" sz="2000">
                <a:solidFill>
                  <a:schemeClr val="dk1"/>
                </a:solidFill>
                <a:latin typeface="Courier"/>
                <a:ea typeface="Courier"/>
                <a:cs typeface="Courier"/>
                <a:sym typeface="Courier"/>
              </a:rPr>
              <a:t>Transfer the contents of 			  	 	;Port 3 to the accumulator</a:t>
            </a:r>
            <a:endParaRPr/>
          </a:p>
          <a:p>
            <a:pPr indent="-342900" lvl="0" marL="342900" rtl="0" algn="l">
              <a:spcBef>
                <a:spcPts val="400"/>
              </a:spcBef>
              <a:spcAft>
                <a:spcPts val="0"/>
              </a:spcAft>
              <a:buSzPts val="2000"/>
              <a:buFont typeface="Noto Sans Symbols"/>
              <a:buNone/>
            </a:pPr>
            <a:r>
              <a:rPr b="1" lang="en-US" sz="2000">
                <a:solidFill>
                  <a:srgbClr val="FF3300"/>
                </a:solidFill>
                <a:latin typeface="Courier"/>
                <a:ea typeface="Courier"/>
                <a:cs typeface="Courier"/>
                <a:sym typeface="Courier"/>
              </a:rPr>
              <a:t>		</a:t>
            </a:r>
            <a:r>
              <a:rPr b="1" lang="en-US" sz="2000">
                <a:solidFill>
                  <a:schemeClr val="dk2"/>
                </a:solidFill>
                <a:latin typeface="Courier"/>
                <a:ea typeface="Courier"/>
                <a:cs typeface="Courier"/>
                <a:sym typeface="Courier"/>
              </a:rPr>
              <a:t>MOV 	A, 020H</a:t>
            </a:r>
            <a:r>
              <a:rPr b="1" lang="en-US" sz="2000">
                <a:solidFill>
                  <a:srgbClr val="FF3300"/>
                </a:solidFill>
                <a:latin typeface="Courier"/>
                <a:ea typeface="Courier"/>
                <a:cs typeface="Courier"/>
                <a:sym typeface="Courier"/>
              </a:rPr>
              <a:t>	</a:t>
            </a:r>
            <a:r>
              <a:rPr b="1" lang="en-US" sz="2000">
                <a:solidFill>
                  <a:schemeClr val="dk1"/>
                </a:solidFill>
                <a:latin typeface="Courier"/>
                <a:ea typeface="Courier"/>
                <a:cs typeface="Courier"/>
                <a:sym typeface="Courier"/>
              </a:rPr>
              <a:t>;Transfer the contents of RAM 			       	;location 20H to the accumulator</a:t>
            </a:r>
            <a:endParaRPr b="1" sz="2000">
              <a:solidFill>
                <a:schemeClr val="dk1"/>
              </a:solidFill>
              <a:latin typeface="Courier"/>
              <a:ea typeface="Courier"/>
              <a:cs typeface="Courier"/>
              <a:sym typeface="Courier"/>
            </a:endParaRPr>
          </a:p>
        </p:txBody>
      </p:sp>
      <p:pic>
        <p:nvPicPr>
          <p:cNvPr id="125" name="Google Shape;125;p21"/>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Indirect Addressing</a:t>
            </a:r>
            <a:endParaRPr b="1"/>
          </a:p>
        </p:txBody>
      </p:sp>
      <p:sp>
        <p:nvSpPr>
          <p:cNvPr id="132" name="Google Shape;132;p22"/>
          <p:cNvSpPr txBox="1"/>
          <p:nvPr>
            <p:ph idx="1" type="body"/>
          </p:nvPr>
        </p:nvSpPr>
        <p:spPr>
          <a:xfrm>
            <a:off x="69850" y="838200"/>
            <a:ext cx="8683625" cy="5740400"/>
          </a:xfrm>
          <a:prstGeom prst="rect">
            <a:avLst/>
          </a:prstGeom>
          <a:noFill/>
          <a:ln>
            <a:noFill/>
          </a:ln>
        </p:spPr>
        <p:txBody>
          <a:bodyPr anchorCtr="0" anchor="t" bIns="41025" lIns="82025" spcFirstLastPara="1" rIns="82025" wrap="square" tIns="41025">
            <a:noAutofit/>
          </a:bodyPr>
          <a:lstStyle/>
          <a:p>
            <a:pPr indent="-342900" lvl="0" marL="342900" rtl="0" algn="l">
              <a:lnSpc>
                <a:spcPct val="80000"/>
              </a:lnSpc>
              <a:spcBef>
                <a:spcPts val="0"/>
              </a:spcBef>
              <a:spcAft>
                <a:spcPts val="0"/>
              </a:spcAft>
              <a:buSzPts val="2400"/>
              <a:buChar char="♦"/>
            </a:pPr>
            <a:r>
              <a:rPr lang="en-US"/>
              <a:t>This mode uses a pointer to hold the effective address of the operand</a:t>
            </a:r>
            <a:endParaRPr/>
          </a:p>
          <a:p>
            <a:pPr indent="-342900" lvl="0" marL="342900" rtl="0" algn="l">
              <a:lnSpc>
                <a:spcPct val="80000"/>
              </a:lnSpc>
              <a:spcBef>
                <a:spcPts val="480"/>
              </a:spcBef>
              <a:spcAft>
                <a:spcPts val="0"/>
              </a:spcAft>
              <a:buSzPts val="2400"/>
              <a:buChar char="♦"/>
            </a:pPr>
            <a:r>
              <a:rPr lang="en-US"/>
              <a:t>Only registers R0, R1 and DPTR can be used as the pointer registers</a:t>
            </a:r>
            <a:endParaRPr/>
          </a:p>
          <a:p>
            <a:pPr indent="-342900" lvl="0" marL="342900" rtl="0" algn="l">
              <a:lnSpc>
                <a:spcPct val="80000"/>
              </a:lnSpc>
              <a:spcBef>
                <a:spcPts val="480"/>
              </a:spcBef>
              <a:spcAft>
                <a:spcPts val="0"/>
              </a:spcAft>
              <a:buSzPts val="2400"/>
              <a:buChar char="♦"/>
            </a:pPr>
            <a:r>
              <a:rPr lang="en-US"/>
              <a:t>The R0 and R1 registers can hold an 8-bit address, whereas DPTR can hold a 16-bit address</a:t>
            </a:r>
            <a:endParaRPr/>
          </a:p>
          <a:p>
            <a:pPr indent="-228600" lvl="0" marL="342900" rtl="0" algn="l">
              <a:lnSpc>
                <a:spcPct val="80000"/>
              </a:lnSpc>
              <a:spcBef>
                <a:spcPts val="360"/>
              </a:spcBef>
              <a:spcAft>
                <a:spcPts val="0"/>
              </a:spcAft>
              <a:buSzPts val="1800"/>
              <a:buNone/>
            </a:pPr>
            <a:r>
              <a:t/>
            </a:r>
            <a:endParaRPr sz="1800"/>
          </a:p>
          <a:p>
            <a:pPr indent="-342900" lvl="0" marL="342900" rtl="0" algn="l">
              <a:lnSpc>
                <a:spcPct val="80000"/>
              </a:lnSpc>
              <a:spcBef>
                <a:spcPts val="480"/>
              </a:spcBef>
              <a:spcAft>
                <a:spcPts val="0"/>
              </a:spcAft>
              <a:buSzPts val="2400"/>
              <a:buChar char="♦"/>
            </a:pPr>
            <a:r>
              <a:rPr b="1" i="1" lang="en-US"/>
              <a:t>Examples</a:t>
            </a:r>
            <a:r>
              <a:rPr b="1" lang="en-US"/>
              <a:t>:</a:t>
            </a:r>
            <a:endParaRPr/>
          </a:p>
          <a:p>
            <a:pPr indent="0" lvl="0" marL="0" rtl="0" algn="l">
              <a:lnSpc>
                <a:spcPct val="80000"/>
              </a:lnSpc>
              <a:spcBef>
                <a:spcPts val="480"/>
              </a:spcBef>
              <a:spcAft>
                <a:spcPts val="0"/>
              </a:spcAft>
              <a:buSzPts val="2400"/>
              <a:buNone/>
            </a:pPr>
            <a:br>
              <a:rPr b="1" lang="en-US"/>
            </a:br>
            <a:r>
              <a:rPr b="1" lang="en-US" sz="1800"/>
              <a:t>	</a:t>
            </a:r>
            <a:r>
              <a:rPr b="1" lang="en-US" sz="1800">
                <a:solidFill>
                  <a:schemeClr val="dk2"/>
                </a:solidFill>
                <a:latin typeface="Courier"/>
                <a:ea typeface="Courier"/>
                <a:cs typeface="Courier"/>
                <a:sym typeface="Courier"/>
              </a:rPr>
              <a:t>MOV	@R0,A</a:t>
            </a:r>
            <a:r>
              <a:rPr b="1" lang="en-US" sz="1800">
                <a:solidFill>
                  <a:srgbClr val="FF3300"/>
                </a:solidFill>
                <a:latin typeface="Courier"/>
                <a:ea typeface="Courier"/>
                <a:cs typeface="Courier"/>
                <a:sym typeface="Courier"/>
              </a:rPr>
              <a:t>	</a:t>
            </a:r>
            <a:r>
              <a:rPr b="1" lang="en-US" sz="1800">
                <a:solidFill>
                  <a:schemeClr val="dk1"/>
                </a:solidFill>
                <a:latin typeface="Courier"/>
                <a:ea typeface="Courier"/>
                <a:cs typeface="Courier"/>
                <a:sym typeface="Courier"/>
              </a:rPr>
              <a:t>;Store the content of 						;accumulator into the memory 					;location pointed to by 					;register R0. R0 could have an 				;8-bit address, such as 60H.</a:t>
            </a:r>
            <a:endParaRPr/>
          </a:p>
          <a:p>
            <a:pPr indent="-342900" lvl="0" marL="342900" rtl="0" algn="l">
              <a:lnSpc>
                <a:spcPct val="90000"/>
              </a:lnSpc>
              <a:spcBef>
                <a:spcPts val="360"/>
              </a:spcBef>
              <a:spcAft>
                <a:spcPts val="0"/>
              </a:spcAft>
              <a:buSzPts val="1800"/>
              <a:buFont typeface="Noto Sans Symbols"/>
              <a:buNone/>
            </a:pPr>
            <a:r>
              <a:t/>
            </a:r>
            <a:endParaRPr b="1" sz="1800">
              <a:solidFill>
                <a:srgbClr val="008000"/>
              </a:solidFill>
              <a:latin typeface="Courier"/>
              <a:ea typeface="Courier"/>
              <a:cs typeface="Courier"/>
              <a:sym typeface="Courier"/>
            </a:endParaRPr>
          </a:p>
          <a:p>
            <a:pPr indent="-342900" lvl="0" marL="342900" rtl="0" algn="l">
              <a:lnSpc>
                <a:spcPct val="90000"/>
              </a:lnSpc>
              <a:spcBef>
                <a:spcPts val="360"/>
              </a:spcBef>
              <a:spcAft>
                <a:spcPts val="0"/>
              </a:spcAft>
              <a:buSzPts val="1800"/>
              <a:buFont typeface="Noto Sans Symbols"/>
              <a:buNone/>
            </a:pPr>
            <a:r>
              <a:rPr b="1" lang="en-US" sz="1800">
                <a:solidFill>
                  <a:srgbClr val="FF3300"/>
                </a:solidFill>
                <a:latin typeface="Courier"/>
                <a:ea typeface="Courier"/>
                <a:cs typeface="Courier"/>
                <a:sym typeface="Courier"/>
              </a:rPr>
              <a:t>		</a:t>
            </a:r>
            <a:r>
              <a:rPr b="1" lang="en-US" sz="1800">
                <a:solidFill>
                  <a:schemeClr val="dk2"/>
                </a:solidFill>
                <a:latin typeface="Courier"/>
                <a:ea typeface="Courier"/>
                <a:cs typeface="Courier"/>
                <a:sym typeface="Courier"/>
              </a:rPr>
              <a:t>MOVX	A,@DPTR</a:t>
            </a:r>
            <a:r>
              <a:rPr b="1" lang="en-US" sz="1800">
                <a:solidFill>
                  <a:srgbClr val="FF3300"/>
                </a:solidFill>
                <a:latin typeface="Courier"/>
                <a:ea typeface="Courier"/>
                <a:cs typeface="Courier"/>
                <a:sym typeface="Courier"/>
              </a:rPr>
              <a:t>	</a:t>
            </a:r>
            <a:r>
              <a:rPr b="1" lang="en-US" sz="1800">
                <a:solidFill>
                  <a:schemeClr val="dk1"/>
                </a:solidFill>
                <a:latin typeface="Courier"/>
                <a:ea typeface="Courier"/>
                <a:cs typeface="Courier"/>
                <a:sym typeface="Courier"/>
              </a:rPr>
              <a:t>;Transfer the contents from 					;the memory location 						;pointed to by DPTR into the 					;accumulator. DPTR could have a				;16-bit address, such as 1234H.</a:t>
            </a:r>
            <a:endParaRPr sz="1600">
              <a:solidFill>
                <a:schemeClr val="dk1"/>
              </a:solidFill>
              <a:latin typeface="Courier"/>
              <a:ea typeface="Courier"/>
              <a:cs typeface="Courier"/>
              <a:sym typeface="Courier"/>
            </a:endParaRPr>
          </a:p>
        </p:txBody>
      </p:sp>
      <p:pic>
        <p:nvPicPr>
          <p:cNvPr id="133" name="Google Shape;133;p22"/>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SliconLabsTemplate">
  <a:themeElements>
    <a:clrScheme name="">
      <a:dk1>
        <a:srgbClr val="000000"/>
      </a:dk1>
      <a:lt1>
        <a:srgbClr val="FFFFFF"/>
      </a:lt1>
      <a:dk2>
        <a:srgbClr val="990000"/>
      </a:dk2>
      <a:lt2>
        <a:srgbClr val="808080"/>
      </a:lt2>
      <a:accent1>
        <a:srgbClr val="336699"/>
      </a:accent1>
      <a:accent2>
        <a:srgbClr val="9BA0AF"/>
      </a:accent2>
      <a:accent3>
        <a:srgbClr val="FFFFFF"/>
      </a:accent3>
      <a:accent4>
        <a:srgbClr val="000000"/>
      </a:accent4>
      <a:accent5>
        <a:srgbClr val="ADB8CA"/>
      </a:accent5>
      <a:accent6>
        <a:srgbClr val="8C919E"/>
      </a:accent6>
      <a:hlink>
        <a:srgbClr val="0033CC"/>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