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Cambria Mat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48F51D-0CC6-4173-A94B-A779A31F0907}">
  <a:tblStyle styleId="{6448F51D-0CC6-4173-A94B-A779A31F0907}" styleName="Table_0">
    <a:wholeTbl>
      <a:tcTxStyle b="off" i="off">
        <a:font>
          <a:latin typeface="Cambria Math"/>
          <a:ea typeface="Cambria Math"/>
          <a:cs typeface="Cambria Math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mbria Math"/>
          <a:ea typeface="Cambria Math"/>
          <a:cs typeface="Cambria Math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mbriaMath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  <a:defRPr b="0" sz="5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mbria Math"/>
              <a:buNone/>
              <a:defRPr b="1" sz="5600">
                <a:solidFill>
                  <a:srgbClr val="4CE0EA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mbria Math"/>
              <a:buNone/>
              <a:defRPr b="1" sz="5600" cap="none">
                <a:solidFill>
                  <a:srgbClr val="4AE3AC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mbria Math"/>
              <a:buNone/>
              <a:defRPr b="0" sz="26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2" name="Google Shape;72;p10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mbria Math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ambria Math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 Math"/>
              <a:buChar char="•"/>
              <a:defRPr b="0" i="0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 Math"/>
              <a:buChar char="•"/>
              <a:defRPr b="0" i="0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0" name="Google Shape;80;p10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  <a:defRPr b="0" i="0" sz="5000" u="none" cap="none" strike="noStrike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 Math"/>
              <a:buChar char="•"/>
              <a:defRPr b="0" i="0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 Math"/>
              <a:buChar char="•"/>
              <a:defRPr b="0" i="0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0" y="1295400"/>
            <a:ext cx="9144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None/>
            </a:pPr>
            <a:r>
              <a:rPr lang="en-US" sz="9600">
                <a:latin typeface="Arial"/>
                <a:ea typeface="Arial"/>
                <a:cs typeface="Arial"/>
                <a:sym typeface="Arial"/>
              </a:rPr>
              <a:t>8051</a:t>
            </a:r>
            <a:br>
              <a:rPr lang="en-US" sz="9600">
                <a:latin typeface="Arial"/>
                <a:ea typeface="Arial"/>
                <a:cs typeface="Arial"/>
                <a:sym typeface="Arial"/>
              </a:rPr>
            </a:br>
            <a:r>
              <a:rPr lang="en-US" sz="9600">
                <a:latin typeface="Arial"/>
                <a:ea typeface="Arial"/>
                <a:cs typeface="Arial"/>
                <a:sym typeface="Arial"/>
              </a:rPr>
              <a:t> Serial 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SBUF Register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57188" y="1066800"/>
            <a:ext cx="8786812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75"/>
              <a:buChar char="⚫"/>
            </a:pPr>
            <a:r>
              <a:rPr b="1" lang="en-US" sz="2500">
                <a:solidFill>
                  <a:srgbClr val="00B0F0"/>
                </a:solidFill>
              </a:rPr>
              <a:t>Sample Program:</a:t>
            </a:r>
            <a:endParaRPr sz="2500"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" y="1600200"/>
            <a:ext cx="89598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 0"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733800"/>
            <a:ext cx="76962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12/13/2018</a:t>
            </a:r>
            <a:endParaRPr/>
          </a:p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8051 by Vijay Kumar K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88392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25"/>
              <a:buFont typeface="Cambria Math"/>
              <a:buNone/>
            </a:pPr>
            <a:r>
              <a:rPr b="0" i="0" lang="en-US" sz="4125" u="none" cap="none" strike="noStrike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SCON Register</a:t>
            </a:r>
            <a:endParaRPr b="0" i="0" sz="4125" u="none" cap="none" strike="noStrike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>
            <a:off x="3048000" y="1752601"/>
            <a:ext cx="152400" cy="1142999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4038600" y="1752600"/>
            <a:ext cx="457200" cy="4572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5334000" y="1828800"/>
            <a:ext cx="228600" cy="17526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6111236" y="1828800"/>
            <a:ext cx="365764" cy="33528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7086600" y="1828801"/>
            <a:ext cx="304800" cy="1066799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8503918" y="1752600"/>
            <a:ext cx="45719" cy="23622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75" name="Google Shape;175;p23"/>
          <p:cNvSpPr/>
          <p:nvPr/>
        </p:nvSpPr>
        <p:spPr>
          <a:xfrm rot="5400000">
            <a:off x="1104900" y="1485900"/>
            <a:ext cx="457200" cy="114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76" name="Google Shape;176;p23"/>
          <p:cNvCxnSpPr/>
          <p:nvPr/>
        </p:nvCxnSpPr>
        <p:spPr>
          <a:xfrm rot="5400000">
            <a:off x="-19050" y="2990850"/>
            <a:ext cx="2057400" cy="342900"/>
          </a:xfrm>
          <a:prstGeom prst="straightConnector1">
            <a:avLst/>
          </a:prstGeom>
          <a:noFill/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7" name="Google Shape;177;p23"/>
          <p:cNvSpPr/>
          <p:nvPr/>
        </p:nvSpPr>
        <p:spPr>
          <a:xfrm>
            <a:off x="3810000" y="2209800"/>
            <a:ext cx="14478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Set to Enable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Serial 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reception</a:t>
            </a:r>
            <a:endParaRPr sz="16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1371600" y="2895600"/>
            <a:ext cx="23622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Enable Multiprocessor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Communication Mode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343400" y="3581400"/>
            <a:ext cx="19050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baseline="30000"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</a:t>
            </a: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Data Bit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Sent in Mode 2,3 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257800" y="5181600"/>
            <a:ext cx="26670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baseline="30000"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</a:t>
            </a: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Data Bit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Received in Mode 2,3 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7010400" y="4114800"/>
            <a:ext cx="19812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Set when a Character received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629400" y="2895600"/>
            <a:ext cx="17526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Set when Stop bit Txed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0" y="420395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87C2F1"/>
                    </a:gs>
                    <a:gs pos="43000">
                      <a:srgbClr val="B6DAFC"/>
                    </a:gs>
                    <a:gs pos="93000">
                      <a:srgbClr val="E8F2FE"/>
                    </a:gs>
                    <a:gs pos="100000">
                      <a:srgbClr val="F6FBFF"/>
                    </a:gs>
                  </a:gsLst>
                  <a:path path="circle">
                    <a:fillToRect b="50%" l="50%" r="50%" t="50%"/>
                  </a:path>
                  <a:tileRect/>
                </a:gradFill>
                <a:tableStyleId>{6448F51D-0CC6-4173-A94B-A779A31F0907}</a:tableStyleId>
              </a:tblPr>
              <a:tblGrid>
                <a:gridCol w="809300"/>
                <a:gridCol w="735725"/>
                <a:gridCol w="1103575"/>
                <a:gridCol w="1618600"/>
              </a:tblGrid>
              <a:tr h="44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SM0</a:t>
                      </a:r>
                      <a:endParaRPr b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SM1</a:t>
                      </a:r>
                      <a:endParaRPr b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Mode</a:t>
                      </a:r>
                      <a:endParaRPr b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b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</a:tr>
              <a:tr h="44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8-bit Shift Register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</a:tr>
              <a:tr h="44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8-bit UART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</a:tr>
              <a:tr h="44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9-bit UART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</a:tr>
              <a:tr h="44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9-bit UART</a:t>
                      </a:r>
                      <a:endParaRPr b="0" sz="16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8051 Serial Port – Mode 0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28625" y="1214438"/>
            <a:ext cx="825658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None/>
            </a:pPr>
            <a:r>
              <a:rPr lang="en-US">
                <a:solidFill>
                  <a:srgbClr val="808080"/>
                </a:solidFill>
              </a:rPr>
              <a:t>The Serial Port in Mode-0 has the following features: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-144780" lvl="0" marL="0" rtl="0" algn="l">
              <a:spcBef>
                <a:spcPts val="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Serial data </a:t>
            </a:r>
            <a:r>
              <a:rPr b="1" lang="en-US" sz="2400">
                <a:solidFill>
                  <a:srgbClr val="CC99FF"/>
                </a:solidFill>
              </a:rPr>
              <a:t>enters and exits through RXD</a:t>
            </a:r>
            <a:endParaRPr/>
          </a:p>
          <a:p>
            <a:pPr indent="-144780" lvl="0" marL="0" rtl="0" algn="l">
              <a:spcBef>
                <a:spcPts val="30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</a:t>
            </a:r>
            <a:r>
              <a:rPr b="1" lang="en-US" sz="2400">
                <a:solidFill>
                  <a:srgbClr val="CC99FF"/>
                </a:solidFill>
              </a:rPr>
              <a:t>TXD</a:t>
            </a:r>
            <a:r>
              <a:rPr lang="en-US" sz="2400"/>
              <a:t> outputs the </a:t>
            </a:r>
            <a:r>
              <a:rPr b="1" lang="en-US" sz="2400">
                <a:solidFill>
                  <a:srgbClr val="CC99FF"/>
                </a:solidFill>
              </a:rPr>
              <a:t>clock</a:t>
            </a:r>
            <a:endParaRPr/>
          </a:p>
          <a:p>
            <a:pPr indent="-144780" lvl="0" marL="0" rtl="0" algn="l">
              <a:spcBef>
                <a:spcPts val="30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8 bits are transmitted / received</a:t>
            </a:r>
            <a:endParaRPr/>
          </a:p>
          <a:p>
            <a:pPr indent="-144780" lvl="0" marL="0" rtl="0" algn="l">
              <a:spcBef>
                <a:spcPts val="30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The baud rate is fixed at (1/12) of the oscillator frequency</a:t>
            </a:r>
            <a:endParaRPr/>
          </a:p>
          <a:p>
            <a:pPr indent="0" lvl="0" marL="0" rtl="0" algn="l">
              <a:spcBef>
                <a:spcPts val="3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8051 Serial Port – Mode 1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28625" y="1214438"/>
            <a:ext cx="825658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None/>
            </a:pPr>
            <a:r>
              <a:rPr lang="en-US">
                <a:solidFill>
                  <a:srgbClr val="808080"/>
                </a:solidFill>
              </a:rPr>
              <a:t>The Serial Port in Mode-1 has the following features: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-144780" lvl="0" marL="0" rtl="0" algn="l">
              <a:spcBef>
                <a:spcPts val="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Serial data </a:t>
            </a:r>
            <a:r>
              <a:rPr b="1" lang="en-US" sz="2400">
                <a:solidFill>
                  <a:srgbClr val="CC99FF"/>
                </a:solidFill>
              </a:rPr>
              <a:t>enters through RXD</a:t>
            </a:r>
            <a:endParaRPr/>
          </a:p>
          <a:p>
            <a:pPr indent="-144780" lvl="0" marL="0" rtl="0" algn="l">
              <a:spcBef>
                <a:spcPts val="12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Serial data </a:t>
            </a:r>
            <a:r>
              <a:rPr b="1" lang="en-US" sz="2400">
                <a:solidFill>
                  <a:srgbClr val="CC99FF"/>
                </a:solidFill>
              </a:rPr>
              <a:t>exits through TXD</a:t>
            </a:r>
            <a:endParaRPr/>
          </a:p>
          <a:p>
            <a:pPr indent="-144780" lvl="0" marL="0" rtl="0" algn="l">
              <a:spcBef>
                <a:spcPts val="12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On receive, the stop bit goes into RB8 in SCON</a:t>
            </a:r>
            <a:endParaRPr/>
          </a:p>
          <a:p>
            <a:pPr indent="-144780" lvl="0" marL="0" rtl="0" algn="l">
              <a:spcBef>
                <a:spcPts val="12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b="1" lang="en-US" sz="2400">
                <a:solidFill>
                  <a:srgbClr val="CC99FF"/>
                </a:solidFill>
              </a:rPr>
              <a:t> 10 bits </a:t>
            </a:r>
            <a:r>
              <a:rPr lang="en-US" sz="2400"/>
              <a:t>are transmitted / received</a:t>
            </a:r>
            <a:endParaRPr/>
          </a:p>
          <a:p>
            <a:pPr indent="-107950" lvl="1" marL="400050" rtl="0" algn="l">
              <a:spcBef>
                <a:spcPts val="12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i="1" lang="en-US" sz="2000">
                <a:solidFill>
                  <a:srgbClr val="00B0F0"/>
                </a:solidFill>
              </a:rPr>
              <a:t> Start bit (0)</a:t>
            </a:r>
            <a:endParaRPr/>
          </a:p>
          <a:p>
            <a:pPr indent="-107950" lvl="1" marL="400050" rtl="0" algn="l">
              <a:spcBef>
                <a:spcPts val="12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i="1" lang="en-US" sz="2000">
                <a:solidFill>
                  <a:srgbClr val="00B0F0"/>
                </a:solidFill>
              </a:rPr>
              <a:t> Data bits (8)</a:t>
            </a:r>
            <a:endParaRPr/>
          </a:p>
          <a:p>
            <a:pPr indent="-107950" lvl="1" marL="400050" rtl="0" algn="l">
              <a:spcBef>
                <a:spcPts val="12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i="1" lang="en-US" sz="2000">
                <a:solidFill>
                  <a:srgbClr val="00B0F0"/>
                </a:solidFill>
              </a:rPr>
              <a:t> Stop Bit (1)</a:t>
            </a:r>
            <a:endParaRPr/>
          </a:p>
          <a:p>
            <a:pPr indent="-144780" lvl="0" marL="0" rtl="0" algn="l">
              <a:spcBef>
                <a:spcPts val="12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Baud rate is determined by the Timer 1 over flow rate.</a:t>
            </a:r>
            <a:endParaRPr/>
          </a:p>
          <a:p>
            <a:pPr indent="0" lvl="0" marL="0" rtl="0" algn="l">
              <a:spcBef>
                <a:spcPts val="17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8051 Serial Port – Mode 2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42938" y="1214438"/>
            <a:ext cx="78581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None/>
            </a:pPr>
            <a:r>
              <a:rPr lang="en-US">
                <a:solidFill>
                  <a:srgbClr val="808080"/>
                </a:solidFill>
              </a:rPr>
              <a:t>The Serial Port in Mode-2 has the following features: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-144780" lvl="0" marL="0" rtl="0" algn="l">
              <a:spcBef>
                <a:spcPts val="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Serial data </a:t>
            </a:r>
            <a:r>
              <a:rPr b="1" lang="en-US" sz="2400">
                <a:solidFill>
                  <a:srgbClr val="00B0F0"/>
                </a:solidFill>
              </a:rPr>
              <a:t>enters through RXD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Serial data </a:t>
            </a:r>
            <a:r>
              <a:rPr b="1" lang="en-US" sz="2400">
                <a:solidFill>
                  <a:srgbClr val="00B0F0"/>
                </a:solidFill>
              </a:rPr>
              <a:t>exits through TXD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9th data bit (</a:t>
            </a:r>
            <a:r>
              <a:rPr b="1" lang="en-US" sz="2400">
                <a:solidFill>
                  <a:srgbClr val="00B0F0"/>
                </a:solidFill>
              </a:rPr>
              <a:t>TB8</a:t>
            </a:r>
            <a:r>
              <a:rPr lang="en-US" sz="2400"/>
              <a:t>) can be assign value 0 or 1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On receive, the 9th data  bit goes into </a:t>
            </a:r>
            <a:r>
              <a:rPr b="1" lang="en-US" sz="2400">
                <a:solidFill>
                  <a:srgbClr val="00B0F0"/>
                </a:solidFill>
              </a:rPr>
              <a:t>RB8</a:t>
            </a:r>
            <a:r>
              <a:rPr lang="en-US" sz="2400"/>
              <a:t> in SCON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</a:t>
            </a:r>
            <a:r>
              <a:rPr b="1" lang="en-US" sz="2400">
                <a:solidFill>
                  <a:srgbClr val="00B0F0"/>
                </a:solidFill>
              </a:rPr>
              <a:t>11 bits </a:t>
            </a:r>
            <a:r>
              <a:rPr lang="en-US" sz="2400"/>
              <a:t>are transmitted / received</a:t>
            </a:r>
            <a:endParaRPr/>
          </a:p>
          <a:p>
            <a:pPr indent="-107950" lvl="1" marL="400050" rtl="0" algn="l">
              <a:spcBef>
                <a:spcPts val="6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lang="en-US" sz="2000"/>
              <a:t>Start bit (0)</a:t>
            </a:r>
            <a:endParaRPr/>
          </a:p>
          <a:p>
            <a:pPr indent="-107950" lvl="1" marL="400050" rtl="0" algn="l">
              <a:spcBef>
                <a:spcPts val="6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lang="en-US" sz="2000"/>
              <a:t>Data bits (9)</a:t>
            </a:r>
            <a:endParaRPr/>
          </a:p>
          <a:p>
            <a:pPr indent="-107950" lvl="1" marL="400050" rtl="0" algn="l">
              <a:spcBef>
                <a:spcPts val="6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lang="en-US" sz="2000"/>
              <a:t>Stop Bit (1)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</a:t>
            </a:r>
            <a:r>
              <a:rPr b="1" lang="en-US" sz="2400">
                <a:solidFill>
                  <a:srgbClr val="00B0F0"/>
                </a:solidFill>
              </a:rPr>
              <a:t>Baud rate </a:t>
            </a:r>
            <a:r>
              <a:rPr lang="en-US" sz="2400"/>
              <a:t>is programmable</a:t>
            </a:r>
            <a:endParaRPr/>
          </a:p>
          <a:p>
            <a:pPr indent="0" lvl="0" marL="0" rtl="0" algn="l">
              <a:spcBef>
                <a:spcPts val="11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8051 Serial Port – Mode 3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642938" y="1214438"/>
            <a:ext cx="78581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None/>
            </a:pPr>
            <a:r>
              <a:rPr lang="en-US">
                <a:solidFill>
                  <a:srgbClr val="808080"/>
                </a:solidFill>
              </a:rPr>
              <a:t>The Serial Port in Mode-3 has the following features: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-144780" lvl="0" marL="0" rtl="0" algn="l">
              <a:spcBef>
                <a:spcPts val="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Serial data </a:t>
            </a:r>
            <a:r>
              <a:rPr b="1" lang="en-US" sz="2400">
                <a:solidFill>
                  <a:srgbClr val="00B0F0"/>
                </a:solidFill>
              </a:rPr>
              <a:t>enters through RXD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Serial data </a:t>
            </a:r>
            <a:r>
              <a:rPr b="1" lang="en-US" sz="2400">
                <a:solidFill>
                  <a:srgbClr val="00B0F0"/>
                </a:solidFill>
              </a:rPr>
              <a:t>exits through TXD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9th data bit (</a:t>
            </a:r>
            <a:r>
              <a:rPr b="1" lang="en-US" sz="2400">
                <a:solidFill>
                  <a:srgbClr val="00B0F0"/>
                </a:solidFill>
              </a:rPr>
              <a:t>TB8</a:t>
            </a:r>
            <a:r>
              <a:rPr lang="en-US" sz="2400"/>
              <a:t>) can be assign value 0 or 1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On receive, the 9th data  bit goes into </a:t>
            </a:r>
            <a:r>
              <a:rPr b="1" lang="en-US" sz="2400">
                <a:solidFill>
                  <a:srgbClr val="00B0F0"/>
                </a:solidFill>
              </a:rPr>
              <a:t>RB8</a:t>
            </a:r>
            <a:r>
              <a:rPr lang="en-US" sz="2400"/>
              <a:t> in SCON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</a:t>
            </a:r>
            <a:r>
              <a:rPr b="1" lang="en-US" sz="2400">
                <a:solidFill>
                  <a:srgbClr val="00B0F0"/>
                </a:solidFill>
              </a:rPr>
              <a:t>11 bits </a:t>
            </a:r>
            <a:r>
              <a:rPr lang="en-US" sz="2400"/>
              <a:t>are transmitted / received</a:t>
            </a:r>
            <a:endParaRPr/>
          </a:p>
          <a:p>
            <a:pPr indent="-107950" lvl="1" marL="400050" rtl="0" algn="l">
              <a:spcBef>
                <a:spcPts val="6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lang="en-US" sz="2000"/>
              <a:t>Start bit (0)</a:t>
            </a:r>
            <a:endParaRPr/>
          </a:p>
          <a:p>
            <a:pPr indent="-107950" lvl="1" marL="400050" rtl="0" algn="l">
              <a:spcBef>
                <a:spcPts val="6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lang="en-US" sz="2000"/>
              <a:t>Data bits (9)</a:t>
            </a:r>
            <a:endParaRPr/>
          </a:p>
          <a:p>
            <a:pPr indent="-107950" lvl="1" marL="400050" rtl="0" algn="l">
              <a:spcBef>
                <a:spcPts val="600"/>
              </a:spcBef>
              <a:spcAft>
                <a:spcPts val="0"/>
              </a:spcAft>
              <a:buSzPts val="1700"/>
              <a:buFont typeface="Cambria Math"/>
              <a:buAutoNum type="arabicPeriod"/>
            </a:pPr>
            <a:r>
              <a:rPr lang="en-US" sz="2000"/>
              <a:t>Stop Bit (1)</a:t>
            </a:r>
            <a:endParaRPr/>
          </a:p>
          <a:p>
            <a:pPr indent="-144780" lvl="0" marL="0" rtl="0" algn="l">
              <a:spcBef>
                <a:spcPts val="600"/>
              </a:spcBef>
              <a:spcAft>
                <a:spcPts val="0"/>
              </a:spcAft>
              <a:buSzPts val="2280"/>
              <a:buFont typeface="Cambria Math"/>
              <a:buAutoNum type="arabicPeriod"/>
            </a:pPr>
            <a:r>
              <a:rPr lang="en-US" sz="2400"/>
              <a:t> </a:t>
            </a:r>
            <a:r>
              <a:rPr b="1" lang="en-US" sz="2400">
                <a:solidFill>
                  <a:srgbClr val="00B0F0"/>
                </a:solidFill>
              </a:rPr>
              <a:t>Baud rate </a:t>
            </a:r>
            <a:r>
              <a:rPr lang="en-US" sz="2400"/>
              <a:t>is determined by Timer 1 overflow rate.</a:t>
            </a:r>
            <a:endParaRPr/>
          </a:p>
          <a:p>
            <a:pPr indent="0" lvl="0" marL="0" rtl="0" algn="l">
              <a:spcBef>
                <a:spcPts val="11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mbria Math"/>
              <a:buNone/>
            </a:pPr>
            <a:r>
              <a:rPr lang="en-US" sz="4500"/>
              <a:t>Programming Serial Data Transmission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-142875" y="1000125"/>
            <a:ext cx="9072563" cy="535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888" lvl="1" marL="640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1. </a:t>
            </a:r>
            <a:r>
              <a:rPr b="1" lang="en-US" sz="2200">
                <a:solidFill>
                  <a:srgbClr val="00B0F0"/>
                </a:solidFill>
              </a:rPr>
              <a:t>TMOD register </a:t>
            </a:r>
            <a:r>
              <a:rPr lang="en-US" sz="2200"/>
              <a:t>is loaded with the value </a:t>
            </a:r>
            <a:r>
              <a:rPr b="1" lang="en-US" sz="2200">
                <a:solidFill>
                  <a:srgbClr val="00B0F0"/>
                </a:solidFill>
              </a:rPr>
              <a:t>20H</a:t>
            </a:r>
            <a:r>
              <a:rPr lang="en-US" sz="2200"/>
              <a:t>, indicating the use of timer 1 in mode 2 (8-bit auto-reload) </a:t>
            </a:r>
            <a:r>
              <a:rPr b="1" lang="en-US" sz="2200">
                <a:solidFill>
                  <a:srgbClr val="00B0F0"/>
                </a:solidFill>
              </a:rPr>
              <a:t>to set baud rate</a:t>
            </a:r>
            <a:r>
              <a:rPr lang="en-US" sz="2200"/>
              <a:t>.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2. The </a:t>
            </a:r>
            <a:r>
              <a:rPr b="1" lang="en-US" sz="2200">
                <a:solidFill>
                  <a:srgbClr val="00B0F0"/>
                </a:solidFill>
              </a:rPr>
              <a:t>TH1</a:t>
            </a:r>
            <a:r>
              <a:rPr lang="en-US" sz="2200"/>
              <a:t> is loaded with one of the values to set baud rate for serial data transfer.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3. The </a:t>
            </a:r>
            <a:r>
              <a:rPr b="1" lang="en-US" sz="2200">
                <a:solidFill>
                  <a:srgbClr val="00B0F0"/>
                </a:solidFill>
              </a:rPr>
              <a:t>SCON register </a:t>
            </a:r>
            <a:r>
              <a:rPr lang="en-US" sz="2200"/>
              <a:t>is loaded with the value </a:t>
            </a:r>
            <a:r>
              <a:rPr b="1" lang="en-US" sz="2200">
                <a:solidFill>
                  <a:srgbClr val="00B0F0"/>
                </a:solidFill>
              </a:rPr>
              <a:t>50H</a:t>
            </a:r>
            <a:r>
              <a:rPr lang="en-US" sz="2200"/>
              <a:t>, indicating serial mode 1, where an 8- bit data is framed with start and stop bits.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4. </a:t>
            </a:r>
            <a:r>
              <a:rPr b="1" lang="en-US" sz="2200">
                <a:solidFill>
                  <a:srgbClr val="00B0F0"/>
                </a:solidFill>
              </a:rPr>
              <a:t>TR1</a:t>
            </a:r>
            <a:r>
              <a:rPr lang="en-US" sz="2200"/>
              <a:t> is set to 1 to start timer 1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5. </a:t>
            </a:r>
            <a:r>
              <a:rPr b="1" lang="en-US" sz="2200">
                <a:solidFill>
                  <a:srgbClr val="00B0F0"/>
                </a:solidFill>
              </a:rPr>
              <a:t>TI</a:t>
            </a:r>
            <a:r>
              <a:rPr lang="en-US" sz="2200"/>
              <a:t> is cleared by </a:t>
            </a:r>
            <a:r>
              <a:rPr b="1" lang="en-US" sz="2200">
                <a:solidFill>
                  <a:srgbClr val="00B0F0"/>
                </a:solidFill>
              </a:rPr>
              <a:t>CLR TI </a:t>
            </a:r>
            <a:r>
              <a:rPr lang="en-US" sz="2200"/>
              <a:t>instruction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6. The character byte to be transferred serially is written into </a:t>
            </a:r>
            <a:r>
              <a:rPr b="1" lang="en-US" sz="2200">
                <a:solidFill>
                  <a:srgbClr val="00B0F0"/>
                </a:solidFill>
              </a:rPr>
              <a:t>SBUF register.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7. The </a:t>
            </a:r>
            <a:r>
              <a:rPr b="1" lang="en-US" sz="2200">
                <a:solidFill>
                  <a:srgbClr val="00B0F0"/>
                </a:solidFill>
              </a:rPr>
              <a:t>TI flag bit </a:t>
            </a:r>
            <a:r>
              <a:rPr lang="en-US" sz="2200"/>
              <a:t>is monitored with the use of instruction </a:t>
            </a:r>
            <a:r>
              <a:rPr b="1" lang="en-US" sz="2200">
                <a:solidFill>
                  <a:srgbClr val="00B0F0"/>
                </a:solidFill>
              </a:rPr>
              <a:t>JNB TI, xx </a:t>
            </a:r>
            <a:r>
              <a:rPr lang="en-US" sz="2200"/>
              <a:t>to see if the character has been transferred completely.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Cambria Math"/>
              <a:buNone/>
            </a:pPr>
            <a:r>
              <a:rPr lang="en-US" sz="2200"/>
              <a:t>8. To transfer the next byte, </a:t>
            </a:r>
            <a:r>
              <a:rPr b="1" lang="en-US" sz="2200">
                <a:solidFill>
                  <a:srgbClr val="00B0F0"/>
                </a:solidFill>
              </a:rPr>
              <a:t>go to step 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mbria Math"/>
              <a:buNone/>
            </a:pPr>
            <a:r>
              <a:rPr lang="en-US" sz="4500"/>
              <a:t>Programming Serial Data Reception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142875" y="1000125"/>
            <a:ext cx="8786813" cy="535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1. </a:t>
            </a:r>
            <a:r>
              <a:rPr b="1" lang="en-US" sz="2200">
                <a:solidFill>
                  <a:srgbClr val="00B0F0"/>
                </a:solidFill>
              </a:rPr>
              <a:t>TMOD register </a:t>
            </a:r>
            <a:r>
              <a:rPr lang="en-US" sz="2200"/>
              <a:t>is loaded with the value </a:t>
            </a:r>
            <a:r>
              <a:rPr b="1" lang="en-US" sz="2200">
                <a:solidFill>
                  <a:srgbClr val="00B0F0"/>
                </a:solidFill>
              </a:rPr>
              <a:t>20H</a:t>
            </a:r>
            <a:r>
              <a:rPr lang="en-US" sz="2200"/>
              <a:t>, indicating the use of timer 1 in mode 2 (8-bit auto-reload) </a:t>
            </a:r>
            <a:r>
              <a:rPr b="1" lang="en-US" sz="2200">
                <a:solidFill>
                  <a:srgbClr val="00B0F0"/>
                </a:solidFill>
              </a:rPr>
              <a:t>to set baud rate.</a:t>
            </a:r>
            <a:endParaRPr/>
          </a:p>
          <a:p>
            <a:pPr indent="-274320" lvl="0" marL="274320" rtl="0" algn="just">
              <a:spcBef>
                <a:spcPts val="120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2. </a:t>
            </a:r>
            <a:r>
              <a:rPr b="1" lang="en-US" sz="2200">
                <a:solidFill>
                  <a:srgbClr val="00B0F0"/>
                </a:solidFill>
              </a:rPr>
              <a:t>TH1</a:t>
            </a:r>
            <a:r>
              <a:rPr lang="en-US" sz="2200"/>
              <a:t> is loaded to set baud rate</a:t>
            </a:r>
            <a:endParaRPr/>
          </a:p>
          <a:p>
            <a:pPr indent="-274320" lvl="0" marL="274320" rtl="0" algn="just">
              <a:spcBef>
                <a:spcPts val="120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3. The </a:t>
            </a:r>
            <a:r>
              <a:rPr b="1" lang="en-US" sz="2200">
                <a:solidFill>
                  <a:srgbClr val="00B0F0"/>
                </a:solidFill>
              </a:rPr>
              <a:t>SCON register </a:t>
            </a:r>
            <a:r>
              <a:rPr lang="en-US" sz="2200"/>
              <a:t>is loaded with the value </a:t>
            </a:r>
            <a:r>
              <a:rPr b="1" lang="en-US" sz="2200">
                <a:solidFill>
                  <a:srgbClr val="00B0F0"/>
                </a:solidFill>
              </a:rPr>
              <a:t>50H</a:t>
            </a:r>
            <a:r>
              <a:rPr lang="en-US" sz="2200"/>
              <a:t>, indicating serial mode 1, where an 8- bit data is framed with start and stop bits.</a:t>
            </a:r>
            <a:endParaRPr/>
          </a:p>
          <a:p>
            <a:pPr indent="-274320" lvl="0" marL="274320" rtl="0" algn="just">
              <a:spcBef>
                <a:spcPts val="120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4. </a:t>
            </a:r>
            <a:r>
              <a:rPr b="1" lang="en-US" sz="2200">
                <a:solidFill>
                  <a:srgbClr val="00B0F0"/>
                </a:solidFill>
              </a:rPr>
              <a:t>TR1</a:t>
            </a:r>
            <a:r>
              <a:rPr lang="en-US" sz="2200"/>
              <a:t> is set to 1 to start timer 1</a:t>
            </a:r>
            <a:endParaRPr/>
          </a:p>
          <a:p>
            <a:pPr indent="-274320" lvl="0" marL="274320" rtl="0" algn="just">
              <a:spcBef>
                <a:spcPts val="120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5. </a:t>
            </a:r>
            <a:r>
              <a:rPr b="1" lang="en-US" sz="2200">
                <a:solidFill>
                  <a:srgbClr val="00B0F0"/>
                </a:solidFill>
              </a:rPr>
              <a:t>RI </a:t>
            </a:r>
            <a:r>
              <a:rPr lang="en-US" sz="2200"/>
              <a:t>is cleared by </a:t>
            </a:r>
            <a:r>
              <a:rPr b="1" lang="en-US" sz="2200">
                <a:solidFill>
                  <a:srgbClr val="00B0F0"/>
                </a:solidFill>
              </a:rPr>
              <a:t>CLR RI</a:t>
            </a:r>
            <a:r>
              <a:rPr lang="en-US" sz="2200"/>
              <a:t> instruction</a:t>
            </a:r>
            <a:endParaRPr/>
          </a:p>
          <a:p>
            <a:pPr indent="-274320" lvl="0" marL="274320" rtl="0" algn="just">
              <a:spcBef>
                <a:spcPts val="120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6. The </a:t>
            </a:r>
            <a:r>
              <a:rPr b="1" lang="en-US" sz="2200">
                <a:solidFill>
                  <a:srgbClr val="00B0F0"/>
                </a:solidFill>
              </a:rPr>
              <a:t>RI flag bit </a:t>
            </a:r>
            <a:r>
              <a:rPr lang="en-US" sz="2200"/>
              <a:t>is monitored with the use of instruction </a:t>
            </a:r>
            <a:r>
              <a:rPr b="1" lang="en-US" sz="2200">
                <a:solidFill>
                  <a:srgbClr val="00B0F0"/>
                </a:solidFill>
              </a:rPr>
              <a:t>JNB RI, xx </a:t>
            </a:r>
            <a:r>
              <a:rPr lang="en-US" sz="2200"/>
              <a:t>to see if an entire character has been received yet</a:t>
            </a:r>
            <a:endParaRPr/>
          </a:p>
          <a:p>
            <a:pPr indent="-274320" lvl="0" marL="274320" rtl="0" algn="just">
              <a:spcBef>
                <a:spcPts val="120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7. </a:t>
            </a:r>
            <a:r>
              <a:rPr b="1" lang="en-US" sz="2200">
                <a:solidFill>
                  <a:srgbClr val="00B0F0"/>
                </a:solidFill>
              </a:rPr>
              <a:t>When RI is raised</a:t>
            </a:r>
            <a:r>
              <a:rPr lang="en-US" sz="2200"/>
              <a:t>, </a:t>
            </a:r>
            <a:r>
              <a:rPr b="1" lang="en-US" sz="2200">
                <a:solidFill>
                  <a:srgbClr val="00B0F0"/>
                </a:solidFill>
              </a:rPr>
              <a:t>SBUF</a:t>
            </a:r>
            <a:r>
              <a:rPr lang="en-US" sz="2200"/>
              <a:t> has the byte, its contents are moved into a safe place.</a:t>
            </a:r>
            <a:endParaRPr/>
          </a:p>
          <a:p>
            <a:pPr indent="-274320" lvl="0" marL="274320" rtl="0" algn="just">
              <a:spcBef>
                <a:spcPts val="1200"/>
              </a:spcBef>
              <a:spcAft>
                <a:spcPts val="0"/>
              </a:spcAft>
              <a:buSzPts val="2090"/>
              <a:buFont typeface="Cambria Math"/>
              <a:buNone/>
            </a:pPr>
            <a:r>
              <a:rPr lang="en-US" sz="2200"/>
              <a:t>8. To receive the next character, </a:t>
            </a:r>
            <a:r>
              <a:rPr b="1" lang="en-US" sz="2200">
                <a:solidFill>
                  <a:srgbClr val="00B0F0"/>
                </a:solidFill>
              </a:rPr>
              <a:t>go to step 5.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Doubling Baud Rate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73038" y="1214438"/>
            <a:ext cx="8786812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There are two ways to increase the baud rate of data transfer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SzPts val="2380"/>
              <a:buFont typeface="Cambria Math"/>
              <a:buAutoNum type="arabicPeriod"/>
            </a:pPr>
            <a:r>
              <a:rPr b="1" lang="en-US" sz="2800">
                <a:solidFill>
                  <a:srgbClr val="00B0F0"/>
                </a:solidFill>
              </a:rPr>
              <a:t>By using a higher frequency crystal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SzPts val="2380"/>
              <a:buFont typeface="Cambria Math"/>
              <a:buAutoNum type="arabicPeriod"/>
            </a:pPr>
            <a:r>
              <a:rPr b="1" lang="en-US" sz="2800">
                <a:solidFill>
                  <a:srgbClr val="00B0F0"/>
                </a:solidFill>
              </a:rPr>
              <a:t>By changing a bit in the PCON register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12/13/2018</a:t>
            </a:r>
            <a:endParaRPr/>
          </a:p>
        </p:txBody>
      </p:sp>
      <p:sp>
        <p:nvSpPr>
          <p:cNvPr id="231" name="Google Shape;231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8051 by Vijay Kumar K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152400" y="304800"/>
            <a:ext cx="38102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PCON register</a:t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0" y="1371600"/>
            <a:ext cx="3416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mbria Math"/>
                <a:ea typeface="Cambria Math"/>
                <a:cs typeface="Cambria Math"/>
                <a:sym typeface="Cambria Math"/>
              </a:rPr>
              <a:t>PCON register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an 8-bit register.</a:t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37" y="1828800"/>
            <a:ext cx="7240588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/>
          <p:nvPr/>
        </p:nvSpPr>
        <p:spPr>
          <a:xfrm>
            <a:off x="0" y="2670175"/>
            <a:ext cx="87153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0B0F0"/>
                </a:solidFill>
                <a:latin typeface="Cambria Math"/>
                <a:ea typeface="Cambria Math"/>
                <a:cs typeface="Cambria Math"/>
                <a:sym typeface="Cambria Math"/>
              </a:rPr>
              <a:t>When 8051 is powered up, </a:t>
            </a:r>
            <a:r>
              <a:rPr b="1" i="0" lang="en-US" sz="2000" u="none" cap="none" strike="noStrike">
                <a:solidFill>
                  <a:srgbClr val="CC99FF"/>
                </a:solidFill>
                <a:latin typeface="Cambria Math"/>
                <a:ea typeface="Cambria Math"/>
                <a:cs typeface="Cambria Math"/>
                <a:sym typeface="Cambria Math"/>
              </a:rPr>
              <a:t>SMOD</a:t>
            </a:r>
            <a:r>
              <a:rPr b="0" i="0" lang="en-US" sz="2000" u="none" cap="none" strike="noStrike">
                <a:solidFill>
                  <a:srgbClr val="00B0F0"/>
                </a:solidFill>
                <a:latin typeface="Cambria Math"/>
                <a:ea typeface="Cambria Math"/>
                <a:cs typeface="Cambria Math"/>
                <a:sym typeface="Cambria Math"/>
              </a:rPr>
              <a:t> is zero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B0F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CC99FF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rgbClr val="CC99FF"/>
                </a:solidFill>
                <a:latin typeface="Cambria Math"/>
                <a:ea typeface="Cambria Math"/>
                <a:cs typeface="Cambria Math"/>
                <a:sym typeface="Cambria Math"/>
              </a:rPr>
              <a:t>We can set it to high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Cambria Math"/>
                <a:ea typeface="Cambria Math"/>
                <a:cs typeface="Cambria Math"/>
                <a:sym typeface="Cambria Math"/>
              </a:rPr>
              <a:t>by software and thereby </a:t>
            </a:r>
            <a:r>
              <a:rPr b="1" i="0" lang="en-US" sz="2000" u="none" cap="none" strike="noStrike">
                <a:solidFill>
                  <a:srgbClr val="CC99FF"/>
                </a:solidFill>
                <a:latin typeface="Cambria Math"/>
                <a:ea typeface="Cambria Math"/>
                <a:cs typeface="Cambria Math"/>
                <a:sym typeface="Cambria Math"/>
              </a:rPr>
              <a:t>double</a:t>
            </a:r>
            <a:r>
              <a:rPr b="0" i="0" lang="en-US" sz="2000" u="none" cap="none" strike="noStrike">
                <a:solidFill>
                  <a:srgbClr val="CC99FF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Cambria Math"/>
                <a:ea typeface="Cambria Math"/>
                <a:cs typeface="Cambria Math"/>
                <a:sym typeface="Cambria Math"/>
              </a:rPr>
              <a:t>the baud rate.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457200" y="3733800"/>
            <a:ext cx="8382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SMOD Baud rate is twice as much higher by setting this bit.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GF1 General-purpose bit (available for use).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GF0 General-purpose bit (available for use).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PD By setting this bit the microcontroller enters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Power Down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mode.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IDL By setting this bit the microcontroller enters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Idle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mode.</a:t>
            </a:r>
            <a:endParaRPr b="0" i="0" sz="11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11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Basics of Serial Communication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0" y="1214438"/>
            <a:ext cx="914400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/>
              <a:t>Computers transfer data in </a:t>
            </a:r>
            <a:r>
              <a:rPr b="1" lang="en-US">
                <a:solidFill>
                  <a:srgbClr val="00B0F0"/>
                </a:solidFill>
              </a:rPr>
              <a:t>two</a:t>
            </a:r>
            <a:r>
              <a:rPr lang="en-US"/>
              <a:t> ways:</a:t>
            </a:r>
            <a:endParaRPr/>
          </a:p>
          <a:p>
            <a:pPr indent="-246888" lvl="1" marL="640080" rtl="0" algn="just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b="1" lang="en-US">
                <a:solidFill>
                  <a:srgbClr val="00B0F0"/>
                </a:solidFill>
              </a:rPr>
              <a:t>Parallel:</a:t>
            </a:r>
            <a:r>
              <a:rPr lang="en-US"/>
              <a:t> Often 8 or more lines (wire conductors) are used to transfer data to a device that is only a few feet away.</a:t>
            </a:r>
            <a:endParaRPr/>
          </a:p>
          <a:p>
            <a:pPr indent="-246888" lvl="1" marL="640080" rtl="0" algn="just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b="1" lang="en-US">
                <a:solidFill>
                  <a:srgbClr val="00B0F0"/>
                </a:solidFill>
              </a:rPr>
              <a:t>Serial:</a:t>
            </a:r>
            <a:r>
              <a:rPr lang="en-US"/>
              <a:t> To transfer to a device located many meters away, the serial method is used. The data is sent one bit at a time.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05200"/>
            <a:ext cx="9144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12/13/2018</a:t>
            </a:r>
            <a:endParaRPr/>
          </a:p>
        </p:txBody>
      </p:sp>
      <p:sp>
        <p:nvSpPr>
          <p:cNvPr id="243" name="Google Shape;243;p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8051 by Vijay Kumar K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8051 Microcontroller Power Consumption Control"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Doubling Baud Rate (cont…)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3" y="1143000"/>
            <a:ext cx="750093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25" y="2389188"/>
            <a:ext cx="7515225" cy="164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813" y="4138613"/>
            <a:ext cx="7500937" cy="265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0" y="8382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mbria Math"/>
              <a:buNone/>
            </a:pPr>
            <a:r>
              <a:rPr lang="en-US" sz="4500"/>
              <a:t>Basics of Serial Communication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0" y="17526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Serial data communication uses </a:t>
            </a:r>
            <a:r>
              <a:rPr b="1" lang="en-US" sz="2800">
                <a:solidFill>
                  <a:srgbClr val="00B0F0"/>
                </a:solidFill>
              </a:rPr>
              <a:t>two</a:t>
            </a:r>
            <a:r>
              <a:rPr lang="en-US" sz="2800"/>
              <a:t> methods</a:t>
            </a:r>
            <a:endParaRPr/>
          </a:p>
          <a:p>
            <a:pPr indent="-246888" lvl="1" marL="640080" rtl="0" algn="l">
              <a:spcBef>
                <a:spcPts val="60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>
                <a:solidFill>
                  <a:srgbClr val="00B0F0"/>
                </a:solidFill>
              </a:rPr>
              <a:t>Synchronous</a:t>
            </a:r>
            <a:r>
              <a:rPr lang="en-US" sz="2800"/>
              <a:t> method transfers a block of data at a time</a:t>
            </a:r>
            <a:endParaRPr/>
          </a:p>
          <a:p>
            <a:pPr indent="-246888" lvl="1" marL="640080" rtl="0" algn="l">
              <a:spcBef>
                <a:spcPts val="240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>
                <a:solidFill>
                  <a:srgbClr val="00B0F0"/>
                </a:solidFill>
              </a:rPr>
              <a:t>Asynchronous</a:t>
            </a:r>
            <a:r>
              <a:rPr lang="en-US" sz="2800"/>
              <a:t> method transfers a single byte at a time</a:t>
            </a:r>
            <a:endParaRPr/>
          </a:p>
          <a:p>
            <a:pPr indent="-274320" lvl="0" marL="274320" rtl="0" algn="l">
              <a:spcBef>
                <a:spcPts val="240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There are </a:t>
            </a:r>
            <a:r>
              <a:rPr b="1" lang="en-US" sz="2800">
                <a:solidFill>
                  <a:srgbClr val="00B0F0"/>
                </a:solidFill>
              </a:rPr>
              <a:t>special IC’s</a:t>
            </a:r>
            <a:r>
              <a:rPr lang="en-US" sz="2800"/>
              <a:t> made by many manufacturers for serial communications.</a:t>
            </a:r>
            <a:endParaRPr/>
          </a:p>
          <a:p>
            <a:pPr indent="-246888" lvl="1" marL="640080" rtl="0" algn="l">
              <a:spcBef>
                <a:spcPts val="60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>
                <a:solidFill>
                  <a:srgbClr val="00B0F0"/>
                </a:solidFill>
              </a:rPr>
              <a:t>UART</a:t>
            </a:r>
            <a:r>
              <a:rPr lang="en-US" sz="2800"/>
              <a:t> (universal asynchronous Receiver transmitter)</a:t>
            </a:r>
            <a:endParaRPr/>
          </a:p>
          <a:p>
            <a:pPr indent="-246888" lvl="1" marL="640080" rtl="0" algn="l">
              <a:spcBef>
                <a:spcPts val="240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>
                <a:solidFill>
                  <a:srgbClr val="00B0F0"/>
                </a:solidFill>
              </a:rPr>
              <a:t>USART </a:t>
            </a:r>
            <a:r>
              <a:rPr lang="en-US" sz="2800"/>
              <a:t>(universal synchronous-asynchronous Receiver-transmitter)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Asynchronous – Start &amp; Stop Bit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73038" y="1214438"/>
            <a:ext cx="878681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Asynchronous serial data communication is widely used for </a:t>
            </a:r>
            <a:r>
              <a:rPr b="1" lang="en-US">
                <a:solidFill>
                  <a:srgbClr val="00B0F0"/>
                </a:solidFill>
              </a:rPr>
              <a:t>character-oriented</a:t>
            </a:r>
            <a:r>
              <a:rPr lang="en-US"/>
              <a:t> transmissions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Each character is placed in between </a:t>
            </a:r>
            <a:r>
              <a:rPr b="1" lang="en-US">
                <a:solidFill>
                  <a:srgbClr val="00B0F0"/>
                </a:solidFill>
              </a:rPr>
              <a:t>start and stop bits</a:t>
            </a:r>
            <a:r>
              <a:rPr lang="en-US"/>
              <a:t>, this is called </a:t>
            </a:r>
            <a:r>
              <a:rPr b="1" lang="en-US">
                <a:solidFill>
                  <a:srgbClr val="00B0F0"/>
                </a:solidFill>
              </a:rPr>
              <a:t>framing.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b="1" lang="en-US">
                <a:solidFill>
                  <a:srgbClr val="00B0F0"/>
                </a:solidFill>
              </a:rPr>
              <a:t>Block-oriented</a:t>
            </a:r>
            <a:r>
              <a:rPr lang="en-US"/>
              <a:t> data transfers use the synchronous method.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b="1" lang="en-US">
                <a:solidFill>
                  <a:srgbClr val="0070C0"/>
                </a:solidFill>
              </a:rPr>
              <a:t>The start bit is always one bit, but the stop bit can be one or two bits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b="1" lang="en-US">
                <a:solidFill>
                  <a:srgbClr val="0070C0"/>
                </a:solidFill>
              </a:rPr>
              <a:t>The start bit is always a 0 (low) and the stop bit(s) is 1 (high)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Asynchronous – Start &amp; Stop Bit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7138"/>
            <a:ext cx="9144000" cy="563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Data Transfer Rate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0" y="1071562"/>
            <a:ext cx="9144000" cy="578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The rate of data transfer in serial data communication is stated in </a:t>
            </a:r>
            <a:r>
              <a:rPr b="1" lang="en-US">
                <a:solidFill>
                  <a:srgbClr val="00B0F0"/>
                </a:solidFill>
              </a:rPr>
              <a:t>bps</a:t>
            </a:r>
            <a:r>
              <a:rPr lang="en-US"/>
              <a:t> (</a:t>
            </a:r>
            <a:r>
              <a:rPr b="1" lang="en-US">
                <a:solidFill>
                  <a:srgbClr val="00B0F0"/>
                </a:solidFill>
              </a:rPr>
              <a:t>bits per second</a:t>
            </a:r>
            <a:r>
              <a:rPr lang="en-US"/>
              <a:t>).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Another widely used terminology for bps is </a:t>
            </a:r>
            <a:r>
              <a:rPr b="1" lang="en-US">
                <a:solidFill>
                  <a:srgbClr val="00B0F0"/>
                </a:solidFill>
              </a:rPr>
              <a:t>baud rate.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/>
              <a:t>It is modem terminology and is defined as </a:t>
            </a:r>
            <a:r>
              <a:rPr b="1" lang="en-US">
                <a:solidFill>
                  <a:srgbClr val="00B0F0"/>
                </a:solidFill>
              </a:rPr>
              <a:t>the number of signal changes per second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/>
              <a:t>In modems, there are occasions when a single change of signal transfers several bits of data</a:t>
            </a:r>
            <a:endParaRPr/>
          </a:p>
          <a:p>
            <a:pPr indent="-11734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As far as the </a:t>
            </a:r>
            <a:r>
              <a:rPr b="1" lang="en-US">
                <a:solidFill>
                  <a:srgbClr val="00B0F0"/>
                </a:solidFill>
              </a:rPr>
              <a:t>conductor wire </a:t>
            </a:r>
            <a:r>
              <a:rPr lang="en-US"/>
              <a:t>is concerned, </a:t>
            </a:r>
            <a:r>
              <a:rPr b="1" lang="en-US">
                <a:solidFill>
                  <a:srgbClr val="00B0F0"/>
                </a:solidFill>
              </a:rPr>
              <a:t>the baud rate and bps are the same.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8051 Serial Port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0" y="1214438"/>
            <a:ext cx="9144000" cy="264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 Synchronous and Asynchronous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 SCON Register is used to Control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 Data Transfer through TXd &amp; RXd pins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 Some time - Clock through TXd Pin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❖"/>
            </a:pPr>
            <a:r>
              <a:rPr lang="en-US"/>
              <a:t> Four Modes of Operation: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04800" y="4076700"/>
            <a:ext cx="8382000" cy="213836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0	:Synchronous Serial Communication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1	:8-Bit UART with Timer Data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2	:9-Bit UART with Set Data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3	:9-Bit UART with Timer Data Rate</a:t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1600200" y="4495800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1600200" y="4951412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1600200" y="5334000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1600200" y="5791200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0" y="685800"/>
            <a:ext cx="9144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 Math"/>
              <a:buNone/>
            </a:pPr>
            <a:r>
              <a:rPr lang="en-US" sz="4800"/>
              <a:t>Registers related to Serial Communication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0" y="2928938"/>
            <a:ext cx="7315200" cy="392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4180"/>
              <a:buFont typeface="Cambria Math"/>
              <a:buAutoNum type="arabicPeriod"/>
            </a:pPr>
            <a:r>
              <a:rPr lang="en-US" sz="4400"/>
              <a:t>SBUF Register</a:t>
            </a:r>
            <a:endParaRPr/>
          </a:p>
          <a:p>
            <a:pPr indent="-514350" lvl="0" marL="514350" rtl="0" algn="l">
              <a:spcBef>
                <a:spcPts val="4200"/>
              </a:spcBef>
              <a:spcAft>
                <a:spcPts val="0"/>
              </a:spcAft>
              <a:buSzPts val="4180"/>
              <a:buFont typeface="Cambria Math"/>
              <a:buAutoNum type="arabicPeriod"/>
            </a:pPr>
            <a:r>
              <a:rPr lang="en-US" sz="4400"/>
              <a:t>SCON Register</a:t>
            </a:r>
            <a:endParaRPr/>
          </a:p>
          <a:p>
            <a:pPr indent="-514350" lvl="0" marL="514350" rtl="0" algn="l">
              <a:spcBef>
                <a:spcPts val="4200"/>
              </a:spcBef>
              <a:spcAft>
                <a:spcPts val="0"/>
              </a:spcAft>
              <a:buSzPts val="4180"/>
              <a:buFont typeface="Cambria Math"/>
              <a:buAutoNum type="arabicPeriod"/>
            </a:pPr>
            <a:r>
              <a:rPr lang="en-US" sz="4400"/>
              <a:t>PCON Register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mbria Math"/>
              <a:buNone/>
            </a:pPr>
            <a:r>
              <a:rPr lang="en-US"/>
              <a:t>SBUF Register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73038" y="1214438"/>
            <a:ext cx="878681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75"/>
              <a:buChar char="⚫"/>
            </a:pPr>
            <a:r>
              <a:rPr b="1" lang="en-US" sz="2500">
                <a:solidFill>
                  <a:srgbClr val="00B0F0"/>
                </a:solidFill>
              </a:rPr>
              <a:t>SBUF</a:t>
            </a:r>
            <a:r>
              <a:rPr lang="en-US" sz="2500"/>
              <a:t> is an </a:t>
            </a:r>
            <a:r>
              <a:rPr b="1" lang="en-US" sz="2500">
                <a:solidFill>
                  <a:srgbClr val="00B0F0"/>
                </a:solidFill>
              </a:rPr>
              <a:t>8-bit register </a:t>
            </a:r>
            <a:r>
              <a:rPr lang="en-US" sz="2500"/>
              <a:t>used solely for serial communication.</a:t>
            </a:r>
            <a:endParaRPr/>
          </a:p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SzPts val="2375"/>
              <a:buChar char="⚫"/>
            </a:pPr>
            <a:r>
              <a:rPr lang="en-US" sz="2500"/>
              <a:t>For a byte data to be transferred via the </a:t>
            </a:r>
            <a:r>
              <a:rPr b="1" lang="en-US" sz="2500">
                <a:solidFill>
                  <a:srgbClr val="00B0F0"/>
                </a:solidFill>
              </a:rPr>
              <a:t>TxD line</a:t>
            </a:r>
            <a:r>
              <a:rPr lang="en-US" sz="2500"/>
              <a:t>, it must be placed in the </a:t>
            </a:r>
            <a:r>
              <a:rPr b="1" lang="en-US" sz="2500">
                <a:solidFill>
                  <a:srgbClr val="00B0F0"/>
                </a:solidFill>
              </a:rPr>
              <a:t>SBUF register</a:t>
            </a:r>
            <a:r>
              <a:rPr lang="en-US" sz="2500"/>
              <a:t>.</a:t>
            </a:r>
            <a:endParaRPr/>
          </a:p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SzPts val="2375"/>
              <a:buChar char="⚫"/>
            </a:pPr>
            <a:r>
              <a:rPr lang="en-US" sz="2500"/>
              <a:t>The moment a byte is written into SBUF, it is framed with the start and stop bits and transferred serially via the TxD line.</a:t>
            </a:r>
            <a:endParaRPr/>
          </a:p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SzPts val="2375"/>
              <a:buChar char="⚫"/>
            </a:pPr>
            <a:r>
              <a:rPr lang="en-US" sz="2500"/>
              <a:t>SBUF holds the byte of data when it is received by 8051 </a:t>
            </a:r>
            <a:r>
              <a:rPr b="1" lang="en-US" sz="2500">
                <a:solidFill>
                  <a:srgbClr val="00B0F0"/>
                </a:solidFill>
              </a:rPr>
              <a:t>RxD</a:t>
            </a:r>
            <a:r>
              <a:rPr lang="en-US" sz="2500"/>
              <a:t> line.</a:t>
            </a:r>
            <a:endParaRPr/>
          </a:p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SzPts val="2375"/>
              <a:buChar char="⚫"/>
            </a:pPr>
            <a:r>
              <a:rPr lang="en-US" sz="2500"/>
              <a:t>When the bits are received serially via RxD, the </a:t>
            </a:r>
            <a:r>
              <a:rPr b="1" lang="en-US" sz="2500">
                <a:solidFill>
                  <a:srgbClr val="00B0F0"/>
                </a:solidFill>
              </a:rPr>
              <a:t>8051 deframes </a:t>
            </a:r>
            <a:r>
              <a:rPr lang="en-US" sz="2500"/>
              <a:t>it by eliminating the stop and start bits, making a byte out of the data received, and then placing it in SBUF.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