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9144000"/>
  <p:notesSz cx="6858000" cy="9180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B0A51F-8803-472B-ADFC-58B736917B40}">
  <a:tblStyle styleId="{4CB0A51F-8803-472B-ADFC-58B736917B4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20137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720137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 txBox="1"/>
          <p:nvPr/>
        </p:nvSpPr>
        <p:spPr>
          <a:xfrm>
            <a:off x="3884612" y="8720137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0" name="Google Shape;320;p21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1:notes"/>
          <p:cNvSpPr txBox="1"/>
          <p:nvPr/>
        </p:nvSpPr>
        <p:spPr>
          <a:xfrm>
            <a:off x="3884612" y="8720137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0" name="Google Shape;330;p22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2:notes"/>
          <p:cNvSpPr txBox="1"/>
          <p:nvPr/>
        </p:nvSpPr>
        <p:spPr>
          <a:xfrm>
            <a:off x="3884612" y="8720137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3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0" name="Google Shape;350;p24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:notes"/>
          <p:cNvSpPr txBox="1"/>
          <p:nvPr/>
        </p:nvSpPr>
        <p:spPr>
          <a:xfrm>
            <a:off x="3884612" y="8720137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1" name="Google Shape;361;p25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:notes"/>
          <p:cNvSpPr txBox="1"/>
          <p:nvPr/>
        </p:nvSpPr>
        <p:spPr>
          <a:xfrm>
            <a:off x="3884612" y="8720137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0" name="Google Shape;370;p26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6:notes"/>
          <p:cNvSpPr txBox="1"/>
          <p:nvPr/>
        </p:nvSpPr>
        <p:spPr>
          <a:xfrm>
            <a:off x="3884612" y="8720137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9" name="Google Shape;389;p28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:notes"/>
          <p:cNvSpPr txBox="1"/>
          <p:nvPr/>
        </p:nvSpPr>
        <p:spPr>
          <a:xfrm>
            <a:off x="3884612" y="8720137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9" name="Google Shape;399;p29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:notes"/>
          <p:cNvSpPr txBox="1"/>
          <p:nvPr/>
        </p:nvSpPr>
        <p:spPr>
          <a:xfrm>
            <a:off x="3884612" y="8720137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9" name="Google Shape;409;p30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0:notes"/>
          <p:cNvSpPr txBox="1"/>
          <p:nvPr/>
        </p:nvSpPr>
        <p:spPr>
          <a:xfrm>
            <a:off x="3884612" y="8720137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 txBox="1"/>
          <p:nvPr/>
        </p:nvSpPr>
        <p:spPr>
          <a:xfrm>
            <a:off x="3884612" y="8720137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 txBox="1"/>
          <p:nvPr/>
        </p:nvSpPr>
        <p:spPr>
          <a:xfrm>
            <a:off x="3884612" y="8720137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60862"/>
            <a:ext cx="5486400" cy="41306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35062" y="688975"/>
            <a:ext cx="4587875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78" name="Google Shape;78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9" name="Google Shape;79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85800" y="6096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9" Type="http://schemas.openxmlformats.org/officeDocument/2006/relationships/image" Target="../media/image8.png"/><Relationship Id="rId5" Type="http://schemas.openxmlformats.org/officeDocument/2006/relationships/image" Target="../media/image22.png"/><Relationship Id="rId6" Type="http://schemas.openxmlformats.org/officeDocument/2006/relationships/image" Target="../media/image33.png"/><Relationship Id="rId7" Type="http://schemas.openxmlformats.org/officeDocument/2006/relationships/image" Target="../media/image10.png"/><Relationship Id="rId8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4.png"/><Relationship Id="rId6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Relationship Id="rId4" Type="http://schemas.openxmlformats.org/officeDocument/2006/relationships/image" Target="../media/image27.jpg"/><Relationship Id="rId5" Type="http://schemas.openxmlformats.org/officeDocument/2006/relationships/image" Target="../media/image2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Relationship Id="rId4" Type="http://schemas.openxmlformats.org/officeDocument/2006/relationships/hyperlink" Target="http://www.che.utexas.edu/course/che360/ch2.ht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1600200" y="2819400"/>
            <a:ext cx="6324600" cy="21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system-blending tank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 control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control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justification of control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1447800" y="1066800"/>
            <a:ext cx="65532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Introduction to Process Control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/>
        </p:nvSpPr>
        <p:spPr>
          <a:xfrm>
            <a:off x="762000" y="5867400"/>
            <a:ext cx="838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838200" y="152400"/>
            <a:ext cx="830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Question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What value of       is required to have      </a:t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228600"/>
            <a:ext cx="3556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609600"/>
            <a:ext cx="11303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838200" y="13716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balance:</a:t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838200" y="25146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A balance:</a:t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02000" y="1981200"/>
            <a:ext cx="4775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02000" y="3276600"/>
            <a:ext cx="47752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/>
        </p:nvSpPr>
        <p:spPr>
          <a:xfrm>
            <a:off x="838200" y="3886200"/>
            <a:ext cx="830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(The overbars denote nominal steady-state design values.)</a:t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838200" y="4572000"/>
            <a:ext cx="82296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the design conditions,            . Substitute Eq. 1-2,             and           	, then solve Eq. 1-2 for      :</a:t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65600" y="4648200"/>
            <a:ext cx="9398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>
            <p:ph idx="1" type="body"/>
          </p:nvPr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18400" y="4648200"/>
            <a:ext cx="9398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2200" y="5029200"/>
            <a:ext cx="7366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5029200"/>
            <a:ext cx="3556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76600" y="5562600"/>
            <a:ext cx="47752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/>
        </p:nvSpPr>
        <p:spPr>
          <a:xfrm>
            <a:off x="838200" y="304800"/>
            <a:ext cx="8077200" cy="173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Equation 1-3 is the design equation for the blending            system.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our assumptions are correct, then this value of      will keep     at       . But what if conditions change?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9500" y="1333500"/>
            <a:ext cx="2159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1600200"/>
            <a:ext cx="4572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/>
          <p:nvPr/>
        </p:nvSpPr>
        <p:spPr>
          <a:xfrm>
            <a:off x="838200" y="2438400"/>
            <a:ext cx="8077200" cy="173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Question.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the inlet concentration x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changes with time. How can we ensure that x remains at or near the set point      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specific example, if             and             , then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SP.</a:t>
            </a:r>
            <a:endParaRPr/>
          </a:p>
        </p:txBody>
      </p:sp>
      <p:pic>
        <p:nvPicPr>
          <p:cNvPr id="205" name="Google Shape;205;p2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3200400"/>
            <a:ext cx="457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8600" y="3810000"/>
            <a:ext cx="8128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10200" y="3810000"/>
            <a:ext cx="9906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 txBox="1"/>
          <p:nvPr/>
        </p:nvSpPr>
        <p:spPr>
          <a:xfrm>
            <a:off x="838200" y="4876800"/>
            <a:ext cx="8001000" cy="1687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Possible Control Strategies: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1.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 x and adjust w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5240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Intuitively, if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too high, we should reduce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12000" y="1295400"/>
            <a:ext cx="3556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212" name="Google Shape;212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/>
        </p:nvSpPr>
        <p:spPr>
          <a:xfrm>
            <a:off x="838200" y="61912"/>
            <a:ext cx="80772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Manual control vs. automatic control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Proportional feedback control law,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219200"/>
            <a:ext cx="52324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/>
        </p:nvSpPr>
        <p:spPr>
          <a:xfrm>
            <a:off x="838200" y="1905000"/>
            <a:ext cx="8305800" cy="206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called the controller gain.</a:t>
            </a:r>
            <a:endParaRPr/>
          </a:p>
          <a:p>
            <a:pPr indent="-342900" lvl="1" marL="8001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denote variables that change with time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1" marL="8001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change in the flow rate,                   is proportional to the deviation from the set point,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3124200"/>
            <a:ext cx="14224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" id="228" name="Google Shape;228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71512"/>
            <a:ext cx="8229600" cy="466248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/>
        </p:nvSpPr>
        <p:spPr>
          <a:xfrm>
            <a:off x="838200" y="152400"/>
            <a:ext cx="830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2.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 x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adjust w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237" name="Google Shape;237;p27"/>
          <p:cNvSpPr txBox="1"/>
          <p:nvPr/>
        </p:nvSpPr>
        <p:spPr>
          <a:xfrm>
            <a:off x="838200" y="762000"/>
            <a:ext cx="83058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if x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greater than    , we would decrease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 that 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4625" lvl="0" marL="17462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approach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Consider Eq. (1-3) and replace     and     with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to get a control law:</a:t>
            </a:r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838200"/>
            <a:ext cx="254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1219200"/>
            <a:ext cx="1092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1905000"/>
            <a:ext cx="254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96200" y="1905000"/>
            <a:ext cx="3556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97200" y="2946400"/>
            <a:ext cx="47752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245" name="Google Shape;245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" id="250" name="Google Shape;250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762000"/>
            <a:ext cx="80772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/>
        </p:nvSpPr>
        <p:spPr>
          <a:xfrm>
            <a:off x="838200" y="76200"/>
            <a:ext cx="81534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Eq. (1-3) applies only at steady state, it is not clear how effective the control law in (1-5) will be for transient conditions. </a:t>
            </a:r>
            <a:endParaRPr/>
          </a:p>
        </p:txBody>
      </p:sp>
      <p:sp>
        <p:nvSpPr>
          <p:cNvPr id="259" name="Google Shape;259;p29"/>
          <p:cNvSpPr txBox="1"/>
          <p:nvPr/>
        </p:nvSpPr>
        <p:spPr>
          <a:xfrm>
            <a:off x="838200" y="1676400"/>
            <a:ext cx="800100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3.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 x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x, adjust w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5240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approach is a combination of Methods 1 and 2.</a:t>
            </a:r>
            <a:endParaRPr/>
          </a:p>
        </p:txBody>
      </p:sp>
      <p:sp>
        <p:nvSpPr>
          <p:cNvPr id="260" name="Google Shape;260;p29"/>
          <p:cNvSpPr txBox="1"/>
          <p:nvPr/>
        </p:nvSpPr>
        <p:spPr>
          <a:xfrm>
            <a:off x="838200" y="3124200"/>
            <a:ext cx="8305800" cy="202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4.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larger tank.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4625" lvl="0" marL="174625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larger tank is used, fluctuations in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tend to be damped out due to the larger capacitance of the tank contents.</a:t>
            </a:r>
            <a:endParaRPr/>
          </a:p>
          <a:p>
            <a:pPr indent="-174625" lvl="0" marL="174625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a larger tank means an increased capital cost.</a:t>
            </a:r>
            <a:endParaRPr/>
          </a:p>
        </p:txBody>
      </p:sp>
      <p:sp>
        <p:nvSpPr>
          <p:cNvPr id="261" name="Google Shape;261;p29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263" name="Google Shape;263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/>
        </p:nvSpPr>
        <p:spPr>
          <a:xfrm>
            <a:off x="838200" y="152400"/>
            <a:ext cx="83058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of Control Strategies</a:t>
            </a:r>
            <a:endParaRPr/>
          </a:p>
        </p:txBody>
      </p:sp>
      <p:graphicFrame>
        <p:nvGraphicFramePr>
          <p:cNvPr id="269" name="Google Shape;269;p30"/>
          <p:cNvGraphicFramePr/>
          <p:nvPr/>
        </p:nvGraphicFramePr>
        <p:xfrm>
          <a:off x="838200" y="175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{4CB0A51F-8803-472B-ADFC-58B736917B40}</a:tableStyleId>
              </a:tblPr>
              <a:tblGrid>
                <a:gridCol w="2076450"/>
                <a:gridCol w="2076450"/>
                <a:gridCol w="2076450"/>
                <a:gridCol w="2000250"/>
              </a:tblGrid>
              <a:tr h="70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Measured Variable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Manipulated Variable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Category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="1" baseline="-25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FB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1" baseline="-25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="1" baseline="-25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FF</a:t>
                      </a:r>
                      <a:endParaRPr/>
                    </a:p>
                  </a:txBody>
                  <a:tcPr marT="45700" marB="45700" marR="91450" marL="91450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1" baseline="-25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</a:t>
                      </a: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x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="1" baseline="-25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FF/FB</a:t>
                      </a:r>
                      <a:endParaRPr/>
                    </a:p>
                  </a:txBody>
                  <a:tcPr marT="45700" marB="45700" marR="91450" marL="91450"/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 change</a:t>
                      </a:r>
                      <a:endParaRPr/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0" name="Google Shape;270;p30"/>
          <p:cNvSpPr txBox="1"/>
          <p:nvPr/>
        </p:nvSpPr>
        <p:spPr>
          <a:xfrm>
            <a:off x="838200" y="1143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Table. 1.1 Control Strategies for the Blending System</a:t>
            </a:r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914400" y="51054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Feedback Control: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Distinguishing feature: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 the controlled variable</a:t>
            </a:r>
            <a:endParaRPr/>
          </a:p>
        </p:txBody>
      </p:sp>
      <p:sp>
        <p:nvSpPr>
          <p:cNvPr id="272" name="Google Shape;272;p30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274" name="Google Shape;274;p3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/>
        </p:nvSpPr>
        <p:spPr>
          <a:xfrm>
            <a:off x="838200" y="152400"/>
            <a:ext cx="800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838200" y="228600"/>
            <a:ext cx="8305800" cy="622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important to make a distinction between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feedback and positive feedback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9250" lvl="1" marL="806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 Usage vs. Social Sciences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endParaRPr/>
          </a:p>
          <a:p>
            <a:pPr indent="-349250" lvl="1" marL="806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Corrective action is taken regardless of the source of 	the disturbance.</a:t>
            </a:r>
            <a:endParaRPr/>
          </a:p>
          <a:p>
            <a:pPr indent="-349250" lvl="1" marL="806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Reduces sensitivity of the controlled variable to 	disturbances and changes in the process (shown later).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Disadvantages:</a:t>
            </a:r>
            <a:endParaRPr/>
          </a:p>
          <a:p>
            <a:pPr indent="-349250" lvl="1" marL="80645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 corrective action occurs until after the disturbance 	has upset the process, that is, until after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differs from 	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9250" lvl="1" marL="806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Very oscillatory responses, or even instability…</a:t>
            </a:r>
            <a:endParaRPr/>
          </a:p>
        </p:txBody>
      </p:sp>
      <p:sp>
        <p:nvSpPr>
          <p:cNvPr id="281" name="Google Shape;281;p31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283" name="Google Shape;283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/>
        </p:nvSpPr>
        <p:spPr>
          <a:xfrm>
            <a:off x="838200" y="228600"/>
            <a:ext cx="8305800" cy="417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Feedforward Control:</a:t>
            </a:r>
            <a:endParaRPr/>
          </a:p>
          <a:p>
            <a:pPr indent="-349250" lvl="2" marL="12636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Distinguishing feature: measure a disturbance     variable</a:t>
            </a:r>
            <a:endParaRPr/>
          </a:p>
          <a:p>
            <a:pPr indent="-152400" lvl="1" marL="4508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Advantage:</a:t>
            </a:r>
            <a:endParaRPr/>
          </a:p>
          <a:p>
            <a:pPr indent="-349250" lvl="2" marL="12636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for disturbance before it upsets the process.</a:t>
            </a:r>
            <a:endParaRPr/>
          </a:p>
          <a:p>
            <a:pPr indent="-152400" lvl="1" marL="4508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Disadvantage:</a:t>
            </a:r>
            <a:endParaRPr/>
          </a:p>
          <a:p>
            <a:pPr indent="-349250" lvl="2" marL="12636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able to measure the disturbance.</a:t>
            </a:r>
            <a:endParaRPr/>
          </a:p>
          <a:p>
            <a:pPr indent="-349250" lvl="2" marL="12636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corrective action for unmeasured disturbances.</a:t>
            </a:r>
            <a:endParaRPr/>
          </a:p>
        </p:txBody>
      </p:sp>
      <p:sp>
        <p:nvSpPr>
          <p:cNvPr id="289" name="Google Shape;289;p32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32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291" name="Google Shape;291;p3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pic>
        <p:nvPicPr>
          <p:cNvPr descr="Picture1m" id="105" name="Google Shape;105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685800"/>
            <a:ext cx="4773612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>
            <p:ph type="title"/>
          </p:nvPr>
        </p:nvSpPr>
        <p:spPr>
          <a:xfrm>
            <a:off x="304800" y="762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Closed-loop Artificial Pancreas</a:t>
            </a:r>
            <a:endParaRPr/>
          </a:p>
        </p:txBody>
      </p:sp>
      <p:pic>
        <p:nvPicPr>
          <p:cNvPr id="297" name="Google Shape;29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00" y="1371600"/>
            <a:ext cx="1706562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1295400"/>
            <a:ext cx="2595562" cy="207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1143000"/>
            <a:ext cx="169545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3"/>
          <p:cNvSpPr txBox="1"/>
          <p:nvPr/>
        </p:nvSpPr>
        <p:spPr>
          <a:xfrm>
            <a:off x="1676400" y="3373437"/>
            <a:ext cx="1123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/>
          </a:p>
        </p:txBody>
      </p:sp>
      <p:sp>
        <p:nvSpPr>
          <p:cNvPr id="301" name="Google Shape;301;p33"/>
          <p:cNvSpPr txBox="1"/>
          <p:nvPr/>
        </p:nvSpPr>
        <p:spPr>
          <a:xfrm>
            <a:off x="6534150" y="3352800"/>
            <a:ext cx="869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</a:t>
            </a:r>
            <a:endParaRPr/>
          </a:p>
        </p:txBody>
      </p:sp>
      <p:sp>
        <p:nvSpPr>
          <p:cNvPr id="302" name="Google Shape;302;p33"/>
          <p:cNvSpPr txBox="1"/>
          <p:nvPr/>
        </p:nvSpPr>
        <p:spPr>
          <a:xfrm>
            <a:off x="4114800" y="3373437"/>
            <a:ext cx="755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pump</a:t>
            </a:r>
            <a:endParaRPr/>
          </a:p>
        </p:txBody>
      </p:sp>
      <p:sp>
        <p:nvSpPr>
          <p:cNvPr id="303" name="Google Shape;303;p33"/>
          <p:cNvSpPr txBox="1"/>
          <p:nvPr/>
        </p:nvSpPr>
        <p:spPr>
          <a:xfrm>
            <a:off x="5029200" y="3357562"/>
            <a:ext cx="869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patient</a:t>
            </a:r>
            <a:endParaRPr/>
          </a:p>
        </p:txBody>
      </p:sp>
      <p:cxnSp>
        <p:nvCxnSpPr>
          <p:cNvPr id="304" name="Google Shape;304;p33"/>
          <p:cNvCxnSpPr/>
          <p:nvPr/>
        </p:nvCxnSpPr>
        <p:spPr>
          <a:xfrm>
            <a:off x="3048000" y="2057400"/>
            <a:ext cx="1476375" cy="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5" name="Google Shape;305;p33"/>
          <p:cNvCxnSpPr/>
          <p:nvPr/>
        </p:nvCxnSpPr>
        <p:spPr>
          <a:xfrm>
            <a:off x="5791200" y="2057400"/>
            <a:ext cx="533400" cy="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6" name="Google Shape;306;p33"/>
          <p:cNvCxnSpPr/>
          <p:nvPr/>
        </p:nvCxnSpPr>
        <p:spPr>
          <a:xfrm>
            <a:off x="8458200" y="2057400"/>
            <a:ext cx="0" cy="28956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7" name="Google Shape;307;p33"/>
          <p:cNvCxnSpPr/>
          <p:nvPr/>
        </p:nvCxnSpPr>
        <p:spPr>
          <a:xfrm rot="10800000">
            <a:off x="762000" y="4953000"/>
            <a:ext cx="7696200" cy="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8" name="Google Shape;308;p33"/>
          <p:cNvCxnSpPr/>
          <p:nvPr/>
        </p:nvCxnSpPr>
        <p:spPr>
          <a:xfrm rot="10800000">
            <a:off x="762000" y="2667000"/>
            <a:ext cx="0" cy="22860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9" name="Google Shape;309;p33"/>
          <p:cNvCxnSpPr/>
          <p:nvPr/>
        </p:nvCxnSpPr>
        <p:spPr>
          <a:xfrm>
            <a:off x="762000" y="2667000"/>
            <a:ext cx="609600" cy="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0" name="Google Shape;310;p33"/>
          <p:cNvCxnSpPr/>
          <p:nvPr/>
        </p:nvCxnSpPr>
        <p:spPr>
          <a:xfrm>
            <a:off x="762000" y="1752600"/>
            <a:ext cx="609600" cy="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1" name="Google Shape;311;p33"/>
          <p:cNvSpPr txBox="1"/>
          <p:nvPr/>
        </p:nvSpPr>
        <p:spPr>
          <a:xfrm>
            <a:off x="171450" y="974725"/>
            <a:ext cx="11239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glucose setpoint</a:t>
            </a:r>
            <a:endParaRPr/>
          </a:p>
        </p:txBody>
      </p:sp>
      <p:cxnSp>
        <p:nvCxnSpPr>
          <p:cNvPr id="312" name="Google Shape;312;p33"/>
          <p:cNvCxnSpPr/>
          <p:nvPr/>
        </p:nvCxnSpPr>
        <p:spPr>
          <a:xfrm>
            <a:off x="8001000" y="2057400"/>
            <a:ext cx="963612" cy="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3" name="Google Shape;313;p33"/>
          <p:cNvSpPr txBox="1"/>
          <p:nvPr/>
        </p:nvSpPr>
        <p:spPr>
          <a:xfrm>
            <a:off x="3516312" y="838200"/>
            <a:ext cx="369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314" name="Google Shape;314;p33"/>
          <p:cNvSpPr txBox="1"/>
          <p:nvPr/>
        </p:nvSpPr>
        <p:spPr>
          <a:xfrm>
            <a:off x="8256587" y="12954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315" name="Google Shape;315;p33"/>
          <p:cNvSpPr txBox="1"/>
          <p:nvPr/>
        </p:nvSpPr>
        <p:spPr>
          <a:xfrm>
            <a:off x="381000" y="1524000"/>
            <a:ext cx="303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316" name="Google Shape;316;p33"/>
          <p:cNvSpPr txBox="1"/>
          <p:nvPr/>
        </p:nvSpPr>
        <p:spPr>
          <a:xfrm>
            <a:off x="1371600" y="4510087"/>
            <a:ext cx="2495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measured glucose</a:t>
            </a:r>
            <a:endParaRPr/>
          </a:p>
        </p:txBody>
      </p:sp>
      <p:sp>
        <p:nvSpPr>
          <p:cNvPr id="317" name="Google Shape;317;p3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295400"/>
            <a:ext cx="6872287" cy="4211637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4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34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326" name="Google Shape;326;p34"/>
          <p:cNvSpPr txBox="1"/>
          <p:nvPr/>
        </p:nvSpPr>
        <p:spPr>
          <a:xfrm>
            <a:off x="1371600" y="5024437"/>
            <a:ext cx="914400" cy="461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3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>
            <p:ph type="title"/>
          </p:nvPr>
        </p:nvSpPr>
        <p:spPr>
          <a:xfrm>
            <a:off x="2286000" y="5181600"/>
            <a:ext cx="480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None/>
            </a:pPr>
            <a:r>
              <a:rPr b="1" i="0" lang="en-US" sz="13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 for temperature feedback control system</a:t>
            </a:r>
            <a:endParaRPr/>
          </a:p>
        </p:txBody>
      </p:sp>
      <p:sp>
        <p:nvSpPr>
          <p:cNvPr id="334" name="Google Shape;334;p3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35" name="Google Shape;33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609725"/>
            <a:ext cx="7239000" cy="322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5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5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36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pic>
        <p:nvPicPr>
          <p:cNvPr id="344" name="Google Shape;34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533400"/>
            <a:ext cx="8059737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6"/>
          <p:cNvSpPr txBox="1"/>
          <p:nvPr/>
        </p:nvSpPr>
        <p:spPr>
          <a:xfrm>
            <a:off x="838200" y="3886200"/>
            <a:ext cx="2209800" cy="461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6"/>
          <p:cNvSpPr txBox="1"/>
          <p:nvPr/>
        </p:nvSpPr>
        <p:spPr>
          <a:xfrm>
            <a:off x="1676400" y="4876800"/>
            <a:ext cx="71628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1.6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 for composition feedback control system on Fig. 1.4.</a:t>
            </a:r>
            <a:endParaRPr/>
          </a:p>
        </p:txBody>
      </p:sp>
      <p:sp>
        <p:nvSpPr>
          <p:cNvPr id="347" name="Google Shape;347;p3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143000"/>
            <a:ext cx="7796212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7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7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356" name="Google Shape;356;p3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2759075" y="1300162"/>
            <a:ext cx="1212850" cy="642937"/>
          </a:xfrm>
          <a:custGeom>
            <a:rect b="b" l="l" r="r" t="t"/>
            <a:pathLst>
              <a:path extrusionOk="0" h="642640" w="1213431">
                <a:moveTo>
                  <a:pt x="9525" y="0"/>
                </a:moveTo>
                <a:lnTo>
                  <a:pt x="1213431" y="0"/>
                </a:lnTo>
                <a:lnTo>
                  <a:pt x="1194381" y="642640"/>
                </a:lnTo>
                <a:lnTo>
                  <a:pt x="0" y="614065"/>
                </a:lnTo>
                <a:lnTo>
                  <a:pt x="95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2777544" y="1371600"/>
            <a:ext cx="1219200" cy="445532"/>
          </a:xfrm>
          <a:custGeom>
            <a:rect b="b" l="l" r="r" t="t"/>
            <a:pathLst>
              <a:path extrusionOk="0" h="445532" w="1219200">
                <a:moveTo>
                  <a:pt x="0" y="0"/>
                </a:moveTo>
                <a:lnTo>
                  <a:pt x="1209675" y="9525"/>
                </a:lnTo>
                <a:lnTo>
                  <a:pt x="1219200" y="445532"/>
                </a:lnTo>
                <a:lnTo>
                  <a:pt x="0" y="445532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 or pneumatic controller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/>
        </p:nvSpPr>
        <p:spPr>
          <a:xfrm>
            <a:off x="914400" y="533400"/>
            <a:ext cx="7848600" cy="5002212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0" spcFirstLastPara="1" rIns="0" wrap="square" tIns="15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Justification of Process Control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Specific Objectives of Control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00050" lvl="1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Increased product throughput</a:t>
            </a:r>
            <a:endParaRPr/>
          </a:p>
          <a:p>
            <a:pPr indent="-400050" lvl="1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Increased yield of higher valued products</a:t>
            </a:r>
            <a:endParaRPr/>
          </a:p>
          <a:p>
            <a:pPr indent="-400050" lvl="1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Decreased energy consumption</a:t>
            </a:r>
            <a:endParaRPr/>
          </a:p>
          <a:p>
            <a:pPr indent="-400050" lvl="1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Decreased pollution</a:t>
            </a:r>
            <a:endParaRPr/>
          </a:p>
          <a:p>
            <a:pPr indent="-400050" lvl="1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Decreased off-spec product</a:t>
            </a:r>
            <a:endParaRPr/>
          </a:p>
          <a:p>
            <a:pPr indent="-400050" lvl="1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Increased Safety</a:t>
            </a:r>
            <a:endParaRPr/>
          </a:p>
          <a:p>
            <a:pPr indent="-400050" lvl="1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life of equipment</a:t>
            </a:r>
            <a:endParaRPr/>
          </a:p>
          <a:p>
            <a:pPr indent="-400050" lvl="1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Improved Operability</a:t>
            </a:r>
            <a:endParaRPr/>
          </a:p>
          <a:p>
            <a:pPr indent="-400050" lvl="1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Decreased production labor</a:t>
            </a:r>
            <a:endParaRPr/>
          </a:p>
        </p:txBody>
      </p:sp>
      <p:sp>
        <p:nvSpPr>
          <p:cNvPr id="365" name="Google Shape;365;p38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38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367" name="Google Shape;367;p3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/>
          <p:nvPr/>
        </p:nvSpPr>
        <p:spPr>
          <a:xfrm>
            <a:off x="1066800" y="685800"/>
            <a:ext cx="6858000" cy="1227137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0" spcFirstLastPara="1" rIns="0" wrap="square" tIns="15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3.2 Economic Incentives - Advanced Control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74" name="Google Shape;3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209800"/>
            <a:ext cx="7010400" cy="2392362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9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39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377" name="Google Shape;377;p3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762000"/>
            <a:ext cx="7848600" cy="45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0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40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385" name="Google Shape;385;p40"/>
          <p:cNvSpPr txBox="1"/>
          <p:nvPr/>
        </p:nvSpPr>
        <p:spPr>
          <a:xfrm>
            <a:off x="1066800" y="4953000"/>
            <a:ext cx="1066800" cy="461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4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381000"/>
            <a:ext cx="27432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1"/>
          <p:cNvSpPr txBox="1"/>
          <p:nvPr/>
        </p:nvSpPr>
        <p:spPr>
          <a:xfrm>
            <a:off x="5791200" y="2362200"/>
            <a:ext cx="2819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1.8 Hierarchy of process control activities.</a:t>
            </a:r>
            <a:endParaRPr/>
          </a:p>
        </p:txBody>
      </p:sp>
      <p:sp>
        <p:nvSpPr>
          <p:cNvPr id="394" name="Google Shape;394;p41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41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396" name="Google Shape;396;p4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 1" id="402" name="Google Shape;402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"/>
            <a:ext cx="6858000" cy="64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2"/>
          <p:cNvSpPr txBox="1"/>
          <p:nvPr/>
        </p:nvSpPr>
        <p:spPr>
          <a:xfrm>
            <a:off x="1066800" y="4265612"/>
            <a:ext cx="22860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1.10 Major steps in control system development</a:t>
            </a:r>
            <a:endParaRPr/>
          </a:p>
        </p:txBody>
      </p:sp>
      <p:sp>
        <p:nvSpPr>
          <p:cNvPr id="404" name="Google Shape;404;p42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42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406" name="Google Shape;406;p4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pic>
        <p:nvPicPr>
          <p:cNvPr descr="Picture2m" id="113" name="Google Shape;11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000125"/>
            <a:ext cx="5105400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3m" id="114" name="Google Shape;114;p1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3733800"/>
            <a:ext cx="518160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g_home" id="412" name="Google Shape;41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6096000"/>
            <a:ext cx="9906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3"/>
          <p:cNvSpPr txBox="1"/>
          <p:nvPr/>
        </p:nvSpPr>
        <p:spPr>
          <a:xfrm>
            <a:off x="6858000" y="60960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Next chapter</a:t>
            </a:r>
            <a:endParaRPr/>
          </a:p>
        </p:txBody>
      </p:sp>
      <p:sp>
        <p:nvSpPr>
          <p:cNvPr id="414" name="Google Shape;414;p43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43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416" name="Google Shape;416;p4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1752600" y="381000"/>
            <a:ext cx="5715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Control Terminology</a:t>
            </a: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1295400" y="1447800"/>
            <a:ext cx="746760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controlled variables -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the variables which quantify the performance or quality of the final product, which are also called output variables.</a:t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manipulated variables -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input variables are adjusted dynamically to keep the controlled variables at their set-points.</a:t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disturbance variables -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also called "load" variables and represent input variables that can cause the controlled variables to deviate from their respective set points.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ig 1"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295400"/>
            <a:ext cx="8534400" cy="381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 1" id="140" name="Google Shape;140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59012"/>
            <a:ext cx="7772400" cy="321786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 rot="-5400000">
            <a:off x="-890587" y="3100387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1447800" y="1600200"/>
            <a:ext cx="7315200" cy="429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set-point change -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a change in the operating conditions.  The set-point signal is changed and the manipulated variable is adjusted appropriately to achieve the new operating conditions.  Also called servomechanism (or "servo") control.</a:t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disturbance change -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process transient behavior when a disturbance enters, also called regulatory control or load change.  A control system should be able to return each controlled variable back to its set-point.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1752600" y="381000"/>
            <a:ext cx="609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Control Terminology(2)</a:t>
            </a: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/>
        </p:nvSpPr>
        <p:spPr>
          <a:xfrm>
            <a:off x="838200" y="152400"/>
            <a:ext cx="8305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Illustrative Example: Blending system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0" y="23860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762000"/>
            <a:ext cx="6172200" cy="40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838200" y="4679950"/>
            <a:ext cx="8305800" cy="164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Notation: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w are mass flow rates</a:t>
            </a:r>
            <a:endParaRPr/>
          </a:p>
          <a:p>
            <a:pPr indent="-152400" lvl="0" marL="0" marR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mass fractions of component A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838200" y="76200"/>
            <a:ext cx="8305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Assumptions: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1" marL="8001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constant</a:t>
            </a:r>
            <a:endParaRPr/>
          </a:p>
          <a:p>
            <a:pPr indent="-342900" lvl="1" marL="8001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constant = 1 (stream 2 is pure A)</a:t>
            </a:r>
            <a:endParaRPr/>
          </a:p>
          <a:p>
            <a:pPr indent="-342900" lvl="1" marL="8001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Perfect mixing in the tank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838200" y="2438400"/>
            <a:ext cx="8229600" cy="144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Objective: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a desired value (or “set point”)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despite variations in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Flow rate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adjusted for this purpose.</a:t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838200" y="4572000"/>
            <a:ext cx="8305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Terminology:</a:t>
            </a:r>
            <a:endParaRPr/>
          </a:p>
          <a:p>
            <a:pPr indent="-15240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Controlled variable (or “output variable”):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-15240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Manipulated variable (or “input variable”):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15240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Disturbance variable (or “load variable”):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 rot="-5400000">
            <a:off x="-889000" y="2946400"/>
            <a:ext cx="2360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33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