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58" r:id="rId3"/>
    <p:sldId id="476" r:id="rId4"/>
    <p:sldId id="461" r:id="rId5"/>
    <p:sldId id="477" r:id="rId6"/>
    <p:sldId id="479" r:id="rId7"/>
    <p:sldId id="480" r:id="rId8"/>
    <p:sldId id="482" r:id="rId9"/>
    <p:sldId id="481" r:id="rId10"/>
    <p:sldId id="501" r:id="rId11"/>
    <p:sldId id="483" r:id="rId12"/>
    <p:sldId id="484" r:id="rId13"/>
    <p:sldId id="486" r:id="rId14"/>
    <p:sldId id="487" r:id="rId15"/>
    <p:sldId id="488" r:id="rId16"/>
    <p:sldId id="502" r:id="rId17"/>
    <p:sldId id="489" r:id="rId18"/>
    <p:sldId id="490" r:id="rId19"/>
    <p:sldId id="491" r:id="rId20"/>
    <p:sldId id="492" r:id="rId21"/>
    <p:sldId id="494" r:id="rId22"/>
    <p:sldId id="493" r:id="rId23"/>
    <p:sldId id="495" r:id="rId24"/>
    <p:sldId id="496" r:id="rId25"/>
    <p:sldId id="497" r:id="rId26"/>
    <p:sldId id="499" r:id="rId27"/>
    <p:sldId id="500" r:id="rId28"/>
    <p:sldId id="503" r:id="rId29"/>
    <p:sldId id="504" r:id="rId30"/>
    <p:sldId id="505" r:id="rId31"/>
    <p:sldId id="506" r:id="rId32"/>
    <p:sldId id="509" r:id="rId33"/>
    <p:sldId id="510" r:id="rId34"/>
    <p:sldId id="511" r:id="rId35"/>
    <p:sldId id="512" r:id="rId36"/>
    <p:sldId id="513" r:id="rId37"/>
    <p:sldId id="514" r:id="rId38"/>
    <p:sldId id="515" r:id="rId39"/>
    <p:sldId id="517" r:id="rId40"/>
    <p:sldId id="518" r:id="rId41"/>
    <p:sldId id="359" r:id="rId42"/>
    <p:sldId id="408" r:id="rId43"/>
    <p:sldId id="318" r:id="rId4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43D"/>
    <a:srgbClr val="5F933C"/>
    <a:srgbClr val="424A35"/>
    <a:srgbClr val="91A5CC"/>
    <a:srgbClr val="B19A32"/>
    <a:srgbClr val="5C9138"/>
    <a:srgbClr val="8FA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Açık Stil 2 - Vurgu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88432" autoAdjust="0"/>
  </p:normalViewPr>
  <p:slideViewPr>
    <p:cSldViewPr snapToGrid="0">
      <p:cViewPr varScale="1">
        <p:scale>
          <a:sx n="79" d="100"/>
          <a:sy n="79" d="100"/>
        </p:scale>
        <p:origin x="162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3777A-A1D2-4AD4-8194-7CAF9649946F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B21DD-B0A3-44DD-9D1E-2A2DC61F1B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50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21DD-B0A3-44DD-9D1E-2A2DC61F1B5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0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Türevleri ödev! (kontrol edilmeyecek)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21DD-B0A3-44DD-9D1E-2A2DC61F1B5C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25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F1D61-EB91-4CE7-9166-CB28086CD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5FAD23-2625-4F37-8939-9E488DED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EF445E-C559-4B7D-856B-BC13EB1B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3F9A-8BE5-4C79-88D9-5AA0CF2F2B82}" type="datetime1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9E86FD-02F2-4531-8B91-BFF88DB3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C6800E-1041-4D86-ABA1-831A4D84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77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6E598-5FE9-4BC4-80E1-4530F43D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9A45963-B3E0-45E5-8C6C-6723228B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1A395D-392D-4607-A0DA-B8B7A28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BF1-29E3-4ECD-9151-8420F5932688}" type="datetime1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A50E6B-84A3-4442-BF8C-F6D3727C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BE9F2E-9918-484F-8C88-ADD1F554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688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27006F3-055F-46BB-AA85-2D48A98E1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5F797D-5D13-4118-9DE8-95697F5C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982C55-CC09-44E5-8839-F3A4251F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B13C-8A2A-448A-BF27-441EEFE7CB00}" type="datetime1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7D34C4-1AAF-427E-90CB-9F51F2B4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37BD76-83AD-419E-8758-05F5A303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53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BB775E-20E1-4C79-9D43-687C70D7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FB832F-D45A-42A8-AF11-3D403F1F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17CA5F-F047-4668-966B-FC0B3AC1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C146-9D57-4050-9377-0902C6C36F7B}" type="datetime1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3D0FFF-43B3-4AE4-BC06-1853CDE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869605-A629-4EA9-9087-38DB1EA0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9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42E367-6128-4BD8-820A-6FD00B63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00518F9-8E37-415A-A2D6-7D20A334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5AFAE2-B74B-47E0-981B-6937AC69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AF71-0588-4610-8262-BBDE65B17FB2}" type="datetime1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FBBF19-B082-40AC-81F9-2AD510C7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4EA5F9-9E8B-477A-91E6-4AA829A7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02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3DAB1F-4977-42AF-A60A-3E3DC13D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7E95FF-208A-40F0-9536-B3915EAE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675C1B9-877B-4BC1-B77E-F0DDF7F1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5DB505F-9344-47E0-B743-F9757A3E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2402-8924-4D95-8B1A-AE84BC66A9B7}" type="datetime1">
              <a:rPr lang="tr-TR" smtClean="0"/>
              <a:t>7.12.2022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C93EB23-4A5D-4020-AD37-1321924E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5A2789C-F465-45C5-A6BD-19FE3498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8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0CB7B4-DC81-47D4-9383-C1CCEDAD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1A2C09-5590-43BD-B265-A85B54B8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EB88172-EE04-45D1-9BC6-0EE65FB5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F48C65C-4D7C-46EB-B7C3-A0E23C903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37F4B20-4D63-4A85-83C9-75F66E4AE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D9FF427-DB67-47A9-BB27-08560C94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976D-E39F-4AB2-B136-E201E4093CB8}" type="datetime1">
              <a:rPr lang="tr-TR" smtClean="0"/>
              <a:t>7.12.2022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C2F1BA1-40FC-4F00-8A76-F074F08C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BFCEB1F-3756-4335-A1F6-F9B8C4AB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98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F01641-60A6-4F14-A794-6711700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52A4C9F-7F2B-4E94-BC71-28CD1EA3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6AA-D6C4-4B08-A5A3-B3B6D18B07C8}" type="datetime1">
              <a:rPr lang="tr-TR" smtClean="0"/>
              <a:t>7.12.2022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D41455C-31F2-4B4B-8DA7-8B673CEB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7208A21-A144-43CF-B641-7EEEE4AC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9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A1ABD71-BD6F-46BB-9AF2-96A15941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507-9C87-4C03-9306-6083912AD615}" type="datetime1">
              <a:rPr lang="tr-TR" smtClean="0"/>
              <a:t>7.12.2022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35B6651-C166-4FE5-B52E-760F97EC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01B8528-7B23-4C78-AA7D-721BC9BC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76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140F10-A6A9-4E78-846C-84A2EA4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D46E91-90B7-42CC-90EB-88014108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A30309-8578-4991-AB3E-BE671DD53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4ED35F-CCD6-46A1-B016-FCB7E581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0A6B-86A0-4878-8170-21A1E82D6A48}" type="datetime1">
              <a:rPr lang="tr-TR" smtClean="0"/>
              <a:t>7.12.2022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178BF7-4FBA-46CB-A2F2-0B70CFDE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96121AB-5193-4CCB-A91B-CB6B6A78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71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2497A6-A7B3-4975-B828-511D32C1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59C2C2-ADCB-482E-8C9A-18DAA6A6C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7F2C2E-6FEE-42E7-903E-80FAAE28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4A1128-42C7-4D36-B281-2C3EFC27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3710-F61C-49DE-8CBF-8B4CBBE6E93E}" type="datetime1">
              <a:rPr lang="tr-TR" smtClean="0"/>
              <a:t>7.12.2022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85280D-610C-47ED-AAF5-C34C8954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20547C-B715-4596-9DFF-DD3741CB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86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17A79DE-DDED-40A4-AB02-ADD0DACE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9C3122-E1CA-4E0A-B7DA-C4E001E5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90D620-9445-475C-B904-F3465A13B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7BA7-6003-4A28-839D-0B52C47625A5}" type="datetime1">
              <a:rPr lang="tr-TR" smtClean="0"/>
              <a:t>7.12.2022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C6CD1B-71B3-43BA-BAE7-B93DA02FD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008310-3F48-4A1D-A178-F559B5B9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9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hat.openai.com/chat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openai.com/blog/clip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_xkZwJ0H9IU" TargetMode="External"/><Relationship Id="rId13" Type="http://schemas.openxmlformats.org/officeDocument/2006/relationships/hyperlink" Target="https://en.wikipedia.org/wiki/Neural_network" TargetMode="External"/><Relationship Id="rId3" Type="http://schemas.openxmlformats.org/officeDocument/2006/relationships/hyperlink" Target="https://www.cs.toronto.edu/~kriz/cifar.html" TargetMode="External"/><Relationship Id="rId7" Type="http://schemas.openxmlformats.org/officeDocument/2006/relationships/hyperlink" Target="https://bit.ly/3s2keN4" TargetMode="External"/><Relationship Id="rId12" Type="http://schemas.openxmlformats.org/officeDocument/2006/relationships/hyperlink" Target="https://cs231n.github.io/neural-networks-1/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tnr.it/3rLFXc3" TargetMode="External"/><Relationship Id="rId11" Type="http://schemas.openxmlformats.org/officeDocument/2006/relationships/hyperlink" Target="https://bit.ly/3CDs8l0" TargetMode="External"/><Relationship Id="rId5" Type="http://schemas.openxmlformats.org/officeDocument/2006/relationships/hyperlink" Target="https://makeavideo.studio/" TargetMode="External"/><Relationship Id="rId10" Type="http://schemas.openxmlformats.org/officeDocument/2006/relationships/hyperlink" Target="https://bit.ly/3S9AuXb" TargetMode="External"/><Relationship Id="rId4" Type="http://schemas.openxmlformats.org/officeDocument/2006/relationships/hyperlink" Target="https://bit.ly/3CgfPL8" TargetMode="External"/><Relationship Id="rId9" Type="http://schemas.openxmlformats.org/officeDocument/2006/relationships/hyperlink" Target="https://bit.ly/3MBain4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erceptron" TargetMode="External"/><Relationship Id="rId13" Type="http://schemas.openxmlformats.org/officeDocument/2006/relationships/hyperlink" Target="https://bit.ly/3GQY8FW" TargetMode="External"/><Relationship Id="rId3" Type="http://schemas.openxmlformats.org/officeDocument/2006/relationships/hyperlink" Target="https://bit.ly/3D6mitS" TargetMode="External"/><Relationship Id="rId7" Type="http://schemas.openxmlformats.org/officeDocument/2006/relationships/hyperlink" Target="https://bit.ly/3TN6fX7" TargetMode="External"/><Relationship Id="rId12" Type="http://schemas.openxmlformats.org/officeDocument/2006/relationships/hyperlink" Target="https://intel.ly/3XQGKaz" TargetMode="External"/><Relationship Id="rId2" Type="http://schemas.openxmlformats.org/officeDocument/2006/relationships/hyperlink" Target="https://bit.ly/3D7WDB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3MCKR4F" TargetMode="External"/><Relationship Id="rId11" Type="http://schemas.openxmlformats.org/officeDocument/2006/relationships/hyperlink" Target="https://bit.ly/3Vtfj4s" TargetMode="External"/><Relationship Id="rId5" Type="http://schemas.openxmlformats.org/officeDocument/2006/relationships/hyperlink" Target="https://bit.ly/3VMlQbw" TargetMode="External"/><Relationship Id="rId15" Type="http://schemas.openxmlformats.org/officeDocument/2006/relationships/hyperlink" Target="https://bit.ly/3XUpbpP" TargetMode="External"/><Relationship Id="rId10" Type="http://schemas.openxmlformats.org/officeDocument/2006/relationships/hyperlink" Target="https://bit.ly/3EHHDcw" TargetMode="External"/><Relationship Id="rId4" Type="http://schemas.openxmlformats.org/officeDocument/2006/relationships/hyperlink" Target="https://bit.ly/3yQOaQ1" TargetMode="External"/><Relationship Id="rId9" Type="http://schemas.openxmlformats.org/officeDocument/2006/relationships/hyperlink" Target="https://www.nvidia.com/en-us/studio/canvas/" TargetMode="External"/><Relationship Id="rId14" Type="http://schemas.openxmlformats.org/officeDocument/2006/relationships/hyperlink" Target="https://bit.ly/3gXYAY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DB77D73-A8BE-4801-82E2-1CE33E78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4059" y="1609214"/>
            <a:ext cx="4104065" cy="13066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MEM437 – Yapay Sinir Ağları</a:t>
            </a:r>
            <a:b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</a:br>
            <a:b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</a:br>
            <a: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Dr. Ali Tahir Karaşahin</a:t>
            </a:r>
          </a:p>
        </p:txBody>
      </p:sp>
      <p:sp>
        <p:nvSpPr>
          <p:cNvPr id="40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A44C88-619A-4B9B-9793-BBBE7630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223702"/>
            <a:ext cx="2402924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D3C6B8-F5DA-4697-988B-6444E621FF51}" type="datetime1">
              <a:rPr lang="tr-TR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7.12.2022</a:t>
            </a:fld>
            <a:endParaRPr lang="tr-TR" sz="110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F4B7C-F9C5-4070-A3A8-11118237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A11690-4018-4631-8FAF-5D3B9C61C26D}" type="slidenum">
              <a:rPr lang="tr-TR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tr-TR" sz="1100">
              <a:solidFill>
                <a:srgbClr val="898989"/>
              </a:solidFill>
            </a:endParaRPr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FD959E5D-DF6C-48CA-BA16-8FD674FCB578}"/>
              </a:ext>
            </a:extLst>
          </p:cNvPr>
          <p:cNvSpPr txBox="1">
            <a:spLocks/>
          </p:cNvSpPr>
          <p:nvPr/>
        </p:nvSpPr>
        <p:spPr>
          <a:xfrm>
            <a:off x="7002829" y="3432048"/>
            <a:ext cx="4986527" cy="1306616"/>
          </a:xfrm>
          <a:prstGeom prst="rect">
            <a:avLst/>
          </a:prstGeom>
          <a:noFill/>
          <a:effectLst>
            <a:glow rad="1816100">
              <a:schemeClr val="accent1"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31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Çok Katmanlı </a:t>
            </a:r>
          </a:p>
          <a:p>
            <a:pPr>
              <a:spcAft>
                <a:spcPts val="600"/>
              </a:spcAft>
            </a:pPr>
            <a:r>
              <a:rPr lang="tr-TR" sz="31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Yapay Sinir Ağı ile </a:t>
            </a:r>
          </a:p>
          <a:p>
            <a:pPr>
              <a:spcAft>
                <a:spcPts val="600"/>
              </a:spcAft>
            </a:pPr>
            <a:r>
              <a:rPr lang="tr-TR" sz="31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XOR Probleminin Çözümü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519F1E5A-ED07-579A-DB43-A02370528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944" y="1989822"/>
            <a:ext cx="6364224" cy="35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4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For</a:t>
            </a:r>
            <a:r>
              <a:rPr lang="tr-TR" sz="4000" dirty="0">
                <a:solidFill>
                  <a:srgbClr val="5C9138"/>
                </a:solidFill>
              </a:rPr>
              <a:t> </a:t>
            </a:r>
            <a:r>
              <a:rPr lang="tr-TR" sz="4000" dirty="0" err="1">
                <a:solidFill>
                  <a:srgbClr val="5C9138"/>
                </a:solidFill>
              </a:rPr>
              <a:t>loop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10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75;p17">
            <a:extLst>
              <a:ext uri="{FF2B5EF4-FFF2-40B4-BE49-F238E27FC236}">
                <a16:creationId xmlns:a16="http://schemas.microsoft.com/office/drawing/2014/main" id="{EA037C87-9D54-E053-7E62-95042BD2B323}"/>
              </a:ext>
            </a:extLst>
          </p:cNvPr>
          <p:cNvSpPr txBox="1">
            <a:spLocks/>
          </p:cNvSpPr>
          <p:nvPr/>
        </p:nvSpPr>
        <p:spPr>
          <a:xfrm>
            <a:off x="1511808" y="1085967"/>
            <a:ext cx="9729726" cy="4686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end=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tr-TR" sz="4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077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While</a:t>
            </a:r>
            <a:r>
              <a:rPr lang="tr-TR" sz="4000" dirty="0">
                <a:solidFill>
                  <a:srgbClr val="5C9138"/>
                </a:solidFill>
              </a:rPr>
              <a:t> </a:t>
            </a:r>
            <a:r>
              <a:rPr lang="tr-TR" sz="4000" dirty="0" err="1">
                <a:solidFill>
                  <a:srgbClr val="5C9138"/>
                </a:solidFill>
              </a:rPr>
              <a:t>loop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11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75;p17">
            <a:extLst>
              <a:ext uri="{FF2B5EF4-FFF2-40B4-BE49-F238E27FC236}">
                <a16:creationId xmlns:a16="http://schemas.microsoft.com/office/drawing/2014/main" id="{EA037C87-9D54-E053-7E62-95042BD2B323}"/>
              </a:ext>
            </a:extLst>
          </p:cNvPr>
          <p:cNvSpPr txBox="1">
            <a:spLocks/>
          </p:cNvSpPr>
          <p:nvPr/>
        </p:nvSpPr>
        <p:spPr>
          <a:xfrm>
            <a:off x="1992882" y="1085967"/>
            <a:ext cx="9248652" cy="4686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lang="tr-T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tr-T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&lt; </a:t>
            </a:r>
            <a:r>
              <a:rPr lang="tr-T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meow</a:t>
            </a:r>
            <a:r>
              <a:rPr lang="tr-TR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 += </a:t>
            </a:r>
            <a:r>
              <a:rPr lang="tr-T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tr-TR" sz="3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81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Değişkenler - 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12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75;p17">
            <a:extLst>
              <a:ext uri="{FF2B5EF4-FFF2-40B4-BE49-F238E27FC236}">
                <a16:creationId xmlns:a16="http://schemas.microsoft.com/office/drawing/2014/main" id="{EA037C87-9D54-E053-7E62-95042BD2B323}"/>
              </a:ext>
            </a:extLst>
          </p:cNvPr>
          <p:cNvSpPr txBox="1">
            <a:spLocks/>
          </p:cNvSpPr>
          <p:nvPr/>
        </p:nvSpPr>
        <p:spPr>
          <a:xfrm>
            <a:off x="286002" y="1463919"/>
            <a:ext cx="9248652" cy="4686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/>
                <a:ea typeface="Consolas"/>
                <a:cs typeface="Consolas"/>
                <a:sym typeface="Consolas"/>
              </a:rPr>
              <a:t>bool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/>
                <a:ea typeface="Consolas"/>
                <a:cs typeface="Consolas"/>
                <a:sym typeface="Consolas"/>
              </a:rPr>
              <a:t>char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/>
                <a:ea typeface="Consolas"/>
                <a:cs typeface="Consolas"/>
                <a:sym typeface="Consolas"/>
              </a:rPr>
              <a:t>double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/>
                <a:ea typeface="Consolas"/>
                <a:cs typeface="Consolas"/>
                <a:sym typeface="Consolas"/>
              </a:rPr>
              <a:t>float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/>
                <a:ea typeface="Consolas"/>
                <a:cs typeface="Consolas"/>
                <a:sym typeface="Consolas"/>
              </a:rPr>
              <a:t>int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/>
                <a:ea typeface="Consolas"/>
                <a:cs typeface="Consolas"/>
                <a:sym typeface="Consolas"/>
              </a:rPr>
              <a:t>long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/>
                <a:ea typeface="Consolas"/>
                <a:cs typeface="Consolas"/>
                <a:sym typeface="Consolas"/>
              </a:rPr>
              <a:t>string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200" dirty="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1892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Değişkenler -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13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75;p17">
            <a:extLst>
              <a:ext uri="{FF2B5EF4-FFF2-40B4-BE49-F238E27FC236}">
                <a16:creationId xmlns:a16="http://schemas.microsoft.com/office/drawing/2014/main" id="{EA037C87-9D54-E053-7E62-95042BD2B323}"/>
              </a:ext>
            </a:extLst>
          </p:cNvPr>
          <p:cNvSpPr txBox="1">
            <a:spLocks/>
          </p:cNvSpPr>
          <p:nvPr/>
        </p:nvSpPr>
        <p:spPr>
          <a:xfrm>
            <a:off x="286002" y="1463919"/>
            <a:ext cx="9248652" cy="4686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 err="1">
                <a:latin typeface="Consolas"/>
                <a:ea typeface="Consolas"/>
                <a:cs typeface="Consolas"/>
                <a:sym typeface="Consolas"/>
              </a:rPr>
              <a:t>bool</a:t>
            </a:r>
            <a:endParaRPr lang="tr-TR" sz="3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tr-TR" sz="3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tr-TR" sz="3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-TR" sz="3200" dirty="0" err="1"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lang="tr-TR" sz="3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-TR" sz="32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endParaRPr lang="tr-TR" sz="3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tr-TR" sz="3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-TR" sz="3200" dirty="0" err="1">
                <a:latin typeface="Consolas"/>
                <a:ea typeface="Consolas"/>
                <a:cs typeface="Consolas"/>
                <a:sym typeface="Consolas"/>
              </a:rPr>
              <a:t>str</a:t>
            </a:r>
            <a:endParaRPr lang="tr-TR" sz="3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-TR" sz="3200" dirty="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143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Değişkenler -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14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75;p17">
            <a:extLst>
              <a:ext uri="{FF2B5EF4-FFF2-40B4-BE49-F238E27FC236}">
                <a16:creationId xmlns:a16="http://schemas.microsoft.com/office/drawing/2014/main" id="{EA037C87-9D54-E053-7E62-95042BD2B323}"/>
              </a:ext>
            </a:extLst>
          </p:cNvPr>
          <p:cNvSpPr txBox="1">
            <a:spLocks/>
          </p:cNvSpPr>
          <p:nvPr/>
        </p:nvSpPr>
        <p:spPr>
          <a:xfrm>
            <a:off x="286002" y="1463919"/>
            <a:ext cx="9248652" cy="4686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-US" sz="3600" dirty="0"/>
              <a:t>sequence of numbers</a:t>
            </a:r>
            <a:endParaRPr lang="en-US" sz="3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-US" sz="3600" dirty="0"/>
              <a:t>sequence of mutable values</a:t>
            </a:r>
            <a:endParaRPr lang="en-US" sz="3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-US" sz="3600" dirty="0"/>
              <a:t>sequence of immutable values</a:t>
            </a:r>
            <a:endParaRPr lang="en-US" sz="3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Consolas"/>
                <a:ea typeface="Consolas"/>
                <a:cs typeface="Consolas"/>
                <a:sym typeface="Consolas"/>
              </a:rPr>
              <a:t>dict</a:t>
            </a:r>
            <a:r>
              <a:rPr lang="en-US" sz="360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3600" dirty="0"/>
              <a:t>collection of key-value pairs</a:t>
            </a:r>
            <a:endParaRPr lang="en-US" sz="3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onsolas"/>
                <a:cs typeface="Consolas"/>
                <a:sym typeface="Consolas"/>
              </a:rPr>
              <a:t>set        </a:t>
            </a:r>
            <a:r>
              <a:rPr lang="en-US" sz="3600" dirty="0"/>
              <a:t>collection of unique values</a:t>
            </a:r>
            <a:endParaRPr lang="en-US" sz="3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dirty="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1366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List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15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8" name="Google Shape;471;p73">
            <a:extLst>
              <a:ext uri="{FF2B5EF4-FFF2-40B4-BE49-F238E27FC236}">
                <a16:creationId xmlns:a16="http://schemas.microsoft.com/office/drawing/2014/main" id="{A2E58514-E0E2-CF2E-34AF-E92A74EE8950}"/>
              </a:ext>
            </a:extLst>
          </p:cNvPr>
          <p:cNvSpPr txBox="1">
            <a:spLocks/>
          </p:cNvSpPr>
          <p:nvPr/>
        </p:nvSpPr>
        <p:spPr>
          <a:xfrm>
            <a:off x="753258" y="1359739"/>
            <a:ext cx="10685484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scores = [</a:t>
            </a:r>
            <a:r>
              <a:rPr lang="fr-F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fr-F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73</a:t>
            </a:r>
            <a:r>
              <a:rPr lang="fr-F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fr-F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br>
              <a:rPr lang="fr-F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fr-F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fr-F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(scores) / </a:t>
            </a:r>
            <a:r>
              <a:rPr lang="fr-FR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(scores)</a:t>
            </a:r>
          </a:p>
          <a:p>
            <a:pPr algn="l"/>
            <a:r>
              <a:rPr lang="fr-FR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fr-FR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fr-F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fr-F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25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Kütüphane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16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8" name="Google Shape;471;p73">
            <a:extLst>
              <a:ext uri="{FF2B5EF4-FFF2-40B4-BE49-F238E27FC236}">
                <a16:creationId xmlns:a16="http://schemas.microsoft.com/office/drawing/2014/main" id="{A2E58514-E0E2-CF2E-34AF-E92A74EE8950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1600"/>
              </a:spcAft>
            </a:pP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 cs50</a:t>
            </a:r>
          </a:p>
        </p:txBody>
      </p:sp>
    </p:spTree>
    <p:extLst>
      <p:ext uri="{BB962C8B-B14F-4D97-AF65-F5344CB8AC3E}">
        <p14:creationId xmlns:p14="http://schemas.microsoft.com/office/powerpoint/2010/main" val="352552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Kütüphane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17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476;p74">
            <a:extLst>
              <a:ext uri="{FF2B5EF4-FFF2-40B4-BE49-F238E27FC236}">
                <a16:creationId xmlns:a16="http://schemas.microsoft.com/office/drawing/2014/main" id="{CE1D1F8C-A215-E7C4-4853-860219E3DA2E}"/>
              </a:ext>
            </a:extLst>
          </p:cNvPr>
          <p:cNvSpPr txBox="1">
            <a:spLocks/>
          </p:cNvSpPr>
          <p:nvPr/>
        </p:nvSpPr>
        <p:spPr>
          <a:xfrm>
            <a:off x="250740" y="181732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1600"/>
              </a:spcAft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from cs50 import get_float</a:t>
            </a: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from cs50 import get_int</a:t>
            </a: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from cs50 import get_string</a:t>
            </a:r>
            <a:endParaRPr lang="en-US" sz="32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971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Kütüphane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18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476;p74">
            <a:extLst>
              <a:ext uri="{FF2B5EF4-FFF2-40B4-BE49-F238E27FC236}">
                <a16:creationId xmlns:a16="http://schemas.microsoft.com/office/drawing/2014/main" id="{CE1D1F8C-A215-E7C4-4853-860219E3DA2E}"/>
              </a:ext>
            </a:extLst>
          </p:cNvPr>
          <p:cNvSpPr txBox="1">
            <a:spLocks/>
          </p:cNvSpPr>
          <p:nvPr/>
        </p:nvSpPr>
        <p:spPr>
          <a:xfrm>
            <a:off x="250740" y="181732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1600"/>
              </a:spcAft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from cs50 import get_float</a:t>
            </a: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from cs50 import get_int</a:t>
            </a: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from cs50 import get_string</a:t>
            </a:r>
            <a:endParaRPr lang="en-US" sz="32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8661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Kodun Çalıştırılması - 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19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7" name="Google Shape;486;p76">
            <a:extLst>
              <a:ext uri="{FF2B5EF4-FFF2-40B4-BE49-F238E27FC236}">
                <a16:creationId xmlns:a16="http://schemas.microsoft.com/office/drawing/2014/main" id="{014B9D3C-98B8-A8D7-41A5-75313E783AA4}"/>
              </a:ext>
            </a:extLst>
          </p:cNvPr>
          <p:cNvSpPr txBox="1">
            <a:spLocks/>
          </p:cNvSpPr>
          <p:nvPr/>
        </p:nvSpPr>
        <p:spPr>
          <a:xfrm>
            <a:off x="2694294" y="1479940"/>
            <a:ext cx="7644522" cy="40911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r-TR" sz="36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tr-TR" sz="3600">
              <a:latin typeface="Consolas"/>
              <a:ea typeface="Consolas"/>
              <a:cs typeface="Consolas"/>
              <a:sym typeface="Consola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r-TR" sz="3600"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tr-TR" sz="3600"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3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r-TR" sz="3600"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r-TR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tr-TR" sz="3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470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DCFE7869-7F20-E6F0-AF16-26002F95D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067145"/>
            <a:ext cx="4233666" cy="723709"/>
          </a:xfr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tr-TR" dirty="0" err="1"/>
              <a:t>OpenAI</a:t>
            </a:r>
            <a:r>
              <a:rPr lang="tr-TR" dirty="0"/>
              <a:t> şirketinin </a:t>
            </a:r>
            <a:r>
              <a:rPr lang="tr-TR" dirty="0" err="1">
                <a:hlinkClick r:id="rId2"/>
              </a:rPr>
              <a:t>ChatGPT</a:t>
            </a:r>
            <a:r>
              <a:rPr lang="tr-TR" dirty="0"/>
              <a:t> </a:t>
            </a:r>
          </a:p>
          <a:p>
            <a:r>
              <a:rPr lang="tr-TR" dirty="0"/>
              <a:t>Yapay Zekası tarafından yazılan kod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54DF3F-AA60-4655-B0CD-593197322A72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E12A264B-270D-653D-BF4C-97277DF75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116" y="-1"/>
            <a:ext cx="5316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9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Kodun Çalıştırılması - 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20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491;p77">
            <a:extLst>
              <a:ext uri="{FF2B5EF4-FFF2-40B4-BE49-F238E27FC236}">
                <a16:creationId xmlns:a16="http://schemas.microsoft.com/office/drawing/2014/main" id="{DF7E6DA0-428D-26BC-8360-7943C929594A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tr-TR" sz="3600">
                <a:latin typeface="Consolas"/>
                <a:ea typeface="Consolas"/>
                <a:cs typeface="Consolas"/>
                <a:sym typeface="Consolas"/>
              </a:rPr>
              <a:t>make hello</a:t>
            </a:r>
          </a:p>
          <a:p>
            <a:pPr algn="l">
              <a:spcBef>
                <a:spcPts val="1600"/>
              </a:spcBef>
              <a:spcAft>
                <a:spcPts val="1600"/>
              </a:spcAft>
            </a:pPr>
            <a:r>
              <a:rPr lang="tr-TR" sz="3600"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 lang="tr-TR" sz="3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54611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Kodun Çalıştırılması - 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21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7" name="Google Shape;496;p78">
            <a:extLst>
              <a:ext uri="{FF2B5EF4-FFF2-40B4-BE49-F238E27FC236}">
                <a16:creationId xmlns:a16="http://schemas.microsoft.com/office/drawing/2014/main" id="{636BC3F2-F6FA-F024-CB12-CBA85E8B3ABE}"/>
              </a:ext>
            </a:extLst>
          </p:cNvPr>
          <p:cNvSpPr txBox="1">
            <a:spLocks/>
          </p:cNvSpPr>
          <p:nvPr/>
        </p:nvSpPr>
        <p:spPr>
          <a:xfrm>
            <a:off x="494580" y="172080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tr-TR" sz="3600">
                <a:latin typeface="Consolas"/>
                <a:ea typeface="Consolas"/>
                <a:cs typeface="Consolas"/>
                <a:sym typeface="Consolas"/>
              </a:rPr>
              <a:t>clang -o hello hello.c -lcs50</a:t>
            </a:r>
          </a:p>
          <a:p>
            <a:pPr algn="l">
              <a:spcBef>
                <a:spcPts val="1600"/>
              </a:spcBef>
              <a:spcAft>
                <a:spcPts val="1600"/>
              </a:spcAft>
            </a:pPr>
            <a:r>
              <a:rPr lang="tr-TR" sz="3600"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 lang="tr-TR" sz="3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3043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Kodun Çalıştırılması -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22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7" name="Google Shape;501;p79">
            <a:extLst>
              <a:ext uri="{FF2B5EF4-FFF2-40B4-BE49-F238E27FC236}">
                <a16:creationId xmlns:a16="http://schemas.microsoft.com/office/drawing/2014/main" id="{498D4AC5-BDDB-94DB-BF95-91FBADD18081}"/>
              </a:ext>
            </a:extLst>
          </p:cNvPr>
          <p:cNvSpPr txBox="1">
            <a:spLocks/>
          </p:cNvSpPr>
          <p:nvPr/>
        </p:nvSpPr>
        <p:spPr>
          <a:xfrm>
            <a:off x="2663883" y="2313450"/>
            <a:ext cx="6681354" cy="223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world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6507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Kodun Çalıştırılması -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23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506;p80">
            <a:extLst>
              <a:ext uri="{FF2B5EF4-FFF2-40B4-BE49-F238E27FC236}">
                <a16:creationId xmlns:a16="http://schemas.microsoft.com/office/drawing/2014/main" id="{34F24741-45E6-0FC9-C0B8-5EEE0A967E8C}"/>
              </a:ext>
            </a:extLst>
          </p:cNvPr>
          <p:cNvSpPr txBox="1">
            <a:spLocks/>
          </p:cNvSpPr>
          <p:nvPr/>
        </p:nvSpPr>
        <p:spPr>
          <a:xfrm>
            <a:off x="933492" y="1856636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1600"/>
              </a:spcAft>
            </a:pP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 hello.py</a:t>
            </a:r>
          </a:p>
        </p:txBody>
      </p:sp>
      <p:sp>
        <p:nvSpPr>
          <p:cNvPr id="9" name="Google Shape;512;p81">
            <a:extLst>
              <a:ext uri="{FF2B5EF4-FFF2-40B4-BE49-F238E27FC236}">
                <a16:creationId xmlns:a16="http://schemas.microsoft.com/office/drawing/2014/main" id="{3EE7A348-A6DA-B677-7944-156141F4E1C5}"/>
              </a:ext>
            </a:extLst>
          </p:cNvPr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04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Kodun Çalıştırılması -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24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8" name="Google Shape;511;p81">
            <a:extLst>
              <a:ext uri="{FF2B5EF4-FFF2-40B4-BE49-F238E27FC236}">
                <a16:creationId xmlns:a16="http://schemas.microsoft.com/office/drawing/2014/main" id="{DD199BE5-3DCE-6095-3D96-367B9C7792D5}"/>
              </a:ext>
            </a:extLst>
          </p:cNvPr>
          <p:cNvSpPr txBox="1">
            <a:spLocks/>
          </p:cNvSpPr>
          <p:nvPr/>
        </p:nvSpPr>
        <p:spPr>
          <a:xfrm>
            <a:off x="1518708" y="3008100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tr-TR" sz="3200" dirty="0" err="1"/>
              <a:t>interpreter</a:t>
            </a:r>
            <a:endParaRPr lang="tr-TR" sz="3200" dirty="0"/>
          </a:p>
        </p:txBody>
      </p:sp>
      <p:sp>
        <p:nvSpPr>
          <p:cNvPr id="9" name="Google Shape;512;p81">
            <a:extLst>
              <a:ext uri="{FF2B5EF4-FFF2-40B4-BE49-F238E27FC236}">
                <a16:creationId xmlns:a16="http://schemas.microsoft.com/office/drawing/2014/main" id="{3EE7A348-A6DA-B677-7944-156141F4E1C5}"/>
              </a:ext>
            </a:extLst>
          </p:cNvPr>
          <p:cNvSpPr/>
          <p:nvPr/>
        </p:nvSpPr>
        <p:spPr>
          <a:xfrm>
            <a:off x="4416465" y="2089350"/>
            <a:ext cx="2676600" cy="2679300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0" name="Google Shape;513;p81">
            <a:extLst>
              <a:ext uri="{FF2B5EF4-FFF2-40B4-BE49-F238E27FC236}">
                <a16:creationId xmlns:a16="http://schemas.microsoft.com/office/drawing/2014/main" id="{9F1D3C7B-59CE-B762-3630-555F802FAE48}"/>
              </a:ext>
            </a:extLst>
          </p:cNvPr>
          <p:cNvSpPr txBox="1"/>
          <p:nvPr/>
        </p:nvSpPr>
        <p:spPr>
          <a:xfrm>
            <a:off x="1289533" y="3052800"/>
            <a:ext cx="31269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source code</a:t>
            </a:r>
            <a:r>
              <a:rPr lang="en" sz="4000" dirty="0"/>
              <a:t> →  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68299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Kütüphane kullanımı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25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950976" y="1332175"/>
            <a:ext cx="10753343" cy="44245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PIL </a:t>
            </a:r>
            <a:r>
              <a:rPr lang="tr-TR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Image, 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ImageFilter</a:t>
            </a:r>
            <a:endParaRPr lang="tr-T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"test.png"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before.filter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ImageFilter.BoxBlur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after.save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"out.png"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tr-TR" sz="3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5481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Fonksiyon kullanımı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26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838200" y="1746703"/>
            <a:ext cx="10753343" cy="44245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meow()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meow():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"meow"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tr-TR" sz="5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1727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Fonksiyon kullanımı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27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838200" y="1931815"/>
            <a:ext cx="10753343" cy="44245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meow(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meow(n):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range(n):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"meow"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tr-TR" sz="6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8065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Algoritma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28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3130297" y="0"/>
            <a:ext cx="8366760" cy="63563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= [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"Found"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sys.exit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 found"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sys.exit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284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Algoritma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29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923544" y="577533"/>
            <a:ext cx="11146535" cy="6010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pPr algn="l"/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 = [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"Bill"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"Charlie"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"George"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"Ginny"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"Percy"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"Ron"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"Taka"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names:</a:t>
            </a:r>
          </a:p>
          <a:p>
            <a:pPr algn="l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"Found"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sys.exit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 found"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sys.exit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37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t Başlık 2">
            <a:extLst>
              <a:ext uri="{FF2B5EF4-FFF2-40B4-BE49-F238E27FC236}">
                <a16:creationId xmlns:a16="http://schemas.microsoft.com/office/drawing/2014/main" id="{DCFE7869-7F20-E6F0-AF16-26002F95D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429000"/>
            <a:ext cx="3581400" cy="723709"/>
          </a:xfr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tr-TR" dirty="0" err="1"/>
              <a:t>OpenAI</a:t>
            </a:r>
            <a:r>
              <a:rPr lang="tr-TR" dirty="0"/>
              <a:t> şirketinin </a:t>
            </a:r>
            <a:r>
              <a:rPr lang="tr-TR" dirty="0">
                <a:hlinkClick r:id="rId2"/>
              </a:rPr>
              <a:t>CLIP</a:t>
            </a:r>
            <a:r>
              <a:rPr lang="tr-TR" dirty="0"/>
              <a:t> </a:t>
            </a:r>
          </a:p>
          <a:p>
            <a:r>
              <a:rPr lang="tr-TR" dirty="0"/>
              <a:t>sinir ağına ait bir sonuç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54DF3F-AA60-4655-B0CD-593197322A72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026" name="Picture 2" descr="Need to trick OpenAI’s latest vision system? Simply add a handwritten label to your target.">
            <a:extLst>
              <a:ext uri="{FF2B5EF4-FFF2-40B4-BE49-F238E27FC236}">
                <a16:creationId xmlns:a16="http://schemas.microsoft.com/office/drawing/2014/main" id="{B32B24EB-76FC-16E9-070C-381EE8C9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94738"/>
            <a:ext cx="8409777" cy="56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F84FF97-669C-D3CC-22EB-ACE09CDDE535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[44]</a:t>
            </a:r>
          </a:p>
        </p:txBody>
      </p:sp>
    </p:spTree>
    <p:extLst>
      <p:ext uri="{BB962C8B-B14F-4D97-AF65-F5344CB8AC3E}">
        <p14:creationId xmlns:p14="http://schemas.microsoft.com/office/powerpoint/2010/main" val="2091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Algoritma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30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3086101" y="136525"/>
            <a:ext cx="7850124" cy="6010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Recognizes a greeting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algn="l"/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Get input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 = input(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"Say something!\n"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).lower()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algn="l"/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Respond to speech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words: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to you too!"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"how are you"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words: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am well, thanks!"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words: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"Goodbye to you too!"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"Huh?"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0789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QR </a:t>
            </a:r>
            <a:r>
              <a:rPr lang="tr-TR" sz="4000" dirty="0" err="1">
                <a:solidFill>
                  <a:srgbClr val="5C9138"/>
                </a:solidFill>
              </a:rPr>
              <a:t>code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31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411479" y="99949"/>
            <a:ext cx="11780521" cy="6010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endParaRPr lang="tr-TR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qrcode</a:t>
            </a:r>
            <a:endParaRPr lang="tr-TR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qrcode.make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"https://youtu.be/xvFZjo5PgG0"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img.save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"qr.png"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os.system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"..\YSA\qr.png"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416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NumPy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32</a:t>
            </a:fld>
            <a:endParaRPr lang="tr-TR"/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411479" y="99949"/>
            <a:ext cx="11780521" cy="6010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print(type(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1693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NumPy</a:t>
            </a:r>
            <a:r>
              <a:rPr lang="tr-TR" sz="4000" dirty="0">
                <a:solidFill>
                  <a:srgbClr val="5C9138"/>
                </a:solidFill>
              </a:rPr>
              <a:t> – 2D </a:t>
            </a:r>
            <a:r>
              <a:rPr lang="tr-TR" sz="4000" dirty="0" err="1">
                <a:solidFill>
                  <a:srgbClr val="5C9138"/>
                </a:solidFill>
              </a:rPr>
              <a:t>array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33</a:t>
            </a:fld>
            <a:endParaRPr lang="tr-TR"/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411479" y="99949"/>
            <a:ext cx="11780521" cy="6010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13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NumPy</a:t>
            </a:r>
            <a:r>
              <a:rPr lang="tr-TR" sz="4000" dirty="0">
                <a:solidFill>
                  <a:srgbClr val="5C9138"/>
                </a:solidFill>
              </a:rPr>
              <a:t> – </a:t>
            </a:r>
            <a:r>
              <a:rPr lang="tr-TR" sz="4000" dirty="0" err="1">
                <a:solidFill>
                  <a:srgbClr val="5C9138"/>
                </a:solidFill>
              </a:rPr>
              <a:t>random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34</a:t>
            </a:fld>
            <a:endParaRPr lang="tr-TR"/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-1" y="99949"/>
            <a:ext cx="12192001" cy="6010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b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np.random.uniform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(size=</a:t>
            </a:r>
            <a:r>
              <a:rPr lang="en-US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low=-</a:t>
            </a:r>
            <a:r>
              <a:rPr lang="en-US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high=</a:t>
            </a:r>
            <a:r>
              <a:rPr lang="en-US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).reshape(</a:t>
            </a:r>
            <a:r>
              <a:rPr lang="en-US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5742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NumPy</a:t>
            </a:r>
            <a:r>
              <a:rPr lang="tr-TR" sz="4000" dirty="0">
                <a:solidFill>
                  <a:srgbClr val="5C9138"/>
                </a:solidFill>
              </a:rPr>
              <a:t> – </a:t>
            </a:r>
            <a:r>
              <a:rPr lang="tr-TR" sz="4000" dirty="0" err="1">
                <a:solidFill>
                  <a:srgbClr val="5C9138"/>
                </a:solidFill>
              </a:rPr>
              <a:t>dot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35</a:t>
            </a:fld>
            <a:endParaRPr lang="tr-TR"/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3156203" y="183388"/>
            <a:ext cx="5879593" cy="6010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[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[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np.dot(A,B)</a:t>
            </a:r>
          </a:p>
          <a:p>
            <a:pPr algn="l"/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2841954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NumPy</a:t>
            </a:r>
            <a:r>
              <a:rPr lang="tr-TR" sz="4000" dirty="0">
                <a:solidFill>
                  <a:srgbClr val="5C9138"/>
                </a:solidFill>
              </a:rPr>
              <a:t> – </a:t>
            </a:r>
            <a:r>
              <a:rPr lang="tr-TR" sz="4000" dirty="0" err="1">
                <a:solidFill>
                  <a:srgbClr val="5C9138"/>
                </a:solidFill>
              </a:rPr>
              <a:t>ones</a:t>
            </a:r>
            <a:r>
              <a:rPr lang="tr-TR" sz="4000" dirty="0">
                <a:solidFill>
                  <a:srgbClr val="5C9138"/>
                </a:solidFill>
              </a:rPr>
              <a:t>, </a:t>
            </a:r>
            <a:r>
              <a:rPr lang="tr-TR" sz="4000" dirty="0" err="1">
                <a:solidFill>
                  <a:srgbClr val="5C9138"/>
                </a:solidFill>
              </a:rPr>
              <a:t>zeros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36</a:t>
            </a:fld>
            <a:endParaRPr lang="tr-TR"/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1629155" y="538924"/>
            <a:ext cx="9976105" cy="6010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=float) *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np. zeros(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).reshape(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 b</a:t>
            </a:r>
          </a:p>
          <a:p>
            <a:pPr algn="l"/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3792626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NumPy</a:t>
            </a:r>
            <a:r>
              <a:rPr lang="tr-TR" sz="4000" dirty="0">
                <a:solidFill>
                  <a:srgbClr val="5C9138"/>
                </a:solidFill>
              </a:rPr>
              <a:t> – </a:t>
            </a:r>
            <a:r>
              <a:rPr lang="tr-TR" sz="4000" dirty="0" err="1">
                <a:solidFill>
                  <a:srgbClr val="5C9138"/>
                </a:solidFill>
              </a:rPr>
              <a:t>index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37</a:t>
            </a:fld>
            <a:endParaRPr lang="tr-TR"/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3788663" y="258445"/>
            <a:ext cx="8025385" cy="6010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endParaRPr lang="tr-T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tr-T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a[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a[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a[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</a:p>
          <a:p>
            <a:pPr algn="l"/>
            <a:b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"a="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,a)</a:t>
            </a: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"a[2]="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b, </a:t>
            </a:r>
            <a:r>
              <a:rPr lang="tr-T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"a[2:5]="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</a:t>
            </a: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"a[2:]="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d)</a:t>
            </a: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"a[-1]="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,a[-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48375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NumPy</a:t>
            </a:r>
            <a:r>
              <a:rPr lang="tr-TR" sz="4000" dirty="0">
                <a:solidFill>
                  <a:srgbClr val="5C9138"/>
                </a:solidFill>
              </a:rPr>
              <a:t> ve Fonksiyon Kullanımı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38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495298" y="850297"/>
            <a:ext cx="4648201" cy="60077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step(x):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&gt; </a:t>
            </a:r>
            <a:r>
              <a:rPr lang="tr-T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=np.float32)</a:t>
            </a:r>
          </a:p>
          <a:p>
            <a:pPr algn="l"/>
            <a:b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sigmoid(x):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tr-T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(-x))</a:t>
            </a:r>
          </a:p>
          <a:p>
            <a:pPr algn="l"/>
            <a:b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(x):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np.maximum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</a:t>
            </a:r>
            <a:r>
              <a:rPr lang="tr-T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tanh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(x):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np.tanh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algn="l"/>
            <a:b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Google Shape;501;p79">
            <a:extLst>
              <a:ext uri="{FF2B5EF4-FFF2-40B4-BE49-F238E27FC236}">
                <a16:creationId xmlns:a16="http://schemas.microsoft.com/office/drawing/2014/main" id="{DF2FB0E2-4F0C-60F5-664E-06CC46D2748C}"/>
              </a:ext>
            </a:extLst>
          </p:cNvPr>
          <p:cNvSpPr txBox="1">
            <a:spLocks/>
          </p:cNvSpPr>
          <p:nvPr/>
        </p:nvSpPr>
        <p:spPr>
          <a:xfrm>
            <a:off x="6705599" y="1097281"/>
            <a:ext cx="4648201" cy="28773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tr-T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 = step(x)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sigmoid = sigmoid(x)</a:t>
            </a:r>
          </a:p>
          <a:p>
            <a:pPr algn="l"/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algn="l"/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tanh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tanh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516727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Matplotlib</a:t>
            </a:r>
            <a:r>
              <a:rPr lang="tr-TR" sz="4000" dirty="0">
                <a:solidFill>
                  <a:srgbClr val="5C9138"/>
                </a:solidFill>
              </a:rPr>
              <a:t> Kullanımı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39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233170" y="850297"/>
            <a:ext cx="7380734" cy="60077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endParaRPr lang="tr-T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endParaRPr lang="tr-T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step(x):</a:t>
            </a:r>
          </a:p>
          <a:p>
            <a:pPr algn="l"/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&gt; </a:t>
            </a:r>
            <a:r>
              <a:rPr lang="tr-TR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=np.float32)</a:t>
            </a:r>
          </a:p>
          <a:p>
            <a:pPr algn="l"/>
            <a:b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sigmoid(x):</a:t>
            </a:r>
          </a:p>
          <a:p>
            <a:pPr algn="l"/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tr-TR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tr-T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(-x))</a:t>
            </a:r>
          </a:p>
          <a:p>
            <a:pPr algn="l"/>
            <a:endParaRPr lang="tr-T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tr-T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tr-TR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 = step(x)</a:t>
            </a:r>
          </a:p>
          <a:p>
            <a:pPr algn="l"/>
            <a: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sigmoid = sigmoid(x)</a:t>
            </a:r>
          </a:p>
          <a:p>
            <a:pPr algn="l"/>
            <a:b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tr-T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Google Shape;501;p79">
            <a:extLst>
              <a:ext uri="{FF2B5EF4-FFF2-40B4-BE49-F238E27FC236}">
                <a16:creationId xmlns:a16="http://schemas.microsoft.com/office/drawing/2014/main" id="{DF2FB0E2-4F0C-60F5-664E-06CC46D2748C}"/>
              </a:ext>
            </a:extLst>
          </p:cNvPr>
          <p:cNvSpPr txBox="1">
            <a:spLocks/>
          </p:cNvSpPr>
          <p:nvPr/>
        </p:nvSpPr>
        <p:spPr>
          <a:xfrm>
            <a:off x="5414774" y="2944369"/>
            <a:ext cx="6650736" cy="3913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"Girdiler"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"Fonksiyon Çıktıları"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plt.grid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x,step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'C0'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x,sigmoid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"Sigmoid"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tr-T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tr-T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Google Shape;501;p79">
            <a:extLst>
              <a:ext uri="{FF2B5EF4-FFF2-40B4-BE49-F238E27FC236}">
                <a16:creationId xmlns:a16="http://schemas.microsoft.com/office/drawing/2014/main" id="{2F5E58CE-E050-4A6A-665B-6E0C233D5C70}"/>
              </a:ext>
            </a:extLst>
          </p:cNvPr>
          <p:cNvSpPr txBox="1">
            <a:spLocks/>
          </p:cNvSpPr>
          <p:nvPr/>
        </p:nvSpPr>
        <p:spPr>
          <a:xfrm>
            <a:off x="1595630" y="5521485"/>
            <a:ext cx="614170" cy="6502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Google Shape;501;p79">
            <a:extLst>
              <a:ext uri="{FF2B5EF4-FFF2-40B4-BE49-F238E27FC236}">
                <a16:creationId xmlns:a16="http://schemas.microsoft.com/office/drawing/2014/main" id="{C966EA4B-F8FC-FF48-6382-2466BF9D7C93}"/>
              </a:ext>
            </a:extLst>
          </p:cNvPr>
          <p:cNvSpPr txBox="1">
            <a:spLocks/>
          </p:cNvSpPr>
          <p:nvPr/>
        </p:nvSpPr>
        <p:spPr>
          <a:xfrm>
            <a:off x="7190997" y="6071236"/>
            <a:ext cx="614170" cy="6502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389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ÇKA Kodlamasından Önce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4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1759710" y="1346180"/>
            <a:ext cx="8489700" cy="439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tr-TR" sz="3600" dirty="0">
              <a:latin typeface="Consolas"/>
              <a:ea typeface="Consolas"/>
              <a:cs typeface="Consolas"/>
              <a:sym typeface="Consola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tr-TR" sz="3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Thank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you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, Luke!\n");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9534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Image Kullanımı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pPr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A11690-4018-4631-8FAF-5D3B9C61C26D}" type="slidenum">
              <a:rPr lang="tr-TR" smtClean="0"/>
              <a:pPr algn="l"/>
              <a:t>40</a:t>
            </a:fld>
            <a:endParaRPr lang="tr-TR"/>
          </a:p>
        </p:txBody>
      </p:sp>
      <p:sp>
        <p:nvSpPr>
          <p:cNvPr id="3" name="Google Shape;501;p79">
            <a:extLst>
              <a:ext uri="{FF2B5EF4-FFF2-40B4-BE49-F238E27FC236}">
                <a16:creationId xmlns:a16="http://schemas.microsoft.com/office/drawing/2014/main" id="{D6F113AF-CCF3-C513-9B21-DBBD065FA182}"/>
              </a:ext>
            </a:extLst>
          </p:cNvPr>
          <p:cNvSpPr txBox="1">
            <a:spLocks/>
          </p:cNvSpPr>
          <p:nvPr/>
        </p:nvSpPr>
        <p:spPr>
          <a:xfrm>
            <a:off x="1524000" y="1508031"/>
            <a:ext cx="9144000" cy="36248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PIL </a:t>
            </a:r>
            <a:r>
              <a:rPr lang="tr-TR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pPr algn="l"/>
            <a:b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'data/rock.png'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img.getdata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algn="l"/>
            <a:b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img.show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tr-TR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tr-TR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96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12" y="72570"/>
            <a:ext cx="2614896" cy="585798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Referanslar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43D696-5A94-49E5-8C92-8F1908C6C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2" y="747395"/>
            <a:ext cx="12222192" cy="5608955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[15] Web sitesi: </a:t>
            </a:r>
            <a:r>
              <a:rPr lang="tr-TR" sz="1600" dirty="0">
                <a:hlinkClick r:id="rId2"/>
              </a:rPr>
              <a:t>https://www.youtube.com/watch?v=aircAruvnKk</a:t>
            </a:r>
            <a:r>
              <a:rPr lang="tr-TR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[16] </a:t>
            </a:r>
            <a:r>
              <a:rPr lang="tr-TR" sz="1600" dirty="0" err="1"/>
              <a:t>Öztemel</a:t>
            </a:r>
            <a:r>
              <a:rPr lang="tr-TR" sz="1600" dirty="0"/>
              <a:t>, E.; Yapay Sinir Ağları; Papatya Bilim Yayıncılık; İstanbul; 2012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[17] Web sitesi: https://bit.ly/3VdJsW1,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[18] Web sitesi: </a:t>
            </a:r>
            <a:r>
              <a:rPr lang="tr-TR" alt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https://www.cs.toronto.edu/~kriz/cifar.html</a:t>
            </a:r>
            <a:r>
              <a:rPr lang="tr-TR" altLang="en-US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[19] Web sitesi: </a:t>
            </a:r>
            <a:r>
              <a:rPr lang="tr-TR" altLang="en-US" sz="1600" dirty="0">
                <a:hlinkClick r:id="rId4"/>
              </a:rPr>
              <a:t>https://bit.ly/3CgfPL8</a:t>
            </a:r>
            <a:r>
              <a:rPr lang="tr-TR" altLang="en-US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[20] Web sitesi: </a:t>
            </a:r>
            <a:r>
              <a:rPr lang="tr-TR" altLang="en-US" sz="1600" dirty="0">
                <a:hlinkClick r:id="rId5"/>
              </a:rPr>
              <a:t>https://makeavideo.studio/</a:t>
            </a:r>
            <a:r>
              <a:rPr lang="tr-TR" altLang="en-US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[21] Web sitesi: </a:t>
            </a:r>
            <a:r>
              <a:rPr lang="tr-TR" altLang="en-US" sz="1600" dirty="0">
                <a:hlinkClick r:id="rId6"/>
              </a:rPr>
              <a:t>https://gtnr.it/3rLFXc3</a:t>
            </a:r>
            <a:r>
              <a:rPr lang="tr-TR" altLang="en-US" sz="1600" dirty="0"/>
              <a:t>, Erişim Tarihi: 12.10.2022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[22] Web sitesi: </a:t>
            </a:r>
            <a:r>
              <a:rPr lang="tr-TR" altLang="en-US" sz="1600" dirty="0">
                <a:hlinkClick r:id="rId7"/>
              </a:rPr>
              <a:t>https://bit.ly/3s2keN4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[23] Web sitesi: </a:t>
            </a:r>
            <a:r>
              <a:rPr lang="tr-TR" altLang="en-US" sz="1600" dirty="0">
                <a:hlinkClick r:id="rId8"/>
              </a:rPr>
              <a:t>https://www.youtube.com/watch?v=_xkZwJ0H9IU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[24] Web sitesi: </a:t>
            </a:r>
            <a:r>
              <a:rPr lang="tr-TR" altLang="en-US" sz="1600" dirty="0">
                <a:hlinkClick r:id="rId9"/>
              </a:rPr>
              <a:t>https://bit.ly/3MBain4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[25] Web sitesi: </a:t>
            </a:r>
            <a:r>
              <a:rPr lang="tr-TR" altLang="en-US" sz="1600" dirty="0">
                <a:hlinkClick r:id="rId10"/>
              </a:rPr>
              <a:t>https://bit.ly/3S9AuXb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[26] Web sitesi: </a:t>
            </a:r>
            <a:r>
              <a:rPr lang="tr-TR" altLang="en-US" sz="1600" dirty="0">
                <a:hlinkClick r:id="rId11"/>
              </a:rPr>
              <a:t>https://bit.ly/3CDs8l0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[27] Web sitesi: </a:t>
            </a:r>
            <a:r>
              <a:rPr lang="tr-TR" altLang="en-US" sz="1600" dirty="0">
                <a:hlinkClick r:id="rId12"/>
              </a:rPr>
              <a:t>https://cs231n.github.io/neural-networks-1/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[28] Web sitesi: </a:t>
            </a:r>
            <a:r>
              <a:rPr lang="tr-TR" altLang="en-US" sz="1600" dirty="0">
                <a:hlinkClick r:id="rId13"/>
              </a:rPr>
              <a:t>https://en.wikipedia.org/wiki/Neural_network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[29] </a:t>
            </a:r>
            <a:r>
              <a:rPr lang="tr-TR" altLang="en-US" sz="1600" dirty="0" err="1"/>
              <a:t>Kinsley</a:t>
            </a:r>
            <a:r>
              <a:rPr lang="tr-TR" altLang="en-US" sz="1600" dirty="0"/>
              <a:t>, H., </a:t>
            </a:r>
            <a:r>
              <a:rPr lang="tr-TR" altLang="en-US" sz="1600" dirty="0" err="1"/>
              <a:t>Kukiela</a:t>
            </a:r>
            <a:r>
              <a:rPr lang="tr-TR" altLang="en-US" sz="1600" dirty="0"/>
              <a:t>, D.; </a:t>
            </a:r>
            <a:r>
              <a:rPr lang="tr-TR" altLang="en-US" sz="1600" dirty="0" err="1"/>
              <a:t>Neural</a:t>
            </a:r>
            <a:r>
              <a:rPr lang="tr-TR" altLang="en-US" sz="1600" dirty="0"/>
              <a:t> Networks </a:t>
            </a:r>
            <a:r>
              <a:rPr lang="tr-TR" altLang="en-US" sz="1600" dirty="0" err="1"/>
              <a:t>from</a:t>
            </a:r>
            <a:r>
              <a:rPr lang="tr-TR" altLang="en-US" sz="1600" dirty="0"/>
              <a:t> </a:t>
            </a:r>
            <a:r>
              <a:rPr lang="tr-TR" altLang="en-US" sz="1600" dirty="0" err="1"/>
              <a:t>Scratch</a:t>
            </a:r>
            <a:r>
              <a:rPr lang="tr-TR" altLang="en-US" sz="1600" dirty="0"/>
              <a:t> in Python.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[30] </a:t>
            </a:r>
            <a:r>
              <a:rPr lang="tr-TR" altLang="en-US" sz="1600" dirty="0" err="1"/>
              <a:t>Rashid</a:t>
            </a:r>
            <a:r>
              <a:rPr lang="tr-TR" altLang="en-US" sz="1600" dirty="0"/>
              <a:t>, T.; </a:t>
            </a:r>
            <a:r>
              <a:rPr lang="tr-TR" altLang="en-US" sz="1600" dirty="0" err="1"/>
              <a:t>Make</a:t>
            </a:r>
            <a:r>
              <a:rPr lang="tr-TR" altLang="en-US" sz="1600" dirty="0"/>
              <a:t> </a:t>
            </a:r>
            <a:r>
              <a:rPr lang="tr-TR" altLang="en-US" sz="1600" dirty="0" err="1"/>
              <a:t>Your</a:t>
            </a:r>
            <a:r>
              <a:rPr lang="tr-TR" altLang="en-US" sz="1600" dirty="0"/>
              <a:t> </a:t>
            </a:r>
            <a:r>
              <a:rPr lang="tr-TR" altLang="en-US" sz="1600" dirty="0" err="1"/>
              <a:t>Own</a:t>
            </a:r>
            <a:r>
              <a:rPr lang="tr-TR" altLang="en-US" sz="1600" dirty="0"/>
              <a:t> </a:t>
            </a:r>
            <a:r>
              <a:rPr lang="tr-TR" altLang="en-US" sz="1600" dirty="0" err="1"/>
              <a:t>Neural</a:t>
            </a:r>
            <a:r>
              <a:rPr lang="tr-TR" altLang="en-US" sz="1600" dirty="0"/>
              <a:t> Network.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en-US" altLang="en-US" sz="1600" dirty="0"/>
          </a:p>
          <a:p>
            <a:pPr algn="l"/>
            <a:r>
              <a:rPr lang="tr-TR" sz="1600" dirty="0"/>
              <a:t> 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41</a:t>
            </a:fld>
            <a:endParaRPr lang="tr-T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BB3B6-C75D-4729-F71C-32F4D318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38F9D"/>
                </a:solidFill>
                <a:effectLst/>
                <a:latin typeface="Circular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12" y="72570"/>
            <a:ext cx="2614896" cy="585798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Referanslar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43D696-5A94-49E5-8C92-8F1908C6C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2" y="747395"/>
            <a:ext cx="12222192" cy="5608955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[31] Web sitesi: </a:t>
            </a:r>
            <a:r>
              <a:rPr lang="tr-TR" sz="1600" dirty="0">
                <a:hlinkClick r:id="rId2"/>
              </a:rPr>
              <a:t>https://bit.ly/3D7WDB6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[32] Web sitesi: </a:t>
            </a:r>
            <a:r>
              <a:rPr lang="tr-TR" sz="1600" dirty="0">
                <a:hlinkClick r:id="rId3"/>
              </a:rPr>
              <a:t>https://bit.ly/3D6mitS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[33] Web sitesi: </a:t>
            </a:r>
            <a:r>
              <a:rPr lang="tr-TR" sz="1600" dirty="0">
                <a:hlinkClick r:id="rId4"/>
              </a:rPr>
              <a:t>https://bit.ly/3yQOaQ1</a:t>
            </a:r>
            <a:r>
              <a:rPr lang="tr-TR" sz="1600" dirty="0"/>
              <a:t>, 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[34] Web sitesi: </a:t>
            </a:r>
            <a:r>
              <a:rPr lang="tr-TR" sz="1600" dirty="0">
                <a:hlinkClick r:id="rId5"/>
              </a:rPr>
              <a:t>https://bit.ly/3VMlQbw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[35] Web sitesi: </a:t>
            </a:r>
            <a:r>
              <a:rPr lang="tr-TR" sz="1600" dirty="0">
                <a:hlinkClick r:id="rId6"/>
              </a:rPr>
              <a:t>https://bit.ly/3MCKR4F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[36] Web sitesi: </a:t>
            </a:r>
            <a:r>
              <a:rPr lang="tr-TR" sz="1600" dirty="0">
                <a:hlinkClick r:id="rId7"/>
              </a:rPr>
              <a:t>https://bit.ly/3TN6fX7</a:t>
            </a:r>
            <a:r>
              <a:rPr lang="tr-TR" sz="1600" dirty="0"/>
              <a:t>, Erişim Tarihi: 24.10.2022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[37] Web sitesi: </a:t>
            </a:r>
            <a:r>
              <a:rPr lang="tr-TR" sz="1600" dirty="0">
                <a:hlinkClick r:id="rId8"/>
              </a:rPr>
              <a:t>https://en.wikipedia.org/wiki/Perceptron</a:t>
            </a:r>
            <a:r>
              <a:rPr lang="tr-TR" sz="1600" dirty="0"/>
              <a:t>, Erişim Tarihi: 24.10.2022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[38] Web sitesi: </a:t>
            </a:r>
            <a:r>
              <a:rPr lang="tr-TR" sz="1600" dirty="0">
                <a:hlinkClick r:id="rId9"/>
              </a:rPr>
              <a:t>https://www.nvidia.com/en-us/studio/canvas/</a:t>
            </a:r>
            <a:r>
              <a:rPr lang="tr-TR" sz="1600" dirty="0"/>
              <a:t>, Erişim Tarihi: 25.10.2022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[39] </a:t>
            </a:r>
            <a:r>
              <a:rPr lang="tr-TR" sz="1600" dirty="0" err="1"/>
              <a:t>Deep</a:t>
            </a:r>
            <a:r>
              <a:rPr lang="tr-TR" sz="1600" dirty="0"/>
              <a:t> Learning Essentials, W. </a:t>
            </a:r>
            <a:r>
              <a:rPr lang="tr-TR" sz="1600" dirty="0" err="1"/>
              <a:t>Di</a:t>
            </a:r>
            <a:r>
              <a:rPr lang="tr-TR" sz="1600" dirty="0"/>
              <a:t>, A. </a:t>
            </a:r>
            <a:r>
              <a:rPr lang="tr-TR" sz="1600" dirty="0" err="1"/>
              <a:t>Bhardway</a:t>
            </a:r>
            <a:r>
              <a:rPr lang="tr-TR" sz="1600" dirty="0"/>
              <a:t>, J. </a:t>
            </a:r>
            <a:r>
              <a:rPr lang="tr-TR" sz="1600" dirty="0" err="1"/>
              <a:t>Wei</a:t>
            </a:r>
            <a:r>
              <a:rPr lang="tr-TR" sz="1600" dirty="0"/>
              <a:t>, 2018, </a:t>
            </a:r>
            <a:r>
              <a:rPr lang="tr-TR" sz="1600" dirty="0" err="1"/>
              <a:t>Packt</a:t>
            </a:r>
            <a:r>
              <a:rPr lang="tr-TR" sz="1600" dirty="0"/>
              <a:t>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[40] Web sitesi: </a:t>
            </a:r>
            <a:r>
              <a:rPr lang="tr-TR" sz="1600" dirty="0">
                <a:hlinkClick r:id="rId10"/>
              </a:rPr>
              <a:t>https://bit.ly/3EHHDcw</a:t>
            </a:r>
            <a:r>
              <a:rPr lang="tr-TR" sz="1600" dirty="0"/>
              <a:t>, Erişim Tarihi: 28.11.2022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[41] Web sitesi: </a:t>
            </a:r>
            <a:r>
              <a:rPr lang="tr-TR" sz="1600" dirty="0">
                <a:hlinkClick r:id="rId11"/>
              </a:rPr>
              <a:t>https://bit.ly/3Vtfj4s</a:t>
            </a:r>
            <a:r>
              <a:rPr lang="tr-TR" sz="1600" dirty="0"/>
              <a:t>, Erişim Tarihi: 28.11.2022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[42] Web sitesi: </a:t>
            </a:r>
            <a:r>
              <a:rPr lang="tr-TR" sz="1600" dirty="0">
                <a:hlinkClick r:id="rId12"/>
              </a:rPr>
              <a:t>https://intel.ly/3XQGKaz</a:t>
            </a:r>
            <a:r>
              <a:rPr lang="tr-TR" sz="1600" dirty="0"/>
              <a:t>, Erişim Tarihi: 28.11.2022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[43] Web sitesi: </a:t>
            </a:r>
            <a:r>
              <a:rPr lang="tr-TR" sz="1600" dirty="0">
                <a:hlinkClick r:id="rId13"/>
              </a:rPr>
              <a:t>https://bit.ly/3GQY8FW</a:t>
            </a:r>
            <a:r>
              <a:rPr lang="tr-TR" sz="1600" dirty="0"/>
              <a:t>, Erişim Tarihi: 29.11.2022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[44] Web sitesi: </a:t>
            </a:r>
            <a:r>
              <a:rPr lang="tr-TR" sz="1600" dirty="0">
                <a:hlinkClick r:id="rId14"/>
              </a:rPr>
              <a:t>https://bit.ly/3gXYAYm</a:t>
            </a:r>
            <a:r>
              <a:rPr lang="tr-TR" sz="1600" dirty="0"/>
              <a:t>, Erişim Tarihi: 5.12.2022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[45] Web sitesi: </a:t>
            </a:r>
            <a:r>
              <a:rPr lang="tr-TR" sz="1600" dirty="0">
                <a:hlinkClick r:id="rId15"/>
              </a:rPr>
              <a:t>https://bit.ly/3XUpbpP</a:t>
            </a:r>
            <a:r>
              <a:rPr lang="tr-TR" sz="1600" dirty="0"/>
              <a:t>, Erişim Tarihi: 5.12.2022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en-US" altLang="en-US" sz="1600" dirty="0"/>
          </a:p>
          <a:p>
            <a:pPr algn="l"/>
            <a:r>
              <a:rPr lang="tr-TR" sz="1600" dirty="0"/>
              <a:t> 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42</a:t>
            </a:fld>
            <a:endParaRPr lang="tr-T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BB3B6-C75D-4729-F71C-32F4D318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38F9D"/>
                </a:solidFill>
                <a:effectLst/>
                <a:latin typeface="Circular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98" y="655128"/>
            <a:ext cx="4613919" cy="1499616"/>
          </a:xfrm>
        </p:spPr>
        <p:txBody>
          <a:bodyPr anchor="b">
            <a:normAutofit/>
          </a:bodyPr>
          <a:lstStyle/>
          <a:p>
            <a:pPr algn="l"/>
            <a:r>
              <a:rPr lang="tr-TR" sz="4200"/>
              <a:t>Teşekkürler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95757-F493-402A-BE9C-74CD02EB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86384" y="1060704"/>
            <a:ext cx="218541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62155F9B-E036-4567-8C81-6029024E5A84}" type="datetime1">
              <a:rPr lang="tr-TR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7.12.2022</a:t>
            </a:fld>
            <a:endParaRPr lang="tr-TR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1B5DDA28-B37F-18B6-25AA-A9AFA339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65" y="95044"/>
            <a:ext cx="5511285" cy="308631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0F27-EA9E-48C9-9FFF-EED175A6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89A11690-4018-4631-8FAF-5D3B9C61C26D}" type="slidenum">
              <a:rPr lang="tr-TR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43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24" name="Resim 23" descr="metin, açık hava nesnesi, gece göğü içeren bir resim&#10;&#10;Açıklama otomatik olarak oluşturuldu">
            <a:extLst>
              <a:ext uri="{FF2B5EF4-FFF2-40B4-BE49-F238E27FC236}">
                <a16:creationId xmlns:a16="http://schemas.microsoft.com/office/drawing/2014/main" id="{0476CBF1-05A5-4AD2-157D-8A1DD574B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02" y="3315854"/>
            <a:ext cx="5176945" cy="345561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3718CFD-33D1-0A0C-4F68-36BCAEBDA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8" y="3333994"/>
            <a:ext cx="5586942" cy="3419330"/>
          </a:xfrm>
          <a:prstGeom prst="rect">
            <a:avLst/>
          </a:prstGeom>
        </p:spPr>
      </p:pic>
      <p:sp>
        <p:nvSpPr>
          <p:cNvPr id="19" name="Başlık 1">
            <a:extLst>
              <a:ext uri="{FF2B5EF4-FFF2-40B4-BE49-F238E27FC236}">
                <a16:creationId xmlns:a16="http://schemas.microsoft.com/office/drawing/2014/main" id="{8040FE83-E2B0-4707-B8D5-70F96362641D}"/>
              </a:ext>
            </a:extLst>
          </p:cNvPr>
          <p:cNvSpPr txBox="1">
            <a:spLocks/>
          </p:cNvSpPr>
          <p:nvPr/>
        </p:nvSpPr>
        <p:spPr>
          <a:xfrm>
            <a:off x="385692" y="565112"/>
            <a:ext cx="3899297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Python </a:t>
            </a:r>
            <a:r>
              <a:rPr lang="tr-TR" sz="4000" dirty="0" err="1">
                <a:solidFill>
                  <a:srgbClr val="5C9138"/>
                </a:solidFill>
              </a:rPr>
              <a:t>Syntax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5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7" name="Google Shape;75;p17">
            <a:extLst>
              <a:ext uri="{FF2B5EF4-FFF2-40B4-BE49-F238E27FC236}">
                <a16:creationId xmlns:a16="http://schemas.microsoft.com/office/drawing/2014/main" id="{1C355176-538F-5AA9-81DC-C249FE02E969}"/>
              </a:ext>
            </a:extLst>
          </p:cNvPr>
          <p:cNvSpPr txBox="1">
            <a:spLocks/>
          </p:cNvSpPr>
          <p:nvPr/>
        </p:nvSpPr>
        <p:spPr>
          <a:xfrm>
            <a:off x="2209800" y="1233150"/>
            <a:ext cx="8489700" cy="439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Thank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3600" dirty="0" err="1">
                <a:latin typeface="Consolas"/>
                <a:ea typeface="Consolas"/>
                <a:cs typeface="Consolas"/>
                <a:sym typeface="Consolas"/>
              </a:rPr>
              <a:t>you</a:t>
            </a:r>
            <a:r>
              <a:rPr lang="tr-TR" sz="3600" dirty="0">
                <a:latin typeface="Consolas"/>
                <a:ea typeface="Consolas"/>
                <a:cs typeface="Consolas"/>
                <a:sym typeface="Consolas"/>
              </a:rPr>
              <a:t>, Luke!")</a:t>
            </a:r>
          </a:p>
        </p:txBody>
      </p:sp>
    </p:spTree>
    <p:extLst>
      <p:ext uri="{BB962C8B-B14F-4D97-AF65-F5344CB8AC3E}">
        <p14:creationId xmlns:p14="http://schemas.microsoft.com/office/powerpoint/2010/main" val="152929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Conditional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6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75;p17">
            <a:extLst>
              <a:ext uri="{FF2B5EF4-FFF2-40B4-BE49-F238E27FC236}">
                <a16:creationId xmlns:a16="http://schemas.microsoft.com/office/drawing/2014/main" id="{EA037C87-9D54-E053-7E62-95042BD2B323}"/>
              </a:ext>
            </a:extLst>
          </p:cNvPr>
          <p:cNvSpPr txBox="1">
            <a:spLocks/>
          </p:cNvSpPr>
          <p:nvPr/>
        </p:nvSpPr>
        <p:spPr>
          <a:xfrm>
            <a:off x="2943348" y="0"/>
            <a:ext cx="9248652" cy="685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int(input(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int(input(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"y: 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endParaRPr lang="tr-T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&lt; y: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 is less than y"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&gt; y: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 is greater than y"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 is equal to y"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tr-TR" sz="4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701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While</a:t>
            </a:r>
            <a:r>
              <a:rPr lang="tr-TR" sz="4000" dirty="0">
                <a:solidFill>
                  <a:srgbClr val="5C9138"/>
                </a:solidFill>
              </a:rPr>
              <a:t> </a:t>
            </a:r>
            <a:r>
              <a:rPr lang="tr-TR" sz="4000" dirty="0" err="1">
                <a:solidFill>
                  <a:srgbClr val="5C9138"/>
                </a:solidFill>
              </a:rPr>
              <a:t>loop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7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75;p17">
            <a:extLst>
              <a:ext uri="{FF2B5EF4-FFF2-40B4-BE49-F238E27FC236}">
                <a16:creationId xmlns:a16="http://schemas.microsoft.com/office/drawing/2014/main" id="{EA037C87-9D54-E053-7E62-95042BD2B323}"/>
              </a:ext>
            </a:extLst>
          </p:cNvPr>
          <p:cNvSpPr txBox="1">
            <a:spLocks/>
          </p:cNvSpPr>
          <p:nvPr/>
        </p:nvSpPr>
        <p:spPr>
          <a:xfrm>
            <a:off x="1992882" y="1085967"/>
            <a:ext cx="9248652" cy="4686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lang="tr-T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tr-T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&lt; </a:t>
            </a:r>
            <a:r>
              <a:rPr lang="tr-T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meow</a:t>
            </a:r>
            <a:r>
              <a:rPr lang="tr-TR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 += </a:t>
            </a:r>
            <a:r>
              <a:rPr lang="tr-T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tr-T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tr-TR" sz="5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9220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For</a:t>
            </a:r>
            <a:r>
              <a:rPr lang="tr-TR" sz="4000" dirty="0">
                <a:solidFill>
                  <a:srgbClr val="5C9138"/>
                </a:solidFill>
              </a:rPr>
              <a:t> </a:t>
            </a:r>
            <a:r>
              <a:rPr lang="tr-TR" sz="4000" dirty="0" err="1">
                <a:solidFill>
                  <a:srgbClr val="5C9138"/>
                </a:solidFill>
              </a:rPr>
              <a:t>loop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8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75;p17">
            <a:extLst>
              <a:ext uri="{FF2B5EF4-FFF2-40B4-BE49-F238E27FC236}">
                <a16:creationId xmlns:a16="http://schemas.microsoft.com/office/drawing/2014/main" id="{EA037C87-9D54-E053-7E62-95042BD2B323}"/>
              </a:ext>
            </a:extLst>
          </p:cNvPr>
          <p:cNvSpPr txBox="1">
            <a:spLocks/>
          </p:cNvSpPr>
          <p:nvPr/>
        </p:nvSpPr>
        <p:spPr>
          <a:xfrm>
            <a:off x="1992882" y="1085967"/>
            <a:ext cx="9248652" cy="4686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tr-TR" sz="3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682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 err="1">
                <a:solidFill>
                  <a:srgbClr val="5C9138"/>
                </a:solidFill>
              </a:rPr>
              <a:t>For</a:t>
            </a:r>
            <a:r>
              <a:rPr lang="tr-TR" sz="4000" dirty="0">
                <a:solidFill>
                  <a:srgbClr val="5C9138"/>
                </a:solidFill>
              </a:rPr>
              <a:t> </a:t>
            </a:r>
            <a:r>
              <a:rPr lang="tr-TR" sz="4000" dirty="0" err="1">
                <a:solidFill>
                  <a:srgbClr val="5C9138"/>
                </a:solidFill>
              </a:rPr>
              <a:t>loop</a:t>
            </a:r>
            <a:endParaRPr lang="tr-TR" sz="4000" dirty="0">
              <a:solidFill>
                <a:srgbClr val="5C913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7.12.2022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9</a:t>
            </a:fld>
            <a:endParaRPr lang="tr-TR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D70711F-554B-C095-7735-8B8CF300A2D4}"/>
              </a:ext>
            </a:extLst>
          </p:cNvPr>
          <p:cNvSpPr txBox="1">
            <a:spLocks/>
          </p:cNvSpPr>
          <p:nvPr/>
        </p:nvSpPr>
        <p:spPr>
          <a:xfrm>
            <a:off x="5391912" y="637286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[45]</a:t>
            </a:r>
          </a:p>
        </p:txBody>
      </p:sp>
      <p:sp>
        <p:nvSpPr>
          <p:cNvPr id="3" name="Google Shape;75;p17">
            <a:extLst>
              <a:ext uri="{FF2B5EF4-FFF2-40B4-BE49-F238E27FC236}">
                <a16:creationId xmlns:a16="http://schemas.microsoft.com/office/drawing/2014/main" id="{EA037C87-9D54-E053-7E62-95042BD2B323}"/>
              </a:ext>
            </a:extLst>
          </p:cNvPr>
          <p:cNvSpPr txBox="1">
            <a:spLocks/>
          </p:cNvSpPr>
          <p:nvPr/>
        </p:nvSpPr>
        <p:spPr>
          <a:xfrm>
            <a:off x="1992882" y="1085967"/>
            <a:ext cx="9248652" cy="4686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tr-TR" sz="3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1564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8614</TotalTime>
  <Words>2146</Words>
  <Application>Microsoft Office PowerPoint</Application>
  <PresentationFormat>Geniş ekran</PresentationFormat>
  <Paragraphs>401</Paragraphs>
  <Slides>43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Circular</vt:lpstr>
      <vt:lpstr>Consolas</vt:lpstr>
      <vt:lpstr>Office Teması</vt:lpstr>
      <vt:lpstr>MEM437 – Yapay Sinir Ağları  Dr. Ali Tahir Karaşahin</vt:lpstr>
      <vt:lpstr>PowerPoint Sunusu</vt:lpstr>
      <vt:lpstr>PowerPoint Sunusu</vt:lpstr>
      <vt:lpstr>ÇKA Kodlamasından Önce Python</vt:lpstr>
      <vt:lpstr>Python Syntax</vt:lpstr>
      <vt:lpstr>Conditional</vt:lpstr>
      <vt:lpstr>While loop</vt:lpstr>
      <vt:lpstr>For loop</vt:lpstr>
      <vt:lpstr>For loop</vt:lpstr>
      <vt:lpstr>For loop</vt:lpstr>
      <vt:lpstr>While loop</vt:lpstr>
      <vt:lpstr>Değişkenler - C</vt:lpstr>
      <vt:lpstr>Değişkenler - Python</vt:lpstr>
      <vt:lpstr>Değişkenler - Python</vt:lpstr>
      <vt:lpstr>List</vt:lpstr>
      <vt:lpstr>Kütüphane</vt:lpstr>
      <vt:lpstr>Kütüphane</vt:lpstr>
      <vt:lpstr>Kütüphane</vt:lpstr>
      <vt:lpstr>Kodun Çalıştırılması - C</vt:lpstr>
      <vt:lpstr>Kodun Çalıştırılması - C</vt:lpstr>
      <vt:lpstr>Kodun Çalıştırılması - C</vt:lpstr>
      <vt:lpstr>Kodun Çalıştırılması - Python</vt:lpstr>
      <vt:lpstr>Kodun Çalıştırılması - Python</vt:lpstr>
      <vt:lpstr>Kodun Çalıştırılması - Python</vt:lpstr>
      <vt:lpstr>Kütüphane kullanımı</vt:lpstr>
      <vt:lpstr>Fonksiyon kullanımı</vt:lpstr>
      <vt:lpstr>Fonksiyon kullanımı</vt:lpstr>
      <vt:lpstr>Algoritma</vt:lpstr>
      <vt:lpstr>Algoritma</vt:lpstr>
      <vt:lpstr>Algoritma</vt:lpstr>
      <vt:lpstr>QR code</vt:lpstr>
      <vt:lpstr>NumPy</vt:lpstr>
      <vt:lpstr>NumPy – 2D array</vt:lpstr>
      <vt:lpstr>NumPy – random</vt:lpstr>
      <vt:lpstr>NumPy – dot</vt:lpstr>
      <vt:lpstr>NumPy – ones, zeros</vt:lpstr>
      <vt:lpstr>NumPy – index</vt:lpstr>
      <vt:lpstr>NumPy ve Fonksiyon Kullanımı</vt:lpstr>
      <vt:lpstr>Matplotlib Kullanımı</vt:lpstr>
      <vt:lpstr>Image Kullanımı</vt:lpstr>
      <vt:lpstr>Referanslar</vt:lpstr>
      <vt:lpstr>Referanslar</vt:lpstr>
      <vt:lpstr>Teşekkürler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Taşıt-Römork Kombinasyonları için Tork Vektörleme Yönteminin  Modellenmesi ve Kontrolü</dc:title>
  <dc:creator>Ali Tahir KARAŞAHİN</dc:creator>
  <cp:lastModifiedBy>Ali Tahir KARAŞAHİN</cp:lastModifiedBy>
  <cp:revision>270</cp:revision>
  <dcterms:created xsi:type="dcterms:W3CDTF">2020-09-23T12:43:11Z</dcterms:created>
  <dcterms:modified xsi:type="dcterms:W3CDTF">2022-12-07T08:24:44Z</dcterms:modified>
</cp:coreProperties>
</file>