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58" r:id="rId3"/>
    <p:sldId id="462" r:id="rId4"/>
    <p:sldId id="481" r:id="rId5"/>
    <p:sldId id="482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359" r:id="rId23"/>
    <p:sldId id="408" r:id="rId24"/>
    <p:sldId id="480" r:id="rId25"/>
    <p:sldId id="318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43D"/>
    <a:srgbClr val="5F933C"/>
    <a:srgbClr val="424A35"/>
    <a:srgbClr val="91A5CC"/>
    <a:srgbClr val="B19A32"/>
    <a:srgbClr val="5C9138"/>
    <a:srgbClr val="8FA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Açık Stil 2 - Vurgu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88432" autoAdjust="0"/>
  </p:normalViewPr>
  <p:slideViewPr>
    <p:cSldViewPr snapToGrid="0">
      <p:cViewPr varScale="1">
        <p:scale>
          <a:sx n="57" d="100"/>
          <a:sy n="57" d="100"/>
        </p:scale>
        <p:origin x="940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3777A-A1D2-4AD4-8194-7CAF9649946F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B21DD-B0A3-44DD-9D1E-2A2DC61F1B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50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21DD-B0A3-44DD-9D1E-2A2DC61F1B5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F1D61-EB91-4CE7-9166-CB28086C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5FAD23-2625-4F37-8939-9E488DED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EF445E-C559-4B7D-856B-BC13EB1B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3F9A-8BE5-4C79-88D9-5AA0CF2F2B82}" type="datetime1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9E86FD-02F2-4531-8B91-BFF88DB3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C6800E-1041-4D86-ABA1-831A4D84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7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6E598-5FE9-4BC4-80E1-4530F43D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9A45963-B3E0-45E5-8C6C-6723228B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1A395D-392D-4607-A0DA-B8B7A28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BF1-29E3-4ECD-9151-8420F5932688}" type="datetime1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A50E6B-84A3-4442-BF8C-F6D3727C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BE9F2E-9918-484F-8C88-ADD1F554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68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27006F3-055F-46BB-AA85-2D48A98E1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5F797D-5D13-4118-9DE8-95697F5C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982C55-CC09-44E5-8839-F3A4251F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13C-8A2A-448A-BF27-441EEFE7CB00}" type="datetime1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7D34C4-1AAF-427E-90CB-9F51F2B4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37BD76-83AD-419E-8758-05F5A303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5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B775E-20E1-4C79-9D43-687C70D7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FB832F-D45A-42A8-AF11-3D403F1F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7CA5F-F047-4668-966B-FC0B3AC1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C146-9D57-4050-9377-0902C6C36F7B}" type="datetime1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3D0FFF-43B3-4AE4-BC06-1853CDE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869605-A629-4EA9-9087-38DB1EA0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9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42E367-6128-4BD8-820A-6FD00B6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0518F9-8E37-415A-A2D6-7D20A334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5AFAE2-B74B-47E0-981B-6937AC69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AF71-0588-4610-8262-BBDE65B17FB2}" type="datetime1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FBBF19-B082-40AC-81F9-2AD510C7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4EA5F9-9E8B-477A-91E6-4AA829A7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2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3DAB1F-4977-42AF-A60A-3E3DC13D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7E95FF-208A-40F0-9536-B3915EAE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675C1B9-877B-4BC1-B77E-F0DDF7F1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5DB505F-9344-47E0-B743-F9757A3E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2402-8924-4D95-8B1A-AE84BC66A9B7}" type="datetime1">
              <a:rPr lang="tr-TR" smtClean="0"/>
              <a:t>14.12.2022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93EB23-4A5D-4020-AD37-1321924E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5A2789C-F465-45C5-A6BD-19FE3498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8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0CB7B4-DC81-47D4-9383-C1CCEDAD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1A2C09-5590-43BD-B265-A85B54B8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B88172-EE04-45D1-9BC6-0EE65FB5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F48C65C-4D7C-46EB-B7C3-A0E23C903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37F4B20-4D63-4A85-83C9-75F66E4AE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D9FF427-DB67-47A9-BB27-08560C94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976D-E39F-4AB2-B136-E201E4093CB8}" type="datetime1">
              <a:rPr lang="tr-TR" smtClean="0"/>
              <a:t>14.12.2022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C2F1BA1-40FC-4F00-8A76-F074F08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BFCEB1F-3756-4335-A1F6-F9B8C4AB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98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F01641-60A6-4F14-A794-6711700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52A4C9F-7F2B-4E94-BC71-28CD1EA3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6AA-D6C4-4B08-A5A3-B3B6D18B07C8}" type="datetime1">
              <a:rPr lang="tr-TR" smtClean="0"/>
              <a:t>14.12.2022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D41455C-31F2-4B4B-8DA7-8B673CE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7208A21-A144-43CF-B641-7EEEE4AC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9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A1ABD71-BD6F-46BB-9AF2-96A15941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507-9C87-4C03-9306-6083912AD615}" type="datetime1">
              <a:rPr lang="tr-TR" smtClean="0"/>
              <a:t>14.12.2022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35B6651-C166-4FE5-B52E-760F97EC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01B8528-7B23-4C78-AA7D-721BC9BC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76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140F10-A6A9-4E78-846C-84A2EA4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D46E91-90B7-42CC-90EB-88014108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A30309-8578-4991-AB3E-BE671DD5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4ED35F-CCD6-46A1-B016-FCB7E581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0A6B-86A0-4878-8170-21A1E82D6A48}" type="datetime1">
              <a:rPr lang="tr-TR" smtClean="0"/>
              <a:t>14.12.2022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178BF7-4FBA-46CB-A2F2-0B70CFDE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6121AB-5193-4CCB-A91B-CB6B6A78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71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2497A6-A7B3-4975-B828-511D32C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59C2C2-ADCB-482E-8C9A-18DAA6A6C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7F2C2E-6FEE-42E7-903E-80FAAE28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4A1128-42C7-4D36-B281-2C3EFC27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3710-F61C-49DE-8CBF-8B4CBBE6E93E}" type="datetime1">
              <a:rPr lang="tr-TR" smtClean="0"/>
              <a:t>14.12.2022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85280D-610C-47ED-AAF5-C34C8954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20547C-B715-4596-9DFF-DD3741CB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86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17A79DE-DDED-40A4-AB02-ADD0DACE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9C3122-E1CA-4E0A-B7DA-C4E001E5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90D620-9445-475C-B904-F3465A13B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7BA7-6003-4A28-839D-0B52C47625A5}" type="datetime1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C6CD1B-71B3-43BA-BAE7-B93DA02FD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008310-3F48-4A1D-A178-F559B5B9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9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_xkZwJ0H9IU" TargetMode="External"/><Relationship Id="rId13" Type="http://schemas.openxmlformats.org/officeDocument/2006/relationships/hyperlink" Target="https://en.wikipedia.org/wiki/Neural_network" TargetMode="External"/><Relationship Id="rId3" Type="http://schemas.openxmlformats.org/officeDocument/2006/relationships/hyperlink" Target="https://www.cs.toronto.edu/~kriz/cifar.html" TargetMode="External"/><Relationship Id="rId7" Type="http://schemas.openxmlformats.org/officeDocument/2006/relationships/hyperlink" Target="https://bit.ly/3s2keN4" TargetMode="External"/><Relationship Id="rId12" Type="http://schemas.openxmlformats.org/officeDocument/2006/relationships/hyperlink" Target="https://cs231n.github.io/neural-networks-1/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tnr.it/3rLFXc3" TargetMode="External"/><Relationship Id="rId11" Type="http://schemas.openxmlformats.org/officeDocument/2006/relationships/hyperlink" Target="https://bit.ly/3CDs8l0" TargetMode="External"/><Relationship Id="rId5" Type="http://schemas.openxmlformats.org/officeDocument/2006/relationships/hyperlink" Target="https://makeavideo.studio/" TargetMode="External"/><Relationship Id="rId10" Type="http://schemas.openxmlformats.org/officeDocument/2006/relationships/hyperlink" Target="https://bit.ly/3S9AuXb" TargetMode="External"/><Relationship Id="rId4" Type="http://schemas.openxmlformats.org/officeDocument/2006/relationships/hyperlink" Target="https://bit.ly/3CgfPL8" TargetMode="External"/><Relationship Id="rId9" Type="http://schemas.openxmlformats.org/officeDocument/2006/relationships/hyperlink" Target="https://bit.ly/3MBain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rceptron" TargetMode="External"/><Relationship Id="rId13" Type="http://schemas.openxmlformats.org/officeDocument/2006/relationships/hyperlink" Target="https://bit.ly/3GQY8FW" TargetMode="External"/><Relationship Id="rId3" Type="http://schemas.openxmlformats.org/officeDocument/2006/relationships/hyperlink" Target="https://bit.ly/3D6mitS" TargetMode="External"/><Relationship Id="rId7" Type="http://schemas.openxmlformats.org/officeDocument/2006/relationships/hyperlink" Target="https://bit.ly/3TN6fX7" TargetMode="External"/><Relationship Id="rId12" Type="http://schemas.openxmlformats.org/officeDocument/2006/relationships/hyperlink" Target="https://intel.ly/3XQGKaz" TargetMode="External"/><Relationship Id="rId2" Type="http://schemas.openxmlformats.org/officeDocument/2006/relationships/hyperlink" Target="https://bit.ly/3D7WDB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3MCKR4F" TargetMode="External"/><Relationship Id="rId11" Type="http://schemas.openxmlformats.org/officeDocument/2006/relationships/hyperlink" Target="https://bit.ly/3Vtfj4s" TargetMode="External"/><Relationship Id="rId5" Type="http://schemas.openxmlformats.org/officeDocument/2006/relationships/hyperlink" Target="https://bit.ly/3VMlQbw" TargetMode="External"/><Relationship Id="rId15" Type="http://schemas.openxmlformats.org/officeDocument/2006/relationships/hyperlink" Target="https://bit.ly/3XUpbpP" TargetMode="External"/><Relationship Id="rId10" Type="http://schemas.openxmlformats.org/officeDocument/2006/relationships/hyperlink" Target="https://bit.ly/3EHHDcw" TargetMode="External"/><Relationship Id="rId4" Type="http://schemas.openxmlformats.org/officeDocument/2006/relationships/hyperlink" Target="https://bit.ly/3yQOaQ1" TargetMode="External"/><Relationship Id="rId9" Type="http://schemas.openxmlformats.org/officeDocument/2006/relationships/hyperlink" Target="https://www.nvidia.com/en-us/studio/canvas/" TargetMode="External"/><Relationship Id="rId14" Type="http://schemas.openxmlformats.org/officeDocument/2006/relationships/hyperlink" Target="https://bit.ly/3gXYAY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HtpSkg" TargetMode="External"/><Relationship Id="rId2" Type="http://schemas.openxmlformats.org/officeDocument/2006/relationships/hyperlink" Target="https://bit.ly/3Pk9fcI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DB77D73-A8BE-4801-82E2-1CE33E78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4059" y="1609214"/>
            <a:ext cx="4104065" cy="13066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MEM437 – Yapay Sinir Ağları</a:t>
            </a:r>
            <a:b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</a:br>
            <a:b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</a:br>
            <a: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Dr. Ali Tahir Karaşahin</a:t>
            </a:r>
          </a:p>
        </p:txBody>
      </p:sp>
      <p:sp>
        <p:nvSpPr>
          <p:cNvPr id="4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A44C88-619A-4B9B-9793-BBBE7630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223702"/>
            <a:ext cx="2402924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D3C6B8-F5DA-4697-988B-6444E621FF51}" type="datetime1">
              <a:rPr lang="tr-T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14.12.2022</a:t>
            </a:fld>
            <a:endParaRPr lang="tr-TR" sz="110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4B7C-F9C5-4070-A3A8-1111823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A11690-4018-4631-8FAF-5D3B9C61C26D}" type="slidenum">
              <a:rPr lang="tr-T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tr-TR" sz="1100">
              <a:solidFill>
                <a:srgbClr val="898989"/>
              </a:solidFill>
            </a:endParaRPr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FD959E5D-DF6C-48CA-BA16-8FD674FCB578}"/>
              </a:ext>
            </a:extLst>
          </p:cNvPr>
          <p:cNvSpPr txBox="1">
            <a:spLocks/>
          </p:cNvSpPr>
          <p:nvPr/>
        </p:nvSpPr>
        <p:spPr>
          <a:xfrm>
            <a:off x="7002829" y="3432048"/>
            <a:ext cx="4986527" cy="1306616"/>
          </a:xfrm>
          <a:prstGeom prst="rect">
            <a:avLst/>
          </a:prstGeom>
          <a:noFill/>
          <a:effectLst>
            <a:glow rad="1816100">
              <a:schemeClr val="accent1"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31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Yapay Sinir Ağları ile</a:t>
            </a:r>
          </a:p>
          <a:p>
            <a:pPr>
              <a:spcAft>
                <a:spcPts val="600"/>
              </a:spcAft>
            </a:pPr>
            <a:r>
              <a:rPr lang="tr-TR" sz="31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MNIST Veri Seti Üzerinden Sınıflandırma Örneği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519F1E5A-ED07-579A-DB43-A02370528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944" y="1989822"/>
            <a:ext cx="6364224" cy="35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NET hesabı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10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507492" y="711200"/>
            <a:ext cx="11509247" cy="62361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input_list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2d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input_list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ndmin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Net_j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np.dot(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.akj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.bj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.activation_func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Net_j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Net_m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np.transpose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(np.dot(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np.transpose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.ajm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.bm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.activation_func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Net_m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Ç_m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8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507492" y="711200"/>
            <a:ext cx="11509247" cy="62361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NN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input_list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target_list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2d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– ileriye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dogru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hesaplama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input_list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ndmin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B_ç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target_list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ndmin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Net_j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np.dot(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.akj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.bj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.activation_func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Net_j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Net_m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np.transpose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(np.dot(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np.transpose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Ç_j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.ajm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tr-T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.bm</a:t>
            </a:r>
          </a:p>
          <a:p>
            <a:pPr algn="l"/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.activation_func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Net_m</a:t>
            </a:r>
            <a:r>
              <a:rPr lang="tr-T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tr-TR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448544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Eğitim Fonksiyonu – İleriye Doğru Hesaplama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72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Eğitim Fonksiyonu – Geri Yayılım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12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9144" y="1172463"/>
            <a:ext cx="11841479" cy="50047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 ### </a:t>
            </a:r>
            <a:r>
              <a:rPr lang="tr-T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backpropagation</a:t>
            </a:r>
            <a:r>
              <a:rPr lang="tr-T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###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E_m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B_ç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Ç_m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tr-T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E_m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hidden_error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np.dot(</a:t>
            </a:r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.ajm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delta_Ajm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np.dot(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Ç_j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.lr 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np.transpose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</a:t>
            </a:r>
          </a:p>
          <a:p>
            <a:pPr algn="l"/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.ajm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delta_Ajm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delta_Bm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.lr 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delta_m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.bm +=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delta_Bm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lt Başlık 2">
                <a:extLst>
                  <a:ext uri="{FF2B5EF4-FFF2-40B4-BE49-F238E27FC236}">
                    <a16:creationId xmlns:a16="http://schemas.microsoft.com/office/drawing/2014/main" id="{5C6F3FBF-8067-DFAB-637E-A1DA6712E4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3518" y="0"/>
                <a:ext cx="4829338" cy="2596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sz="1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tr-TR" sz="18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800" i="1" dirty="0">
                  <a:latin typeface="Cambria Math" panose="02040503050406030204" pitchFamily="18" charset="0"/>
                </a:endParaRPr>
              </a:p>
              <a:p>
                <a:pPr algn="l"/>
                <a:endParaRPr lang="tr-TR" sz="1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800" dirty="0"/>
              </a:p>
              <a:p>
                <a:pPr lvl="1" algn="l"/>
                <a:endParaRPr lang="tr-TR" sz="1600" b="1" dirty="0"/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tr-TR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d>
                        <m:d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 sz="1600" b="0" dirty="0"/>
              </a:p>
              <a:p>
                <a:pPr lvl="1" algn="l"/>
                <a:endParaRPr lang="tr-TR" sz="160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d>
                            <m:dPr>
                              <m:ctrlP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6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d>
                        <m:d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r-TR" sz="1800" b="1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sz="1800" dirty="0"/>
              </a:p>
            </p:txBody>
          </p:sp>
        </mc:Choice>
        <mc:Fallback xmlns="">
          <p:sp>
            <p:nvSpPr>
              <p:cNvPr id="4" name="Alt Başlık 2">
                <a:extLst>
                  <a:ext uri="{FF2B5EF4-FFF2-40B4-BE49-F238E27FC236}">
                    <a16:creationId xmlns:a16="http://schemas.microsoft.com/office/drawing/2014/main" id="{5C6F3FBF-8067-DFAB-637E-A1DA6712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518" y="0"/>
                <a:ext cx="4829338" cy="2596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00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13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118872" y="2741343"/>
            <a:ext cx="11634215" cy="3251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  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delta_j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Ç_j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tr-T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Ç_j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hidden_error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delta_Akj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np.dot(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.lr 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delta_j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np.transpose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.akj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delta_Akj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delta_Bj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.lr *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delta_j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.bj += </a:t>
            </a:r>
            <a:r>
              <a:rPr lang="tr-T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delta_Bj</a:t>
            </a:r>
            <a:endParaRPr lang="tr-T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3C2C0B4A-71E2-3329-807F-DB983E1A24CC}"/>
              </a:ext>
            </a:extLst>
          </p:cNvPr>
          <p:cNvSpPr txBox="1">
            <a:spLocks/>
          </p:cNvSpPr>
          <p:nvPr/>
        </p:nvSpPr>
        <p:spPr>
          <a:xfrm>
            <a:off x="9144" y="47468"/>
            <a:ext cx="8205216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>
                <a:solidFill>
                  <a:srgbClr val="5C9138"/>
                </a:solidFill>
              </a:rPr>
              <a:t>Eğitim Fonksiyonu – Geri Yayılım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Alt Başlık 2">
                <a:extLst>
                  <a:ext uri="{FF2B5EF4-FFF2-40B4-BE49-F238E27FC236}">
                    <a16:creationId xmlns:a16="http://schemas.microsoft.com/office/drawing/2014/main" id="{CB5751BD-C1E8-1D02-CF15-66EC94FB64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5472" y="236554"/>
                <a:ext cx="4867656" cy="25047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tr-TR" sz="18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tr-TR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800" i="1" dirty="0">
                  <a:latin typeface="Cambria Math" panose="02040503050406030204" pitchFamily="18" charset="0"/>
                </a:endParaRPr>
              </a:p>
              <a:p>
                <a:pPr algn="l"/>
                <a:endParaRPr lang="tr-TR" sz="1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Ç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tr-TR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sz="1800" dirty="0"/>
              </a:p>
              <a:p>
                <a:pPr lvl="1" algn="l"/>
                <a:endParaRPr lang="tr-TR" sz="1600" b="1" dirty="0"/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tr-T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tr-TR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d>
                        <m:dPr>
                          <m:ctrlPr>
                            <a:rPr lang="tr-T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 sz="1600" b="0" dirty="0"/>
              </a:p>
              <a:p>
                <a:pPr lvl="1" algn="l"/>
                <a:endParaRPr lang="tr-TR" sz="160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tr-T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tr-T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tr-T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tr-TR" sz="16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tr-T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tr-TR" sz="1600" b="1" dirty="0"/>
              </a:p>
              <a:p>
                <a:pPr algn="l"/>
                <a:endParaRPr lang="tr-TR" sz="1800" dirty="0"/>
              </a:p>
              <a:p>
                <a:pPr algn="l"/>
                <a:endParaRPr lang="tr-TR" sz="1800" b="1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sz="1800" dirty="0"/>
              </a:p>
            </p:txBody>
          </p:sp>
        </mc:Choice>
        <mc:Fallback xmlns="">
          <p:sp>
            <p:nvSpPr>
              <p:cNvPr id="4" name="Alt Başlık 2">
                <a:extLst>
                  <a:ext uri="{FF2B5EF4-FFF2-40B4-BE49-F238E27FC236}">
                    <a16:creationId xmlns:a16="http://schemas.microsoft.com/office/drawing/2014/main" id="{CB5751BD-C1E8-1D02-CF15-66EC94FB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472" y="236554"/>
                <a:ext cx="4867656" cy="250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0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Ağırlıkların Yazdırılması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14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1365504" y="2049272"/>
            <a:ext cx="7757160" cy="3251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print_weight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pPr algn="l"/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akj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.akj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ajm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.ajm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bj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.bj)</a:t>
            </a:r>
          </a:p>
          <a:p>
            <a:pPr algn="l"/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3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bm</a:t>
            </a:r>
            <a:r>
              <a:rPr lang="tr-T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.bm)</a:t>
            </a:r>
          </a:p>
        </p:txBody>
      </p:sp>
    </p:spTree>
    <p:extLst>
      <p:ext uri="{BB962C8B-B14F-4D97-AF65-F5344CB8AC3E}">
        <p14:creationId xmlns:p14="http://schemas.microsoft.com/office/powerpoint/2010/main" val="32963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Sinir Ağının Yapılandırma Ayarları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15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9144" y="1203222"/>
            <a:ext cx="11841479" cy="46776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initialise</a:t>
            </a: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NN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parameters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input_nodes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784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hidden_nodes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output_nodes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0.784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NN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neuralNetwork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input_nodes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hidden_nodes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output_nodes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669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Eğitim Verisinin Alınması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16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175260" y="1916478"/>
            <a:ext cx="11841479" cy="3251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mnist</a:t>
            </a: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data CSV file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tr-TR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tr-TR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</a:t>
            </a:r>
            <a:endParaRPr lang="tr-TR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training_data_file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"data/mnist_train_100.csv"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training_data_list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training_data_file.readlines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tr-T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training_data_file.close</a:t>
            </a:r>
            <a:r>
              <a:rPr lang="tr-T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991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0" y="585215"/>
            <a:ext cx="11841479" cy="63864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 the neural network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epochs is the number of times the training data set is used for training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epochs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range(epochs):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go through all records in the training data set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record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training_data_list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split the record by the ',' commas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record.split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scale and shift the inputs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inputs = 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np.asfarray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 /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255.0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the target output values (all 0.01, except the desired label which is 0.99)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B_ç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output_nodes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[0] is the target label for this record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B_ç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[int(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])]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0.99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n.train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(inputs,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B_ç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17</a:t>
            </a:fld>
            <a:endParaRPr lang="tr-TR"/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4DD8C822-8BCC-E0FB-448B-08D69759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Ağın Eğitimine Başlanması</a:t>
            </a:r>
          </a:p>
        </p:txBody>
      </p:sp>
    </p:spTree>
    <p:extLst>
      <p:ext uri="{BB962C8B-B14F-4D97-AF65-F5344CB8AC3E}">
        <p14:creationId xmlns:p14="http://schemas.microsoft.com/office/powerpoint/2010/main" val="106640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Test Verisinin Yüklenmesi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18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85343" y="1669669"/>
            <a:ext cx="11841479" cy="39582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test NN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test_data_file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open(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"data/mnist_test_10.csv"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test_data_list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test_data_file.readlines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test_data_file.close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 = 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9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19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0" y="68263"/>
            <a:ext cx="12070080" cy="676925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record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#split the record by the ',' commas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record.split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scale and shift the inputs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inputs =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np.asfarray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 /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255.0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the target output values (all 0.01, except the desired label which is 0.99)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B_ç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output_nodes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[0] is the target label for this record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B_ç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[int(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])]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0.99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n.query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(inputs)</a:t>
            </a: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Ç_m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%d, B</a:t>
            </a:r>
            <a:r>
              <a:rPr lang="tr-TR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_ç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%d 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np.argmax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(result), int(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])))</a:t>
            </a:r>
          </a:p>
          <a:p>
            <a:pPr algn="l"/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np.argmax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 == int(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algn="l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count +=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tr-T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Basari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%f" % (count /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test_data_list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algn="l"/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2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1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DCFE7869-7F20-E6F0-AF16-26002F95D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304" y="2597234"/>
            <a:ext cx="3953501" cy="1272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dirty="0"/>
              <a:t>Sinir ağlarının kontrol uygulamalarında kullanılması</a:t>
            </a:r>
            <a:endParaRPr lang="en-US" dirty="0"/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854DF3F-AA60-4655-B0CD-593197322A72}" type="datetime1">
              <a:rPr lang="en-US">
                <a:solidFill>
                  <a:schemeClr val="bg1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12/14/2022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Resim 2">
            <a:extLst>
              <a:ext uri="{FF2B5EF4-FFF2-40B4-BE49-F238E27FC236}">
                <a16:creationId xmlns:a16="http://schemas.microsoft.com/office/drawing/2014/main" id="{0D79DC01-D73A-60F2-640E-90102D8F1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008" y="656499"/>
            <a:ext cx="6428067" cy="216947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6284111-3E48-3FDA-B12B-A1E123718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52" y="3482471"/>
            <a:ext cx="6316579" cy="3126707"/>
          </a:xfrm>
          <a:prstGeom prst="rect">
            <a:avLst/>
          </a:prstGeom>
        </p:spPr>
      </p:pic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0121E6B-2941-6D8C-E7A9-41FCBBE82FA4}"/>
              </a:ext>
            </a:extLst>
          </p:cNvPr>
          <p:cNvSpPr txBox="1">
            <a:spLocks/>
          </p:cNvSpPr>
          <p:nvPr/>
        </p:nvSpPr>
        <p:spPr>
          <a:xfrm>
            <a:off x="4990185" y="6368464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[46]</a:t>
            </a:r>
          </a:p>
        </p:txBody>
      </p:sp>
    </p:spTree>
    <p:extLst>
      <p:ext uri="{BB962C8B-B14F-4D97-AF65-F5344CB8AC3E}">
        <p14:creationId xmlns:p14="http://schemas.microsoft.com/office/powerpoint/2010/main" val="35189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Veri Setinin Görselleştirilmesi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20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175260" y="1916478"/>
            <a:ext cx="11841479" cy="32511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#take the data from a record, rearrange it into a 28*28 array and plot it as an image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test_data_list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].split(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image_array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np.asfarray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all_values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:]).reshape((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plt.imshow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image_array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'Greys'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interpolation=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'None'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85312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Doğruluğun Değerlendirilmesi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21</a:t>
            </a:fld>
            <a:endParaRPr lang="tr-TR"/>
          </a:p>
        </p:txBody>
      </p:sp>
      <p:graphicFrame>
        <p:nvGraphicFramePr>
          <p:cNvPr id="7" name="Tablo 7">
            <a:extLst>
              <a:ext uri="{FF2B5EF4-FFF2-40B4-BE49-F238E27FC236}">
                <a16:creationId xmlns:a16="http://schemas.microsoft.com/office/drawing/2014/main" id="{09F29017-EE31-AAB1-573F-8A841510D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62224"/>
              </p:ext>
            </p:extLst>
          </p:nvPr>
        </p:nvGraphicFramePr>
        <p:xfrm>
          <a:off x="2457705" y="1877012"/>
          <a:ext cx="586841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8718">
                  <a:extLst>
                    <a:ext uri="{9D8B030D-6E8A-4147-A177-3AD203B41FA5}">
                      <a16:colId xmlns:a16="http://schemas.microsoft.com/office/drawing/2014/main" val="774083275"/>
                    </a:ext>
                  </a:extLst>
                </a:gridCol>
                <a:gridCol w="2005826">
                  <a:extLst>
                    <a:ext uri="{9D8B030D-6E8A-4147-A177-3AD203B41FA5}">
                      <a16:colId xmlns:a16="http://schemas.microsoft.com/office/drawing/2014/main" val="4123886873"/>
                    </a:ext>
                  </a:extLst>
                </a:gridCol>
                <a:gridCol w="2023870">
                  <a:extLst>
                    <a:ext uri="{9D8B030D-6E8A-4147-A177-3AD203B41FA5}">
                      <a16:colId xmlns:a16="http://schemas.microsoft.com/office/drawing/2014/main" val="3404146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Deney Numarası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Doğruluk Oranı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Çalışma Süresi (sn)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7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3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4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5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51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Ortalama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7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130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2" y="72570"/>
            <a:ext cx="2614896" cy="585798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Referanslar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43D696-5A94-49E5-8C92-8F1908C6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2" y="747395"/>
            <a:ext cx="12222192" cy="5608955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[15] Web sitesi: </a:t>
            </a:r>
            <a:r>
              <a:rPr lang="tr-TR" sz="1600" dirty="0">
                <a:hlinkClick r:id="rId2"/>
              </a:rPr>
              <a:t>https://www.youtube.com/watch?v=aircAruvnKk</a:t>
            </a:r>
            <a:r>
              <a:rPr lang="tr-TR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[16] </a:t>
            </a:r>
            <a:r>
              <a:rPr lang="tr-TR" sz="1600" dirty="0" err="1"/>
              <a:t>Öztemel</a:t>
            </a:r>
            <a:r>
              <a:rPr lang="tr-TR" sz="1600" dirty="0"/>
              <a:t>, E.; Yapay Sinir Ağları; Papatya Bilim Yayıncılık; İstanbul; 2012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[17] Web sitesi: https://bit.ly/3VdJsW1,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[18] Web sitesi: </a:t>
            </a:r>
            <a:r>
              <a:rPr lang="tr-TR" alt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https://www.cs.toronto.edu/~kriz/cifar.html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[19] Web sitesi: </a:t>
            </a:r>
            <a:r>
              <a:rPr lang="tr-TR" altLang="en-US" sz="1600" dirty="0">
                <a:hlinkClick r:id="rId4"/>
              </a:rPr>
              <a:t>https://bit.ly/3CgfPL8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[20] Web sitesi: </a:t>
            </a:r>
            <a:r>
              <a:rPr lang="tr-TR" altLang="en-US" sz="1600" dirty="0">
                <a:hlinkClick r:id="rId5"/>
              </a:rPr>
              <a:t>https://makeavideo.studio/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[21] Web sitesi: </a:t>
            </a:r>
            <a:r>
              <a:rPr lang="tr-TR" altLang="en-US" sz="1600" dirty="0">
                <a:hlinkClick r:id="rId6"/>
              </a:rPr>
              <a:t>https://gtnr.it/3rLFXc3</a:t>
            </a:r>
            <a:r>
              <a:rPr lang="tr-TR" altLang="en-US" sz="1600" dirty="0"/>
              <a:t>, Erişim Tarihi: 12.10.2022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[22] Web sitesi: </a:t>
            </a:r>
            <a:r>
              <a:rPr lang="tr-TR" altLang="en-US" sz="1600" dirty="0">
                <a:hlinkClick r:id="rId7"/>
              </a:rPr>
              <a:t>https://bit.ly/3s2keN4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[23] Web sitesi: </a:t>
            </a:r>
            <a:r>
              <a:rPr lang="tr-TR" altLang="en-US" sz="1600" dirty="0">
                <a:hlinkClick r:id="rId8"/>
              </a:rPr>
              <a:t>https://www.youtube.com/watch?v=_xkZwJ0H9IU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[24] Web sitesi: </a:t>
            </a:r>
            <a:r>
              <a:rPr lang="tr-TR" altLang="en-US" sz="1600" dirty="0">
                <a:hlinkClick r:id="rId9"/>
              </a:rPr>
              <a:t>https://bit.ly/3MBain4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[25] Web sitesi: </a:t>
            </a:r>
            <a:r>
              <a:rPr lang="tr-TR" altLang="en-US" sz="1600" dirty="0">
                <a:hlinkClick r:id="rId10"/>
              </a:rPr>
              <a:t>https://bit.ly/3S9AuXb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[26] Web sitesi: </a:t>
            </a:r>
            <a:r>
              <a:rPr lang="tr-TR" altLang="en-US" sz="1600" dirty="0">
                <a:hlinkClick r:id="rId11"/>
              </a:rPr>
              <a:t>https://bit.ly/3CDs8l0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[27] Web sitesi: </a:t>
            </a:r>
            <a:r>
              <a:rPr lang="tr-TR" altLang="en-US" sz="1600" dirty="0">
                <a:hlinkClick r:id="rId12"/>
              </a:rPr>
              <a:t>https://cs231n.github.io/neural-networks-1/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[28] Web sitesi: </a:t>
            </a:r>
            <a:r>
              <a:rPr lang="tr-TR" altLang="en-US" sz="1600" dirty="0">
                <a:hlinkClick r:id="rId13"/>
              </a:rPr>
              <a:t>https://en.wikipedia.org/wiki/Neural_network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[29] </a:t>
            </a:r>
            <a:r>
              <a:rPr lang="tr-TR" altLang="en-US" sz="1600" dirty="0" err="1"/>
              <a:t>Kinsley</a:t>
            </a:r>
            <a:r>
              <a:rPr lang="tr-TR" altLang="en-US" sz="1600" dirty="0"/>
              <a:t>, H., </a:t>
            </a:r>
            <a:r>
              <a:rPr lang="tr-TR" altLang="en-US" sz="1600" dirty="0" err="1"/>
              <a:t>Kukiela</a:t>
            </a:r>
            <a:r>
              <a:rPr lang="tr-TR" altLang="en-US" sz="1600" dirty="0"/>
              <a:t>, D.; </a:t>
            </a:r>
            <a:r>
              <a:rPr lang="tr-TR" altLang="en-US" sz="1600" dirty="0" err="1"/>
              <a:t>Neural</a:t>
            </a:r>
            <a:r>
              <a:rPr lang="tr-TR" altLang="en-US" sz="1600" dirty="0"/>
              <a:t> Networks </a:t>
            </a:r>
            <a:r>
              <a:rPr lang="tr-TR" altLang="en-US" sz="1600" dirty="0" err="1"/>
              <a:t>from</a:t>
            </a:r>
            <a:r>
              <a:rPr lang="tr-TR" altLang="en-US" sz="1600" dirty="0"/>
              <a:t> </a:t>
            </a:r>
            <a:r>
              <a:rPr lang="tr-TR" altLang="en-US" sz="1600" dirty="0" err="1"/>
              <a:t>Scratch</a:t>
            </a:r>
            <a:r>
              <a:rPr lang="tr-TR" altLang="en-US" sz="1600" dirty="0"/>
              <a:t> in Python.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[30] </a:t>
            </a:r>
            <a:r>
              <a:rPr lang="tr-TR" altLang="en-US" sz="1600" dirty="0" err="1"/>
              <a:t>Rashid</a:t>
            </a:r>
            <a:r>
              <a:rPr lang="tr-TR" altLang="en-US" sz="1600" dirty="0"/>
              <a:t>, T.; </a:t>
            </a:r>
            <a:r>
              <a:rPr lang="tr-TR" altLang="en-US" sz="1600" dirty="0" err="1"/>
              <a:t>Make</a:t>
            </a:r>
            <a:r>
              <a:rPr lang="tr-TR" altLang="en-US" sz="1600" dirty="0"/>
              <a:t> </a:t>
            </a:r>
            <a:r>
              <a:rPr lang="tr-TR" altLang="en-US" sz="1600" dirty="0" err="1"/>
              <a:t>Your</a:t>
            </a:r>
            <a:r>
              <a:rPr lang="tr-TR" altLang="en-US" sz="1600" dirty="0"/>
              <a:t> </a:t>
            </a:r>
            <a:r>
              <a:rPr lang="tr-TR" altLang="en-US" sz="1600" dirty="0" err="1"/>
              <a:t>Own</a:t>
            </a:r>
            <a:r>
              <a:rPr lang="tr-TR" altLang="en-US" sz="1600" dirty="0"/>
              <a:t> </a:t>
            </a:r>
            <a:r>
              <a:rPr lang="tr-TR" altLang="en-US" sz="1600" dirty="0" err="1"/>
              <a:t>Neural</a:t>
            </a:r>
            <a:r>
              <a:rPr lang="tr-TR" altLang="en-US" sz="1600" dirty="0"/>
              <a:t> Network.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en-US" altLang="en-US" sz="1600" dirty="0"/>
          </a:p>
          <a:p>
            <a:pPr algn="l"/>
            <a:r>
              <a:rPr lang="tr-TR" sz="1600" dirty="0"/>
              <a:t>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22</a:t>
            </a:fld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BB3B6-C75D-4729-F71C-32F4D318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38F9D"/>
                </a:solidFill>
                <a:effectLst/>
                <a:latin typeface="Circula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2" y="72570"/>
            <a:ext cx="2614896" cy="585798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Referanslar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43D696-5A94-49E5-8C92-8F1908C6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2" y="747395"/>
            <a:ext cx="12222192" cy="5608955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[31] Web sitesi: </a:t>
            </a:r>
            <a:r>
              <a:rPr lang="tr-TR" sz="1600" dirty="0">
                <a:hlinkClick r:id="rId2"/>
              </a:rPr>
              <a:t>https://bit.ly/3D7WDB6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[32] Web sitesi: </a:t>
            </a:r>
            <a:r>
              <a:rPr lang="tr-TR" sz="1600" dirty="0">
                <a:hlinkClick r:id="rId3"/>
              </a:rPr>
              <a:t>https://bit.ly/3D6mitS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[33] Web sitesi: </a:t>
            </a:r>
            <a:r>
              <a:rPr lang="tr-TR" sz="1600" dirty="0">
                <a:hlinkClick r:id="rId4"/>
              </a:rPr>
              <a:t>https://bit.ly/3yQOaQ1</a:t>
            </a:r>
            <a:r>
              <a:rPr lang="tr-TR" sz="1600" dirty="0"/>
              <a:t>, 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[34] Web sitesi: </a:t>
            </a:r>
            <a:r>
              <a:rPr lang="tr-TR" sz="1600" dirty="0">
                <a:hlinkClick r:id="rId5"/>
              </a:rPr>
              <a:t>https://bit.ly/3VMlQbw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[35] Web sitesi: </a:t>
            </a:r>
            <a:r>
              <a:rPr lang="tr-TR" sz="1600" dirty="0">
                <a:hlinkClick r:id="rId6"/>
              </a:rPr>
              <a:t>https://bit.ly/3MCKR4F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[36] Web sitesi: </a:t>
            </a:r>
            <a:r>
              <a:rPr lang="tr-TR" sz="1600" dirty="0">
                <a:hlinkClick r:id="rId7"/>
              </a:rPr>
              <a:t>https://bit.ly/3TN6fX7</a:t>
            </a:r>
            <a:r>
              <a:rPr lang="tr-TR" sz="1600" dirty="0"/>
              <a:t>, Erişim Tarihi: 24.10.2022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[37] Web sitesi: </a:t>
            </a:r>
            <a:r>
              <a:rPr lang="tr-TR" sz="1600" dirty="0">
                <a:hlinkClick r:id="rId8"/>
              </a:rPr>
              <a:t>https://en.wikipedia.org/wiki/Perceptron</a:t>
            </a:r>
            <a:r>
              <a:rPr lang="tr-TR" sz="1600" dirty="0"/>
              <a:t>, Erişim Tarihi: 24.10.2022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[38] Web sitesi: </a:t>
            </a:r>
            <a:r>
              <a:rPr lang="tr-TR" sz="1600" dirty="0">
                <a:hlinkClick r:id="rId9"/>
              </a:rPr>
              <a:t>https://www.nvidia.com/en-us/studio/canvas/</a:t>
            </a:r>
            <a:r>
              <a:rPr lang="tr-TR" sz="1600" dirty="0"/>
              <a:t>, Erişim Tarihi: 25.10.2022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[39] </a:t>
            </a:r>
            <a:r>
              <a:rPr lang="tr-TR" sz="1600" dirty="0" err="1"/>
              <a:t>Deep</a:t>
            </a:r>
            <a:r>
              <a:rPr lang="tr-TR" sz="1600" dirty="0"/>
              <a:t> Learning Essentials, W. </a:t>
            </a:r>
            <a:r>
              <a:rPr lang="tr-TR" sz="1600" dirty="0" err="1"/>
              <a:t>Di</a:t>
            </a:r>
            <a:r>
              <a:rPr lang="tr-TR" sz="1600" dirty="0"/>
              <a:t>, A. </a:t>
            </a:r>
            <a:r>
              <a:rPr lang="tr-TR" sz="1600" dirty="0" err="1"/>
              <a:t>Bhardway</a:t>
            </a:r>
            <a:r>
              <a:rPr lang="tr-TR" sz="1600" dirty="0"/>
              <a:t>, J. </a:t>
            </a:r>
            <a:r>
              <a:rPr lang="tr-TR" sz="1600" dirty="0" err="1"/>
              <a:t>Wei</a:t>
            </a:r>
            <a:r>
              <a:rPr lang="tr-TR" sz="1600" dirty="0"/>
              <a:t>, 2018, </a:t>
            </a:r>
            <a:r>
              <a:rPr lang="tr-TR" sz="1600" dirty="0" err="1"/>
              <a:t>Packt</a:t>
            </a:r>
            <a:r>
              <a:rPr lang="tr-TR" sz="1600" dirty="0"/>
              <a:t>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[40] Web sitesi: </a:t>
            </a:r>
            <a:r>
              <a:rPr lang="tr-TR" sz="1600" dirty="0">
                <a:hlinkClick r:id="rId10"/>
              </a:rPr>
              <a:t>https://bit.ly/3EHHDcw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[41] Web sitesi: </a:t>
            </a:r>
            <a:r>
              <a:rPr lang="tr-TR" sz="1600" dirty="0">
                <a:hlinkClick r:id="rId11"/>
              </a:rPr>
              <a:t>https://bit.ly/3Vtfj4s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[42] Web sitesi: </a:t>
            </a:r>
            <a:r>
              <a:rPr lang="tr-TR" sz="1600" dirty="0">
                <a:hlinkClick r:id="rId12"/>
              </a:rPr>
              <a:t>https://intel.ly/3XQGKaz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[43] Web sitesi: </a:t>
            </a:r>
            <a:r>
              <a:rPr lang="tr-TR" sz="1600" dirty="0">
                <a:hlinkClick r:id="rId13"/>
              </a:rPr>
              <a:t>https://bit.ly/3GQY8FW</a:t>
            </a:r>
            <a:r>
              <a:rPr lang="tr-TR" sz="1600" dirty="0"/>
              <a:t>, Erişim Tarihi: 29.11.2022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[44] Web sitesi: </a:t>
            </a:r>
            <a:r>
              <a:rPr lang="tr-TR" sz="1600" dirty="0">
                <a:hlinkClick r:id="rId14"/>
              </a:rPr>
              <a:t>https://bit.ly/3gXYAYm</a:t>
            </a:r>
            <a:r>
              <a:rPr lang="tr-TR" sz="1600" dirty="0"/>
              <a:t>, Erişim Tarihi: 5.12.2022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[45] Web sitesi: </a:t>
            </a:r>
            <a:r>
              <a:rPr lang="tr-TR" sz="1600" dirty="0">
                <a:hlinkClick r:id="rId15"/>
              </a:rPr>
              <a:t>https://bit.ly/3XUpbpP</a:t>
            </a:r>
            <a:r>
              <a:rPr lang="tr-TR" sz="1600" dirty="0"/>
              <a:t>, Erişim Tarihi: 5.12.2022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[46] </a:t>
            </a:r>
            <a:r>
              <a:rPr lang="tr-TR" sz="1200" dirty="0"/>
              <a:t>Jiang, B., </a:t>
            </a:r>
            <a:r>
              <a:rPr lang="tr-TR" sz="1200" dirty="0" err="1"/>
              <a:t>Li</a:t>
            </a:r>
            <a:r>
              <a:rPr lang="tr-TR" sz="1200" dirty="0"/>
              <a:t>, B., Zhou, W., </a:t>
            </a:r>
            <a:r>
              <a:rPr lang="tr-TR" sz="1200" dirty="0" err="1"/>
              <a:t>Lo</a:t>
            </a:r>
            <a:r>
              <a:rPr lang="tr-TR" sz="1200" dirty="0"/>
              <a:t>, L. Y., Chen, C. K., &amp; Wen, C. Y. (2022). </a:t>
            </a:r>
            <a:r>
              <a:rPr lang="tr-TR" sz="1200" dirty="0" err="1"/>
              <a:t>Neural</a:t>
            </a:r>
            <a:r>
              <a:rPr lang="tr-TR" sz="1200" dirty="0"/>
              <a:t> network </a:t>
            </a:r>
            <a:r>
              <a:rPr lang="tr-TR" sz="1200" dirty="0" err="1"/>
              <a:t>based</a:t>
            </a:r>
            <a:r>
              <a:rPr lang="tr-TR" sz="1200" dirty="0"/>
              <a:t> model </a:t>
            </a:r>
            <a:r>
              <a:rPr lang="tr-TR" sz="1200" dirty="0" err="1"/>
              <a:t>predictive</a:t>
            </a:r>
            <a:r>
              <a:rPr lang="tr-TR" sz="1200" dirty="0"/>
              <a:t> </a:t>
            </a:r>
            <a:r>
              <a:rPr lang="tr-TR" sz="1200" dirty="0" err="1"/>
              <a:t>control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a </a:t>
            </a:r>
            <a:r>
              <a:rPr lang="tr-TR" sz="1200" dirty="0" err="1"/>
              <a:t>quadrotor</a:t>
            </a:r>
            <a:r>
              <a:rPr lang="tr-TR" sz="1200" dirty="0"/>
              <a:t> UAV. </a:t>
            </a:r>
            <a:r>
              <a:rPr lang="tr-TR" sz="1200" dirty="0" err="1"/>
              <a:t>Aerospace</a:t>
            </a:r>
            <a:r>
              <a:rPr lang="tr-TR" sz="1200" dirty="0"/>
              <a:t>, 9(8), 460.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en-US" altLang="en-US" sz="1600" dirty="0"/>
          </a:p>
          <a:p>
            <a:pPr algn="l"/>
            <a:r>
              <a:rPr lang="tr-TR" sz="1600" dirty="0"/>
              <a:t>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23</a:t>
            </a:fld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BB3B6-C75D-4729-F71C-32F4D318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38F9D"/>
                </a:solidFill>
                <a:effectLst/>
                <a:latin typeface="Circula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2" y="72570"/>
            <a:ext cx="2614896" cy="585798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Referanslar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43D696-5A94-49E5-8C92-8F1908C6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2" y="747395"/>
            <a:ext cx="12222192" cy="5608955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[47] Web sitesi: </a:t>
            </a:r>
            <a:r>
              <a:rPr lang="tr-TR" sz="1600" dirty="0">
                <a:hlinkClick r:id="rId2"/>
              </a:rPr>
              <a:t>https://bit.ly/3Pk9fcI</a:t>
            </a:r>
            <a:r>
              <a:rPr lang="tr-TR" sz="1600" dirty="0"/>
              <a:t>, Erişim Tarihi: 13.12.2022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[48] Web sitesi: </a:t>
            </a:r>
            <a:r>
              <a:rPr lang="tr-TR" sz="1600" dirty="0">
                <a:hlinkClick r:id="rId3"/>
              </a:rPr>
              <a:t>https://bit.ly/3HtpSkg</a:t>
            </a:r>
            <a:r>
              <a:rPr lang="tr-TR" sz="1600" dirty="0"/>
              <a:t>,  Erişim Tarihi: 13.12.2022</a:t>
            </a:r>
          </a:p>
          <a:p>
            <a:pPr algn="l"/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en-US" altLang="en-US" sz="1600" dirty="0"/>
          </a:p>
          <a:p>
            <a:pPr algn="l"/>
            <a:r>
              <a:rPr lang="tr-TR" sz="1600" dirty="0"/>
              <a:t>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24</a:t>
            </a:fld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BB3B6-C75D-4729-F71C-32F4D318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38F9D"/>
                </a:solidFill>
                <a:effectLst/>
                <a:latin typeface="Circula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anchor="b">
            <a:normAutofit/>
          </a:bodyPr>
          <a:lstStyle/>
          <a:p>
            <a:pPr algn="l"/>
            <a:r>
              <a:rPr lang="tr-TR" sz="4200"/>
              <a:t>Teşekkürler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5757-F493-402A-BE9C-74CD02EB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62155F9B-E036-4567-8C81-6029024E5A84}" type="datetime1">
              <a:rPr lang="tr-TR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14.12.2022</a:t>
            </a:fld>
            <a:endParaRPr lang="tr-TR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1B5DDA28-B37F-18B6-25AA-A9AFA33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65" y="95044"/>
            <a:ext cx="5511285" cy="308631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0F27-EA9E-48C9-9FFF-EED175A6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9A11690-4018-4631-8FAF-5D3B9C61C26D}" type="slidenum">
              <a:rPr lang="tr-TR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24" name="Resim 23" descr="metin, açık hava nesnesi, gece göğü içeren bir resim&#10;&#10;Açıklama otomatik olarak oluşturuldu">
            <a:extLst>
              <a:ext uri="{FF2B5EF4-FFF2-40B4-BE49-F238E27FC236}">
                <a16:creationId xmlns:a16="http://schemas.microsoft.com/office/drawing/2014/main" id="{0476CBF1-05A5-4AD2-157D-8A1DD574B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2" y="3315854"/>
            <a:ext cx="5176945" cy="34556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3718CFD-33D1-0A0C-4F68-36BCAEBDA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333994"/>
            <a:ext cx="5586942" cy="3419330"/>
          </a:xfrm>
          <a:prstGeom prst="rect">
            <a:avLst/>
          </a:prstGeom>
        </p:spPr>
      </p:pic>
      <p:sp>
        <p:nvSpPr>
          <p:cNvPr id="19" name="Başlık 1">
            <a:extLst>
              <a:ext uri="{FF2B5EF4-FFF2-40B4-BE49-F238E27FC236}">
                <a16:creationId xmlns:a16="http://schemas.microsoft.com/office/drawing/2014/main" id="{8040FE83-E2B0-4707-B8D5-70F96362641D}"/>
              </a:ext>
            </a:extLst>
          </p:cNvPr>
          <p:cNvSpPr txBox="1">
            <a:spLocks/>
          </p:cNvSpPr>
          <p:nvPr/>
        </p:nvSpPr>
        <p:spPr>
          <a:xfrm>
            <a:off x="385692" y="565112"/>
            <a:ext cx="3899297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9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854DF3F-AA60-4655-B0CD-593197322A72}" type="datetime1">
              <a:rPr lang="en-US" smtClean="0">
                <a:solidFill>
                  <a:schemeClr val="bg1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12/14/2022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2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 descr="iç mekan içeren bir resim&#10;&#10;Açıklama otomatik olarak oluşturuldu">
            <a:extLst>
              <a:ext uri="{FF2B5EF4-FFF2-40B4-BE49-F238E27FC236}">
                <a16:creationId xmlns:a16="http://schemas.microsoft.com/office/drawing/2014/main" id="{D1C295CB-68B1-3C7A-0F9C-4912835EF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r="5052" b="-1"/>
          <a:stretch/>
        </p:blipFill>
        <p:spPr>
          <a:xfrm>
            <a:off x="1167765" y="3315854"/>
            <a:ext cx="4749820" cy="3455611"/>
          </a:xfrm>
          <a:prstGeom prst="rect">
            <a:avLst/>
          </a:prstGeom>
        </p:spPr>
      </p:pic>
      <p:pic>
        <p:nvPicPr>
          <p:cNvPr id="4" name="Resim 3" descr="hava taşıtı, gün içeren bir resim&#10;&#10;Açıklama otomatik olarak oluşturuldu">
            <a:extLst>
              <a:ext uri="{FF2B5EF4-FFF2-40B4-BE49-F238E27FC236}">
                <a16:creationId xmlns:a16="http://schemas.microsoft.com/office/drawing/2014/main" id="{2A2BB6C4-CF00-CABD-5AB1-87F66185F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4" r="12835"/>
          <a:stretch/>
        </p:blipFill>
        <p:spPr>
          <a:xfrm>
            <a:off x="6915817" y="3315854"/>
            <a:ext cx="4714983" cy="3455611"/>
          </a:xfrm>
          <a:prstGeom prst="rect">
            <a:avLst/>
          </a:prstGeom>
        </p:spPr>
      </p:pic>
      <p:pic>
        <p:nvPicPr>
          <p:cNvPr id="13" name="Resim 12" descr="tablo içeren bir resim&#10;&#10;Açıklama otomatik olarak oluşturuldu">
            <a:extLst>
              <a:ext uri="{FF2B5EF4-FFF2-40B4-BE49-F238E27FC236}">
                <a16:creationId xmlns:a16="http://schemas.microsoft.com/office/drawing/2014/main" id="{3C29B3E9-2752-79BB-12CA-2933C10A1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16" y="246888"/>
            <a:ext cx="8854284" cy="2686131"/>
          </a:xfrm>
          <a:prstGeom prst="rect">
            <a:avLst/>
          </a:prstGeom>
        </p:spPr>
      </p:pic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2434F160-2F65-BE41-E795-D99741B4F11B}"/>
              </a:ext>
            </a:extLst>
          </p:cNvPr>
          <p:cNvSpPr txBox="1">
            <a:spLocks/>
          </p:cNvSpPr>
          <p:nvPr/>
        </p:nvSpPr>
        <p:spPr>
          <a:xfrm>
            <a:off x="6051697" y="635358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[46]</a:t>
            </a:r>
          </a:p>
        </p:txBody>
      </p:sp>
    </p:spTree>
    <p:extLst>
      <p:ext uri="{BB962C8B-B14F-4D97-AF65-F5344CB8AC3E}">
        <p14:creationId xmlns:p14="http://schemas.microsoft.com/office/powerpoint/2010/main" val="298594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854DF3F-AA60-4655-B0CD-593197322A72}" type="datetime1">
              <a:rPr lang="en-US" smtClean="0">
                <a:solidFill>
                  <a:schemeClr val="bg1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12/14/2022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2434F160-2F65-BE41-E795-D99741B4F11B}"/>
              </a:ext>
            </a:extLst>
          </p:cNvPr>
          <p:cNvSpPr txBox="1">
            <a:spLocks/>
          </p:cNvSpPr>
          <p:nvPr/>
        </p:nvSpPr>
        <p:spPr>
          <a:xfrm>
            <a:off x="6051697" y="635358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[47]</a:t>
            </a:r>
          </a:p>
        </p:txBody>
      </p:sp>
      <p:pic>
        <p:nvPicPr>
          <p:cNvPr id="7" name="Resim 6" descr="metin, ekran, elektronik eşyalar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6F11516-EB67-0D0E-F1F5-C56A8E48D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6" y="505968"/>
            <a:ext cx="9604248" cy="55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4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854DF3F-AA60-4655-B0CD-593197322A72}" type="datetime1">
              <a:rPr lang="en-US" smtClean="0">
                <a:solidFill>
                  <a:schemeClr val="bg1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12/14/2022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2434F160-2F65-BE41-E795-D99741B4F11B}"/>
              </a:ext>
            </a:extLst>
          </p:cNvPr>
          <p:cNvSpPr txBox="1">
            <a:spLocks/>
          </p:cNvSpPr>
          <p:nvPr/>
        </p:nvSpPr>
        <p:spPr>
          <a:xfrm>
            <a:off x="6051697" y="635358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[48]</a:t>
            </a:r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CC2090A4-211B-9B53-9073-09280430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68" y="2048859"/>
            <a:ext cx="6643664" cy="3296729"/>
          </a:xfrm>
          <a:prstGeom prst="rect">
            <a:avLst/>
          </a:prstGeom>
        </p:spPr>
      </p:pic>
      <p:sp>
        <p:nvSpPr>
          <p:cNvPr id="4" name="Başlık 1">
            <a:extLst>
              <a:ext uri="{FF2B5EF4-FFF2-40B4-BE49-F238E27FC236}">
                <a16:creationId xmlns:a16="http://schemas.microsoft.com/office/drawing/2014/main" id="{EB22F087-0E9F-C712-2AA5-394E83931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2832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GPT-3 Eğitim Verisi</a:t>
            </a:r>
          </a:p>
        </p:txBody>
      </p:sp>
    </p:spTree>
    <p:extLst>
      <p:ext uri="{BB962C8B-B14F-4D97-AF65-F5344CB8AC3E}">
        <p14:creationId xmlns:p14="http://schemas.microsoft.com/office/powerpoint/2010/main" val="290731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MNIST Veri Seti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6</a:t>
            </a:fld>
            <a:endParaRPr lang="tr-TR"/>
          </a:p>
        </p:txBody>
      </p:sp>
      <p:pic>
        <p:nvPicPr>
          <p:cNvPr id="7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536C7E32-F3C3-1BBB-71D5-72AB6636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22" y="1538212"/>
            <a:ext cx="2572901" cy="2566468"/>
          </a:xfrm>
          <a:prstGeom prst="rect">
            <a:avLst/>
          </a:prstGeom>
        </p:spPr>
      </p:pic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26340"/>
            <a:ext cx="6711408" cy="5267196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28x28 gri tonlamalı piksellerden oluşmaktadır.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Veri seti büyüklüğü: 60 bindir.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Bu veri seti için tasarlanacak sinir ağının girdi katmanındaki proses eleman sayısı 784 olmalıdır.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Veri setine göre 10 farklı sınıflandırma işlemi yapılacağından çıktı katmanındaki proses eleman sayısı 10’dur.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Veri seti eğitim ve test olmak üzere ikiye ayrılmıştır. </a:t>
            </a:r>
          </a:p>
        </p:txBody>
      </p:sp>
    </p:spTree>
    <p:extLst>
      <p:ext uri="{BB962C8B-B14F-4D97-AF65-F5344CB8AC3E}">
        <p14:creationId xmlns:p14="http://schemas.microsoft.com/office/powerpoint/2010/main" val="3787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DAE61489-0690-6C1E-BC51-CA9DE695C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221"/>
            <a:ext cx="5274078" cy="395555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MNIST Veri Seti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7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9512" y="795402"/>
            <a:ext cx="6711408" cy="5267196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7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0,84,185,159,151,60,36,0,0,0,0,0,0,0,0,0,0,0,0,0,0,0,0,0,0,0,0,0,0,222,254,254,254,254,241,198,198,198,198,198,198,198,198,170,52,0,0,0,0,0,0,0,0,0,0,0,0,67,114,72,114,163,227,254,225,254,254,254,250,229,254,254,140,0,0,0,0,0,0,0,0,0,0,0,0,0,0,0,0,0,17,66,14,67,67,67,59,21,236,254,106,0,0,0,0,0,0,0,0,0,0,0,0,0,0,0,0,0,0,0,0,0,0,0,0,83,253,209,18,0,0,0,0,0,0,0,0,0,0,0,0,0,0,0,0,0,0,0,0,0,0,0,22,233,255,83,0,0,0,0,0,0,0,0,0,0,0,0,0,0,0,0,0,0,0,0,0,0,0,0,129,254,238,44,0,0,0,0,0,0,0,0,0,0,0,0,0,0,0,0,0,0,0,0,0,0,0,59,249,254,62,0,0,0,0,0,0,0,0,0,0,0,0,0,0,0,0,0,0,0,0,0,0,0,0,133,254,187,5,0,0,0,0,0,0,0,0,0,0,0,0,0,0,0,0,0,0,0,0,0,0,0,9,205,248,58,0,0,0,0,0,0,0,0,0,0,0,0,0,0,0,0,0,0,0,0,0,0,0,0,126,254,182,0,0,0,0,0,0,0,0,0,0,0,0,0,0,0,0,0,0,0,0,0,0,0,0,75,251,240,57,0,0,0,0,0,0,0,0,0,0,0,0,0,0,0,0,0,0,0,0,0,0,0,19,221,254,166,0,0,0,0,0,0,0,0,0,0,0,0,0,0,0,0,0,0,0,0,0,0,0,3,203,254,219,35,0,0,0,0,0,0,0,0,0,0,0,0,0,0,0,0,0,0,0,0,0,0,0,38,254,254,77,0,0,0,0,0,0,0,0,0,0,0,0,0,0,0,0,0,0,0,0,0,0,0,31,224,254,115,1,0,0,0,0,0,0,0,0,0,0,0,0,0,0,0,0,0,0,0,0,0,0,0,133,254,254,52,0,0,0,0,0,0,0,0,0,0,0,0,0,0,0,0,0,0,0,0,0,0,0,61,242,254,254,52,0,0,0,0,0,0,0,0,0,0,0,0,0,0,0,0,0,0,0,0,0,0,0,121,254,254,219,40,0,0,0,0,0,0,0,0,0,0,0,0,0,0,0,0,0,0,0,0,0,0,0,121,254,207,18,0,0,0,0,0,0,0,0,0,0,0,0,0,0,0,0,0,0,0,0,0,0,0,0,0,0,0,0,0,0,0,0,0,0,0,0,0,0,0,0,0,0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E68EC2-6372-EEA0-0AE5-3A82AD5CA8AC}"/>
              </a:ext>
            </a:extLst>
          </p:cNvPr>
          <p:cNvSpPr txBox="1">
            <a:spLocks/>
          </p:cNvSpPr>
          <p:nvPr/>
        </p:nvSpPr>
        <p:spPr>
          <a:xfrm>
            <a:off x="0" y="795402"/>
            <a:ext cx="4120896" cy="890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7 rakamına ait veri</a:t>
            </a:r>
          </a:p>
        </p:txBody>
      </p:sp>
    </p:spTree>
    <p:extLst>
      <p:ext uri="{BB962C8B-B14F-4D97-AF65-F5344CB8AC3E}">
        <p14:creationId xmlns:p14="http://schemas.microsoft.com/office/powerpoint/2010/main" val="547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428244" y="859059"/>
            <a:ext cx="11509247" cy="57793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neural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network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definition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neuralNetwork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initialise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neural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learningRate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set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nodes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layer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inputNodes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hiddenNodes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outputNodes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.akj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np.random.uniform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.ajm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np.random.uniform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.hnodes,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 algn="l"/>
            <a:b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.bj =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np.random.uniform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.bm =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np.random.uniform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(size=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.onodes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tr-T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learning</a:t>
            </a:r>
            <a:r>
              <a:rPr lang="tr-T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rate 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tr-T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tr-T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.lr = </a:t>
            </a:r>
            <a:r>
              <a:rPr lang="tr-TR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learningRate</a:t>
            </a:r>
            <a:endParaRPr lang="tr-T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Python Kodu – Class oluşturulması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09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Aktivasyon Fonksiyonu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" y="6638448"/>
            <a:ext cx="996696" cy="199073"/>
          </a:xfrm>
        </p:spPr>
        <p:txBody>
          <a:bodyPr/>
          <a:lstStyle/>
          <a:p>
            <a:fld id="{5854DF3F-AA60-4655-B0CD-593197322A72}" type="datetime1">
              <a:rPr lang="tr-TR" smtClean="0"/>
              <a:t>14.12.2022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9</a:t>
            </a:fld>
            <a:endParaRPr lang="tr-TR"/>
          </a:p>
        </p:txBody>
      </p:sp>
      <p:sp>
        <p:nvSpPr>
          <p:cNvPr id="3" name="Google Shape;70;p16">
            <a:extLst>
              <a:ext uri="{FF2B5EF4-FFF2-40B4-BE49-F238E27FC236}">
                <a16:creationId xmlns:a16="http://schemas.microsoft.com/office/drawing/2014/main" id="{90FFC393-A757-51D5-D18A-D88DD38C7D84}"/>
              </a:ext>
            </a:extLst>
          </p:cNvPr>
          <p:cNvSpPr txBox="1">
            <a:spLocks/>
          </p:cNvSpPr>
          <p:nvPr/>
        </p:nvSpPr>
        <p:spPr>
          <a:xfrm>
            <a:off x="428244" y="859059"/>
            <a:ext cx="11509247" cy="577938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activation function is sigmoid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activation_func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(self, x):</a:t>
            </a:r>
          </a:p>
          <a:p>
            <a:pPr algn="l"/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n-US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np.exp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(-x))</a:t>
            </a:r>
          </a:p>
          <a:p>
            <a:pPr algn="l"/>
            <a:endParaRPr lang="tr-TR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9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9181</TotalTime>
  <Words>2358</Words>
  <Application>Microsoft Office PowerPoint</Application>
  <PresentationFormat>Geniş ekran</PresentationFormat>
  <Paragraphs>279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Circular</vt:lpstr>
      <vt:lpstr>Consolas</vt:lpstr>
      <vt:lpstr>Office Teması</vt:lpstr>
      <vt:lpstr>MEM437 – Yapay Sinir Ağları  Dr. Ali Tahir Karaşahin</vt:lpstr>
      <vt:lpstr>PowerPoint Sunusu</vt:lpstr>
      <vt:lpstr>PowerPoint Sunusu</vt:lpstr>
      <vt:lpstr>PowerPoint Sunusu</vt:lpstr>
      <vt:lpstr>GPT-3 Eğitim Verisi</vt:lpstr>
      <vt:lpstr>MNIST Veri Seti</vt:lpstr>
      <vt:lpstr>MNIST Veri Seti</vt:lpstr>
      <vt:lpstr>Python Kodu – Class oluşturulması</vt:lpstr>
      <vt:lpstr>Aktivasyon Fonksiyonu</vt:lpstr>
      <vt:lpstr>NET hesabı</vt:lpstr>
      <vt:lpstr>Eğitim Fonksiyonu – İleriye Doğru Hesaplama</vt:lpstr>
      <vt:lpstr>Eğitim Fonksiyonu – Geri Yayılım</vt:lpstr>
      <vt:lpstr>PowerPoint Sunusu</vt:lpstr>
      <vt:lpstr>Ağırlıkların Yazdırılması</vt:lpstr>
      <vt:lpstr>Sinir Ağının Yapılandırma Ayarları</vt:lpstr>
      <vt:lpstr>Eğitim Verisinin Alınması</vt:lpstr>
      <vt:lpstr>Ağın Eğitimine Başlanması</vt:lpstr>
      <vt:lpstr>Test Verisinin Yüklenmesi</vt:lpstr>
      <vt:lpstr>PowerPoint Sunusu</vt:lpstr>
      <vt:lpstr>Veri Setinin Görselleştirilmesi</vt:lpstr>
      <vt:lpstr>Doğruluğun Değerlendirilmesi</vt:lpstr>
      <vt:lpstr>Referanslar</vt:lpstr>
      <vt:lpstr>Referanslar</vt:lpstr>
      <vt:lpstr>Referanslar</vt:lpstr>
      <vt:lpstr>Teşekkürler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Taşıt-Römork Kombinasyonları için Tork Vektörleme Yönteminin  Modellenmesi ve Kontrolü</dc:title>
  <dc:creator>Ali Tahir KARAŞAHİN</dc:creator>
  <cp:lastModifiedBy>Ali Tahir KARAŞAHİN</cp:lastModifiedBy>
  <cp:revision>295</cp:revision>
  <dcterms:created xsi:type="dcterms:W3CDTF">2020-09-23T12:43:11Z</dcterms:created>
  <dcterms:modified xsi:type="dcterms:W3CDTF">2022-12-14T13:15:54Z</dcterms:modified>
</cp:coreProperties>
</file>