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482" r:id="rId3"/>
    <p:sldId id="483" r:id="rId4"/>
    <p:sldId id="484" r:id="rId5"/>
    <p:sldId id="489" r:id="rId6"/>
    <p:sldId id="485" r:id="rId7"/>
    <p:sldId id="486" r:id="rId8"/>
    <p:sldId id="487" r:id="rId9"/>
    <p:sldId id="488" r:id="rId10"/>
    <p:sldId id="490" r:id="rId11"/>
    <p:sldId id="492" r:id="rId12"/>
    <p:sldId id="491" r:id="rId13"/>
    <p:sldId id="493" r:id="rId14"/>
    <p:sldId id="495" r:id="rId15"/>
    <p:sldId id="494" r:id="rId16"/>
    <p:sldId id="496" r:id="rId17"/>
    <p:sldId id="497" r:id="rId18"/>
    <p:sldId id="498" r:id="rId19"/>
    <p:sldId id="499" r:id="rId20"/>
    <p:sldId id="359" r:id="rId21"/>
    <p:sldId id="408" r:id="rId22"/>
    <p:sldId id="480" r:id="rId23"/>
    <p:sldId id="318" r:id="rId24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943D"/>
    <a:srgbClr val="5F933C"/>
    <a:srgbClr val="424A35"/>
    <a:srgbClr val="91A5CC"/>
    <a:srgbClr val="B19A32"/>
    <a:srgbClr val="5C9138"/>
    <a:srgbClr val="8FA7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Açık Stil 1 - Vurgu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BC89EF96-8CEA-46FF-86C4-4CE0E7609802}" styleName="Açık Stil 3 - Vurgu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Açık Stil 3 - Vurgu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Açık Stil 1 - Vurgu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12C8C85-51F0-491E-9774-3900AFEF0FD7}" styleName="Açık Stil 2 - Vurgu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Açık Stil 2 - Vurgu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073A0DAA-6AF3-43AB-8588-CEC1D06C72B9}" styleName="Orta Sti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88432" autoAdjust="0"/>
  </p:normalViewPr>
  <p:slideViewPr>
    <p:cSldViewPr snapToGrid="0">
      <p:cViewPr varScale="1">
        <p:scale>
          <a:sx n="79" d="100"/>
          <a:sy n="79" d="100"/>
        </p:scale>
        <p:origin x="162" y="3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3777A-A1D2-4AD4-8194-7CAF9649946F}" type="datetimeFigureOut">
              <a:rPr lang="tr-TR" smtClean="0"/>
              <a:t>26.12.2022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FB21DD-B0A3-44DD-9D1E-2A2DC61F1B5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585048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FB21DD-B0A3-44DD-9D1E-2A2DC61F1B5C}" type="slidenum">
              <a:rPr lang="tr-TR" smtClean="0"/>
              <a:t>1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740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2F1D61-EB91-4CE7-9166-CB28086CD7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65FAD23-2625-4F37-8939-9E488DEDA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9EF445E-C559-4B7D-856B-BC13EB1B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93F9A-8BE5-4C79-88D9-5AA0CF2F2B82}" type="datetime1">
              <a:rPr lang="tr-TR" smtClean="0"/>
              <a:t>26.12.2022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7B9E86FD-02F2-4531-8B91-BFF88DB37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48C6800E-1041-4D86-ABA1-831A4D847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867740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D986E598-5FE9-4BC4-80E1-4530F43D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79A45963-B3E0-45E5-8C6C-6723228B6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21A395D-392D-4607-A0DA-B8B7A28E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C4BF1-29E3-4ECD-9151-8420F5932688}" type="datetime1">
              <a:rPr lang="tr-TR" smtClean="0"/>
              <a:t>26.12.2022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15A50E6B-84A3-4442-BF8C-F6D3727CF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ABE9F2E-9918-484F-8C88-ADD1F5543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068830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B27006F3-055F-46BB-AA85-2D48A98E175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525F797D-5D13-4118-9DE8-95697F5CDD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2982C55-CC09-44E5-8839-F3A4251F9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1B13C-8A2A-448A-BF27-441EEFE7CB00}" type="datetime1">
              <a:rPr lang="tr-TR" smtClean="0"/>
              <a:t>26.12.2022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0E7D34C4-1AAF-427E-90CB-9F51F2B4B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0337BD76-83AD-419E-8758-05F5A303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35399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5BB775E-20E1-4C79-9D43-687C70D75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9FB832F-D45A-42A8-AF11-3D403F1FC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17CA5F-F047-4668-966B-FC0B3AC1B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0BC146-9D57-4050-9377-0902C6C36F7B}" type="datetime1">
              <a:rPr lang="tr-TR" smtClean="0"/>
              <a:t>26.12.2022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2B3D0FFF-43B3-4AE4-BC06-1853CDEAF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F7869605-A629-4EA9-9087-38DB1EA01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609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642E367-6128-4BD8-820A-6FD00B635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900518F9-8E37-415A-A2D6-7D20A3347B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445AFAE2-B74B-47E0-981B-6937AC690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69AF71-0588-4610-8262-BBDE65B17FB2}" type="datetime1">
              <a:rPr lang="tr-TR" smtClean="0"/>
              <a:t>26.12.2022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5FBBF19-B082-40AC-81F9-2AD510C76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154EA5F9-9E8B-477A-91E6-4AA829A7B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00201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23DAB1F-4977-42AF-A60A-3E3DC13D45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57E95FF-208A-40F0-9536-B3915EAE45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B675C1B9-877B-4BC1-B77E-F0DDF7F141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35DB505F-9344-47E0-B743-F9757A3EB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072402-8924-4D95-8B1A-AE84BC66A9B7}" type="datetime1">
              <a:rPr lang="tr-TR" smtClean="0"/>
              <a:t>26.12.2022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C93EB23-4A5D-4020-AD37-1321924E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25A2789C-F465-45C5-A6BD-19FE3498B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8082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00CB7B4-DC81-47D4-9383-C1CCEDADA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521A2C09-5590-43BD-B265-A85B54B8D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EB88172-EE04-45D1-9BC6-0EE65FB54C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3F48C65C-4D7C-46EB-B7C3-A0E23C9035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037F4B20-4D63-4A85-83C9-75F66E4AE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BD9FF427-DB67-47A9-BB27-08560C94D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9976D-E39F-4AB2-B136-E201E4093CB8}" type="datetime1">
              <a:rPr lang="tr-TR" smtClean="0"/>
              <a:t>26.12.2022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1C2F1BA1-40FC-4F00-8A76-F074F08C4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1BFCEB1F-3756-4335-A1F6-F9B8C4ABE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439811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3F01641-60A6-4F14-A794-671170096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E52A4C9F-7F2B-4E94-BC71-28CD1EA34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A726AA-D6C4-4B08-A5A3-B3B6D18B07C8}" type="datetime1">
              <a:rPr lang="tr-TR" smtClean="0"/>
              <a:t>26.12.2022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ED41455C-31F2-4B4B-8DA7-8B673CEBC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B7208A21-A144-43CF-B641-7EEEE4ACD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7993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EA1ABD71-BD6F-46BB-9AF2-96A159411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F97507-9C87-4C03-9306-6083912AD615}" type="datetime1">
              <a:rPr lang="tr-TR" smtClean="0"/>
              <a:t>26.12.2022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735B6651-C166-4FE5-B52E-760F97EC6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601B8528-7B23-4C78-AA7D-721BC9BC1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2769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1140F10-A6A9-4E78-846C-84A2EA4305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4D46E91-90B7-42CC-90EB-88014108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C0A30309-8578-4991-AB3E-BE671DD53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234ED35F-CCD6-46A1-B016-FCB7E581C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60A6B-86A0-4878-8170-21A1E82D6A48}" type="datetime1">
              <a:rPr lang="tr-TR" smtClean="0"/>
              <a:t>26.12.2022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E7178BF7-4FBA-46CB-A2F2-0B70CFDE2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796121AB-5193-4CCB-A91B-CB6B6A782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29714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92497A6-A7B3-4975-B828-511D32C1E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2959C2C2-ADCB-482E-8C9A-18DAA6A6C2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D7F2C2E-6FEE-42E7-903E-80FAAE286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EC4A1128-42C7-4D36-B281-2C3EFC27A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163710-F61C-49DE-8CBF-8B4CBBE6E93E}" type="datetime1">
              <a:rPr lang="tr-TR" smtClean="0"/>
              <a:t>26.12.2022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D785280D-610C-47ED-AAF5-C34C8954D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EC20547C-B715-4596-9DFF-DD3741CB4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90862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717A79DE-DDED-40A4-AB02-ADD0DACEA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C39C3122-E1CA-4E0A-B7DA-C4E001E52F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C390D620-9445-475C-B904-F3465A13B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8F7BA7-6003-4A28-839D-0B52C47625A5}" type="datetime1">
              <a:rPr lang="tr-TR" smtClean="0"/>
              <a:t>26.12.2022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2C6CD1B-71B3-43BA-BAE7-B93DA02FD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8008310-3F48-4A1D-A178-F559B5B9F7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A11690-4018-4631-8FAF-5D3B9C61C26D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16987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science/latest-news/how-amazon-robotics-is-working-on-new-ways-to-eliminate-the-need-for-barcodes?utm_campaign=mserdark-newsletter&amp;utm_medium=email&amp;utm_source=Revue%20newsletter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_xkZwJ0H9IU" TargetMode="External"/><Relationship Id="rId13" Type="http://schemas.openxmlformats.org/officeDocument/2006/relationships/hyperlink" Target="https://en.wikipedia.org/wiki/Neural_network" TargetMode="External"/><Relationship Id="rId3" Type="http://schemas.openxmlformats.org/officeDocument/2006/relationships/hyperlink" Target="https://www.cs.toronto.edu/~kriz/cifar.html" TargetMode="External"/><Relationship Id="rId7" Type="http://schemas.openxmlformats.org/officeDocument/2006/relationships/hyperlink" Target="https://bit.ly/3s2keN4" TargetMode="External"/><Relationship Id="rId12" Type="http://schemas.openxmlformats.org/officeDocument/2006/relationships/hyperlink" Target="https://cs231n.github.io/neural-networks-1/" TargetMode="External"/><Relationship Id="rId2" Type="http://schemas.openxmlformats.org/officeDocument/2006/relationships/hyperlink" Target="https://www.youtube.com/watch?v=aircAruvnK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tnr.it/3rLFXc3" TargetMode="External"/><Relationship Id="rId11" Type="http://schemas.openxmlformats.org/officeDocument/2006/relationships/hyperlink" Target="https://bit.ly/3CDs8l0" TargetMode="External"/><Relationship Id="rId5" Type="http://schemas.openxmlformats.org/officeDocument/2006/relationships/hyperlink" Target="https://makeavideo.studio/" TargetMode="External"/><Relationship Id="rId10" Type="http://schemas.openxmlformats.org/officeDocument/2006/relationships/hyperlink" Target="https://bit.ly/3S9AuXb" TargetMode="External"/><Relationship Id="rId4" Type="http://schemas.openxmlformats.org/officeDocument/2006/relationships/hyperlink" Target="https://bit.ly/3CgfPL8" TargetMode="External"/><Relationship Id="rId9" Type="http://schemas.openxmlformats.org/officeDocument/2006/relationships/hyperlink" Target="https://bit.ly/3MBain4" TargetMode="Externa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Perceptron" TargetMode="External"/><Relationship Id="rId13" Type="http://schemas.openxmlformats.org/officeDocument/2006/relationships/hyperlink" Target="https://bit.ly/3GQY8FW" TargetMode="External"/><Relationship Id="rId3" Type="http://schemas.openxmlformats.org/officeDocument/2006/relationships/hyperlink" Target="https://bit.ly/3D6mitS" TargetMode="External"/><Relationship Id="rId7" Type="http://schemas.openxmlformats.org/officeDocument/2006/relationships/hyperlink" Target="https://bit.ly/3TN6fX7" TargetMode="External"/><Relationship Id="rId12" Type="http://schemas.openxmlformats.org/officeDocument/2006/relationships/hyperlink" Target="https://intel.ly/3XQGKaz" TargetMode="External"/><Relationship Id="rId2" Type="http://schemas.openxmlformats.org/officeDocument/2006/relationships/hyperlink" Target="https://bit.ly/3D7WDB6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bit.ly/3MCKR4F" TargetMode="External"/><Relationship Id="rId11" Type="http://schemas.openxmlformats.org/officeDocument/2006/relationships/hyperlink" Target="https://bit.ly/3Vtfj4s" TargetMode="External"/><Relationship Id="rId5" Type="http://schemas.openxmlformats.org/officeDocument/2006/relationships/hyperlink" Target="https://bit.ly/3VMlQbw" TargetMode="External"/><Relationship Id="rId15" Type="http://schemas.openxmlformats.org/officeDocument/2006/relationships/hyperlink" Target="https://bit.ly/3XUpbpP" TargetMode="External"/><Relationship Id="rId10" Type="http://schemas.openxmlformats.org/officeDocument/2006/relationships/hyperlink" Target="https://bit.ly/3EHHDcw" TargetMode="External"/><Relationship Id="rId4" Type="http://schemas.openxmlformats.org/officeDocument/2006/relationships/hyperlink" Target="https://bit.ly/3yQOaQ1" TargetMode="External"/><Relationship Id="rId9" Type="http://schemas.openxmlformats.org/officeDocument/2006/relationships/hyperlink" Target="https://www.nvidia.com/en-us/studio/canvas/" TargetMode="External"/><Relationship Id="rId14" Type="http://schemas.openxmlformats.org/officeDocument/2006/relationships/hyperlink" Target="https://bit.ly/3gXYAYm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HtpSkg" TargetMode="External"/><Relationship Id="rId2" Type="http://schemas.openxmlformats.org/officeDocument/2006/relationships/hyperlink" Target="https://bit.ly/3Pk9fcI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bit.ly/3PAYtyO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gi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1">
            <a:extLst>
              <a:ext uri="{FF2B5EF4-FFF2-40B4-BE49-F238E27FC236}">
                <a16:creationId xmlns:a16="http://schemas.microsoft.com/office/drawing/2014/main" id="{0BC9EFE1-D8CB-4668-9980-DB108327A7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5" y="0"/>
            <a:ext cx="6271569" cy="6858000"/>
          </a:xfrm>
          <a:prstGeom prst="rect">
            <a:avLst/>
          </a:prstGeom>
          <a:gradFill>
            <a:gsLst>
              <a:gs pos="0">
                <a:schemeClr val="accent6"/>
              </a:gs>
              <a:gs pos="25000">
                <a:schemeClr val="accent6"/>
              </a:gs>
              <a:gs pos="94000">
                <a:schemeClr val="accent1"/>
              </a:gs>
              <a:gs pos="100000">
                <a:schemeClr val="accent1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3">
            <a:extLst>
              <a:ext uri="{FF2B5EF4-FFF2-40B4-BE49-F238E27FC236}">
                <a16:creationId xmlns:a16="http://schemas.microsoft.com/office/drawing/2014/main" id="{7CBAE1BD-B8E4-4029-8AA2-C77E4FED9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id="{0DB77D73-A8BE-4801-82E2-1CE33E7837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44059" y="1609214"/>
            <a:ext cx="4104065" cy="1306616"/>
          </a:xfrm>
        </p:spPr>
        <p:txBody>
          <a:bodyPr anchor="t">
            <a:normAutofit/>
          </a:bodyPr>
          <a:lstStyle/>
          <a:p>
            <a:pPr>
              <a:spcAft>
                <a:spcPts val="600"/>
              </a:spcAft>
            </a:pPr>
            <a:r>
              <a:rPr lang="tr-TR" sz="2600" b="1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MEM437 – Yapay Sinir Ağları</a:t>
            </a:r>
            <a:br>
              <a:rPr lang="tr-TR" sz="2600" b="1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</a:br>
            <a:br>
              <a:rPr lang="tr-TR" sz="2600" b="1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</a:br>
            <a:r>
              <a:rPr lang="tr-TR" sz="2600" b="1" dirty="0">
                <a:solidFill>
                  <a:srgbClr val="00B050"/>
                </a:solidFill>
                <a:latin typeface="+mn-lt"/>
                <a:cs typeface="Times New Roman" panose="02020603050405020304" pitchFamily="18" charset="0"/>
              </a:rPr>
              <a:t>Dr. Ali Tahir Karaşahin</a:t>
            </a:r>
          </a:p>
        </p:txBody>
      </p:sp>
      <p:sp>
        <p:nvSpPr>
          <p:cNvPr id="40" name="Freeform 49">
            <a:extLst>
              <a:ext uri="{FF2B5EF4-FFF2-40B4-BE49-F238E27FC236}">
                <a16:creationId xmlns:a16="http://schemas.microsoft.com/office/drawing/2014/main" id="{77DA6D33-2D62-458C-BF5D-DBF612FD55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590635"/>
            <a:ext cx="5478085" cy="6276841"/>
          </a:xfrm>
          <a:custGeom>
            <a:avLst/>
            <a:gdLst>
              <a:gd name="connsiteX0" fmla="*/ 2178155 w 5478085"/>
              <a:gd name="connsiteY0" fmla="*/ 0 h 6276841"/>
              <a:gd name="connsiteX1" fmla="*/ 5478085 w 5478085"/>
              <a:gd name="connsiteY1" fmla="*/ 3299930 h 6276841"/>
              <a:gd name="connsiteX2" fmla="*/ 3751098 w 5478085"/>
              <a:gd name="connsiteY2" fmla="*/ 6201577 h 6276841"/>
              <a:gd name="connsiteX3" fmla="*/ 3594858 w 5478085"/>
              <a:gd name="connsiteY3" fmla="*/ 6276841 h 6276841"/>
              <a:gd name="connsiteX4" fmla="*/ 761453 w 5478085"/>
              <a:gd name="connsiteY4" fmla="*/ 6276841 h 6276841"/>
              <a:gd name="connsiteX5" fmla="*/ 605213 w 5478085"/>
              <a:gd name="connsiteY5" fmla="*/ 6201577 h 6276841"/>
              <a:gd name="connsiteX6" fmla="*/ 79093 w 5478085"/>
              <a:gd name="connsiteY6" fmla="*/ 5846317 h 6276841"/>
              <a:gd name="connsiteX7" fmla="*/ 0 w 5478085"/>
              <a:gd name="connsiteY7" fmla="*/ 5774432 h 6276841"/>
              <a:gd name="connsiteX8" fmla="*/ 0 w 5478085"/>
              <a:gd name="connsiteY8" fmla="*/ 825429 h 6276841"/>
              <a:gd name="connsiteX9" fmla="*/ 79093 w 5478085"/>
              <a:gd name="connsiteY9" fmla="*/ 753544 h 6276841"/>
              <a:gd name="connsiteX10" fmla="*/ 2178155 w 5478085"/>
              <a:gd name="connsiteY10" fmla="*/ 0 h 62768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478085" h="6276841">
                <a:moveTo>
                  <a:pt x="2178155" y="0"/>
                </a:moveTo>
                <a:cubicBezTo>
                  <a:pt x="4000656" y="0"/>
                  <a:pt x="5478085" y="1477429"/>
                  <a:pt x="5478085" y="3299930"/>
                </a:cubicBezTo>
                <a:cubicBezTo>
                  <a:pt x="5478085" y="4552900"/>
                  <a:pt x="4779769" y="5642769"/>
                  <a:pt x="3751098" y="6201577"/>
                </a:cubicBezTo>
                <a:lnTo>
                  <a:pt x="3594858" y="6276841"/>
                </a:lnTo>
                <a:lnTo>
                  <a:pt x="761453" y="6276841"/>
                </a:lnTo>
                <a:lnTo>
                  <a:pt x="605213" y="6201577"/>
                </a:lnTo>
                <a:cubicBezTo>
                  <a:pt x="418182" y="6099975"/>
                  <a:pt x="242071" y="5980818"/>
                  <a:pt x="79093" y="5846317"/>
                </a:cubicBezTo>
                <a:lnTo>
                  <a:pt x="0" y="5774432"/>
                </a:lnTo>
                <a:lnTo>
                  <a:pt x="0" y="825429"/>
                </a:lnTo>
                <a:lnTo>
                  <a:pt x="79093" y="753544"/>
                </a:lnTo>
                <a:cubicBezTo>
                  <a:pt x="649516" y="282789"/>
                  <a:pt x="1380811" y="0"/>
                  <a:pt x="2178155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6"/>
                </a:gs>
                <a:gs pos="23000">
                  <a:schemeClr val="accent6"/>
                </a:gs>
                <a:gs pos="83000">
                  <a:schemeClr val="accent1"/>
                </a:gs>
                <a:gs pos="100000">
                  <a:schemeClr val="accent1"/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EA44C88-619A-4B9B-9793-BBBE7630F6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223702"/>
            <a:ext cx="2402924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5D3C6B8-F5DA-4697-988B-6444E621FF51}" type="datetime1">
              <a:rPr lang="tr-TR" sz="110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26.12.2022</a:t>
            </a:fld>
            <a:endParaRPr lang="tr-TR" sz="1100">
              <a:solidFill>
                <a:srgbClr val="FFFFFF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5F4B7C-F9C5-4070-A3A8-11118237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89A11690-4018-4631-8FAF-5D3B9C61C26D}" type="slidenum">
              <a:rPr lang="tr-TR" sz="11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</a:t>
            </a:fld>
            <a:endParaRPr lang="tr-TR" sz="1100">
              <a:solidFill>
                <a:srgbClr val="898989"/>
              </a:solidFill>
            </a:endParaRPr>
          </a:p>
        </p:txBody>
      </p:sp>
      <p:sp>
        <p:nvSpPr>
          <p:cNvPr id="13" name="Başlık 1">
            <a:extLst>
              <a:ext uri="{FF2B5EF4-FFF2-40B4-BE49-F238E27FC236}">
                <a16:creationId xmlns:a16="http://schemas.microsoft.com/office/drawing/2014/main" id="{FD959E5D-DF6C-48CA-BA16-8FD674FCB578}"/>
              </a:ext>
            </a:extLst>
          </p:cNvPr>
          <p:cNvSpPr txBox="1">
            <a:spLocks/>
          </p:cNvSpPr>
          <p:nvPr/>
        </p:nvSpPr>
        <p:spPr>
          <a:xfrm>
            <a:off x="7002829" y="3432048"/>
            <a:ext cx="4986527" cy="1306616"/>
          </a:xfrm>
          <a:prstGeom prst="rect">
            <a:avLst/>
          </a:prstGeom>
          <a:noFill/>
          <a:effectLst>
            <a:glow rad="1816100">
              <a:schemeClr val="accent1">
                <a:alpha val="40000"/>
              </a:schemeClr>
            </a:glow>
          </a:effectLst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tr-TR" sz="3100" b="1" dirty="0">
                <a:solidFill>
                  <a:schemeClr val="accent1"/>
                </a:solidFill>
                <a:latin typeface="+mn-lt"/>
                <a:cs typeface="Times New Roman" panose="02020603050405020304" pitchFamily="18" charset="0"/>
              </a:rPr>
              <a:t>Öğrenen Vektör Parçalama (LVQ) Ağlarına Giriş</a:t>
            </a:r>
          </a:p>
        </p:txBody>
      </p:sp>
      <p:pic>
        <p:nvPicPr>
          <p:cNvPr id="11" name="Picture 10" descr="Background pattern&#10;&#10;Description automatically generated">
            <a:extLst>
              <a:ext uri="{FF2B5EF4-FFF2-40B4-BE49-F238E27FC236}">
                <a16:creationId xmlns:a16="http://schemas.microsoft.com/office/drawing/2014/main" id="{519F1E5A-ED07-579A-DB43-A0237052823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94944" y="1989822"/>
            <a:ext cx="6364224" cy="357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041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LVQ Ağın Öğrenme Kuralı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0" y="6492875"/>
            <a:ext cx="1091015" cy="365125"/>
          </a:xfrm>
        </p:spPr>
        <p:txBody>
          <a:bodyPr/>
          <a:lstStyle/>
          <a:p>
            <a:fld id="{5854DF3F-AA60-4655-B0CD-593197322A72}" type="datetime1">
              <a:rPr lang="tr-TR" smtClean="0"/>
              <a:t>26.12.2022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10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Alt Başlık 2">
                <a:extLst>
                  <a:ext uri="{FF2B5EF4-FFF2-40B4-BE49-F238E27FC236}">
                    <a16:creationId xmlns:a16="http://schemas.microsoft.com/office/drawing/2014/main" id="{3F0BEB05-1927-6F6D-3DC3-52B80AD0F88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999972"/>
                <a:ext cx="11996928" cy="5266716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Calibri" panose="020F0502020204030204" pitchFamily="34" charset="0"/>
                  <a:buChar char="∞"/>
                </a:pPr>
                <a:r>
                  <a:rPr lang="tr-TR" dirty="0"/>
                  <a:t>LVQ ağında öğrenme, girdi vektörü ile ağırlık vektörünün (referans vektör) arasındaki </a:t>
                </a:r>
                <a:r>
                  <a:rPr lang="tr-TR" dirty="0" err="1"/>
                  <a:t>öklid</a:t>
                </a:r>
                <a:r>
                  <a:rPr lang="tr-TR" dirty="0"/>
                  <a:t> (</a:t>
                </a:r>
                <a:r>
                  <a:rPr lang="tr-TR" dirty="0" err="1"/>
                  <a:t>euclid</a:t>
                </a:r>
                <a:r>
                  <a:rPr lang="tr-TR" dirty="0"/>
                  <a:t>) mesafesinin hesaplanmasına dayanmaktadır.</a:t>
                </a:r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endParaRPr lang="tr-TR" dirty="0"/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r>
                  <a:rPr lang="tr-TR" dirty="0"/>
                  <a:t>Hangi proses elemanının referans vektörü, girdi vektörüne en yakın ise o yarışmayı kazanmaktadır.</a:t>
                </a:r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endParaRPr lang="tr-TR" dirty="0"/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𝑁𝑒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‖"/>
                        <m:endChr m:val="‖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</m:e>
                              <m:sub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=−</m:t>
                    </m:r>
                    <m:rad>
                      <m:radPr>
                        <m:degHide m:val="on"/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tr-TR" b="0" i="1" smtClean="0">
                                            <a:latin typeface="Cambria Math" panose="02040503050406030204" pitchFamily="18" charset="0"/>
                                          </a:rPr>
                                          <m:t>𝑘𝑗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tr-TR" dirty="0"/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endParaRPr lang="tr-TR" dirty="0"/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r>
                  <a:rPr lang="tr-TR" dirty="0"/>
                  <a:t>Girdi vektörü ve ağırlık vektörlerinin arasındaki mesafeler hesap edildikten sonra en yakın olan yarışmayı kazanmaktadır.</a:t>
                </a:r>
              </a:p>
            </p:txBody>
          </p:sp>
        </mc:Choice>
        <mc:Fallback xmlns="">
          <p:sp>
            <p:nvSpPr>
              <p:cNvPr id="8" name="Alt Başlık 2">
                <a:extLst>
                  <a:ext uri="{FF2B5EF4-FFF2-40B4-BE49-F238E27FC236}">
                    <a16:creationId xmlns:a16="http://schemas.microsoft.com/office/drawing/2014/main" id="{3F0BEB05-1927-6F6D-3DC3-52B80AD0F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999972"/>
                <a:ext cx="11996928" cy="5266716"/>
              </a:xfrm>
              <a:blipFill>
                <a:blip r:embed="rId2"/>
                <a:stretch>
                  <a:fillRect l="-813" t="-173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3894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Aktivasyon Fonksiyonu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0" y="6492875"/>
            <a:ext cx="1091015" cy="365125"/>
          </a:xfrm>
        </p:spPr>
        <p:txBody>
          <a:bodyPr/>
          <a:lstStyle/>
          <a:p>
            <a:fld id="{5854DF3F-AA60-4655-B0CD-593197322A72}" type="datetime1">
              <a:rPr lang="tr-TR" smtClean="0"/>
              <a:t>26.12.2022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11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Alt Başlık 2">
                <a:extLst>
                  <a:ext uri="{FF2B5EF4-FFF2-40B4-BE49-F238E27FC236}">
                    <a16:creationId xmlns:a16="http://schemas.microsoft.com/office/drawing/2014/main" id="{3F0BEB05-1927-6F6D-3DC3-52B80AD0F88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999972"/>
                <a:ext cx="11996928" cy="5858028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Calibri" panose="020F0502020204030204" pitchFamily="34" charset="0"/>
                  <a:buChar char="∞"/>
                </a:pPr>
                <a:r>
                  <a:rPr lang="tr-TR" dirty="0"/>
                  <a:t>LVQ ağında ara katmanda rekabetçi (</a:t>
                </a:r>
                <a:r>
                  <a:rPr lang="tr-TR" dirty="0" err="1"/>
                  <a:t>competetive</a:t>
                </a:r>
                <a:r>
                  <a:rPr lang="tr-TR" dirty="0"/>
                  <a:t>) aktivasyon fonksiyonu, çıktı katmanında ise doğrusal (</a:t>
                </a:r>
                <a:r>
                  <a:rPr lang="tr-TR" dirty="0" err="1"/>
                  <a:t>identity</a:t>
                </a:r>
                <a:r>
                  <a:rPr lang="tr-TR" dirty="0"/>
                  <a:t>) aktivasyon fonksiyonu kullanılmaktadır. </a:t>
                </a:r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endParaRPr lang="tr-TR" dirty="0"/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r>
                  <a:rPr lang="tr-TR" dirty="0"/>
                  <a:t>Ara katmanda kullanılan rekabetçi aktivasyon fonksiyonu;</a:t>
                </a:r>
              </a:p>
              <a:p>
                <a:pPr lvl="1" algn="l"/>
                <a:endParaRPr lang="tr-TR" i="1" dirty="0">
                  <a:latin typeface="Cambria Math" panose="02040503050406030204" pitchFamily="18" charset="0"/>
                </a:endParaRP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Ç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𝑁𝑒</m:t>
                          </m:r>
                          <m:sSub>
                            <m:sSub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tr-TR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1, </m:t>
                              </m:r>
                            </m:e>
                            <m:e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0, </m:t>
                              </m:r>
                            </m:e>
                          </m:eqArr>
                          <m:f>
                            <m:fPr>
                              <m:type m:val="noBar"/>
                              <m:ctrlPr>
                                <a:rPr lang="tr-TR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𝑒𝑛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ü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ü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𝑔𝑖𝑟𝑑𝑖𝑦𝑒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𝑠𝑎h𝑖𝑝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ö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𝑟𝑜𝑛</m:t>
                              </m:r>
                            </m:num>
                            <m:den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𝑑𝑖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ğ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𝑒𝑟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ö</m:t>
                              </m:r>
                              <m:r>
                                <a:rPr lang="tr-TR" sz="2400" i="1">
                                  <a:latin typeface="Cambria Math" panose="02040503050406030204" pitchFamily="18" charset="0"/>
                                </a:rPr>
                                <m:t>𝑟𝑜𝑛𝑙𝑎𝑟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tr-TR" sz="2400" dirty="0"/>
              </a:p>
              <a:p>
                <a:pPr algn="l"/>
                <a:endParaRPr lang="tr-TR" dirty="0"/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r>
                  <a:rPr lang="tr-TR" dirty="0"/>
                  <a:t>Çıktı katmanında kullanılan doğrusal aktivasyon fonksiyonu;</a:t>
                </a:r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endParaRPr lang="tr-TR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Ç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𝑁𝑒</m:t>
                          </m:r>
                          <m:sSub>
                            <m:sSubPr>
                              <m:ctrlPr>
                                <a:rPr lang="tr-T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𝑁𝑒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tr-TR" b="0" dirty="0"/>
              </a:p>
              <a:p>
                <a:pPr algn="l"/>
                <a:endParaRPr lang="tr-TR" b="0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𝑁𝑒𝑡</m:t>
                          </m:r>
                        </m:e>
                        <m:sub>
                          <m:r>
                            <a:rPr lang="tr-TR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tr-T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Ç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tr-TR" dirty="0"/>
              </a:p>
              <a:p>
                <a:pPr algn="l"/>
                <a:endParaRPr lang="tr-TR" b="0" dirty="0"/>
              </a:p>
              <a:p>
                <a:pPr algn="l"/>
                <a:endParaRPr lang="tr-TR" dirty="0"/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endParaRPr lang="tr-TR" dirty="0"/>
              </a:p>
              <a:p>
                <a:pPr algn="l"/>
                <a:endParaRPr lang="tr-TR" dirty="0"/>
              </a:p>
              <a:p>
                <a:pPr lvl="1" algn="l"/>
                <a:endParaRPr lang="tr-TR" dirty="0"/>
              </a:p>
            </p:txBody>
          </p:sp>
        </mc:Choice>
        <mc:Fallback xmlns="">
          <p:sp>
            <p:nvSpPr>
              <p:cNvPr id="8" name="Alt Başlık 2">
                <a:extLst>
                  <a:ext uri="{FF2B5EF4-FFF2-40B4-BE49-F238E27FC236}">
                    <a16:creationId xmlns:a16="http://schemas.microsoft.com/office/drawing/2014/main" id="{3F0BEB05-1927-6F6D-3DC3-52B80AD0F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999972"/>
                <a:ext cx="11996928" cy="5858028"/>
              </a:xfrm>
              <a:blipFill>
                <a:blip r:embed="rId2"/>
                <a:stretch>
                  <a:fillRect l="-813" t="-1561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53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LVQ Ağın Öğrenme Kuralı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0" y="6492875"/>
            <a:ext cx="1091015" cy="365125"/>
          </a:xfrm>
        </p:spPr>
        <p:txBody>
          <a:bodyPr/>
          <a:lstStyle/>
          <a:p>
            <a:fld id="{5854DF3F-AA60-4655-B0CD-593197322A72}" type="datetime1">
              <a:rPr lang="tr-TR" smtClean="0"/>
              <a:t>26.12.2022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12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Alt Başlık 2">
                <a:extLst>
                  <a:ext uri="{FF2B5EF4-FFF2-40B4-BE49-F238E27FC236}">
                    <a16:creationId xmlns:a16="http://schemas.microsoft.com/office/drawing/2014/main" id="{3F0BEB05-1927-6F6D-3DC3-52B80AD0F88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999972"/>
                <a:ext cx="11996928" cy="5266716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Calibri" panose="020F0502020204030204" pitchFamily="34" charset="0"/>
                  <a:buChar char="∞"/>
                </a:pPr>
                <a:r>
                  <a:rPr lang="tr-TR" dirty="0"/>
                  <a:t>Sadece ağırlık vektörünün değerleri güncellenmektedir. Kazanan proses elemanı için iki duruma bakılır:</a:t>
                </a:r>
              </a:p>
              <a:p>
                <a:pPr algn="l"/>
                <a:endParaRPr lang="tr-TR" dirty="0"/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r>
                  <a:rPr lang="tr-TR" dirty="0"/>
                  <a:t>Sınıflandırma doğru yapıldıysa;</a:t>
                </a:r>
              </a:p>
              <a:p>
                <a:pPr lvl="1" algn="l"/>
                <a:endParaRPr lang="tr-TR" b="0" i="1" dirty="0">
                  <a:latin typeface="Cambria Math" panose="02040503050406030204" pitchFamily="18" charset="0"/>
                </a:endParaRPr>
              </a:p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2400" dirty="0"/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endParaRPr lang="tr-TR" dirty="0"/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r>
                  <a:rPr lang="tr-TR" dirty="0"/>
                  <a:t>Sınıflandırma yanlış yapıldıysa;</a:t>
                </a:r>
              </a:p>
              <a:p>
                <a:pPr lvl="2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tr-TR" sz="2400" i="1">
                          <a:latin typeface="Cambria Math" panose="02040503050406030204" pitchFamily="18" charset="0"/>
                        </a:rPr>
                        <m:t>∗(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tr-TR" sz="2400" dirty="0"/>
              </a:p>
              <a:p>
                <a:pPr marL="800100" lvl="1" indent="-342900" algn="l">
                  <a:buFont typeface="Calibri" panose="020F0502020204030204" pitchFamily="34" charset="0"/>
                  <a:buChar char="∞"/>
                </a:pPr>
                <a:endParaRPr lang="tr-TR" dirty="0"/>
              </a:p>
            </p:txBody>
          </p:sp>
        </mc:Choice>
        <mc:Fallback xmlns="">
          <p:sp>
            <p:nvSpPr>
              <p:cNvPr id="8" name="Alt Başlık 2">
                <a:extLst>
                  <a:ext uri="{FF2B5EF4-FFF2-40B4-BE49-F238E27FC236}">
                    <a16:creationId xmlns:a16="http://schemas.microsoft.com/office/drawing/2014/main" id="{3F0BEB05-1927-6F6D-3DC3-52B80AD0F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999972"/>
                <a:ext cx="11996928" cy="5266716"/>
              </a:xfrm>
              <a:blipFill>
                <a:blip r:embed="rId2"/>
                <a:stretch>
                  <a:fillRect l="-813" t="-1736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Resim 2">
            <a:extLst>
              <a:ext uri="{FF2B5EF4-FFF2-40B4-BE49-F238E27FC236}">
                <a16:creationId xmlns:a16="http://schemas.microsoft.com/office/drawing/2014/main" id="{842A1470-6DE0-EEC5-D7DF-5D04440AB1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807" y="3224552"/>
            <a:ext cx="3762785" cy="2853446"/>
          </a:xfrm>
          <a:prstGeom prst="rect">
            <a:avLst/>
          </a:prstGeom>
        </p:spPr>
      </p:pic>
      <p:sp>
        <p:nvSpPr>
          <p:cNvPr id="4" name="Date Placeholder 4">
            <a:extLst>
              <a:ext uri="{FF2B5EF4-FFF2-40B4-BE49-F238E27FC236}">
                <a16:creationId xmlns:a16="http://schemas.microsoft.com/office/drawing/2014/main" id="{6F681AD3-40F6-5461-1153-E35FB3A48F16}"/>
              </a:ext>
            </a:extLst>
          </p:cNvPr>
          <p:cNvSpPr txBox="1">
            <a:spLocks/>
          </p:cNvSpPr>
          <p:nvPr/>
        </p:nvSpPr>
        <p:spPr>
          <a:xfrm>
            <a:off x="6051697" y="635358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[16]</a:t>
            </a:r>
          </a:p>
        </p:txBody>
      </p:sp>
    </p:spTree>
    <p:extLst>
      <p:ext uri="{BB962C8B-B14F-4D97-AF65-F5344CB8AC3E}">
        <p14:creationId xmlns:p14="http://schemas.microsoft.com/office/powerpoint/2010/main" val="3019918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986528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Öğrenme Algoritması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0" y="6492875"/>
            <a:ext cx="1091015" cy="365125"/>
          </a:xfrm>
        </p:spPr>
        <p:txBody>
          <a:bodyPr/>
          <a:lstStyle/>
          <a:p>
            <a:fld id="{5854DF3F-AA60-4655-B0CD-593197322A72}" type="datetime1">
              <a:rPr lang="tr-TR" smtClean="0"/>
              <a:t>26.12.2022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13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Alt Başlık 2">
                <a:extLst>
                  <a:ext uri="{FF2B5EF4-FFF2-40B4-BE49-F238E27FC236}">
                    <a16:creationId xmlns:a16="http://schemas.microsoft.com/office/drawing/2014/main" id="{3F0BEB05-1927-6F6D-3DC3-52B80AD0F88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786949"/>
                <a:ext cx="11996928" cy="5630177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Calibri" panose="020F0502020204030204" pitchFamily="34" charset="0"/>
                  <a:buChar char="∞"/>
                </a:pPr>
                <a:r>
                  <a:rPr lang="tr-TR" b="1" dirty="0"/>
                  <a:t>1. Aşama: </a:t>
                </a:r>
                <a:r>
                  <a:rPr lang="tr-TR" dirty="0"/>
                  <a:t>başlangıç ağırlıklarını rastgele ata, öğrenme parametrelerini ve durdurma kriterini belirle.</a:t>
                </a:r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r>
                  <a:rPr lang="tr-TR" b="1" dirty="0"/>
                  <a:t>2.aşama: </a:t>
                </a:r>
                <a:r>
                  <a:rPr lang="tr-TR" dirty="0"/>
                  <a:t>bir girdi vektörü seç 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tr-TR" b="0" i="0" smtClean="0">
                        <a:latin typeface="Cambria Math" panose="02040503050406030204" pitchFamily="18" charset="0"/>
                      </a:rPr>
                      <m:t>Ne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begChr m:val="‖"/>
                        <m:endChr m:val="‖"/>
                        <m:ctrlPr>
                          <a:rPr lang="tr-T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tr-T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tr-TR" b="0" i="1" smtClean="0">
                                <a:latin typeface="Cambria Math" panose="02040503050406030204" pitchFamily="18" charset="0"/>
                              </a:rPr>
                              <m:t>𝑘𝑗</m:t>
                            </m:r>
                          </m:sub>
                        </m:sSub>
                      </m:e>
                    </m:d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subSup"/>
                            <m:subHide m:val="on"/>
                            <m:supHide m:val="on"/>
                            <m:ctrlPr>
                              <a:rPr lang="tr-T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tr-T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𝐺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tr-TR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  <m:sub>
                                        <m:r>
                                          <a:rPr lang="tr-TR" i="1">
                                            <a:latin typeface="Cambria Math" panose="02040503050406030204" pitchFamily="18" charset="0"/>
                                          </a:rPr>
                                          <m:t>𝑘𝑗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tr-T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r>
                  <a:rPr lang="tr-TR" dirty="0"/>
                  <a:t>değerini hesapla.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Ç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𝑐𝑜𝑚𝑝𝑒𝑡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tr-TR" b="0" i="1" smtClean="0">
                        <a:latin typeface="Cambria Math" panose="02040503050406030204" pitchFamily="18" charset="0"/>
                      </a:rPr>
                      <m:t>𝑁𝑒</m:t>
                    </m:r>
                    <m:sSub>
                      <m:sSubPr>
                        <m:ctrlPr>
                          <a:rPr lang="tr-T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tr-T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tr-T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tr-TR" dirty="0"/>
                  <a:t> aktivasyon fonksiyonundan geçir ve ara katman çıktısını tespit et. Çıktı katman sonucunu aşağıdaki eşitliğe göre hesapla.</a:t>
                </a:r>
              </a:p>
              <a:p>
                <a:pPr lvl="5" algn="l"/>
                <a:endParaRPr lang="tr-TR" sz="2400" b="0" i="1" dirty="0">
                  <a:latin typeface="Cambria Math" panose="02040503050406030204" pitchFamily="18" charset="0"/>
                </a:endParaRPr>
              </a:p>
              <a:p>
                <a:pPr lvl="5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𝑁𝑒𝑡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Ç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tr-TR" sz="2400" b="0" i="1" dirty="0">
                  <a:latin typeface="Cambria Math" panose="02040503050406030204" pitchFamily="18" charset="0"/>
                </a:endParaRPr>
              </a:p>
              <a:p>
                <a:pPr lvl="5" algn="l"/>
                <a:endParaRPr lang="tr-TR" sz="2400" b="0" i="1" dirty="0">
                  <a:latin typeface="Cambria Math" panose="02040503050406030204" pitchFamily="18" charset="0"/>
                </a:endParaRPr>
              </a:p>
              <a:p>
                <a:pPr lvl="5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Ç</m:t>
                          </m:r>
                        </m:e>
                        <m:sub>
                          <m:r>
                            <a:rPr lang="tr-TR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tr-TR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𝑁𝑒</m:t>
                          </m:r>
                          <m:sSub>
                            <m:sSubPr>
                              <m:ctrlP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tr-TR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e>
                      </m:d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tr-TR" sz="2400" b="0" i="1" smtClean="0">
                          <a:latin typeface="Cambria Math" panose="02040503050406030204" pitchFamily="18" charset="0"/>
                        </a:rPr>
                        <m:t>𝑁𝑒</m:t>
                      </m:r>
                      <m:sSub>
                        <m:sSubPr>
                          <m:ctrlPr>
                            <a:rPr lang="tr-T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tr-TR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tr-TR" sz="2400" b="0" i="1" dirty="0">
                  <a:latin typeface="Cambria Math" panose="02040503050406030204" pitchFamily="18" charset="0"/>
                </a:endParaRPr>
              </a:p>
              <a:p>
                <a:pPr lvl="5" algn="l"/>
                <a:endParaRPr lang="tr-TR" b="0" i="1" dirty="0">
                  <a:latin typeface="Cambria Math" panose="02040503050406030204" pitchFamily="18" charset="0"/>
                </a:endParaRPr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r>
                  <a:rPr lang="tr-TR" b="1" dirty="0"/>
                  <a:t>3.aşama: </a:t>
                </a:r>
                <a:r>
                  <a:rPr lang="tr-TR" dirty="0"/>
                  <a:t>Kazanan vektör için; sınıflandırma doğruysa (a), yanlışsa (b) seçeneğini uygula:</a:t>
                </a:r>
              </a:p>
              <a:p>
                <a:pPr marL="800100" lvl="1" indent="-342900" algn="l">
                  <a:buFont typeface="Calibri" panose="020F0502020204030204" pitchFamily="34" charset="0"/>
                  <a:buChar char="∞"/>
                </a:pPr>
                <a14:m>
                  <m:oMath xmlns:m="http://schemas.openxmlformats.org/officeDocument/2006/math">
                    <m:r>
                      <a:rPr lang="tr-TR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) 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pPr marL="800100" lvl="1" indent="-342900" algn="l">
                  <a:buFont typeface="Calibri" panose="020F0502020204030204" pitchFamily="34" charset="0"/>
                  <a:buChar char="∞"/>
                </a:pPr>
                <a:r>
                  <a:rPr lang="tr-TR" dirty="0"/>
                  <a:t>b)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tr-TR" i="1">
                        <a:latin typeface="Cambria Math" panose="02040503050406030204" pitchFamily="18" charset="0"/>
                      </a:rPr>
                      <m:t>∗(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 −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𝑘𝑗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tr-TR" dirty="0"/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endParaRPr lang="tr-TR" b="1" dirty="0"/>
              </a:p>
              <a:p>
                <a:pPr algn="l"/>
                <a:endParaRPr lang="tr-TR" dirty="0"/>
              </a:p>
              <a:p>
                <a:pPr algn="l"/>
                <a:endParaRPr lang="tr-TR" dirty="0"/>
              </a:p>
              <a:p>
                <a:pPr lvl="1" algn="l"/>
                <a:endParaRPr lang="tr-TR" dirty="0"/>
              </a:p>
            </p:txBody>
          </p:sp>
        </mc:Choice>
        <mc:Fallback xmlns="">
          <p:sp>
            <p:nvSpPr>
              <p:cNvPr id="8" name="Alt Başlık 2">
                <a:extLst>
                  <a:ext uri="{FF2B5EF4-FFF2-40B4-BE49-F238E27FC236}">
                    <a16:creationId xmlns:a16="http://schemas.microsoft.com/office/drawing/2014/main" id="{3F0BEB05-1927-6F6D-3DC3-52B80AD0F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786949"/>
                <a:ext cx="11996928" cy="5630177"/>
              </a:xfrm>
              <a:blipFill>
                <a:blip r:embed="rId2"/>
                <a:stretch>
                  <a:fillRect l="-813" t="-1623" r="-305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470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986528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Öğrenme Algoritması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0" y="6492875"/>
            <a:ext cx="1091015" cy="365125"/>
          </a:xfrm>
        </p:spPr>
        <p:txBody>
          <a:bodyPr/>
          <a:lstStyle/>
          <a:p>
            <a:fld id="{5854DF3F-AA60-4655-B0CD-593197322A72}" type="datetime1">
              <a:rPr lang="tr-TR" smtClean="0"/>
              <a:t>26.12.2022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14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Alt Başlık 2">
                <a:extLst>
                  <a:ext uri="{FF2B5EF4-FFF2-40B4-BE49-F238E27FC236}">
                    <a16:creationId xmlns:a16="http://schemas.microsoft.com/office/drawing/2014/main" id="{3F0BEB05-1927-6F6D-3DC3-52B80AD0F88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862698"/>
                <a:ext cx="11996928" cy="3428886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Calibri" panose="020F0502020204030204" pitchFamily="34" charset="0"/>
                  <a:buChar char="∞"/>
                </a:pPr>
                <a:r>
                  <a:rPr lang="tr-TR" b="1" dirty="0"/>
                  <a:t>4.aşama:</a:t>
                </a:r>
                <a:r>
                  <a:rPr lang="tr-TR" dirty="0"/>
                  <a:t> 1.iterasyon tamamlandıysa Öğrenme oranını azalt.</a:t>
                </a:r>
              </a:p>
              <a:p>
                <a:pPr marL="800100" lvl="1" indent="-342900" algn="l">
                  <a:buFont typeface="Calibri" panose="020F0502020204030204" pitchFamily="34" charset="0"/>
                  <a:buChar char="∞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𝑦𝑒𝑛𝑖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tr-T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tr-TR" i="1">
                            <a:latin typeface="Cambria Math" panose="02040503050406030204" pitchFamily="18" charset="0"/>
                          </a:rPr>
                          <m:t>𝑒𝑠𝑘𝑖</m:t>
                        </m:r>
                      </m:sub>
                    </m:sSub>
                    <m:r>
                      <a:rPr lang="tr-TR" i="1">
                        <a:latin typeface="Cambria Math" panose="02040503050406030204" pitchFamily="18" charset="0"/>
                      </a:rPr>
                      <m:t>∗0.5</m:t>
                    </m:r>
                  </m:oMath>
                </a14:m>
                <a:endParaRPr lang="tr-TR" dirty="0"/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endParaRPr lang="tr-TR" b="1" dirty="0"/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r>
                  <a:rPr lang="tr-TR" b="1" dirty="0"/>
                  <a:t>5.aşama: </a:t>
                </a:r>
                <a:r>
                  <a:rPr lang="tr-TR" dirty="0"/>
                  <a:t>Durdurma kriteri sağlandıysa dur, aksi takdirde 2.aşamaya git.</a:t>
                </a:r>
                <a:endParaRPr lang="tr-TR" b="1" dirty="0"/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endParaRPr lang="tr-TR" dirty="0"/>
              </a:p>
              <a:p>
                <a:pPr algn="l"/>
                <a:endParaRPr lang="tr-TR" dirty="0"/>
              </a:p>
              <a:p>
                <a:pPr algn="l"/>
                <a:endParaRPr lang="tr-TR" dirty="0"/>
              </a:p>
              <a:p>
                <a:pPr lvl="1" algn="l"/>
                <a:endParaRPr lang="tr-TR" dirty="0"/>
              </a:p>
            </p:txBody>
          </p:sp>
        </mc:Choice>
        <mc:Fallback xmlns="">
          <p:sp>
            <p:nvSpPr>
              <p:cNvPr id="8" name="Alt Başlık 2">
                <a:extLst>
                  <a:ext uri="{FF2B5EF4-FFF2-40B4-BE49-F238E27FC236}">
                    <a16:creationId xmlns:a16="http://schemas.microsoft.com/office/drawing/2014/main" id="{3F0BEB05-1927-6F6D-3DC3-52B80AD0F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862698"/>
                <a:ext cx="11996928" cy="3428886"/>
              </a:xfrm>
              <a:blipFill>
                <a:blip r:embed="rId2"/>
                <a:stretch>
                  <a:fillRect l="-813" t="-2847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2985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2243328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Örnek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0" y="6492875"/>
            <a:ext cx="1091015" cy="365125"/>
          </a:xfrm>
        </p:spPr>
        <p:txBody>
          <a:bodyPr/>
          <a:lstStyle/>
          <a:p>
            <a:fld id="{5854DF3F-AA60-4655-B0CD-593197322A72}" type="datetime1">
              <a:rPr lang="tr-TR" smtClean="0"/>
              <a:t>26.12.2022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15</a:t>
            </a:fld>
            <a:endParaRPr lang="tr-T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Alt Başlık 2">
                <a:extLst>
                  <a:ext uri="{FF2B5EF4-FFF2-40B4-BE49-F238E27FC236}">
                    <a16:creationId xmlns:a16="http://schemas.microsoft.com/office/drawing/2014/main" id="{3F0BEB05-1927-6F6D-3DC3-52B80AD0F88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-12192" y="565019"/>
                <a:ext cx="11996928" cy="1868054"/>
              </a:xfrm>
            </p:spPr>
            <p:txBody>
              <a:bodyPr>
                <a:noAutofit/>
              </a:bodyPr>
              <a:lstStyle/>
              <a:p>
                <a:pPr algn="l"/>
                <a:r>
                  <a:rPr lang="tr-TR" sz="2000" dirty="0"/>
                  <a:t>Sınıflandırma problemi için tasarlanacak LVQ Sinir ağına uygulanan girdi değerleri;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20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Ç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tr-TR" sz="2000" b="0" i="1" dirty="0">
                  <a:latin typeface="Cambria Math" panose="02040503050406030204" pitchFamily="18" charset="0"/>
                </a:endParaRPr>
              </a:p>
              <a:p>
                <a:pPr algn="l"/>
                <a14:m>
                  <m:oMath xmlns:m="http://schemas.openxmlformats.org/officeDocument/2006/math"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Ç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Ç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tr-TR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r>
                      <a:rPr lang="tr-TR" sz="20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tr-TR" sz="2000" i="1">
                            <a:latin typeface="Cambria Math" panose="02040503050406030204" pitchFamily="18" charset="0"/>
                          </a:rPr>
                          <m:t>Ç</m:t>
                        </m:r>
                      </m:e>
                      <m:sub>
                        <m:r>
                          <a:rPr lang="tr-TR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tr-T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tr-T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tr-T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tr-T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tr-TR" sz="2000" dirty="0"/>
                  <a:t>ve öğrenme katsayısı </a:t>
                </a:r>
                <a14:m>
                  <m:oMath xmlns:m="http://schemas.openxmlformats.org/officeDocument/2006/math"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tr-TR" sz="2000" b="0" i="1" smtClean="0">
                        <a:latin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tr-TR" sz="2000" dirty="0"/>
                  <a:t> olarak belirlenmiştir.  Her sınıf için </a:t>
                </a:r>
                <a:r>
                  <a:rPr lang="tr-TR" sz="2000" dirty="0" err="1"/>
                  <a:t>kohonen</a:t>
                </a:r>
                <a:r>
                  <a:rPr lang="tr-TR" sz="2000" dirty="0"/>
                  <a:t> katmanında iki proses elemanı olacaktır. Belirtilen parametrelere göre ağın eğitimini gerçekleştiriniz.</a:t>
                </a:r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endParaRPr lang="tr-TR" sz="2000" dirty="0"/>
              </a:p>
              <a:p>
                <a:pPr algn="l"/>
                <a:endParaRPr lang="tr-TR" sz="2000" dirty="0"/>
              </a:p>
              <a:p>
                <a:pPr algn="l"/>
                <a:endParaRPr lang="tr-TR" sz="2000" dirty="0"/>
              </a:p>
              <a:p>
                <a:pPr lvl="1" algn="l"/>
                <a:endParaRPr lang="tr-TR" sz="1800" dirty="0"/>
              </a:p>
            </p:txBody>
          </p:sp>
        </mc:Choice>
        <mc:Fallback xmlns="">
          <p:sp>
            <p:nvSpPr>
              <p:cNvPr id="8" name="Alt Başlık 2">
                <a:extLst>
                  <a:ext uri="{FF2B5EF4-FFF2-40B4-BE49-F238E27FC236}">
                    <a16:creationId xmlns:a16="http://schemas.microsoft.com/office/drawing/2014/main" id="{3F0BEB05-1927-6F6D-3DC3-52B80AD0F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-12192" y="565019"/>
                <a:ext cx="11996928" cy="1868054"/>
              </a:xfrm>
              <a:blipFill>
                <a:blip r:embed="rId2"/>
                <a:stretch>
                  <a:fillRect l="-508" r="-137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up 15">
            <a:extLst>
              <a:ext uri="{FF2B5EF4-FFF2-40B4-BE49-F238E27FC236}">
                <a16:creationId xmlns:a16="http://schemas.microsoft.com/office/drawing/2014/main" id="{F797C9E4-DA21-3FEE-3A60-ABA02DEDAFE8}"/>
              </a:ext>
            </a:extLst>
          </p:cNvPr>
          <p:cNvGrpSpPr/>
          <p:nvPr/>
        </p:nvGrpSpPr>
        <p:grpSpPr>
          <a:xfrm>
            <a:off x="9244857" y="2446147"/>
            <a:ext cx="2584704" cy="2365248"/>
            <a:chOff x="3742944" y="2950464"/>
            <a:chExt cx="2584704" cy="2365248"/>
          </a:xfrm>
        </p:grpSpPr>
        <p:cxnSp>
          <p:nvCxnSpPr>
            <p:cNvPr id="4" name="Düz Ok Bağlayıcısı 3">
              <a:extLst>
                <a:ext uri="{FF2B5EF4-FFF2-40B4-BE49-F238E27FC236}">
                  <a16:creationId xmlns:a16="http://schemas.microsoft.com/office/drawing/2014/main" id="{A99A6FC0-BA1E-DA8A-4750-129D96186AFA}"/>
                </a:ext>
              </a:extLst>
            </p:cNvPr>
            <p:cNvCxnSpPr/>
            <p:nvPr/>
          </p:nvCxnSpPr>
          <p:spPr>
            <a:xfrm>
              <a:off x="4986528" y="2950464"/>
              <a:ext cx="0" cy="2365248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Düz Ok Bağlayıcısı 6">
              <a:extLst>
                <a:ext uri="{FF2B5EF4-FFF2-40B4-BE49-F238E27FC236}">
                  <a16:creationId xmlns:a16="http://schemas.microsoft.com/office/drawing/2014/main" id="{A4BAA6F4-CE50-D3D1-2716-2DE8613DF3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2944" y="4120896"/>
              <a:ext cx="2584704" cy="0"/>
            </a:xfrm>
            <a:prstGeom prst="straightConnector1">
              <a:avLst/>
            </a:prstGeom>
            <a:ln w="38100">
              <a:headEnd type="triangle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1DB4F01-D255-2EF6-CCE2-332F80C92342}"/>
                </a:ext>
              </a:extLst>
            </p:cNvPr>
            <p:cNvSpPr/>
            <p:nvPr/>
          </p:nvSpPr>
          <p:spPr>
            <a:xfrm>
              <a:off x="5529073" y="3381307"/>
              <a:ext cx="256031" cy="1868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4B602FC-A5C2-CC3A-EFEA-67020112E6F6}"/>
                </a:ext>
              </a:extLst>
            </p:cNvPr>
            <p:cNvSpPr/>
            <p:nvPr/>
          </p:nvSpPr>
          <p:spPr>
            <a:xfrm>
              <a:off x="5529073" y="4027482"/>
              <a:ext cx="256031" cy="18682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23B1BA-BD78-BE2C-B473-A6E1EBA32468}"/>
                </a:ext>
              </a:extLst>
            </p:cNvPr>
            <p:cNvSpPr/>
            <p:nvPr/>
          </p:nvSpPr>
          <p:spPr>
            <a:xfrm>
              <a:off x="4108705" y="4673659"/>
              <a:ext cx="256031" cy="186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3FA49E5-9CA8-7F1E-2B2C-7AA076E704BE}"/>
                </a:ext>
              </a:extLst>
            </p:cNvPr>
            <p:cNvSpPr/>
            <p:nvPr/>
          </p:nvSpPr>
          <p:spPr>
            <a:xfrm>
              <a:off x="4083583" y="3992968"/>
              <a:ext cx="256031" cy="186827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Alt Başlık 2">
                <a:extLst>
                  <a:ext uri="{FF2B5EF4-FFF2-40B4-BE49-F238E27FC236}">
                    <a16:creationId xmlns:a16="http://schemas.microsoft.com/office/drawing/2014/main" id="{E7DA7B19-C40C-3880-7375-8FAEDC8EC33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823998" y="2673012"/>
                <a:ext cx="908028" cy="4045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tr-TR" sz="1800" dirty="0"/>
              </a:p>
            </p:txBody>
          </p:sp>
        </mc:Choice>
        <mc:Fallback xmlns="">
          <p:sp>
            <p:nvSpPr>
              <p:cNvPr id="17" name="Alt Başlık 2">
                <a:extLst>
                  <a:ext uri="{FF2B5EF4-FFF2-40B4-BE49-F238E27FC236}">
                    <a16:creationId xmlns:a16="http://schemas.microsoft.com/office/drawing/2014/main" id="{E7DA7B19-C40C-3880-7375-8FAEDC8EC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23998" y="2673012"/>
                <a:ext cx="908028" cy="4045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Alt Başlık 2">
                <a:extLst>
                  <a:ext uri="{FF2B5EF4-FFF2-40B4-BE49-F238E27FC236}">
                    <a16:creationId xmlns:a16="http://schemas.microsoft.com/office/drawing/2014/main" id="{90FE4A0A-CD79-778C-D876-58D442FECFB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704987" y="3198342"/>
                <a:ext cx="908028" cy="4045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tr-TR" sz="1800" dirty="0"/>
              </a:p>
            </p:txBody>
          </p:sp>
        </mc:Choice>
        <mc:Fallback xmlns="">
          <p:sp>
            <p:nvSpPr>
              <p:cNvPr id="18" name="Alt Başlık 2">
                <a:extLst>
                  <a:ext uri="{FF2B5EF4-FFF2-40B4-BE49-F238E27FC236}">
                    <a16:creationId xmlns:a16="http://schemas.microsoft.com/office/drawing/2014/main" id="{90FE4A0A-CD79-778C-D876-58D442FEC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4987" y="3198342"/>
                <a:ext cx="908028" cy="4045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Alt Başlık 2">
                <a:extLst>
                  <a:ext uri="{FF2B5EF4-FFF2-40B4-BE49-F238E27FC236}">
                    <a16:creationId xmlns:a16="http://schemas.microsoft.com/office/drawing/2014/main" id="{C00A494A-AC8B-F4E7-E53B-0C2AD5F52E7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858174" y="3887182"/>
                <a:ext cx="908028" cy="4045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tr-TR" sz="1800" dirty="0"/>
              </a:p>
            </p:txBody>
          </p:sp>
        </mc:Choice>
        <mc:Fallback xmlns="">
          <p:sp>
            <p:nvSpPr>
              <p:cNvPr id="19" name="Alt Başlık 2">
                <a:extLst>
                  <a:ext uri="{FF2B5EF4-FFF2-40B4-BE49-F238E27FC236}">
                    <a16:creationId xmlns:a16="http://schemas.microsoft.com/office/drawing/2014/main" id="{C00A494A-AC8B-F4E7-E53B-0C2AD5F52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174" y="3887182"/>
                <a:ext cx="908028" cy="4045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Alt Başlık 2">
                <a:extLst>
                  <a:ext uri="{FF2B5EF4-FFF2-40B4-BE49-F238E27FC236}">
                    <a16:creationId xmlns:a16="http://schemas.microsoft.com/office/drawing/2014/main" id="{9E136362-8566-CF39-6C51-024E82358997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007146" y="3132304"/>
                <a:ext cx="908028" cy="40452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tr-TR" sz="1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tr-TR" sz="1800" dirty="0"/>
              </a:p>
            </p:txBody>
          </p:sp>
        </mc:Choice>
        <mc:Fallback xmlns="">
          <p:sp>
            <p:nvSpPr>
              <p:cNvPr id="20" name="Alt Başlık 2">
                <a:extLst>
                  <a:ext uri="{FF2B5EF4-FFF2-40B4-BE49-F238E27FC236}">
                    <a16:creationId xmlns:a16="http://schemas.microsoft.com/office/drawing/2014/main" id="{9E136362-8566-CF39-6C51-024E823589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07146" y="3132304"/>
                <a:ext cx="908028" cy="4045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Alt Başlık 2">
                <a:extLst>
                  <a:ext uri="{FF2B5EF4-FFF2-40B4-BE49-F238E27FC236}">
                    <a16:creationId xmlns:a16="http://schemas.microsoft.com/office/drawing/2014/main" id="{FFE5CC1F-4900-1067-962F-351A4BCB8D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-28061" y="2666025"/>
                <a:ext cx="3565664" cy="41919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tr-TR" sz="1800" dirty="0"/>
                  <a:t>Girdi katmanı ile ara katman arasındaki ağırlıklar:</a:t>
                </a:r>
              </a:p>
              <a:p>
                <a:pPr algn="l"/>
                <a:endParaRPr lang="tr-TR" dirty="0"/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𝑘𝑗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.655</m:t>
                                    </m:r>
                                  </m:e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0.223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0.599</m:t>
                                    </m:r>
                                  </m:e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0.745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.888</m:t>
                                    </m:r>
                                  </m:e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−0.458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tr-T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.155</m:t>
                                    </m:r>
                                  </m:e>
                                  <m:e>
                                    <m:r>
                                      <a:rPr lang="tr-TR" b="0" i="1" smtClean="0">
                                        <a:latin typeface="Cambria Math" panose="02040503050406030204" pitchFamily="18" charset="0"/>
                                      </a:rPr>
                                      <m:t>0.983</m:t>
                                    </m:r>
                                  </m:e>
                                </m:mr>
                              </m:m>
                            </m:e>
                          </m:eqArr>
                        </m:e>
                      </m:d>
                    </m:oMath>
                  </m:oMathPara>
                </a14:m>
                <a:endParaRPr lang="tr-TR" b="0" dirty="0"/>
              </a:p>
              <a:p>
                <a:pPr algn="l"/>
                <a:endParaRPr lang="tr-TR" sz="1800" dirty="0"/>
              </a:p>
              <a:p>
                <a:pPr algn="l"/>
                <a:r>
                  <a:rPr lang="tr-TR" sz="1800" dirty="0"/>
                  <a:t>Ara katman ile çıktı katmanı arasındaki ağırlıklar: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tr-TR" b="0" i="1" smtClean="0">
                              <a:latin typeface="Cambria Math" panose="02040503050406030204" pitchFamily="18" charset="0"/>
                            </a:rPr>
                            <m:t>𝑗𝑚</m:t>
                          </m:r>
                        </m:sub>
                      </m:sSub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tr-T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tr-T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tr-T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tr-TR" dirty="0"/>
              </a:p>
              <a:p>
                <a:pPr algn="l"/>
                <a:endParaRPr lang="tr-TR" dirty="0"/>
              </a:p>
              <a:p>
                <a:pPr algn="l"/>
                <a:endParaRPr lang="tr-TR" dirty="0"/>
              </a:p>
              <a:p>
                <a:pPr lvl="1" algn="l"/>
                <a:endParaRPr lang="tr-TR" dirty="0"/>
              </a:p>
            </p:txBody>
          </p:sp>
        </mc:Choice>
        <mc:Fallback xmlns="">
          <p:sp>
            <p:nvSpPr>
              <p:cNvPr id="133" name="Alt Başlık 2">
                <a:extLst>
                  <a:ext uri="{FF2B5EF4-FFF2-40B4-BE49-F238E27FC236}">
                    <a16:creationId xmlns:a16="http://schemas.microsoft.com/office/drawing/2014/main" id="{FFE5CC1F-4900-1067-962F-351A4BCB8D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8061" y="2666025"/>
                <a:ext cx="3565664" cy="4191975"/>
              </a:xfrm>
              <a:prstGeom prst="rect">
                <a:avLst/>
              </a:prstGeom>
              <a:blipFill>
                <a:blip r:embed="rId7"/>
                <a:stretch>
                  <a:fillRect l="-1368" t="-1308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7" name="Grup 146">
            <a:extLst>
              <a:ext uri="{FF2B5EF4-FFF2-40B4-BE49-F238E27FC236}">
                <a16:creationId xmlns:a16="http://schemas.microsoft.com/office/drawing/2014/main" id="{92386FAE-B642-50D0-639A-9E490111FD24}"/>
              </a:ext>
            </a:extLst>
          </p:cNvPr>
          <p:cNvGrpSpPr/>
          <p:nvPr/>
        </p:nvGrpSpPr>
        <p:grpSpPr>
          <a:xfrm>
            <a:off x="4822795" y="3752594"/>
            <a:ext cx="5081155" cy="2817881"/>
            <a:chOff x="4800458" y="3403366"/>
            <a:chExt cx="5081155" cy="2817881"/>
          </a:xfrm>
        </p:grpSpPr>
        <p:grpSp>
          <p:nvGrpSpPr>
            <p:cNvPr id="132" name="Grup 131">
              <a:extLst>
                <a:ext uri="{FF2B5EF4-FFF2-40B4-BE49-F238E27FC236}">
                  <a16:creationId xmlns:a16="http://schemas.microsoft.com/office/drawing/2014/main" id="{5840DB5B-035A-A8EF-36E2-4453AA726882}"/>
                </a:ext>
              </a:extLst>
            </p:cNvPr>
            <p:cNvGrpSpPr/>
            <p:nvPr/>
          </p:nvGrpSpPr>
          <p:grpSpPr>
            <a:xfrm>
              <a:off x="5047682" y="3750933"/>
              <a:ext cx="4833931" cy="2470314"/>
              <a:chOff x="1787257" y="2803404"/>
              <a:chExt cx="5694428" cy="3240586"/>
            </a:xfrm>
          </p:grpSpPr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29CF1C50-B820-D759-CCD1-0236609E5A53}"/>
                  </a:ext>
                </a:extLst>
              </p:cNvPr>
              <p:cNvSpPr/>
              <p:nvPr/>
            </p:nvSpPr>
            <p:spPr>
              <a:xfrm>
                <a:off x="2390549" y="3249914"/>
                <a:ext cx="489287" cy="5450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7" name="Düz Ok Bağlayıcısı 26">
                <a:extLst>
                  <a:ext uri="{FF2B5EF4-FFF2-40B4-BE49-F238E27FC236}">
                    <a16:creationId xmlns:a16="http://schemas.microsoft.com/office/drawing/2014/main" id="{95FA69B4-4F10-53B3-5B21-F1F97B21DDB9}"/>
                  </a:ext>
                </a:extLst>
              </p:cNvPr>
              <p:cNvCxnSpPr>
                <a:cxnSpLocks/>
                <a:endCxn id="26" idx="2"/>
              </p:cNvCxnSpPr>
              <p:nvPr/>
            </p:nvCxnSpPr>
            <p:spPr>
              <a:xfrm flipV="1">
                <a:off x="1877213" y="3522416"/>
                <a:ext cx="513336" cy="10217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28" name="Düz Ok Bağlayıcısı 27">
                <a:extLst>
                  <a:ext uri="{FF2B5EF4-FFF2-40B4-BE49-F238E27FC236}">
                    <a16:creationId xmlns:a16="http://schemas.microsoft.com/office/drawing/2014/main" id="{D9B80038-5EF2-40AE-0DA8-51ED609B0ABC}"/>
                  </a:ext>
                </a:extLst>
              </p:cNvPr>
              <p:cNvCxnSpPr>
                <a:cxnSpLocks/>
                <a:stCxn id="42" idx="6"/>
              </p:cNvCxnSpPr>
              <p:nvPr/>
            </p:nvCxnSpPr>
            <p:spPr>
              <a:xfrm>
                <a:off x="6454182" y="3546491"/>
                <a:ext cx="493502" cy="10219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1B7746B1-7294-5C33-1FEB-1CDA5512D3DC}"/>
                  </a:ext>
                </a:extLst>
              </p:cNvPr>
              <p:cNvSpPr/>
              <p:nvPr/>
            </p:nvSpPr>
            <p:spPr>
              <a:xfrm>
                <a:off x="2390549" y="4568423"/>
                <a:ext cx="489287" cy="54500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1" name="Düz Ok Bağlayıcısı 30">
                <a:extLst>
                  <a:ext uri="{FF2B5EF4-FFF2-40B4-BE49-F238E27FC236}">
                    <a16:creationId xmlns:a16="http://schemas.microsoft.com/office/drawing/2014/main" id="{1792675D-84B7-CB4E-9E05-BC258061CC23}"/>
                  </a:ext>
                </a:extLst>
              </p:cNvPr>
              <p:cNvCxnSpPr>
                <a:cxnSpLocks/>
                <a:endCxn id="30" idx="2"/>
              </p:cNvCxnSpPr>
              <p:nvPr/>
            </p:nvCxnSpPr>
            <p:spPr>
              <a:xfrm flipV="1">
                <a:off x="1831607" y="4840925"/>
                <a:ext cx="558942" cy="1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55E3830-7A7C-6102-FE0C-C99BEBF898E5}"/>
                  </a:ext>
                </a:extLst>
              </p:cNvPr>
              <p:cNvSpPr/>
              <p:nvPr/>
            </p:nvSpPr>
            <p:spPr>
              <a:xfrm>
                <a:off x="4177906" y="2803404"/>
                <a:ext cx="611025" cy="5803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5DE8D59-B938-1912-45A7-933C5160E176}"/>
                  </a:ext>
                </a:extLst>
              </p:cNvPr>
              <p:cNvSpPr/>
              <p:nvPr/>
            </p:nvSpPr>
            <p:spPr>
              <a:xfrm>
                <a:off x="4193245" y="3546491"/>
                <a:ext cx="611025" cy="5721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9C49D10A-D309-E3B4-CD80-07A4E5E8B3DC}"/>
                  </a:ext>
                </a:extLst>
              </p:cNvPr>
              <p:cNvSpPr/>
              <p:nvPr/>
            </p:nvSpPr>
            <p:spPr>
              <a:xfrm>
                <a:off x="5870707" y="3286706"/>
                <a:ext cx="583475" cy="519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9155DC65-AA65-6FE8-BA78-9C3B6DFD7AF4}"/>
                  </a:ext>
                </a:extLst>
              </p:cNvPr>
              <p:cNvSpPr/>
              <p:nvPr/>
            </p:nvSpPr>
            <p:spPr>
              <a:xfrm>
                <a:off x="5966572" y="4629998"/>
                <a:ext cx="583475" cy="5195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60" name="Düz Ok Bağlayıcısı 59">
                <a:extLst>
                  <a:ext uri="{FF2B5EF4-FFF2-40B4-BE49-F238E27FC236}">
                    <a16:creationId xmlns:a16="http://schemas.microsoft.com/office/drawing/2014/main" id="{3E9A074A-ADC7-A88B-DA7D-068884D28BAF}"/>
                  </a:ext>
                </a:extLst>
              </p:cNvPr>
              <p:cNvCxnSpPr>
                <a:cxnSpLocks/>
                <a:stCxn id="43" idx="6"/>
              </p:cNvCxnSpPr>
              <p:nvPr/>
            </p:nvCxnSpPr>
            <p:spPr>
              <a:xfrm>
                <a:off x="6550047" y="4889783"/>
                <a:ext cx="397637" cy="0"/>
              </a:xfrm>
              <a:prstGeom prst="straightConnector1">
                <a:avLst/>
              </a:prstGeom>
              <a:ln w="38100">
                <a:solidFill>
                  <a:srgbClr val="FF0000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77" name="Alt Başlık 2">
                <a:extLst>
                  <a:ext uri="{FF2B5EF4-FFF2-40B4-BE49-F238E27FC236}">
                    <a16:creationId xmlns:a16="http://schemas.microsoft.com/office/drawing/2014/main" id="{6BFE732F-1A71-06D8-51E7-CC38030743C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787257" y="5624647"/>
                <a:ext cx="1979762" cy="26227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tr-TR" sz="1800" dirty="0">
                    <a:solidFill>
                      <a:srgbClr val="FF0000"/>
                    </a:solidFill>
                  </a:rPr>
                  <a:t>Girdi katmanı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A1E3D058-73D4-0C46-A790-B5E30D054A20}"/>
                  </a:ext>
                </a:extLst>
              </p:cNvPr>
              <p:cNvSpPr/>
              <p:nvPr/>
            </p:nvSpPr>
            <p:spPr>
              <a:xfrm>
                <a:off x="4162567" y="4309437"/>
                <a:ext cx="611025" cy="580346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84" name="Oval 83">
                <a:extLst>
                  <a:ext uri="{FF2B5EF4-FFF2-40B4-BE49-F238E27FC236}">
                    <a16:creationId xmlns:a16="http://schemas.microsoft.com/office/drawing/2014/main" id="{B5D4EA30-EE38-DC62-D5D7-EFCA30201E77}"/>
                  </a:ext>
                </a:extLst>
              </p:cNvPr>
              <p:cNvSpPr/>
              <p:nvPr/>
            </p:nvSpPr>
            <p:spPr>
              <a:xfrm>
                <a:off x="4177906" y="5052524"/>
                <a:ext cx="611025" cy="57212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tr-TR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91" name="Düz Ok Bağlayıcısı 90">
                <a:extLst>
                  <a:ext uri="{FF2B5EF4-FFF2-40B4-BE49-F238E27FC236}">
                    <a16:creationId xmlns:a16="http://schemas.microsoft.com/office/drawing/2014/main" id="{DB4890BA-0654-AE1D-5BBB-A7E79F4D0AA7}"/>
                  </a:ext>
                </a:extLst>
              </p:cNvPr>
              <p:cNvCxnSpPr>
                <a:cxnSpLocks/>
                <a:stCxn id="26" idx="6"/>
                <a:endCxn id="35" idx="2"/>
              </p:cNvCxnSpPr>
              <p:nvPr/>
            </p:nvCxnSpPr>
            <p:spPr>
              <a:xfrm flipV="1">
                <a:off x="2879836" y="3093577"/>
                <a:ext cx="1298070" cy="428839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4" name="Düz Ok Bağlayıcısı 93">
                <a:extLst>
                  <a:ext uri="{FF2B5EF4-FFF2-40B4-BE49-F238E27FC236}">
                    <a16:creationId xmlns:a16="http://schemas.microsoft.com/office/drawing/2014/main" id="{C7800CE2-0DCB-4C26-13B9-3CEEABFA6365}"/>
                  </a:ext>
                </a:extLst>
              </p:cNvPr>
              <p:cNvCxnSpPr>
                <a:cxnSpLocks/>
                <a:endCxn id="40" idx="2"/>
              </p:cNvCxnSpPr>
              <p:nvPr/>
            </p:nvCxnSpPr>
            <p:spPr>
              <a:xfrm>
                <a:off x="2879836" y="3532633"/>
                <a:ext cx="1313409" cy="29992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97" name="Düz Ok Bağlayıcısı 96">
                <a:extLst>
                  <a:ext uri="{FF2B5EF4-FFF2-40B4-BE49-F238E27FC236}">
                    <a16:creationId xmlns:a16="http://schemas.microsoft.com/office/drawing/2014/main" id="{7AECEB90-1AFB-9D0C-3CFC-5698478667A4}"/>
                  </a:ext>
                </a:extLst>
              </p:cNvPr>
              <p:cNvCxnSpPr>
                <a:cxnSpLocks/>
                <a:endCxn id="83" idx="2"/>
              </p:cNvCxnSpPr>
              <p:nvPr/>
            </p:nvCxnSpPr>
            <p:spPr>
              <a:xfrm>
                <a:off x="2879836" y="3532633"/>
                <a:ext cx="1282731" cy="1066977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0" name="Düz Ok Bağlayıcısı 99">
                <a:extLst>
                  <a:ext uri="{FF2B5EF4-FFF2-40B4-BE49-F238E27FC236}">
                    <a16:creationId xmlns:a16="http://schemas.microsoft.com/office/drawing/2014/main" id="{87574285-D0B5-0C59-ABD1-264F101CF1AA}"/>
                  </a:ext>
                </a:extLst>
              </p:cNvPr>
              <p:cNvCxnSpPr>
                <a:cxnSpLocks/>
                <a:stCxn id="26" idx="6"/>
                <a:endCxn id="84" idx="2"/>
              </p:cNvCxnSpPr>
              <p:nvPr/>
            </p:nvCxnSpPr>
            <p:spPr>
              <a:xfrm>
                <a:off x="2879836" y="3522416"/>
                <a:ext cx="1298070" cy="1816170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3" name="Düz Ok Bağlayıcısı 102">
                <a:extLst>
                  <a:ext uri="{FF2B5EF4-FFF2-40B4-BE49-F238E27FC236}">
                    <a16:creationId xmlns:a16="http://schemas.microsoft.com/office/drawing/2014/main" id="{DC524654-1C6D-46F8-5D33-5A685BE802F5}"/>
                  </a:ext>
                </a:extLst>
              </p:cNvPr>
              <p:cNvCxnSpPr>
                <a:cxnSpLocks/>
                <a:stCxn id="30" idx="6"/>
                <a:endCxn id="35" idx="2"/>
              </p:cNvCxnSpPr>
              <p:nvPr/>
            </p:nvCxnSpPr>
            <p:spPr>
              <a:xfrm flipV="1">
                <a:off x="2879836" y="3093577"/>
                <a:ext cx="1298070" cy="1747348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6" name="Düz Ok Bağlayıcısı 105">
                <a:extLst>
                  <a:ext uri="{FF2B5EF4-FFF2-40B4-BE49-F238E27FC236}">
                    <a16:creationId xmlns:a16="http://schemas.microsoft.com/office/drawing/2014/main" id="{B8A5B8C2-A820-7C49-FA06-8534C8FAA2D1}"/>
                  </a:ext>
                </a:extLst>
              </p:cNvPr>
              <p:cNvCxnSpPr>
                <a:cxnSpLocks/>
                <a:stCxn id="30" idx="6"/>
                <a:endCxn id="40" idx="2"/>
              </p:cNvCxnSpPr>
              <p:nvPr/>
            </p:nvCxnSpPr>
            <p:spPr>
              <a:xfrm flipV="1">
                <a:off x="2879836" y="3832553"/>
                <a:ext cx="1313409" cy="100837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09" name="Düz Ok Bağlayıcısı 108">
                <a:extLst>
                  <a:ext uri="{FF2B5EF4-FFF2-40B4-BE49-F238E27FC236}">
                    <a16:creationId xmlns:a16="http://schemas.microsoft.com/office/drawing/2014/main" id="{148C8899-60A9-D561-AC1C-EACF1314483E}"/>
                  </a:ext>
                </a:extLst>
              </p:cNvPr>
              <p:cNvCxnSpPr>
                <a:cxnSpLocks/>
                <a:stCxn id="30" idx="6"/>
                <a:endCxn id="83" idx="2"/>
              </p:cNvCxnSpPr>
              <p:nvPr/>
            </p:nvCxnSpPr>
            <p:spPr>
              <a:xfrm flipV="1">
                <a:off x="2879836" y="4599610"/>
                <a:ext cx="1282731" cy="241315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2" name="Düz Ok Bağlayıcısı 111">
                <a:extLst>
                  <a:ext uri="{FF2B5EF4-FFF2-40B4-BE49-F238E27FC236}">
                    <a16:creationId xmlns:a16="http://schemas.microsoft.com/office/drawing/2014/main" id="{5E8D28B7-2741-76FE-5F71-4A376A04B411}"/>
                  </a:ext>
                </a:extLst>
              </p:cNvPr>
              <p:cNvCxnSpPr>
                <a:cxnSpLocks/>
                <a:stCxn id="30" idx="6"/>
                <a:endCxn id="84" idx="2"/>
              </p:cNvCxnSpPr>
              <p:nvPr/>
            </p:nvCxnSpPr>
            <p:spPr>
              <a:xfrm>
                <a:off x="2879836" y="4840925"/>
                <a:ext cx="1298070" cy="497661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15" name="Düz Ok Bağlayıcısı 114">
                <a:extLst>
                  <a:ext uri="{FF2B5EF4-FFF2-40B4-BE49-F238E27FC236}">
                    <a16:creationId xmlns:a16="http://schemas.microsoft.com/office/drawing/2014/main" id="{4D65C818-BEAA-1B02-626F-C243A8CAD820}"/>
                  </a:ext>
                </a:extLst>
              </p:cNvPr>
              <p:cNvCxnSpPr>
                <a:cxnSpLocks/>
                <a:stCxn id="35" idx="6"/>
                <a:endCxn id="42" idx="2"/>
              </p:cNvCxnSpPr>
              <p:nvPr/>
            </p:nvCxnSpPr>
            <p:spPr>
              <a:xfrm>
                <a:off x="4788931" y="3093577"/>
                <a:ext cx="1081776" cy="452914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1" name="Düz Ok Bağlayıcısı 120">
                <a:extLst>
                  <a:ext uri="{FF2B5EF4-FFF2-40B4-BE49-F238E27FC236}">
                    <a16:creationId xmlns:a16="http://schemas.microsoft.com/office/drawing/2014/main" id="{03E4012C-23E4-1BFF-05EA-97422987CE26}"/>
                  </a:ext>
                </a:extLst>
              </p:cNvPr>
              <p:cNvCxnSpPr>
                <a:cxnSpLocks/>
                <a:stCxn id="40" idx="6"/>
                <a:endCxn id="42" idx="2"/>
              </p:cNvCxnSpPr>
              <p:nvPr/>
            </p:nvCxnSpPr>
            <p:spPr>
              <a:xfrm flipV="1">
                <a:off x="4804270" y="3546491"/>
                <a:ext cx="1066437" cy="286062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4" name="Düz Ok Bağlayıcısı 123">
                <a:extLst>
                  <a:ext uri="{FF2B5EF4-FFF2-40B4-BE49-F238E27FC236}">
                    <a16:creationId xmlns:a16="http://schemas.microsoft.com/office/drawing/2014/main" id="{37AC7637-8113-0B85-8FAB-C9EF0025C6A2}"/>
                  </a:ext>
                </a:extLst>
              </p:cNvPr>
              <p:cNvCxnSpPr>
                <a:cxnSpLocks/>
                <a:stCxn id="83" idx="6"/>
                <a:endCxn id="43" idx="2"/>
              </p:cNvCxnSpPr>
              <p:nvPr/>
            </p:nvCxnSpPr>
            <p:spPr>
              <a:xfrm>
                <a:off x="4773592" y="4599610"/>
                <a:ext cx="1192980" cy="29017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27" name="Düz Ok Bağlayıcısı 126">
                <a:extLst>
                  <a:ext uri="{FF2B5EF4-FFF2-40B4-BE49-F238E27FC236}">
                    <a16:creationId xmlns:a16="http://schemas.microsoft.com/office/drawing/2014/main" id="{F0322F8B-F8AB-DEDD-B9D0-D0A3C55A8784}"/>
                  </a:ext>
                </a:extLst>
              </p:cNvPr>
              <p:cNvCxnSpPr>
                <a:cxnSpLocks/>
                <a:stCxn id="84" idx="6"/>
                <a:endCxn id="43" idx="2"/>
              </p:cNvCxnSpPr>
              <p:nvPr/>
            </p:nvCxnSpPr>
            <p:spPr>
              <a:xfrm flipV="1">
                <a:off x="4788931" y="4889783"/>
                <a:ext cx="1177641" cy="448803"/>
              </a:xfrm>
              <a:prstGeom prst="straightConnector1">
                <a:avLst/>
              </a:prstGeom>
              <a:ln w="38100">
                <a:solidFill>
                  <a:schemeClr val="accent2"/>
                </a:solidFill>
                <a:tailEnd type="triangle"/>
              </a:ln>
            </p:spPr>
            <p:style>
              <a:lnRef idx="3">
                <a:schemeClr val="accent6"/>
              </a:lnRef>
              <a:fillRef idx="0">
                <a:schemeClr val="accent6"/>
              </a:fillRef>
              <a:effectRef idx="2">
                <a:schemeClr val="accent6"/>
              </a:effectRef>
              <a:fontRef idx="minor">
                <a:schemeClr val="tx1"/>
              </a:fontRef>
            </p:style>
          </p:cxnSp>
          <p:sp>
            <p:nvSpPr>
              <p:cNvPr id="130" name="Alt Başlık 2">
                <a:extLst>
                  <a:ext uri="{FF2B5EF4-FFF2-40B4-BE49-F238E27FC236}">
                    <a16:creationId xmlns:a16="http://schemas.microsoft.com/office/drawing/2014/main" id="{389C22A0-15DD-BBCF-AF45-36917B66A9F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767019" y="5763234"/>
                <a:ext cx="1603063" cy="2807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tr-TR" sz="1800" dirty="0">
                    <a:solidFill>
                      <a:schemeClr val="accent2"/>
                    </a:solidFill>
                  </a:rPr>
                  <a:t>Ara katmanı</a:t>
                </a:r>
              </a:p>
            </p:txBody>
          </p:sp>
          <p:sp>
            <p:nvSpPr>
              <p:cNvPr id="131" name="Alt Başlık 2">
                <a:extLst>
                  <a:ext uri="{FF2B5EF4-FFF2-40B4-BE49-F238E27FC236}">
                    <a16:creationId xmlns:a16="http://schemas.microsoft.com/office/drawing/2014/main" id="{FB448A43-D957-4C08-77BB-5DF05661FA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623529" y="5343889"/>
                <a:ext cx="1858156" cy="29851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0" indent="0" algn="ctr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r>
                  <a:rPr lang="tr-TR" sz="1800" dirty="0"/>
                  <a:t>Çıktı katmanı</a:t>
                </a:r>
              </a:p>
            </p:txBody>
          </p:sp>
        </p:grpSp>
        <p:sp>
          <p:nvSpPr>
            <p:cNvPr id="135" name="Metin kutusu 134">
              <a:extLst>
                <a:ext uri="{FF2B5EF4-FFF2-40B4-BE49-F238E27FC236}">
                  <a16:creationId xmlns:a16="http://schemas.microsoft.com/office/drawing/2014/main" id="{8D74B285-5BC3-B43D-9451-D4441BBF667D}"/>
                </a:ext>
              </a:extLst>
            </p:cNvPr>
            <p:cNvSpPr txBox="1"/>
            <p:nvPr/>
          </p:nvSpPr>
          <p:spPr>
            <a:xfrm>
              <a:off x="5502308" y="4098469"/>
              <a:ext cx="530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36" name="Metin kutusu 135">
              <a:extLst>
                <a:ext uri="{FF2B5EF4-FFF2-40B4-BE49-F238E27FC236}">
                  <a16:creationId xmlns:a16="http://schemas.microsoft.com/office/drawing/2014/main" id="{EE50DFBC-C334-09DB-E95D-F2758585D4CC}"/>
                </a:ext>
              </a:extLst>
            </p:cNvPr>
            <p:cNvSpPr txBox="1"/>
            <p:nvPr/>
          </p:nvSpPr>
          <p:spPr>
            <a:xfrm>
              <a:off x="5496706" y="5127979"/>
              <a:ext cx="530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137" name="Metin kutusu 136">
              <a:extLst>
                <a:ext uri="{FF2B5EF4-FFF2-40B4-BE49-F238E27FC236}">
                  <a16:creationId xmlns:a16="http://schemas.microsoft.com/office/drawing/2014/main" id="{7E8A4EE6-EDBD-71B4-F35D-A1FD6A9BE696}"/>
                </a:ext>
              </a:extLst>
            </p:cNvPr>
            <p:cNvSpPr txBox="1"/>
            <p:nvPr/>
          </p:nvSpPr>
          <p:spPr>
            <a:xfrm>
              <a:off x="7063794" y="3792031"/>
              <a:ext cx="530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138" name="Metin kutusu 137">
              <a:extLst>
                <a:ext uri="{FF2B5EF4-FFF2-40B4-BE49-F238E27FC236}">
                  <a16:creationId xmlns:a16="http://schemas.microsoft.com/office/drawing/2014/main" id="{D1AE34EB-B865-0F0B-BAA2-4D5E95D7B0A0}"/>
                </a:ext>
              </a:extLst>
            </p:cNvPr>
            <p:cNvSpPr txBox="1"/>
            <p:nvPr/>
          </p:nvSpPr>
          <p:spPr>
            <a:xfrm>
              <a:off x="7103173" y="4361356"/>
              <a:ext cx="530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139" name="Metin kutusu 138">
              <a:extLst>
                <a:ext uri="{FF2B5EF4-FFF2-40B4-BE49-F238E27FC236}">
                  <a16:creationId xmlns:a16="http://schemas.microsoft.com/office/drawing/2014/main" id="{313327C0-BAD5-76DD-0420-650E69C75683}"/>
                </a:ext>
              </a:extLst>
            </p:cNvPr>
            <p:cNvSpPr txBox="1"/>
            <p:nvPr/>
          </p:nvSpPr>
          <p:spPr>
            <a:xfrm>
              <a:off x="7070435" y="4919205"/>
              <a:ext cx="530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140" name="Metin kutusu 139">
              <a:extLst>
                <a:ext uri="{FF2B5EF4-FFF2-40B4-BE49-F238E27FC236}">
                  <a16:creationId xmlns:a16="http://schemas.microsoft.com/office/drawing/2014/main" id="{2EA57B9E-29EB-F00E-CB7F-7197F1FDC358}"/>
                </a:ext>
              </a:extLst>
            </p:cNvPr>
            <p:cNvSpPr txBox="1"/>
            <p:nvPr/>
          </p:nvSpPr>
          <p:spPr>
            <a:xfrm>
              <a:off x="7058224" y="5503012"/>
              <a:ext cx="530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141" name="Metin kutusu 140">
              <a:extLst>
                <a:ext uri="{FF2B5EF4-FFF2-40B4-BE49-F238E27FC236}">
                  <a16:creationId xmlns:a16="http://schemas.microsoft.com/office/drawing/2014/main" id="{E33CE748-397C-3470-AD20-16622248C897}"/>
                </a:ext>
              </a:extLst>
            </p:cNvPr>
            <p:cNvSpPr txBox="1"/>
            <p:nvPr/>
          </p:nvSpPr>
          <p:spPr>
            <a:xfrm>
              <a:off x="8509158" y="4138521"/>
              <a:ext cx="53035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rgbClr val="FF0000"/>
                  </a:solidFill>
                </a:rPr>
                <a:t>7</a:t>
              </a:r>
            </a:p>
          </p:txBody>
        </p:sp>
        <p:sp>
          <p:nvSpPr>
            <p:cNvPr id="143" name="Metin kutusu 142">
              <a:extLst>
                <a:ext uri="{FF2B5EF4-FFF2-40B4-BE49-F238E27FC236}">
                  <a16:creationId xmlns:a16="http://schemas.microsoft.com/office/drawing/2014/main" id="{4ABB8578-40D2-919E-09C3-1074C3806733}"/>
                </a:ext>
              </a:extLst>
            </p:cNvPr>
            <p:cNvSpPr txBox="1"/>
            <p:nvPr/>
          </p:nvSpPr>
          <p:spPr>
            <a:xfrm>
              <a:off x="8531000" y="5164773"/>
              <a:ext cx="6334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144" name="Metin kutusu 143">
              <a:extLst>
                <a:ext uri="{FF2B5EF4-FFF2-40B4-BE49-F238E27FC236}">
                  <a16:creationId xmlns:a16="http://schemas.microsoft.com/office/drawing/2014/main" id="{2EF92A43-8A8A-7CFD-B8E7-3ECC369DEB98}"/>
                </a:ext>
              </a:extLst>
            </p:cNvPr>
            <p:cNvSpPr txBox="1"/>
            <p:nvPr/>
          </p:nvSpPr>
          <p:spPr>
            <a:xfrm>
              <a:off x="7830649" y="3788552"/>
              <a:ext cx="17544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/>
                <a:t>m= 7…..n</a:t>
              </a:r>
            </a:p>
          </p:txBody>
        </p:sp>
        <p:sp>
          <p:nvSpPr>
            <p:cNvPr id="145" name="Metin kutusu 144">
              <a:extLst>
                <a:ext uri="{FF2B5EF4-FFF2-40B4-BE49-F238E27FC236}">
                  <a16:creationId xmlns:a16="http://schemas.microsoft.com/office/drawing/2014/main" id="{642C28F2-FFCC-1C05-F0DE-D834B45F1D98}"/>
                </a:ext>
              </a:extLst>
            </p:cNvPr>
            <p:cNvSpPr txBox="1"/>
            <p:nvPr/>
          </p:nvSpPr>
          <p:spPr>
            <a:xfrm>
              <a:off x="6446195" y="3403366"/>
              <a:ext cx="17544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/>
                <a:t>j= 3…..n</a:t>
              </a:r>
            </a:p>
          </p:txBody>
        </p:sp>
        <p:sp>
          <p:nvSpPr>
            <p:cNvPr id="146" name="Metin kutusu 145">
              <a:extLst>
                <a:ext uri="{FF2B5EF4-FFF2-40B4-BE49-F238E27FC236}">
                  <a16:creationId xmlns:a16="http://schemas.microsoft.com/office/drawing/2014/main" id="{A8040DAE-15F2-9229-184D-EEA5894588D2}"/>
                </a:ext>
              </a:extLst>
            </p:cNvPr>
            <p:cNvSpPr txBox="1"/>
            <p:nvPr/>
          </p:nvSpPr>
          <p:spPr>
            <a:xfrm>
              <a:off x="4800458" y="3727879"/>
              <a:ext cx="175441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tr-TR" dirty="0"/>
                <a:t>k= 1…..n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50197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986528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LVQ Varyantları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0" y="6492875"/>
            <a:ext cx="1091015" cy="365125"/>
          </a:xfrm>
        </p:spPr>
        <p:txBody>
          <a:bodyPr/>
          <a:lstStyle/>
          <a:p>
            <a:fld id="{5854DF3F-AA60-4655-B0CD-593197322A72}" type="datetime1">
              <a:rPr lang="tr-TR" smtClean="0"/>
              <a:t>26.12.2022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16</a:t>
            </a:fld>
            <a:endParaRPr lang="tr-TR"/>
          </a:p>
        </p:txBody>
      </p:sp>
      <p:sp>
        <p:nvSpPr>
          <p:cNvPr id="8" name="Alt Başlık 2">
            <a:extLst>
              <a:ext uri="{FF2B5EF4-FFF2-40B4-BE49-F238E27FC236}">
                <a16:creationId xmlns:a16="http://schemas.microsoft.com/office/drawing/2014/main" id="{3F0BEB05-1927-6F6D-3DC3-52B80AD0F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2698"/>
            <a:ext cx="11996928" cy="5493652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LVQ, güçlü ve sezgisel sınıflandırma algoritmaları olarak tanımlanmaktadır. Veri seti içerisindeki özelliklerine göre sınıflandırma gerçekleştiği için kara kutu yaklaşımından uzaklaşmaktadır.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Çok sınıflı sınıflandırma problemleri için uygulanması daha kolaydır.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b="1" dirty="0"/>
              <a:t>LVQ2: </a:t>
            </a:r>
            <a:r>
              <a:rPr lang="tr-TR" dirty="0"/>
              <a:t>başlangıç parametresine atanan değerden dolayı nöronun sürekli kaybetmesi veya sınıfların sınır değerlerindeki yanlış sınıflandırmaları önlemeye çalışmaktadır.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b="1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b="1" dirty="0"/>
              <a:t>LVQ-X: </a:t>
            </a:r>
            <a:r>
              <a:rPr lang="tr-TR" dirty="0"/>
              <a:t>Her iterasyonda yarışmayı kazanan iki tane proses elemanı belirlenmektedir ve bunların ağırlıkları güncellenmektedir. </a:t>
            </a:r>
          </a:p>
          <a:p>
            <a:pPr algn="l"/>
            <a:endParaRPr lang="tr-TR" dirty="0"/>
          </a:p>
          <a:p>
            <a:pPr lvl="1"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9949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986528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Özet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0" y="6492875"/>
            <a:ext cx="1091015" cy="365125"/>
          </a:xfrm>
        </p:spPr>
        <p:txBody>
          <a:bodyPr/>
          <a:lstStyle/>
          <a:p>
            <a:fld id="{5854DF3F-AA60-4655-B0CD-593197322A72}" type="datetime1">
              <a:rPr lang="tr-TR" smtClean="0"/>
              <a:t>26.12.2022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17</a:t>
            </a:fld>
            <a:endParaRPr lang="tr-TR"/>
          </a:p>
        </p:txBody>
      </p:sp>
      <p:sp>
        <p:nvSpPr>
          <p:cNvPr id="8" name="Alt Başlık 2">
            <a:extLst>
              <a:ext uri="{FF2B5EF4-FFF2-40B4-BE49-F238E27FC236}">
                <a16:creationId xmlns:a16="http://schemas.microsoft.com/office/drawing/2014/main" id="{3F0BEB05-1927-6F6D-3DC3-52B80AD0F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2698"/>
            <a:ext cx="11996928" cy="6196470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LVQ ağları, rekabetçi ve öğretmenli öğrenme stratejisini birleştiren bir sinir ağıdır. Ağ çıktısını ürettikten sonra, ağa sunulan girdi vektörüne karşılık gelen ağın ürettiği çıktının doğru veya yanlış olduğu söylenmektedir.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LVQ ağının temel felsefesi ağa sunulan girdi vektörünü problem uzayını temsil eden referans vektörlerinden birisine haritalamaktır. 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LVQ ağı üç katmandan oluşmaktadır:</a:t>
            </a:r>
          </a:p>
          <a:p>
            <a:pPr marL="800100" lvl="1" indent="-342900" algn="l">
              <a:buFont typeface="Calibri" panose="020F0502020204030204" pitchFamily="34" charset="0"/>
              <a:buChar char="∞"/>
            </a:pPr>
            <a:r>
              <a:rPr lang="tr-TR" dirty="0"/>
              <a:t>Girdi katmanı,</a:t>
            </a:r>
          </a:p>
          <a:p>
            <a:pPr marL="800100" lvl="1" indent="-342900" algn="l">
              <a:buFont typeface="Calibri" panose="020F0502020204030204" pitchFamily="34" charset="0"/>
              <a:buChar char="∞"/>
            </a:pPr>
            <a:r>
              <a:rPr lang="tr-TR" dirty="0" err="1"/>
              <a:t>Kohonen</a:t>
            </a:r>
            <a:r>
              <a:rPr lang="tr-TR" dirty="0"/>
              <a:t> (ara) katmanı,</a:t>
            </a:r>
          </a:p>
          <a:p>
            <a:pPr marL="800100" lvl="1" indent="-342900" algn="l">
              <a:buFont typeface="Calibri" panose="020F0502020204030204" pitchFamily="34" charset="0"/>
              <a:buChar char="∞"/>
            </a:pPr>
            <a:r>
              <a:rPr lang="tr-TR" dirty="0"/>
              <a:t>Çıktı katmanı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Öğrenme sırasında sadece girdi ile ara katman arasındaki ağırlıklar değiştirilmektedir.</a:t>
            </a:r>
          </a:p>
          <a:p>
            <a:pPr lvl="1" algn="l"/>
            <a:endParaRPr lang="tr-TR" dirty="0"/>
          </a:p>
          <a:p>
            <a:pPr algn="l"/>
            <a:endParaRPr lang="tr-TR" dirty="0"/>
          </a:p>
          <a:p>
            <a:pPr algn="l"/>
            <a:endParaRPr lang="tr-TR" dirty="0"/>
          </a:p>
          <a:p>
            <a:pPr lvl="1"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28684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986528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Özet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0" y="6492875"/>
            <a:ext cx="1091015" cy="365125"/>
          </a:xfrm>
        </p:spPr>
        <p:txBody>
          <a:bodyPr/>
          <a:lstStyle/>
          <a:p>
            <a:fld id="{5854DF3F-AA60-4655-B0CD-593197322A72}" type="datetime1">
              <a:rPr lang="tr-TR" smtClean="0"/>
              <a:t>26.12.2022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18</a:t>
            </a:fld>
            <a:endParaRPr lang="tr-TR"/>
          </a:p>
        </p:txBody>
      </p:sp>
      <p:sp>
        <p:nvSpPr>
          <p:cNvPr id="8" name="Alt Başlık 2">
            <a:extLst>
              <a:ext uri="{FF2B5EF4-FFF2-40B4-BE49-F238E27FC236}">
                <a16:creationId xmlns:a16="http://schemas.microsoft.com/office/drawing/2014/main" id="{3F0BEB05-1927-6F6D-3DC3-52B80AD0F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2698"/>
            <a:ext cx="11996928" cy="6196470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 err="1"/>
              <a:t>Kohonen</a:t>
            </a:r>
            <a:r>
              <a:rPr lang="tr-TR" dirty="0"/>
              <a:t> katmanındaki proses elemanları çıktı katmanındaki sadece bir nörona bağlıdır.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 err="1"/>
              <a:t>Kohonen</a:t>
            </a:r>
            <a:r>
              <a:rPr lang="tr-TR" dirty="0"/>
              <a:t> ile çıktı katmanı arasındaki ağırlıkları değeri sabittir. Genellikle 1 olacak şekilde belirlenmektedir.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LVQ ağında öğrenme girdi vektörü ile ağırlık vektörü arasındaki Öklid mesafesine göre yapılmaktadır.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Öklid mesafesi en kısa olan proses elemanı yarışmayı kazanmaktadır.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Yarışmayı kazanan proses elemanı doğru sınıflandırma yapmışsa, girdi vektörüne yakınlaştırılır. Yanlış sınıflandırma yapılmışsa girdi vektöründen uzaklaştırılmaktadır.</a:t>
            </a:r>
          </a:p>
          <a:p>
            <a:pPr lvl="1" algn="l"/>
            <a:endParaRPr lang="tr-TR" dirty="0"/>
          </a:p>
          <a:p>
            <a:pPr algn="l"/>
            <a:endParaRPr lang="tr-TR" dirty="0"/>
          </a:p>
          <a:p>
            <a:pPr algn="l"/>
            <a:endParaRPr lang="tr-TR" dirty="0"/>
          </a:p>
          <a:p>
            <a:pPr lvl="1"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030689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4986528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Özet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0" y="6492875"/>
            <a:ext cx="1091015" cy="365125"/>
          </a:xfrm>
        </p:spPr>
        <p:txBody>
          <a:bodyPr/>
          <a:lstStyle/>
          <a:p>
            <a:fld id="{5854DF3F-AA60-4655-B0CD-593197322A72}" type="datetime1">
              <a:rPr lang="tr-TR" smtClean="0"/>
              <a:t>26.12.2022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19</a:t>
            </a:fld>
            <a:endParaRPr lang="tr-TR"/>
          </a:p>
        </p:txBody>
      </p:sp>
      <p:sp>
        <p:nvSpPr>
          <p:cNvPr id="8" name="Alt Başlık 2">
            <a:extLst>
              <a:ext uri="{FF2B5EF4-FFF2-40B4-BE49-F238E27FC236}">
                <a16:creationId xmlns:a16="http://schemas.microsoft.com/office/drawing/2014/main" id="{3F0BEB05-1927-6F6D-3DC3-52B80AD0F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862698"/>
            <a:ext cx="11996928" cy="6196470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LVQ ağının en önemli problemi aynı vektörün çok sık kazanması ve ağın öğrenme performansının düşük olmasıdır.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Öğrenme zamanla ters yönde gerçekleşmemesi adına her iterasyondan sonra öğrenme katsayısının etkisi azaltılmaktadır.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LVQ2 ağından çok kazanan proses elemanı cezalandırılarak başka proses elemanlarına da şans verilmektedir.</a:t>
            </a:r>
          </a:p>
          <a:p>
            <a:pPr lvl="1" algn="l"/>
            <a:endParaRPr lang="tr-TR" dirty="0"/>
          </a:p>
          <a:p>
            <a:pPr algn="l"/>
            <a:endParaRPr lang="tr-TR" dirty="0"/>
          </a:p>
          <a:p>
            <a:pPr algn="l"/>
            <a:endParaRPr lang="tr-TR" dirty="0"/>
          </a:p>
          <a:p>
            <a:pPr lvl="1"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5273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-786384" y="1060704"/>
            <a:ext cx="2185416" cy="365125"/>
          </a:xfrm>
        </p:spPr>
        <p:txBody>
          <a:bodyPr vert="horz" lIns="91440" tIns="45720" rIns="91440" bIns="45720" rtlCol="0">
            <a:normAutofit/>
          </a:bodyPr>
          <a:lstStyle/>
          <a:p>
            <a:pPr algn="r">
              <a:spcAft>
                <a:spcPts val="600"/>
              </a:spcAft>
              <a:defRPr/>
            </a:pPr>
            <a:fld id="{5854DF3F-AA60-4655-B0CD-593197322A72}" type="datetime1">
              <a:rPr lang="en-US" smtClean="0">
                <a:solidFill>
                  <a:schemeClr val="bg1"/>
                </a:solidFill>
                <a:latin typeface="Calibri" panose="020F0502020204030204"/>
              </a:rPr>
              <a:pPr algn="r">
                <a:spcAft>
                  <a:spcPts val="600"/>
                </a:spcAft>
                <a:defRPr/>
              </a:pPr>
              <a:t>12/26/2022</a:t>
            </a:fld>
            <a:endParaRPr lang="en-US">
              <a:solidFill>
                <a:schemeClr val="bg1"/>
              </a:solidFill>
              <a:latin typeface="Calibri" panose="020F0502020204030204"/>
            </a:endParaRPr>
          </a:p>
        </p:txBody>
      </p:sp>
      <p:sp>
        <p:nvSpPr>
          <p:cNvPr id="17" name="Date Placeholder 4">
            <a:extLst>
              <a:ext uri="{FF2B5EF4-FFF2-40B4-BE49-F238E27FC236}">
                <a16:creationId xmlns:a16="http://schemas.microsoft.com/office/drawing/2014/main" id="{2434F160-2F65-BE41-E795-D99741B4F11B}"/>
              </a:ext>
            </a:extLst>
          </p:cNvPr>
          <p:cNvSpPr txBox="1">
            <a:spLocks/>
          </p:cNvSpPr>
          <p:nvPr/>
        </p:nvSpPr>
        <p:spPr>
          <a:xfrm>
            <a:off x="6051697" y="6353580"/>
            <a:ext cx="1225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tr-TR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tr-TR" dirty="0"/>
              <a:t>[49]</a:t>
            </a:r>
          </a:p>
        </p:txBody>
      </p:sp>
      <p:sp>
        <p:nvSpPr>
          <p:cNvPr id="4" name="Başlık 1">
            <a:extLst>
              <a:ext uri="{FF2B5EF4-FFF2-40B4-BE49-F238E27FC236}">
                <a16:creationId xmlns:a16="http://schemas.microsoft.com/office/drawing/2014/main" id="{EB22F087-0E9F-C712-2AA5-394E839315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5132832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Çok Modlu Tanımlama</a:t>
            </a:r>
          </a:p>
        </p:txBody>
      </p:sp>
      <p:pic>
        <p:nvPicPr>
          <p:cNvPr id="6" name="Resim 5">
            <a:extLst>
              <a:ext uri="{FF2B5EF4-FFF2-40B4-BE49-F238E27FC236}">
                <a16:creationId xmlns:a16="http://schemas.microsoft.com/office/drawing/2014/main" id="{88FA74C8-894A-A30F-07C9-2383B4EC0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16" y="1130182"/>
            <a:ext cx="6871053" cy="4597636"/>
          </a:xfrm>
          <a:prstGeom prst="rect">
            <a:avLst/>
          </a:prstGeom>
        </p:spPr>
      </p:pic>
      <p:sp>
        <p:nvSpPr>
          <p:cNvPr id="7" name="Alt Başlık 2">
            <a:extLst>
              <a:ext uri="{FF2B5EF4-FFF2-40B4-BE49-F238E27FC236}">
                <a16:creationId xmlns:a16="http://schemas.microsoft.com/office/drawing/2014/main" id="{787F2821-8E58-600F-92E7-1C729995B0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761" y="5942958"/>
            <a:ext cx="6711408" cy="410622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>
                <a:hlinkClick r:id="rId3"/>
              </a:rPr>
              <a:t>Barkod yerine çok modlu tanımlama</a:t>
            </a:r>
            <a:endParaRPr lang="tr-TR" dirty="0"/>
          </a:p>
          <a:p>
            <a:pPr algn="l"/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07310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12" y="72570"/>
            <a:ext cx="2614896" cy="585798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Referanslar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C43D696-5A94-49E5-8C92-8F1908C6C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12" y="747395"/>
            <a:ext cx="12222192" cy="5608955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[15] Web sitesi: </a:t>
            </a:r>
            <a:r>
              <a:rPr lang="tr-TR" sz="1600" dirty="0">
                <a:hlinkClick r:id="rId2"/>
              </a:rPr>
              <a:t>https://www.youtube.com/watch?v=aircAruvnKk</a:t>
            </a:r>
            <a:r>
              <a:rPr lang="tr-TR" sz="1600" dirty="0"/>
              <a:t>, Erişim Tarihi: 10.10.2022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[16] </a:t>
            </a:r>
            <a:r>
              <a:rPr lang="tr-TR" sz="1600" dirty="0" err="1"/>
              <a:t>Öztemel</a:t>
            </a:r>
            <a:r>
              <a:rPr lang="tr-TR" sz="1600" dirty="0"/>
              <a:t>, E.; Yapay Sinir Ağları; Papatya Bilim Yayıncılık; İstanbul; 2012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[17] Web sitesi: https://bit.ly/3VdJsW1, Erişim Tarihi: 10.10.2022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[18] Web sitesi: </a:t>
            </a:r>
            <a:r>
              <a:rPr lang="tr-TR" alt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https://www.cs.toronto.edu/~kriz/cifar.html</a:t>
            </a:r>
            <a:r>
              <a:rPr lang="tr-TR" altLang="en-US" sz="1600" dirty="0"/>
              <a:t>, Erişim Tarihi: 10.10.2022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[19] Web sitesi: </a:t>
            </a:r>
            <a:r>
              <a:rPr lang="tr-TR" altLang="en-US" sz="1600" dirty="0">
                <a:hlinkClick r:id="rId4"/>
              </a:rPr>
              <a:t>https://bit.ly/3CgfPL8</a:t>
            </a:r>
            <a:r>
              <a:rPr lang="tr-TR" altLang="en-US" sz="1600" dirty="0"/>
              <a:t>, Erişim Tarihi: 10.10.2022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[20] Web sitesi: </a:t>
            </a:r>
            <a:r>
              <a:rPr lang="tr-TR" altLang="en-US" sz="1600" dirty="0">
                <a:hlinkClick r:id="rId5"/>
              </a:rPr>
              <a:t>https://makeavideo.studio/</a:t>
            </a:r>
            <a:r>
              <a:rPr lang="tr-TR" altLang="en-US" sz="1600" dirty="0"/>
              <a:t>, Erişim Tarihi: 10.10.2022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[21] Web sitesi: </a:t>
            </a:r>
            <a:r>
              <a:rPr lang="tr-TR" altLang="en-US" sz="1600" dirty="0">
                <a:hlinkClick r:id="rId6"/>
              </a:rPr>
              <a:t>https://gtnr.it/3rLFXc3</a:t>
            </a:r>
            <a:r>
              <a:rPr lang="tr-TR" altLang="en-US" sz="1600" dirty="0"/>
              <a:t>, Erişim Tarihi: 12.10.2022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[22] Web sitesi: </a:t>
            </a:r>
            <a:r>
              <a:rPr lang="tr-TR" altLang="en-US" sz="1600" dirty="0">
                <a:hlinkClick r:id="rId7"/>
              </a:rPr>
              <a:t>https://bit.ly/3s2keN4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[23] Web sitesi: </a:t>
            </a:r>
            <a:r>
              <a:rPr lang="tr-TR" altLang="en-US" sz="1600" dirty="0">
                <a:hlinkClick r:id="rId8"/>
              </a:rPr>
              <a:t>https://www.youtube.com/watch?v=_xkZwJ0H9IU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[24] Web sitesi: </a:t>
            </a:r>
            <a:r>
              <a:rPr lang="tr-TR" altLang="en-US" sz="1600" dirty="0">
                <a:hlinkClick r:id="rId9"/>
              </a:rPr>
              <a:t>https://bit.ly/3MBain4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[25] Web sitesi: </a:t>
            </a:r>
            <a:r>
              <a:rPr lang="tr-TR" altLang="en-US" sz="1600" dirty="0">
                <a:hlinkClick r:id="rId10"/>
              </a:rPr>
              <a:t>https://bit.ly/3S9AuXb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[26] Web sitesi: </a:t>
            </a:r>
            <a:r>
              <a:rPr lang="tr-TR" altLang="en-US" sz="1600" dirty="0">
                <a:hlinkClick r:id="rId11"/>
              </a:rPr>
              <a:t>https://bit.ly/3CDs8l0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[27] Web sitesi: </a:t>
            </a:r>
            <a:r>
              <a:rPr lang="tr-TR" altLang="en-US" sz="1600" dirty="0">
                <a:hlinkClick r:id="rId12"/>
              </a:rPr>
              <a:t>https://cs231n.github.io/neural-networks-1/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[28] Web sitesi: </a:t>
            </a:r>
            <a:r>
              <a:rPr lang="tr-TR" altLang="en-US" sz="1600" dirty="0">
                <a:hlinkClick r:id="rId13"/>
              </a:rPr>
              <a:t>https://en.wikipedia.org/wiki/Neural_network</a:t>
            </a:r>
            <a:r>
              <a:rPr lang="tr-TR" altLang="en-US" sz="1600" dirty="0"/>
              <a:t>, Erişim Tarihi: 17.10.2022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[29] </a:t>
            </a:r>
            <a:r>
              <a:rPr lang="tr-TR" altLang="en-US" sz="1600" dirty="0" err="1"/>
              <a:t>Kinsley</a:t>
            </a:r>
            <a:r>
              <a:rPr lang="tr-TR" altLang="en-US" sz="1600" dirty="0"/>
              <a:t>, H., </a:t>
            </a:r>
            <a:r>
              <a:rPr lang="tr-TR" altLang="en-US" sz="1600" dirty="0" err="1"/>
              <a:t>Kukiela</a:t>
            </a:r>
            <a:r>
              <a:rPr lang="tr-TR" altLang="en-US" sz="1600" dirty="0"/>
              <a:t>, D.; </a:t>
            </a:r>
            <a:r>
              <a:rPr lang="tr-TR" altLang="en-US" sz="1600" dirty="0" err="1"/>
              <a:t>Neural</a:t>
            </a:r>
            <a:r>
              <a:rPr lang="tr-TR" altLang="en-US" sz="1600" dirty="0"/>
              <a:t> Networks </a:t>
            </a:r>
            <a:r>
              <a:rPr lang="tr-TR" altLang="en-US" sz="1600" dirty="0" err="1"/>
              <a:t>from</a:t>
            </a:r>
            <a:r>
              <a:rPr lang="tr-TR" altLang="en-US" sz="1600" dirty="0"/>
              <a:t> </a:t>
            </a:r>
            <a:r>
              <a:rPr lang="tr-TR" altLang="en-US" sz="1600" dirty="0" err="1"/>
              <a:t>Scratch</a:t>
            </a:r>
            <a:r>
              <a:rPr lang="tr-TR" altLang="en-US" sz="1600" dirty="0"/>
              <a:t> in Python.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altLang="en-US" sz="1600" dirty="0"/>
              <a:t>[30] </a:t>
            </a:r>
            <a:r>
              <a:rPr lang="tr-TR" altLang="en-US" sz="1600" dirty="0" err="1"/>
              <a:t>Rashid</a:t>
            </a:r>
            <a:r>
              <a:rPr lang="tr-TR" altLang="en-US" sz="1600" dirty="0"/>
              <a:t>, T.; </a:t>
            </a:r>
            <a:r>
              <a:rPr lang="tr-TR" altLang="en-US" sz="1600" dirty="0" err="1"/>
              <a:t>Make</a:t>
            </a:r>
            <a:r>
              <a:rPr lang="tr-TR" altLang="en-US" sz="1600" dirty="0"/>
              <a:t> </a:t>
            </a:r>
            <a:r>
              <a:rPr lang="tr-TR" altLang="en-US" sz="1600" dirty="0" err="1"/>
              <a:t>Your</a:t>
            </a:r>
            <a:r>
              <a:rPr lang="tr-TR" altLang="en-US" sz="1600" dirty="0"/>
              <a:t> </a:t>
            </a:r>
            <a:r>
              <a:rPr lang="tr-TR" altLang="en-US" sz="1600" dirty="0" err="1"/>
              <a:t>Own</a:t>
            </a:r>
            <a:r>
              <a:rPr lang="tr-TR" altLang="en-US" sz="1600" dirty="0"/>
              <a:t> </a:t>
            </a:r>
            <a:r>
              <a:rPr lang="tr-TR" altLang="en-US" sz="1600" dirty="0" err="1"/>
              <a:t>Neural</a:t>
            </a:r>
            <a:r>
              <a:rPr lang="tr-TR" altLang="en-US" sz="1600" dirty="0"/>
              <a:t> Network.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en-US" altLang="en-US" sz="1600" dirty="0"/>
          </a:p>
          <a:p>
            <a:pPr algn="l"/>
            <a:r>
              <a:rPr lang="tr-TR" sz="1600" dirty="0"/>
              <a:t> 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26.12.2022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20</a:t>
            </a:fld>
            <a:endParaRPr lang="tr-T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DBB3B6-C75D-4729-F71C-32F4D318E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38F9D"/>
                </a:solidFill>
                <a:effectLst/>
                <a:latin typeface="Circular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3750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12" y="72570"/>
            <a:ext cx="2614896" cy="585798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Referanslar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C43D696-5A94-49E5-8C92-8F1908C6C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12" y="747395"/>
            <a:ext cx="12222192" cy="5608955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[31] Web sitesi: </a:t>
            </a:r>
            <a:r>
              <a:rPr lang="tr-TR" sz="1600" dirty="0">
                <a:hlinkClick r:id="rId2"/>
              </a:rPr>
              <a:t>https://bit.ly/3D7WDB6</a:t>
            </a:r>
            <a:r>
              <a:rPr lang="tr-TR" sz="1600" dirty="0"/>
              <a:t>, Erişim Tarihi: 18.10.2022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[32] Web sitesi: </a:t>
            </a:r>
            <a:r>
              <a:rPr lang="tr-TR" sz="1600" dirty="0">
                <a:hlinkClick r:id="rId3"/>
              </a:rPr>
              <a:t>https://bit.ly/3D6mitS</a:t>
            </a:r>
            <a:r>
              <a:rPr lang="tr-TR" sz="1600" dirty="0"/>
              <a:t>, Erişim Tarihi: 18.10.2022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[33] Web sitesi: </a:t>
            </a:r>
            <a:r>
              <a:rPr lang="tr-TR" sz="1600" dirty="0">
                <a:hlinkClick r:id="rId4"/>
              </a:rPr>
              <a:t>https://bit.ly/3yQOaQ1</a:t>
            </a:r>
            <a:r>
              <a:rPr lang="tr-TR" sz="1600" dirty="0"/>
              <a:t>,  Erişim Tarihi: 18.10.2022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[34] Web sitesi: </a:t>
            </a:r>
            <a:r>
              <a:rPr lang="tr-TR" sz="1600" dirty="0">
                <a:hlinkClick r:id="rId5"/>
              </a:rPr>
              <a:t>https://bit.ly/3VMlQbw</a:t>
            </a:r>
            <a:r>
              <a:rPr lang="tr-TR" sz="1600" dirty="0"/>
              <a:t>, Erişim Tarihi: 18.10.2022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[35] Web sitesi: </a:t>
            </a:r>
            <a:r>
              <a:rPr lang="tr-TR" sz="1600" dirty="0">
                <a:hlinkClick r:id="rId6"/>
              </a:rPr>
              <a:t>https://bit.ly/3MCKR4F</a:t>
            </a:r>
            <a:r>
              <a:rPr lang="tr-TR" sz="1600" dirty="0"/>
              <a:t>, Erişim Tarihi: 18.10.2022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[36] Web sitesi: </a:t>
            </a:r>
            <a:r>
              <a:rPr lang="tr-TR" sz="1600" dirty="0">
                <a:hlinkClick r:id="rId7"/>
              </a:rPr>
              <a:t>https://bit.ly/3TN6fX7</a:t>
            </a:r>
            <a:r>
              <a:rPr lang="tr-TR" sz="1600" dirty="0"/>
              <a:t>, Erişim Tarihi: 24.10.2022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[37] Web sitesi: </a:t>
            </a:r>
            <a:r>
              <a:rPr lang="tr-TR" sz="1600" dirty="0">
                <a:hlinkClick r:id="rId8"/>
              </a:rPr>
              <a:t>https://en.wikipedia.org/wiki/Perceptron</a:t>
            </a:r>
            <a:r>
              <a:rPr lang="tr-TR" sz="1600" dirty="0"/>
              <a:t>, Erişim Tarihi: 24.10.2022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[38] Web sitesi: </a:t>
            </a:r>
            <a:r>
              <a:rPr lang="tr-TR" sz="1600" dirty="0">
                <a:hlinkClick r:id="rId9"/>
              </a:rPr>
              <a:t>https://www.nvidia.com/en-us/studio/canvas/</a:t>
            </a:r>
            <a:r>
              <a:rPr lang="tr-TR" sz="1600" dirty="0"/>
              <a:t>, Erişim Tarihi: 25.10.2022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[39] </a:t>
            </a:r>
            <a:r>
              <a:rPr lang="tr-TR" sz="1600" dirty="0" err="1"/>
              <a:t>Deep</a:t>
            </a:r>
            <a:r>
              <a:rPr lang="tr-TR" sz="1600" dirty="0"/>
              <a:t> Learning Essentials, W. </a:t>
            </a:r>
            <a:r>
              <a:rPr lang="tr-TR" sz="1600" dirty="0" err="1"/>
              <a:t>Di</a:t>
            </a:r>
            <a:r>
              <a:rPr lang="tr-TR" sz="1600" dirty="0"/>
              <a:t>, A. </a:t>
            </a:r>
            <a:r>
              <a:rPr lang="tr-TR" sz="1600" dirty="0" err="1"/>
              <a:t>Bhardway</a:t>
            </a:r>
            <a:r>
              <a:rPr lang="tr-TR" sz="1600" dirty="0"/>
              <a:t>, J. </a:t>
            </a:r>
            <a:r>
              <a:rPr lang="tr-TR" sz="1600" dirty="0" err="1"/>
              <a:t>Wei</a:t>
            </a:r>
            <a:r>
              <a:rPr lang="tr-TR" sz="1600" dirty="0"/>
              <a:t>, 2018, </a:t>
            </a:r>
            <a:r>
              <a:rPr lang="tr-TR" sz="1600" dirty="0" err="1"/>
              <a:t>Packt</a:t>
            </a:r>
            <a:r>
              <a:rPr lang="tr-TR" sz="1600" dirty="0"/>
              <a:t>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[40] Web sitesi: </a:t>
            </a:r>
            <a:r>
              <a:rPr lang="tr-TR" sz="1600" dirty="0">
                <a:hlinkClick r:id="rId10"/>
              </a:rPr>
              <a:t>https://bit.ly/3EHHDcw</a:t>
            </a:r>
            <a:r>
              <a:rPr lang="tr-TR" sz="1600" dirty="0"/>
              <a:t>, Erişim Tarihi: 28.11.2022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[41] Web sitesi: </a:t>
            </a:r>
            <a:r>
              <a:rPr lang="tr-TR" sz="1600" dirty="0">
                <a:hlinkClick r:id="rId11"/>
              </a:rPr>
              <a:t>https://bit.ly/3Vtfj4s</a:t>
            </a:r>
            <a:r>
              <a:rPr lang="tr-TR" sz="1600" dirty="0"/>
              <a:t>, Erişim Tarihi: 28.11.2022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[42] Web sitesi: </a:t>
            </a:r>
            <a:r>
              <a:rPr lang="tr-TR" sz="1600" dirty="0">
                <a:hlinkClick r:id="rId12"/>
              </a:rPr>
              <a:t>https://intel.ly/3XQGKaz</a:t>
            </a:r>
            <a:r>
              <a:rPr lang="tr-TR" sz="1600" dirty="0"/>
              <a:t>, Erişim Tarihi: 28.11.2022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[43] Web sitesi: </a:t>
            </a:r>
            <a:r>
              <a:rPr lang="tr-TR" sz="1600" dirty="0">
                <a:hlinkClick r:id="rId13"/>
              </a:rPr>
              <a:t>https://bit.ly/3GQY8FW</a:t>
            </a:r>
            <a:r>
              <a:rPr lang="tr-TR" sz="1600" dirty="0"/>
              <a:t>, Erişim Tarihi: 29.11.2022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[44] Web sitesi: </a:t>
            </a:r>
            <a:r>
              <a:rPr lang="tr-TR" sz="1600" dirty="0">
                <a:hlinkClick r:id="rId14"/>
              </a:rPr>
              <a:t>https://bit.ly/3gXYAYm</a:t>
            </a:r>
            <a:r>
              <a:rPr lang="tr-TR" sz="1600" dirty="0"/>
              <a:t>, Erişim Tarihi: 5.12.2022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[45] Web sitesi: </a:t>
            </a:r>
            <a:r>
              <a:rPr lang="tr-TR" sz="1600" dirty="0">
                <a:hlinkClick r:id="rId15"/>
              </a:rPr>
              <a:t>https://bit.ly/3XUpbpP</a:t>
            </a:r>
            <a:r>
              <a:rPr lang="tr-TR" sz="1600" dirty="0"/>
              <a:t>, Erişim Tarihi: 5.12.2022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[46] </a:t>
            </a:r>
            <a:r>
              <a:rPr lang="tr-TR" sz="1200" dirty="0"/>
              <a:t>Jiang, B., </a:t>
            </a:r>
            <a:r>
              <a:rPr lang="tr-TR" sz="1200" dirty="0" err="1"/>
              <a:t>Li</a:t>
            </a:r>
            <a:r>
              <a:rPr lang="tr-TR" sz="1200" dirty="0"/>
              <a:t>, B., Zhou, W., </a:t>
            </a:r>
            <a:r>
              <a:rPr lang="tr-TR" sz="1200" dirty="0" err="1"/>
              <a:t>Lo</a:t>
            </a:r>
            <a:r>
              <a:rPr lang="tr-TR" sz="1200" dirty="0"/>
              <a:t>, L. Y., Chen, C. K., &amp; Wen, C. Y. (2022). </a:t>
            </a:r>
            <a:r>
              <a:rPr lang="tr-TR" sz="1200" dirty="0" err="1"/>
              <a:t>Neural</a:t>
            </a:r>
            <a:r>
              <a:rPr lang="tr-TR" sz="1200" dirty="0"/>
              <a:t> network </a:t>
            </a:r>
            <a:r>
              <a:rPr lang="tr-TR" sz="1200" dirty="0" err="1"/>
              <a:t>based</a:t>
            </a:r>
            <a:r>
              <a:rPr lang="tr-TR" sz="1200" dirty="0"/>
              <a:t> model </a:t>
            </a:r>
            <a:r>
              <a:rPr lang="tr-TR" sz="1200" dirty="0" err="1"/>
              <a:t>predictive</a:t>
            </a:r>
            <a:r>
              <a:rPr lang="tr-TR" sz="1200" dirty="0"/>
              <a:t> </a:t>
            </a:r>
            <a:r>
              <a:rPr lang="tr-TR" sz="1200" dirty="0" err="1"/>
              <a:t>control</a:t>
            </a:r>
            <a:r>
              <a:rPr lang="tr-TR" sz="1200" dirty="0"/>
              <a:t> </a:t>
            </a:r>
            <a:r>
              <a:rPr lang="tr-TR" sz="1200" dirty="0" err="1"/>
              <a:t>for</a:t>
            </a:r>
            <a:r>
              <a:rPr lang="tr-TR" sz="1200" dirty="0"/>
              <a:t> a </a:t>
            </a:r>
            <a:r>
              <a:rPr lang="tr-TR" sz="1200" dirty="0" err="1"/>
              <a:t>quadrotor</a:t>
            </a:r>
            <a:r>
              <a:rPr lang="tr-TR" sz="1200" dirty="0"/>
              <a:t> UAV. </a:t>
            </a:r>
            <a:r>
              <a:rPr lang="tr-TR" sz="1200" dirty="0" err="1"/>
              <a:t>Aerospace</a:t>
            </a:r>
            <a:r>
              <a:rPr lang="tr-TR" sz="1200" dirty="0"/>
              <a:t>, 9(8), 460.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en-US" altLang="en-US" sz="1600" dirty="0"/>
          </a:p>
          <a:p>
            <a:pPr algn="l"/>
            <a:r>
              <a:rPr lang="tr-TR" sz="1600" dirty="0"/>
              <a:t> 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26.12.2022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21</a:t>
            </a:fld>
            <a:endParaRPr lang="tr-T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DBB3B6-C75D-4729-F71C-32F4D318E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38F9D"/>
                </a:solidFill>
                <a:effectLst/>
                <a:latin typeface="Circular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329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112" y="72570"/>
            <a:ext cx="2614896" cy="585798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Referanslar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6C43D696-5A94-49E5-8C92-8F1908C6C7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112" y="747395"/>
            <a:ext cx="12222192" cy="5608955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[47] Web sitesi: </a:t>
            </a:r>
            <a:r>
              <a:rPr lang="tr-TR" sz="1600" dirty="0">
                <a:hlinkClick r:id="rId2"/>
              </a:rPr>
              <a:t>https://bit.ly/3Pk9fcI</a:t>
            </a:r>
            <a:r>
              <a:rPr lang="tr-TR" sz="1600" dirty="0"/>
              <a:t>, Erişim Tarihi: 13.12.2022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[48] Web sitesi: </a:t>
            </a:r>
            <a:r>
              <a:rPr lang="tr-TR" sz="1600" dirty="0">
                <a:hlinkClick r:id="rId3"/>
              </a:rPr>
              <a:t>https://bit.ly/3HtpSkg</a:t>
            </a:r>
            <a:r>
              <a:rPr lang="tr-TR" sz="1600" dirty="0"/>
              <a:t>,  Erişim Tarihi: 13.12.2022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sz="1600" dirty="0"/>
              <a:t>[49] Web sitesi: </a:t>
            </a:r>
            <a:r>
              <a:rPr lang="tr-TR" sz="1600" dirty="0">
                <a:hlinkClick r:id="rId4"/>
              </a:rPr>
              <a:t>https://bit.ly/3PAYtyO</a:t>
            </a:r>
            <a:r>
              <a:rPr lang="tr-TR" sz="1600" dirty="0"/>
              <a:t>, Erişim Tarihi: 19.12.2022</a:t>
            </a:r>
          </a:p>
          <a:p>
            <a:pPr algn="l"/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altLang="en-US" sz="1600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en-US" altLang="en-US" sz="1600" dirty="0"/>
          </a:p>
          <a:p>
            <a:pPr algn="l"/>
            <a:r>
              <a:rPr lang="tr-TR" sz="1600" dirty="0"/>
              <a:t> 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sz="160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26.12.2022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22</a:t>
            </a:fld>
            <a:endParaRPr lang="tr-TR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DBB3B6-C75D-4729-F71C-32F4D318E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76999"/>
            <a:ext cx="65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838F9D"/>
                </a:solidFill>
                <a:effectLst/>
                <a:latin typeface="Circular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47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7316481C-0A49-4796-812B-0D64F063B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498" y="655128"/>
            <a:ext cx="4613919" cy="1499616"/>
          </a:xfrm>
        </p:spPr>
        <p:txBody>
          <a:bodyPr anchor="b">
            <a:normAutofit/>
          </a:bodyPr>
          <a:lstStyle/>
          <a:p>
            <a:pPr algn="l"/>
            <a:r>
              <a:rPr lang="tr-TR" sz="4200"/>
              <a:t>Teşekkürler 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271697-90F1-4A23-8EF2-0179F2EAFA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"/>
            <a:ext cx="606972" cy="3233984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95757-F493-402A-BE9C-74CD02EBB0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 rot="-5400000">
            <a:off x="-786384" y="1060704"/>
            <a:ext cx="2185416" cy="365125"/>
          </a:xfrm>
        </p:spPr>
        <p:txBody>
          <a:bodyPr>
            <a:normAutofit/>
          </a:bodyPr>
          <a:lstStyle/>
          <a:p>
            <a:pPr algn="r">
              <a:spcAft>
                <a:spcPts val="600"/>
              </a:spcAft>
            </a:pPr>
            <a:fld id="{62155F9B-E036-4567-8C81-6029024E5A84}" type="datetime1">
              <a:rPr lang="tr-TR">
                <a:solidFill>
                  <a:schemeClr val="bg1"/>
                </a:solidFill>
              </a:rPr>
              <a:pPr algn="r">
                <a:spcAft>
                  <a:spcPts val="600"/>
                </a:spcAft>
              </a:pPr>
              <a:t>26.12.2022</a:t>
            </a:fld>
            <a:endParaRPr lang="tr-TR">
              <a:solidFill>
                <a:schemeClr val="bg1"/>
              </a:solidFill>
            </a:endParaRP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F49CE81-B2F4-47B2-9D4A-886DCE0A8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88720" y="73152"/>
            <a:ext cx="1178966" cy="232963"/>
            <a:chOff x="7763256" y="73152"/>
            <a:chExt cx="1178966" cy="232963"/>
          </a:xfrm>
        </p:grpSpPr>
        <p:sp>
          <p:nvSpPr>
            <p:cNvPr id="34" name="Rectangle 64">
              <a:extLst>
                <a:ext uri="{FF2B5EF4-FFF2-40B4-BE49-F238E27FC236}">
                  <a16:creationId xmlns:a16="http://schemas.microsoft.com/office/drawing/2014/main" id="{4BE32177-3EAD-42DA-997C-8DAE1BFEE5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66">
              <a:extLst>
                <a:ext uri="{FF2B5EF4-FFF2-40B4-BE49-F238E27FC236}">
                  <a16:creationId xmlns:a16="http://schemas.microsoft.com/office/drawing/2014/main" id="{A0DEE160-9825-4DB5-8188-911AC13EA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6307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64">
              <a:extLst>
                <a:ext uri="{FF2B5EF4-FFF2-40B4-BE49-F238E27FC236}">
                  <a16:creationId xmlns:a16="http://schemas.microsoft.com/office/drawing/2014/main" id="{9C5FEDB5-0AEE-40E4-9CA6-6718B956D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66">
              <a:extLst>
                <a:ext uri="{FF2B5EF4-FFF2-40B4-BE49-F238E27FC236}">
                  <a16:creationId xmlns:a16="http://schemas.microsoft.com/office/drawing/2014/main" id="{1A11DF2D-1D4B-45DA-906B-2A1F84C996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138122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64">
              <a:extLst>
                <a:ext uri="{FF2B5EF4-FFF2-40B4-BE49-F238E27FC236}">
                  <a16:creationId xmlns:a16="http://schemas.microsoft.com/office/drawing/2014/main" id="{B6A5BAC0-9806-4124-A584-7F924A6589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66">
              <a:extLst>
                <a:ext uri="{FF2B5EF4-FFF2-40B4-BE49-F238E27FC236}">
                  <a16:creationId xmlns:a16="http://schemas.microsoft.com/office/drawing/2014/main" id="{A8F6BFA3-38BE-4F0A-94D9-EF0E6EA01A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13167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64">
              <a:extLst>
                <a:ext uri="{FF2B5EF4-FFF2-40B4-BE49-F238E27FC236}">
                  <a16:creationId xmlns:a16="http://schemas.microsoft.com/office/drawing/2014/main" id="{BE6BCF21-959F-419E-BCA4-B20AF92EF4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66">
              <a:extLst>
                <a:ext uri="{FF2B5EF4-FFF2-40B4-BE49-F238E27FC236}">
                  <a16:creationId xmlns:a16="http://schemas.microsoft.com/office/drawing/2014/main" id="{54B6E037-E222-42EB-9AEB-C45EF2090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888211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64">
              <a:extLst>
                <a:ext uri="{FF2B5EF4-FFF2-40B4-BE49-F238E27FC236}">
                  <a16:creationId xmlns:a16="http://schemas.microsoft.com/office/drawing/2014/main" id="{A0494426-372E-42B8-87E1-170F1B596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66">
              <a:extLst>
                <a:ext uri="{FF2B5EF4-FFF2-40B4-BE49-F238E27FC236}">
                  <a16:creationId xmlns:a16="http://schemas.microsoft.com/office/drawing/2014/main" id="{14DB5AB5-5D73-4375-8CF4-DF4B7A5D7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3256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64">
              <a:extLst>
                <a:ext uri="{FF2B5EF4-FFF2-40B4-BE49-F238E27FC236}">
                  <a16:creationId xmlns:a16="http://schemas.microsoft.com/office/drawing/2014/main" id="{009B2A6E-6D36-4A9A-AFAA-CF4D85914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66">
              <a:extLst>
                <a:ext uri="{FF2B5EF4-FFF2-40B4-BE49-F238E27FC236}">
                  <a16:creationId xmlns:a16="http://schemas.microsoft.com/office/drawing/2014/main" id="{85DC0718-B29F-47A6-931F-F0EF9FA995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88785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id="{AAED958D-AFCC-4BEF-818A-EFF7E41D17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66">
              <a:extLst>
                <a:ext uri="{FF2B5EF4-FFF2-40B4-BE49-F238E27FC236}">
                  <a16:creationId xmlns:a16="http://schemas.microsoft.com/office/drawing/2014/main" id="{C216DD5A-D1AE-429E-937E-456A50345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762899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64">
              <a:extLst>
                <a:ext uri="{FF2B5EF4-FFF2-40B4-BE49-F238E27FC236}">
                  <a16:creationId xmlns:a16="http://schemas.microsoft.com/office/drawing/2014/main" id="{A845B253-9DEE-45AC-AADA-FAA6812C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66">
              <a:extLst>
                <a:ext uri="{FF2B5EF4-FFF2-40B4-BE49-F238E27FC236}">
                  <a16:creationId xmlns:a16="http://schemas.microsoft.com/office/drawing/2014/main" id="{CE7B6CBF-757B-4B55-84CB-062B712D38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7944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64">
              <a:extLst>
                <a:ext uri="{FF2B5EF4-FFF2-40B4-BE49-F238E27FC236}">
                  <a16:creationId xmlns:a16="http://schemas.microsoft.com/office/drawing/2014/main" id="{2CC28C7A-EF33-43D3-90CD-DCAC92546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66">
              <a:extLst>
                <a:ext uri="{FF2B5EF4-FFF2-40B4-BE49-F238E27FC236}">
                  <a16:creationId xmlns:a16="http://schemas.microsoft.com/office/drawing/2014/main" id="{BC0C9DCF-F15B-4B7A-A16B-37B4335E6B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512988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64">
              <a:extLst>
                <a:ext uri="{FF2B5EF4-FFF2-40B4-BE49-F238E27FC236}">
                  <a16:creationId xmlns:a16="http://schemas.microsoft.com/office/drawing/2014/main" id="{94991FD1-406A-4958-87D4-8DFA9FEA4C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73152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66">
              <a:extLst>
                <a:ext uri="{FF2B5EF4-FFF2-40B4-BE49-F238E27FC236}">
                  <a16:creationId xmlns:a16="http://schemas.microsoft.com/office/drawing/2014/main" id="{5CD32F69-27AD-4088-877C-E2A40F8B0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388033" y="246888"/>
              <a:ext cx="54368" cy="5922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1" name="Resim 10">
            <a:extLst>
              <a:ext uri="{FF2B5EF4-FFF2-40B4-BE49-F238E27FC236}">
                <a16:creationId xmlns:a16="http://schemas.microsoft.com/office/drawing/2014/main" id="{1B5DDA28-B37F-18B6-25AA-A9AFA33900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7665" y="95044"/>
            <a:ext cx="5511285" cy="3086319"/>
          </a:xfrm>
          <a:prstGeom prst="rect">
            <a:avLst/>
          </a:prstGeom>
        </p:spPr>
      </p:pic>
      <p:sp>
        <p:nvSpPr>
          <p:cNvPr id="55" name="Rectangle 54">
            <a:extLst>
              <a:ext uri="{FF2B5EF4-FFF2-40B4-BE49-F238E27FC236}">
                <a16:creationId xmlns:a16="http://schemas.microsoft.com/office/drawing/2014/main" id="{D9F5512A-48E1-4C07-B75E-3CCC517B68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233984"/>
            <a:ext cx="606972" cy="36240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80F27-EA9E-48C9-9FFF-EED175A64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3152" y="3383280"/>
            <a:ext cx="457200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fld id="{89A11690-4018-4631-8FAF-5D3B9C61C26D}" type="slidenum">
              <a:rPr lang="tr-TR">
                <a:solidFill>
                  <a:srgbClr val="FFFFFF"/>
                </a:solidFill>
              </a:rPr>
              <a:pPr algn="ctr">
                <a:spcAft>
                  <a:spcPts val="600"/>
                </a:spcAft>
              </a:pPr>
              <a:t>23</a:t>
            </a:fld>
            <a:endParaRPr lang="tr-TR">
              <a:solidFill>
                <a:srgbClr val="FFFFFF"/>
              </a:solidFill>
            </a:endParaRPr>
          </a:p>
        </p:txBody>
      </p:sp>
      <p:pic>
        <p:nvPicPr>
          <p:cNvPr id="24" name="Resim 23" descr="metin, açık hava nesnesi, gece göğü içeren bir resim&#10;&#10;Açıklama otomatik olarak oluşturuldu">
            <a:extLst>
              <a:ext uri="{FF2B5EF4-FFF2-40B4-BE49-F238E27FC236}">
                <a16:creationId xmlns:a16="http://schemas.microsoft.com/office/drawing/2014/main" id="{0476CBF1-05A5-4AD2-157D-8A1DD574B6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4202" y="3315854"/>
            <a:ext cx="5176945" cy="3455611"/>
          </a:xfrm>
          <a:prstGeom prst="rect">
            <a:avLst/>
          </a:prstGeom>
        </p:spPr>
      </p:pic>
      <p:pic>
        <p:nvPicPr>
          <p:cNvPr id="8" name="Resim 7">
            <a:extLst>
              <a:ext uri="{FF2B5EF4-FFF2-40B4-BE49-F238E27FC236}">
                <a16:creationId xmlns:a16="http://schemas.microsoft.com/office/drawing/2014/main" id="{93718CFD-33D1-0A0C-4F68-36BCAEBDAC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9838" y="3333994"/>
            <a:ext cx="5586942" cy="3419330"/>
          </a:xfrm>
          <a:prstGeom prst="rect">
            <a:avLst/>
          </a:prstGeom>
        </p:spPr>
      </p:pic>
      <p:sp>
        <p:nvSpPr>
          <p:cNvPr id="19" name="Başlık 1">
            <a:extLst>
              <a:ext uri="{FF2B5EF4-FFF2-40B4-BE49-F238E27FC236}">
                <a16:creationId xmlns:a16="http://schemas.microsoft.com/office/drawing/2014/main" id="{8040FE83-E2B0-4707-B8D5-70F96362641D}"/>
              </a:ext>
            </a:extLst>
          </p:cNvPr>
          <p:cNvSpPr txBox="1">
            <a:spLocks/>
          </p:cNvSpPr>
          <p:nvPr/>
        </p:nvSpPr>
        <p:spPr>
          <a:xfrm>
            <a:off x="385692" y="565112"/>
            <a:ext cx="3899297" cy="711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tr-TR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039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Learning </a:t>
            </a:r>
            <a:r>
              <a:rPr lang="tr-TR" sz="4000" dirty="0" err="1">
                <a:solidFill>
                  <a:srgbClr val="5C9138"/>
                </a:solidFill>
              </a:rPr>
              <a:t>Vector</a:t>
            </a:r>
            <a:r>
              <a:rPr lang="tr-TR" sz="4000" dirty="0">
                <a:solidFill>
                  <a:srgbClr val="5C9138"/>
                </a:solidFill>
              </a:rPr>
              <a:t> </a:t>
            </a:r>
            <a:r>
              <a:rPr lang="tr-TR" sz="4000" dirty="0" err="1">
                <a:solidFill>
                  <a:srgbClr val="5C9138"/>
                </a:solidFill>
              </a:rPr>
              <a:t>Quantization</a:t>
            </a:r>
            <a:r>
              <a:rPr lang="tr-TR" sz="4000" dirty="0">
                <a:solidFill>
                  <a:srgbClr val="5C9138"/>
                </a:solidFill>
              </a:rPr>
              <a:t> (LVQ)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54DF3F-AA60-4655-B0CD-593197322A72}" type="datetime1">
              <a:rPr lang="tr-TR" smtClean="0"/>
              <a:t>26.12.2022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3</a:t>
            </a:fld>
            <a:endParaRPr lang="tr-TR"/>
          </a:p>
        </p:txBody>
      </p:sp>
      <p:sp>
        <p:nvSpPr>
          <p:cNvPr id="8" name="Alt Başlık 2">
            <a:extLst>
              <a:ext uri="{FF2B5EF4-FFF2-40B4-BE49-F238E27FC236}">
                <a16:creationId xmlns:a16="http://schemas.microsoft.com/office/drawing/2014/main" id="{3F0BEB05-1927-6F6D-3DC3-52B80AD0F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089154"/>
            <a:ext cx="11643360" cy="5267196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Sınıflandırma amaçlı sıklıkla kullanılan bir YSA türüdür.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LVQ, rekabetçi ve öğretmenli öğrenmeyi birleştiren bir sinir ağıdır. 1986’da </a:t>
            </a:r>
            <a:r>
              <a:rPr lang="tr-TR" dirty="0" err="1"/>
              <a:t>Kohonen</a:t>
            </a:r>
            <a:r>
              <a:rPr lang="tr-TR" dirty="0"/>
              <a:t> tarafından önerilmiştir.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LVQ, rekabetçi öğrenmede yer alan «kazanan hepsini alır» mantığına göre hareket etmektedir.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LVQ ağları tasarımcılar için kolay yorumlanabilir prototipler oluşturmaktadır.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Ağ eğitilirken her iterasyonda çıktı değerinin doğru olup olmadığı söylenmektedir.</a:t>
            </a:r>
          </a:p>
        </p:txBody>
      </p:sp>
    </p:spTree>
    <p:extLst>
      <p:ext uri="{BB962C8B-B14F-4D97-AF65-F5344CB8AC3E}">
        <p14:creationId xmlns:p14="http://schemas.microsoft.com/office/powerpoint/2010/main" val="347501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LVQ Ağların Yapısı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0" y="6492875"/>
            <a:ext cx="1091015" cy="365125"/>
          </a:xfrm>
        </p:spPr>
        <p:txBody>
          <a:bodyPr/>
          <a:lstStyle/>
          <a:p>
            <a:fld id="{5854DF3F-AA60-4655-B0CD-593197322A72}" type="datetime1">
              <a:rPr lang="tr-TR" smtClean="0"/>
              <a:t>26.12.2022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4</a:t>
            </a:fld>
            <a:endParaRPr lang="tr-TR"/>
          </a:p>
        </p:txBody>
      </p:sp>
      <p:sp>
        <p:nvSpPr>
          <p:cNvPr id="8" name="Alt Başlık 2">
            <a:extLst>
              <a:ext uri="{FF2B5EF4-FFF2-40B4-BE49-F238E27FC236}">
                <a16:creationId xmlns:a16="http://schemas.microsoft.com/office/drawing/2014/main" id="{3F0BEB05-1927-6F6D-3DC3-52B80AD0F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090" y="670448"/>
            <a:ext cx="11643360" cy="455511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LQV ağı üç katmandan oluşmaktadır.</a:t>
            </a:r>
          </a:p>
        </p:txBody>
      </p:sp>
      <p:grpSp>
        <p:nvGrpSpPr>
          <p:cNvPr id="127" name="Grup 126">
            <a:extLst>
              <a:ext uri="{FF2B5EF4-FFF2-40B4-BE49-F238E27FC236}">
                <a16:creationId xmlns:a16="http://schemas.microsoft.com/office/drawing/2014/main" id="{7E3C4366-56FF-4AE7-5FB7-0DB38163E9E4}"/>
              </a:ext>
            </a:extLst>
          </p:cNvPr>
          <p:cNvGrpSpPr/>
          <p:nvPr/>
        </p:nvGrpSpPr>
        <p:grpSpPr>
          <a:xfrm>
            <a:off x="1456469" y="1869462"/>
            <a:ext cx="8754601" cy="4877625"/>
            <a:chOff x="1314408" y="1834916"/>
            <a:chExt cx="8754601" cy="4877625"/>
          </a:xfrm>
        </p:grpSpPr>
        <p:sp>
          <p:nvSpPr>
            <p:cNvPr id="4" name="Alt Başlık 2">
              <a:extLst>
                <a:ext uri="{FF2B5EF4-FFF2-40B4-BE49-F238E27FC236}">
                  <a16:creationId xmlns:a16="http://schemas.microsoft.com/office/drawing/2014/main" id="{922BA880-5247-6462-1A48-0B5B6EC9B3A0}"/>
                </a:ext>
              </a:extLst>
            </p:cNvPr>
            <p:cNvSpPr txBox="1">
              <a:spLocks/>
            </p:cNvSpPr>
            <p:nvPr/>
          </p:nvSpPr>
          <p:spPr>
            <a:xfrm>
              <a:off x="1378233" y="2009868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dirty="0">
                  <a:solidFill>
                    <a:srgbClr val="FF0000"/>
                  </a:solidFill>
                </a:rPr>
                <a:t>Gk_1</a:t>
              </a:r>
            </a:p>
          </p:txBody>
        </p:sp>
        <p:sp>
          <p:nvSpPr>
            <p:cNvPr id="7" name="Alt Başlık 2">
              <a:extLst>
                <a:ext uri="{FF2B5EF4-FFF2-40B4-BE49-F238E27FC236}">
                  <a16:creationId xmlns:a16="http://schemas.microsoft.com/office/drawing/2014/main" id="{6D04FC0E-11AA-DD7F-44F9-CD7D8B09ED52}"/>
                </a:ext>
              </a:extLst>
            </p:cNvPr>
            <p:cNvSpPr txBox="1">
              <a:spLocks/>
            </p:cNvSpPr>
            <p:nvPr/>
          </p:nvSpPr>
          <p:spPr>
            <a:xfrm>
              <a:off x="1320640" y="2908192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dirty="0">
                  <a:solidFill>
                    <a:srgbClr val="FF0000"/>
                  </a:solidFill>
                </a:rPr>
                <a:t>Gk_2</a:t>
              </a:r>
            </a:p>
          </p:txBody>
        </p:sp>
        <p:cxnSp>
          <p:nvCxnSpPr>
            <p:cNvPr id="9" name="Düz Ok Bağlayıcısı 8">
              <a:extLst>
                <a:ext uri="{FF2B5EF4-FFF2-40B4-BE49-F238E27FC236}">
                  <a16:creationId xmlns:a16="http://schemas.microsoft.com/office/drawing/2014/main" id="{E3D2FE73-0327-E6BD-C33B-F77604EF6A59}"/>
                </a:ext>
              </a:extLst>
            </p:cNvPr>
            <p:cNvCxnSpPr>
              <a:cxnSpLocks/>
              <a:stCxn id="10" idx="6"/>
              <a:endCxn id="19" idx="2"/>
            </p:cNvCxnSpPr>
            <p:nvPr/>
          </p:nvCxnSpPr>
          <p:spPr>
            <a:xfrm>
              <a:off x="3695807" y="2187901"/>
              <a:ext cx="174491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DED642D-C3EE-A14F-B404-50765B45F9FF}"/>
                </a:ext>
              </a:extLst>
            </p:cNvPr>
            <p:cNvSpPr/>
            <p:nvPr/>
          </p:nvSpPr>
          <p:spPr>
            <a:xfrm>
              <a:off x="3060411" y="1856413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11" name="Düz Ok Bağlayıcısı 10">
              <a:extLst>
                <a:ext uri="{FF2B5EF4-FFF2-40B4-BE49-F238E27FC236}">
                  <a16:creationId xmlns:a16="http://schemas.microsoft.com/office/drawing/2014/main" id="{A0D1D5B6-BE12-59F0-C5B6-10E6F59376D9}"/>
                </a:ext>
              </a:extLst>
            </p:cNvPr>
            <p:cNvCxnSpPr>
              <a:cxnSpLocks/>
              <a:stCxn id="4" idx="3"/>
              <a:endCxn id="10" idx="2"/>
            </p:cNvCxnSpPr>
            <p:nvPr/>
          </p:nvCxnSpPr>
          <p:spPr>
            <a:xfrm flipV="1">
              <a:off x="2393784" y="2187901"/>
              <a:ext cx="666627" cy="12429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Düz Ok Bağlayıcısı 11">
              <a:extLst>
                <a:ext uri="{FF2B5EF4-FFF2-40B4-BE49-F238E27FC236}">
                  <a16:creationId xmlns:a16="http://schemas.microsoft.com/office/drawing/2014/main" id="{970C2EB2-754A-AF06-2982-BFD79621B2D8}"/>
                </a:ext>
              </a:extLst>
            </p:cNvPr>
            <p:cNvCxnSpPr>
              <a:cxnSpLocks/>
              <a:stCxn id="26" idx="6"/>
              <a:endCxn id="13" idx="1"/>
            </p:cNvCxnSpPr>
            <p:nvPr/>
          </p:nvCxnSpPr>
          <p:spPr>
            <a:xfrm>
              <a:off x="8396732" y="2187900"/>
              <a:ext cx="640868" cy="124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Alt Başlık 2">
              <a:extLst>
                <a:ext uri="{FF2B5EF4-FFF2-40B4-BE49-F238E27FC236}">
                  <a16:creationId xmlns:a16="http://schemas.microsoft.com/office/drawing/2014/main" id="{5267D7B1-E1DA-9D4C-DBAF-E51F294DD5E4}"/>
                </a:ext>
              </a:extLst>
            </p:cNvPr>
            <p:cNvSpPr txBox="1">
              <a:spLocks/>
            </p:cNvSpPr>
            <p:nvPr/>
          </p:nvSpPr>
          <p:spPr>
            <a:xfrm>
              <a:off x="9037600" y="2009868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dirty="0" err="1"/>
                <a:t>Çm</a:t>
              </a:r>
              <a:r>
                <a:rPr lang="tr-TR" dirty="0"/>
                <a:t>_ 1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0D60B06-454D-B148-F8E2-59E51237AD1F}"/>
                </a:ext>
              </a:extLst>
            </p:cNvPr>
            <p:cNvSpPr/>
            <p:nvPr/>
          </p:nvSpPr>
          <p:spPr>
            <a:xfrm>
              <a:off x="3062042" y="2767166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Düz Ok Bağlayıcısı 14">
              <a:extLst>
                <a:ext uri="{FF2B5EF4-FFF2-40B4-BE49-F238E27FC236}">
                  <a16:creationId xmlns:a16="http://schemas.microsoft.com/office/drawing/2014/main" id="{10DE5120-9864-4890-C65C-7E26C25EBEE4}"/>
                </a:ext>
              </a:extLst>
            </p:cNvPr>
            <p:cNvCxnSpPr>
              <a:cxnSpLocks/>
              <a:stCxn id="7" idx="3"/>
              <a:endCxn id="14" idx="2"/>
            </p:cNvCxnSpPr>
            <p:nvPr/>
          </p:nvCxnSpPr>
          <p:spPr>
            <a:xfrm>
              <a:off x="2336191" y="3098654"/>
              <a:ext cx="7258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" name="Düz Ok Bağlayıcısı 15">
              <a:extLst>
                <a:ext uri="{FF2B5EF4-FFF2-40B4-BE49-F238E27FC236}">
                  <a16:creationId xmlns:a16="http://schemas.microsoft.com/office/drawing/2014/main" id="{626050E0-1873-255F-7D57-CD6C7073802B}"/>
                </a:ext>
              </a:extLst>
            </p:cNvPr>
            <p:cNvCxnSpPr>
              <a:cxnSpLocks/>
              <a:stCxn id="14" idx="6"/>
              <a:endCxn id="19" idx="2"/>
            </p:cNvCxnSpPr>
            <p:nvPr/>
          </p:nvCxnSpPr>
          <p:spPr>
            <a:xfrm flipV="1">
              <a:off x="3697438" y="2187901"/>
              <a:ext cx="1743287" cy="91075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638CA0B-5E6E-3FDF-2E8F-DF818F45667E}"/>
                </a:ext>
              </a:extLst>
            </p:cNvPr>
            <p:cNvSpPr/>
            <p:nvPr/>
          </p:nvSpPr>
          <p:spPr>
            <a:xfrm>
              <a:off x="5440725" y="1834916"/>
              <a:ext cx="793487" cy="705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20" name="Alt Başlık 2">
              <a:extLst>
                <a:ext uri="{FF2B5EF4-FFF2-40B4-BE49-F238E27FC236}">
                  <a16:creationId xmlns:a16="http://schemas.microsoft.com/office/drawing/2014/main" id="{012CB8CF-00B2-FAE3-2F31-D71AD281A686}"/>
                </a:ext>
              </a:extLst>
            </p:cNvPr>
            <p:cNvSpPr txBox="1">
              <a:spLocks/>
            </p:cNvSpPr>
            <p:nvPr/>
          </p:nvSpPr>
          <p:spPr>
            <a:xfrm>
              <a:off x="1314408" y="6181080"/>
              <a:ext cx="1091015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dirty="0" err="1">
                  <a:solidFill>
                    <a:srgbClr val="FF0000"/>
                  </a:solidFill>
                </a:rPr>
                <a:t>Gk_n</a:t>
              </a:r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97D2A34-719F-1039-A2B7-B0D67EBC2A37}"/>
                </a:ext>
              </a:extLst>
            </p:cNvPr>
            <p:cNvSpPr/>
            <p:nvPr/>
          </p:nvSpPr>
          <p:spPr>
            <a:xfrm>
              <a:off x="3054179" y="6049565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22" name="Düz Ok Bağlayıcısı 21">
              <a:extLst>
                <a:ext uri="{FF2B5EF4-FFF2-40B4-BE49-F238E27FC236}">
                  <a16:creationId xmlns:a16="http://schemas.microsoft.com/office/drawing/2014/main" id="{DED087DE-2D9C-C818-125B-D444EA45C459}"/>
                </a:ext>
              </a:extLst>
            </p:cNvPr>
            <p:cNvCxnSpPr>
              <a:cxnSpLocks/>
              <a:stCxn id="20" idx="3"/>
              <a:endCxn id="21" idx="2"/>
            </p:cNvCxnSpPr>
            <p:nvPr/>
          </p:nvCxnSpPr>
          <p:spPr>
            <a:xfrm>
              <a:off x="2405423" y="6371542"/>
              <a:ext cx="648756" cy="95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Düz Ok Bağlayıcısı 22">
              <a:extLst>
                <a:ext uri="{FF2B5EF4-FFF2-40B4-BE49-F238E27FC236}">
                  <a16:creationId xmlns:a16="http://schemas.microsoft.com/office/drawing/2014/main" id="{8739ACA9-BF80-A489-5F56-F61A43629601}"/>
                </a:ext>
              </a:extLst>
            </p:cNvPr>
            <p:cNvCxnSpPr>
              <a:cxnSpLocks/>
              <a:stCxn id="21" idx="6"/>
              <a:endCxn id="19" idx="2"/>
            </p:cNvCxnSpPr>
            <p:nvPr/>
          </p:nvCxnSpPr>
          <p:spPr>
            <a:xfrm flipV="1">
              <a:off x="3689575" y="2187901"/>
              <a:ext cx="1751150" cy="419315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B4582B0D-5C13-F936-53FD-C9170B4AAF7C}"/>
                </a:ext>
              </a:extLst>
            </p:cNvPr>
            <p:cNvSpPr/>
            <p:nvPr/>
          </p:nvSpPr>
          <p:spPr>
            <a:xfrm>
              <a:off x="5460644" y="2738852"/>
              <a:ext cx="793487" cy="705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9DA96B-F3F0-7403-B8E7-93B9199C43B1}"/>
                </a:ext>
              </a:extLst>
            </p:cNvPr>
            <p:cNvSpPr/>
            <p:nvPr/>
          </p:nvSpPr>
          <p:spPr>
            <a:xfrm>
              <a:off x="5420864" y="5813556"/>
              <a:ext cx="813348" cy="6629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B8C116D-1BC6-B223-B065-406166B51159}"/>
                </a:ext>
              </a:extLst>
            </p:cNvPr>
            <p:cNvSpPr/>
            <p:nvPr/>
          </p:nvSpPr>
          <p:spPr>
            <a:xfrm>
              <a:off x="7639022" y="1871881"/>
              <a:ext cx="757710" cy="6320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038A58EC-8274-36B5-1141-E05187043316}"/>
                </a:ext>
              </a:extLst>
            </p:cNvPr>
            <p:cNvSpPr/>
            <p:nvPr/>
          </p:nvSpPr>
          <p:spPr>
            <a:xfrm>
              <a:off x="7623164" y="4082610"/>
              <a:ext cx="757710" cy="6320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E41DB29-4DD9-F6F3-9764-FE721DE1DAC6}"/>
                </a:ext>
              </a:extLst>
            </p:cNvPr>
            <p:cNvSpPr/>
            <p:nvPr/>
          </p:nvSpPr>
          <p:spPr>
            <a:xfrm>
              <a:off x="7639022" y="5805263"/>
              <a:ext cx="757710" cy="6320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30" name="Düz Ok Bağlayıcısı 29">
              <a:extLst>
                <a:ext uri="{FF2B5EF4-FFF2-40B4-BE49-F238E27FC236}">
                  <a16:creationId xmlns:a16="http://schemas.microsoft.com/office/drawing/2014/main" id="{EE424509-F873-1E85-1651-3B26ED88BC83}"/>
                </a:ext>
              </a:extLst>
            </p:cNvPr>
            <p:cNvCxnSpPr>
              <a:cxnSpLocks/>
              <a:stCxn id="10" idx="6"/>
              <a:endCxn id="24" idx="2"/>
            </p:cNvCxnSpPr>
            <p:nvPr/>
          </p:nvCxnSpPr>
          <p:spPr>
            <a:xfrm>
              <a:off x="3695807" y="2187901"/>
              <a:ext cx="1764837" cy="90393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1" name="Düz Ok Bağlayıcısı 30">
              <a:extLst>
                <a:ext uri="{FF2B5EF4-FFF2-40B4-BE49-F238E27FC236}">
                  <a16:creationId xmlns:a16="http://schemas.microsoft.com/office/drawing/2014/main" id="{16E6DAC1-B092-6835-4A4D-77770091C39E}"/>
                </a:ext>
              </a:extLst>
            </p:cNvPr>
            <p:cNvCxnSpPr>
              <a:cxnSpLocks/>
              <a:stCxn id="10" idx="6"/>
              <a:endCxn id="25" idx="2"/>
            </p:cNvCxnSpPr>
            <p:nvPr/>
          </p:nvCxnSpPr>
          <p:spPr>
            <a:xfrm>
              <a:off x="3695807" y="2187901"/>
              <a:ext cx="1725057" cy="395714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Düz Ok Bağlayıcısı 31">
              <a:extLst>
                <a:ext uri="{FF2B5EF4-FFF2-40B4-BE49-F238E27FC236}">
                  <a16:creationId xmlns:a16="http://schemas.microsoft.com/office/drawing/2014/main" id="{81D76F6B-E849-E8F2-5AAA-9CE0EEA1F82E}"/>
                </a:ext>
              </a:extLst>
            </p:cNvPr>
            <p:cNvCxnSpPr>
              <a:cxnSpLocks/>
              <a:stCxn id="14" idx="6"/>
              <a:endCxn id="24" idx="2"/>
            </p:cNvCxnSpPr>
            <p:nvPr/>
          </p:nvCxnSpPr>
          <p:spPr>
            <a:xfrm flipV="1">
              <a:off x="3697438" y="3091837"/>
              <a:ext cx="1763206" cy="681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Düz Ok Bağlayıcısı 32">
              <a:extLst>
                <a:ext uri="{FF2B5EF4-FFF2-40B4-BE49-F238E27FC236}">
                  <a16:creationId xmlns:a16="http://schemas.microsoft.com/office/drawing/2014/main" id="{AEE0CFB3-362C-1EE0-96D0-B8AF6105DAC5}"/>
                </a:ext>
              </a:extLst>
            </p:cNvPr>
            <p:cNvCxnSpPr>
              <a:cxnSpLocks/>
              <a:stCxn id="14" idx="6"/>
              <a:endCxn id="25" idx="2"/>
            </p:cNvCxnSpPr>
            <p:nvPr/>
          </p:nvCxnSpPr>
          <p:spPr>
            <a:xfrm>
              <a:off x="3697438" y="3098654"/>
              <a:ext cx="1723426" cy="30463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4" name="Düz Ok Bağlayıcısı 33">
              <a:extLst>
                <a:ext uri="{FF2B5EF4-FFF2-40B4-BE49-F238E27FC236}">
                  <a16:creationId xmlns:a16="http://schemas.microsoft.com/office/drawing/2014/main" id="{6B1C2507-EA83-EA1E-1952-A6B72DEB0A4A}"/>
                </a:ext>
              </a:extLst>
            </p:cNvPr>
            <p:cNvCxnSpPr>
              <a:cxnSpLocks/>
              <a:stCxn id="21" idx="6"/>
              <a:endCxn id="24" idx="2"/>
            </p:cNvCxnSpPr>
            <p:nvPr/>
          </p:nvCxnSpPr>
          <p:spPr>
            <a:xfrm flipV="1">
              <a:off x="3689575" y="3091837"/>
              <a:ext cx="1771069" cy="328921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Düz Ok Bağlayıcısı 34">
              <a:extLst>
                <a:ext uri="{FF2B5EF4-FFF2-40B4-BE49-F238E27FC236}">
                  <a16:creationId xmlns:a16="http://schemas.microsoft.com/office/drawing/2014/main" id="{B3A1F963-B331-21FB-766D-EC9B6A2A2243}"/>
                </a:ext>
              </a:extLst>
            </p:cNvPr>
            <p:cNvCxnSpPr>
              <a:cxnSpLocks/>
              <a:stCxn id="21" idx="6"/>
              <a:endCxn id="25" idx="2"/>
            </p:cNvCxnSpPr>
            <p:nvPr/>
          </p:nvCxnSpPr>
          <p:spPr>
            <a:xfrm flipV="1">
              <a:off x="3689575" y="6145045"/>
              <a:ext cx="1731289" cy="23600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6" name="Düz Ok Bağlayıcısı 35">
              <a:extLst>
                <a:ext uri="{FF2B5EF4-FFF2-40B4-BE49-F238E27FC236}">
                  <a16:creationId xmlns:a16="http://schemas.microsoft.com/office/drawing/2014/main" id="{F5DA8BC5-2E08-2234-0E84-E799B2E4A91C}"/>
                </a:ext>
              </a:extLst>
            </p:cNvPr>
            <p:cNvCxnSpPr>
              <a:cxnSpLocks/>
              <a:stCxn id="19" idx="6"/>
              <a:endCxn id="26" idx="2"/>
            </p:cNvCxnSpPr>
            <p:nvPr/>
          </p:nvCxnSpPr>
          <p:spPr>
            <a:xfrm flipV="1">
              <a:off x="6234212" y="2187900"/>
              <a:ext cx="1404810" cy="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4" name="Düz Ok Bağlayıcısı 43">
              <a:extLst>
                <a:ext uri="{FF2B5EF4-FFF2-40B4-BE49-F238E27FC236}">
                  <a16:creationId xmlns:a16="http://schemas.microsoft.com/office/drawing/2014/main" id="{66B4F8C7-5104-B1AA-3B71-ACBCA4320C0B}"/>
                </a:ext>
              </a:extLst>
            </p:cNvPr>
            <p:cNvCxnSpPr>
              <a:cxnSpLocks/>
              <a:endCxn id="45" idx="1"/>
            </p:cNvCxnSpPr>
            <p:nvPr/>
          </p:nvCxnSpPr>
          <p:spPr>
            <a:xfrm>
              <a:off x="8380874" y="4399374"/>
              <a:ext cx="640868" cy="124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5" name="Alt Başlık 2">
              <a:extLst>
                <a:ext uri="{FF2B5EF4-FFF2-40B4-BE49-F238E27FC236}">
                  <a16:creationId xmlns:a16="http://schemas.microsoft.com/office/drawing/2014/main" id="{8BDF4EE3-7375-C6B5-FF3C-8783C79D2321}"/>
                </a:ext>
              </a:extLst>
            </p:cNvPr>
            <p:cNvSpPr txBox="1">
              <a:spLocks/>
            </p:cNvSpPr>
            <p:nvPr/>
          </p:nvSpPr>
          <p:spPr>
            <a:xfrm>
              <a:off x="9021742" y="4221342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dirty="0"/>
                <a:t>Çm_2</a:t>
              </a:r>
            </a:p>
          </p:txBody>
        </p:sp>
        <p:cxnSp>
          <p:nvCxnSpPr>
            <p:cNvPr id="46" name="Düz Ok Bağlayıcısı 45">
              <a:extLst>
                <a:ext uri="{FF2B5EF4-FFF2-40B4-BE49-F238E27FC236}">
                  <a16:creationId xmlns:a16="http://schemas.microsoft.com/office/drawing/2014/main" id="{14BC5EA2-48E4-8329-29AB-0727F9066EAA}"/>
                </a:ext>
              </a:extLst>
            </p:cNvPr>
            <p:cNvCxnSpPr>
              <a:cxnSpLocks/>
              <a:stCxn id="28" idx="6"/>
              <a:endCxn id="47" idx="1"/>
            </p:cNvCxnSpPr>
            <p:nvPr/>
          </p:nvCxnSpPr>
          <p:spPr>
            <a:xfrm>
              <a:off x="8396732" y="6121282"/>
              <a:ext cx="65672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Alt Başlık 2">
              <a:extLst>
                <a:ext uri="{FF2B5EF4-FFF2-40B4-BE49-F238E27FC236}">
                  <a16:creationId xmlns:a16="http://schemas.microsoft.com/office/drawing/2014/main" id="{C4C1DD68-DDC6-97BA-CB4B-0ADF033B6D05}"/>
                </a:ext>
              </a:extLst>
            </p:cNvPr>
            <p:cNvSpPr txBox="1">
              <a:spLocks/>
            </p:cNvSpPr>
            <p:nvPr/>
          </p:nvSpPr>
          <p:spPr>
            <a:xfrm>
              <a:off x="9053458" y="5930820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dirty="0" err="1"/>
                <a:t>Çm_n</a:t>
              </a:r>
              <a:endParaRPr lang="tr-TR" dirty="0"/>
            </a:p>
          </p:txBody>
        </p:sp>
        <p:cxnSp>
          <p:nvCxnSpPr>
            <p:cNvPr id="48" name="Düz Bağlayıcı 47">
              <a:extLst>
                <a:ext uri="{FF2B5EF4-FFF2-40B4-BE49-F238E27FC236}">
                  <a16:creationId xmlns:a16="http://schemas.microsoft.com/office/drawing/2014/main" id="{FD327DF8-789D-8EC7-DBCA-9432A6483F94}"/>
                </a:ext>
              </a:extLst>
            </p:cNvPr>
            <p:cNvCxnSpPr>
              <a:cxnSpLocks/>
            </p:cNvCxnSpPr>
            <p:nvPr/>
          </p:nvCxnSpPr>
          <p:spPr>
            <a:xfrm>
              <a:off x="3403429" y="5352417"/>
              <a:ext cx="0" cy="46113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63E72E5-A64E-364F-8112-B4AFAF0213A2}"/>
                </a:ext>
              </a:extLst>
            </p:cNvPr>
            <p:cNvSpPr/>
            <p:nvPr/>
          </p:nvSpPr>
          <p:spPr>
            <a:xfrm>
              <a:off x="3058780" y="3667122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AB60127-B7C5-4BCF-C7D2-CCD4EF243603}"/>
                </a:ext>
              </a:extLst>
            </p:cNvPr>
            <p:cNvSpPr/>
            <p:nvPr/>
          </p:nvSpPr>
          <p:spPr>
            <a:xfrm>
              <a:off x="3060411" y="4577875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8AAB535C-6D95-11F4-5D4E-C0E7455726F6}"/>
                </a:ext>
              </a:extLst>
            </p:cNvPr>
            <p:cNvSpPr/>
            <p:nvPr/>
          </p:nvSpPr>
          <p:spPr>
            <a:xfrm>
              <a:off x="5490982" y="3660858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BAD884E2-1F0A-6747-7A11-8EE4F47ADC4C}"/>
                </a:ext>
              </a:extLst>
            </p:cNvPr>
            <p:cNvSpPr/>
            <p:nvPr/>
          </p:nvSpPr>
          <p:spPr>
            <a:xfrm>
              <a:off x="5492613" y="4571611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71" name="Düz Ok Bağlayıcısı 70">
              <a:extLst>
                <a:ext uri="{FF2B5EF4-FFF2-40B4-BE49-F238E27FC236}">
                  <a16:creationId xmlns:a16="http://schemas.microsoft.com/office/drawing/2014/main" id="{67805EBF-86A9-BDAC-8B5F-A3BA2D825C9E}"/>
                </a:ext>
              </a:extLst>
            </p:cNvPr>
            <p:cNvCxnSpPr>
              <a:cxnSpLocks/>
              <a:stCxn id="61" idx="6"/>
              <a:endCxn id="19" idx="2"/>
            </p:cNvCxnSpPr>
            <p:nvPr/>
          </p:nvCxnSpPr>
          <p:spPr>
            <a:xfrm flipV="1">
              <a:off x="3694176" y="2187901"/>
              <a:ext cx="1746549" cy="181070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4" name="Düz Ok Bağlayıcısı 73">
              <a:extLst>
                <a:ext uri="{FF2B5EF4-FFF2-40B4-BE49-F238E27FC236}">
                  <a16:creationId xmlns:a16="http://schemas.microsoft.com/office/drawing/2014/main" id="{42A4D2B9-03A4-45FB-9DD7-D8E344EDB098}"/>
                </a:ext>
              </a:extLst>
            </p:cNvPr>
            <p:cNvCxnSpPr>
              <a:cxnSpLocks/>
              <a:stCxn id="62" idx="6"/>
              <a:endCxn id="19" idx="2"/>
            </p:cNvCxnSpPr>
            <p:nvPr/>
          </p:nvCxnSpPr>
          <p:spPr>
            <a:xfrm flipV="1">
              <a:off x="3695807" y="2187901"/>
              <a:ext cx="1744918" cy="272146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7" name="Düz Ok Bağlayıcısı 76">
              <a:extLst>
                <a:ext uri="{FF2B5EF4-FFF2-40B4-BE49-F238E27FC236}">
                  <a16:creationId xmlns:a16="http://schemas.microsoft.com/office/drawing/2014/main" id="{3C96C976-E14E-79F9-0409-E81CC3457C53}"/>
                </a:ext>
              </a:extLst>
            </p:cNvPr>
            <p:cNvCxnSpPr>
              <a:cxnSpLocks/>
              <a:stCxn id="61" idx="6"/>
              <a:endCxn id="24" idx="2"/>
            </p:cNvCxnSpPr>
            <p:nvPr/>
          </p:nvCxnSpPr>
          <p:spPr>
            <a:xfrm flipV="1">
              <a:off x="3694176" y="3091837"/>
              <a:ext cx="1766468" cy="90677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0" name="Düz Ok Bağlayıcısı 79">
              <a:extLst>
                <a:ext uri="{FF2B5EF4-FFF2-40B4-BE49-F238E27FC236}">
                  <a16:creationId xmlns:a16="http://schemas.microsoft.com/office/drawing/2014/main" id="{EDE63FBE-EEAB-4A96-CC46-19A729AC4C06}"/>
                </a:ext>
              </a:extLst>
            </p:cNvPr>
            <p:cNvCxnSpPr>
              <a:cxnSpLocks/>
              <a:stCxn id="61" idx="6"/>
              <a:endCxn id="69" idx="2"/>
            </p:cNvCxnSpPr>
            <p:nvPr/>
          </p:nvCxnSpPr>
          <p:spPr>
            <a:xfrm flipV="1">
              <a:off x="3694176" y="3992346"/>
              <a:ext cx="1796806" cy="626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3" name="Düz Ok Bağlayıcısı 82">
              <a:extLst>
                <a:ext uri="{FF2B5EF4-FFF2-40B4-BE49-F238E27FC236}">
                  <a16:creationId xmlns:a16="http://schemas.microsoft.com/office/drawing/2014/main" id="{C400E31A-7161-8486-6768-D8F8737948A9}"/>
                </a:ext>
              </a:extLst>
            </p:cNvPr>
            <p:cNvCxnSpPr>
              <a:cxnSpLocks/>
              <a:stCxn id="61" idx="6"/>
              <a:endCxn id="70" idx="2"/>
            </p:cNvCxnSpPr>
            <p:nvPr/>
          </p:nvCxnSpPr>
          <p:spPr>
            <a:xfrm>
              <a:off x="3694176" y="3998610"/>
              <a:ext cx="1798437" cy="90448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6" name="Düz Ok Bağlayıcısı 85">
              <a:extLst>
                <a:ext uri="{FF2B5EF4-FFF2-40B4-BE49-F238E27FC236}">
                  <a16:creationId xmlns:a16="http://schemas.microsoft.com/office/drawing/2014/main" id="{A692DFEC-370C-6A82-D4C1-1745E8B4E2B3}"/>
                </a:ext>
              </a:extLst>
            </p:cNvPr>
            <p:cNvCxnSpPr>
              <a:cxnSpLocks/>
              <a:stCxn id="61" idx="6"/>
              <a:endCxn id="25" idx="2"/>
            </p:cNvCxnSpPr>
            <p:nvPr/>
          </p:nvCxnSpPr>
          <p:spPr>
            <a:xfrm>
              <a:off x="3694176" y="3998610"/>
              <a:ext cx="1726688" cy="214643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9" name="Düz Ok Bağlayıcısı 88">
              <a:extLst>
                <a:ext uri="{FF2B5EF4-FFF2-40B4-BE49-F238E27FC236}">
                  <a16:creationId xmlns:a16="http://schemas.microsoft.com/office/drawing/2014/main" id="{96C1DFDB-C763-5E0D-8B99-D7FA3465B649}"/>
                </a:ext>
              </a:extLst>
            </p:cNvPr>
            <p:cNvCxnSpPr>
              <a:cxnSpLocks/>
              <a:stCxn id="62" idx="6"/>
              <a:endCxn id="69" idx="2"/>
            </p:cNvCxnSpPr>
            <p:nvPr/>
          </p:nvCxnSpPr>
          <p:spPr>
            <a:xfrm flipV="1">
              <a:off x="3695807" y="3992346"/>
              <a:ext cx="1795175" cy="91701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2" name="Düz Ok Bağlayıcısı 91">
              <a:extLst>
                <a:ext uri="{FF2B5EF4-FFF2-40B4-BE49-F238E27FC236}">
                  <a16:creationId xmlns:a16="http://schemas.microsoft.com/office/drawing/2014/main" id="{E9560E1D-97B6-0B97-1B31-0577E35B5431}"/>
                </a:ext>
              </a:extLst>
            </p:cNvPr>
            <p:cNvCxnSpPr>
              <a:cxnSpLocks/>
              <a:stCxn id="21" idx="6"/>
              <a:endCxn id="69" idx="2"/>
            </p:cNvCxnSpPr>
            <p:nvPr/>
          </p:nvCxnSpPr>
          <p:spPr>
            <a:xfrm flipV="1">
              <a:off x="3689575" y="3992346"/>
              <a:ext cx="1801407" cy="238870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5" name="Düz Ok Bağlayıcısı 94">
              <a:extLst>
                <a:ext uri="{FF2B5EF4-FFF2-40B4-BE49-F238E27FC236}">
                  <a16:creationId xmlns:a16="http://schemas.microsoft.com/office/drawing/2014/main" id="{3B381F49-4847-BC8B-6E68-96600E7D438F}"/>
                </a:ext>
              </a:extLst>
            </p:cNvPr>
            <p:cNvCxnSpPr>
              <a:cxnSpLocks/>
              <a:stCxn id="10" idx="6"/>
              <a:endCxn id="69" idx="2"/>
            </p:cNvCxnSpPr>
            <p:nvPr/>
          </p:nvCxnSpPr>
          <p:spPr>
            <a:xfrm>
              <a:off x="3695807" y="2187901"/>
              <a:ext cx="1795175" cy="180444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8" name="Düz Ok Bağlayıcısı 97">
              <a:extLst>
                <a:ext uri="{FF2B5EF4-FFF2-40B4-BE49-F238E27FC236}">
                  <a16:creationId xmlns:a16="http://schemas.microsoft.com/office/drawing/2014/main" id="{CB900207-CAE6-F216-9317-2191B00849FA}"/>
                </a:ext>
              </a:extLst>
            </p:cNvPr>
            <p:cNvCxnSpPr>
              <a:cxnSpLocks/>
              <a:stCxn id="10" idx="6"/>
              <a:endCxn id="70" idx="2"/>
            </p:cNvCxnSpPr>
            <p:nvPr/>
          </p:nvCxnSpPr>
          <p:spPr>
            <a:xfrm>
              <a:off x="3695807" y="2187901"/>
              <a:ext cx="1796806" cy="271519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1" name="Düz Ok Bağlayıcısı 100">
              <a:extLst>
                <a:ext uri="{FF2B5EF4-FFF2-40B4-BE49-F238E27FC236}">
                  <a16:creationId xmlns:a16="http://schemas.microsoft.com/office/drawing/2014/main" id="{8B6055A1-C9C3-6414-A61B-81B9EC2A8895}"/>
                </a:ext>
              </a:extLst>
            </p:cNvPr>
            <p:cNvCxnSpPr>
              <a:cxnSpLocks/>
              <a:stCxn id="62" idx="6"/>
              <a:endCxn id="70" idx="2"/>
            </p:cNvCxnSpPr>
            <p:nvPr/>
          </p:nvCxnSpPr>
          <p:spPr>
            <a:xfrm flipV="1">
              <a:off x="3695807" y="4903099"/>
              <a:ext cx="1796806" cy="626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4" name="Düz Ok Bağlayıcısı 103">
              <a:extLst>
                <a:ext uri="{FF2B5EF4-FFF2-40B4-BE49-F238E27FC236}">
                  <a16:creationId xmlns:a16="http://schemas.microsoft.com/office/drawing/2014/main" id="{FB623CCE-64D2-4683-06E9-0F72CB36CB80}"/>
                </a:ext>
              </a:extLst>
            </p:cNvPr>
            <p:cNvCxnSpPr>
              <a:cxnSpLocks/>
              <a:stCxn id="62" idx="6"/>
              <a:endCxn id="25" idx="2"/>
            </p:cNvCxnSpPr>
            <p:nvPr/>
          </p:nvCxnSpPr>
          <p:spPr>
            <a:xfrm>
              <a:off x="3695807" y="4909363"/>
              <a:ext cx="1725057" cy="12356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7" name="Düz Ok Bağlayıcısı 106">
              <a:extLst>
                <a:ext uri="{FF2B5EF4-FFF2-40B4-BE49-F238E27FC236}">
                  <a16:creationId xmlns:a16="http://schemas.microsoft.com/office/drawing/2014/main" id="{D1427B5E-BB72-5F43-4EA2-01E42D4A6D4A}"/>
                </a:ext>
              </a:extLst>
            </p:cNvPr>
            <p:cNvCxnSpPr>
              <a:cxnSpLocks/>
              <a:stCxn id="21" idx="6"/>
              <a:endCxn id="70" idx="2"/>
            </p:cNvCxnSpPr>
            <p:nvPr/>
          </p:nvCxnSpPr>
          <p:spPr>
            <a:xfrm flipV="1">
              <a:off x="3689575" y="4903099"/>
              <a:ext cx="1803038" cy="147795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0" name="Düz Bağlayıcı 109">
              <a:extLst>
                <a:ext uri="{FF2B5EF4-FFF2-40B4-BE49-F238E27FC236}">
                  <a16:creationId xmlns:a16="http://schemas.microsoft.com/office/drawing/2014/main" id="{FFB2798D-5C06-7B76-3A7C-C48E459AFABB}"/>
                </a:ext>
              </a:extLst>
            </p:cNvPr>
            <p:cNvCxnSpPr>
              <a:cxnSpLocks/>
            </p:cNvCxnSpPr>
            <p:nvPr/>
          </p:nvCxnSpPr>
          <p:spPr>
            <a:xfrm>
              <a:off x="5853152" y="5313973"/>
              <a:ext cx="0" cy="46113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1" name="Düz Ok Bağlayıcısı 110">
              <a:extLst>
                <a:ext uri="{FF2B5EF4-FFF2-40B4-BE49-F238E27FC236}">
                  <a16:creationId xmlns:a16="http://schemas.microsoft.com/office/drawing/2014/main" id="{A0ECB465-BA23-E05A-F5AC-178329CF5176}"/>
                </a:ext>
              </a:extLst>
            </p:cNvPr>
            <p:cNvCxnSpPr>
              <a:cxnSpLocks/>
              <a:stCxn id="24" idx="6"/>
              <a:endCxn id="26" idx="2"/>
            </p:cNvCxnSpPr>
            <p:nvPr/>
          </p:nvCxnSpPr>
          <p:spPr>
            <a:xfrm flipV="1">
              <a:off x="6254131" y="2187900"/>
              <a:ext cx="1384891" cy="90393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4" name="Düz Ok Bağlayıcısı 113">
              <a:extLst>
                <a:ext uri="{FF2B5EF4-FFF2-40B4-BE49-F238E27FC236}">
                  <a16:creationId xmlns:a16="http://schemas.microsoft.com/office/drawing/2014/main" id="{B727550D-80C8-5FAE-DFD3-F5971B5EABA1}"/>
                </a:ext>
              </a:extLst>
            </p:cNvPr>
            <p:cNvCxnSpPr>
              <a:cxnSpLocks/>
              <a:stCxn id="69" idx="6"/>
              <a:endCxn id="27" idx="2"/>
            </p:cNvCxnSpPr>
            <p:nvPr/>
          </p:nvCxnSpPr>
          <p:spPr>
            <a:xfrm>
              <a:off x="6126378" y="3992346"/>
              <a:ext cx="1496786" cy="40628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8" name="Düz Ok Bağlayıcısı 117">
              <a:extLst>
                <a:ext uri="{FF2B5EF4-FFF2-40B4-BE49-F238E27FC236}">
                  <a16:creationId xmlns:a16="http://schemas.microsoft.com/office/drawing/2014/main" id="{B10C5EC5-50FD-06F0-745E-D22686813C04}"/>
                </a:ext>
              </a:extLst>
            </p:cNvPr>
            <p:cNvCxnSpPr>
              <a:cxnSpLocks/>
              <a:stCxn id="70" idx="6"/>
              <a:endCxn id="27" idx="2"/>
            </p:cNvCxnSpPr>
            <p:nvPr/>
          </p:nvCxnSpPr>
          <p:spPr>
            <a:xfrm flipV="1">
              <a:off x="6128009" y="4398629"/>
              <a:ext cx="1495155" cy="50447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Düz Ok Bağlayıcısı 120">
              <a:extLst>
                <a:ext uri="{FF2B5EF4-FFF2-40B4-BE49-F238E27FC236}">
                  <a16:creationId xmlns:a16="http://schemas.microsoft.com/office/drawing/2014/main" id="{0CE4397F-8EDC-D0DA-C862-D2C4365D86EC}"/>
                </a:ext>
              </a:extLst>
            </p:cNvPr>
            <p:cNvCxnSpPr>
              <a:cxnSpLocks/>
              <a:stCxn id="25" idx="6"/>
              <a:endCxn id="28" idx="2"/>
            </p:cNvCxnSpPr>
            <p:nvPr/>
          </p:nvCxnSpPr>
          <p:spPr>
            <a:xfrm flipV="1">
              <a:off x="6234212" y="6121282"/>
              <a:ext cx="1404810" cy="2376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24" name="Alt Başlık 2">
            <a:extLst>
              <a:ext uri="{FF2B5EF4-FFF2-40B4-BE49-F238E27FC236}">
                <a16:creationId xmlns:a16="http://schemas.microsoft.com/office/drawing/2014/main" id="{FF7CD5F5-D716-2156-111E-F2C21A395CE2}"/>
              </a:ext>
            </a:extLst>
          </p:cNvPr>
          <p:cNvSpPr txBox="1">
            <a:spLocks/>
          </p:cNvSpPr>
          <p:nvPr/>
        </p:nvSpPr>
        <p:spPr>
          <a:xfrm>
            <a:off x="2550401" y="1128562"/>
            <a:ext cx="2333807" cy="8169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>
                <a:solidFill>
                  <a:srgbClr val="FF0000"/>
                </a:solidFill>
              </a:rPr>
              <a:t>Girdi Katmanı</a:t>
            </a:r>
          </a:p>
          <a:p>
            <a:pPr algn="l"/>
            <a:r>
              <a:rPr lang="tr-TR" dirty="0">
                <a:solidFill>
                  <a:srgbClr val="FF0000"/>
                </a:solidFill>
              </a:rPr>
              <a:t>k=1:n</a:t>
            </a:r>
          </a:p>
        </p:txBody>
      </p:sp>
      <p:sp>
        <p:nvSpPr>
          <p:cNvPr id="125" name="Alt Başlık 2">
            <a:extLst>
              <a:ext uri="{FF2B5EF4-FFF2-40B4-BE49-F238E27FC236}">
                <a16:creationId xmlns:a16="http://schemas.microsoft.com/office/drawing/2014/main" id="{218978B4-52DC-31F7-297B-5CD65E686232}"/>
              </a:ext>
            </a:extLst>
          </p:cNvPr>
          <p:cNvSpPr txBox="1">
            <a:spLocks/>
          </p:cNvSpPr>
          <p:nvPr/>
        </p:nvSpPr>
        <p:spPr>
          <a:xfrm>
            <a:off x="4884208" y="1037178"/>
            <a:ext cx="3223472" cy="7242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 err="1">
                <a:solidFill>
                  <a:schemeClr val="accent2"/>
                </a:solidFill>
              </a:rPr>
              <a:t>Kohonen</a:t>
            </a:r>
            <a:r>
              <a:rPr lang="tr-TR" dirty="0">
                <a:solidFill>
                  <a:schemeClr val="accent2"/>
                </a:solidFill>
              </a:rPr>
              <a:t> Katmanı</a:t>
            </a:r>
          </a:p>
          <a:p>
            <a:pPr algn="l"/>
            <a:r>
              <a:rPr lang="tr-TR" dirty="0">
                <a:solidFill>
                  <a:schemeClr val="accent2"/>
                </a:solidFill>
              </a:rPr>
              <a:t>j=n+1:t</a:t>
            </a:r>
          </a:p>
        </p:txBody>
      </p:sp>
      <p:sp>
        <p:nvSpPr>
          <p:cNvPr id="126" name="Alt Başlık 2">
            <a:extLst>
              <a:ext uri="{FF2B5EF4-FFF2-40B4-BE49-F238E27FC236}">
                <a16:creationId xmlns:a16="http://schemas.microsoft.com/office/drawing/2014/main" id="{57086354-0283-2CC6-F08C-20A670F6703F}"/>
              </a:ext>
            </a:extLst>
          </p:cNvPr>
          <p:cNvSpPr txBox="1">
            <a:spLocks/>
          </p:cNvSpPr>
          <p:nvPr/>
        </p:nvSpPr>
        <p:spPr>
          <a:xfrm>
            <a:off x="8205216" y="1048203"/>
            <a:ext cx="2333807" cy="38092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tr-TR" dirty="0"/>
              <a:t>Çıktı Katmanı</a:t>
            </a:r>
          </a:p>
          <a:p>
            <a:pPr algn="l"/>
            <a:r>
              <a:rPr lang="tr-TR" dirty="0"/>
              <a:t>m=t+1:p</a:t>
            </a:r>
          </a:p>
        </p:txBody>
      </p:sp>
    </p:spTree>
    <p:extLst>
      <p:ext uri="{BB962C8B-B14F-4D97-AF65-F5344CB8AC3E}">
        <p14:creationId xmlns:p14="http://schemas.microsoft.com/office/powerpoint/2010/main" val="3943172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LVQ Ağının Çalışma Prosedürü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0" y="6492875"/>
            <a:ext cx="1091015" cy="365125"/>
          </a:xfrm>
        </p:spPr>
        <p:txBody>
          <a:bodyPr/>
          <a:lstStyle/>
          <a:p>
            <a:fld id="{5854DF3F-AA60-4655-B0CD-593197322A72}" type="datetime1">
              <a:rPr lang="tr-TR" smtClean="0"/>
              <a:t>26.12.2022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5</a:t>
            </a:fld>
            <a:endParaRPr lang="tr-TR"/>
          </a:p>
        </p:txBody>
      </p:sp>
      <p:sp>
        <p:nvSpPr>
          <p:cNvPr id="8" name="Alt Başlık 2">
            <a:extLst>
              <a:ext uri="{FF2B5EF4-FFF2-40B4-BE49-F238E27FC236}">
                <a16:creationId xmlns:a16="http://schemas.microsoft.com/office/drawing/2014/main" id="{3F0BEB05-1927-6F6D-3DC3-52B80AD0F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1865604"/>
            <a:ext cx="11996928" cy="3126792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LVQ ağları için: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tr-TR" dirty="0"/>
              <a:t>Örneklerin belirlenmesi,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tr-TR" dirty="0"/>
              <a:t>Ağın topolojisinin belirlenmesi ( girdi ve çıktı sayısının belirlenmesi, referans vektör sayısının belirlenmesi)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tr-TR" dirty="0"/>
              <a:t>Ağın öğrenme parametrelerinin belirlenmesi (öğrenme katsayısı gibi sabitlerin ayarlanması)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tr-TR" dirty="0"/>
              <a:t>Ağırlıkların başlangıç değerlerinin atanması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tr-TR" dirty="0"/>
              <a:t>Sinir ağına girdinin uygulanması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tr-TR" dirty="0"/>
              <a:t>Kazanan proses elemanının bulunması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tr-TR" dirty="0"/>
              <a:t>Ağırlıkların güncellenmesi</a:t>
            </a:r>
          </a:p>
          <a:p>
            <a:pPr marL="914400" lvl="1" indent="-457200" algn="l">
              <a:buFont typeface="+mj-lt"/>
              <a:buAutoNum type="arabicPeriod"/>
            </a:pPr>
            <a:r>
              <a:rPr lang="tr-TR" dirty="0"/>
              <a:t>Bütün örnekler doğru sınıflandırılıncaya kadar 5 ile 7.adımların tekrar edilmesi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038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LVQ Ağların Yapısı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0" y="6492875"/>
            <a:ext cx="1091015" cy="365125"/>
          </a:xfrm>
        </p:spPr>
        <p:txBody>
          <a:bodyPr/>
          <a:lstStyle/>
          <a:p>
            <a:fld id="{5854DF3F-AA60-4655-B0CD-593197322A72}" type="datetime1">
              <a:rPr lang="tr-TR" smtClean="0"/>
              <a:t>26.12.2022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6</a:t>
            </a:fld>
            <a:endParaRPr lang="tr-TR"/>
          </a:p>
        </p:txBody>
      </p:sp>
      <p:sp>
        <p:nvSpPr>
          <p:cNvPr id="8" name="Alt Başlık 2">
            <a:extLst>
              <a:ext uri="{FF2B5EF4-FFF2-40B4-BE49-F238E27FC236}">
                <a16:creationId xmlns:a16="http://schemas.microsoft.com/office/drawing/2014/main" id="{3F0BEB05-1927-6F6D-3DC3-52B80AD0F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94683"/>
            <a:ext cx="11996928" cy="1227353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b="1" dirty="0"/>
              <a:t>Girdi katmanı: </a:t>
            </a:r>
            <a:r>
              <a:rPr lang="tr-TR" dirty="0"/>
              <a:t>Bu katmanda bilgi işlemesi gerçekleştirilmez. Sinir ağına alınan verilerin ağa gösterilmesi bu katmanda gerçekleştirilir.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Gelen örnekler girdi vektörünü oluşturmaktadır.</a:t>
            </a:r>
          </a:p>
        </p:txBody>
      </p:sp>
      <p:grpSp>
        <p:nvGrpSpPr>
          <p:cNvPr id="3" name="Grup 2">
            <a:extLst>
              <a:ext uri="{FF2B5EF4-FFF2-40B4-BE49-F238E27FC236}">
                <a16:creationId xmlns:a16="http://schemas.microsoft.com/office/drawing/2014/main" id="{E418A9C6-BD2C-6F5D-3B53-00CA8FB57446}"/>
              </a:ext>
            </a:extLst>
          </p:cNvPr>
          <p:cNvGrpSpPr/>
          <p:nvPr/>
        </p:nvGrpSpPr>
        <p:grpSpPr>
          <a:xfrm>
            <a:off x="5601986" y="356636"/>
            <a:ext cx="6017227" cy="2813284"/>
            <a:chOff x="1314408" y="1834916"/>
            <a:chExt cx="8754601" cy="4877625"/>
          </a:xfrm>
        </p:grpSpPr>
        <p:sp>
          <p:nvSpPr>
            <p:cNvPr id="17" name="Alt Başlık 2">
              <a:extLst>
                <a:ext uri="{FF2B5EF4-FFF2-40B4-BE49-F238E27FC236}">
                  <a16:creationId xmlns:a16="http://schemas.microsoft.com/office/drawing/2014/main" id="{8842ED17-AA8A-9C64-4DFD-B4D9D615DAA2}"/>
                </a:ext>
              </a:extLst>
            </p:cNvPr>
            <p:cNvSpPr txBox="1">
              <a:spLocks/>
            </p:cNvSpPr>
            <p:nvPr/>
          </p:nvSpPr>
          <p:spPr>
            <a:xfrm>
              <a:off x="1314408" y="2009869"/>
              <a:ext cx="1079376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>
                  <a:solidFill>
                    <a:srgbClr val="FF0000"/>
                  </a:solidFill>
                </a:rPr>
                <a:t>Gk_1</a:t>
              </a:r>
            </a:p>
          </p:txBody>
        </p:sp>
        <p:sp>
          <p:nvSpPr>
            <p:cNvPr id="18" name="Alt Başlık 2">
              <a:extLst>
                <a:ext uri="{FF2B5EF4-FFF2-40B4-BE49-F238E27FC236}">
                  <a16:creationId xmlns:a16="http://schemas.microsoft.com/office/drawing/2014/main" id="{9F321F53-BBF9-2329-B07E-C9390CBA0656}"/>
                </a:ext>
              </a:extLst>
            </p:cNvPr>
            <p:cNvSpPr txBox="1">
              <a:spLocks/>
            </p:cNvSpPr>
            <p:nvPr/>
          </p:nvSpPr>
          <p:spPr>
            <a:xfrm>
              <a:off x="1320640" y="2908192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>
                  <a:solidFill>
                    <a:srgbClr val="FF0000"/>
                  </a:solidFill>
                </a:rPr>
                <a:t>Gk_2</a:t>
              </a:r>
            </a:p>
          </p:txBody>
        </p:sp>
        <p:cxnSp>
          <p:nvCxnSpPr>
            <p:cNvPr id="29" name="Düz Ok Bağlayıcısı 28">
              <a:extLst>
                <a:ext uri="{FF2B5EF4-FFF2-40B4-BE49-F238E27FC236}">
                  <a16:creationId xmlns:a16="http://schemas.microsoft.com/office/drawing/2014/main" id="{58B283D4-C857-B2E0-FAD0-552A81D61F12}"/>
                </a:ext>
              </a:extLst>
            </p:cNvPr>
            <p:cNvCxnSpPr>
              <a:cxnSpLocks/>
              <a:stCxn id="37" idx="6"/>
              <a:endCxn id="49" idx="2"/>
            </p:cNvCxnSpPr>
            <p:nvPr/>
          </p:nvCxnSpPr>
          <p:spPr>
            <a:xfrm>
              <a:off x="3695807" y="2187901"/>
              <a:ext cx="174491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D26EAB33-A5A9-24A6-8447-55E8AD4A9078}"/>
                </a:ext>
              </a:extLst>
            </p:cNvPr>
            <p:cNvSpPr/>
            <p:nvPr/>
          </p:nvSpPr>
          <p:spPr>
            <a:xfrm>
              <a:off x="3060411" y="1856413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Düz Ok Bağlayıcısı 37">
              <a:extLst>
                <a:ext uri="{FF2B5EF4-FFF2-40B4-BE49-F238E27FC236}">
                  <a16:creationId xmlns:a16="http://schemas.microsoft.com/office/drawing/2014/main" id="{CB894F8E-23C4-E5E5-0FF4-CAE8C7D215C0}"/>
                </a:ext>
              </a:extLst>
            </p:cNvPr>
            <p:cNvCxnSpPr>
              <a:cxnSpLocks/>
              <a:stCxn id="17" idx="3"/>
              <a:endCxn id="37" idx="2"/>
            </p:cNvCxnSpPr>
            <p:nvPr/>
          </p:nvCxnSpPr>
          <p:spPr>
            <a:xfrm flipV="1">
              <a:off x="2393784" y="2187901"/>
              <a:ext cx="666628" cy="124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Düz Ok Bağlayıcısı 38">
              <a:extLst>
                <a:ext uri="{FF2B5EF4-FFF2-40B4-BE49-F238E27FC236}">
                  <a16:creationId xmlns:a16="http://schemas.microsoft.com/office/drawing/2014/main" id="{D461848D-18E8-F97B-ED71-80DAC9F360A5}"/>
                </a:ext>
              </a:extLst>
            </p:cNvPr>
            <p:cNvCxnSpPr>
              <a:cxnSpLocks/>
              <a:stCxn id="56" idx="6"/>
              <a:endCxn id="40" idx="1"/>
            </p:cNvCxnSpPr>
            <p:nvPr/>
          </p:nvCxnSpPr>
          <p:spPr>
            <a:xfrm>
              <a:off x="8396732" y="2187900"/>
              <a:ext cx="640868" cy="124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Alt Başlık 2">
              <a:extLst>
                <a:ext uri="{FF2B5EF4-FFF2-40B4-BE49-F238E27FC236}">
                  <a16:creationId xmlns:a16="http://schemas.microsoft.com/office/drawing/2014/main" id="{0B7EB88D-BB32-8690-49BB-E66B7280F816}"/>
                </a:ext>
              </a:extLst>
            </p:cNvPr>
            <p:cNvSpPr txBox="1">
              <a:spLocks/>
            </p:cNvSpPr>
            <p:nvPr/>
          </p:nvSpPr>
          <p:spPr>
            <a:xfrm>
              <a:off x="9037600" y="2009868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 err="1"/>
                <a:t>Çm</a:t>
              </a:r>
              <a:r>
                <a:rPr lang="tr-TR" sz="1400" dirty="0"/>
                <a:t>_ 1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2B05382B-04EF-05CF-36A7-A7392A82313D}"/>
                </a:ext>
              </a:extLst>
            </p:cNvPr>
            <p:cNvSpPr/>
            <p:nvPr/>
          </p:nvSpPr>
          <p:spPr>
            <a:xfrm>
              <a:off x="3062042" y="2767166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Düz Ok Bağlayıcısı 41">
              <a:extLst>
                <a:ext uri="{FF2B5EF4-FFF2-40B4-BE49-F238E27FC236}">
                  <a16:creationId xmlns:a16="http://schemas.microsoft.com/office/drawing/2014/main" id="{F573C222-43D7-83C6-4142-F33D08A9A16A}"/>
                </a:ext>
              </a:extLst>
            </p:cNvPr>
            <p:cNvCxnSpPr>
              <a:cxnSpLocks/>
              <a:stCxn id="18" idx="3"/>
              <a:endCxn id="41" idx="2"/>
            </p:cNvCxnSpPr>
            <p:nvPr/>
          </p:nvCxnSpPr>
          <p:spPr>
            <a:xfrm>
              <a:off x="2336191" y="3098654"/>
              <a:ext cx="7258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Düz Ok Bağlayıcısı 42">
              <a:extLst>
                <a:ext uri="{FF2B5EF4-FFF2-40B4-BE49-F238E27FC236}">
                  <a16:creationId xmlns:a16="http://schemas.microsoft.com/office/drawing/2014/main" id="{37E9D287-118C-86C6-68D1-9DEAE6DA141F}"/>
                </a:ext>
              </a:extLst>
            </p:cNvPr>
            <p:cNvCxnSpPr>
              <a:cxnSpLocks/>
              <a:stCxn id="41" idx="6"/>
              <a:endCxn id="49" idx="2"/>
            </p:cNvCxnSpPr>
            <p:nvPr/>
          </p:nvCxnSpPr>
          <p:spPr>
            <a:xfrm flipV="1">
              <a:off x="3697438" y="2187901"/>
              <a:ext cx="1743287" cy="91075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B53A14D6-DF05-D69B-18F9-79447426EED4}"/>
                </a:ext>
              </a:extLst>
            </p:cNvPr>
            <p:cNvSpPr/>
            <p:nvPr/>
          </p:nvSpPr>
          <p:spPr>
            <a:xfrm>
              <a:off x="5440725" y="1834916"/>
              <a:ext cx="793487" cy="705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50" name="Alt Başlık 2">
              <a:extLst>
                <a:ext uri="{FF2B5EF4-FFF2-40B4-BE49-F238E27FC236}">
                  <a16:creationId xmlns:a16="http://schemas.microsoft.com/office/drawing/2014/main" id="{7EED4DCB-1C06-BA3F-D20B-B8AA02BC3AF9}"/>
                </a:ext>
              </a:extLst>
            </p:cNvPr>
            <p:cNvSpPr txBox="1">
              <a:spLocks/>
            </p:cNvSpPr>
            <p:nvPr/>
          </p:nvSpPr>
          <p:spPr>
            <a:xfrm>
              <a:off x="1314408" y="6181080"/>
              <a:ext cx="1091015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 err="1">
                  <a:solidFill>
                    <a:srgbClr val="FF0000"/>
                  </a:solidFill>
                </a:rPr>
                <a:t>Gk_n</a:t>
              </a:r>
              <a:endParaRPr lang="tr-TR" sz="1400" dirty="0">
                <a:solidFill>
                  <a:srgbClr val="FF0000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326A3CC3-9A46-4BB4-7E7E-F5EBE801EBA6}"/>
                </a:ext>
              </a:extLst>
            </p:cNvPr>
            <p:cNvSpPr/>
            <p:nvPr/>
          </p:nvSpPr>
          <p:spPr>
            <a:xfrm>
              <a:off x="3054179" y="6049565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Düz Ok Bağlayıcısı 51">
              <a:extLst>
                <a:ext uri="{FF2B5EF4-FFF2-40B4-BE49-F238E27FC236}">
                  <a16:creationId xmlns:a16="http://schemas.microsoft.com/office/drawing/2014/main" id="{0462E58E-28E4-C97B-2B23-DB12F6F4B152}"/>
                </a:ext>
              </a:extLst>
            </p:cNvPr>
            <p:cNvCxnSpPr>
              <a:cxnSpLocks/>
              <a:stCxn id="50" idx="3"/>
              <a:endCxn id="51" idx="2"/>
            </p:cNvCxnSpPr>
            <p:nvPr/>
          </p:nvCxnSpPr>
          <p:spPr>
            <a:xfrm>
              <a:off x="2405423" y="6371542"/>
              <a:ext cx="648756" cy="95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Düz Ok Bağlayıcısı 52">
              <a:extLst>
                <a:ext uri="{FF2B5EF4-FFF2-40B4-BE49-F238E27FC236}">
                  <a16:creationId xmlns:a16="http://schemas.microsoft.com/office/drawing/2014/main" id="{4BEEF754-FDBD-1E8F-9DDC-18F7F221023B}"/>
                </a:ext>
              </a:extLst>
            </p:cNvPr>
            <p:cNvCxnSpPr>
              <a:cxnSpLocks/>
              <a:stCxn id="51" idx="6"/>
              <a:endCxn id="49" idx="2"/>
            </p:cNvCxnSpPr>
            <p:nvPr/>
          </p:nvCxnSpPr>
          <p:spPr>
            <a:xfrm flipV="1">
              <a:off x="3689575" y="2187901"/>
              <a:ext cx="1751150" cy="419315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18E9F59-7BD6-A55E-A4B0-92A88C2D66C0}"/>
                </a:ext>
              </a:extLst>
            </p:cNvPr>
            <p:cNvSpPr/>
            <p:nvPr/>
          </p:nvSpPr>
          <p:spPr>
            <a:xfrm>
              <a:off x="5460644" y="2738852"/>
              <a:ext cx="793487" cy="705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F48334B8-ADD1-1604-CB6D-43CCB78F770C}"/>
                </a:ext>
              </a:extLst>
            </p:cNvPr>
            <p:cNvSpPr/>
            <p:nvPr/>
          </p:nvSpPr>
          <p:spPr>
            <a:xfrm>
              <a:off x="5420864" y="5813556"/>
              <a:ext cx="813348" cy="6629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752AD-2401-B1F2-A990-E45CA2ABB060}"/>
                </a:ext>
              </a:extLst>
            </p:cNvPr>
            <p:cNvSpPr/>
            <p:nvPr/>
          </p:nvSpPr>
          <p:spPr>
            <a:xfrm>
              <a:off x="7639022" y="1871881"/>
              <a:ext cx="757710" cy="6320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94D1A82-5F01-4737-6AB1-E4DFCF26C8F8}"/>
                </a:ext>
              </a:extLst>
            </p:cNvPr>
            <p:cNvSpPr/>
            <p:nvPr/>
          </p:nvSpPr>
          <p:spPr>
            <a:xfrm>
              <a:off x="7623164" y="4082610"/>
              <a:ext cx="757710" cy="6320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E4F6990-EF25-962E-C964-30C10FB7B8B2}"/>
                </a:ext>
              </a:extLst>
            </p:cNvPr>
            <p:cNvSpPr/>
            <p:nvPr/>
          </p:nvSpPr>
          <p:spPr>
            <a:xfrm>
              <a:off x="7639022" y="5805263"/>
              <a:ext cx="757710" cy="6320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Düz Ok Bağlayıcısı 58">
              <a:extLst>
                <a:ext uri="{FF2B5EF4-FFF2-40B4-BE49-F238E27FC236}">
                  <a16:creationId xmlns:a16="http://schemas.microsoft.com/office/drawing/2014/main" id="{05DFC015-B754-0251-0694-E1FE5478F46E}"/>
                </a:ext>
              </a:extLst>
            </p:cNvPr>
            <p:cNvCxnSpPr>
              <a:cxnSpLocks/>
              <a:stCxn id="37" idx="6"/>
              <a:endCxn id="54" idx="2"/>
            </p:cNvCxnSpPr>
            <p:nvPr/>
          </p:nvCxnSpPr>
          <p:spPr>
            <a:xfrm>
              <a:off x="3695807" y="2187901"/>
              <a:ext cx="1764837" cy="90393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Düz Ok Bağlayıcısı 59">
              <a:extLst>
                <a:ext uri="{FF2B5EF4-FFF2-40B4-BE49-F238E27FC236}">
                  <a16:creationId xmlns:a16="http://schemas.microsoft.com/office/drawing/2014/main" id="{44C33894-0B26-9518-0276-F66BC7E04927}"/>
                </a:ext>
              </a:extLst>
            </p:cNvPr>
            <p:cNvCxnSpPr>
              <a:cxnSpLocks/>
              <a:stCxn id="37" idx="6"/>
              <a:endCxn id="55" idx="2"/>
            </p:cNvCxnSpPr>
            <p:nvPr/>
          </p:nvCxnSpPr>
          <p:spPr>
            <a:xfrm>
              <a:off x="3695807" y="2187901"/>
              <a:ext cx="1725057" cy="395714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Düz Ok Bağlayıcısı 62">
              <a:extLst>
                <a:ext uri="{FF2B5EF4-FFF2-40B4-BE49-F238E27FC236}">
                  <a16:creationId xmlns:a16="http://schemas.microsoft.com/office/drawing/2014/main" id="{A12973FE-9B73-41D6-8CD6-22700109560A}"/>
                </a:ext>
              </a:extLst>
            </p:cNvPr>
            <p:cNvCxnSpPr>
              <a:cxnSpLocks/>
              <a:stCxn id="41" idx="6"/>
              <a:endCxn id="54" idx="2"/>
            </p:cNvCxnSpPr>
            <p:nvPr/>
          </p:nvCxnSpPr>
          <p:spPr>
            <a:xfrm flipV="1">
              <a:off x="3697438" y="3091837"/>
              <a:ext cx="1763206" cy="681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Düz Ok Bağlayıcısı 63">
              <a:extLst>
                <a:ext uri="{FF2B5EF4-FFF2-40B4-BE49-F238E27FC236}">
                  <a16:creationId xmlns:a16="http://schemas.microsoft.com/office/drawing/2014/main" id="{73C54156-5304-5045-D18E-3B03341F7AF6}"/>
                </a:ext>
              </a:extLst>
            </p:cNvPr>
            <p:cNvCxnSpPr>
              <a:cxnSpLocks/>
              <a:stCxn id="41" idx="6"/>
              <a:endCxn id="55" idx="2"/>
            </p:cNvCxnSpPr>
            <p:nvPr/>
          </p:nvCxnSpPr>
          <p:spPr>
            <a:xfrm>
              <a:off x="3697438" y="3098654"/>
              <a:ext cx="1723426" cy="30463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Düz Ok Bağlayıcısı 64">
              <a:extLst>
                <a:ext uri="{FF2B5EF4-FFF2-40B4-BE49-F238E27FC236}">
                  <a16:creationId xmlns:a16="http://schemas.microsoft.com/office/drawing/2014/main" id="{FBFA140C-5B9F-F9C0-91EE-A15663DD6791}"/>
                </a:ext>
              </a:extLst>
            </p:cNvPr>
            <p:cNvCxnSpPr>
              <a:cxnSpLocks/>
              <a:stCxn id="51" idx="6"/>
              <a:endCxn id="54" idx="2"/>
            </p:cNvCxnSpPr>
            <p:nvPr/>
          </p:nvCxnSpPr>
          <p:spPr>
            <a:xfrm flipV="1">
              <a:off x="3689575" y="3091837"/>
              <a:ext cx="1771069" cy="328921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Düz Ok Bağlayıcısı 65">
              <a:extLst>
                <a:ext uri="{FF2B5EF4-FFF2-40B4-BE49-F238E27FC236}">
                  <a16:creationId xmlns:a16="http://schemas.microsoft.com/office/drawing/2014/main" id="{FFDEC732-3EAD-65B0-3E69-85CA4F940354}"/>
                </a:ext>
              </a:extLst>
            </p:cNvPr>
            <p:cNvCxnSpPr>
              <a:cxnSpLocks/>
              <a:stCxn id="51" idx="6"/>
              <a:endCxn id="55" idx="2"/>
            </p:cNvCxnSpPr>
            <p:nvPr/>
          </p:nvCxnSpPr>
          <p:spPr>
            <a:xfrm flipV="1">
              <a:off x="3689575" y="6145045"/>
              <a:ext cx="1731289" cy="23600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Düz Ok Bağlayıcısı 66">
              <a:extLst>
                <a:ext uri="{FF2B5EF4-FFF2-40B4-BE49-F238E27FC236}">
                  <a16:creationId xmlns:a16="http://schemas.microsoft.com/office/drawing/2014/main" id="{8C96AEE8-15F8-1767-2EAA-0377806EEBE9}"/>
                </a:ext>
              </a:extLst>
            </p:cNvPr>
            <p:cNvCxnSpPr>
              <a:cxnSpLocks/>
              <a:stCxn id="49" idx="6"/>
              <a:endCxn id="56" idx="2"/>
            </p:cNvCxnSpPr>
            <p:nvPr/>
          </p:nvCxnSpPr>
          <p:spPr>
            <a:xfrm flipV="1">
              <a:off x="6234212" y="2187900"/>
              <a:ext cx="1404810" cy="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Düz Ok Bağlayıcısı 67">
              <a:extLst>
                <a:ext uri="{FF2B5EF4-FFF2-40B4-BE49-F238E27FC236}">
                  <a16:creationId xmlns:a16="http://schemas.microsoft.com/office/drawing/2014/main" id="{04E6DE35-1205-E797-EE99-AE8516019955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8380874" y="4399374"/>
              <a:ext cx="640868" cy="124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2" name="Alt Başlık 2">
              <a:extLst>
                <a:ext uri="{FF2B5EF4-FFF2-40B4-BE49-F238E27FC236}">
                  <a16:creationId xmlns:a16="http://schemas.microsoft.com/office/drawing/2014/main" id="{C08A6642-36EA-9584-F0F3-C834198B8791}"/>
                </a:ext>
              </a:extLst>
            </p:cNvPr>
            <p:cNvSpPr txBox="1">
              <a:spLocks/>
            </p:cNvSpPr>
            <p:nvPr/>
          </p:nvSpPr>
          <p:spPr>
            <a:xfrm>
              <a:off x="9021742" y="4221342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/>
                <a:t>Çm_2</a:t>
              </a:r>
            </a:p>
          </p:txBody>
        </p:sp>
        <p:cxnSp>
          <p:nvCxnSpPr>
            <p:cNvPr id="73" name="Düz Ok Bağlayıcısı 72">
              <a:extLst>
                <a:ext uri="{FF2B5EF4-FFF2-40B4-BE49-F238E27FC236}">
                  <a16:creationId xmlns:a16="http://schemas.microsoft.com/office/drawing/2014/main" id="{5355DF57-41AF-75DD-A323-FA9B1C1F8499}"/>
                </a:ext>
              </a:extLst>
            </p:cNvPr>
            <p:cNvCxnSpPr>
              <a:cxnSpLocks/>
              <a:stCxn id="58" idx="6"/>
              <a:endCxn id="75" idx="1"/>
            </p:cNvCxnSpPr>
            <p:nvPr/>
          </p:nvCxnSpPr>
          <p:spPr>
            <a:xfrm>
              <a:off x="8396732" y="6121282"/>
              <a:ext cx="65672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5" name="Alt Başlık 2">
              <a:extLst>
                <a:ext uri="{FF2B5EF4-FFF2-40B4-BE49-F238E27FC236}">
                  <a16:creationId xmlns:a16="http://schemas.microsoft.com/office/drawing/2014/main" id="{D694B30F-6C3B-F8C6-10E4-7E9188D71E5C}"/>
                </a:ext>
              </a:extLst>
            </p:cNvPr>
            <p:cNvSpPr txBox="1">
              <a:spLocks/>
            </p:cNvSpPr>
            <p:nvPr/>
          </p:nvSpPr>
          <p:spPr>
            <a:xfrm>
              <a:off x="9053458" y="5930820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 err="1"/>
                <a:t>Çm_n</a:t>
              </a:r>
              <a:endParaRPr lang="tr-TR" sz="1400" dirty="0"/>
            </a:p>
          </p:txBody>
        </p:sp>
        <p:cxnSp>
          <p:nvCxnSpPr>
            <p:cNvPr id="76" name="Düz Bağlayıcı 75">
              <a:extLst>
                <a:ext uri="{FF2B5EF4-FFF2-40B4-BE49-F238E27FC236}">
                  <a16:creationId xmlns:a16="http://schemas.microsoft.com/office/drawing/2014/main" id="{F9985F01-B154-B521-17D4-02E7A74380F7}"/>
                </a:ext>
              </a:extLst>
            </p:cNvPr>
            <p:cNvCxnSpPr>
              <a:cxnSpLocks/>
            </p:cNvCxnSpPr>
            <p:nvPr/>
          </p:nvCxnSpPr>
          <p:spPr>
            <a:xfrm>
              <a:off x="3403429" y="5352417"/>
              <a:ext cx="0" cy="46113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32148A9-5823-DB08-3784-DDE75B0E99CB}"/>
                </a:ext>
              </a:extLst>
            </p:cNvPr>
            <p:cNvSpPr/>
            <p:nvPr/>
          </p:nvSpPr>
          <p:spPr>
            <a:xfrm>
              <a:off x="3058780" y="3667122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05EFC584-565E-5292-B941-2281F48468A8}"/>
                </a:ext>
              </a:extLst>
            </p:cNvPr>
            <p:cNvSpPr/>
            <p:nvPr/>
          </p:nvSpPr>
          <p:spPr>
            <a:xfrm>
              <a:off x="3060411" y="4577875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C6742F0-7848-A8A2-019D-A2EA1B2F7DD8}"/>
                </a:ext>
              </a:extLst>
            </p:cNvPr>
            <p:cNvSpPr/>
            <p:nvPr/>
          </p:nvSpPr>
          <p:spPr>
            <a:xfrm>
              <a:off x="5490982" y="3660858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A66B06DB-4C53-18A3-6B68-46122D397DBE}"/>
                </a:ext>
              </a:extLst>
            </p:cNvPr>
            <p:cNvSpPr/>
            <p:nvPr/>
          </p:nvSpPr>
          <p:spPr>
            <a:xfrm>
              <a:off x="5492613" y="4571611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Düz Ok Bağlayıcısı 83">
              <a:extLst>
                <a:ext uri="{FF2B5EF4-FFF2-40B4-BE49-F238E27FC236}">
                  <a16:creationId xmlns:a16="http://schemas.microsoft.com/office/drawing/2014/main" id="{F2CD6338-08F5-B044-ABF4-AD29B17FF168}"/>
                </a:ext>
              </a:extLst>
            </p:cNvPr>
            <p:cNvCxnSpPr>
              <a:cxnSpLocks/>
              <a:stCxn id="78" idx="6"/>
              <a:endCxn id="49" idx="2"/>
            </p:cNvCxnSpPr>
            <p:nvPr/>
          </p:nvCxnSpPr>
          <p:spPr>
            <a:xfrm flipV="1">
              <a:off x="3694176" y="2187901"/>
              <a:ext cx="1746549" cy="181070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Düz Ok Bağlayıcısı 84">
              <a:extLst>
                <a:ext uri="{FF2B5EF4-FFF2-40B4-BE49-F238E27FC236}">
                  <a16:creationId xmlns:a16="http://schemas.microsoft.com/office/drawing/2014/main" id="{E4D8A51D-5A2B-A1E5-0B00-FD049319E582}"/>
                </a:ext>
              </a:extLst>
            </p:cNvPr>
            <p:cNvCxnSpPr>
              <a:cxnSpLocks/>
              <a:stCxn id="79" idx="6"/>
              <a:endCxn id="49" idx="2"/>
            </p:cNvCxnSpPr>
            <p:nvPr/>
          </p:nvCxnSpPr>
          <p:spPr>
            <a:xfrm flipV="1">
              <a:off x="3695807" y="2187901"/>
              <a:ext cx="1744918" cy="272146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Düz Ok Bağlayıcısı 86">
              <a:extLst>
                <a:ext uri="{FF2B5EF4-FFF2-40B4-BE49-F238E27FC236}">
                  <a16:creationId xmlns:a16="http://schemas.microsoft.com/office/drawing/2014/main" id="{1235E830-EDBB-519C-8000-8863163487C3}"/>
                </a:ext>
              </a:extLst>
            </p:cNvPr>
            <p:cNvCxnSpPr>
              <a:cxnSpLocks/>
              <a:stCxn id="78" idx="6"/>
              <a:endCxn id="54" idx="2"/>
            </p:cNvCxnSpPr>
            <p:nvPr/>
          </p:nvCxnSpPr>
          <p:spPr>
            <a:xfrm flipV="1">
              <a:off x="3694176" y="3091837"/>
              <a:ext cx="1766468" cy="90677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Düz Ok Bağlayıcısı 87">
              <a:extLst>
                <a:ext uri="{FF2B5EF4-FFF2-40B4-BE49-F238E27FC236}">
                  <a16:creationId xmlns:a16="http://schemas.microsoft.com/office/drawing/2014/main" id="{46FC6404-6B30-11E9-3DB9-B4E8A953FF48}"/>
                </a:ext>
              </a:extLst>
            </p:cNvPr>
            <p:cNvCxnSpPr>
              <a:cxnSpLocks/>
              <a:stCxn id="78" idx="6"/>
              <a:endCxn id="81" idx="2"/>
            </p:cNvCxnSpPr>
            <p:nvPr/>
          </p:nvCxnSpPr>
          <p:spPr>
            <a:xfrm flipV="1">
              <a:off x="3694176" y="3992346"/>
              <a:ext cx="1796806" cy="626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Düz Ok Bağlayıcısı 89">
              <a:extLst>
                <a:ext uri="{FF2B5EF4-FFF2-40B4-BE49-F238E27FC236}">
                  <a16:creationId xmlns:a16="http://schemas.microsoft.com/office/drawing/2014/main" id="{AE35A7E5-C93C-E6D3-5E90-DCE4B88E0A73}"/>
                </a:ext>
              </a:extLst>
            </p:cNvPr>
            <p:cNvCxnSpPr>
              <a:cxnSpLocks/>
              <a:stCxn id="78" idx="6"/>
              <a:endCxn id="82" idx="2"/>
            </p:cNvCxnSpPr>
            <p:nvPr/>
          </p:nvCxnSpPr>
          <p:spPr>
            <a:xfrm>
              <a:off x="3694176" y="3998610"/>
              <a:ext cx="1798437" cy="90448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Düz Ok Bağlayıcısı 90">
              <a:extLst>
                <a:ext uri="{FF2B5EF4-FFF2-40B4-BE49-F238E27FC236}">
                  <a16:creationId xmlns:a16="http://schemas.microsoft.com/office/drawing/2014/main" id="{8F22F339-3822-0A09-A32B-2BBC0F927C8A}"/>
                </a:ext>
              </a:extLst>
            </p:cNvPr>
            <p:cNvCxnSpPr>
              <a:cxnSpLocks/>
              <a:stCxn id="78" idx="6"/>
              <a:endCxn id="55" idx="2"/>
            </p:cNvCxnSpPr>
            <p:nvPr/>
          </p:nvCxnSpPr>
          <p:spPr>
            <a:xfrm>
              <a:off x="3694176" y="3998610"/>
              <a:ext cx="1726688" cy="214643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Düz Ok Bağlayıcısı 92">
              <a:extLst>
                <a:ext uri="{FF2B5EF4-FFF2-40B4-BE49-F238E27FC236}">
                  <a16:creationId xmlns:a16="http://schemas.microsoft.com/office/drawing/2014/main" id="{46955DAA-548F-C34C-94EE-9FF68CF0245C}"/>
                </a:ext>
              </a:extLst>
            </p:cNvPr>
            <p:cNvCxnSpPr>
              <a:cxnSpLocks/>
              <a:stCxn id="79" idx="6"/>
              <a:endCxn id="81" idx="2"/>
            </p:cNvCxnSpPr>
            <p:nvPr/>
          </p:nvCxnSpPr>
          <p:spPr>
            <a:xfrm flipV="1">
              <a:off x="3695807" y="3992346"/>
              <a:ext cx="1795175" cy="91701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Düz Ok Bağlayıcısı 93">
              <a:extLst>
                <a:ext uri="{FF2B5EF4-FFF2-40B4-BE49-F238E27FC236}">
                  <a16:creationId xmlns:a16="http://schemas.microsoft.com/office/drawing/2014/main" id="{53ECC3C5-9F2B-F641-DE2F-F1A000E14017}"/>
                </a:ext>
              </a:extLst>
            </p:cNvPr>
            <p:cNvCxnSpPr>
              <a:cxnSpLocks/>
              <a:stCxn id="51" idx="6"/>
              <a:endCxn id="81" idx="2"/>
            </p:cNvCxnSpPr>
            <p:nvPr/>
          </p:nvCxnSpPr>
          <p:spPr>
            <a:xfrm flipV="1">
              <a:off x="3689575" y="3992346"/>
              <a:ext cx="1801407" cy="238870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Düz Ok Bağlayıcısı 95">
              <a:extLst>
                <a:ext uri="{FF2B5EF4-FFF2-40B4-BE49-F238E27FC236}">
                  <a16:creationId xmlns:a16="http://schemas.microsoft.com/office/drawing/2014/main" id="{36CD99D5-FC23-6325-3DE8-62AB1E7931EC}"/>
                </a:ext>
              </a:extLst>
            </p:cNvPr>
            <p:cNvCxnSpPr>
              <a:cxnSpLocks/>
              <a:stCxn id="37" idx="6"/>
              <a:endCxn id="81" idx="2"/>
            </p:cNvCxnSpPr>
            <p:nvPr/>
          </p:nvCxnSpPr>
          <p:spPr>
            <a:xfrm>
              <a:off x="3695807" y="2187901"/>
              <a:ext cx="1795175" cy="180444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Düz Ok Bağlayıcısı 96">
              <a:extLst>
                <a:ext uri="{FF2B5EF4-FFF2-40B4-BE49-F238E27FC236}">
                  <a16:creationId xmlns:a16="http://schemas.microsoft.com/office/drawing/2014/main" id="{275B07F1-E2A6-04A4-A301-167AA5A5E80C}"/>
                </a:ext>
              </a:extLst>
            </p:cNvPr>
            <p:cNvCxnSpPr>
              <a:cxnSpLocks/>
              <a:stCxn id="37" idx="6"/>
              <a:endCxn id="82" idx="2"/>
            </p:cNvCxnSpPr>
            <p:nvPr/>
          </p:nvCxnSpPr>
          <p:spPr>
            <a:xfrm>
              <a:off x="3695807" y="2187901"/>
              <a:ext cx="1796806" cy="271519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Düz Ok Bağlayıcısı 98">
              <a:extLst>
                <a:ext uri="{FF2B5EF4-FFF2-40B4-BE49-F238E27FC236}">
                  <a16:creationId xmlns:a16="http://schemas.microsoft.com/office/drawing/2014/main" id="{3DEBBFAE-037D-7993-1C49-066460A05B8B}"/>
                </a:ext>
              </a:extLst>
            </p:cNvPr>
            <p:cNvCxnSpPr>
              <a:cxnSpLocks/>
              <a:stCxn id="79" idx="6"/>
              <a:endCxn id="82" idx="2"/>
            </p:cNvCxnSpPr>
            <p:nvPr/>
          </p:nvCxnSpPr>
          <p:spPr>
            <a:xfrm flipV="1">
              <a:off x="3695807" y="4903099"/>
              <a:ext cx="1796806" cy="626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Düz Ok Bağlayıcısı 99">
              <a:extLst>
                <a:ext uri="{FF2B5EF4-FFF2-40B4-BE49-F238E27FC236}">
                  <a16:creationId xmlns:a16="http://schemas.microsoft.com/office/drawing/2014/main" id="{AFDDCAE7-EB86-EBF7-121C-F3AD49F0F699}"/>
                </a:ext>
              </a:extLst>
            </p:cNvPr>
            <p:cNvCxnSpPr>
              <a:cxnSpLocks/>
              <a:stCxn id="79" idx="6"/>
              <a:endCxn id="55" idx="2"/>
            </p:cNvCxnSpPr>
            <p:nvPr/>
          </p:nvCxnSpPr>
          <p:spPr>
            <a:xfrm>
              <a:off x="3695807" y="4909363"/>
              <a:ext cx="1725057" cy="12356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2" name="Düz Ok Bağlayıcısı 101">
              <a:extLst>
                <a:ext uri="{FF2B5EF4-FFF2-40B4-BE49-F238E27FC236}">
                  <a16:creationId xmlns:a16="http://schemas.microsoft.com/office/drawing/2014/main" id="{24C2D2AC-D9D4-57D2-3E5B-03754D055567}"/>
                </a:ext>
              </a:extLst>
            </p:cNvPr>
            <p:cNvCxnSpPr>
              <a:cxnSpLocks/>
              <a:stCxn id="51" idx="6"/>
              <a:endCxn id="82" idx="2"/>
            </p:cNvCxnSpPr>
            <p:nvPr/>
          </p:nvCxnSpPr>
          <p:spPr>
            <a:xfrm flipV="1">
              <a:off x="3689575" y="4903099"/>
              <a:ext cx="1803038" cy="147795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Düz Bağlayıcı 102">
              <a:extLst>
                <a:ext uri="{FF2B5EF4-FFF2-40B4-BE49-F238E27FC236}">
                  <a16:creationId xmlns:a16="http://schemas.microsoft.com/office/drawing/2014/main" id="{AC93428B-55F7-FC06-7638-63E5BB17BEB9}"/>
                </a:ext>
              </a:extLst>
            </p:cNvPr>
            <p:cNvCxnSpPr>
              <a:cxnSpLocks/>
            </p:cNvCxnSpPr>
            <p:nvPr/>
          </p:nvCxnSpPr>
          <p:spPr>
            <a:xfrm>
              <a:off x="5853152" y="5313973"/>
              <a:ext cx="0" cy="46113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Düz Ok Bağlayıcısı 104">
              <a:extLst>
                <a:ext uri="{FF2B5EF4-FFF2-40B4-BE49-F238E27FC236}">
                  <a16:creationId xmlns:a16="http://schemas.microsoft.com/office/drawing/2014/main" id="{50917F56-B049-6192-E027-981061E24706}"/>
                </a:ext>
              </a:extLst>
            </p:cNvPr>
            <p:cNvCxnSpPr>
              <a:cxnSpLocks/>
              <a:stCxn id="54" idx="6"/>
              <a:endCxn id="56" idx="2"/>
            </p:cNvCxnSpPr>
            <p:nvPr/>
          </p:nvCxnSpPr>
          <p:spPr>
            <a:xfrm flipV="1">
              <a:off x="6254131" y="2187900"/>
              <a:ext cx="1384891" cy="90393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Düz Ok Bağlayıcısı 105">
              <a:extLst>
                <a:ext uri="{FF2B5EF4-FFF2-40B4-BE49-F238E27FC236}">
                  <a16:creationId xmlns:a16="http://schemas.microsoft.com/office/drawing/2014/main" id="{5AA0894E-9D00-49C5-61EC-2A41DE787FBD}"/>
                </a:ext>
              </a:extLst>
            </p:cNvPr>
            <p:cNvCxnSpPr>
              <a:cxnSpLocks/>
              <a:stCxn id="81" idx="6"/>
              <a:endCxn id="57" idx="2"/>
            </p:cNvCxnSpPr>
            <p:nvPr/>
          </p:nvCxnSpPr>
          <p:spPr>
            <a:xfrm>
              <a:off x="6126378" y="3992346"/>
              <a:ext cx="1496786" cy="40628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Düz Ok Bağlayıcısı 107">
              <a:extLst>
                <a:ext uri="{FF2B5EF4-FFF2-40B4-BE49-F238E27FC236}">
                  <a16:creationId xmlns:a16="http://schemas.microsoft.com/office/drawing/2014/main" id="{E355DEB2-C833-7437-CE33-41F6C4777F1C}"/>
                </a:ext>
              </a:extLst>
            </p:cNvPr>
            <p:cNvCxnSpPr>
              <a:cxnSpLocks/>
              <a:stCxn id="82" idx="6"/>
              <a:endCxn id="57" idx="2"/>
            </p:cNvCxnSpPr>
            <p:nvPr/>
          </p:nvCxnSpPr>
          <p:spPr>
            <a:xfrm flipV="1">
              <a:off x="6128009" y="4398629"/>
              <a:ext cx="1495155" cy="50447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Düz Ok Bağlayıcısı 108">
              <a:extLst>
                <a:ext uri="{FF2B5EF4-FFF2-40B4-BE49-F238E27FC236}">
                  <a16:creationId xmlns:a16="http://schemas.microsoft.com/office/drawing/2014/main" id="{A8BA49F2-8470-4A01-C725-926063CFFB9D}"/>
                </a:ext>
              </a:extLst>
            </p:cNvPr>
            <p:cNvCxnSpPr>
              <a:cxnSpLocks/>
              <a:stCxn id="55" idx="6"/>
              <a:endCxn id="58" idx="2"/>
            </p:cNvCxnSpPr>
            <p:nvPr/>
          </p:nvCxnSpPr>
          <p:spPr>
            <a:xfrm flipV="1">
              <a:off x="6234212" y="6121282"/>
              <a:ext cx="1404810" cy="2376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3948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LVQ Ağların Yapısı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0" y="6492875"/>
            <a:ext cx="1091015" cy="365125"/>
          </a:xfrm>
        </p:spPr>
        <p:txBody>
          <a:bodyPr/>
          <a:lstStyle/>
          <a:p>
            <a:fld id="{5854DF3F-AA60-4655-B0CD-593197322A72}" type="datetime1">
              <a:rPr lang="tr-TR" smtClean="0"/>
              <a:t>26.12.2022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7</a:t>
            </a:fld>
            <a:endParaRPr lang="tr-TR"/>
          </a:p>
        </p:txBody>
      </p:sp>
      <p:sp>
        <p:nvSpPr>
          <p:cNvPr id="8" name="Alt Başlık 2">
            <a:extLst>
              <a:ext uri="{FF2B5EF4-FFF2-40B4-BE49-F238E27FC236}">
                <a16:creationId xmlns:a16="http://schemas.microsoft.com/office/drawing/2014/main" id="{3F0BEB05-1927-6F6D-3DC3-52B80AD0F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94683"/>
            <a:ext cx="11996928" cy="1227353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b="1" dirty="0" err="1"/>
              <a:t>Kohonen</a:t>
            </a:r>
            <a:r>
              <a:rPr lang="tr-TR" b="1" dirty="0"/>
              <a:t> katmanı (ara katmanda denmektedir): </a:t>
            </a:r>
            <a:r>
              <a:rPr lang="tr-TR" dirty="0"/>
              <a:t>Bu katmanda girdi setine en yakın ağırlık vektörü belirlenmektedir. Her bir eleman bir referans vektörü göstermektedir. </a:t>
            </a:r>
          </a:p>
          <a:p>
            <a:pPr marL="342900" indent="-342900" algn="l">
              <a:buFont typeface="Calibri" panose="020F0502020204030204" pitchFamily="34" charset="0"/>
              <a:buChar char="∞"/>
            </a:pPr>
            <a:endParaRPr lang="tr-TR" dirty="0"/>
          </a:p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dirty="0"/>
              <a:t>Girdi vektörü, girdi katmanı ile </a:t>
            </a:r>
            <a:r>
              <a:rPr lang="tr-TR" dirty="0" err="1"/>
              <a:t>Kohonen</a:t>
            </a:r>
            <a:r>
              <a:rPr lang="tr-TR" dirty="0"/>
              <a:t> katmanı arasındaki ağırlıkların oluşturduğu referans vektörüne  haritalanmaktadır.</a:t>
            </a:r>
          </a:p>
        </p:txBody>
      </p:sp>
      <p:grpSp>
        <p:nvGrpSpPr>
          <p:cNvPr id="3" name="Grup 2">
            <a:extLst>
              <a:ext uri="{FF2B5EF4-FFF2-40B4-BE49-F238E27FC236}">
                <a16:creationId xmlns:a16="http://schemas.microsoft.com/office/drawing/2014/main" id="{24317E98-25D9-1EFF-3FD2-00696A4FF652}"/>
              </a:ext>
            </a:extLst>
          </p:cNvPr>
          <p:cNvGrpSpPr/>
          <p:nvPr/>
        </p:nvGrpSpPr>
        <p:grpSpPr>
          <a:xfrm>
            <a:off x="5601986" y="356636"/>
            <a:ext cx="6017227" cy="2813284"/>
            <a:chOff x="1314408" y="1834916"/>
            <a:chExt cx="8754601" cy="4877625"/>
          </a:xfrm>
        </p:grpSpPr>
        <p:sp>
          <p:nvSpPr>
            <p:cNvPr id="17" name="Alt Başlık 2">
              <a:extLst>
                <a:ext uri="{FF2B5EF4-FFF2-40B4-BE49-F238E27FC236}">
                  <a16:creationId xmlns:a16="http://schemas.microsoft.com/office/drawing/2014/main" id="{5F4EF4DF-9F61-58C7-5311-CB72ED6CE97C}"/>
                </a:ext>
              </a:extLst>
            </p:cNvPr>
            <p:cNvSpPr txBox="1">
              <a:spLocks/>
            </p:cNvSpPr>
            <p:nvPr/>
          </p:nvSpPr>
          <p:spPr>
            <a:xfrm>
              <a:off x="1314408" y="2009869"/>
              <a:ext cx="1079376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>
                  <a:solidFill>
                    <a:srgbClr val="FF0000"/>
                  </a:solidFill>
                </a:rPr>
                <a:t>Gk_1</a:t>
              </a:r>
            </a:p>
          </p:txBody>
        </p:sp>
        <p:sp>
          <p:nvSpPr>
            <p:cNvPr id="18" name="Alt Başlık 2">
              <a:extLst>
                <a:ext uri="{FF2B5EF4-FFF2-40B4-BE49-F238E27FC236}">
                  <a16:creationId xmlns:a16="http://schemas.microsoft.com/office/drawing/2014/main" id="{2E2077FC-DB7B-A0BD-5602-D688BF215F0D}"/>
                </a:ext>
              </a:extLst>
            </p:cNvPr>
            <p:cNvSpPr txBox="1">
              <a:spLocks/>
            </p:cNvSpPr>
            <p:nvPr/>
          </p:nvSpPr>
          <p:spPr>
            <a:xfrm>
              <a:off x="1320640" y="2908192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>
                  <a:solidFill>
                    <a:srgbClr val="FF0000"/>
                  </a:solidFill>
                </a:rPr>
                <a:t>Gk_2</a:t>
              </a:r>
            </a:p>
          </p:txBody>
        </p:sp>
        <p:cxnSp>
          <p:nvCxnSpPr>
            <p:cNvPr id="29" name="Düz Ok Bağlayıcısı 28">
              <a:extLst>
                <a:ext uri="{FF2B5EF4-FFF2-40B4-BE49-F238E27FC236}">
                  <a16:creationId xmlns:a16="http://schemas.microsoft.com/office/drawing/2014/main" id="{AD3A8185-62A3-6D74-AA4B-83CD24BB86B7}"/>
                </a:ext>
              </a:extLst>
            </p:cNvPr>
            <p:cNvCxnSpPr>
              <a:cxnSpLocks/>
              <a:stCxn id="37" idx="6"/>
              <a:endCxn id="49" idx="2"/>
            </p:cNvCxnSpPr>
            <p:nvPr/>
          </p:nvCxnSpPr>
          <p:spPr>
            <a:xfrm>
              <a:off x="3695807" y="2187901"/>
              <a:ext cx="174491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CEB680AC-4022-BF99-C828-8C3198899103}"/>
                </a:ext>
              </a:extLst>
            </p:cNvPr>
            <p:cNvSpPr/>
            <p:nvPr/>
          </p:nvSpPr>
          <p:spPr>
            <a:xfrm>
              <a:off x="3060411" y="1856413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Düz Ok Bağlayıcısı 37">
              <a:extLst>
                <a:ext uri="{FF2B5EF4-FFF2-40B4-BE49-F238E27FC236}">
                  <a16:creationId xmlns:a16="http://schemas.microsoft.com/office/drawing/2014/main" id="{2279B77C-A478-7A01-D487-56468DE2F0FB}"/>
                </a:ext>
              </a:extLst>
            </p:cNvPr>
            <p:cNvCxnSpPr>
              <a:cxnSpLocks/>
              <a:stCxn id="17" idx="3"/>
              <a:endCxn id="37" idx="2"/>
            </p:cNvCxnSpPr>
            <p:nvPr/>
          </p:nvCxnSpPr>
          <p:spPr>
            <a:xfrm flipV="1">
              <a:off x="2393784" y="2187901"/>
              <a:ext cx="666628" cy="124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Düz Ok Bağlayıcısı 38">
              <a:extLst>
                <a:ext uri="{FF2B5EF4-FFF2-40B4-BE49-F238E27FC236}">
                  <a16:creationId xmlns:a16="http://schemas.microsoft.com/office/drawing/2014/main" id="{21BA3571-4170-F1EC-9A66-176C9E8AC9D1}"/>
                </a:ext>
              </a:extLst>
            </p:cNvPr>
            <p:cNvCxnSpPr>
              <a:cxnSpLocks/>
              <a:stCxn id="56" idx="6"/>
              <a:endCxn id="40" idx="1"/>
            </p:cNvCxnSpPr>
            <p:nvPr/>
          </p:nvCxnSpPr>
          <p:spPr>
            <a:xfrm>
              <a:off x="8396732" y="2187900"/>
              <a:ext cx="640868" cy="124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Alt Başlık 2">
              <a:extLst>
                <a:ext uri="{FF2B5EF4-FFF2-40B4-BE49-F238E27FC236}">
                  <a16:creationId xmlns:a16="http://schemas.microsoft.com/office/drawing/2014/main" id="{F0EF3589-0FB1-FDC4-D3EC-4D28E3028A57}"/>
                </a:ext>
              </a:extLst>
            </p:cNvPr>
            <p:cNvSpPr txBox="1">
              <a:spLocks/>
            </p:cNvSpPr>
            <p:nvPr/>
          </p:nvSpPr>
          <p:spPr>
            <a:xfrm>
              <a:off x="9037600" y="2009868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 err="1"/>
                <a:t>Çm</a:t>
              </a:r>
              <a:r>
                <a:rPr lang="tr-TR" sz="1400" dirty="0"/>
                <a:t>_ 1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AD49A673-B467-08ED-C9BE-EF80B4495F4B}"/>
                </a:ext>
              </a:extLst>
            </p:cNvPr>
            <p:cNvSpPr/>
            <p:nvPr/>
          </p:nvSpPr>
          <p:spPr>
            <a:xfrm>
              <a:off x="3062042" y="2767166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Düz Ok Bağlayıcısı 41">
              <a:extLst>
                <a:ext uri="{FF2B5EF4-FFF2-40B4-BE49-F238E27FC236}">
                  <a16:creationId xmlns:a16="http://schemas.microsoft.com/office/drawing/2014/main" id="{CE4076BC-E266-DDC6-8203-0C35509624F4}"/>
                </a:ext>
              </a:extLst>
            </p:cNvPr>
            <p:cNvCxnSpPr>
              <a:cxnSpLocks/>
              <a:stCxn id="18" idx="3"/>
              <a:endCxn id="41" idx="2"/>
            </p:cNvCxnSpPr>
            <p:nvPr/>
          </p:nvCxnSpPr>
          <p:spPr>
            <a:xfrm>
              <a:off x="2336191" y="3098654"/>
              <a:ext cx="7258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Düz Ok Bağlayıcısı 42">
              <a:extLst>
                <a:ext uri="{FF2B5EF4-FFF2-40B4-BE49-F238E27FC236}">
                  <a16:creationId xmlns:a16="http://schemas.microsoft.com/office/drawing/2014/main" id="{8B78A36D-A5E0-3A78-A60F-6567F9B8B5AE}"/>
                </a:ext>
              </a:extLst>
            </p:cNvPr>
            <p:cNvCxnSpPr>
              <a:cxnSpLocks/>
              <a:stCxn id="41" idx="6"/>
              <a:endCxn id="49" idx="2"/>
            </p:cNvCxnSpPr>
            <p:nvPr/>
          </p:nvCxnSpPr>
          <p:spPr>
            <a:xfrm flipV="1">
              <a:off x="3697438" y="2187901"/>
              <a:ext cx="1743287" cy="91075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9375366-27C3-4465-C84E-660BCBF70FC9}"/>
                </a:ext>
              </a:extLst>
            </p:cNvPr>
            <p:cNvSpPr/>
            <p:nvPr/>
          </p:nvSpPr>
          <p:spPr>
            <a:xfrm>
              <a:off x="5440725" y="1834916"/>
              <a:ext cx="793487" cy="705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50" name="Alt Başlık 2">
              <a:extLst>
                <a:ext uri="{FF2B5EF4-FFF2-40B4-BE49-F238E27FC236}">
                  <a16:creationId xmlns:a16="http://schemas.microsoft.com/office/drawing/2014/main" id="{E244831E-5E52-726D-666E-4C84F9CBFBC4}"/>
                </a:ext>
              </a:extLst>
            </p:cNvPr>
            <p:cNvSpPr txBox="1">
              <a:spLocks/>
            </p:cNvSpPr>
            <p:nvPr/>
          </p:nvSpPr>
          <p:spPr>
            <a:xfrm>
              <a:off x="1314408" y="6181080"/>
              <a:ext cx="1091015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 err="1">
                  <a:solidFill>
                    <a:srgbClr val="FF0000"/>
                  </a:solidFill>
                </a:rPr>
                <a:t>Gk_n</a:t>
              </a:r>
              <a:endParaRPr lang="tr-TR" sz="1400" dirty="0">
                <a:solidFill>
                  <a:srgbClr val="FF0000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3113A18-8E1F-A6B9-E0C8-DE3EC9BD29C8}"/>
                </a:ext>
              </a:extLst>
            </p:cNvPr>
            <p:cNvSpPr/>
            <p:nvPr/>
          </p:nvSpPr>
          <p:spPr>
            <a:xfrm>
              <a:off x="3054179" y="6049565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Düz Ok Bağlayıcısı 51">
              <a:extLst>
                <a:ext uri="{FF2B5EF4-FFF2-40B4-BE49-F238E27FC236}">
                  <a16:creationId xmlns:a16="http://schemas.microsoft.com/office/drawing/2014/main" id="{2B20197A-3CEF-6581-5943-C64EB5EB589B}"/>
                </a:ext>
              </a:extLst>
            </p:cNvPr>
            <p:cNvCxnSpPr>
              <a:cxnSpLocks/>
              <a:stCxn id="50" idx="3"/>
              <a:endCxn id="51" idx="2"/>
            </p:cNvCxnSpPr>
            <p:nvPr/>
          </p:nvCxnSpPr>
          <p:spPr>
            <a:xfrm>
              <a:off x="2405423" y="6371542"/>
              <a:ext cx="648756" cy="95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Düz Ok Bağlayıcısı 52">
              <a:extLst>
                <a:ext uri="{FF2B5EF4-FFF2-40B4-BE49-F238E27FC236}">
                  <a16:creationId xmlns:a16="http://schemas.microsoft.com/office/drawing/2014/main" id="{FD048A25-6093-21EA-A198-DBF0848EBFA6}"/>
                </a:ext>
              </a:extLst>
            </p:cNvPr>
            <p:cNvCxnSpPr>
              <a:cxnSpLocks/>
              <a:stCxn id="51" idx="6"/>
              <a:endCxn id="49" idx="2"/>
            </p:cNvCxnSpPr>
            <p:nvPr/>
          </p:nvCxnSpPr>
          <p:spPr>
            <a:xfrm flipV="1">
              <a:off x="3689575" y="2187901"/>
              <a:ext cx="1751150" cy="419315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995ED84-8989-24EF-4503-4B07776B96A9}"/>
                </a:ext>
              </a:extLst>
            </p:cNvPr>
            <p:cNvSpPr/>
            <p:nvPr/>
          </p:nvSpPr>
          <p:spPr>
            <a:xfrm>
              <a:off x="5460644" y="2738852"/>
              <a:ext cx="793487" cy="705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76E0F84C-59C0-6298-4C0D-274020757B96}"/>
                </a:ext>
              </a:extLst>
            </p:cNvPr>
            <p:cNvSpPr/>
            <p:nvPr/>
          </p:nvSpPr>
          <p:spPr>
            <a:xfrm>
              <a:off x="5420864" y="5813556"/>
              <a:ext cx="813348" cy="6629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6E472E7-1C61-F411-0B7C-085DCAF959F3}"/>
                </a:ext>
              </a:extLst>
            </p:cNvPr>
            <p:cNvSpPr/>
            <p:nvPr/>
          </p:nvSpPr>
          <p:spPr>
            <a:xfrm>
              <a:off x="7639022" y="1871881"/>
              <a:ext cx="757710" cy="6320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09C9C5C2-DDCA-3273-BCCD-A5BE63EBDAFE}"/>
                </a:ext>
              </a:extLst>
            </p:cNvPr>
            <p:cNvSpPr/>
            <p:nvPr/>
          </p:nvSpPr>
          <p:spPr>
            <a:xfrm>
              <a:off x="7623164" y="4082610"/>
              <a:ext cx="757710" cy="6320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9C89F5A4-28DC-6D87-D353-1311AD04218E}"/>
                </a:ext>
              </a:extLst>
            </p:cNvPr>
            <p:cNvSpPr/>
            <p:nvPr/>
          </p:nvSpPr>
          <p:spPr>
            <a:xfrm>
              <a:off x="7639022" y="5805263"/>
              <a:ext cx="757710" cy="6320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Düz Ok Bağlayıcısı 58">
              <a:extLst>
                <a:ext uri="{FF2B5EF4-FFF2-40B4-BE49-F238E27FC236}">
                  <a16:creationId xmlns:a16="http://schemas.microsoft.com/office/drawing/2014/main" id="{B5A9266E-FADC-E290-C28D-AB441E7253B0}"/>
                </a:ext>
              </a:extLst>
            </p:cNvPr>
            <p:cNvCxnSpPr>
              <a:cxnSpLocks/>
              <a:stCxn id="37" idx="6"/>
              <a:endCxn id="54" idx="2"/>
            </p:cNvCxnSpPr>
            <p:nvPr/>
          </p:nvCxnSpPr>
          <p:spPr>
            <a:xfrm>
              <a:off x="3695807" y="2187901"/>
              <a:ext cx="1764837" cy="90393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Düz Ok Bağlayıcısı 59">
              <a:extLst>
                <a:ext uri="{FF2B5EF4-FFF2-40B4-BE49-F238E27FC236}">
                  <a16:creationId xmlns:a16="http://schemas.microsoft.com/office/drawing/2014/main" id="{47E4B53A-5D4A-C471-ADFD-84EB0068C101}"/>
                </a:ext>
              </a:extLst>
            </p:cNvPr>
            <p:cNvCxnSpPr>
              <a:cxnSpLocks/>
              <a:stCxn id="37" idx="6"/>
              <a:endCxn id="55" idx="2"/>
            </p:cNvCxnSpPr>
            <p:nvPr/>
          </p:nvCxnSpPr>
          <p:spPr>
            <a:xfrm>
              <a:off x="3695807" y="2187901"/>
              <a:ext cx="1725057" cy="395714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Düz Ok Bağlayıcısı 62">
              <a:extLst>
                <a:ext uri="{FF2B5EF4-FFF2-40B4-BE49-F238E27FC236}">
                  <a16:creationId xmlns:a16="http://schemas.microsoft.com/office/drawing/2014/main" id="{38970832-9E60-54EB-59D3-D0C405A37233}"/>
                </a:ext>
              </a:extLst>
            </p:cNvPr>
            <p:cNvCxnSpPr>
              <a:cxnSpLocks/>
              <a:stCxn id="41" idx="6"/>
              <a:endCxn id="54" idx="2"/>
            </p:cNvCxnSpPr>
            <p:nvPr/>
          </p:nvCxnSpPr>
          <p:spPr>
            <a:xfrm flipV="1">
              <a:off x="3697438" y="3091837"/>
              <a:ext cx="1763206" cy="681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Düz Ok Bağlayıcısı 63">
              <a:extLst>
                <a:ext uri="{FF2B5EF4-FFF2-40B4-BE49-F238E27FC236}">
                  <a16:creationId xmlns:a16="http://schemas.microsoft.com/office/drawing/2014/main" id="{AEA9E1DD-9079-38BF-B0B3-4DB287346903}"/>
                </a:ext>
              </a:extLst>
            </p:cNvPr>
            <p:cNvCxnSpPr>
              <a:cxnSpLocks/>
              <a:stCxn id="41" idx="6"/>
              <a:endCxn id="55" idx="2"/>
            </p:cNvCxnSpPr>
            <p:nvPr/>
          </p:nvCxnSpPr>
          <p:spPr>
            <a:xfrm>
              <a:off x="3697438" y="3098654"/>
              <a:ext cx="1723426" cy="30463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Düz Ok Bağlayıcısı 64">
              <a:extLst>
                <a:ext uri="{FF2B5EF4-FFF2-40B4-BE49-F238E27FC236}">
                  <a16:creationId xmlns:a16="http://schemas.microsoft.com/office/drawing/2014/main" id="{B11D5EE7-F2EE-51B1-CA32-A78EE2507C4E}"/>
                </a:ext>
              </a:extLst>
            </p:cNvPr>
            <p:cNvCxnSpPr>
              <a:cxnSpLocks/>
              <a:stCxn id="51" idx="6"/>
              <a:endCxn id="54" idx="2"/>
            </p:cNvCxnSpPr>
            <p:nvPr/>
          </p:nvCxnSpPr>
          <p:spPr>
            <a:xfrm flipV="1">
              <a:off x="3689575" y="3091837"/>
              <a:ext cx="1771069" cy="328921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Düz Ok Bağlayıcısı 65">
              <a:extLst>
                <a:ext uri="{FF2B5EF4-FFF2-40B4-BE49-F238E27FC236}">
                  <a16:creationId xmlns:a16="http://schemas.microsoft.com/office/drawing/2014/main" id="{A1D86BF7-A428-88C4-74F1-C256AAE60142}"/>
                </a:ext>
              </a:extLst>
            </p:cNvPr>
            <p:cNvCxnSpPr>
              <a:cxnSpLocks/>
              <a:stCxn id="51" idx="6"/>
              <a:endCxn id="55" idx="2"/>
            </p:cNvCxnSpPr>
            <p:nvPr/>
          </p:nvCxnSpPr>
          <p:spPr>
            <a:xfrm flipV="1">
              <a:off x="3689575" y="6145045"/>
              <a:ext cx="1731289" cy="23600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Düz Ok Bağlayıcısı 66">
              <a:extLst>
                <a:ext uri="{FF2B5EF4-FFF2-40B4-BE49-F238E27FC236}">
                  <a16:creationId xmlns:a16="http://schemas.microsoft.com/office/drawing/2014/main" id="{D7D3B756-4253-3133-8F79-7AEF495654D3}"/>
                </a:ext>
              </a:extLst>
            </p:cNvPr>
            <p:cNvCxnSpPr>
              <a:cxnSpLocks/>
              <a:stCxn id="49" idx="6"/>
              <a:endCxn id="56" idx="2"/>
            </p:cNvCxnSpPr>
            <p:nvPr/>
          </p:nvCxnSpPr>
          <p:spPr>
            <a:xfrm flipV="1">
              <a:off x="6234212" y="2187900"/>
              <a:ext cx="1404810" cy="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Düz Ok Bağlayıcısı 67">
              <a:extLst>
                <a:ext uri="{FF2B5EF4-FFF2-40B4-BE49-F238E27FC236}">
                  <a16:creationId xmlns:a16="http://schemas.microsoft.com/office/drawing/2014/main" id="{0180A61E-1F85-BEF8-BB4F-A8D7CF357409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8380874" y="4399374"/>
              <a:ext cx="640868" cy="124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2" name="Alt Başlık 2">
              <a:extLst>
                <a:ext uri="{FF2B5EF4-FFF2-40B4-BE49-F238E27FC236}">
                  <a16:creationId xmlns:a16="http://schemas.microsoft.com/office/drawing/2014/main" id="{AADC2DF5-0134-A2B6-91CA-FAAF026BE222}"/>
                </a:ext>
              </a:extLst>
            </p:cNvPr>
            <p:cNvSpPr txBox="1">
              <a:spLocks/>
            </p:cNvSpPr>
            <p:nvPr/>
          </p:nvSpPr>
          <p:spPr>
            <a:xfrm>
              <a:off x="9021742" y="4221342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/>
                <a:t>Çm_2</a:t>
              </a:r>
            </a:p>
          </p:txBody>
        </p:sp>
        <p:cxnSp>
          <p:nvCxnSpPr>
            <p:cNvPr id="73" name="Düz Ok Bağlayıcısı 72">
              <a:extLst>
                <a:ext uri="{FF2B5EF4-FFF2-40B4-BE49-F238E27FC236}">
                  <a16:creationId xmlns:a16="http://schemas.microsoft.com/office/drawing/2014/main" id="{9CD2208B-3783-ABFD-A3B2-0D0820489F08}"/>
                </a:ext>
              </a:extLst>
            </p:cNvPr>
            <p:cNvCxnSpPr>
              <a:cxnSpLocks/>
              <a:stCxn id="58" idx="6"/>
              <a:endCxn id="75" idx="1"/>
            </p:cNvCxnSpPr>
            <p:nvPr/>
          </p:nvCxnSpPr>
          <p:spPr>
            <a:xfrm>
              <a:off x="8396732" y="6121282"/>
              <a:ext cx="65672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5" name="Alt Başlık 2">
              <a:extLst>
                <a:ext uri="{FF2B5EF4-FFF2-40B4-BE49-F238E27FC236}">
                  <a16:creationId xmlns:a16="http://schemas.microsoft.com/office/drawing/2014/main" id="{56DA4C27-8926-07FF-B991-DF9A584BBA21}"/>
                </a:ext>
              </a:extLst>
            </p:cNvPr>
            <p:cNvSpPr txBox="1">
              <a:spLocks/>
            </p:cNvSpPr>
            <p:nvPr/>
          </p:nvSpPr>
          <p:spPr>
            <a:xfrm>
              <a:off x="9053458" y="5930820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 err="1"/>
                <a:t>Çm_n</a:t>
              </a:r>
              <a:endParaRPr lang="tr-TR" sz="1400" dirty="0"/>
            </a:p>
          </p:txBody>
        </p:sp>
        <p:cxnSp>
          <p:nvCxnSpPr>
            <p:cNvPr id="76" name="Düz Bağlayıcı 75">
              <a:extLst>
                <a:ext uri="{FF2B5EF4-FFF2-40B4-BE49-F238E27FC236}">
                  <a16:creationId xmlns:a16="http://schemas.microsoft.com/office/drawing/2014/main" id="{84C9DE8D-76C0-8895-4A24-FE362C91609D}"/>
                </a:ext>
              </a:extLst>
            </p:cNvPr>
            <p:cNvCxnSpPr>
              <a:cxnSpLocks/>
            </p:cNvCxnSpPr>
            <p:nvPr/>
          </p:nvCxnSpPr>
          <p:spPr>
            <a:xfrm>
              <a:off x="3403429" y="5352417"/>
              <a:ext cx="0" cy="46113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2F383905-A90E-CDD6-1F9C-62EFE7EF3E80}"/>
                </a:ext>
              </a:extLst>
            </p:cNvPr>
            <p:cNvSpPr/>
            <p:nvPr/>
          </p:nvSpPr>
          <p:spPr>
            <a:xfrm>
              <a:off x="3058780" y="3667122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C5E88D79-2507-8BAD-59D8-E75F671BC923}"/>
                </a:ext>
              </a:extLst>
            </p:cNvPr>
            <p:cNvSpPr/>
            <p:nvPr/>
          </p:nvSpPr>
          <p:spPr>
            <a:xfrm>
              <a:off x="3060411" y="4577875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366FC30B-CE15-214D-41B4-0ACD80C15AFC}"/>
                </a:ext>
              </a:extLst>
            </p:cNvPr>
            <p:cNvSpPr/>
            <p:nvPr/>
          </p:nvSpPr>
          <p:spPr>
            <a:xfrm>
              <a:off x="5490982" y="3660858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9E8EAEE4-6D26-F03E-C9C5-A91E3F779091}"/>
                </a:ext>
              </a:extLst>
            </p:cNvPr>
            <p:cNvSpPr/>
            <p:nvPr/>
          </p:nvSpPr>
          <p:spPr>
            <a:xfrm>
              <a:off x="5492613" y="4571611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Düz Ok Bağlayıcısı 83">
              <a:extLst>
                <a:ext uri="{FF2B5EF4-FFF2-40B4-BE49-F238E27FC236}">
                  <a16:creationId xmlns:a16="http://schemas.microsoft.com/office/drawing/2014/main" id="{6F250CC7-1B88-93F5-7C83-CDDC52D94CD0}"/>
                </a:ext>
              </a:extLst>
            </p:cNvPr>
            <p:cNvCxnSpPr>
              <a:cxnSpLocks/>
              <a:stCxn id="78" idx="6"/>
              <a:endCxn id="49" idx="2"/>
            </p:cNvCxnSpPr>
            <p:nvPr/>
          </p:nvCxnSpPr>
          <p:spPr>
            <a:xfrm flipV="1">
              <a:off x="3694176" y="2187901"/>
              <a:ext cx="1746549" cy="181070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Düz Ok Bağlayıcısı 84">
              <a:extLst>
                <a:ext uri="{FF2B5EF4-FFF2-40B4-BE49-F238E27FC236}">
                  <a16:creationId xmlns:a16="http://schemas.microsoft.com/office/drawing/2014/main" id="{7EF54725-68E5-7610-3110-2659F27A6899}"/>
                </a:ext>
              </a:extLst>
            </p:cNvPr>
            <p:cNvCxnSpPr>
              <a:cxnSpLocks/>
              <a:stCxn id="79" idx="6"/>
              <a:endCxn id="49" idx="2"/>
            </p:cNvCxnSpPr>
            <p:nvPr/>
          </p:nvCxnSpPr>
          <p:spPr>
            <a:xfrm flipV="1">
              <a:off x="3695807" y="2187901"/>
              <a:ext cx="1744918" cy="272146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Düz Ok Bağlayıcısı 86">
              <a:extLst>
                <a:ext uri="{FF2B5EF4-FFF2-40B4-BE49-F238E27FC236}">
                  <a16:creationId xmlns:a16="http://schemas.microsoft.com/office/drawing/2014/main" id="{17E99CC4-6310-B45B-6BB3-93398550D14F}"/>
                </a:ext>
              </a:extLst>
            </p:cNvPr>
            <p:cNvCxnSpPr>
              <a:cxnSpLocks/>
              <a:stCxn id="78" idx="6"/>
              <a:endCxn id="54" idx="2"/>
            </p:cNvCxnSpPr>
            <p:nvPr/>
          </p:nvCxnSpPr>
          <p:spPr>
            <a:xfrm flipV="1">
              <a:off x="3694176" y="3091837"/>
              <a:ext cx="1766468" cy="90677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Düz Ok Bağlayıcısı 87">
              <a:extLst>
                <a:ext uri="{FF2B5EF4-FFF2-40B4-BE49-F238E27FC236}">
                  <a16:creationId xmlns:a16="http://schemas.microsoft.com/office/drawing/2014/main" id="{DDA4F202-C09B-88FF-4587-9DDF382ED189}"/>
                </a:ext>
              </a:extLst>
            </p:cNvPr>
            <p:cNvCxnSpPr>
              <a:cxnSpLocks/>
              <a:stCxn id="78" idx="6"/>
              <a:endCxn id="81" idx="2"/>
            </p:cNvCxnSpPr>
            <p:nvPr/>
          </p:nvCxnSpPr>
          <p:spPr>
            <a:xfrm flipV="1">
              <a:off x="3694176" y="3992346"/>
              <a:ext cx="1796806" cy="626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Düz Ok Bağlayıcısı 89">
              <a:extLst>
                <a:ext uri="{FF2B5EF4-FFF2-40B4-BE49-F238E27FC236}">
                  <a16:creationId xmlns:a16="http://schemas.microsoft.com/office/drawing/2014/main" id="{1979DCA6-5717-0706-B81B-7D969D095D52}"/>
                </a:ext>
              </a:extLst>
            </p:cNvPr>
            <p:cNvCxnSpPr>
              <a:cxnSpLocks/>
              <a:stCxn id="78" idx="6"/>
              <a:endCxn id="82" idx="2"/>
            </p:cNvCxnSpPr>
            <p:nvPr/>
          </p:nvCxnSpPr>
          <p:spPr>
            <a:xfrm>
              <a:off x="3694176" y="3998610"/>
              <a:ext cx="1798437" cy="90448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Düz Ok Bağlayıcısı 90">
              <a:extLst>
                <a:ext uri="{FF2B5EF4-FFF2-40B4-BE49-F238E27FC236}">
                  <a16:creationId xmlns:a16="http://schemas.microsoft.com/office/drawing/2014/main" id="{D4DD0701-47A5-73C0-E6DB-8AB07C302E83}"/>
                </a:ext>
              </a:extLst>
            </p:cNvPr>
            <p:cNvCxnSpPr>
              <a:cxnSpLocks/>
              <a:stCxn id="78" idx="6"/>
              <a:endCxn id="55" idx="2"/>
            </p:cNvCxnSpPr>
            <p:nvPr/>
          </p:nvCxnSpPr>
          <p:spPr>
            <a:xfrm>
              <a:off x="3694176" y="3998610"/>
              <a:ext cx="1726688" cy="214643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Düz Ok Bağlayıcısı 92">
              <a:extLst>
                <a:ext uri="{FF2B5EF4-FFF2-40B4-BE49-F238E27FC236}">
                  <a16:creationId xmlns:a16="http://schemas.microsoft.com/office/drawing/2014/main" id="{380A8837-D566-9E17-3D65-9589251CC366}"/>
                </a:ext>
              </a:extLst>
            </p:cNvPr>
            <p:cNvCxnSpPr>
              <a:cxnSpLocks/>
              <a:stCxn id="79" idx="6"/>
              <a:endCxn id="81" idx="2"/>
            </p:cNvCxnSpPr>
            <p:nvPr/>
          </p:nvCxnSpPr>
          <p:spPr>
            <a:xfrm flipV="1">
              <a:off x="3695807" y="3992346"/>
              <a:ext cx="1795175" cy="91701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Düz Ok Bağlayıcısı 93">
              <a:extLst>
                <a:ext uri="{FF2B5EF4-FFF2-40B4-BE49-F238E27FC236}">
                  <a16:creationId xmlns:a16="http://schemas.microsoft.com/office/drawing/2014/main" id="{F8071071-8211-296A-84D9-6B349D6BC280}"/>
                </a:ext>
              </a:extLst>
            </p:cNvPr>
            <p:cNvCxnSpPr>
              <a:cxnSpLocks/>
              <a:stCxn id="51" idx="6"/>
              <a:endCxn id="81" idx="2"/>
            </p:cNvCxnSpPr>
            <p:nvPr/>
          </p:nvCxnSpPr>
          <p:spPr>
            <a:xfrm flipV="1">
              <a:off x="3689575" y="3992346"/>
              <a:ext cx="1801407" cy="238870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Düz Ok Bağlayıcısı 95">
              <a:extLst>
                <a:ext uri="{FF2B5EF4-FFF2-40B4-BE49-F238E27FC236}">
                  <a16:creationId xmlns:a16="http://schemas.microsoft.com/office/drawing/2014/main" id="{701FAA92-2F6A-09C4-6B2F-C7509E74BB12}"/>
                </a:ext>
              </a:extLst>
            </p:cNvPr>
            <p:cNvCxnSpPr>
              <a:cxnSpLocks/>
              <a:stCxn id="37" idx="6"/>
              <a:endCxn id="81" idx="2"/>
            </p:cNvCxnSpPr>
            <p:nvPr/>
          </p:nvCxnSpPr>
          <p:spPr>
            <a:xfrm>
              <a:off x="3695807" y="2187901"/>
              <a:ext cx="1795175" cy="180444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Düz Ok Bağlayıcısı 96">
              <a:extLst>
                <a:ext uri="{FF2B5EF4-FFF2-40B4-BE49-F238E27FC236}">
                  <a16:creationId xmlns:a16="http://schemas.microsoft.com/office/drawing/2014/main" id="{971FCFB5-77BE-108E-21D6-0154D4B30DBD}"/>
                </a:ext>
              </a:extLst>
            </p:cNvPr>
            <p:cNvCxnSpPr>
              <a:cxnSpLocks/>
              <a:stCxn id="37" idx="6"/>
              <a:endCxn id="82" idx="2"/>
            </p:cNvCxnSpPr>
            <p:nvPr/>
          </p:nvCxnSpPr>
          <p:spPr>
            <a:xfrm>
              <a:off x="3695807" y="2187901"/>
              <a:ext cx="1796806" cy="271519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Düz Ok Bağlayıcısı 98">
              <a:extLst>
                <a:ext uri="{FF2B5EF4-FFF2-40B4-BE49-F238E27FC236}">
                  <a16:creationId xmlns:a16="http://schemas.microsoft.com/office/drawing/2014/main" id="{C874AC0D-9395-2D8A-35B7-1BD19268B925}"/>
                </a:ext>
              </a:extLst>
            </p:cNvPr>
            <p:cNvCxnSpPr>
              <a:cxnSpLocks/>
              <a:stCxn id="79" idx="6"/>
              <a:endCxn id="82" idx="2"/>
            </p:cNvCxnSpPr>
            <p:nvPr/>
          </p:nvCxnSpPr>
          <p:spPr>
            <a:xfrm flipV="1">
              <a:off x="3695807" y="4903099"/>
              <a:ext cx="1796806" cy="626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Düz Ok Bağlayıcısı 99">
              <a:extLst>
                <a:ext uri="{FF2B5EF4-FFF2-40B4-BE49-F238E27FC236}">
                  <a16:creationId xmlns:a16="http://schemas.microsoft.com/office/drawing/2014/main" id="{CCCE731D-0982-4CC4-F1E5-B85B8FB28F5B}"/>
                </a:ext>
              </a:extLst>
            </p:cNvPr>
            <p:cNvCxnSpPr>
              <a:cxnSpLocks/>
              <a:stCxn id="79" idx="6"/>
              <a:endCxn id="55" idx="2"/>
            </p:cNvCxnSpPr>
            <p:nvPr/>
          </p:nvCxnSpPr>
          <p:spPr>
            <a:xfrm>
              <a:off x="3695807" y="4909363"/>
              <a:ext cx="1725057" cy="12356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2" name="Düz Ok Bağlayıcısı 101">
              <a:extLst>
                <a:ext uri="{FF2B5EF4-FFF2-40B4-BE49-F238E27FC236}">
                  <a16:creationId xmlns:a16="http://schemas.microsoft.com/office/drawing/2014/main" id="{0248D17B-CED8-9D40-2F52-41D40640DAFC}"/>
                </a:ext>
              </a:extLst>
            </p:cNvPr>
            <p:cNvCxnSpPr>
              <a:cxnSpLocks/>
              <a:stCxn id="51" idx="6"/>
              <a:endCxn id="82" idx="2"/>
            </p:cNvCxnSpPr>
            <p:nvPr/>
          </p:nvCxnSpPr>
          <p:spPr>
            <a:xfrm flipV="1">
              <a:off x="3689575" y="4903099"/>
              <a:ext cx="1803038" cy="147795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Düz Bağlayıcı 102">
              <a:extLst>
                <a:ext uri="{FF2B5EF4-FFF2-40B4-BE49-F238E27FC236}">
                  <a16:creationId xmlns:a16="http://schemas.microsoft.com/office/drawing/2014/main" id="{FCC75DAC-5282-8A9E-8BFF-DC888961EC68}"/>
                </a:ext>
              </a:extLst>
            </p:cNvPr>
            <p:cNvCxnSpPr>
              <a:cxnSpLocks/>
            </p:cNvCxnSpPr>
            <p:nvPr/>
          </p:nvCxnSpPr>
          <p:spPr>
            <a:xfrm>
              <a:off x="5853152" y="5313973"/>
              <a:ext cx="0" cy="46113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Düz Ok Bağlayıcısı 104">
              <a:extLst>
                <a:ext uri="{FF2B5EF4-FFF2-40B4-BE49-F238E27FC236}">
                  <a16:creationId xmlns:a16="http://schemas.microsoft.com/office/drawing/2014/main" id="{6A0438D4-427F-4AD3-622F-338DBD4B4070}"/>
                </a:ext>
              </a:extLst>
            </p:cNvPr>
            <p:cNvCxnSpPr>
              <a:cxnSpLocks/>
              <a:stCxn id="54" idx="6"/>
              <a:endCxn id="56" idx="2"/>
            </p:cNvCxnSpPr>
            <p:nvPr/>
          </p:nvCxnSpPr>
          <p:spPr>
            <a:xfrm flipV="1">
              <a:off x="6254131" y="2187900"/>
              <a:ext cx="1384891" cy="90393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Düz Ok Bağlayıcısı 105">
              <a:extLst>
                <a:ext uri="{FF2B5EF4-FFF2-40B4-BE49-F238E27FC236}">
                  <a16:creationId xmlns:a16="http://schemas.microsoft.com/office/drawing/2014/main" id="{DB42D04F-C64F-C2CA-0F54-CA23EDCC4F55}"/>
                </a:ext>
              </a:extLst>
            </p:cNvPr>
            <p:cNvCxnSpPr>
              <a:cxnSpLocks/>
              <a:stCxn id="81" idx="6"/>
              <a:endCxn id="57" idx="2"/>
            </p:cNvCxnSpPr>
            <p:nvPr/>
          </p:nvCxnSpPr>
          <p:spPr>
            <a:xfrm>
              <a:off x="6126378" y="3992346"/>
              <a:ext cx="1496786" cy="40628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Düz Ok Bağlayıcısı 107">
              <a:extLst>
                <a:ext uri="{FF2B5EF4-FFF2-40B4-BE49-F238E27FC236}">
                  <a16:creationId xmlns:a16="http://schemas.microsoft.com/office/drawing/2014/main" id="{6A072C39-F912-02E1-DC76-104B3FCA736F}"/>
                </a:ext>
              </a:extLst>
            </p:cNvPr>
            <p:cNvCxnSpPr>
              <a:cxnSpLocks/>
              <a:stCxn id="82" idx="6"/>
              <a:endCxn id="57" idx="2"/>
            </p:cNvCxnSpPr>
            <p:nvPr/>
          </p:nvCxnSpPr>
          <p:spPr>
            <a:xfrm flipV="1">
              <a:off x="6128009" y="4398629"/>
              <a:ext cx="1495155" cy="50447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Düz Ok Bağlayıcısı 108">
              <a:extLst>
                <a:ext uri="{FF2B5EF4-FFF2-40B4-BE49-F238E27FC236}">
                  <a16:creationId xmlns:a16="http://schemas.microsoft.com/office/drawing/2014/main" id="{2FB3F800-4CD8-A6B5-6B49-C9CA993ECF0F}"/>
                </a:ext>
              </a:extLst>
            </p:cNvPr>
            <p:cNvCxnSpPr>
              <a:cxnSpLocks/>
              <a:stCxn id="55" idx="6"/>
              <a:endCxn id="58" idx="2"/>
            </p:cNvCxnSpPr>
            <p:nvPr/>
          </p:nvCxnSpPr>
          <p:spPr>
            <a:xfrm flipV="1">
              <a:off x="6234212" y="6121282"/>
              <a:ext cx="1404810" cy="2376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827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LVQ Ağların Yapısı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0" y="6492875"/>
            <a:ext cx="1091015" cy="365125"/>
          </a:xfrm>
        </p:spPr>
        <p:txBody>
          <a:bodyPr/>
          <a:lstStyle/>
          <a:p>
            <a:fld id="{5854DF3F-AA60-4655-B0CD-593197322A72}" type="datetime1">
              <a:rPr lang="tr-TR" smtClean="0"/>
              <a:t>26.12.2022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8</a:t>
            </a:fld>
            <a:endParaRPr lang="tr-TR"/>
          </a:p>
        </p:txBody>
      </p:sp>
      <p:sp>
        <p:nvSpPr>
          <p:cNvPr id="8" name="Alt Başlık 2">
            <a:extLst>
              <a:ext uri="{FF2B5EF4-FFF2-40B4-BE49-F238E27FC236}">
                <a16:creationId xmlns:a16="http://schemas.microsoft.com/office/drawing/2014/main" id="{3F0BEB05-1927-6F6D-3DC3-52B80AD0F8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594683"/>
            <a:ext cx="11996928" cy="1227353"/>
          </a:xfrm>
        </p:spPr>
        <p:txBody>
          <a:bodyPr>
            <a:noAutofit/>
          </a:bodyPr>
          <a:lstStyle/>
          <a:p>
            <a:pPr marL="342900" indent="-342900" algn="l">
              <a:buFont typeface="Calibri" panose="020F0502020204030204" pitchFamily="34" charset="0"/>
              <a:buChar char="∞"/>
            </a:pPr>
            <a:r>
              <a:rPr lang="tr-TR" b="1" dirty="0"/>
              <a:t>Çıktı katmanı: </a:t>
            </a:r>
            <a:r>
              <a:rPr lang="tr-TR" dirty="0"/>
              <a:t>Girdinin hangi sınıfa ait olduğu belirlenmektedir.</a:t>
            </a:r>
          </a:p>
        </p:txBody>
      </p:sp>
      <p:grpSp>
        <p:nvGrpSpPr>
          <p:cNvPr id="3" name="Grup 2">
            <a:extLst>
              <a:ext uri="{FF2B5EF4-FFF2-40B4-BE49-F238E27FC236}">
                <a16:creationId xmlns:a16="http://schemas.microsoft.com/office/drawing/2014/main" id="{E0A4D58D-D1FB-A8C9-F865-419770E8B945}"/>
              </a:ext>
            </a:extLst>
          </p:cNvPr>
          <p:cNvGrpSpPr/>
          <p:nvPr/>
        </p:nvGrpSpPr>
        <p:grpSpPr>
          <a:xfrm>
            <a:off x="5601986" y="356636"/>
            <a:ext cx="6017227" cy="2813284"/>
            <a:chOff x="1314408" y="1834916"/>
            <a:chExt cx="8754601" cy="4877625"/>
          </a:xfrm>
        </p:grpSpPr>
        <p:sp>
          <p:nvSpPr>
            <p:cNvPr id="17" name="Alt Başlık 2">
              <a:extLst>
                <a:ext uri="{FF2B5EF4-FFF2-40B4-BE49-F238E27FC236}">
                  <a16:creationId xmlns:a16="http://schemas.microsoft.com/office/drawing/2014/main" id="{6CC5F311-E0FF-0C72-4C46-9E7C0A03A39F}"/>
                </a:ext>
              </a:extLst>
            </p:cNvPr>
            <p:cNvSpPr txBox="1">
              <a:spLocks/>
            </p:cNvSpPr>
            <p:nvPr/>
          </p:nvSpPr>
          <p:spPr>
            <a:xfrm>
              <a:off x="1314408" y="2009869"/>
              <a:ext cx="1079376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>
                  <a:solidFill>
                    <a:srgbClr val="FF0000"/>
                  </a:solidFill>
                </a:rPr>
                <a:t>Gk_1</a:t>
              </a:r>
            </a:p>
          </p:txBody>
        </p:sp>
        <p:sp>
          <p:nvSpPr>
            <p:cNvPr id="18" name="Alt Başlık 2">
              <a:extLst>
                <a:ext uri="{FF2B5EF4-FFF2-40B4-BE49-F238E27FC236}">
                  <a16:creationId xmlns:a16="http://schemas.microsoft.com/office/drawing/2014/main" id="{8F2B61F2-CC5A-E1AE-44D0-679715111620}"/>
                </a:ext>
              </a:extLst>
            </p:cNvPr>
            <p:cNvSpPr txBox="1">
              <a:spLocks/>
            </p:cNvSpPr>
            <p:nvPr/>
          </p:nvSpPr>
          <p:spPr>
            <a:xfrm>
              <a:off x="1320640" y="2908192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>
                  <a:solidFill>
                    <a:srgbClr val="FF0000"/>
                  </a:solidFill>
                </a:rPr>
                <a:t>Gk_2</a:t>
              </a:r>
            </a:p>
          </p:txBody>
        </p:sp>
        <p:cxnSp>
          <p:nvCxnSpPr>
            <p:cNvPr id="29" name="Düz Ok Bağlayıcısı 28">
              <a:extLst>
                <a:ext uri="{FF2B5EF4-FFF2-40B4-BE49-F238E27FC236}">
                  <a16:creationId xmlns:a16="http://schemas.microsoft.com/office/drawing/2014/main" id="{10FA4895-16F4-96DD-DD10-435D8F9E15B4}"/>
                </a:ext>
              </a:extLst>
            </p:cNvPr>
            <p:cNvCxnSpPr>
              <a:cxnSpLocks/>
              <a:stCxn id="37" idx="6"/>
              <a:endCxn id="49" idx="2"/>
            </p:cNvCxnSpPr>
            <p:nvPr/>
          </p:nvCxnSpPr>
          <p:spPr>
            <a:xfrm>
              <a:off x="3695807" y="2187901"/>
              <a:ext cx="174491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9AA2284-15F8-4E69-BAB4-4C5E56FAF70D}"/>
                </a:ext>
              </a:extLst>
            </p:cNvPr>
            <p:cNvSpPr/>
            <p:nvPr/>
          </p:nvSpPr>
          <p:spPr>
            <a:xfrm>
              <a:off x="3060411" y="1856413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38" name="Düz Ok Bağlayıcısı 37">
              <a:extLst>
                <a:ext uri="{FF2B5EF4-FFF2-40B4-BE49-F238E27FC236}">
                  <a16:creationId xmlns:a16="http://schemas.microsoft.com/office/drawing/2014/main" id="{9B87169D-D50C-56E3-C0B4-C2ECE00A814E}"/>
                </a:ext>
              </a:extLst>
            </p:cNvPr>
            <p:cNvCxnSpPr>
              <a:cxnSpLocks/>
              <a:stCxn id="17" idx="3"/>
              <a:endCxn id="37" idx="2"/>
            </p:cNvCxnSpPr>
            <p:nvPr/>
          </p:nvCxnSpPr>
          <p:spPr>
            <a:xfrm flipV="1">
              <a:off x="2393784" y="2187901"/>
              <a:ext cx="666628" cy="124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Düz Ok Bağlayıcısı 38">
              <a:extLst>
                <a:ext uri="{FF2B5EF4-FFF2-40B4-BE49-F238E27FC236}">
                  <a16:creationId xmlns:a16="http://schemas.microsoft.com/office/drawing/2014/main" id="{D46B42BA-6D57-585B-0D48-1BD1C06888DB}"/>
                </a:ext>
              </a:extLst>
            </p:cNvPr>
            <p:cNvCxnSpPr>
              <a:cxnSpLocks/>
              <a:stCxn id="56" idx="6"/>
              <a:endCxn id="40" idx="1"/>
            </p:cNvCxnSpPr>
            <p:nvPr/>
          </p:nvCxnSpPr>
          <p:spPr>
            <a:xfrm>
              <a:off x="8396732" y="2187900"/>
              <a:ext cx="640868" cy="124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0" name="Alt Başlık 2">
              <a:extLst>
                <a:ext uri="{FF2B5EF4-FFF2-40B4-BE49-F238E27FC236}">
                  <a16:creationId xmlns:a16="http://schemas.microsoft.com/office/drawing/2014/main" id="{9F8B02C4-35AD-45F7-13F0-F4F876D5CB57}"/>
                </a:ext>
              </a:extLst>
            </p:cNvPr>
            <p:cNvSpPr txBox="1">
              <a:spLocks/>
            </p:cNvSpPr>
            <p:nvPr/>
          </p:nvSpPr>
          <p:spPr>
            <a:xfrm>
              <a:off x="9037600" y="2009868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 err="1"/>
                <a:t>Çm</a:t>
              </a:r>
              <a:r>
                <a:rPr lang="tr-TR" sz="1400" dirty="0"/>
                <a:t>_ 1</a:t>
              </a: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9D01BBE9-2863-D3E5-49FD-92AE09600CAA}"/>
                </a:ext>
              </a:extLst>
            </p:cNvPr>
            <p:cNvSpPr/>
            <p:nvPr/>
          </p:nvSpPr>
          <p:spPr>
            <a:xfrm>
              <a:off x="3062042" y="2767166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42" name="Düz Ok Bağlayıcısı 41">
              <a:extLst>
                <a:ext uri="{FF2B5EF4-FFF2-40B4-BE49-F238E27FC236}">
                  <a16:creationId xmlns:a16="http://schemas.microsoft.com/office/drawing/2014/main" id="{8B3AE15B-2529-BAE6-FD93-1F333A9122AA}"/>
                </a:ext>
              </a:extLst>
            </p:cNvPr>
            <p:cNvCxnSpPr>
              <a:cxnSpLocks/>
              <a:stCxn id="18" idx="3"/>
              <a:endCxn id="41" idx="2"/>
            </p:cNvCxnSpPr>
            <p:nvPr/>
          </p:nvCxnSpPr>
          <p:spPr>
            <a:xfrm>
              <a:off x="2336191" y="3098654"/>
              <a:ext cx="7258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3" name="Düz Ok Bağlayıcısı 42">
              <a:extLst>
                <a:ext uri="{FF2B5EF4-FFF2-40B4-BE49-F238E27FC236}">
                  <a16:creationId xmlns:a16="http://schemas.microsoft.com/office/drawing/2014/main" id="{BC0F1A63-6548-C86B-58B3-56A545C35378}"/>
                </a:ext>
              </a:extLst>
            </p:cNvPr>
            <p:cNvCxnSpPr>
              <a:cxnSpLocks/>
              <a:stCxn id="41" idx="6"/>
              <a:endCxn id="49" idx="2"/>
            </p:cNvCxnSpPr>
            <p:nvPr/>
          </p:nvCxnSpPr>
          <p:spPr>
            <a:xfrm flipV="1">
              <a:off x="3697438" y="2187901"/>
              <a:ext cx="1743287" cy="91075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0BFB79A-73C0-A45F-1CB1-86CD17BDA810}"/>
                </a:ext>
              </a:extLst>
            </p:cNvPr>
            <p:cNvSpPr/>
            <p:nvPr/>
          </p:nvSpPr>
          <p:spPr>
            <a:xfrm>
              <a:off x="5440725" y="1834916"/>
              <a:ext cx="793487" cy="705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50" name="Alt Başlık 2">
              <a:extLst>
                <a:ext uri="{FF2B5EF4-FFF2-40B4-BE49-F238E27FC236}">
                  <a16:creationId xmlns:a16="http://schemas.microsoft.com/office/drawing/2014/main" id="{B3851A68-B7D6-981B-153C-D4D34D369CF1}"/>
                </a:ext>
              </a:extLst>
            </p:cNvPr>
            <p:cNvSpPr txBox="1">
              <a:spLocks/>
            </p:cNvSpPr>
            <p:nvPr/>
          </p:nvSpPr>
          <p:spPr>
            <a:xfrm>
              <a:off x="1314408" y="6181080"/>
              <a:ext cx="1091015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 err="1">
                  <a:solidFill>
                    <a:srgbClr val="FF0000"/>
                  </a:solidFill>
                </a:rPr>
                <a:t>Gk_n</a:t>
              </a:r>
              <a:endParaRPr lang="tr-TR" sz="1400" dirty="0">
                <a:solidFill>
                  <a:srgbClr val="FF0000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25C9DEA-09B4-B2F7-5AF9-26E5FA682699}"/>
                </a:ext>
              </a:extLst>
            </p:cNvPr>
            <p:cNvSpPr/>
            <p:nvPr/>
          </p:nvSpPr>
          <p:spPr>
            <a:xfrm>
              <a:off x="3054179" y="6049565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Düz Ok Bağlayıcısı 51">
              <a:extLst>
                <a:ext uri="{FF2B5EF4-FFF2-40B4-BE49-F238E27FC236}">
                  <a16:creationId xmlns:a16="http://schemas.microsoft.com/office/drawing/2014/main" id="{16FD44D0-D109-5C57-A357-AC50825AA211}"/>
                </a:ext>
              </a:extLst>
            </p:cNvPr>
            <p:cNvCxnSpPr>
              <a:cxnSpLocks/>
              <a:stCxn id="50" idx="3"/>
              <a:endCxn id="51" idx="2"/>
            </p:cNvCxnSpPr>
            <p:nvPr/>
          </p:nvCxnSpPr>
          <p:spPr>
            <a:xfrm>
              <a:off x="2405423" y="6371542"/>
              <a:ext cx="648756" cy="95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Düz Ok Bağlayıcısı 52">
              <a:extLst>
                <a:ext uri="{FF2B5EF4-FFF2-40B4-BE49-F238E27FC236}">
                  <a16:creationId xmlns:a16="http://schemas.microsoft.com/office/drawing/2014/main" id="{A3E0AB2C-3CFA-ADB2-6A87-2360A338CD7E}"/>
                </a:ext>
              </a:extLst>
            </p:cNvPr>
            <p:cNvCxnSpPr>
              <a:cxnSpLocks/>
              <a:stCxn id="51" idx="6"/>
              <a:endCxn id="49" idx="2"/>
            </p:cNvCxnSpPr>
            <p:nvPr/>
          </p:nvCxnSpPr>
          <p:spPr>
            <a:xfrm flipV="1">
              <a:off x="3689575" y="2187901"/>
              <a:ext cx="1751150" cy="419315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139CCFE-E425-B192-F8F2-632DCE9EDF87}"/>
                </a:ext>
              </a:extLst>
            </p:cNvPr>
            <p:cNvSpPr/>
            <p:nvPr/>
          </p:nvSpPr>
          <p:spPr>
            <a:xfrm>
              <a:off x="5460644" y="2738852"/>
              <a:ext cx="793487" cy="705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8D3E9761-BB12-7D8C-E69E-3582A282CD48}"/>
                </a:ext>
              </a:extLst>
            </p:cNvPr>
            <p:cNvSpPr/>
            <p:nvPr/>
          </p:nvSpPr>
          <p:spPr>
            <a:xfrm>
              <a:off x="5420864" y="5813556"/>
              <a:ext cx="813348" cy="6629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A041BBE-01D7-0833-E117-AC25358CCA4B}"/>
                </a:ext>
              </a:extLst>
            </p:cNvPr>
            <p:cNvSpPr/>
            <p:nvPr/>
          </p:nvSpPr>
          <p:spPr>
            <a:xfrm>
              <a:off x="7639022" y="1871881"/>
              <a:ext cx="757710" cy="6320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5678718C-4F3A-2B52-7CC8-CEFB4A1BCCAC}"/>
                </a:ext>
              </a:extLst>
            </p:cNvPr>
            <p:cNvSpPr/>
            <p:nvPr/>
          </p:nvSpPr>
          <p:spPr>
            <a:xfrm>
              <a:off x="7623164" y="4082610"/>
              <a:ext cx="757710" cy="6320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31D6764-CBE2-D722-0143-EBE8E06483AD}"/>
                </a:ext>
              </a:extLst>
            </p:cNvPr>
            <p:cNvSpPr/>
            <p:nvPr/>
          </p:nvSpPr>
          <p:spPr>
            <a:xfrm>
              <a:off x="7639022" y="5805263"/>
              <a:ext cx="757710" cy="6320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59" name="Düz Ok Bağlayıcısı 58">
              <a:extLst>
                <a:ext uri="{FF2B5EF4-FFF2-40B4-BE49-F238E27FC236}">
                  <a16:creationId xmlns:a16="http://schemas.microsoft.com/office/drawing/2014/main" id="{62457CA5-AB91-9AC7-23F3-35ADB58C8AE7}"/>
                </a:ext>
              </a:extLst>
            </p:cNvPr>
            <p:cNvCxnSpPr>
              <a:cxnSpLocks/>
              <a:stCxn id="37" idx="6"/>
              <a:endCxn id="54" idx="2"/>
            </p:cNvCxnSpPr>
            <p:nvPr/>
          </p:nvCxnSpPr>
          <p:spPr>
            <a:xfrm>
              <a:off x="3695807" y="2187901"/>
              <a:ext cx="1764837" cy="90393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0" name="Düz Ok Bağlayıcısı 59">
              <a:extLst>
                <a:ext uri="{FF2B5EF4-FFF2-40B4-BE49-F238E27FC236}">
                  <a16:creationId xmlns:a16="http://schemas.microsoft.com/office/drawing/2014/main" id="{A518451B-653C-2416-992C-17D99872E2D7}"/>
                </a:ext>
              </a:extLst>
            </p:cNvPr>
            <p:cNvCxnSpPr>
              <a:cxnSpLocks/>
              <a:stCxn id="37" idx="6"/>
              <a:endCxn id="55" idx="2"/>
            </p:cNvCxnSpPr>
            <p:nvPr/>
          </p:nvCxnSpPr>
          <p:spPr>
            <a:xfrm>
              <a:off x="3695807" y="2187901"/>
              <a:ext cx="1725057" cy="395714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Düz Ok Bağlayıcısı 62">
              <a:extLst>
                <a:ext uri="{FF2B5EF4-FFF2-40B4-BE49-F238E27FC236}">
                  <a16:creationId xmlns:a16="http://schemas.microsoft.com/office/drawing/2014/main" id="{132781F4-E0D5-6CBD-FBD0-495D8C01C543}"/>
                </a:ext>
              </a:extLst>
            </p:cNvPr>
            <p:cNvCxnSpPr>
              <a:cxnSpLocks/>
              <a:stCxn id="41" idx="6"/>
              <a:endCxn id="54" idx="2"/>
            </p:cNvCxnSpPr>
            <p:nvPr/>
          </p:nvCxnSpPr>
          <p:spPr>
            <a:xfrm flipV="1">
              <a:off x="3697438" y="3091837"/>
              <a:ext cx="1763206" cy="681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4" name="Düz Ok Bağlayıcısı 63">
              <a:extLst>
                <a:ext uri="{FF2B5EF4-FFF2-40B4-BE49-F238E27FC236}">
                  <a16:creationId xmlns:a16="http://schemas.microsoft.com/office/drawing/2014/main" id="{4B8E1380-8EFE-8F39-367C-FCE5A0D58D7C}"/>
                </a:ext>
              </a:extLst>
            </p:cNvPr>
            <p:cNvCxnSpPr>
              <a:cxnSpLocks/>
              <a:stCxn id="41" idx="6"/>
              <a:endCxn id="55" idx="2"/>
            </p:cNvCxnSpPr>
            <p:nvPr/>
          </p:nvCxnSpPr>
          <p:spPr>
            <a:xfrm>
              <a:off x="3697438" y="3098654"/>
              <a:ext cx="1723426" cy="30463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5" name="Düz Ok Bağlayıcısı 64">
              <a:extLst>
                <a:ext uri="{FF2B5EF4-FFF2-40B4-BE49-F238E27FC236}">
                  <a16:creationId xmlns:a16="http://schemas.microsoft.com/office/drawing/2014/main" id="{C1D8BE7B-AC2B-FA88-3E10-4690EA2552C7}"/>
                </a:ext>
              </a:extLst>
            </p:cNvPr>
            <p:cNvCxnSpPr>
              <a:cxnSpLocks/>
              <a:stCxn id="51" idx="6"/>
              <a:endCxn id="54" idx="2"/>
            </p:cNvCxnSpPr>
            <p:nvPr/>
          </p:nvCxnSpPr>
          <p:spPr>
            <a:xfrm flipV="1">
              <a:off x="3689575" y="3091837"/>
              <a:ext cx="1771069" cy="328921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6" name="Düz Ok Bağlayıcısı 65">
              <a:extLst>
                <a:ext uri="{FF2B5EF4-FFF2-40B4-BE49-F238E27FC236}">
                  <a16:creationId xmlns:a16="http://schemas.microsoft.com/office/drawing/2014/main" id="{6B4A7671-94BE-6C13-4846-C57B9A1CE11A}"/>
                </a:ext>
              </a:extLst>
            </p:cNvPr>
            <p:cNvCxnSpPr>
              <a:cxnSpLocks/>
              <a:stCxn id="51" idx="6"/>
              <a:endCxn id="55" idx="2"/>
            </p:cNvCxnSpPr>
            <p:nvPr/>
          </p:nvCxnSpPr>
          <p:spPr>
            <a:xfrm flipV="1">
              <a:off x="3689575" y="6145045"/>
              <a:ext cx="1731289" cy="23600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Düz Ok Bağlayıcısı 66">
              <a:extLst>
                <a:ext uri="{FF2B5EF4-FFF2-40B4-BE49-F238E27FC236}">
                  <a16:creationId xmlns:a16="http://schemas.microsoft.com/office/drawing/2014/main" id="{5326B0BD-7CA4-3830-B706-671E8CA31902}"/>
                </a:ext>
              </a:extLst>
            </p:cNvPr>
            <p:cNvCxnSpPr>
              <a:cxnSpLocks/>
              <a:stCxn id="49" idx="6"/>
              <a:endCxn id="56" idx="2"/>
            </p:cNvCxnSpPr>
            <p:nvPr/>
          </p:nvCxnSpPr>
          <p:spPr>
            <a:xfrm flipV="1">
              <a:off x="6234212" y="2187900"/>
              <a:ext cx="1404810" cy="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Düz Ok Bağlayıcısı 67">
              <a:extLst>
                <a:ext uri="{FF2B5EF4-FFF2-40B4-BE49-F238E27FC236}">
                  <a16:creationId xmlns:a16="http://schemas.microsoft.com/office/drawing/2014/main" id="{643D99A0-F52B-F9CB-A05E-03F4F1059151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8380874" y="4399374"/>
              <a:ext cx="640868" cy="124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2" name="Alt Başlık 2">
              <a:extLst>
                <a:ext uri="{FF2B5EF4-FFF2-40B4-BE49-F238E27FC236}">
                  <a16:creationId xmlns:a16="http://schemas.microsoft.com/office/drawing/2014/main" id="{7554D2B9-3A85-6AA6-002D-113E8CE1F89D}"/>
                </a:ext>
              </a:extLst>
            </p:cNvPr>
            <p:cNvSpPr txBox="1">
              <a:spLocks/>
            </p:cNvSpPr>
            <p:nvPr/>
          </p:nvSpPr>
          <p:spPr>
            <a:xfrm>
              <a:off x="9021742" y="4221342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/>
                <a:t>Çm_2</a:t>
              </a:r>
            </a:p>
          </p:txBody>
        </p:sp>
        <p:cxnSp>
          <p:nvCxnSpPr>
            <p:cNvPr id="73" name="Düz Ok Bağlayıcısı 72">
              <a:extLst>
                <a:ext uri="{FF2B5EF4-FFF2-40B4-BE49-F238E27FC236}">
                  <a16:creationId xmlns:a16="http://schemas.microsoft.com/office/drawing/2014/main" id="{36EF0920-4B10-FC97-0109-B7FBFAAB09C8}"/>
                </a:ext>
              </a:extLst>
            </p:cNvPr>
            <p:cNvCxnSpPr>
              <a:cxnSpLocks/>
              <a:stCxn id="58" idx="6"/>
              <a:endCxn id="75" idx="1"/>
            </p:cNvCxnSpPr>
            <p:nvPr/>
          </p:nvCxnSpPr>
          <p:spPr>
            <a:xfrm>
              <a:off x="8396732" y="6121282"/>
              <a:ext cx="65672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5" name="Alt Başlık 2">
              <a:extLst>
                <a:ext uri="{FF2B5EF4-FFF2-40B4-BE49-F238E27FC236}">
                  <a16:creationId xmlns:a16="http://schemas.microsoft.com/office/drawing/2014/main" id="{FDA096BE-E251-3814-D242-515B6E7ED463}"/>
                </a:ext>
              </a:extLst>
            </p:cNvPr>
            <p:cNvSpPr txBox="1">
              <a:spLocks/>
            </p:cNvSpPr>
            <p:nvPr/>
          </p:nvSpPr>
          <p:spPr>
            <a:xfrm>
              <a:off x="9053458" y="5930820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 err="1"/>
                <a:t>Çm_n</a:t>
              </a:r>
              <a:endParaRPr lang="tr-TR" sz="1400" dirty="0"/>
            </a:p>
          </p:txBody>
        </p:sp>
        <p:cxnSp>
          <p:nvCxnSpPr>
            <p:cNvPr id="76" name="Düz Bağlayıcı 75">
              <a:extLst>
                <a:ext uri="{FF2B5EF4-FFF2-40B4-BE49-F238E27FC236}">
                  <a16:creationId xmlns:a16="http://schemas.microsoft.com/office/drawing/2014/main" id="{20C80646-9E40-FBDC-EA04-7CE5A7B2E00D}"/>
                </a:ext>
              </a:extLst>
            </p:cNvPr>
            <p:cNvCxnSpPr>
              <a:cxnSpLocks/>
            </p:cNvCxnSpPr>
            <p:nvPr/>
          </p:nvCxnSpPr>
          <p:spPr>
            <a:xfrm>
              <a:off x="3403429" y="5352417"/>
              <a:ext cx="0" cy="46113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419141CA-E506-0587-D39D-D2604AD6FB61}"/>
                </a:ext>
              </a:extLst>
            </p:cNvPr>
            <p:cNvSpPr/>
            <p:nvPr/>
          </p:nvSpPr>
          <p:spPr>
            <a:xfrm>
              <a:off x="3058780" y="3667122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BF152C7-DA7E-FC09-8BAC-F450CB21ED63}"/>
                </a:ext>
              </a:extLst>
            </p:cNvPr>
            <p:cNvSpPr/>
            <p:nvPr/>
          </p:nvSpPr>
          <p:spPr>
            <a:xfrm>
              <a:off x="3060411" y="4577875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50052154-1746-59E1-8172-3C023FD2AEB7}"/>
                </a:ext>
              </a:extLst>
            </p:cNvPr>
            <p:cNvSpPr/>
            <p:nvPr/>
          </p:nvSpPr>
          <p:spPr>
            <a:xfrm>
              <a:off x="5490982" y="3660858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F2607FD8-FBC9-DA73-FC19-660682AC5711}"/>
                </a:ext>
              </a:extLst>
            </p:cNvPr>
            <p:cNvSpPr/>
            <p:nvPr/>
          </p:nvSpPr>
          <p:spPr>
            <a:xfrm>
              <a:off x="5492613" y="4571611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84" name="Düz Ok Bağlayıcısı 83">
              <a:extLst>
                <a:ext uri="{FF2B5EF4-FFF2-40B4-BE49-F238E27FC236}">
                  <a16:creationId xmlns:a16="http://schemas.microsoft.com/office/drawing/2014/main" id="{8B8D0037-364D-62CA-80F6-9C4897D35DD6}"/>
                </a:ext>
              </a:extLst>
            </p:cNvPr>
            <p:cNvCxnSpPr>
              <a:cxnSpLocks/>
              <a:stCxn id="78" idx="6"/>
              <a:endCxn id="49" idx="2"/>
            </p:cNvCxnSpPr>
            <p:nvPr/>
          </p:nvCxnSpPr>
          <p:spPr>
            <a:xfrm flipV="1">
              <a:off x="3694176" y="2187901"/>
              <a:ext cx="1746549" cy="181070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5" name="Düz Ok Bağlayıcısı 84">
              <a:extLst>
                <a:ext uri="{FF2B5EF4-FFF2-40B4-BE49-F238E27FC236}">
                  <a16:creationId xmlns:a16="http://schemas.microsoft.com/office/drawing/2014/main" id="{8DBEB7AF-1F96-C1B5-47D0-5891CD63AFDB}"/>
                </a:ext>
              </a:extLst>
            </p:cNvPr>
            <p:cNvCxnSpPr>
              <a:cxnSpLocks/>
              <a:stCxn id="79" idx="6"/>
              <a:endCxn id="49" idx="2"/>
            </p:cNvCxnSpPr>
            <p:nvPr/>
          </p:nvCxnSpPr>
          <p:spPr>
            <a:xfrm flipV="1">
              <a:off x="3695807" y="2187901"/>
              <a:ext cx="1744918" cy="272146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7" name="Düz Ok Bağlayıcısı 86">
              <a:extLst>
                <a:ext uri="{FF2B5EF4-FFF2-40B4-BE49-F238E27FC236}">
                  <a16:creationId xmlns:a16="http://schemas.microsoft.com/office/drawing/2014/main" id="{3AC80314-B47E-8A39-ED49-CE09F4B7F150}"/>
                </a:ext>
              </a:extLst>
            </p:cNvPr>
            <p:cNvCxnSpPr>
              <a:cxnSpLocks/>
              <a:stCxn id="78" idx="6"/>
              <a:endCxn id="54" idx="2"/>
            </p:cNvCxnSpPr>
            <p:nvPr/>
          </p:nvCxnSpPr>
          <p:spPr>
            <a:xfrm flipV="1">
              <a:off x="3694176" y="3091837"/>
              <a:ext cx="1766468" cy="90677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88" name="Düz Ok Bağlayıcısı 87">
              <a:extLst>
                <a:ext uri="{FF2B5EF4-FFF2-40B4-BE49-F238E27FC236}">
                  <a16:creationId xmlns:a16="http://schemas.microsoft.com/office/drawing/2014/main" id="{C0D61807-FA69-AE5A-FE71-DEF411A54C68}"/>
                </a:ext>
              </a:extLst>
            </p:cNvPr>
            <p:cNvCxnSpPr>
              <a:cxnSpLocks/>
              <a:stCxn id="78" idx="6"/>
              <a:endCxn id="81" idx="2"/>
            </p:cNvCxnSpPr>
            <p:nvPr/>
          </p:nvCxnSpPr>
          <p:spPr>
            <a:xfrm flipV="1">
              <a:off x="3694176" y="3992346"/>
              <a:ext cx="1796806" cy="626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0" name="Düz Ok Bağlayıcısı 89">
              <a:extLst>
                <a:ext uri="{FF2B5EF4-FFF2-40B4-BE49-F238E27FC236}">
                  <a16:creationId xmlns:a16="http://schemas.microsoft.com/office/drawing/2014/main" id="{640DB533-EBC3-2C99-B020-A5BA4379206C}"/>
                </a:ext>
              </a:extLst>
            </p:cNvPr>
            <p:cNvCxnSpPr>
              <a:cxnSpLocks/>
              <a:stCxn id="78" idx="6"/>
              <a:endCxn id="82" idx="2"/>
            </p:cNvCxnSpPr>
            <p:nvPr/>
          </p:nvCxnSpPr>
          <p:spPr>
            <a:xfrm>
              <a:off x="3694176" y="3998610"/>
              <a:ext cx="1798437" cy="90448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1" name="Düz Ok Bağlayıcısı 90">
              <a:extLst>
                <a:ext uri="{FF2B5EF4-FFF2-40B4-BE49-F238E27FC236}">
                  <a16:creationId xmlns:a16="http://schemas.microsoft.com/office/drawing/2014/main" id="{CB4F4537-C858-3B72-5CED-46F97A0CB539}"/>
                </a:ext>
              </a:extLst>
            </p:cNvPr>
            <p:cNvCxnSpPr>
              <a:cxnSpLocks/>
              <a:stCxn id="78" idx="6"/>
              <a:endCxn id="55" idx="2"/>
            </p:cNvCxnSpPr>
            <p:nvPr/>
          </p:nvCxnSpPr>
          <p:spPr>
            <a:xfrm>
              <a:off x="3694176" y="3998610"/>
              <a:ext cx="1726688" cy="214643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Düz Ok Bağlayıcısı 92">
              <a:extLst>
                <a:ext uri="{FF2B5EF4-FFF2-40B4-BE49-F238E27FC236}">
                  <a16:creationId xmlns:a16="http://schemas.microsoft.com/office/drawing/2014/main" id="{9204C166-B63C-3F82-3151-EA3440CE438A}"/>
                </a:ext>
              </a:extLst>
            </p:cNvPr>
            <p:cNvCxnSpPr>
              <a:cxnSpLocks/>
              <a:stCxn id="79" idx="6"/>
              <a:endCxn id="81" idx="2"/>
            </p:cNvCxnSpPr>
            <p:nvPr/>
          </p:nvCxnSpPr>
          <p:spPr>
            <a:xfrm flipV="1">
              <a:off x="3695807" y="3992346"/>
              <a:ext cx="1795175" cy="91701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Düz Ok Bağlayıcısı 93">
              <a:extLst>
                <a:ext uri="{FF2B5EF4-FFF2-40B4-BE49-F238E27FC236}">
                  <a16:creationId xmlns:a16="http://schemas.microsoft.com/office/drawing/2014/main" id="{40CBE7CC-D894-73D4-C113-97D6AFC598C5}"/>
                </a:ext>
              </a:extLst>
            </p:cNvPr>
            <p:cNvCxnSpPr>
              <a:cxnSpLocks/>
              <a:stCxn id="51" idx="6"/>
              <a:endCxn id="81" idx="2"/>
            </p:cNvCxnSpPr>
            <p:nvPr/>
          </p:nvCxnSpPr>
          <p:spPr>
            <a:xfrm flipV="1">
              <a:off x="3689575" y="3992346"/>
              <a:ext cx="1801407" cy="238870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Düz Ok Bağlayıcısı 95">
              <a:extLst>
                <a:ext uri="{FF2B5EF4-FFF2-40B4-BE49-F238E27FC236}">
                  <a16:creationId xmlns:a16="http://schemas.microsoft.com/office/drawing/2014/main" id="{263F1128-9D34-1317-121B-C628F6B4C14E}"/>
                </a:ext>
              </a:extLst>
            </p:cNvPr>
            <p:cNvCxnSpPr>
              <a:cxnSpLocks/>
              <a:stCxn id="37" idx="6"/>
              <a:endCxn id="81" idx="2"/>
            </p:cNvCxnSpPr>
            <p:nvPr/>
          </p:nvCxnSpPr>
          <p:spPr>
            <a:xfrm>
              <a:off x="3695807" y="2187901"/>
              <a:ext cx="1795175" cy="180444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Düz Ok Bağlayıcısı 96">
              <a:extLst>
                <a:ext uri="{FF2B5EF4-FFF2-40B4-BE49-F238E27FC236}">
                  <a16:creationId xmlns:a16="http://schemas.microsoft.com/office/drawing/2014/main" id="{EBD16DC1-737E-98CF-6763-81A49E4CC21F}"/>
                </a:ext>
              </a:extLst>
            </p:cNvPr>
            <p:cNvCxnSpPr>
              <a:cxnSpLocks/>
              <a:stCxn id="37" idx="6"/>
              <a:endCxn id="82" idx="2"/>
            </p:cNvCxnSpPr>
            <p:nvPr/>
          </p:nvCxnSpPr>
          <p:spPr>
            <a:xfrm>
              <a:off x="3695807" y="2187901"/>
              <a:ext cx="1796806" cy="271519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Düz Ok Bağlayıcısı 98">
              <a:extLst>
                <a:ext uri="{FF2B5EF4-FFF2-40B4-BE49-F238E27FC236}">
                  <a16:creationId xmlns:a16="http://schemas.microsoft.com/office/drawing/2014/main" id="{78BCE1F1-7095-3086-0723-3E9906A819A2}"/>
                </a:ext>
              </a:extLst>
            </p:cNvPr>
            <p:cNvCxnSpPr>
              <a:cxnSpLocks/>
              <a:stCxn id="79" idx="6"/>
              <a:endCxn id="82" idx="2"/>
            </p:cNvCxnSpPr>
            <p:nvPr/>
          </p:nvCxnSpPr>
          <p:spPr>
            <a:xfrm flipV="1">
              <a:off x="3695807" y="4903099"/>
              <a:ext cx="1796806" cy="626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Düz Ok Bağlayıcısı 99">
              <a:extLst>
                <a:ext uri="{FF2B5EF4-FFF2-40B4-BE49-F238E27FC236}">
                  <a16:creationId xmlns:a16="http://schemas.microsoft.com/office/drawing/2014/main" id="{CD82024B-F210-0E81-DA93-75D97223FD05}"/>
                </a:ext>
              </a:extLst>
            </p:cNvPr>
            <p:cNvCxnSpPr>
              <a:cxnSpLocks/>
              <a:stCxn id="79" idx="6"/>
              <a:endCxn id="55" idx="2"/>
            </p:cNvCxnSpPr>
            <p:nvPr/>
          </p:nvCxnSpPr>
          <p:spPr>
            <a:xfrm>
              <a:off x="3695807" y="4909363"/>
              <a:ext cx="1725057" cy="12356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2" name="Düz Ok Bağlayıcısı 101">
              <a:extLst>
                <a:ext uri="{FF2B5EF4-FFF2-40B4-BE49-F238E27FC236}">
                  <a16:creationId xmlns:a16="http://schemas.microsoft.com/office/drawing/2014/main" id="{E0355A12-F039-5D20-F567-D9752AAF837D}"/>
                </a:ext>
              </a:extLst>
            </p:cNvPr>
            <p:cNvCxnSpPr>
              <a:cxnSpLocks/>
              <a:stCxn id="51" idx="6"/>
              <a:endCxn id="82" idx="2"/>
            </p:cNvCxnSpPr>
            <p:nvPr/>
          </p:nvCxnSpPr>
          <p:spPr>
            <a:xfrm flipV="1">
              <a:off x="3689575" y="4903099"/>
              <a:ext cx="1803038" cy="147795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Düz Bağlayıcı 102">
              <a:extLst>
                <a:ext uri="{FF2B5EF4-FFF2-40B4-BE49-F238E27FC236}">
                  <a16:creationId xmlns:a16="http://schemas.microsoft.com/office/drawing/2014/main" id="{6F64790F-9F57-CC77-5705-60A278824DCB}"/>
                </a:ext>
              </a:extLst>
            </p:cNvPr>
            <p:cNvCxnSpPr>
              <a:cxnSpLocks/>
            </p:cNvCxnSpPr>
            <p:nvPr/>
          </p:nvCxnSpPr>
          <p:spPr>
            <a:xfrm>
              <a:off x="5853152" y="5313973"/>
              <a:ext cx="0" cy="46113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5" name="Düz Ok Bağlayıcısı 104">
              <a:extLst>
                <a:ext uri="{FF2B5EF4-FFF2-40B4-BE49-F238E27FC236}">
                  <a16:creationId xmlns:a16="http://schemas.microsoft.com/office/drawing/2014/main" id="{6938F79F-627E-0B10-3E2A-42524F8EFFB8}"/>
                </a:ext>
              </a:extLst>
            </p:cNvPr>
            <p:cNvCxnSpPr>
              <a:cxnSpLocks/>
              <a:stCxn id="54" idx="6"/>
              <a:endCxn id="56" idx="2"/>
            </p:cNvCxnSpPr>
            <p:nvPr/>
          </p:nvCxnSpPr>
          <p:spPr>
            <a:xfrm flipV="1">
              <a:off x="6254131" y="2187900"/>
              <a:ext cx="1384891" cy="90393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Düz Ok Bağlayıcısı 105">
              <a:extLst>
                <a:ext uri="{FF2B5EF4-FFF2-40B4-BE49-F238E27FC236}">
                  <a16:creationId xmlns:a16="http://schemas.microsoft.com/office/drawing/2014/main" id="{899E0C19-4353-4D08-4B3F-812E90FBADDC}"/>
                </a:ext>
              </a:extLst>
            </p:cNvPr>
            <p:cNvCxnSpPr>
              <a:cxnSpLocks/>
              <a:stCxn id="81" idx="6"/>
              <a:endCxn id="57" idx="2"/>
            </p:cNvCxnSpPr>
            <p:nvPr/>
          </p:nvCxnSpPr>
          <p:spPr>
            <a:xfrm>
              <a:off x="6126378" y="3992346"/>
              <a:ext cx="1496786" cy="40628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Düz Ok Bağlayıcısı 107">
              <a:extLst>
                <a:ext uri="{FF2B5EF4-FFF2-40B4-BE49-F238E27FC236}">
                  <a16:creationId xmlns:a16="http://schemas.microsoft.com/office/drawing/2014/main" id="{5C991A97-8B8C-91B3-81EE-A595C71DD034}"/>
                </a:ext>
              </a:extLst>
            </p:cNvPr>
            <p:cNvCxnSpPr>
              <a:cxnSpLocks/>
              <a:stCxn id="82" idx="6"/>
              <a:endCxn id="57" idx="2"/>
            </p:cNvCxnSpPr>
            <p:nvPr/>
          </p:nvCxnSpPr>
          <p:spPr>
            <a:xfrm flipV="1">
              <a:off x="6128009" y="4398629"/>
              <a:ext cx="1495155" cy="50447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Düz Ok Bağlayıcısı 108">
              <a:extLst>
                <a:ext uri="{FF2B5EF4-FFF2-40B4-BE49-F238E27FC236}">
                  <a16:creationId xmlns:a16="http://schemas.microsoft.com/office/drawing/2014/main" id="{97D62109-8D27-0A7D-2F91-C3DD58700532}"/>
                </a:ext>
              </a:extLst>
            </p:cNvPr>
            <p:cNvCxnSpPr>
              <a:cxnSpLocks/>
              <a:stCxn id="55" idx="6"/>
              <a:endCxn id="58" idx="2"/>
            </p:cNvCxnSpPr>
            <p:nvPr/>
          </p:nvCxnSpPr>
          <p:spPr>
            <a:xfrm flipV="1">
              <a:off x="6234212" y="6121282"/>
              <a:ext cx="1404810" cy="2376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891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593B2367-DAEA-4D1A-B3AC-1D29C63D6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8205216" cy="711200"/>
          </a:xfrm>
        </p:spPr>
        <p:txBody>
          <a:bodyPr>
            <a:noAutofit/>
          </a:bodyPr>
          <a:lstStyle/>
          <a:p>
            <a:pPr algn="l"/>
            <a:r>
              <a:rPr lang="tr-TR" sz="4000" dirty="0">
                <a:solidFill>
                  <a:srgbClr val="5C9138"/>
                </a:solidFill>
              </a:rPr>
              <a:t>LVQ Ağların Yapısı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0EED8-3E07-4640-ADCA-338C651463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2090" y="6492875"/>
            <a:ext cx="1091015" cy="365125"/>
          </a:xfrm>
        </p:spPr>
        <p:txBody>
          <a:bodyPr/>
          <a:lstStyle/>
          <a:p>
            <a:fld id="{5854DF3F-AA60-4655-B0CD-593197322A72}" type="datetime1">
              <a:rPr lang="tr-TR" smtClean="0"/>
              <a:t>26.12.2022</a:t>
            </a:fld>
            <a:endParaRPr lang="tr-T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9EA91-5823-4965-9B7F-625D04953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A11690-4018-4631-8FAF-5D3B9C61C26D}" type="slidenum">
              <a:rPr lang="tr-TR" smtClean="0"/>
              <a:t>9</a:t>
            </a:fld>
            <a:endParaRPr lang="tr-T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Alt Başlık 2">
                <a:extLst>
                  <a:ext uri="{FF2B5EF4-FFF2-40B4-BE49-F238E27FC236}">
                    <a16:creationId xmlns:a16="http://schemas.microsoft.com/office/drawing/2014/main" id="{3F0BEB05-1927-6F6D-3DC3-52B80AD0F88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0" y="3594683"/>
                <a:ext cx="11996928" cy="3126792"/>
              </a:xfrm>
            </p:spPr>
            <p:txBody>
              <a:bodyPr>
                <a:noAutofit/>
              </a:bodyPr>
              <a:lstStyle/>
              <a:p>
                <a:pPr marL="342900" indent="-342900" algn="l">
                  <a:buFont typeface="Calibri" panose="020F0502020204030204" pitchFamily="34" charset="0"/>
                  <a:buChar char="∞"/>
                </a:pPr>
                <a:r>
                  <a:rPr lang="tr-TR" dirty="0"/>
                  <a:t>Girdi katmanı ile </a:t>
                </a:r>
                <a:r>
                  <a:rPr lang="tr-TR" dirty="0" err="1"/>
                  <a:t>kohonen</a:t>
                </a:r>
                <a:r>
                  <a:rPr lang="tr-TR" dirty="0"/>
                  <a:t> katmanı arasındaki proses elemanları tam bağlantılı, </a:t>
                </a:r>
                <a:r>
                  <a:rPr lang="tr-TR" dirty="0" err="1"/>
                  <a:t>kohonen</a:t>
                </a:r>
                <a:r>
                  <a:rPr lang="tr-TR" dirty="0"/>
                  <a:t> katmanı ile çıktı katmanı arasındaki proses elemanları ise kısmı bağlantılıdır.</a:t>
                </a:r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endParaRPr lang="tr-TR" dirty="0"/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r>
                  <a:rPr lang="tr-TR" dirty="0" err="1"/>
                  <a:t>Kohonen</a:t>
                </a:r>
                <a:r>
                  <a:rPr lang="tr-TR" dirty="0"/>
                  <a:t> katmanı ile çıktı katmanı arasındaki ağırlıklar (</a:t>
                </a:r>
                <a14:m>
                  <m:oMath xmlns:m="http://schemas.openxmlformats.org/officeDocument/2006/math">
                    <m:r>
                      <a:rPr lang="tr-TR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tr-TR" dirty="0"/>
                  <a:t>) sabit olup 1’e eşittir.</a:t>
                </a:r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endParaRPr lang="tr-TR" dirty="0"/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r>
                  <a:rPr lang="tr-TR" dirty="0"/>
                  <a:t>LVQ ağlarında öğrenme girdi katmanı ile </a:t>
                </a:r>
                <a:r>
                  <a:rPr lang="tr-TR" dirty="0" err="1"/>
                  <a:t>kohonen</a:t>
                </a:r>
                <a:r>
                  <a:rPr lang="tr-TR" dirty="0"/>
                  <a:t> katmanı arasında gerçekleştirilir.</a:t>
                </a:r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endParaRPr lang="tr-TR" dirty="0"/>
              </a:p>
              <a:p>
                <a:pPr marL="342900" indent="-342900" algn="l">
                  <a:buFont typeface="Calibri" panose="020F0502020204030204" pitchFamily="34" charset="0"/>
                  <a:buChar char="∞"/>
                </a:pPr>
                <a:endParaRPr lang="tr-TR" dirty="0"/>
              </a:p>
            </p:txBody>
          </p:sp>
        </mc:Choice>
        <mc:Fallback xmlns="">
          <p:sp>
            <p:nvSpPr>
              <p:cNvPr id="8" name="Alt Başlık 2">
                <a:extLst>
                  <a:ext uri="{FF2B5EF4-FFF2-40B4-BE49-F238E27FC236}">
                    <a16:creationId xmlns:a16="http://schemas.microsoft.com/office/drawing/2014/main" id="{3F0BEB05-1927-6F6D-3DC3-52B80AD0F8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0" y="3594683"/>
                <a:ext cx="11996928" cy="3126792"/>
              </a:xfrm>
              <a:blipFill>
                <a:blip r:embed="rId2"/>
                <a:stretch>
                  <a:fillRect l="-813" t="-311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C56F130A-2DE6-B3E2-B650-6B406EB7F66F}"/>
                  </a:ext>
                </a:extLst>
              </p:cNvPr>
              <p:cNvSpPr txBox="1"/>
              <p:nvPr/>
            </p:nvSpPr>
            <p:spPr>
              <a:xfrm>
                <a:off x="9317465" y="231689"/>
                <a:ext cx="616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" name="Metin kutusu 2">
                <a:extLst>
                  <a:ext uri="{FF2B5EF4-FFF2-40B4-BE49-F238E27FC236}">
                    <a16:creationId xmlns:a16="http://schemas.microsoft.com/office/drawing/2014/main" id="{C56F130A-2DE6-B3E2-B650-6B406EB7F6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17465" y="231689"/>
                <a:ext cx="616387" cy="276999"/>
              </a:xfrm>
              <a:prstGeom prst="rect">
                <a:avLst/>
              </a:prstGeom>
              <a:blipFill>
                <a:blip r:embed="rId3"/>
                <a:stretch>
                  <a:fillRect l="-4902" r="-7843" b="-8889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364F488A-E53F-D394-4C37-A1ACA8072B35}"/>
                  </a:ext>
                </a:extLst>
              </p:cNvPr>
              <p:cNvSpPr txBox="1"/>
              <p:nvPr/>
            </p:nvSpPr>
            <p:spPr>
              <a:xfrm>
                <a:off x="9472484" y="837785"/>
                <a:ext cx="616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>
          <p:sp>
            <p:nvSpPr>
              <p:cNvPr id="17" name="Metin kutusu 16">
                <a:extLst>
                  <a:ext uri="{FF2B5EF4-FFF2-40B4-BE49-F238E27FC236}">
                    <a16:creationId xmlns:a16="http://schemas.microsoft.com/office/drawing/2014/main" id="{364F488A-E53F-D394-4C37-A1ACA8072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2484" y="837785"/>
                <a:ext cx="616387" cy="276999"/>
              </a:xfrm>
              <a:prstGeom prst="rect">
                <a:avLst/>
              </a:prstGeom>
              <a:blipFill>
                <a:blip r:embed="rId4"/>
                <a:stretch>
                  <a:fillRect l="-4950" r="-7921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60028532-21F8-FF0F-51F7-A1F3325B0F1C}"/>
                  </a:ext>
                </a:extLst>
              </p:cNvPr>
              <p:cNvSpPr txBox="1"/>
              <p:nvPr/>
            </p:nvSpPr>
            <p:spPr>
              <a:xfrm>
                <a:off x="9377932" y="1342028"/>
                <a:ext cx="616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18" name="Metin kutusu 17">
                <a:extLst>
                  <a:ext uri="{FF2B5EF4-FFF2-40B4-BE49-F238E27FC236}">
                    <a16:creationId xmlns:a16="http://schemas.microsoft.com/office/drawing/2014/main" id="{60028532-21F8-FF0F-51F7-A1F3325B0F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7932" y="1342028"/>
                <a:ext cx="616387" cy="276999"/>
              </a:xfrm>
              <a:prstGeom prst="rect">
                <a:avLst/>
              </a:prstGeom>
              <a:blipFill>
                <a:blip r:embed="rId5"/>
                <a:stretch>
                  <a:fillRect l="-4950" r="-8911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Metin kutusu 28">
                <a:extLst>
                  <a:ext uri="{FF2B5EF4-FFF2-40B4-BE49-F238E27FC236}">
                    <a16:creationId xmlns:a16="http://schemas.microsoft.com/office/drawing/2014/main" id="{005E16B5-15D6-9809-2BA2-27EDD78696BD}"/>
                  </a:ext>
                </a:extLst>
              </p:cNvPr>
              <p:cNvSpPr txBox="1"/>
              <p:nvPr/>
            </p:nvSpPr>
            <p:spPr>
              <a:xfrm>
                <a:off x="9381420" y="1965846"/>
                <a:ext cx="616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29" name="Metin kutusu 28">
                <a:extLst>
                  <a:ext uri="{FF2B5EF4-FFF2-40B4-BE49-F238E27FC236}">
                    <a16:creationId xmlns:a16="http://schemas.microsoft.com/office/drawing/2014/main" id="{005E16B5-15D6-9809-2BA2-27EDD7869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1420" y="1965846"/>
                <a:ext cx="616387" cy="276999"/>
              </a:xfrm>
              <a:prstGeom prst="rect">
                <a:avLst/>
              </a:prstGeom>
              <a:blipFill>
                <a:blip r:embed="rId6"/>
                <a:stretch>
                  <a:fillRect l="-4950" r="-7921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Metin kutusu 36">
                <a:extLst>
                  <a:ext uri="{FF2B5EF4-FFF2-40B4-BE49-F238E27FC236}">
                    <a16:creationId xmlns:a16="http://schemas.microsoft.com/office/drawing/2014/main" id="{FD5940F3-B0CC-2E7F-ACD2-374538226A8A}"/>
                  </a:ext>
                </a:extLst>
              </p:cNvPr>
              <p:cNvSpPr txBox="1"/>
              <p:nvPr/>
            </p:nvSpPr>
            <p:spPr>
              <a:xfrm>
                <a:off x="9232450" y="2452219"/>
                <a:ext cx="61638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tr-TR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tr-TR" dirty="0"/>
              </a:p>
            </p:txBody>
          </p:sp>
        </mc:Choice>
        <mc:Fallback xmlns="">
          <p:sp>
            <p:nvSpPr>
              <p:cNvPr id="37" name="Metin kutusu 36">
                <a:extLst>
                  <a:ext uri="{FF2B5EF4-FFF2-40B4-BE49-F238E27FC236}">
                    <a16:creationId xmlns:a16="http://schemas.microsoft.com/office/drawing/2014/main" id="{FD5940F3-B0CC-2E7F-ACD2-374538226A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450" y="2452219"/>
                <a:ext cx="616387" cy="276999"/>
              </a:xfrm>
              <a:prstGeom prst="rect">
                <a:avLst/>
              </a:prstGeom>
              <a:blipFill>
                <a:blip r:embed="rId7"/>
                <a:stretch>
                  <a:fillRect l="-4950" r="-7921" b="-6522"/>
                </a:stretch>
              </a:blipFill>
            </p:spPr>
            <p:txBody>
              <a:bodyPr/>
              <a:lstStyle/>
              <a:p>
                <a:r>
                  <a:rPr lang="tr-T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up 37">
            <a:extLst>
              <a:ext uri="{FF2B5EF4-FFF2-40B4-BE49-F238E27FC236}">
                <a16:creationId xmlns:a16="http://schemas.microsoft.com/office/drawing/2014/main" id="{15843582-5411-35D5-EEA0-ACC01FC124B5}"/>
              </a:ext>
            </a:extLst>
          </p:cNvPr>
          <p:cNvGrpSpPr/>
          <p:nvPr/>
        </p:nvGrpSpPr>
        <p:grpSpPr>
          <a:xfrm>
            <a:off x="5752727" y="279258"/>
            <a:ext cx="6017227" cy="2813284"/>
            <a:chOff x="1314408" y="1834916"/>
            <a:chExt cx="8754601" cy="4877625"/>
          </a:xfrm>
        </p:grpSpPr>
        <p:sp>
          <p:nvSpPr>
            <p:cNvPr id="39" name="Alt Başlık 2">
              <a:extLst>
                <a:ext uri="{FF2B5EF4-FFF2-40B4-BE49-F238E27FC236}">
                  <a16:creationId xmlns:a16="http://schemas.microsoft.com/office/drawing/2014/main" id="{A603EC7D-4CB8-892E-CBD4-3A8FCE9EAC74}"/>
                </a:ext>
              </a:extLst>
            </p:cNvPr>
            <p:cNvSpPr txBox="1">
              <a:spLocks/>
            </p:cNvSpPr>
            <p:nvPr/>
          </p:nvSpPr>
          <p:spPr>
            <a:xfrm>
              <a:off x="1314408" y="2009869"/>
              <a:ext cx="1079376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>
                  <a:solidFill>
                    <a:srgbClr val="FF0000"/>
                  </a:solidFill>
                </a:rPr>
                <a:t>Gk_1</a:t>
              </a:r>
            </a:p>
          </p:txBody>
        </p:sp>
        <p:sp>
          <p:nvSpPr>
            <p:cNvPr id="40" name="Alt Başlık 2">
              <a:extLst>
                <a:ext uri="{FF2B5EF4-FFF2-40B4-BE49-F238E27FC236}">
                  <a16:creationId xmlns:a16="http://schemas.microsoft.com/office/drawing/2014/main" id="{21A5F113-9425-DB2F-F3C6-2A567A2E59E3}"/>
                </a:ext>
              </a:extLst>
            </p:cNvPr>
            <p:cNvSpPr txBox="1">
              <a:spLocks/>
            </p:cNvSpPr>
            <p:nvPr/>
          </p:nvSpPr>
          <p:spPr>
            <a:xfrm>
              <a:off x="1320640" y="2908192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>
                  <a:solidFill>
                    <a:srgbClr val="FF0000"/>
                  </a:solidFill>
                </a:rPr>
                <a:t>Gk_2</a:t>
              </a:r>
            </a:p>
          </p:txBody>
        </p:sp>
        <p:cxnSp>
          <p:nvCxnSpPr>
            <p:cNvPr id="41" name="Düz Ok Bağlayıcısı 40">
              <a:extLst>
                <a:ext uri="{FF2B5EF4-FFF2-40B4-BE49-F238E27FC236}">
                  <a16:creationId xmlns:a16="http://schemas.microsoft.com/office/drawing/2014/main" id="{410DCE3E-5AD9-30CA-3412-E982223D4254}"/>
                </a:ext>
              </a:extLst>
            </p:cNvPr>
            <p:cNvCxnSpPr>
              <a:cxnSpLocks/>
              <a:stCxn id="42" idx="6"/>
              <a:endCxn id="54" idx="2"/>
            </p:cNvCxnSpPr>
            <p:nvPr/>
          </p:nvCxnSpPr>
          <p:spPr>
            <a:xfrm>
              <a:off x="3695807" y="2187901"/>
              <a:ext cx="1744918" cy="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DDBF635-60CA-7713-A9E0-0A1B1E6DC074}"/>
                </a:ext>
              </a:extLst>
            </p:cNvPr>
            <p:cNvSpPr/>
            <p:nvPr/>
          </p:nvSpPr>
          <p:spPr>
            <a:xfrm>
              <a:off x="3060411" y="1856413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43" name="Düz Ok Bağlayıcısı 42">
              <a:extLst>
                <a:ext uri="{FF2B5EF4-FFF2-40B4-BE49-F238E27FC236}">
                  <a16:creationId xmlns:a16="http://schemas.microsoft.com/office/drawing/2014/main" id="{0CA52EBC-69A9-04DB-4C12-EA493513B9BC}"/>
                </a:ext>
              </a:extLst>
            </p:cNvPr>
            <p:cNvCxnSpPr>
              <a:cxnSpLocks/>
              <a:stCxn id="39" idx="3"/>
              <a:endCxn id="42" idx="2"/>
            </p:cNvCxnSpPr>
            <p:nvPr/>
          </p:nvCxnSpPr>
          <p:spPr>
            <a:xfrm flipV="1">
              <a:off x="2393784" y="2187901"/>
              <a:ext cx="666628" cy="1243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9" name="Düz Ok Bağlayıcısı 48">
              <a:extLst>
                <a:ext uri="{FF2B5EF4-FFF2-40B4-BE49-F238E27FC236}">
                  <a16:creationId xmlns:a16="http://schemas.microsoft.com/office/drawing/2014/main" id="{9DEA7E75-AF9A-7FBD-E136-B5014F600E5C}"/>
                </a:ext>
              </a:extLst>
            </p:cNvPr>
            <p:cNvCxnSpPr>
              <a:cxnSpLocks/>
              <a:stCxn id="63" idx="6"/>
              <a:endCxn id="50" idx="1"/>
            </p:cNvCxnSpPr>
            <p:nvPr/>
          </p:nvCxnSpPr>
          <p:spPr>
            <a:xfrm>
              <a:off x="8396732" y="2187900"/>
              <a:ext cx="640868" cy="124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0" name="Alt Başlık 2">
              <a:extLst>
                <a:ext uri="{FF2B5EF4-FFF2-40B4-BE49-F238E27FC236}">
                  <a16:creationId xmlns:a16="http://schemas.microsoft.com/office/drawing/2014/main" id="{CE9706DF-0C80-6720-3021-2773719240AA}"/>
                </a:ext>
              </a:extLst>
            </p:cNvPr>
            <p:cNvSpPr txBox="1">
              <a:spLocks/>
            </p:cNvSpPr>
            <p:nvPr/>
          </p:nvSpPr>
          <p:spPr>
            <a:xfrm>
              <a:off x="9037600" y="2009868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 err="1"/>
                <a:t>Çm</a:t>
              </a:r>
              <a:r>
                <a:rPr lang="tr-TR" sz="1400" dirty="0"/>
                <a:t>_ 1</a:t>
              </a: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0EDA33F4-0A1C-293E-1DEB-1771C6F9F776}"/>
                </a:ext>
              </a:extLst>
            </p:cNvPr>
            <p:cNvSpPr/>
            <p:nvPr/>
          </p:nvSpPr>
          <p:spPr>
            <a:xfrm>
              <a:off x="3062042" y="2767166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52" name="Düz Ok Bağlayıcısı 51">
              <a:extLst>
                <a:ext uri="{FF2B5EF4-FFF2-40B4-BE49-F238E27FC236}">
                  <a16:creationId xmlns:a16="http://schemas.microsoft.com/office/drawing/2014/main" id="{A90EFF3F-FC77-451A-1369-325FDAB84AAD}"/>
                </a:ext>
              </a:extLst>
            </p:cNvPr>
            <p:cNvCxnSpPr>
              <a:cxnSpLocks/>
              <a:stCxn id="40" idx="3"/>
              <a:endCxn id="51" idx="2"/>
            </p:cNvCxnSpPr>
            <p:nvPr/>
          </p:nvCxnSpPr>
          <p:spPr>
            <a:xfrm>
              <a:off x="2336191" y="3098654"/>
              <a:ext cx="725851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3" name="Düz Ok Bağlayıcısı 52">
              <a:extLst>
                <a:ext uri="{FF2B5EF4-FFF2-40B4-BE49-F238E27FC236}">
                  <a16:creationId xmlns:a16="http://schemas.microsoft.com/office/drawing/2014/main" id="{EBF49ADB-FE8D-AA1D-5881-1A6EE4BCEA73}"/>
                </a:ext>
              </a:extLst>
            </p:cNvPr>
            <p:cNvCxnSpPr>
              <a:cxnSpLocks/>
              <a:stCxn id="51" idx="6"/>
              <a:endCxn id="54" idx="2"/>
            </p:cNvCxnSpPr>
            <p:nvPr/>
          </p:nvCxnSpPr>
          <p:spPr>
            <a:xfrm flipV="1">
              <a:off x="3697438" y="2187901"/>
              <a:ext cx="1743287" cy="91075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113BEF87-AC61-0FD7-DB8C-29B19DC38950}"/>
                </a:ext>
              </a:extLst>
            </p:cNvPr>
            <p:cNvSpPr/>
            <p:nvPr/>
          </p:nvSpPr>
          <p:spPr>
            <a:xfrm>
              <a:off x="5440725" y="1834916"/>
              <a:ext cx="793487" cy="705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55" name="Alt Başlık 2">
              <a:extLst>
                <a:ext uri="{FF2B5EF4-FFF2-40B4-BE49-F238E27FC236}">
                  <a16:creationId xmlns:a16="http://schemas.microsoft.com/office/drawing/2014/main" id="{8C7E0BC7-A9FE-A473-FF82-220B85C08758}"/>
                </a:ext>
              </a:extLst>
            </p:cNvPr>
            <p:cNvSpPr txBox="1">
              <a:spLocks/>
            </p:cNvSpPr>
            <p:nvPr/>
          </p:nvSpPr>
          <p:spPr>
            <a:xfrm>
              <a:off x="1314408" y="6181080"/>
              <a:ext cx="1091015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 err="1">
                  <a:solidFill>
                    <a:srgbClr val="FF0000"/>
                  </a:solidFill>
                </a:rPr>
                <a:t>Gk_n</a:t>
              </a:r>
              <a:endParaRPr lang="tr-TR" sz="1400" dirty="0">
                <a:solidFill>
                  <a:srgbClr val="FF0000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43A2725-49FF-4C06-48CE-FC220C28853A}"/>
                </a:ext>
              </a:extLst>
            </p:cNvPr>
            <p:cNvSpPr/>
            <p:nvPr/>
          </p:nvSpPr>
          <p:spPr>
            <a:xfrm>
              <a:off x="3054179" y="6049565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57" name="Düz Ok Bağlayıcısı 56">
              <a:extLst>
                <a:ext uri="{FF2B5EF4-FFF2-40B4-BE49-F238E27FC236}">
                  <a16:creationId xmlns:a16="http://schemas.microsoft.com/office/drawing/2014/main" id="{DF0636D9-004D-B3A3-9AE2-5FC11BC2DEB0}"/>
                </a:ext>
              </a:extLst>
            </p:cNvPr>
            <p:cNvCxnSpPr>
              <a:cxnSpLocks/>
              <a:stCxn id="55" idx="3"/>
              <a:endCxn id="56" idx="2"/>
            </p:cNvCxnSpPr>
            <p:nvPr/>
          </p:nvCxnSpPr>
          <p:spPr>
            <a:xfrm>
              <a:off x="2405423" y="6371542"/>
              <a:ext cx="648756" cy="951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Düz Ok Bağlayıcısı 57">
              <a:extLst>
                <a:ext uri="{FF2B5EF4-FFF2-40B4-BE49-F238E27FC236}">
                  <a16:creationId xmlns:a16="http://schemas.microsoft.com/office/drawing/2014/main" id="{A906A669-DAD9-3E34-82F0-D171893D11C2}"/>
                </a:ext>
              </a:extLst>
            </p:cNvPr>
            <p:cNvCxnSpPr>
              <a:cxnSpLocks/>
              <a:stCxn id="56" idx="6"/>
              <a:endCxn id="54" idx="2"/>
            </p:cNvCxnSpPr>
            <p:nvPr/>
          </p:nvCxnSpPr>
          <p:spPr>
            <a:xfrm flipV="1">
              <a:off x="3689575" y="2187901"/>
              <a:ext cx="1751150" cy="419315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7408C4CD-9CEF-E6E4-86AB-675ECA1099D4}"/>
                </a:ext>
              </a:extLst>
            </p:cNvPr>
            <p:cNvSpPr/>
            <p:nvPr/>
          </p:nvSpPr>
          <p:spPr>
            <a:xfrm>
              <a:off x="5460644" y="2738852"/>
              <a:ext cx="793487" cy="70596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01C89C1-AFB1-0214-4D51-F03CC71C3B5C}"/>
                </a:ext>
              </a:extLst>
            </p:cNvPr>
            <p:cNvSpPr/>
            <p:nvPr/>
          </p:nvSpPr>
          <p:spPr>
            <a:xfrm>
              <a:off x="5420864" y="5813556"/>
              <a:ext cx="813348" cy="66297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A448958D-D24C-39FB-C5C0-07186C676919}"/>
                </a:ext>
              </a:extLst>
            </p:cNvPr>
            <p:cNvSpPr/>
            <p:nvPr/>
          </p:nvSpPr>
          <p:spPr>
            <a:xfrm>
              <a:off x="7639022" y="1871881"/>
              <a:ext cx="757710" cy="6320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29FC399-8546-5D4E-6C11-314F6175A05F}"/>
                </a:ext>
              </a:extLst>
            </p:cNvPr>
            <p:cNvSpPr/>
            <p:nvPr/>
          </p:nvSpPr>
          <p:spPr>
            <a:xfrm>
              <a:off x="7623164" y="4082610"/>
              <a:ext cx="757710" cy="6320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DD665545-9E15-F7B3-5D7F-E75E9C5E0F7C}"/>
                </a:ext>
              </a:extLst>
            </p:cNvPr>
            <p:cNvSpPr/>
            <p:nvPr/>
          </p:nvSpPr>
          <p:spPr>
            <a:xfrm>
              <a:off x="7639022" y="5805263"/>
              <a:ext cx="757710" cy="63203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66" name="Düz Ok Bağlayıcısı 65">
              <a:extLst>
                <a:ext uri="{FF2B5EF4-FFF2-40B4-BE49-F238E27FC236}">
                  <a16:creationId xmlns:a16="http://schemas.microsoft.com/office/drawing/2014/main" id="{EBBE7FED-BF2F-E468-C017-D450B79C1C7C}"/>
                </a:ext>
              </a:extLst>
            </p:cNvPr>
            <p:cNvCxnSpPr>
              <a:cxnSpLocks/>
              <a:stCxn id="42" idx="6"/>
              <a:endCxn id="59" idx="2"/>
            </p:cNvCxnSpPr>
            <p:nvPr/>
          </p:nvCxnSpPr>
          <p:spPr>
            <a:xfrm>
              <a:off x="3695807" y="2187901"/>
              <a:ext cx="1764837" cy="90393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Düz Ok Bağlayıcısı 66">
              <a:extLst>
                <a:ext uri="{FF2B5EF4-FFF2-40B4-BE49-F238E27FC236}">
                  <a16:creationId xmlns:a16="http://schemas.microsoft.com/office/drawing/2014/main" id="{D6AD2F72-F4F5-6DCF-D46D-7E19DD664C89}"/>
                </a:ext>
              </a:extLst>
            </p:cNvPr>
            <p:cNvCxnSpPr>
              <a:cxnSpLocks/>
              <a:stCxn id="42" idx="6"/>
              <a:endCxn id="60" idx="2"/>
            </p:cNvCxnSpPr>
            <p:nvPr/>
          </p:nvCxnSpPr>
          <p:spPr>
            <a:xfrm>
              <a:off x="3695807" y="2187901"/>
              <a:ext cx="1725057" cy="395714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8" name="Düz Ok Bağlayıcısı 67">
              <a:extLst>
                <a:ext uri="{FF2B5EF4-FFF2-40B4-BE49-F238E27FC236}">
                  <a16:creationId xmlns:a16="http://schemas.microsoft.com/office/drawing/2014/main" id="{72AC399C-BB83-7CE1-4508-988EDA31DFD6}"/>
                </a:ext>
              </a:extLst>
            </p:cNvPr>
            <p:cNvCxnSpPr>
              <a:cxnSpLocks/>
              <a:stCxn id="51" idx="6"/>
              <a:endCxn id="59" idx="2"/>
            </p:cNvCxnSpPr>
            <p:nvPr/>
          </p:nvCxnSpPr>
          <p:spPr>
            <a:xfrm flipV="1">
              <a:off x="3697438" y="3091837"/>
              <a:ext cx="1763206" cy="681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2" name="Düz Ok Bağlayıcısı 71">
              <a:extLst>
                <a:ext uri="{FF2B5EF4-FFF2-40B4-BE49-F238E27FC236}">
                  <a16:creationId xmlns:a16="http://schemas.microsoft.com/office/drawing/2014/main" id="{2CE45365-9023-6358-E6CA-1F0AF8204C1E}"/>
                </a:ext>
              </a:extLst>
            </p:cNvPr>
            <p:cNvCxnSpPr>
              <a:cxnSpLocks/>
              <a:stCxn id="51" idx="6"/>
              <a:endCxn id="60" idx="2"/>
            </p:cNvCxnSpPr>
            <p:nvPr/>
          </p:nvCxnSpPr>
          <p:spPr>
            <a:xfrm>
              <a:off x="3697438" y="3098654"/>
              <a:ext cx="1723426" cy="304639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3" name="Düz Ok Bağlayıcısı 72">
              <a:extLst>
                <a:ext uri="{FF2B5EF4-FFF2-40B4-BE49-F238E27FC236}">
                  <a16:creationId xmlns:a16="http://schemas.microsoft.com/office/drawing/2014/main" id="{D457741E-A82C-F4C9-FA05-E8C55957A7D5}"/>
                </a:ext>
              </a:extLst>
            </p:cNvPr>
            <p:cNvCxnSpPr>
              <a:cxnSpLocks/>
              <a:stCxn id="56" idx="6"/>
              <a:endCxn id="59" idx="2"/>
            </p:cNvCxnSpPr>
            <p:nvPr/>
          </p:nvCxnSpPr>
          <p:spPr>
            <a:xfrm flipV="1">
              <a:off x="3689575" y="3091837"/>
              <a:ext cx="1771069" cy="3289216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Düz Ok Bağlayıcısı 74">
              <a:extLst>
                <a:ext uri="{FF2B5EF4-FFF2-40B4-BE49-F238E27FC236}">
                  <a16:creationId xmlns:a16="http://schemas.microsoft.com/office/drawing/2014/main" id="{AC3B4B2A-665A-0DBE-CC12-6D76440F65E9}"/>
                </a:ext>
              </a:extLst>
            </p:cNvPr>
            <p:cNvCxnSpPr>
              <a:cxnSpLocks/>
              <a:stCxn id="56" idx="6"/>
              <a:endCxn id="60" idx="2"/>
            </p:cNvCxnSpPr>
            <p:nvPr/>
          </p:nvCxnSpPr>
          <p:spPr>
            <a:xfrm flipV="1">
              <a:off x="3689575" y="6145045"/>
              <a:ext cx="1731289" cy="23600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6" name="Düz Ok Bağlayıcısı 75">
              <a:extLst>
                <a:ext uri="{FF2B5EF4-FFF2-40B4-BE49-F238E27FC236}">
                  <a16:creationId xmlns:a16="http://schemas.microsoft.com/office/drawing/2014/main" id="{A5F435B6-2A81-1CB4-DB89-389A8EC16C00}"/>
                </a:ext>
              </a:extLst>
            </p:cNvPr>
            <p:cNvCxnSpPr>
              <a:cxnSpLocks/>
              <a:stCxn id="54" idx="6"/>
              <a:endCxn id="63" idx="2"/>
            </p:cNvCxnSpPr>
            <p:nvPr/>
          </p:nvCxnSpPr>
          <p:spPr>
            <a:xfrm flipV="1">
              <a:off x="6234212" y="2187900"/>
              <a:ext cx="1404810" cy="1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8" name="Düz Ok Bağlayıcısı 77">
              <a:extLst>
                <a:ext uri="{FF2B5EF4-FFF2-40B4-BE49-F238E27FC236}">
                  <a16:creationId xmlns:a16="http://schemas.microsoft.com/office/drawing/2014/main" id="{0CA662E8-41DE-5509-DD32-8E0D56C0F09E}"/>
                </a:ext>
              </a:extLst>
            </p:cNvPr>
            <p:cNvCxnSpPr>
              <a:cxnSpLocks/>
              <a:endCxn id="79" idx="1"/>
            </p:cNvCxnSpPr>
            <p:nvPr/>
          </p:nvCxnSpPr>
          <p:spPr>
            <a:xfrm>
              <a:off x="8380874" y="4399374"/>
              <a:ext cx="640868" cy="1243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79" name="Alt Başlık 2">
              <a:extLst>
                <a:ext uri="{FF2B5EF4-FFF2-40B4-BE49-F238E27FC236}">
                  <a16:creationId xmlns:a16="http://schemas.microsoft.com/office/drawing/2014/main" id="{84FD9A1F-6C9B-1383-E4D6-A32BC6DB4209}"/>
                </a:ext>
              </a:extLst>
            </p:cNvPr>
            <p:cNvSpPr txBox="1">
              <a:spLocks/>
            </p:cNvSpPr>
            <p:nvPr/>
          </p:nvSpPr>
          <p:spPr>
            <a:xfrm>
              <a:off x="9021742" y="4221342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/>
                <a:t>Çm_2</a:t>
              </a:r>
            </a:p>
          </p:txBody>
        </p:sp>
        <p:cxnSp>
          <p:nvCxnSpPr>
            <p:cNvPr id="81" name="Düz Ok Bağlayıcısı 80">
              <a:extLst>
                <a:ext uri="{FF2B5EF4-FFF2-40B4-BE49-F238E27FC236}">
                  <a16:creationId xmlns:a16="http://schemas.microsoft.com/office/drawing/2014/main" id="{702B08AF-44CA-0FCD-2D94-4DB3D51A0FCF}"/>
                </a:ext>
              </a:extLst>
            </p:cNvPr>
            <p:cNvCxnSpPr>
              <a:cxnSpLocks/>
              <a:stCxn id="65" idx="6"/>
              <a:endCxn id="82" idx="1"/>
            </p:cNvCxnSpPr>
            <p:nvPr/>
          </p:nvCxnSpPr>
          <p:spPr>
            <a:xfrm>
              <a:off x="8396732" y="6121282"/>
              <a:ext cx="656726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82" name="Alt Başlık 2">
              <a:extLst>
                <a:ext uri="{FF2B5EF4-FFF2-40B4-BE49-F238E27FC236}">
                  <a16:creationId xmlns:a16="http://schemas.microsoft.com/office/drawing/2014/main" id="{86F50300-2CCE-6310-3C5C-8EDE2755C3CF}"/>
                </a:ext>
              </a:extLst>
            </p:cNvPr>
            <p:cNvSpPr txBox="1">
              <a:spLocks/>
            </p:cNvSpPr>
            <p:nvPr/>
          </p:nvSpPr>
          <p:spPr>
            <a:xfrm>
              <a:off x="9053458" y="5930820"/>
              <a:ext cx="1015551" cy="38092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tr-TR" sz="1400" dirty="0" err="1"/>
                <a:t>Çm_n</a:t>
              </a:r>
              <a:endParaRPr lang="tr-TR" sz="1400" dirty="0"/>
            </a:p>
          </p:txBody>
        </p:sp>
        <p:cxnSp>
          <p:nvCxnSpPr>
            <p:cNvPr id="84" name="Düz Bağlayıcı 83">
              <a:extLst>
                <a:ext uri="{FF2B5EF4-FFF2-40B4-BE49-F238E27FC236}">
                  <a16:creationId xmlns:a16="http://schemas.microsoft.com/office/drawing/2014/main" id="{7C201313-3491-3D39-F1FA-2B7928C69DAE}"/>
                </a:ext>
              </a:extLst>
            </p:cNvPr>
            <p:cNvCxnSpPr>
              <a:cxnSpLocks/>
            </p:cNvCxnSpPr>
            <p:nvPr/>
          </p:nvCxnSpPr>
          <p:spPr>
            <a:xfrm>
              <a:off x="3403429" y="5352417"/>
              <a:ext cx="0" cy="46113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DB34DF80-795C-5735-CDEF-5ABD695F8E62}"/>
                </a:ext>
              </a:extLst>
            </p:cNvPr>
            <p:cNvSpPr/>
            <p:nvPr/>
          </p:nvSpPr>
          <p:spPr>
            <a:xfrm>
              <a:off x="3058780" y="3667122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E819B56A-A704-0BEC-FE3F-E12BC7786416}"/>
                </a:ext>
              </a:extLst>
            </p:cNvPr>
            <p:cNvSpPr/>
            <p:nvPr/>
          </p:nvSpPr>
          <p:spPr>
            <a:xfrm>
              <a:off x="3060411" y="4577875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D789B74C-7F1B-046D-E61B-C68FD4D22A76}"/>
                </a:ext>
              </a:extLst>
            </p:cNvPr>
            <p:cNvSpPr/>
            <p:nvPr/>
          </p:nvSpPr>
          <p:spPr>
            <a:xfrm>
              <a:off x="5490982" y="3660858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43A496AD-7494-DCB8-8E22-66D35ADC1A93}"/>
                </a:ext>
              </a:extLst>
            </p:cNvPr>
            <p:cNvSpPr/>
            <p:nvPr/>
          </p:nvSpPr>
          <p:spPr>
            <a:xfrm>
              <a:off x="5492613" y="4571611"/>
              <a:ext cx="635396" cy="662976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 dirty="0">
                <a:solidFill>
                  <a:srgbClr val="FF0000"/>
                </a:solidFill>
              </a:endParaRPr>
            </a:p>
          </p:txBody>
        </p:sp>
        <p:cxnSp>
          <p:nvCxnSpPr>
            <p:cNvPr id="91" name="Düz Ok Bağlayıcısı 90">
              <a:extLst>
                <a:ext uri="{FF2B5EF4-FFF2-40B4-BE49-F238E27FC236}">
                  <a16:creationId xmlns:a16="http://schemas.microsoft.com/office/drawing/2014/main" id="{40B2CC28-5BD1-EB5E-1837-65AB1823D334}"/>
                </a:ext>
              </a:extLst>
            </p:cNvPr>
            <p:cNvCxnSpPr>
              <a:cxnSpLocks/>
              <a:stCxn id="85" idx="6"/>
              <a:endCxn id="54" idx="2"/>
            </p:cNvCxnSpPr>
            <p:nvPr/>
          </p:nvCxnSpPr>
          <p:spPr>
            <a:xfrm flipV="1">
              <a:off x="3694176" y="2187901"/>
              <a:ext cx="1746549" cy="181070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3" name="Düz Ok Bağlayıcısı 92">
              <a:extLst>
                <a:ext uri="{FF2B5EF4-FFF2-40B4-BE49-F238E27FC236}">
                  <a16:creationId xmlns:a16="http://schemas.microsoft.com/office/drawing/2014/main" id="{C85F5E0B-2992-7780-76A2-CCF3367D61ED}"/>
                </a:ext>
              </a:extLst>
            </p:cNvPr>
            <p:cNvCxnSpPr>
              <a:cxnSpLocks/>
              <a:stCxn id="87" idx="6"/>
              <a:endCxn id="54" idx="2"/>
            </p:cNvCxnSpPr>
            <p:nvPr/>
          </p:nvCxnSpPr>
          <p:spPr>
            <a:xfrm flipV="1">
              <a:off x="3695807" y="2187901"/>
              <a:ext cx="1744918" cy="272146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4" name="Düz Ok Bağlayıcısı 93">
              <a:extLst>
                <a:ext uri="{FF2B5EF4-FFF2-40B4-BE49-F238E27FC236}">
                  <a16:creationId xmlns:a16="http://schemas.microsoft.com/office/drawing/2014/main" id="{AE0DE3B3-4FEA-BC89-EA77-AB89961E0BFD}"/>
                </a:ext>
              </a:extLst>
            </p:cNvPr>
            <p:cNvCxnSpPr>
              <a:cxnSpLocks/>
              <a:stCxn id="85" idx="6"/>
              <a:endCxn id="59" idx="2"/>
            </p:cNvCxnSpPr>
            <p:nvPr/>
          </p:nvCxnSpPr>
          <p:spPr>
            <a:xfrm flipV="1">
              <a:off x="3694176" y="3091837"/>
              <a:ext cx="1766468" cy="90677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6" name="Düz Ok Bağlayıcısı 95">
              <a:extLst>
                <a:ext uri="{FF2B5EF4-FFF2-40B4-BE49-F238E27FC236}">
                  <a16:creationId xmlns:a16="http://schemas.microsoft.com/office/drawing/2014/main" id="{59AB065A-3C19-B98E-F98C-22CC1D7D09BC}"/>
                </a:ext>
              </a:extLst>
            </p:cNvPr>
            <p:cNvCxnSpPr>
              <a:cxnSpLocks/>
              <a:stCxn id="85" idx="6"/>
              <a:endCxn id="88" idx="2"/>
            </p:cNvCxnSpPr>
            <p:nvPr/>
          </p:nvCxnSpPr>
          <p:spPr>
            <a:xfrm flipV="1">
              <a:off x="3694176" y="3992346"/>
              <a:ext cx="1796806" cy="626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7" name="Düz Ok Bağlayıcısı 96">
              <a:extLst>
                <a:ext uri="{FF2B5EF4-FFF2-40B4-BE49-F238E27FC236}">
                  <a16:creationId xmlns:a16="http://schemas.microsoft.com/office/drawing/2014/main" id="{D57B29B7-527C-885B-F74F-508AFEECC0D1}"/>
                </a:ext>
              </a:extLst>
            </p:cNvPr>
            <p:cNvCxnSpPr>
              <a:cxnSpLocks/>
              <a:stCxn id="85" idx="6"/>
              <a:endCxn id="90" idx="2"/>
            </p:cNvCxnSpPr>
            <p:nvPr/>
          </p:nvCxnSpPr>
          <p:spPr>
            <a:xfrm>
              <a:off x="3694176" y="3998610"/>
              <a:ext cx="1798437" cy="904489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99" name="Düz Ok Bağlayıcısı 98">
              <a:extLst>
                <a:ext uri="{FF2B5EF4-FFF2-40B4-BE49-F238E27FC236}">
                  <a16:creationId xmlns:a16="http://schemas.microsoft.com/office/drawing/2014/main" id="{631BB01C-ABE2-BA5D-FCFA-594DC646E5D5}"/>
                </a:ext>
              </a:extLst>
            </p:cNvPr>
            <p:cNvCxnSpPr>
              <a:cxnSpLocks/>
              <a:stCxn id="85" idx="6"/>
              <a:endCxn id="60" idx="2"/>
            </p:cNvCxnSpPr>
            <p:nvPr/>
          </p:nvCxnSpPr>
          <p:spPr>
            <a:xfrm>
              <a:off x="3694176" y="3998610"/>
              <a:ext cx="1726688" cy="214643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0" name="Düz Ok Bağlayıcısı 99">
              <a:extLst>
                <a:ext uri="{FF2B5EF4-FFF2-40B4-BE49-F238E27FC236}">
                  <a16:creationId xmlns:a16="http://schemas.microsoft.com/office/drawing/2014/main" id="{16D918DC-0763-AF1D-719F-651D9D9F5DEC}"/>
                </a:ext>
              </a:extLst>
            </p:cNvPr>
            <p:cNvCxnSpPr>
              <a:cxnSpLocks/>
              <a:stCxn id="87" idx="6"/>
              <a:endCxn id="88" idx="2"/>
            </p:cNvCxnSpPr>
            <p:nvPr/>
          </p:nvCxnSpPr>
          <p:spPr>
            <a:xfrm flipV="1">
              <a:off x="3695807" y="3992346"/>
              <a:ext cx="1795175" cy="91701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2" name="Düz Ok Bağlayıcısı 101">
              <a:extLst>
                <a:ext uri="{FF2B5EF4-FFF2-40B4-BE49-F238E27FC236}">
                  <a16:creationId xmlns:a16="http://schemas.microsoft.com/office/drawing/2014/main" id="{9541C1D5-68A5-2FE5-7643-1756A2DE736E}"/>
                </a:ext>
              </a:extLst>
            </p:cNvPr>
            <p:cNvCxnSpPr>
              <a:cxnSpLocks/>
              <a:stCxn id="56" idx="6"/>
              <a:endCxn id="88" idx="2"/>
            </p:cNvCxnSpPr>
            <p:nvPr/>
          </p:nvCxnSpPr>
          <p:spPr>
            <a:xfrm flipV="1">
              <a:off x="3689575" y="3992346"/>
              <a:ext cx="1801407" cy="238870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3" name="Düz Ok Bağlayıcısı 102">
              <a:extLst>
                <a:ext uri="{FF2B5EF4-FFF2-40B4-BE49-F238E27FC236}">
                  <a16:creationId xmlns:a16="http://schemas.microsoft.com/office/drawing/2014/main" id="{AE14B3B0-15DA-F2D0-A3D6-C01319B8316E}"/>
                </a:ext>
              </a:extLst>
            </p:cNvPr>
            <p:cNvCxnSpPr>
              <a:cxnSpLocks/>
              <a:stCxn id="42" idx="6"/>
              <a:endCxn id="88" idx="2"/>
            </p:cNvCxnSpPr>
            <p:nvPr/>
          </p:nvCxnSpPr>
          <p:spPr>
            <a:xfrm>
              <a:off x="3695807" y="2187901"/>
              <a:ext cx="1795175" cy="1804445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5" name="Düz Ok Bağlayıcısı 104">
              <a:extLst>
                <a:ext uri="{FF2B5EF4-FFF2-40B4-BE49-F238E27FC236}">
                  <a16:creationId xmlns:a16="http://schemas.microsoft.com/office/drawing/2014/main" id="{D54CAEB5-7270-BBF0-1992-90A059B0582C}"/>
                </a:ext>
              </a:extLst>
            </p:cNvPr>
            <p:cNvCxnSpPr>
              <a:cxnSpLocks/>
              <a:stCxn id="42" idx="6"/>
              <a:endCxn id="90" idx="2"/>
            </p:cNvCxnSpPr>
            <p:nvPr/>
          </p:nvCxnSpPr>
          <p:spPr>
            <a:xfrm>
              <a:off x="3695807" y="2187901"/>
              <a:ext cx="1796806" cy="2715198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6" name="Düz Ok Bağlayıcısı 105">
              <a:extLst>
                <a:ext uri="{FF2B5EF4-FFF2-40B4-BE49-F238E27FC236}">
                  <a16:creationId xmlns:a16="http://schemas.microsoft.com/office/drawing/2014/main" id="{B9FA7E73-8CD3-8239-85A0-CBE49A843EF3}"/>
                </a:ext>
              </a:extLst>
            </p:cNvPr>
            <p:cNvCxnSpPr>
              <a:cxnSpLocks/>
              <a:stCxn id="87" idx="6"/>
              <a:endCxn id="90" idx="2"/>
            </p:cNvCxnSpPr>
            <p:nvPr/>
          </p:nvCxnSpPr>
          <p:spPr>
            <a:xfrm flipV="1">
              <a:off x="3695807" y="4903099"/>
              <a:ext cx="1796806" cy="626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8" name="Düz Ok Bağlayıcısı 107">
              <a:extLst>
                <a:ext uri="{FF2B5EF4-FFF2-40B4-BE49-F238E27FC236}">
                  <a16:creationId xmlns:a16="http://schemas.microsoft.com/office/drawing/2014/main" id="{8874D03F-BBF5-186B-4010-C79BC3A0C6E6}"/>
                </a:ext>
              </a:extLst>
            </p:cNvPr>
            <p:cNvCxnSpPr>
              <a:cxnSpLocks/>
              <a:stCxn id="87" idx="6"/>
              <a:endCxn id="60" idx="2"/>
            </p:cNvCxnSpPr>
            <p:nvPr/>
          </p:nvCxnSpPr>
          <p:spPr>
            <a:xfrm>
              <a:off x="3695807" y="4909363"/>
              <a:ext cx="1725057" cy="1235682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Düz Ok Bağlayıcısı 108">
              <a:extLst>
                <a:ext uri="{FF2B5EF4-FFF2-40B4-BE49-F238E27FC236}">
                  <a16:creationId xmlns:a16="http://schemas.microsoft.com/office/drawing/2014/main" id="{1B16467A-B8DC-F6F5-167A-D4BD4A528A86}"/>
                </a:ext>
              </a:extLst>
            </p:cNvPr>
            <p:cNvCxnSpPr>
              <a:cxnSpLocks/>
              <a:stCxn id="56" idx="6"/>
              <a:endCxn id="90" idx="2"/>
            </p:cNvCxnSpPr>
            <p:nvPr/>
          </p:nvCxnSpPr>
          <p:spPr>
            <a:xfrm flipV="1">
              <a:off x="3689575" y="4903099"/>
              <a:ext cx="1803038" cy="1477954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2" name="Düz Bağlayıcı 111">
              <a:extLst>
                <a:ext uri="{FF2B5EF4-FFF2-40B4-BE49-F238E27FC236}">
                  <a16:creationId xmlns:a16="http://schemas.microsoft.com/office/drawing/2014/main" id="{F618F5C3-82A3-D50C-AB8C-C1A277073A2F}"/>
                </a:ext>
              </a:extLst>
            </p:cNvPr>
            <p:cNvCxnSpPr>
              <a:cxnSpLocks/>
            </p:cNvCxnSpPr>
            <p:nvPr/>
          </p:nvCxnSpPr>
          <p:spPr>
            <a:xfrm>
              <a:off x="5853152" y="5313973"/>
              <a:ext cx="0" cy="461139"/>
            </a:xfrm>
            <a:prstGeom prst="line">
              <a:avLst/>
            </a:prstGeom>
            <a:ln w="3810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3" name="Düz Ok Bağlayıcısı 112">
              <a:extLst>
                <a:ext uri="{FF2B5EF4-FFF2-40B4-BE49-F238E27FC236}">
                  <a16:creationId xmlns:a16="http://schemas.microsoft.com/office/drawing/2014/main" id="{F35153C7-5015-26DB-41FD-225E4C42E29B}"/>
                </a:ext>
              </a:extLst>
            </p:cNvPr>
            <p:cNvCxnSpPr>
              <a:cxnSpLocks/>
              <a:stCxn id="59" idx="6"/>
              <a:endCxn id="63" idx="2"/>
            </p:cNvCxnSpPr>
            <p:nvPr/>
          </p:nvCxnSpPr>
          <p:spPr>
            <a:xfrm flipV="1">
              <a:off x="6254131" y="2187900"/>
              <a:ext cx="1384891" cy="903937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5" name="Düz Ok Bağlayıcısı 114">
              <a:extLst>
                <a:ext uri="{FF2B5EF4-FFF2-40B4-BE49-F238E27FC236}">
                  <a16:creationId xmlns:a16="http://schemas.microsoft.com/office/drawing/2014/main" id="{D44F52E9-D484-99DF-4017-38D1A2DAB185}"/>
                </a:ext>
              </a:extLst>
            </p:cNvPr>
            <p:cNvCxnSpPr>
              <a:cxnSpLocks/>
              <a:stCxn id="88" idx="6"/>
              <a:endCxn id="64" idx="2"/>
            </p:cNvCxnSpPr>
            <p:nvPr/>
          </p:nvCxnSpPr>
          <p:spPr>
            <a:xfrm>
              <a:off x="6126378" y="3992346"/>
              <a:ext cx="1496786" cy="40628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6" name="Düz Ok Bağlayıcısı 115">
              <a:extLst>
                <a:ext uri="{FF2B5EF4-FFF2-40B4-BE49-F238E27FC236}">
                  <a16:creationId xmlns:a16="http://schemas.microsoft.com/office/drawing/2014/main" id="{F9CB909E-B40D-84B6-98F1-8DFD254C40C7}"/>
                </a:ext>
              </a:extLst>
            </p:cNvPr>
            <p:cNvCxnSpPr>
              <a:cxnSpLocks/>
              <a:stCxn id="90" idx="6"/>
              <a:endCxn id="64" idx="2"/>
            </p:cNvCxnSpPr>
            <p:nvPr/>
          </p:nvCxnSpPr>
          <p:spPr>
            <a:xfrm flipV="1">
              <a:off x="6128009" y="4398629"/>
              <a:ext cx="1495155" cy="504470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17" name="Düz Ok Bağlayıcısı 116">
              <a:extLst>
                <a:ext uri="{FF2B5EF4-FFF2-40B4-BE49-F238E27FC236}">
                  <a16:creationId xmlns:a16="http://schemas.microsoft.com/office/drawing/2014/main" id="{36763A34-A6C1-17FD-C161-4413CAB2BE9B}"/>
                </a:ext>
              </a:extLst>
            </p:cNvPr>
            <p:cNvCxnSpPr>
              <a:cxnSpLocks/>
              <a:stCxn id="60" idx="6"/>
              <a:endCxn id="65" idx="2"/>
            </p:cNvCxnSpPr>
            <p:nvPr/>
          </p:nvCxnSpPr>
          <p:spPr>
            <a:xfrm flipV="1">
              <a:off x="6234212" y="6121282"/>
              <a:ext cx="1404810" cy="23763"/>
            </a:xfrm>
            <a:prstGeom prst="straightConnector1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7616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10250</TotalTime>
  <Words>1911</Words>
  <Application>Microsoft Office PowerPoint</Application>
  <PresentationFormat>Geniş ekran</PresentationFormat>
  <Paragraphs>311</Paragraphs>
  <Slides>23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Circular</vt:lpstr>
      <vt:lpstr>Office Teması</vt:lpstr>
      <vt:lpstr>MEM437 – Yapay Sinir Ağları  Dr. Ali Tahir Karaşahin</vt:lpstr>
      <vt:lpstr>Çok Modlu Tanımlama</vt:lpstr>
      <vt:lpstr>Learning Vector Quantization (LVQ)</vt:lpstr>
      <vt:lpstr>LVQ Ağların Yapısı</vt:lpstr>
      <vt:lpstr>LVQ Ağının Çalışma Prosedürü</vt:lpstr>
      <vt:lpstr>LVQ Ağların Yapısı</vt:lpstr>
      <vt:lpstr>LVQ Ağların Yapısı</vt:lpstr>
      <vt:lpstr>LVQ Ağların Yapısı</vt:lpstr>
      <vt:lpstr>LVQ Ağların Yapısı</vt:lpstr>
      <vt:lpstr>LVQ Ağın Öğrenme Kuralı</vt:lpstr>
      <vt:lpstr>Aktivasyon Fonksiyonu</vt:lpstr>
      <vt:lpstr>LVQ Ağın Öğrenme Kuralı</vt:lpstr>
      <vt:lpstr>Öğrenme Algoritması</vt:lpstr>
      <vt:lpstr>Öğrenme Algoritması</vt:lpstr>
      <vt:lpstr>Örnek</vt:lpstr>
      <vt:lpstr>LVQ Varyantları</vt:lpstr>
      <vt:lpstr>Özet</vt:lpstr>
      <vt:lpstr>Özet</vt:lpstr>
      <vt:lpstr>Özet</vt:lpstr>
      <vt:lpstr>Referanslar</vt:lpstr>
      <vt:lpstr>Referanslar</vt:lpstr>
      <vt:lpstr>Referanslar</vt:lpstr>
      <vt:lpstr>Teşekkürler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Taşıt-Römork Kombinasyonları için Tork Vektörleme Yönteminin  Modellenmesi ve Kontrolü</dc:title>
  <dc:creator>Ali Tahir KARAŞAHİN</dc:creator>
  <cp:lastModifiedBy>Ali Tahir KARAŞAHİN</cp:lastModifiedBy>
  <cp:revision>318</cp:revision>
  <dcterms:created xsi:type="dcterms:W3CDTF">2020-09-23T12:43:11Z</dcterms:created>
  <dcterms:modified xsi:type="dcterms:W3CDTF">2022-12-26T08:41:03Z</dcterms:modified>
</cp:coreProperties>
</file>