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89" r:id="rId3"/>
    <p:sldId id="333" r:id="rId4"/>
    <p:sldId id="372" r:id="rId5"/>
    <p:sldId id="401" r:id="rId6"/>
    <p:sldId id="406" r:id="rId7"/>
    <p:sldId id="431" r:id="rId8"/>
    <p:sldId id="443" r:id="rId9"/>
    <p:sldId id="440" r:id="rId10"/>
    <p:sldId id="441" r:id="rId11"/>
    <p:sldId id="422" r:id="rId12"/>
    <p:sldId id="447" r:id="rId13"/>
    <p:sldId id="448" r:id="rId14"/>
    <p:sldId id="446" r:id="rId15"/>
    <p:sldId id="449" r:id="rId16"/>
    <p:sldId id="451" r:id="rId17"/>
    <p:sldId id="452" r:id="rId18"/>
    <p:sldId id="453" r:id="rId19"/>
    <p:sldId id="430" r:id="rId20"/>
    <p:sldId id="454" r:id="rId21"/>
    <p:sldId id="425" r:id="rId22"/>
    <p:sldId id="455" r:id="rId23"/>
    <p:sldId id="331" r:id="rId24"/>
    <p:sldId id="359" r:id="rId25"/>
    <p:sldId id="408" r:id="rId26"/>
    <p:sldId id="318" r:id="rId2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943D"/>
    <a:srgbClr val="5F933C"/>
    <a:srgbClr val="424A35"/>
    <a:srgbClr val="91A5CC"/>
    <a:srgbClr val="B19A32"/>
    <a:srgbClr val="5C9138"/>
    <a:srgbClr val="8FA7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Açık Stil 1 - Vurgu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Açık Stil 2 - Vurgu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Açık Stil 2 - Vurgu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88432" autoAdjust="0"/>
  </p:normalViewPr>
  <p:slideViewPr>
    <p:cSldViewPr snapToGrid="0">
      <p:cViewPr varScale="1">
        <p:scale>
          <a:sx n="57" d="100"/>
          <a:sy n="57" d="100"/>
        </p:scale>
        <p:origin x="940" y="3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777A-A1D2-4AD4-8194-7CAF9649946F}" type="datetimeFigureOut">
              <a:rPr lang="tr-TR" smtClean="0"/>
              <a:t>9.11.2022</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FB21DD-B0A3-44DD-9D1E-2A2DC61F1B5C}" type="slidenum">
              <a:rPr lang="tr-TR" smtClean="0"/>
              <a:t>‹#›</a:t>
            </a:fld>
            <a:endParaRPr lang="tr-TR"/>
          </a:p>
        </p:txBody>
      </p:sp>
    </p:spTree>
    <p:extLst>
      <p:ext uri="{BB962C8B-B14F-4D97-AF65-F5344CB8AC3E}">
        <p14:creationId xmlns:p14="http://schemas.microsoft.com/office/powerpoint/2010/main" val="3458504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9AFB21DD-B0A3-44DD-9D1E-2A2DC61F1B5C}" type="slidenum">
              <a:rPr lang="tr-TR" smtClean="0"/>
              <a:t>1</a:t>
            </a:fld>
            <a:endParaRPr lang="tr-TR"/>
          </a:p>
        </p:txBody>
      </p:sp>
    </p:spTree>
    <p:extLst>
      <p:ext uri="{BB962C8B-B14F-4D97-AF65-F5344CB8AC3E}">
        <p14:creationId xmlns:p14="http://schemas.microsoft.com/office/powerpoint/2010/main" val="397409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2F1D61-EB91-4CE7-9166-CB28086CD7F8}"/>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65FAD23-2625-4F37-8939-9E488DEDA5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9EF445E-C559-4B7D-856B-BC13EB1BB265}"/>
              </a:ext>
            </a:extLst>
          </p:cNvPr>
          <p:cNvSpPr>
            <a:spLocks noGrp="1"/>
          </p:cNvSpPr>
          <p:nvPr>
            <p:ph type="dt" sz="half" idx="10"/>
          </p:nvPr>
        </p:nvSpPr>
        <p:spPr/>
        <p:txBody>
          <a:bodyPr/>
          <a:lstStyle/>
          <a:p>
            <a:fld id="{B3693F9A-8BE5-4C79-88D9-5AA0CF2F2B82}" type="datetime1">
              <a:rPr lang="tr-TR" smtClean="0"/>
              <a:t>9.11.2022</a:t>
            </a:fld>
            <a:endParaRPr lang="tr-TR"/>
          </a:p>
        </p:txBody>
      </p:sp>
      <p:sp>
        <p:nvSpPr>
          <p:cNvPr id="5" name="Alt Bilgi Yer Tutucusu 4">
            <a:extLst>
              <a:ext uri="{FF2B5EF4-FFF2-40B4-BE49-F238E27FC236}">
                <a16:creationId xmlns:a16="http://schemas.microsoft.com/office/drawing/2014/main" id="{7B9E86FD-02F2-4531-8B91-BFF88DB3774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8C6800E-1041-4D86-ABA1-831A4D84759E}"/>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886774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86E598-5FE9-4BC4-80E1-4530F43DABD6}"/>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9A45963-B3E0-45E5-8C6C-6723228B6889}"/>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21A395D-392D-4607-A0DA-B8B7A28E7EFA}"/>
              </a:ext>
            </a:extLst>
          </p:cNvPr>
          <p:cNvSpPr>
            <a:spLocks noGrp="1"/>
          </p:cNvSpPr>
          <p:nvPr>
            <p:ph type="dt" sz="half" idx="10"/>
          </p:nvPr>
        </p:nvSpPr>
        <p:spPr/>
        <p:txBody>
          <a:bodyPr/>
          <a:lstStyle/>
          <a:p>
            <a:fld id="{0EDC4BF1-29E3-4ECD-9151-8420F5932688}" type="datetime1">
              <a:rPr lang="tr-TR" smtClean="0"/>
              <a:t>9.11.2022</a:t>
            </a:fld>
            <a:endParaRPr lang="tr-TR"/>
          </a:p>
        </p:txBody>
      </p:sp>
      <p:sp>
        <p:nvSpPr>
          <p:cNvPr id="5" name="Alt Bilgi Yer Tutucusu 4">
            <a:extLst>
              <a:ext uri="{FF2B5EF4-FFF2-40B4-BE49-F238E27FC236}">
                <a16:creationId xmlns:a16="http://schemas.microsoft.com/office/drawing/2014/main" id="{15A50E6B-84A3-4442-BF8C-F6D3727CF3D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BE9F2E-9918-484F-8C88-ADD1F5543C91}"/>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50688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27006F3-055F-46BB-AA85-2D48A98E175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25F797D-5D13-4118-9DE8-95697F5CDDB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2982C55-CC09-44E5-8839-F3A4251F9DF3}"/>
              </a:ext>
            </a:extLst>
          </p:cNvPr>
          <p:cNvSpPr>
            <a:spLocks noGrp="1"/>
          </p:cNvSpPr>
          <p:nvPr>
            <p:ph type="dt" sz="half" idx="10"/>
          </p:nvPr>
        </p:nvSpPr>
        <p:spPr/>
        <p:txBody>
          <a:bodyPr/>
          <a:lstStyle/>
          <a:p>
            <a:fld id="{67D1B13C-8A2A-448A-BF27-441EEFE7CB00}" type="datetime1">
              <a:rPr lang="tr-TR" smtClean="0"/>
              <a:t>9.11.2022</a:t>
            </a:fld>
            <a:endParaRPr lang="tr-TR"/>
          </a:p>
        </p:txBody>
      </p:sp>
      <p:sp>
        <p:nvSpPr>
          <p:cNvPr id="5" name="Alt Bilgi Yer Tutucusu 4">
            <a:extLst>
              <a:ext uri="{FF2B5EF4-FFF2-40B4-BE49-F238E27FC236}">
                <a16:creationId xmlns:a16="http://schemas.microsoft.com/office/drawing/2014/main" id="{0E7D34C4-1AAF-427E-90CB-9F51F2B4B1B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337BD76-83AD-419E-8758-05F5A303F669}"/>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3393539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BB775E-20E1-4C79-9D43-687C70D755BC}"/>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9FB832F-D45A-42A8-AF11-3D403F1FC23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B17CA5F-F047-4668-966B-FC0B3AC1B299}"/>
              </a:ext>
            </a:extLst>
          </p:cNvPr>
          <p:cNvSpPr>
            <a:spLocks noGrp="1"/>
          </p:cNvSpPr>
          <p:nvPr>
            <p:ph type="dt" sz="half" idx="10"/>
          </p:nvPr>
        </p:nvSpPr>
        <p:spPr/>
        <p:txBody>
          <a:bodyPr/>
          <a:lstStyle/>
          <a:p>
            <a:fld id="{AF0BC146-9D57-4050-9377-0902C6C36F7B}" type="datetime1">
              <a:rPr lang="tr-TR" smtClean="0"/>
              <a:t>9.11.2022</a:t>
            </a:fld>
            <a:endParaRPr lang="tr-TR"/>
          </a:p>
        </p:txBody>
      </p:sp>
      <p:sp>
        <p:nvSpPr>
          <p:cNvPr id="5" name="Alt Bilgi Yer Tutucusu 4">
            <a:extLst>
              <a:ext uri="{FF2B5EF4-FFF2-40B4-BE49-F238E27FC236}">
                <a16:creationId xmlns:a16="http://schemas.microsoft.com/office/drawing/2014/main" id="{2B3D0FFF-43B3-4AE4-BC06-1853CDEAFB9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7869605-A629-4EA9-9087-38DB1EA019FD}"/>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186097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42E367-6128-4BD8-820A-6FD00B6350A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00518F9-8E37-415A-A2D6-7D20A3347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45AFAE2-B74B-47E0-981B-6937AC690CB9}"/>
              </a:ext>
            </a:extLst>
          </p:cNvPr>
          <p:cNvSpPr>
            <a:spLocks noGrp="1"/>
          </p:cNvSpPr>
          <p:nvPr>
            <p:ph type="dt" sz="half" idx="10"/>
          </p:nvPr>
        </p:nvSpPr>
        <p:spPr/>
        <p:txBody>
          <a:bodyPr/>
          <a:lstStyle/>
          <a:p>
            <a:fld id="{7469AF71-0588-4610-8262-BBDE65B17FB2}" type="datetime1">
              <a:rPr lang="tr-TR" smtClean="0"/>
              <a:t>9.11.2022</a:t>
            </a:fld>
            <a:endParaRPr lang="tr-TR"/>
          </a:p>
        </p:txBody>
      </p:sp>
      <p:sp>
        <p:nvSpPr>
          <p:cNvPr id="5" name="Alt Bilgi Yer Tutucusu 4">
            <a:extLst>
              <a:ext uri="{FF2B5EF4-FFF2-40B4-BE49-F238E27FC236}">
                <a16:creationId xmlns:a16="http://schemas.microsoft.com/office/drawing/2014/main" id="{55FBBF19-B082-40AC-81F9-2AD510C76E4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54EA5F9-9E8B-477A-91E6-4AA829A7B8EF}"/>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340020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3DAB1F-4977-42AF-A60A-3E3DC13D450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057E95FF-208A-40F0-9536-B3915EAE45A4}"/>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B675C1B9-877B-4BC1-B77E-F0DDF7F1412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35DB505F-9344-47E0-B743-F9757A3EB019}"/>
              </a:ext>
            </a:extLst>
          </p:cNvPr>
          <p:cNvSpPr>
            <a:spLocks noGrp="1"/>
          </p:cNvSpPr>
          <p:nvPr>
            <p:ph type="dt" sz="half" idx="10"/>
          </p:nvPr>
        </p:nvSpPr>
        <p:spPr/>
        <p:txBody>
          <a:bodyPr/>
          <a:lstStyle/>
          <a:p>
            <a:fld id="{E0072402-8924-4D95-8B1A-AE84BC66A9B7}" type="datetime1">
              <a:rPr lang="tr-TR" smtClean="0"/>
              <a:t>9.11.2022</a:t>
            </a:fld>
            <a:endParaRPr lang="tr-TR"/>
          </a:p>
        </p:txBody>
      </p:sp>
      <p:sp>
        <p:nvSpPr>
          <p:cNvPr id="6" name="Alt Bilgi Yer Tutucusu 5">
            <a:extLst>
              <a:ext uri="{FF2B5EF4-FFF2-40B4-BE49-F238E27FC236}">
                <a16:creationId xmlns:a16="http://schemas.microsoft.com/office/drawing/2014/main" id="{DC93EB23-4A5D-4020-AD37-1321924EEE2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5A2789C-F465-45C5-A6BD-19FE3498B4DB}"/>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128082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0CB7B4-DC81-47D4-9383-C1CCEDADA204}"/>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21A2C09-5590-43BD-B265-A85B54B8D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EB88172-EE04-45D1-9BC6-0EE65FB54C7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3F48C65C-4D7C-46EB-B7C3-A0E23C9035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037F4B20-4D63-4A85-83C9-75F66E4AE0E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BD9FF427-DB67-47A9-BB27-08560C94D044}"/>
              </a:ext>
            </a:extLst>
          </p:cNvPr>
          <p:cNvSpPr>
            <a:spLocks noGrp="1"/>
          </p:cNvSpPr>
          <p:nvPr>
            <p:ph type="dt" sz="half" idx="10"/>
          </p:nvPr>
        </p:nvSpPr>
        <p:spPr/>
        <p:txBody>
          <a:bodyPr/>
          <a:lstStyle/>
          <a:p>
            <a:fld id="{CAA9976D-E39F-4AB2-B136-E201E4093CB8}" type="datetime1">
              <a:rPr lang="tr-TR" smtClean="0"/>
              <a:t>9.11.2022</a:t>
            </a:fld>
            <a:endParaRPr lang="tr-TR"/>
          </a:p>
        </p:txBody>
      </p:sp>
      <p:sp>
        <p:nvSpPr>
          <p:cNvPr id="8" name="Alt Bilgi Yer Tutucusu 7">
            <a:extLst>
              <a:ext uri="{FF2B5EF4-FFF2-40B4-BE49-F238E27FC236}">
                <a16:creationId xmlns:a16="http://schemas.microsoft.com/office/drawing/2014/main" id="{1C2F1BA1-40FC-4F00-8A76-F074F08C47E3}"/>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BFCEB1F-3756-4335-A1F6-F9B8C4ABEEFA}"/>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244398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F01641-60A6-4F14-A794-6711700967B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E52A4C9F-7F2B-4E94-BC71-28CD1EA346DA}"/>
              </a:ext>
            </a:extLst>
          </p:cNvPr>
          <p:cNvSpPr>
            <a:spLocks noGrp="1"/>
          </p:cNvSpPr>
          <p:nvPr>
            <p:ph type="dt" sz="half" idx="10"/>
          </p:nvPr>
        </p:nvSpPr>
        <p:spPr/>
        <p:txBody>
          <a:bodyPr/>
          <a:lstStyle/>
          <a:p>
            <a:fld id="{B4A726AA-D6C4-4B08-A5A3-B3B6D18B07C8}" type="datetime1">
              <a:rPr lang="tr-TR" smtClean="0"/>
              <a:t>9.11.2022</a:t>
            </a:fld>
            <a:endParaRPr lang="tr-TR"/>
          </a:p>
        </p:txBody>
      </p:sp>
      <p:sp>
        <p:nvSpPr>
          <p:cNvPr id="4" name="Alt Bilgi Yer Tutucusu 3">
            <a:extLst>
              <a:ext uri="{FF2B5EF4-FFF2-40B4-BE49-F238E27FC236}">
                <a16:creationId xmlns:a16="http://schemas.microsoft.com/office/drawing/2014/main" id="{ED41455C-31F2-4B4B-8DA7-8B673CEBC0F7}"/>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B7208A21-A144-43CF-B641-7EEEE4ACD6BD}"/>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107993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A1ABD71-BD6F-46BB-9AF2-96A1594116DA}"/>
              </a:ext>
            </a:extLst>
          </p:cNvPr>
          <p:cNvSpPr>
            <a:spLocks noGrp="1"/>
          </p:cNvSpPr>
          <p:nvPr>
            <p:ph type="dt" sz="half" idx="10"/>
          </p:nvPr>
        </p:nvSpPr>
        <p:spPr/>
        <p:txBody>
          <a:bodyPr/>
          <a:lstStyle/>
          <a:p>
            <a:fld id="{58F97507-9C87-4C03-9306-6083912AD615}" type="datetime1">
              <a:rPr lang="tr-TR" smtClean="0"/>
              <a:t>9.11.2022</a:t>
            </a:fld>
            <a:endParaRPr lang="tr-TR"/>
          </a:p>
        </p:txBody>
      </p:sp>
      <p:sp>
        <p:nvSpPr>
          <p:cNvPr id="3" name="Alt Bilgi Yer Tutucusu 2">
            <a:extLst>
              <a:ext uri="{FF2B5EF4-FFF2-40B4-BE49-F238E27FC236}">
                <a16:creationId xmlns:a16="http://schemas.microsoft.com/office/drawing/2014/main" id="{735B6651-C166-4FE5-B52E-760F97EC6637}"/>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01B8528-7B23-4C78-AA7D-721BC9BC1A63}"/>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138276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140F10-A6A9-4E78-846C-84A2EA4305D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F4D46E91-90B7-42CC-90EB-88014108B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0A30309-8578-4991-AB3E-BE671DD53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34ED35F-CCD6-46A1-B016-FCB7E581C343}"/>
              </a:ext>
            </a:extLst>
          </p:cNvPr>
          <p:cNvSpPr>
            <a:spLocks noGrp="1"/>
          </p:cNvSpPr>
          <p:nvPr>
            <p:ph type="dt" sz="half" idx="10"/>
          </p:nvPr>
        </p:nvSpPr>
        <p:spPr/>
        <p:txBody>
          <a:bodyPr/>
          <a:lstStyle/>
          <a:p>
            <a:fld id="{6C760A6B-86A0-4878-8170-21A1E82D6A48}" type="datetime1">
              <a:rPr lang="tr-TR" smtClean="0"/>
              <a:t>9.11.2022</a:t>
            </a:fld>
            <a:endParaRPr lang="tr-TR"/>
          </a:p>
        </p:txBody>
      </p:sp>
      <p:sp>
        <p:nvSpPr>
          <p:cNvPr id="6" name="Alt Bilgi Yer Tutucusu 5">
            <a:extLst>
              <a:ext uri="{FF2B5EF4-FFF2-40B4-BE49-F238E27FC236}">
                <a16:creationId xmlns:a16="http://schemas.microsoft.com/office/drawing/2014/main" id="{E7178BF7-4FBA-46CB-A2F2-0B70CFDE227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96121AB-5193-4CCB-A91B-CB6B6A782099}"/>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3329714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2497A6-A7B3-4975-B828-511D32C1E28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2959C2C2-ADCB-482E-8C9A-18DAA6A6C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D7F2C2E-6FEE-42E7-903E-80FAAE286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C4A1128-42C7-4D36-B281-2C3EFC27AB33}"/>
              </a:ext>
            </a:extLst>
          </p:cNvPr>
          <p:cNvSpPr>
            <a:spLocks noGrp="1"/>
          </p:cNvSpPr>
          <p:nvPr>
            <p:ph type="dt" sz="half" idx="10"/>
          </p:nvPr>
        </p:nvSpPr>
        <p:spPr/>
        <p:txBody>
          <a:bodyPr/>
          <a:lstStyle/>
          <a:p>
            <a:fld id="{35163710-F61C-49DE-8CBF-8B4CBBE6E93E}" type="datetime1">
              <a:rPr lang="tr-TR" smtClean="0"/>
              <a:t>9.11.2022</a:t>
            </a:fld>
            <a:endParaRPr lang="tr-TR"/>
          </a:p>
        </p:txBody>
      </p:sp>
      <p:sp>
        <p:nvSpPr>
          <p:cNvPr id="6" name="Alt Bilgi Yer Tutucusu 5">
            <a:extLst>
              <a:ext uri="{FF2B5EF4-FFF2-40B4-BE49-F238E27FC236}">
                <a16:creationId xmlns:a16="http://schemas.microsoft.com/office/drawing/2014/main" id="{D785280D-610C-47ED-AAF5-C34C8954D82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EC20547C-B715-4596-9DFF-DD3741CB4355}"/>
              </a:ext>
            </a:extLst>
          </p:cNvPr>
          <p:cNvSpPr>
            <a:spLocks noGrp="1"/>
          </p:cNvSpPr>
          <p:nvPr>
            <p:ph type="sldNum" sz="quarter" idx="12"/>
          </p:nvPr>
        </p:nvSpPr>
        <p:spPr/>
        <p:txBody>
          <a:bodyPr/>
          <a:lstStyle/>
          <a:p>
            <a:fld id="{89A11690-4018-4631-8FAF-5D3B9C61C26D}" type="slidenum">
              <a:rPr lang="tr-TR" smtClean="0"/>
              <a:t>‹#›</a:t>
            </a:fld>
            <a:endParaRPr lang="tr-TR"/>
          </a:p>
        </p:txBody>
      </p:sp>
    </p:spTree>
    <p:extLst>
      <p:ext uri="{BB962C8B-B14F-4D97-AF65-F5344CB8AC3E}">
        <p14:creationId xmlns:p14="http://schemas.microsoft.com/office/powerpoint/2010/main" val="2290862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717A79DE-DDED-40A4-AB02-ADD0DACEA4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C39C3122-E1CA-4E0A-B7DA-C4E001E52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390D620-9445-475C-B904-F3465A13BC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F7BA7-6003-4A28-839D-0B52C47625A5}" type="datetime1">
              <a:rPr lang="tr-TR" smtClean="0"/>
              <a:t>9.11.2022</a:t>
            </a:fld>
            <a:endParaRPr lang="tr-TR"/>
          </a:p>
        </p:txBody>
      </p:sp>
      <p:sp>
        <p:nvSpPr>
          <p:cNvPr id="5" name="Alt Bilgi Yer Tutucusu 4">
            <a:extLst>
              <a:ext uri="{FF2B5EF4-FFF2-40B4-BE49-F238E27FC236}">
                <a16:creationId xmlns:a16="http://schemas.microsoft.com/office/drawing/2014/main" id="{52C6CD1B-71B3-43BA-BAE7-B93DA02FDF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8008310-3F48-4A1D-A178-F559B5B9F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11690-4018-4631-8FAF-5D3B9C61C26D}" type="slidenum">
              <a:rPr lang="tr-TR" smtClean="0"/>
              <a:t>‹#›</a:t>
            </a:fld>
            <a:endParaRPr lang="tr-TR"/>
          </a:p>
        </p:txBody>
      </p:sp>
    </p:spTree>
    <p:extLst>
      <p:ext uri="{BB962C8B-B14F-4D97-AF65-F5344CB8AC3E}">
        <p14:creationId xmlns:p14="http://schemas.microsoft.com/office/powerpoint/2010/main" val="716987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kisa.link/Qghm" TargetMode="External"/><Relationship Id="rId7" Type="http://schemas.openxmlformats.org/officeDocument/2006/relationships/hyperlink" Target="https://www.slideshare.net/SebastianRaschka/nextgen-talk-022015/8-Learning_Labeled_data_Direct_feedback" TargetMode="External"/><Relationship Id="rId2" Type="http://schemas.openxmlformats.org/officeDocument/2006/relationships/hyperlink" Target="https://asiwassaying.me/2020/04/03/you-are-here/" TargetMode="External"/><Relationship Id="rId1" Type="http://schemas.openxmlformats.org/officeDocument/2006/relationships/slideLayout" Target="../slideLayouts/slideLayout1.xml"/><Relationship Id="rId6" Type="http://schemas.openxmlformats.org/officeDocument/2006/relationships/hyperlink" Target="https://ml.berkeley.edu/blog/posts/crash-course/part-1/" TargetMode="External"/><Relationship Id="rId5" Type="http://schemas.openxmlformats.org/officeDocument/2006/relationships/hyperlink" Target="https://www.geeksforgeeks.org/top-10-algorithms-every-machine-learning-engineer-should-know/" TargetMode="External"/><Relationship Id="rId4" Type="http://schemas.openxmlformats.org/officeDocument/2006/relationships/hyperlink" Target="https://www.youtube.com/watch?v=AG83rYwd-Jw"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youtube.com/watch?v=_xkZwJ0H9IU" TargetMode="External"/><Relationship Id="rId13" Type="http://schemas.openxmlformats.org/officeDocument/2006/relationships/hyperlink" Target="https://en.wikipedia.org/wiki/Neural_network" TargetMode="External"/><Relationship Id="rId3" Type="http://schemas.openxmlformats.org/officeDocument/2006/relationships/hyperlink" Target="https://www.cs.toronto.edu/~kriz/cifar.html" TargetMode="External"/><Relationship Id="rId7" Type="http://schemas.openxmlformats.org/officeDocument/2006/relationships/hyperlink" Target="https://bit.ly/3s2keN4" TargetMode="External"/><Relationship Id="rId12" Type="http://schemas.openxmlformats.org/officeDocument/2006/relationships/hyperlink" Target="https://cs231n.github.io/neural-networks-1/" TargetMode="External"/><Relationship Id="rId2" Type="http://schemas.openxmlformats.org/officeDocument/2006/relationships/hyperlink" Target="https://www.youtube.com/watch?v=aircAruvnKk" TargetMode="External"/><Relationship Id="rId1" Type="http://schemas.openxmlformats.org/officeDocument/2006/relationships/slideLayout" Target="../slideLayouts/slideLayout1.xml"/><Relationship Id="rId6" Type="http://schemas.openxmlformats.org/officeDocument/2006/relationships/hyperlink" Target="https://gtnr.it/3rLFXc3" TargetMode="External"/><Relationship Id="rId11" Type="http://schemas.openxmlformats.org/officeDocument/2006/relationships/hyperlink" Target="https://bit.ly/3CDs8l0" TargetMode="External"/><Relationship Id="rId5" Type="http://schemas.openxmlformats.org/officeDocument/2006/relationships/hyperlink" Target="https://makeavideo.studio/" TargetMode="External"/><Relationship Id="rId10" Type="http://schemas.openxmlformats.org/officeDocument/2006/relationships/hyperlink" Target="https://bit.ly/3S9AuXb" TargetMode="External"/><Relationship Id="rId4" Type="http://schemas.openxmlformats.org/officeDocument/2006/relationships/hyperlink" Target="https://bit.ly/3CgfPL8" TargetMode="External"/><Relationship Id="rId9" Type="http://schemas.openxmlformats.org/officeDocument/2006/relationships/hyperlink" Target="https://bit.ly/3MBain4"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Perceptron" TargetMode="External"/><Relationship Id="rId3" Type="http://schemas.openxmlformats.org/officeDocument/2006/relationships/hyperlink" Target="https://bit.ly/3D6mitS" TargetMode="External"/><Relationship Id="rId7" Type="http://schemas.openxmlformats.org/officeDocument/2006/relationships/hyperlink" Target="https://bit.ly/3TN6fX7" TargetMode="External"/><Relationship Id="rId2" Type="http://schemas.openxmlformats.org/officeDocument/2006/relationships/hyperlink" Target="https://bit.ly/3D7WDB6" TargetMode="External"/><Relationship Id="rId1" Type="http://schemas.openxmlformats.org/officeDocument/2006/relationships/slideLayout" Target="../slideLayouts/slideLayout1.xml"/><Relationship Id="rId6" Type="http://schemas.openxmlformats.org/officeDocument/2006/relationships/hyperlink" Target="https://bit.ly/3MCKR4F" TargetMode="External"/><Relationship Id="rId5" Type="http://schemas.openxmlformats.org/officeDocument/2006/relationships/hyperlink" Target="https://bit.ly/3VMlQbw" TargetMode="External"/><Relationship Id="rId4" Type="http://schemas.openxmlformats.org/officeDocument/2006/relationships/hyperlink" Target="https://bit.ly/3yQOaQ1" TargetMode="External"/><Relationship Id="rId9" Type="http://schemas.openxmlformats.org/officeDocument/2006/relationships/hyperlink" Target="https://www.nvidia.com/en-us/studio/canva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gif"/></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1">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3">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Başlık 1">
            <a:extLst>
              <a:ext uri="{FF2B5EF4-FFF2-40B4-BE49-F238E27FC236}">
                <a16:creationId xmlns:a16="http://schemas.microsoft.com/office/drawing/2014/main" id="{0DB77D73-A8BE-4801-82E2-1CE33E783761}"/>
              </a:ext>
            </a:extLst>
          </p:cNvPr>
          <p:cNvSpPr>
            <a:spLocks noGrp="1"/>
          </p:cNvSpPr>
          <p:nvPr>
            <p:ph type="ctrTitle"/>
          </p:nvPr>
        </p:nvSpPr>
        <p:spPr>
          <a:xfrm>
            <a:off x="7444059" y="1609214"/>
            <a:ext cx="4104065" cy="1306616"/>
          </a:xfrm>
        </p:spPr>
        <p:txBody>
          <a:bodyPr anchor="t">
            <a:normAutofit/>
          </a:bodyPr>
          <a:lstStyle/>
          <a:p>
            <a:pPr>
              <a:spcAft>
                <a:spcPts val="600"/>
              </a:spcAft>
            </a:pPr>
            <a:r>
              <a:rPr lang="tr-TR" sz="2600" b="1" dirty="0">
                <a:solidFill>
                  <a:srgbClr val="00B050"/>
                </a:solidFill>
                <a:latin typeface="+mn-lt"/>
                <a:cs typeface="Times New Roman" panose="02020603050405020304" pitchFamily="18" charset="0"/>
              </a:rPr>
              <a:t>MEM437 – Yapay Sinir Ağları</a:t>
            </a:r>
            <a:br>
              <a:rPr lang="tr-TR" sz="2600" b="1" dirty="0">
                <a:solidFill>
                  <a:srgbClr val="00B050"/>
                </a:solidFill>
                <a:latin typeface="+mn-lt"/>
                <a:cs typeface="Times New Roman" panose="02020603050405020304" pitchFamily="18" charset="0"/>
              </a:rPr>
            </a:br>
            <a:br>
              <a:rPr lang="tr-TR" sz="2600" b="1" dirty="0">
                <a:solidFill>
                  <a:srgbClr val="00B050"/>
                </a:solidFill>
                <a:latin typeface="+mn-lt"/>
                <a:cs typeface="Times New Roman" panose="02020603050405020304" pitchFamily="18" charset="0"/>
              </a:rPr>
            </a:br>
            <a:r>
              <a:rPr lang="tr-TR" sz="2600" b="1" dirty="0">
                <a:solidFill>
                  <a:srgbClr val="00B050"/>
                </a:solidFill>
                <a:latin typeface="+mn-lt"/>
                <a:cs typeface="Times New Roman" panose="02020603050405020304" pitchFamily="18" charset="0"/>
              </a:rPr>
              <a:t>Dr. Ali Tahir Karaşahin</a:t>
            </a:r>
          </a:p>
        </p:txBody>
      </p:sp>
      <p:sp>
        <p:nvSpPr>
          <p:cNvPr id="40"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6"/>
                </a:gs>
                <a:gs pos="23000">
                  <a:schemeClr val="accent6"/>
                </a:gs>
                <a:gs pos="83000">
                  <a:schemeClr val="accent1"/>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Date Placeholder 5">
            <a:extLst>
              <a:ext uri="{FF2B5EF4-FFF2-40B4-BE49-F238E27FC236}">
                <a16:creationId xmlns:a16="http://schemas.microsoft.com/office/drawing/2014/main" id="{BEA44C88-619A-4B9B-9793-BBBE7630F6D5}"/>
              </a:ext>
            </a:extLst>
          </p:cNvPr>
          <p:cNvSpPr>
            <a:spLocks noGrp="1"/>
          </p:cNvSpPr>
          <p:nvPr>
            <p:ph type="dt" sz="half" idx="10"/>
          </p:nvPr>
        </p:nvSpPr>
        <p:spPr>
          <a:xfrm>
            <a:off x="640080" y="6223702"/>
            <a:ext cx="2402924" cy="314067"/>
          </a:xfrm>
        </p:spPr>
        <p:txBody>
          <a:bodyPr>
            <a:normAutofit/>
          </a:bodyPr>
          <a:lstStyle/>
          <a:p>
            <a:pPr>
              <a:spcAft>
                <a:spcPts val="600"/>
              </a:spcAft>
            </a:pPr>
            <a:fld id="{85D3C6B8-F5DA-4697-988B-6444E621FF51}" type="datetime1">
              <a:rPr lang="tr-TR" sz="1100">
                <a:solidFill>
                  <a:srgbClr val="FFFFFF"/>
                </a:solidFill>
              </a:rPr>
              <a:pPr>
                <a:spcAft>
                  <a:spcPts val="600"/>
                </a:spcAft>
              </a:pPr>
              <a:t>9.11.2022</a:t>
            </a:fld>
            <a:endParaRPr lang="tr-TR" sz="1100">
              <a:solidFill>
                <a:srgbClr val="FFFFFF"/>
              </a:solidFill>
            </a:endParaRPr>
          </a:p>
        </p:txBody>
      </p:sp>
      <p:sp>
        <p:nvSpPr>
          <p:cNvPr id="7" name="Slide Number Placeholder 6">
            <a:extLst>
              <a:ext uri="{FF2B5EF4-FFF2-40B4-BE49-F238E27FC236}">
                <a16:creationId xmlns:a16="http://schemas.microsoft.com/office/drawing/2014/main" id="{1B5F4B7C-F9C5-4070-A3A8-111182371F54}"/>
              </a:ext>
            </a:extLst>
          </p:cNvPr>
          <p:cNvSpPr>
            <a:spLocks noGrp="1"/>
          </p:cNvSpPr>
          <p:nvPr>
            <p:ph type="sldNum" sz="quarter" idx="12"/>
          </p:nvPr>
        </p:nvSpPr>
        <p:spPr>
          <a:xfrm>
            <a:off x="10825930" y="6223702"/>
            <a:ext cx="570728" cy="314067"/>
          </a:xfrm>
        </p:spPr>
        <p:txBody>
          <a:bodyPr>
            <a:normAutofit/>
          </a:bodyPr>
          <a:lstStyle/>
          <a:p>
            <a:pPr>
              <a:spcAft>
                <a:spcPts val="600"/>
              </a:spcAft>
            </a:pPr>
            <a:fld id="{89A11690-4018-4631-8FAF-5D3B9C61C26D}" type="slidenum">
              <a:rPr lang="tr-TR" sz="1100">
                <a:solidFill>
                  <a:srgbClr val="898989"/>
                </a:solidFill>
              </a:rPr>
              <a:pPr>
                <a:spcAft>
                  <a:spcPts val="600"/>
                </a:spcAft>
              </a:pPr>
              <a:t>1</a:t>
            </a:fld>
            <a:endParaRPr lang="tr-TR" sz="1100">
              <a:solidFill>
                <a:srgbClr val="898989"/>
              </a:solidFill>
            </a:endParaRPr>
          </a:p>
        </p:txBody>
      </p:sp>
      <p:sp>
        <p:nvSpPr>
          <p:cNvPr id="13" name="Başlık 1">
            <a:extLst>
              <a:ext uri="{FF2B5EF4-FFF2-40B4-BE49-F238E27FC236}">
                <a16:creationId xmlns:a16="http://schemas.microsoft.com/office/drawing/2014/main" id="{FD959E5D-DF6C-48CA-BA16-8FD674FCB578}"/>
              </a:ext>
            </a:extLst>
          </p:cNvPr>
          <p:cNvSpPr txBox="1">
            <a:spLocks/>
          </p:cNvSpPr>
          <p:nvPr/>
        </p:nvSpPr>
        <p:spPr>
          <a:xfrm>
            <a:off x="7002829" y="3432048"/>
            <a:ext cx="4986527" cy="1306616"/>
          </a:xfrm>
          <a:prstGeom prst="rect">
            <a:avLst/>
          </a:prstGeom>
          <a:noFill/>
          <a:effectLst>
            <a:glow rad="1816100">
              <a:schemeClr val="accent1">
                <a:alpha val="40000"/>
              </a:schemeClr>
            </a:glow>
          </a:effectLst>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Aft>
                <a:spcPts val="600"/>
              </a:spcAft>
            </a:pPr>
            <a:r>
              <a:rPr lang="tr-TR" sz="3100" b="1" dirty="0">
                <a:solidFill>
                  <a:schemeClr val="accent1"/>
                </a:solidFill>
                <a:latin typeface="+mn-lt"/>
                <a:cs typeface="Times New Roman" panose="02020603050405020304" pitchFamily="18" charset="0"/>
              </a:rPr>
              <a:t>Çok Katmanlı </a:t>
            </a:r>
          </a:p>
          <a:p>
            <a:pPr>
              <a:spcAft>
                <a:spcPts val="600"/>
              </a:spcAft>
            </a:pPr>
            <a:r>
              <a:rPr lang="tr-TR" sz="3100" b="1" dirty="0">
                <a:solidFill>
                  <a:schemeClr val="accent1"/>
                </a:solidFill>
                <a:latin typeface="+mn-lt"/>
                <a:cs typeface="Times New Roman" panose="02020603050405020304" pitchFamily="18" charset="0"/>
              </a:rPr>
              <a:t>Yapay Sinir Ağı Modelleri</a:t>
            </a:r>
          </a:p>
        </p:txBody>
      </p:sp>
      <p:pic>
        <p:nvPicPr>
          <p:cNvPr id="11" name="Picture 10" descr="Background pattern&#10;&#10;Description automatically generated">
            <a:extLst>
              <a:ext uri="{FF2B5EF4-FFF2-40B4-BE49-F238E27FC236}">
                <a16:creationId xmlns:a16="http://schemas.microsoft.com/office/drawing/2014/main" id="{519F1E5A-ED07-579A-DB43-A023705282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944" y="1989822"/>
            <a:ext cx="6364224" cy="3577603"/>
          </a:xfrm>
          <a:prstGeom prst="rect">
            <a:avLst/>
          </a:prstGeom>
        </p:spPr>
      </p:pic>
    </p:spTree>
    <p:extLst>
      <p:ext uri="{BB962C8B-B14F-4D97-AF65-F5344CB8AC3E}">
        <p14:creationId xmlns:p14="http://schemas.microsoft.com/office/powerpoint/2010/main" val="80004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ÇKA Modelinin Yapısı</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10</a:t>
            </a:fld>
            <a:endParaRPr lang="tr-TR"/>
          </a:p>
        </p:txBody>
      </p:sp>
      <p:grpSp>
        <p:nvGrpSpPr>
          <p:cNvPr id="139" name="Grup 138">
            <a:extLst>
              <a:ext uri="{FF2B5EF4-FFF2-40B4-BE49-F238E27FC236}">
                <a16:creationId xmlns:a16="http://schemas.microsoft.com/office/drawing/2014/main" id="{3F3E2735-BE30-AB7E-4674-BAE30DF3DA0C}"/>
              </a:ext>
            </a:extLst>
          </p:cNvPr>
          <p:cNvGrpSpPr/>
          <p:nvPr/>
        </p:nvGrpSpPr>
        <p:grpSpPr>
          <a:xfrm>
            <a:off x="3149440" y="579140"/>
            <a:ext cx="8748369" cy="4322021"/>
            <a:chOff x="150208" y="1615460"/>
            <a:chExt cx="8748369" cy="4322021"/>
          </a:xfrm>
        </p:grpSpPr>
        <p:sp>
          <p:nvSpPr>
            <p:cNvPr id="8" name="Alt Başlık 2">
              <a:extLst>
                <a:ext uri="{FF2B5EF4-FFF2-40B4-BE49-F238E27FC236}">
                  <a16:creationId xmlns:a16="http://schemas.microsoft.com/office/drawing/2014/main" id="{5810D185-2610-4756-E966-7C03D7A22F29}"/>
                </a:ext>
              </a:extLst>
            </p:cNvPr>
            <p:cNvSpPr txBox="1">
              <a:spLocks/>
            </p:cNvSpPr>
            <p:nvPr/>
          </p:nvSpPr>
          <p:spPr>
            <a:xfrm>
              <a:off x="207801" y="17904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8" name="Alt Başlık 2">
              <a:extLst>
                <a:ext uri="{FF2B5EF4-FFF2-40B4-BE49-F238E27FC236}">
                  <a16:creationId xmlns:a16="http://schemas.microsoft.com/office/drawing/2014/main" id="{25E74DBC-ADDC-428A-0BC5-A0BBB6AD91FF}"/>
                </a:ext>
              </a:extLst>
            </p:cNvPr>
            <p:cNvSpPr txBox="1">
              <a:spLocks/>
            </p:cNvSpPr>
            <p:nvPr/>
          </p:nvSpPr>
          <p:spPr>
            <a:xfrm>
              <a:off x="150208" y="268873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4" name="Düz Ok Bağlayıcısı 3">
              <a:extLst>
                <a:ext uri="{FF2B5EF4-FFF2-40B4-BE49-F238E27FC236}">
                  <a16:creationId xmlns:a16="http://schemas.microsoft.com/office/drawing/2014/main" id="{594CFC75-3830-FB65-22BC-CAF58D0C159C}"/>
                </a:ext>
              </a:extLst>
            </p:cNvPr>
            <p:cNvCxnSpPr>
              <a:cxnSpLocks/>
              <a:stCxn id="13" idx="6"/>
              <a:endCxn id="12" idx="2"/>
            </p:cNvCxnSpPr>
            <p:nvPr/>
          </p:nvCxnSpPr>
          <p:spPr>
            <a:xfrm>
              <a:off x="2525375" y="196844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AB52AE7C-03A5-A279-59BF-35CCABCFF67C}"/>
                </a:ext>
              </a:extLst>
            </p:cNvPr>
            <p:cNvSpPr/>
            <p:nvPr/>
          </p:nvSpPr>
          <p:spPr>
            <a:xfrm>
              <a:off x="1889979" y="163695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 name="Düz Ok Bağlayıcısı 13">
              <a:extLst>
                <a:ext uri="{FF2B5EF4-FFF2-40B4-BE49-F238E27FC236}">
                  <a16:creationId xmlns:a16="http://schemas.microsoft.com/office/drawing/2014/main" id="{C84FF858-0005-6208-3713-75E97643DFED}"/>
                </a:ext>
              </a:extLst>
            </p:cNvPr>
            <p:cNvCxnSpPr>
              <a:cxnSpLocks/>
              <a:stCxn id="8" idx="3"/>
              <a:endCxn id="13" idx="2"/>
            </p:cNvCxnSpPr>
            <p:nvPr/>
          </p:nvCxnSpPr>
          <p:spPr>
            <a:xfrm flipV="1">
              <a:off x="1223352" y="196844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F14EE71D-7047-6ED8-5B08-FF7CFCF5CD5A}"/>
                </a:ext>
              </a:extLst>
            </p:cNvPr>
            <p:cNvCxnSpPr>
              <a:cxnSpLocks/>
              <a:stCxn id="35" idx="6"/>
              <a:endCxn id="17" idx="1"/>
            </p:cNvCxnSpPr>
            <p:nvPr/>
          </p:nvCxnSpPr>
          <p:spPr>
            <a:xfrm>
              <a:off x="7226300" y="196844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7" name="Alt Başlık 2">
              <a:extLst>
                <a:ext uri="{FF2B5EF4-FFF2-40B4-BE49-F238E27FC236}">
                  <a16:creationId xmlns:a16="http://schemas.microsoft.com/office/drawing/2014/main" id="{3D54A92D-C92C-4A08-3FE4-71A2A6F58ABB}"/>
                </a:ext>
              </a:extLst>
            </p:cNvPr>
            <p:cNvSpPr txBox="1">
              <a:spLocks/>
            </p:cNvSpPr>
            <p:nvPr/>
          </p:nvSpPr>
          <p:spPr>
            <a:xfrm>
              <a:off x="7867168" y="17904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19" name="Oval 18">
              <a:extLst>
                <a:ext uri="{FF2B5EF4-FFF2-40B4-BE49-F238E27FC236}">
                  <a16:creationId xmlns:a16="http://schemas.microsoft.com/office/drawing/2014/main" id="{0AD7EA2B-33CA-4F57-7CBD-46A0BC297CBB}"/>
                </a:ext>
              </a:extLst>
            </p:cNvPr>
            <p:cNvSpPr/>
            <p:nvPr/>
          </p:nvSpPr>
          <p:spPr>
            <a:xfrm>
              <a:off x="1891610" y="254771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0" name="Düz Ok Bağlayıcısı 19">
              <a:extLst>
                <a:ext uri="{FF2B5EF4-FFF2-40B4-BE49-F238E27FC236}">
                  <a16:creationId xmlns:a16="http://schemas.microsoft.com/office/drawing/2014/main" id="{9370FDD3-3395-BB82-D45F-6E52FDF2C983}"/>
                </a:ext>
              </a:extLst>
            </p:cNvPr>
            <p:cNvCxnSpPr>
              <a:cxnSpLocks/>
              <a:stCxn id="18" idx="3"/>
              <a:endCxn id="19" idx="2"/>
            </p:cNvCxnSpPr>
            <p:nvPr/>
          </p:nvCxnSpPr>
          <p:spPr>
            <a:xfrm>
              <a:off x="1165759" y="287919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9C5D59D4-64F6-46DC-474C-4544D25C0E8D}"/>
                </a:ext>
              </a:extLst>
            </p:cNvPr>
            <p:cNvCxnSpPr>
              <a:cxnSpLocks/>
              <a:stCxn id="19" idx="6"/>
              <a:endCxn id="12" idx="2"/>
            </p:cNvCxnSpPr>
            <p:nvPr/>
          </p:nvCxnSpPr>
          <p:spPr>
            <a:xfrm flipV="1">
              <a:off x="2527006" y="196844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6" name="Oval 35">
              <a:extLst>
                <a:ext uri="{FF2B5EF4-FFF2-40B4-BE49-F238E27FC236}">
                  <a16:creationId xmlns:a16="http://schemas.microsoft.com/office/drawing/2014/main" id="{546E7790-3515-6848-692C-6B96D0D2BC89}"/>
                </a:ext>
              </a:extLst>
            </p:cNvPr>
            <p:cNvSpPr/>
            <p:nvPr/>
          </p:nvSpPr>
          <p:spPr>
            <a:xfrm>
              <a:off x="2587978" y="5274505"/>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7" name="Düz Ok Bağlayıcısı 36">
              <a:extLst>
                <a:ext uri="{FF2B5EF4-FFF2-40B4-BE49-F238E27FC236}">
                  <a16:creationId xmlns:a16="http://schemas.microsoft.com/office/drawing/2014/main" id="{4ABD0D80-171B-0B2D-8A79-879F90DD9C93}"/>
                </a:ext>
              </a:extLst>
            </p:cNvPr>
            <p:cNvCxnSpPr>
              <a:cxnSpLocks/>
              <a:stCxn id="36" idx="0"/>
              <a:endCxn id="12" idx="2"/>
            </p:cNvCxnSpPr>
            <p:nvPr/>
          </p:nvCxnSpPr>
          <p:spPr>
            <a:xfrm flipV="1">
              <a:off x="2905676" y="1968445"/>
              <a:ext cx="1364617" cy="3306060"/>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id="{36BABB41-EC83-72EA-A624-E882EE0EF6C5}"/>
                </a:ext>
              </a:extLst>
            </p:cNvPr>
            <p:cNvSpPr/>
            <p:nvPr/>
          </p:nvSpPr>
          <p:spPr>
            <a:xfrm>
              <a:off x="4270293" y="161546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22" name="Alt Başlık 2">
              <a:extLst>
                <a:ext uri="{FF2B5EF4-FFF2-40B4-BE49-F238E27FC236}">
                  <a16:creationId xmlns:a16="http://schemas.microsoft.com/office/drawing/2014/main" id="{9DA1826C-81F0-EB36-7603-81D0345D066F}"/>
                </a:ext>
              </a:extLst>
            </p:cNvPr>
            <p:cNvSpPr txBox="1">
              <a:spLocks/>
            </p:cNvSpPr>
            <p:nvPr/>
          </p:nvSpPr>
          <p:spPr>
            <a:xfrm>
              <a:off x="150208" y="4353143"/>
              <a:ext cx="1091015"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N</a:t>
              </a:r>
            </a:p>
          </p:txBody>
        </p:sp>
        <p:sp>
          <p:nvSpPr>
            <p:cNvPr id="23" name="Oval 22">
              <a:extLst>
                <a:ext uri="{FF2B5EF4-FFF2-40B4-BE49-F238E27FC236}">
                  <a16:creationId xmlns:a16="http://schemas.microsoft.com/office/drawing/2014/main" id="{F76BCF55-2DFD-EC00-C632-5526480D5E93}"/>
                </a:ext>
              </a:extLst>
            </p:cNvPr>
            <p:cNvSpPr/>
            <p:nvPr/>
          </p:nvSpPr>
          <p:spPr>
            <a:xfrm>
              <a:off x="1889979" y="4221628"/>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4" name="Düz Ok Bağlayıcısı 23">
              <a:extLst>
                <a:ext uri="{FF2B5EF4-FFF2-40B4-BE49-F238E27FC236}">
                  <a16:creationId xmlns:a16="http://schemas.microsoft.com/office/drawing/2014/main" id="{627B5B81-6F41-A60E-2CDC-161EFCF9DA7D}"/>
                </a:ext>
              </a:extLst>
            </p:cNvPr>
            <p:cNvCxnSpPr>
              <a:cxnSpLocks/>
              <a:stCxn id="22" idx="3"/>
              <a:endCxn id="23" idx="2"/>
            </p:cNvCxnSpPr>
            <p:nvPr/>
          </p:nvCxnSpPr>
          <p:spPr>
            <a:xfrm>
              <a:off x="1241223" y="4543605"/>
              <a:ext cx="648756" cy="9511"/>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6" name="Düz Ok Bağlayıcısı 25">
              <a:extLst>
                <a:ext uri="{FF2B5EF4-FFF2-40B4-BE49-F238E27FC236}">
                  <a16:creationId xmlns:a16="http://schemas.microsoft.com/office/drawing/2014/main" id="{AC0C5906-2BED-0CD5-85EB-8900ACB5B946}"/>
                </a:ext>
              </a:extLst>
            </p:cNvPr>
            <p:cNvCxnSpPr>
              <a:cxnSpLocks/>
              <a:stCxn id="23" idx="6"/>
              <a:endCxn id="12" idx="2"/>
            </p:cNvCxnSpPr>
            <p:nvPr/>
          </p:nvCxnSpPr>
          <p:spPr>
            <a:xfrm flipV="1">
              <a:off x="2525375" y="1968445"/>
              <a:ext cx="1744918" cy="258467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2" name="Oval 31">
              <a:extLst>
                <a:ext uri="{FF2B5EF4-FFF2-40B4-BE49-F238E27FC236}">
                  <a16:creationId xmlns:a16="http://schemas.microsoft.com/office/drawing/2014/main" id="{127AEA95-27DE-E022-E015-4D69993DC651}"/>
                </a:ext>
              </a:extLst>
            </p:cNvPr>
            <p:cNvSpPr/>
            <p:nvPr/>
          </p:nvSpPr>
          <p:spPr>
            <a:xfrm>
              <a:off x="4290212" y="251939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3" name="Oval 32">
              <a:extLst>
                <a:ext uri="{FF2B5EF4-FFF2-40B4-BE49-F238E27FC236}">
                  <a16:creationId xmlns:a16="http://schemas.microsoft.com/office/drawing/2014/main" id="{2AD4DB38-9F7A-8C07-9700-9DDBB9370E5C}"/>
                </a:ext>
              </a:extLst>
            </p:cNvPr>
            <p:cNvSpPr/>
            <p:nvPr/>
          </p:nvSpPr>
          <p:spPr>
            <a:xfrm>
              <a:off x="4256664" y="3985619"/>
              <a:ext cx="813348" cy="6629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5" name="Oval 34">
              <a:extLst>
                <a:ext uri="{FF2B5EF4-FFF2-40B4-BE49-F238E27FC236}">
                  <a16:creationId xmlns:a16="http://schemas.microsoft.com/office/drawing/2014/main" id="{ACA9AA3D-261C-5EFF-057C-7695B02A6FA3}"/>
                </a:ext>
              </a:extLst>
            </p:cNvPr>
            <p:cNvSpPr/>
            <p:nvPr/>
          </p:nvSpPr>
          <p:spPr>
            <a:xfrm>
              <a:off x="6468590" y="165242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8" name="Oval 37">
              <a:extLst>
                <a:ext uri="{FF2B5EF4-FFF2-40B4-BE49-F238E27FC236}">
                  <a16:creationId xmlns:a16="http://schemas.microsoft.com/office/drawing/2014/main" id="{485807CC-C505-7781-5B7B-71FAB7515623}"/>
                </a:ext>
              </a:extLst>
            </p:cNvPr>
            <p:cNvSpPr/>
            <p:nvPr/>
          </p:nvSpPr>
          <p:spPr>
            <a:xfrm>
              <a:off x="6468590" y="2559770"/>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9" name="Oval 38">
              <a:extLst>
                <a:ext uri="{FF2B5EF4-FFF2-40B4-BE49-F238E27FC236}">
                  <a16:creationId xmlns:a16="http://schemas.microsoft.com/office/drawing/2014/main" id="{83D7E1F2-25CA-51E6-DE6F-C11355CCE560}"/>
                </a:ext>
              </a:extLst>
            </p:cNvPr>
            <p:cNvSpPr/>
            <p:nvPr/>
          </p:nvSpPr>
          <p:spPr>
            <a:xfrm>
              <a:off x="6468590" y="379705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4" name="Düz Ok Bağlayıcısı 43">
              <a:extLst>
                <a:ext uri="{FF2B5EF4-FFF2-40B4-BE49-F238E27FC236}">
                  <a16:creationId xmlns:a16="http://schemas.microsoft.com/office/drawing/2014/main" id="{E1167316-0492-C8BB-CE59-16F2CAB75E82}"/>
                </a:ext>
              </a:extLst>
            </p:cNvPr>
            <p:cNvCxnSpPr>
              <a:cxnSpLocks/>
              <a:stCxn id="32" idx="6"/>
              <a:endCxn id="35" idx="2"/>
            </p:cNvCxnSpPr>
            <p:nvPr/>
          </p:nvCxnSpPr>
          <p:spPr>
            <a:xfrm flipV="1">
              <a:off x="5083699" y="196844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5" name="Düz Ok Bağlayıcısı 54">
              <a:extLst>
                <a:ext uri="{FF2B5EF4-FFF2-40B4-BE49-F238E27FC236}">
                  <a16:creationId xmlns:a16="http://schemas.microsoft.com/office/drawing/2014/main" id="{7379F46D-CC31-2F1F-84F2-676F9E13B9C7}"/>
                </a:ext>
              </a:extLst>
            </p:cNvPr>
            <p:cNvCxnSpPr>
              <a:cxnSpLocks/>
              <a:stCxn id="13" idx="6"/>
              <a:endCxn id="32" idx="2"/>
            </p:cNvCxnSpPr>
            <p:nvPr/>
          </p:nvCxnSpPr>
          <p:spPr>
            <a:xfrm>
              <a:off x="2525375" y="196844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8" name="Düz Ok Bağlayıcısı 57">
              <a:extLst>
                <a:ext uri="{FF2B5EF4-FFF2-40B4-BE49-F238E27FC236}">
                  <a16:creationId xmlns:a16="http://schemas.microsoft.com/office/drawing/2014/main" id="{D0F8BC2F-85DE-27BF-910D-930AAD4AD725}"/>
                </a:ext>
              </a:extLst>
            </p:cNvPr>
            <p:cNvCxnSpPr>
              <a:cxnSpLocks/>
              <a:stCxn id="13" idx="6"/>
              <a:endCxn id="33" idx="2"/>
            </p:cNvCxnSpPr>
            <p:nvPr/>
          </p:nvCxnSpPr>
          <p:spPr>
            <a:xfrm>
              <a:off x="2525375" y="1968445"/>
              <a:ext cx="1731289" cy="234866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Düz Ok Bağlayıcısı 65">
              <a:extLst>
                <a:ext uri="{FF2B5EF4-FFF2-40B4-BE49-F238E27FC236}">
                  <a16:creationId xmlns:a16="http://schemas.microsoft.com/office/drawing/2014/main" id="{1E30496A-6A15-B8C2-44F7-6DDD0CFDF0C1}"/>
                </a:ext>
              </a:extLst>
            </p:cNvPr>
            <p:cNvCxnSpPr>
              <a:cxnSpLocks/>
              <a:stCxn id="19" idx="6"/>
              <a:endCxn id="32" idx="2"/>
            </p:cNvCxnSpPr>
            <p:nvPr/>
          </p:nvCxnSpPr>
          <p:spPr>
            <a:xfrm flipV="1">
              <a:off x="2527006" y="287238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9" name="Düz Ok Bağlayıcısı 68">
              <a:extLst>
                <a:ext uri="{FF2B5EF4-FFF2-40B4-BE49-F238E27FC236}">
                  <a16:creationId xmlns:a16="http://schemas.microsoft.com/office/drawing/2014/main" id="{3DBAED4F-F6E5-D5EF-7CF5-A9FFB5BF18B3}"/>
                </a:ext>
              </a:extLst>
            </p:cNvPr>
            <p:cNvCxnSpPr>
              <a:cxnSpLocks/>
              <a:stCxn id="19" idx="6"/>
              <a:endCxn id="33" idx="2"/>
            </p:cNvCxnSpPr>
            <p:nvPr/>
          </p:nvCxnSpPr>
          <p:spPr>
            <a:xfrm>
              <a:off x="2527006" y="2879198"/>
              <a:ext cx="1729658" cy="143791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2" name="Düz Ok Bağlayıcısı 71">
              <a:extLst>
                <a:ext uri="{FF2B5EF4-FFF2-40B4-BE49-F238E27FC236}">
                  <a16:creationId xmlns:a16="http://schemas.microsoft.com/office/drawing/2014/main" id="{AFB5572A-4546-A3BC-2115-3043659A7626}"/>
                </a:ext>
              </a:extLst>
            </p:cNvPr>
            <p:cNvCxnSpPr>
              <a:cxnSpLocks/>
              <a:stCxn id="23" idx="6"/>
              <a:endCxn id="32" idx="2"/>
            </p:cNvCxnSpPr>
            <p:nvPr/>
          </p:nvCxnSpPr>
          <p:spPr>
            <a:xfrm flipV="1">
              <a:off x="2525375" y="2872381"/>
              <a:ext cx="1764837" cy="1680735"/>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5" name="Düz Ok Bağlayıcısı 74">
              <a:extLst>
                <a:ext uri="{FF2B5EF4-FFF2-40B4-BE49-F238E27FC236}">
                  <a16:creationId xmlns:a16="http://schemas.microsoft.com/office/drawing/2014/main" id="{E58B3003-77F5-EB05-0B42-0F4612CD086D}"/>
                </a:ext>
              </a:extLst>
            </p:cNvPr>
            <p:cNvCxnSpPr>
              <a:cxnSpLocks/>
              <a:stCxn id="23" idx="6"/>
              <a:endCxn id="33" idx="2"/>
            </p:cNvCxnSpPr>
            <p:nvPr/>
          </p:nvCxnSpPr>
          <p:spPr>
            <a:xfrm flipV="1">
              <a:off x="2525375" y="4317108"/>
              <a:ext cx="1731289" cy="23600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8" name="Düz Ok Bağlayıcısı 77">
              <a:extLst>
                <a:ext uri="{FF2B5EF4-FFF2-40B4-BE49-F238E27FC236}">
                  <a16:creationId xmlns:a16="http://schemas.microsoft.com/office/drawing/2014/main" id="{26E6B89A-8823-12C9-5D9D-731337DFA2B0}"/>
                </a:ext>
              </a:extLst>
            </p:cNvPr>
            <p:cNvCxnSpPr>
              <a:cxnSpLocks/>
              <a:stCxn id="12" idx="6"/>
              <a:endCxn id="35" idx="2"/>
            </p:cNvCxnSpPr>
            <p:nvPr/>
          </p:nvCxnSpPr>
          <p:spPr>
            <a:xfrm flipV="1">
              <a:off x="5063780" y="196844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1" name="Düz Ok Bağlayıcısı 80">
              <a:extLst>
                <a:ext uri="{FF2B5EF4-FFF2-40B4-BE49-F238E27FC236}">
                  <a16:creationId xmlns:a16="http://schemas.microsoft.com/office/drawing/2014/main" id="{54A6CF41-F3A9-1E5C-1674-B573D574D183}"/>
                </a:ext>
              </a:extLst>
            </p:cNvPr>
            <p:cNvCxnSpPr>
              <a:cxnSpLocks/>
              <a:stCxn id="12" idx="6"/>
              <a:endCxn id="38" idx="2"/>
            </p:cNvCxnSpPr>
            <p:nvPr/>
          </p:nvCxnSpPr>
          <p:spPr>
            <a:xfrm>
              <a:off x="5063780" y="1968445"/>
              <a:ext cx="1404810" cy="90734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4" name="Düz Ok Bağlayıcısı 83">
              <a:extLst>
                <a:ext uri="{FF2B5EF4-FFF2-40B4-BE49-F238E27FC236}">
                  <a16:creationId xmlns:a16="http://schemas.microsoft.com/office/drawing/2014/main" id="{6167FB71-3568-8F7A-5E81-D24D77F34E79}"/>
                </a:ext>
              </a:extLst>
            </p:cNvPr>
            <p:cNvCxnSpPr>
              <a:cxnSpLocks/>
              <a:stCxn id="12" idx="6"/>
              <a:endCxn id="39" idx="2"/>
            </p:cNvCxnSpPr>
            <p:nvPr/>
          </p:nvCxnSpPr>
          <p:spPr>
            <a:xfrm>
              <a:off x="5063780" y="1968445"/>
              <a:ext cx="1404810" cy="2144629"/>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9" name="Düz Ok Bağlayıcısı 88">
              <a:extLst>
                <a:ext uri="{FF2B5EF4-FFF2-40B4-BE49-F238E27FC236}">
                  <a16:creationId xmlns:a16="http://schemas.microsoft.com/office/drawing/2014/main" id="{3B7F6353-0718-C9D3-2901-0C7CD6008945}"/>
                </a:ext>
              </a:extLst>
            </p:cNvPr>
            <p:cNvCxnSpPr>
              <a:cxnSpLocks/>
              <a:stCxn id="32" idx="6"/>
              <a:endCxn id="38" idx="2"/>
            </p:cNvCxnSpPr>
            <p:nvPr/>
          </p:nvCxnSpPr>
          <p:spPr>
            <a:xfrm>
              <a:off x="5083699" y="2872381"/>
              <a:ext cx="1384891" cy="340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2" name="Düz Ok Bağlayıcısı 91">
              <a:extLst>
                <a:ext uri="{FF2B5EF4-FFF2-40B4-BE49-F238E27FC236}">
                  <a16:creationId xmlns:a16="http://schemas.microsoft.com/office/drawing/2014/main" id="{927434CD-6E97-B7DA-1F39-BC1D0A332831}"/>
                </a:ext>
              </a:extLst>
            </p:cNvPr>
            <p:cNvCxnSpPr>
              <a:cxnSpLocks/>
              <a:stCxn id="32" idx="6"/>
              <a:endCxn id="39" idx="2"/>
            </p:cNvCxnSpPr>
            <p:nvPr/>
          </p:nvCxnSpPr>
          <p:spPr>
            <a:xfrm>
              <a:off x="5083699" y="2872381"/>
              <a:ext cx="1384891" cy="124069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5" name="Düz Ok Bağlayıcısı 94">
              <a:extLst>
                <a:ext uri="{FF2B5EF4-FFF2-40B4-BE49-F238E27FC236}">
                  <a16:creationId xmlns:a16="http://schemas.microsoft.com/office/drawing/2014/main" id="{4930DA44-D956-05FC-A601-C293768CAEF3}"/>
                </a:ext>
              </a:extLst>
            </p:cNvPr>
            <p:cNvCxnSpPr>
              <a:cxnSpLocks/>
              <a:stCxn id="33" idx="6"/>
              <a:endCxn id="35" idx="2"/>
            </p:cNvCxnSpPr>
            <p:nvPr/>
          </p:nvCxnSpPr>
          <p:spPr>
            <a:xfrm flipV="1">
              <a:off x="5070012" y="1968444"/>
              <a:ext cx="1398578" cy="234866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8" name="Düz Ok Bağlayıcısı 97">
              <a:extLst>
                <a:ext uri="{FF2B5EF4-FFF2-40B4-BE49-F238E27FC236}">
                  <a16:creationId xmlns:a16="http://schemas.microsoft.com/office/drawing/2014/main" id="{1C7643B1-2390-A1E2-6131-B557A989045A}"/>
                </a:ext>
              </a:extLst>
            </p:cNvPr>
            <p:cNvCxnSpPr>
              <a:cxnSpLocks/>
              <a:stCxn id="33" idx="6"/>
              <a:endCxn id="38" idx="2"/>
            </p:cNvCxnSpPr>
            <p:nvPr/>
          </p:nvCxnSpPr>
          <p:spPr>
            <a:xfrm flipV="1">
              <a:off x="5070012" y="2875789"/>
              <a:ext cx="1398578" cy="1441319"/>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01" name="Düz Ok Bağlayıcısı 100">
              <a:extLst>
                <a:ext uri="{FF2B5EF4-FFF2-40B4-BE49-F238E27FC236}">
                  <a16:creationId xmlns:a16="http://schemas.microsoft.com/office/drawing/2014/main" id="{9132F6D1-2B94-2A91-A8AB-CA8F87120829}"/>
                </a:ext>
              </a:extLst>
            </p:cNvPr>
            <p:cNvCxnSpPr>
              <a:cxnSpLocks/>
              <a:stCxn id="33" idx="6"/>
              <a:endCxn id="39" idx="2"/>
            </p:cNvCxnSpPr>
            <p:nvPr/>
          </p:nvCxnSpPr>
          <p:spPr>
            <a:xfrm flipV="1">
              <a:off x="5070012" y="4113074"/>
              <a:ext cx="1398578" cy="20403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08" name="Düz Ok Bağlayıcısı 107">
              <a:extLst>
                <a:ext uri="{FF2B5EF4-FFF2-40B4-BE49-F238E27FC236}">
                  <a16:creationId xmlns:a16="http://schemas.microsoft.com/office/drawing/2014/main" id="{AA625C10-6E55-9955-C6C1-AFD6C6641C76}"/>
                </a:ext>
              </a:extLst>
            </p:cNvPr>
            <p:cNvCxnSpPr>
              <a:cxnSpLocks/>
              <a:endCxn id="109" idx="1"/>
            </p:cNvCxnSpPr>
            <p:nvPr/>
          </p:nvCxnSpPr>
          <p:spPr>
            <a:xfrm>
              <a:off x="7226300" y="287653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09" name="Alt Başlık 2">
              <a:extLst>
                <a:ext uri="{FF2B5EF4-FFF2-40B4-BE49-F238E27FC236}">
                  <a16:creationId xmlns:a16="http://schemas.microsoft.com/office/drawing/2014/main" id="{3C9B9248-9DCA-F199-F6DD-03A39410B827}"/>
                </a:ext>
              </a:extLst>
            </p:cNvPr>
            <p:cNvSpPr txBox="1">
              <a:spLocks/>
            </p:cNvSpPr>
            <p:nvPr/>
          </p:nvSpPr>
          <p:spPr>
            <a:xfrm>
              <a:off x="7867168" y="269850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2</a:t>
              </a:r>
            </a:p>
          </p:txBody>
        </p:sp>
        <p:cxnSp>
          <p:nvCxnSpPr>
            <p:cNvPr id="110" name="Düz Ok Bağlayıcısı 109">
              <a:extLst>
                <a:ext uri="{FF2B5EF4-FFF2-40B4-BE49-F238E27FC236}">
                  <a16:creationId xmlns:a16="http://schemas.microsoft.com/office/drawing/2014/main" id="{36BBB266-E0AD-26D8-D357-C80A4F5B4184}"/>
                </a:ext>
              </a:extLst>
            </p:cNvPr>
            <p:cNvCxnSpPr>
              <a:cxnSpLocks/>
              <a:stCxn id="39" idx="6"/>
              <a:endCxn id="111" idx="1"/>
            </p:cNvCxnSpPr>
            <p:nvPr/>
          </p:nvCxnSpPr>
          <p:spPr>
            <a:xfrm>
              <a:off x="7226300" y="4113074"/>
              <a:ext cx="656726"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11" name="Alt Başlık 2">
              <a:extLst>
                <a:ext uri="{FF2B5EF4-FFF2-40B4-BE49-F238E27FC236}">
                  <a16:creationId xmlns:a16="http://schemas.microsoft.com/office/drawing/2014/main" id="{2B4F86AF-F8B6-97F7-E55D-0710CFE7F3B8}"/>
                </a:ext>
              </a:extLst>
            </p:cNvPr>
            <p:cNvSpPr txBox="1">
              <a:spLocks/>
            </p:cNvSpPr>
            <p:nvPr/>
          </p:nvSpPr>
          <p:spPr>
            <a:xfrm>
              <a:off x="7883026" y="39226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N</a:t>
              </a:r>
            </a:p>
          </p:txBody>
        </p:sp>
        <p:cxnSp>
          <p:nvCxnSpPr>
            <p:cNvPr id="114" name="Düz Bağlayıcı 113">
              <a:extLst>
                <a:ext uri="{FF2B5EF4-FFF2-40B4-BE49-F238E27FC236}">
                  <a16:creationId xmlns:a16="http://schemas.microsoft.com/office/drawing/2014/main" id="{AF2D5803-A293-9D89-571A-E01F3727A327}"/>
                </a:ext>
              </a:extLst>
            </p:cNvPr>
            <p:cNvCxnSpPr/>
            <p:nvPr/>
          </p:nvCxnSpPr>
          <p:spPr>
            <a:xfrm>
              <a:off x="2231355" y="3361191"/>
              <a:ext cx="0" cy="792628"/>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Düz Bağlayıcı 114">
              <a:extLst>
                <a:ext uri="{FF2B5EF4-FFF2-40B4-BE49-F238E27FC236}">
                  <a16:creationId xmlns:a16="http://schemas.microsoft.com/office/drawing/2014/main" id="{714ABB30-FDA9-B2DB-213B-9979B83453C9}"/>
                </a:ext>
              </a:extLst>
            </p:cNvPr>
            <p:cNvCxnSpPr>
              <a:cxnSpLocks/>
            </p:cNvCxnSpPr>
            <p:nvPr/>
          </p:nvCxnSpPr>
          <p:spPr>
            <a:xfrm>
              <a:off x="4688043" y="3320446"/>
              <a:ext cx="0" cy="47660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 name="Düz Bağlayıcı 116">
              <a:extLst>
                <a:ext uri="{FF2B5EF4-FFF2-40B4-BE49-F238E27FC236}">
                  <a16:creationId xmlns:a16="http://schemas.microsoft.com/office/drawing/2014/main" id="{D48ED14E-F4DB-3D80-A875-B1D0FA6AADA4}"/>
                </a:ext>
              </a:extLst>
            </p:cNvPr>
            <p:cNvCxnSpPr>
              <a:cxnSpLocks/>
            </p:cNvCxnSpPr>
            <p:nvPr/>
          </p:nvCxnSpPr>
          <p:spPr>
            <a:xfrm>
              <a:off x="6864315" y="3320446"/>
              <a:ext cx="0" cy="47660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Düz Ok Bağlayıcısı 122">
              <a:extLst>
                <a:ext uri="{FF2B5EF4-FFF2-40B4-BE49-F238E27FC236}">
                  <a16:creationId xmlns:a16="http://schemas.microsoft.com/office/drawing/2014/main" id="{0BAFC179-20B6-EF23-A05B-FFA487D81523}"/>
                </a:ext>
              </a:extLst>
            </p:cNvPr>
            <p:cNvCxnSpPr>
              <a:cxnSpLocks/>
              <a:stCxn id="36" idx="0"/>
              <a:endCxn id="32" idx="2"/>
            </p:cNvCxnSpPr>
            <p:nvPr/>
          </p:nvCxnSpPr>
          <p:spPr>
            <a:xfrm flipV="1">
              <a:off x="2905676" y="2872381"/>
              <a:ext cx="1384536" cy="2402124"/>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cxnSp>
          <p:nvCxnSpPr>
            <p:cNvPr id="126" name="Düz Ok Bağlayıcısı 125">
              <a:extLst>
                <a:ext uri="{FF2B5EF4-FFF2-40B4-BE49-F238E27FC236}">
                  <a16:creationId xmlns:a16="http://schemas.microsoft.com/office/drawing/2014/main" id="{D9360E19-6630-A673-2544-39DB328D2FA0}"/>
                </a:ext>
              </a:extLst>
            </p:cNvPr>
            <p:cNvCxnSpPr>
              <a:cxnSpLocks/>
              <a:stCxn id="36" idx="0"/>
              <a:endCxn id="33" idx="2"/>
            </p:cNvCxnSpPr>
            <p:nvPr/>
          </p:nvCxnSpPr>
          <p:spPr>
            <a:xfrm flipV="1">
              <a:off x="2905676" y="4317108"/>
              <a:ext cx="1350988" cy="957397"/>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9" name="Oval 128">
              <a:extLst>
                <a:ext uri="{FF2B5EF4-FFF2-40B4-BE49-F238E27FC236}">
                  <a16:creationId xmlns:a16="http://schemas.microsoft.com/office/drawing/2014/main" id="{65BEE119-0668-8DD4-F5E7-82844C52B907}"/>
                </a:ext>
              </a:extLst>
            </p:cNvPr>
            <p:cNvSpPr/>
            <p:nvPr/>
          </p:nvSpPr>
          <p:spPr>
            <a:xfrm>
              <a:off x="5191159" y="5274505"/>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130" name="Düz Ok Bağlayıcısı 129">
              <a:extLst>
                <a:ext uri="{FF2B5EF4-FFF2-40B4-BE49-F238E27FC236}">
                  <a16:creationId xmlns:a16="http://schemas.microsoft.com/office/drawing/2014/main" id="{495A4F8F-7486-A8A7-3B2D-1A9BF43C2893}"/>
                </a:ext>
              </a:extLst>
            </p:cNvPr>
            <p:cNvCxnSpPr>
              <a:cxnSpLocks/>
              <a:stCxn id="129" idx="0"/>
              <a:endCxn id="35" idx="2"/>
            </p:cNvCxnSpPr>
            <p:nvPr/>
          </p:nvCxnSpPr>
          <p:spPr>
            <a:xfrm flipV="1">
              <a:off x="5508857" y="1968444"/>
              <a:ext cx="959733" cy="3306061"/>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cxnSp>
          <p:nvCxnSpPr>
            <p:cNvPr id="133" name="Düz Ok Bağlayıcısı 132">
              <a:extLst>
                <a:ext uri="{FF2B5EF4-FFF2-40B4-BE49-F238E27FC236}">
                  <a16:creationId xmlns:a16="http://schemas.microsoft.com/office/drawing/2014/main" id="{6796E578-66D7-BD16-689E-AA97F32135D8}"/>
                </a:ext>
              </a:extLst>
            </p:cNvPr>
            <p:cNvCxnSpPr>
              <a:cxnSpLocks/>
              <a:stCxn id="129" idx="0"/>
              <a:endCxn id="38" idx="2"/>
            </p:cNvCxnSpPr>
            <p:nvPr/>
          </p:nvCxnSpPr>
          <p:spPr>
            <a:xfrm flipV="1">
              <a:off x="5508857" y="2875789"/>
              <a:ext cx="959733" cy="2398716"/>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cxnSp>
          <p:nvCxnSpPr>
            <p:cNvPr id="136" name="Düz Ok Bağlayıcısı 135">
              <a:extLst>
                <a:ext uri="{FF2B5EF4-FFF2-40B4-BE49-F238E27FC236}">
                  <a16:creationId xmlns:a16="http://schemas.microsoft.com/office/drawing/2014/main" id="{CE5E64FF-9114-DD3A-DA27-DFB5C6D5A47F}"/>
                </a:ext>
              </a:extLst>
            </p:cNvPr>
            <p:cNvCxnSpPr>
              <a:cxnSpLocks/>
              <a:stCxn id="129" idx="0"/>
              <a:endCxn id="39" idx="2"/>
            </p:cNvCxnSpPr>
            <p:nvPr/>
          </p:nvCxnSpPr>
          <p:spPr>
            <a:xfrm flipV="1">
              <a:off x="5508857" y="4113074"/>
              <a:ext cx="959733" cy="1161431"/>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sp>
        <p:nvSpPr>
          <p:cNvPr id="140" name="Alt Başlık 2">
            <a:extLst>
              <a:ext uri="{FF2B5EF4-FFF2-40B4-BE49-F238E27FC236}">
                <a16:creationId xmlns:a16="http://schemas.microsoft.com/office/drawing/2014/main" id="{5DD3E473-D4D0-7BA7-B15C-6B4A89FE08E3}"/>
              </a:ext>
            </a:extLst>
          </p:cNvPr>
          <p:cNvSpPr txBox="1">
            <a:spLocks/>
          </p:cNvSpPr>
          <p:nvPr/>
        </p:nvSpPr>
        <p:spPr>
          <a:xfrm>
            <a:off x="0" y="5152623"/>
            <a:ext cx="12192000" cy="10540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Çıktı Katmanı: </a:t>
            </a:r>
            <a:r>
              <a:rPr lang="tr-TR" dirty="0"/>
              <a:t>Ara katmanın çıktısı, son katman olan çıktının girdisi şeklindedir. Ara katmanda olduğu gibi bir önceki katmandan gelen bilgi önce NET değerine dönüştürülür. Proses elemanı için belirlenen aktivasyon fonksiyonu ile ağın Çıktı değerine dönüştürülmektedir.</a:t>
            </a:r>
          </a:p>
        </p:txBody>
      </p:sp>
    </p:spTree>
    <p:extLst>
      <p:ext uri="{BB962C8B-B14F-4D97-AF65-F5344CB8AC3E}">
        <p14:creationId xmlns:p14="http://schemas.microsoft.com/office/powerpoint/2010/main" val="9920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500"/>
                                        <p:tgtEl>
                                          <p:spTgt spid="1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ÇKA - Öğrenme Algoritması</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11</a:t>
            </a:fld>
            <a:endParaRPr lang="tr-TR"/>
          </a:p>
        </p:txBody>
      </p:sp>
      <mc:AlternateContent xmlns:mc="http://schemas.openxmlformats.org/markup-compatibility/2006" xmlns:a14="http://schemas.microsoft.com/office/drawing/2010/main">
        <mc:Choice Requires="a14">
          <p:sp>
            <p:nvSpPr>
              <p:cNvPr id="12" name="Alt Başlık 2">
                <a:extLst>
                  <a:ext uri="{FF2B5EF4-FFF2-40B4-BE49-F238E27FC236}">
                    <a16:creationId xmlns:a16="http://schemas.microsoft.com/office/drawing/2014/main" id="{1923475F-A03E-24DB-A4D1-283DB8AC24F6}"/>
                  </a:ext>
                </a:extLst>
              </p:cNvPr>
              <p:cNvSpPr txBox="1">
                <a:spLocks/>
              </p:cNvSpPr>
              <p:nvPr/>
            </p:nvSpPr>
            <p:spPr>
              <a:xfrm>
                <a:off x="0" y="4047091"/>
                <a:ext cx="11843657" cy="147588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1.Aşama: </a:t>
                </a:r>
                <a14:m>
                  <m:oMath xmlns:m="http://schemas.openxmlformats.org/officeDocument/2006/math">
                    <m:r>
                      <a:rPr lang="tr-TR" b="0" i="1" smtClean="0">
                        <a:latin typeface="Cambria Math" panose="02040503050406030204" pitchFamily="18" charset="0"/>
                      </a:rPr>
                      <m:t>𝑖𝑙𝑒𝑟𝑖𝑦𝑒</m:t>
                    </m:r>
                    <m:r>
                      <a:rPr lang="tr-TR" b="0" i="1" smtClean="0">
                        <a:latin typeface="Cambria Math" panose="02040503050406030204" pitchFamily="18" charset="0"/>
                      </a:rPr>
                      <m:t> </m:t>
                    </m:r>
                    <m:r>
                      <a:rPr lang="tr-TR" b="0" i="1" smtClean="0">
                        <a:latin typeface="Cambria Math" panose="02040503050406030204" pitchFamily="18" charset="0"/>
                      </a:rPr>
                      <m:t>𝑑𝑜</m:t>
                    </m:r>
                    <m:r>
                      <a:rPr lang="tr-TR" b="0" i="1" smtClean="0">
                        <a:latin typeface="Cambria Math" panose="02040503050406030204" pitchFamily="18" charset="0"/>
                      </a:rPr>
                      <m:t>ğ</m:t>
                    </m:r>
                    <m:r>
                      <a:rPr lang="tr-TR" b="0" i="1" smtClean="0">
                        <a:latin typeface="Cambria Math" panose="02040503050406030204" pitchFamily="18" charset="0"/>
                      </a:rPr>
                      <m:t>𝑟𝑢</m:t>
                    </m:r>
                    <m:r>
                      <a:rPr lang="tr-TR" b="0" i="1" smtClean="0">
                        <a:latin typeface="Cambria Math" panose="02040503050406030204" pitchFamily="18" charset="0"/>
                      </a:rPr>
                      <m:t> </m:t>
                    </m:r>
                    <m:r>
                      <a:rPr lang="tr-TR" b="0" i="1" smtClean="0">
                        <a:latin typeface="Cambria Math" panose="02040503050406030204" pitchFamily="18" charset="0"/>
                      </a:rPr>
                      <m:t>h𝑒𝑠𝑎𝑝𝑙𝑎𝑚𝑎</m:t>
                    </m:r>
                    <m:r>
                      <a:rPr lang="tr-TR" b="0" i="1" smtClean="0">
                        <a:latin typeface="Cambria Math" panose="02040503050406030204" pitchFamily="18" charset="0"/>
                      </a:rPr>
                      <m:t>:</m:t>
                    </m:r>
                    <m:r>
                      <a:rPr lang="tr-TR" b="0" i="1" smtClean="0">
                        <a:latin typeface="Cambria Math" panose="02040503050406030204" pitchFamily="18" charset="0"/>
                      </a:rPr>
                      <m:t>𝐴</m:t>
                    </m:r>
                    <m:r>
                      <a:rPr lang="tr-TR" b="0" i="1" smtClean="0">
                        <a:latin typeface="Cambria Math" panose="02040503050406030204" pitchFamily="18" charset="0"/>
                      </a:rPr>
                      <m:t>ğ</m:t>
                    </m:r>
                    <m:r>
                      <a:rPr lang="tr-TR" b="0" i="1" smtClean="0">
                        <a:latin typeface="Cambria Math" panose="02040503050406030204" pitchFamily="18" charset="0"/>
                      </a:rPr>
                      <m:t>𝚤𝑛</m:t>
                    </m:r>
                    <m:r>
                      <a:rPr lang="tr-TR" b="0" i="1" smtClean="0">
                        <a:latin typeface="Cambria Math" panose="02040503050406030204" pitchFamily="18" charset="0"/>
                      </a:rPr>
                      <m:t> ç</m:t>
                    </m:r>
                    <m:r>
                      <a:rPr lang="tr-TR" b="0" i="1" smtClean="0">
                        <a:latin typeface="Cambria Math" panose="02040503050406030204" pitchFamily="18" charset="0"/>
                      </a:rPr>
                      <m:t>𝚤𝑘𝑡𝚤𝑠𝚤𝑛𝚤𝑛</m:t>
                    </m:r>
                    <m:r>
                      <a:rPr lang="tr-TR" b="0" i="1" smtClean="0">
                        <a:latin typeface="Cambria Math" panose="02040503050406030204" pitchFamily="18" charset="0"/>
                      </a:rPr>
                      <m:t> </m:t>
                    </m:r>
                    <m:r>
                      <a:rPr lang="tr-TR" b="0" i="1" smtClean="0">
                        <a:latin typeface="Cambria Math" panose="02040503050406030204" pitchFamily="18" charset="0"/>
                      </a:rPr>
                      <m:t>h𝑒𝑠𝑎𝑝𝑙𝑎𝑛𝑚𝑎𝑠𝚤</m:t>
                    </m:r>
                    <m:r>
                      <a:rPr lang="tr-TR" b="0" i="1" smtClean="0">
                        <a:latin typeface="Cambria Math" panose="02040503050406030204" pitchFamily="18" charset="0"/>
                      </a:rPr>
                      <m:t> </m:t>
                    </m:r>
                    <m:r>
                      <a:rPr lang="tr-TR" b="0" i="1" smtClean="0">
                        <a:latin typeface="Cambria Math" panose="02040503050406030204" pitchFamily="18" charset="0"/>
                      </a:rPr>
                      <m:t>𝑔𝑒𝑟</m:t>
                    </m:r>
                    <m:r>
                      <a:rPr lang="tr-TR" b="0" i="1" smtClean="0">
                        <a:latin typeface="Cambria Math" panose="02040503050406030204" pitchFamily="18" charset="0"/>
                      </a:rPr>
                      <m:t>ç</m:t>
                    </m:r>
                    <m:r>
                      <a:rPr lang="tr-TR" b="0" i="1" smtClean="0">
                        <a:latin typeface="Cambria Math" panose="02040503050406030204" pitchFamily="18" charset="0"/>
                      </a:rPr>
                      <m:t>𝑒𝑘𝑙𝑒</m:t>
                    </m:r>
                    <m:r>
                      <a:rPr lang="tr-TR" b="0" i="1" smtClean="0">
                        <a:latin typeface="Cambria Math" panose="02040503050406030204" pitchFamily="18" charset="0"/>
                      </a:rPr>
                      <m:t>ş</m:t>
                    </m:r>
                    <m:r>
                      <a:rPr lang="tr-TR" b="0" i="1" smtClean="0">
                        <a:latin typeface="Cambria Math" panose="02040503050406030204" pitchFamily="18" charset="0"/>
                      </a:rPr>
                      <m:t>𝑡𝑖𝑟𝑖𝑙𝑖𝑟</m:t>
                    </m:r>
                  </m:oMath>
                </a14:m>
                <a:r>
                  <a:rPr lang="tr-TR" b="0" dirty="0"/>
                  <a:t>.</a:t>
                </a:r>
              </a:p>
              <a:p>
                <a:pPr marL="342900" indent="-342900" algn="l">
                  <a:buFont typeface="Calibri" panose="020F0502020204030204" pitchFamily="34" charset="0"/>
                  <a:buChar char="∞"/>
                </a:pPr>
                <a:endParaRPr lang="tr-TR" b="0" dirty="0"/>
              </a:p>
              <a:p>
                <a:pPr marL="342900" indent="-342900" algn="l">
                  <a:buFont typeface="Calibri" panose="020F0502020204030204" pitchFamily="34" charset="0"/>
                  <a:buChar char="∞"/>
                </a:pPr>
                <a:r>
                  <a:rPr lang="tr-TR" b="1" dirty="0"/>
                  <a:t>2.Aşama: </a:t>
                </a:r>
                <a14:m>
                  <m:oMath xmlns:m="http://schemas.openxmlformats.org/officeDocument/2006/math">
                    <m:r>
                      <a:rPr lang="tr-TR" b="0" i="1" smtClean="0">
                        <a:latin typeface="Cambria Math" panose="02040503050406030204" pitchFamily="18" charset="0"/>
                      </a:rPr>
                      <m:t>𝑔𝑒𝑟𝑖𝑦𝑒</m:t>
                    </m:r>
                    <m:r>
                      <a:rPr lang="tr-TR" b="0" i="1" smtClean="0">
                        <a:latin typeface="Cambria Math" panose="02040503050406030204" pitchFamily="18" charset="0"/>
                      </a:rPr>
                      <m:t> </m:t>
                    </m:r>
                    <m:r>
                      <a:rPr lang="tr-TR" b="0" i="1" smtClean="0">
                        <a:latin typeface="Cambria Math" panose="02040503050406030204" pitchFamily="18" charset="0"/>
                      </a:rPr>
                      <m:t>𝑑𝑜</m:t>
                    </m:r>
                    <m:r>
                      <a:rPr lang="tr-TR" b="0" i="1" smtClean="0">
                        <a:latin typeface="Cambria Math" panose="02040503050406030204" pitchFamily="18" charset="0"/>
                      </a:rPr>
                      <m:t>ğ</m:t>
                    </m:r>
                    <m:r>
                      <a:rPr lang="tr-TR" b="0" i="1" smtClean="0">
                        <a:latin typeface="Cambria Math" panose="02040503050406030204" pitchFamily="18" charset="0"/>
                      </a:rPr>
                      <m:t>𝑟𝑢</m:t>
                    </m:r>
                    <m:r>
                      <a:rPr lang="tr-TR" b="0" i="1" smtClean="0">
                        <a:latin typeface="Cambria Math" panose="02040503050406030204" pitchFamily="18" charset="0"/>
                      </a:rPr>
                      <m:t> </m:t>
                    </m:r>
                    <m:r>
                      <a:rPr lang="tr-TR" b="0" i="1" smtClean="0">
                        <a:latin typeface="Cambria Math" panose="02040503050406030204" pitchFamily="18" charset="0"/>
                      </a:rPr>
                      <m:t>h𝑒𝑠𝑎𝑝𝑙𝑎𝑚𝑎</m:t>
                    </m:r>
                    <m:r>
                      <a:rPr lang="tr-TR" b="0" i="1" smtClean="0">
                        <a:latin typeface="Cambria Math" panose="02040503050406030204" pitchFamily="18" charset="0"/>
                      </a:rPr>
                      <m:t>:</m:t>
                    </m:r>
                    <m:r>
                      <a:rPr lang="tr-TR" b="0" i="1" smtClean="0">
                        <a:latin typeface="Cambria Math" panose="02040503050406030204" pitchFamily="18" charset="0"/>
                      </a:rPr>
                      <m:t>𝐴</m:t>
                    </m:r>
                    <m:r>
                      <a:rPr lang="tr-TR" b="0" i="1" smtClean="0">
                        <a:latin typeface="Cambria Math" panose="02040503050406030204" pitchFamily="18" charset="0"/>
                      </a:rPr>
                      <m:t>ğ</m:t>
                    </m:r>
                    <m:r>
                      <a:rPr lang="tr-TR" b="0" i="1" smtClean="0">
                        <a:latin typeface="Cambria Math" panose="02040503050406030204" pitchFamily="18" charset="0"/>
                      </a:rPr>
                      <m:t>𝚤𝑟𝑙𝚤𝑘𝑙𝑎𝑟𝚤𝑛</m:t>
                    </m:r>
                    <m:r>
                      <a:rPr lang="tr-TR" b="0" i="1" smtClean="0">
                        <a:latin typeface="Cambria Math" panose="02040503050406030204" pitchFamily="18" charset="0"/>
                      </a:rPr>
                      <m:t> </m:t>
                    </m:r>
                    <m:r>
                      <a:rPr lang="tr-TR" b="0" i="1" smtClean="0">
                        <a:latin typeface="Cambria Math" panose="02040503050406030204" pitchFamily="18" charset="0"/>
                      </a:rPr>
                      <m:t>𝑑𝑒</m:t>
                    </m:r>
                    <m:r>
                      <a:rPr lang="tr-TR" b="0" i="1" smtClean="0">
                        <a:latin typeface="Cambria Math" panose="02040503050406030204" pitchFamily="18" charset="0"/>
                      </a:rPr>
                      <m:t>ğ</m:t>
                    </m:r>
                    <m:r>
                      <a:rPr lang="tr-TR" b="0" i="1" smtClean="0">
                        <a:latin typeface="Cambria Math" panose="02040503050406030204" pitchFamily="18" charset="0"/>
                      </a:rPr>
                      <m:t>𝑖</m:t>
                    </m:r>
                    <m:r>
                      <a:rPr lang="tr-TR" b="0" i="1" smtClean="0">
                        <a:latin typeface="Cambria Math" panose="02040503050406030204" pitchFamily="18" charset="0"/>
                      </a:rPr>
                      <m:t>ş</m:t>
                    </m:r>
                    <m:r>
                      <a:rPr lang="tr-TR" b="0" i="1" smtClean="0">
                        <a:latin typeface="Cambria Math" panose="02040503050406030204" pitchFamily="18" charset="0"/>
                      </a:rPr>
                      <m:t>𝑡𝑖𝑟𝑖𝑙𝑚𝑒𝑠𝑖</m:t>
                    </m:r>
                    <m:r>
                      <a:rPr lang="tr-TR" b="0" i="1" smtClean="0">
                        <a:latin typeface="Cambria Math" panose="02040503050406030204" pitchFamily="18" charset="0"/>
                      </a:rPr>
                      <m:t> </m:t>
                    </m:r>
                    <m:r>
                      <a:rPr lang="tr-TR" b="0" i="1" smtClean="0">
                        <a:latin typeface="Cambria Math" panose="02040503050406030204" pitchFamily="18" charset="0"/>
                      </a:rPr>
                      <m:t>𝑔𝑒𝑟</m:t>
                    </m:r>
                    <m:r>
                      <a:rPr lang="tr-TR" b="0" i="1" smtClean="0">
                        <a:latin typeface="Cambria Math" panose="02040503050406030204" pitchFamily="18" charset="0"/>
                      </a:rPr>
                      <m:t>ç</m:t>
                    </m:r>
                    <m:r>
                      <a:rPr lang="tr-TR" b="0" i="1" smtClean="0">
                        <a:latin typeface="Cambria Math" panose="02040503050406030204" pitchFamily="18" charset="0"/>
                      </a:rPr>
                      <m:t>𝑒𝑘𝑙𝑒</m:t>
                    </m:r>
                    <m:r>
                      <a:rPr lang="tr-TR" b="0" i="1" smtClean="0">
                        <a:latin typeface="Cambria Math" panose="02040503050406030204" pitchFamily="18" charset="0"/>
                      </a:rPr>
                      <m:t>ş</m:t>
                    </m:r>
                    <m:r>
                      <a:rPr lang="tr-TR" b="0" i="1" smtClean="0">
                        <a:latin typeface="Cambria Math" panose="02040503050406030204" pitchFamily="18" charset="0"/>
                      </a:rPr>
                      <m:t>𝑡𝑖𝑟𝑖𝑙𝑖𝑟</m:t>
                    </m:r>
                    <m:r>
                      <a:rPr lang="tr-TR" b="0" i="1" smtClean="0">
                        <a:latin typeface="Cambria Math" panose="02040503050406030204" pitchFamily="18" charset="0"/>
                      </a:rPr>
                      <m:t>.</m:t>
                    </m:r>
                  </m:oMath>
                </a14:m>
                <a:endParaRPr lang="tr-TR" dirty="0"/>
              </a:p>
              <a:p>
                <a:pPr algn="l"/>
                <a:endParaRPr lang="tr-TR" b="1" dirty="0"/>
              </a:p>
              <a:p>
                <a:pPr marL="342900" indent="-342900" algn="l">
                  <a:buFont typeface="Calibri" panose="020F0502020204030204" pitchFamily="34" charset="0"/>
                  <a:buChar char="∞"/>
                </a:pPr>
                <a:endParaRPr lang="tr-TR" dirty="0"/>
              </a:p>
            </p:txBody>
          </p:sp>
        </mc:Choice>
        <mc:Fallback xmlns="">
          <p:sp>
            <p:nvSpPr>
              <p:cNvPr id="12" name="Alt Başlık 2">
                <a:extLst>
                  <a:ext uri="{FF2B5EF4-FFF2-40B4-BE49-F238E27FC236}">
                    <a16:creationId xmlns:a16="http://schemas.microsoft.com/office/drawing/2014/main" id="{1923475F-A03E-24DB-A4D1-283DB8AC24F6}"/>
                  </a:ext>
                </a:extLst>
              </p:cNvPr>
              <p:cNvSpPr txBox="1">
                <a:spLocks noRot="1" noChangeAspect="1" noMove="1" noResize="1" noEditPoints="1" noAdjustHandles="1" noChangeArrowheads="1" noChangeShapeType="1" noTextEdit="1"/>
              </p:cNvSpPr>
              <p:nvPr/>
            </p:nvSpPr>
            <p:spPr>
              <a:xfrm>
                <a:off x="0" y="4047091"/>
                <a:ext cx="11843657" cy="1475885"/>
              </a:xfrm>
              <a:prstGeom prst="rect">
                <a:avLst/>
              </a:prstGeom>
              <a:blipFill>
                <a:blip r:embed="rId2"/>
                <a:stretch>
                  <a:fillRect l="-823" t="-6198"/>
                </a:stretch>
              </a:blipFill>
            </p:spPr>
            <p:txBody>
              <a:bodyPr/>
              <a:lstStyle/>
              <a:p>
                <a:r>
                  <a:rPr lang="tr-TR">
                    <a:noFill/>
                  </a:rPr>
                  <a:t> </a:t>
                </a:r>
              </a:p>
            </p:txBody>
          </p:sp>
        </mc:Fallback>
      </mc:AlternateContent>
      <p:sp>
        <p:nvSpPr>
          <p:cNvPr id="3" name="Alt Başlık 2">
            <a:extLst>
              <a:ext uri="{FF2B5EF4-FFF2-40B4-BE49-F238E27FC236}">
                <a16:creationId xmlns:a16="http://schemas.microsoft.com/office/drawing/2014/main" id="{2D3F4423-D732-992B-E9B4-E15086C45247}"/>
              </a:ext>
            </a:extLst>
          </p:cNvPr>
          <p:cNvSpPr txBox="1">
            <a:spLocks/>
          </p:cNvSpPr>
          <p:nvPr/>
        </p:nvSpPr>
        <p:spPr>
          <a:xfrm>
            <a:off x="0" y="1190222"/>
            <a:ext cx="12192000" cy="21260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ÇKA: </a:t>
            </a:r>
            <a:r>
              <a:rPr lang="tr-TR" dirty="0"/>
              <a:t>öğretmenli öğrenme stratejisine göre çalışmaktadır.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Öğrenme kuralı en küçük kareler yöntemine dayalı Delta Öğrenme Kuralına göre davranır.</a:t>
            </a:r>
          </a:p>
          <a:p>
            <a:pPr marL="342900" indent="-342900" algn="l">
              <a:buFont typeface="Calibri" panose="020F0502020204030204" pitchFamily="34" charset="0"/>
              <a:buChar char="∞"/>
            </a:pPr>
            <a:endParaRPr lang="tr-TR" dirty="0"/>
          </a:p>
          <a:p>
            <a:pPr marL="342900" indent="-342900" algn="l">
              <a:buFont typeface="Calibri" panose="020F0502020204030204" pitchFamily="34" charset="0"/>
              <a:buChar char="∞"/>
            </a:pPr>
            <a:r>
              <a:rPr lang="tr-TR" dirty="0"/>
              <a:t>Genelleştirilmiş «Delta Kuralı» iki aşamadan oluşmaktadır.</a:t>
            </a:r>
          </a:p>
          <a:p>
            <a:pPr marL="342900" indent="-342900" algn="l">
              <a:buFont typeface="Calibri" panose="020F0502020204030204" pitchFamily="34" charset="0"/>
              <a:buChar char="∞"/>
            </a:pPr>
            <a:endParaRPr lang="tr-TR" dirty="0"/>
          </a:p>
        </p:txBody>
      </p:sp>
    </p:spTree>
    <p:extLst>
      <p:ext uri="{BB962C8B-B14F-4D97-AF65-F5344CB8AC3E}">
        <p14:creationId xmlns:p14="http://schemas.microsoft.com/office/powerpoint/2010/main" val="397017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animEffect transition="in" filter="fade">
                                      <p:cBhvr>
                                        <p:cTn id="2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İleriye Doğru Hesaplama</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12</a:t>
            </a:fld>
            <a:endParaRPr lang="tr-TR"/>
          </a:p>
        </p:txBody>
      </p:sp>
      <p:sp>
        <p:nvSpPr>
          <p:cNvPr id="8" name="Alt Başlık 2">
            <a:extLst>
              <a:ext uri="{FF2B5EF4-FFF2-40B4-BE49-F238E27FC236}">
                <a16:creationId xmlns:a16="http://schemas.microsoft.com/office/drawing/2014/main" id="{5810D185-2610-4756-E966-7C03D7A22F29}"/>
              </a:ext>
            </a:extLst>
          </p:cNvPr>
          <p:cNvSpPr txBox="1">
            <a:spLocks/>
          </p:cNvSpPr>
          <p:nvPr/>
        </p:nvSpPr>
        <p:spPr>
          <a:xfrm>
            <a:off x="3207033"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8" name="Alt Başlık 2">
            <a:extLst>
              <a:ext uri="{FF2B5EF4-FFF2-40B4-BE49-F238E27FC236}">
                <a16:creationId xmlns:a16="http://schemas.microsoft.com/office/drawing/2014/main" id="{25E74DBC-ADDC-428A-0BC5-A0BBB6AD91FF}"/>
              </a:ext>
            </a:extLst>
          </p:cNvPr>
          <p:cNvSpPr txBox="1">
            <a:spLocks/>
          </p:cNvSpPr>
          <p:nvPr/>
        </p:nvSpPr>
        <p:spPr>
          <a:xfrm>
            <a:off x="3149440" y="165241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4" name="Düz Ok Bağlayıcısı 3">
            <a:extLst>
              <a:ext uri="{FF2B5EF4-FFF2-40B4-BE49-F238E27FC236}">
                <a16:creationId xmlns:a16="http://schemas.microsoft.com/office/drawing/2014/main" id="{594CFC75-3830-FB65-22BC-CAF58D0C159C}"/>
              </a:ext>
            </a:extLst>
          </p:cNvPr>
          <p:cNvCxnSpPr>
            <a:cxnSpLocks/>
            <a:stCxn id="13" idx="6"/>
            <a:endCxn id="12" idx="2"/>
          </p:cNvCxnSpPr>
          <p:nvPr/>
        </p:nvCxnSpPr>
        <p:spPr>
          <a:xfrm>
            <a:off x="5524607" y="93212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AB52AE7C-03A5-A279-59BF-35CCABCFF67C}"/>
              </a:ext>
            </a:extLst>
          </p:cNvPr>
          <p:cNvSpPr/>
          <p:nvPr/>
        </p:nvSpPr>
        <p:spPr>
          <a:xfrm>
            <a:off x="4889211" y="60063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 name="Düz Ok Bağlayıcısı 13">
            <a:extLst>
              <a:ext uri="{FF2B5EF4-FFF2-40B4-BE49-F238E27FC236}">
                <a16:creationId xmlns:a16="http://schemas.microsoft.com/office/drawing/2014/main" id="{C84FF858-0005-6208-3713-75E97643DFED}"/>
              </a:ext>
            </a:extLst>
          </p:cNvPr>
          <p:cNvCxnSpPr>
            <a:cxnSpLocks/>
            <a:stCxn id="8" idx="3"/>
            <a:endCxn id="13" idx="2"/>
          </p:cNvCxnSpPr>
          <p:nvPr/>
        </p:nvCxnSpPr>
        <p:spPr>
          <a:xfrm flipV="1">
            <a:off x="4222584" y="93212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F14EE71D-7047-6ED8-5B08-FF7CFCF5CD5A}"/>
              </a:ext>
            </a:extLst>
          </p:cNvPr>
          <p:cNvCxnSpPr>
            <a:cxnSpLocks/>
            <a:stCxn id="35" idx="6"/>
            <a:endCxn id="17" idx="1"/>
          </p:cNvCxnSpPr>
          <p:nvPr/>
        </p:nvCxnSpPr>
        <p:spPr>
          <a:xfrm>
            <a:off x="10225532" y="93212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7" name="Alt Başlık 2">
            <a:extLst>
              <a:ext uri="{FF2B5EF4-FFF2-40B4-BE49-F238E27FC236}">
                <a16:creationId xmlns:a16="http://schemas.microsoft.com/office/drawing/2014/main" id="{3D54A92D-C92C-4A08-3FE4-71A2A6F58ABB}"/>
              </a:ext>
            </a:extLst>
          </p:cNvPr>
          <p:cNvSpPr txBox="1">
            <a:spLocks/>
          </p:cNvSpPr>
          <p:nvPr/>
        </p:nvSpPr>
        <p:spPr>
          <a:xfrm>
            <a:off x="10866400"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19" name="Oval 18">
            <a:extLst>
              <a:ext uri="{FF2B5EF4-FFF2-40B4-BE49-F238E27FC236}">
                <a16:creationId xmlns:a16="http://schemas.microsoft.com/office/drawing/2014/main" id="{0AD7EA2B-33CA-4F57-7CBD-46A0BC297CBB}"/>
              </a:ext>
            </a:extLst>
          </p:cNvPr>
          <p:cNvSpPr/>
          <p:nvPr/>
        </p:nvSpPr>
        <p:spPr>
          <a:xfrm>
            <a:off x="4890842" y="151139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0" name="Düz Ok Bağlayıcısı 19">
            <a:extLst>
              <a:ext uri="{FF2B5EF4-FFF2-40B4-BE49-F238E27FC236}">
                <a16:creationId xmlns:a16="http://schemas.microsoft.com/office/drawing/2014/main" id="{9370FDD3-3395-BB82-D45F-6E52FDF2C983}"/>
              </a:ext>
            </a:extLst>
          </p:cNvPr>
          <p:cNvCxnSpPr>
            <a:cxnSpLocks/>
            <a:stCxn id="18" idx="3"/>
            <a:endCxn id="19" idx="2"/>
          </p:cNvCxnSpPr>
          <p:nvPr/>
        </p:nvCxnSpPr>
        <p:spPr>
          <a:xfrm>
            <a:off x="4164991" y="184287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9C5D59D4-64F6-46DC-474C-4544D25C0E8D}"/>
              </a:ext>
            </a:extLst>
          </p:cNvPr>
          <p:cNvCxnSpPr>
            <a:cxnSpLocks/>
            <a:stCxn id="19" idx="6"/>
            <a:endCxn id="12" idx="2"/>
          </p:cNvCxnSpPr>
          <p:nvPr/>
        </p:nvCxnSpPr>
        <p:spPr>
          <a:xfrm flipV="1">
            <a:off x="5526238" y="93212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6" name="Oval 35">
            <a:extLst>
              <a:ext uri="{FF2B5EF4-FFF2-40B4-BE49-F238E27FC236}">
                <a16:creationId xmlns:a16="http://schemas.microsoft.com/office/drawing/2014/main" id="{546E7790-3515-6848-692C-6B96D0D2BC89}"/>
              </a:ext>
            </a:extLst>
          </p:cNvPr>
          <p:cNvSpPr/>
          <p:nvPr/>
        </p:nvSpPr>
        <p:spPr>
          <a:xfrm>
            <a:off x="6053457"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7" name="Düz Ok Bağlayıcısı 36">
            <a:extLst>
              <a:ext uri="{FF2B5EF4-FFF2-40B4-BE49-F238E27FC236}">
                <a16:creationId xmlns:a16="http://schemas.microsoft.com/office/drawing/2014/main" id="{4ABD0D80-171B-0B2D-8A79-879F90DD9C93}"/>
              </a:ext>
            </a:extLst>
          </p:cNvPr>
          <p:cNvCxnSpPr>
            <a:cxnSpLocks/>
            <a:stCxn id="36" idx="0"/>
            <a:endCxn id="12" idx="2"/>
          </p:cNvCxnSpPr>
          <p:nvPr/>
        </p:nvCxnSpPr>
        <p:spPr>
          <a:xfrm flipV="1">
            <a:off x="6371155" y="932125"/>
            <a:ext cx="898370" cy="1454888"/>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id="{36BABB41-EC83-72EA-A624-E882EE0EF6C5}"/>
              </a:ext>
            </a:extLst>
          </p:cNvPr>
          <p:cNvSpPr/>
          <p:nvPr/>
        </p:nvSpPr>
        <p:spPr>
          <a:xfrm>
            <a:off x="7269525" y="57914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2" name="Oval 31">
            <a:extLst>
              <a:ext uri="{FF2B5EF4-FFF2-40B4-BE49-F238E27FC236}">
                <a16:creationId xmlns:a16="http://schemas.microsoft.com/office/drawing/2014/main" id="{127AEA95-27DE-E022-E015-4D69993DC651}"/>
              </a:ext>
            </a:extLst>
          </p:cNvPr>
          <p:cNvSpPr/>
          <p:nvPr/>
        </p:nvSpPr>
        <p:spPr>
          <a:xfrm>
            <a:off x="7289444" y="148307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5" name="Oval 34">
            <a:extLst>
              <a:ext uri="{FF2B5EF4-FFF2-40B4-BE49-F238E27FC236}">
                <a16:creationId xmlns:a16="http://schemas.microsoft.com/office/drawing/2014/main" id="{ACA9AA3D-261C-5EFF-057C-7695B02A6FA3}"/>
              </a:ext>
            </a:extLst>
          </p:cNvPr>
          <p:cNvSpPr/>
          <p:nvPr/>
        </p:nvSpPr>
        <p:spPr>
          <a:xfrm>
            <a:off x="9467822" y="61610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4" name="Düz Ok Bağlayıcısı 43">
            <a:extLst>
              <a:ext uri="{FF2B5EF4-FFF2-40B4-BE49-F238E27FC236}">
                <a16:creationId xmlns:a16="http://schemas.microsoft.com/office/drawing/2014/main" id="{E1167316-0492-C8BB-CE59-16F2CAB75E82}"/>
              </a:ext>
            </a:extLst>
          </p:cNvPr>
          <p:cNvCxnSpPr>
            <a:cxnSpLocks/>
            <a:stCxn id="32" idx="6"/>
            <a:endCxn id="35" idx="2"/>
          </p:cNvCxnSpPr>
          <p:nvPr/>
        </p:nvCxnSpPr>
        <p:spPr>
          <a:xfrm flipV="1">
            <a:off x="8082931" y="93212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5" name="Düz Ok Bağlayıcısı 54">
            <a:extLst>
              <a:ext uri="{FF2B5EF4-FFF2-40B4-BE49-F238E27FC236}">
                <a16:creationId xmlns:a16="http://schemas.microsoft.com/office/drawing/2014/main" id="{7379F46D-CC31-2F1F-84F2-676F9E13B9C7}"/>
              </a:ext>
            </a:extLst>
          </p:cNvPr>
          <p:cNvCxnSpPr>
            <a:cxnSpLocks/>
            <a:stCxn id="13" idx="6"/>
            <a:endCxn id="32" idx="2"/>
          </p:cNvCxnSpPr>
          <p:nvPr/>
        </p:nvCxnSpPr>
        <p:spPr>
          <a:xfrm>
            <a:off x="5524607" y="93212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Düz Ok Bağlayıcısı 65">
            <a:extLst>
              <a:ext uri="{FF2B5EF4-FFF2-40B4-BE49-F238E27FC236}">
                <a16:creationId xmlns:a16="http://schemas.microsoft.com/office/drawing/2014/main" id="{1E30496A-6A15-B8C2-44F7-6DDD0CFDF0C1}"/>
              </a:ext>
            </a:extLst>
          </p:cNvPr>
          <p:cNvCxnSpPr>
            <a:cxnSpLocks/>
            <a:stCxn id="19" idx="6"/>
            <a:endCxn id="32" idx="2"/>
          </p:cNvCxnSpPr>
          <p:nvPr/>
        </p:nvCxnSpPr>
        <p:spPr>
          <a:xfrm flipV="1">
            <a:off x="5526238" y="183606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8" name="Düz Ok Bağlayıcısı 77">
            <a:extLst>
              <a:ext uri="{FF2B5EF4-FFF2-40B4-BE49-F238E27FC236}">
                <a16:creationId xmlns:a16="http://schemas.microsoft.com/office/drawing/2014/main" id="{26E6B89A-8823-12C9-5D9D-731337DFA2B0}"/>
              </a:ext>
            </a:extLst>
          </p:cNvPr>
          <p:cNvCxnSpPr>
            <a:cxnSpLocks/>
            <a:stCxn id="12" idx="6"/>
            <a:endCxn id="35" idx="2"/>
          </p:cNvCxnSpPr>
          <p:nvPr/>
        </p:nvCxnSpPr>
        <p:spPr>
          <a:xfrm flipV="1">
            <a:off x="8063012" y="93212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3" name="Düz Ok Bağlayıcısı 122">
            <a:extLst>
              <a:ext uri="{FF2B5EF4-FFF2-40B4-BE49-F238E27FC236}">
                <a16:creationId xmlns:a16="http://schemas.microsoft.com/office/drawing/2014/main" id="{0BAFC179-20B6-EF23-A05B-FFA487D81523}"/>
              </a:ext>
            </a:extLst>
          </p:cNvPr>
          <p:cNvCxnSpPr>
            <a:cxnSpLocks/>
            <a:stCxn id="36" idx="0"/>
            <a:endCxn id="32" idx="2"/>
          </p:cNvCxnSpPr>
          <p:nvPr/>
        </p:nvCxnSpPr>
        <p:spPr>
          <a:xfrm flipV="1">
            <a:off x="6371155" y="1836061"/>
            <a:ext cx="918289" cy="550952"/>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9" name="Oval 128">
            <a:extLst>
              <a:ext uri="{FF2B5EF4-FFF2-40B4-BE49-F238E27FC236}">
                <a16:creationId xmlns:a16="http://schemas.microsoft.com/office/drawing/2014/main" id="{65BEE119-0668-8DD4-F5E7-82844C52B907}"/>
              </a:ext>
            </a:extLst>
          </p:cNvPr>
          <p:cNvSpPr/>
          <p:nvPr/>
        </p:nvSpPr>
        <p:spPr>
          <a:xfrm>
            <a:off x="8832426"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130" name="Düz Ok Bağlayıcısı 129">
            <a:extLst>
              <a:ext uri="{FF2B5EF4-FFF2-40B4-BE49-F238E27FC236}">
                <a16:creationId xmlns:a16="http://schemas.microsoft.com/office/drawing/2014/main" id="{495A4F8F-7486-A8A7-3B2D-1A9BF43C2893}"/>
              </a:ext>
            </a:extLst>
          </p:cNvPr>
          <p:cNvCxnSpPr>
            <a:cxnSpLocks/>
            <a:stCxn id="129" idx="0"/>
            <a:endCxn id="35" idx="2"/>
          </p:cNvCxnSpPr>
          <p:nvPr/>
        </p:nvCxnSpPr>
        <p:spPr>
          <a:xfrm flipV="1">
            <a:off x="9150124" y="932124"/>
            <a:ext cx="317698" cy="1454889"/>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sp>
        <p:nvSpPr>
          <p:cNvPr id="15" name="Metin kutusu 14">
            <a:extLst>
              <a:ext uri="{FF2B5EF4-FFF2-40B4-BE49-F238E27FC236}">
                <a16:creationId xmlns:a16="http://schemas.microsoft.com/office/drawing/2014/main" id="{03D06C84-5B02-86F3-7CD7-6C8BA6A1C399}"/>
              </a:ext>
            </a:extLst>
          </p:cNvPr>
          <p:cNvSpPr txBox="1"/>
          <p:nvPr/>
        </p:nvSpPr>
        <p:spPr>
          <a:xfrm>
            <a:off x="4932063" y="728424"/>
            <a:ext cx="530352" cy="369332"/>
          </a:xfrm>
          <a:prstGeom prst="rect">
            <a:avLst/>
          </a:prstGeom>
          <a:noFill/>
        </p:spPr>
        <p:txBody>
          <a:bodyPr wrap="square">
            <a:spAutoFit/>
          </a:bodyPr>
          <a:lstStyle/>
          <a:p>
            <a:pPr algn="ctr"/>
            <a:r>
              <a:rPr lang="tr-TR" dirty="0">
                <a:solidFill>
                  <a:srgbClr val="FF0000"/>
                </a:solidFill>
              </a:rPr>
              <a:t>1</a:t>
            </a:r>
          </a:p>
        </p:txBody>
      </p:sp>
      <p:sp>
        <p:nvSpPr>
          <p:cNvPr id="21" name="Metin kutusu 20">
            <a:extLst>
              <a:ext uri="{FF2B5EF4-FFF2-40B4-BE49-F238E27FC236}">
                <a16:creationId xmlns:a16="http://schemas.microsoft.com/office/drawing/2014/main" id="{4AE04740-61DF-9506-1B44-298F552E3F1C}"/>
              </a:ext>
            </a:extLst>
          </p:cNvPr>
          <p:cNvSpPr txBox="1"/>
          <p:nvPr/>
        </p:nvSpPr>
        <p:spPr>
          <a:xfrm>
            <a:off x="4941733" y="1679584"/>
            <a:ext cx="530352" cy="369332"/>
          </a:xfrm>
          <a:prstGeom prst="rect">
            <a:avLst/>
          </a:prstGeom>
          <a:noFill/>
        </p:spPr>
        <p:txBody>
          <a:bodyPr wrap="square">
            <a:spAutoFit/>
          </a:bodyPr>
          <a:lstStyle/>
          <a:p>
            <a:pPr algn="ctr"/>
            <a:r>
              <a:rPr lang="tr-TR" dirty="0">
                <a:solidFill>
                  <a:srgbClr val="FF0000"/>
                </a:solidFill>
              </a:rPr>
              <a:t>2</a:t>
            </a:r>
          </a:p>
        </p:txBody>
      </p:sp>
      <p:sp>
        <p:nvSpPr>
          <p:cNvPr id="25" name="Metin kutusu 24">
            <a:extLst>
              <a:ext uri="{FF2B5EF4-FFF2-40B4-BE49-F238E27FC236}">
                <a16:creationId xmlns:a16="http://schemas.microsoft.com/office/drawing/2014/main" id="{48A2A2D8-C5CB-43C5-966D-BA70AA3D7F7E}"/>
              </a:ext>
            </a:extLst>
          </p:cNvPr>
          <p:cNvSpPr txBox="1"/>
          <p:nvPr/>
        </p:nvSpPr>
        <p:spPr>
          <a:xfrm>
            <a:off x="7424973" y="728424"/>
            <a:ext cx="530352" cy="369332"/>
          </a:xfrm>
          <a:prstGeom prst="rect">
            <a:avLst/>
          </a:prstGeom>
          <a:noFill/>
        </p:spPr>
        <p:txBody>
          <a:bodyPr wrap="square">
            <a:spAutoFit/>
          </a:bodyPr>
          <a:lstStyle/>
          <a:p>
            <a:pPr algn="ctr"/>
            <a:r>
              <a:rPr lang="tr-TR" dirty="0">
                <a:solidFill>
                  <a:srgbClr val="FF0000"/>
                </a:solidFill>
              </a:rPr>
              <a:t>3</a:t>
            </a:r>
          </a:p>
        </p:txBody>
      </p:sp>
      <p:sp>
        <p:nvSpPr>
          <p:cNvPr id="28" name="Metin kutusu 27">
            <a:extLst>
              <a:ext uri="{FF2B5EF4-FFF2-40B4-BE49-F238E27FC236}">
                <a16:creationId xmlns:a16="http://schemas.microsoft.com/office/drawing/2014/main" id="{B7EAC54D-BD75-1C1D-4C2F-7761B0029F68}"/>
              </a:ext>
            </a:extLst>
          </p:cNvPr>
          <p:cNvSpPr txBox="1"/>
          <p:nvPr/>
        </p:nvSpPr>
        <p:spPr>
          <a:xfrm>
            <a:off x="7421011" y="1626103"/>
            <a:ext cx="530352" cy="369332"/>
          </a:xfrm>
          <a:prstGeom prst="rect">
            <a:avLst/>
          </a:prstGeom>
          <a:noFill/>
        </p:spPr>
        <p:txBody>
          <a:bodyPr wrap="square">
            <a:spAutoFit/>
          </a:bodyPr>
          <a:lstStyle/>
          <a:p>
            <a:pPr algn="ctr"/>
            <a:r>
              <a:rPr lang="tr-TR" dirty="0">
                <a:solidFill>
                  <a:srgbClr val="FF0000"/>
                </a:solidFill>
              </a:rPr>
              <a:t>4</a:t>
            </a:r>
          </a:p>
        </p:txBody>
      </p:sp>
      <p:sp>
        <p:nvSpPr>
          <p:cNvPr id="34" name="Metin kutusu 33">
            <a:extLst>
              <a:ext uri="{FF2B5EF4-FFF2-40B4-BE49-F238E27FC236}">
                <a16:creationId xmlns:a16="http://schemas.microsoft.com/office/drawing/2014/main" id="{469B74A9-AC76-78A8-9096-B1F7E9AC88A5}"/>
              </a:ext>
            </a:extLst>
          </p:cNvPr>
          <p:cNvSpPr txBox="1"/>
          <p:nvPr/>
        </p:nvSpPr>
        <p:spPr>
          <a:xfrm>
            <a:off x="9599390" y="754092"/>
            <a:ext cx="530352" cy="369332"/>
          </a:xfrm>
          <a:prstGeom prst="rect">
            <a:avLst/>
          </a:prstGeom>
          <a:noFill/>
        </p:spPr>
        <p:txBody>
          <a:bodyPr wrap="square">
            <a:spAutoFit/>
          </a:bodyPr>
          <a:lstStyle/>
          <a:p>
            <a:pPr algn="ctr"/>
            <a:r>
              <a:rPr lang="tr-TR" dirty="0">
                <a:solidFill>
                  <a:srgbClr val="FF0000"/>
                </a:solidFill>
              </a:rPr>
              <a:t>5</a:t>
            </a:r>
          </a:p>
        </p:txBody>
      </p:sp>
      <p:sp>
        <p:nvSpPr>
          <p:cNvPr id="45" name="Metin kutusu 44">
            <a:extLst>
              <a:ext uri="{FF2B5EF4-FFF2-40B4-BE49-F238E27FC236}">
                <a16:creationId xmlns:a16="http://schemas.microsoft.com/office/drawing/2014/main" id="{A38F521F-00E1-D818-F2C3-0AB2D9304F10}"/>
              </a:ext>
            </a:extLst>
          </p:cNvPr>
          <p:cNvSpPr txBox="1"/>
          <p:nvPr/>
        </p:nvSpPr>
        <p:spPr>
          <a:xfrm>
            <a:off x="8987361" y="191011"/>
            <a:ext cx="1754410" cy="369332"/>
          </a:xfrm>
          <a:prstGeom prst="rect">
            <a:avLst/>
          </a:prstGeom>
          <a:noFill/>
        </p:spPr>
        <p:txBody>
          <a:bodyPr wrap="square">
            <a:spAutoFit/>
          </a:bodyPr>
          <a:lstStyle/>
          <a:p>
            <a:pPr algn="ctr"/>
            <a:r>
              <a:rPr lang="tr-TR" dirty="0"/>
              <a:t>m= 5…..n</a:t>
            </a:r>
          </a:p>
        </p:txBody>
      </p:sp>
      <p:sp>
        <p:nvSpPr>
          <p:cNvPr id="46" name="Metin kutusu 45">
            <a:extLst>
              <a:ext uri="{FF2B5EF4-FFF2-40B4-BE49-F238E27FC236}">
                <a16:creationId xmlns:a16="http://schemas.microsoft.com/office/drawing/2014/main" id="{1DB3C748-5419-36C0-99D7-CF7108F0A531}"/>
              </a:ext>
            </a:extLst>
          </p:cNvPr>
          <p:cNvSpPr txBox="1"/>
          <p:nvPr/>
        </p:nvSpPr>
        <p:spPr>
          <a:xfrm>
            <a:off x="6785167" y="184289"/>
            <a:ext cx="1754410" cy="369332"/>
          </a:xfrm>
          <a:prstGeom prst="rect">
            <a:avLst/>
          </a:prstGeom>
          <a:noFill/>
        </p:spPr>
        <p:txBody>
          <a:bodyPr wrap="square">
            <a:spAutoFit/>
          </a:bodyPr>
          <a:lstStyle/>
          <a:p>
            <a:pPr algn="ctr"/>
            <a:r>
              <a:rPr lang="tr-TR" dirty="0"/>
              <a:t>j= 3…..n</a:t>
            </a:r>
          </a:p>
        </p:txBody>
      </p:sp>
      <p:sp>
        <p:nvSpPr>
          <p:cNvPr id="47" name="Metin kutusu 46">
            <a:extLst>
              <a:ext uri="{FF2B5EF4-FFF2-40B4-BE49-F238E27FC236}">
                <a16:creationId xmlns:a16="http://schemas.microsoft.com/office/drawing/2014/main" id="{1B70DA77-1D40-9875-CAE4-F7B95278D5D2}"/>
              </a:ext>
            </a:extLst>
          </p:cNvPr>
          <p:cNvSpPr txBox="1"/>
          <p:nvPr/>
        </p:nvSpPr>
        <p:spPr>
          <a:xfrm>
            <a:off x="4968905" y="349699"/>
            <a:ext cx="1754410" cy="369332"/>
          </a:xfrm>
          <a:prstGeom prst="rect">
            <a:avLst/>
          </a:prstGeom>
          <a:noFill/>
        </p:spPr>
        <p:txBody>
          <a:bodyPr wrap="square">
            <a:spAutoFit/>
          </a:bodyPr>
          <a:lstStyle/>
          <a:p>
            <a:pPr algn="ctr"/>
            <a:r>
              <a:rPr lang="tr-TR" dirty="0"/>
              <a:t>k= 1…..n</a:t>
            </a:r>
          </a:p>
        </p:txBody>
      </p:sp>
      <mc:AlternateContent xmlns:mc="http://schemas.openxmlformats.org/markup-compatibility/2006" xmlns:a14="http://schemas.microsoft.com/office/drawing/2010/main">
        <mc:Choice Requires="a14">
          <p:sp>
            <p:nvSpPr>
              <p:cNvPr id="48" name="Alt Başlık 2">
                <a:extLst>
                  <a:ext uri="{FF2B5EF4-FFF2-40B4-BE49-F238E27FC236}">
                    <a16:creationId xmlns:a16="http://schemas.microsoft.com/office/drawing/2014/main" id="{D24062D9-66CF-A154-BDF9-A0B0EB443233}"/>
                  </a:ext>
                </a:extLst>
              </p:cNvPr>
              <p:cNvSpPr txBox="1">
                <a:spLocks/>
              </p:cNvSpPr>
              <p:nvPr/>
            </p:nvSpPr>
            <p:spPr>
              <a:xfrm>
                <a:off x="131628" y="2983515"/>
                <a:ext cx="11843657" cy="36764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1.Adım: </a:t>
                </a:r>
                <a:r>
                  <a:rPr lang="tr-TR" dirty="0"/>
                  <a:t>Girdi değerleri al:</a:t>
                </a:r>
              </a:p>
              <a:p>
                <a:pPr lvl="1" algn="l"/>
                <a14:m>
                  <m:oMathPara xmlns:m="http://schemas.openxmlformats.org/officeDocument/2006/math">
                    <m:oMathParaPr>
                      <m:jc m:val="centerGroup"/>
                    </m:oMathParaPr>
                    <m:oMath xmlns:m="http://schemas.openxmlformats.org/officeDocument/2006/math">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Ç</m:t>
                          </m:r>
                        </m:e>
                        <m:sub>
                          <m:r>
                            <a:rPr lang="tr-TR" b="0" i="1" smtClean="0">
                              <a:latin typeface="Cambria Math" panose="02040503050406030204" pitchFamily="18" charset="0"/>
                            </a:rPr>
                            <m:t>𝑘</m:t>
                          </m:r>
                        </m:sub>
                        <m:sup>
                          <m:r>
                            <a:rPr lang="tr-TR" b="0" i="1" smtClean="0">
                              <a:latin typeface="Cambria Math" panose="02040503050406030204" pitchFamily="18" charset="0"/>
                            </a:rPr>
                            <m:t> </m:t>
                          </m:r>
                        </m:sup>
                      </m:sSubSup>
                      <m:r>
                        <a:rPr lang="tr-TR" b="0" i="1" smtClean="0">
                          <a:latin typeface="Cambria Math" panose="02040503050406030204" pitchFamily="18" charset="0"/>
                        </a:rPr>
                        <m:t> </m:t>
                      </m:r>
                      <m:r>
                        <a:rPr lang="tr-TR" i="1">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𝐺</m:t>
                          </m:r>
                        </m:e>
                        <m:sub>
                          <m:r>
                            <a:rPr lang="tr-TR" b="0" i="1" smtClean="0">
                              <a:latin typeface="Cambria Math" panose="02040503050406030204" pitchFamily="18" charset="0"/>
                            </a:rPr>
                            <m:t>𝑘</m:t>
                          </m:r>
                        </m:sub>
                      </m:sSub>
                    </m:oMath>
                  </m:oMathPara>
                </a14:m>
                <a:endParaRPr lang="tr-TR" b="1" dirty="0"/>
              </a:p>
              <a:p>
                <a:pPr marL="342900" indent="-342900" algn="l">
                  <a:buFont typeface="Calibri" panose="020F0502020204030204" pitchFamily="34" charset="0"/>
                  <a:buChar char="∞"/>
                </a:pPr>
                <a:r>
                  <a:rPr lang="tr-TR" b="1" dirty="0"/>
                  <a:t>2.Adım: </a:t>
                </a:r>
                <a14:m>
                  <m:oMath xmlns:m="http://schemas.openxmlformats.org/officeDocument/2006/math">
                    <m:r>
                      <a:rPr lang="tr-TR" b="1" i="0" smtClean="0">
                        <a:latin typeface="Cambria Math" panose="02040503050406030204" pitchFamily="18" charset="0"/>
                      </a:rPr>
                      <m:t> </m:t>
                    </m:r>
                    <m:r>
                      <a:rPr lang="tr-TR" b="0" i="1" smtClean="0">
                        <a:latin typeface="Cambria Math" panose="02040503050406030204" pitchFamily="18" charset="0"/>
                      </a:rPr>
                      <m:t>𝐴𝑟𝑎</m:t>
                    </m:r>
                    <m:r>
                      <a:rPr lang="tr-TR" b="0" i="1" smtClean="0">
                        <a:latin typeface="Cambria Math" panose="02040503050406030204" pitchFamily="18" charset="0"/>
                      </a:rPr>
                      <m:t> </m:t>
                    </m:r>
                    <m:r>
                      <a:rPr lang="tr-TR" b="0" i="1" smtClean="0">
                        <a:latin typeface="Cambria Math" panose="02040503050406030204" pitchFamily="18" charset="0"/>
                      </a:rPr>
                      <m:t>𝑘𝑎𝑡𝑚𝑎𝑛𝑑𝑎𝑘𝑖</m:t>
                    </m:r>
                    <m:r>
                      <a:rPr lang="tr-TR" b="0" i="1" smtClean="0">
                        <a:latin typeface="Cambria Math" panose="02040503050406030204" pitchFamily="18" charset="0"/>
                      </a:rPr>
                      <m:t> </m:t>
                    </m:r>
                    <m:r>
                      <a:rPr lang="tr-TR" b="0" i="1" smtClean="0">
                        <a:latin typeface="Cambria Math" panose="02040503050406030204" pitchFamily="18" charset="0"/>
                      </a:rPr>
                      <m:t>𝑁𝐸𝑇</m:t>
                    </m:r>
                    <m:r>
                      <a:rPr lang="tr-TR" b="0" i="1" smtClean="0">
                        <a:latin typeface="Cambria Math" panose="02040503050406030204" pitchFamily="18" charset="0"/>
                      </a:rPr>
                      <m:t> </m:t>
                    </m:r>
                    <m:r>
                      <a:rPr lang="tr-TR" b="0" i="1" smtClean="0">
                        <a:latin typeface="Cambria Math" panose="02040503050406030204" pitchFamily="18" charset="0"/>
                      </a:rPr>
                      <m:t>𝑣𝑒</m:t>
                    </m:r>
                    <m:r>
                      <a:rPr lang="tr-TR" b="0" i="1" smtClean="0">
                        <a:latin typeface="Cambria Math" panose="02040503050406030204" pitchFamily="18" charset="0"/>
                      </a:rPr>
                      <m:t> Ç</m:t>
                    </m:r>
                    <m:r>
                      <a:rPr lang="tr-TR" b="0" i="1" smtClean="0">
                        <a:latin typeface="Cambria Math" panose="02040503050406030204" pitchFamily="18" charset="0"/>
                      </a:rPr>
                      <m:t>𝚤𝑘𝑡𝚤</m:t>
                    </m:r>
                    <m:r>
                      <a:rPr lang="tr-TR" b="0" i="1" smtClean="0">
                        <a:latin typeface="Cambria Math" panose="02040503050406030204" pitchFamily="18" charset="0"/>
                      </a:rPr>
                      <m:t> </m:t>
                    </m:r>
                    <m:r>
                      <a:rPr lang="tr-TR" b="0" i="1" smtClean="0">
                        <a:latin typeface="Cambria Math" panose="02040503050406030204" pitchFamily="18" charset="0"/>
                      </a:rPr>
                      <m:t>𝑑𝑒</m:t>
                    </m:r>
                    <m:r>
                      <a:rPr lang="tr-TR" b="0" i="1" smtClean="0">
                        <a:latin typeface="Cambria Math" panose="02040503050406030204" pitchFamily="18" charset="0"/>
                      </a:rPr>
                      <m:t>ğ</m:t>
                    </m:r>
                    <m:r>
                      <a:rPr lang="tr-TR" b="0" i="1" smtClean="0">
                        <a:latin typeface="Cambria Math" panose="02040503050406030204" pitchFamily="18" charset="0"/>
                      </a:rPr>
                      <m:t>𝑒𝑟𝑙𝑒𝑟𝑖𝑛𝑖</m:t>
                    </m:r>
                    <m:r>
                      <a:rPr lang="tr-TR" b="0" i="1" smtClean="0">
                        <a:latin typeface="Cambria Math" panose="02040503050406030204" pitchFamily="18" charset="0"/>
                      </a:rPr>
                      <m:t> </m:t>
                    </m:r>
                    <m:r>
                      <a:rPr lang="tr-TR" b="0" i="1" smtClean="0">
                        <a:latin typeface="Cambria Math" panose="02040503050406030204" pitchFamily="18" charset="0"/>
                      </a:rPr>
                      <m:t>h𝑒𝑠𝑎𝑝𝑙𝑎</m:t>
                    </m:r>
                    <m:r>
                      <a:rPr lang="tr-TR" b="0" i="1" smtClean="0">
                        <a:latin typeface="Cambria Math" panose="02040503050406030204" pitchFamily="18" charset="0"/>
                      </a:rPr>
                      <m:t>:</m:t>
                    </m:r>
                  </m:oMath>
                </a14:m>
                <a:r>
                  <a:rPr lang="tr-TR" dirty="0"/>
                  <a:t> </a:t>
                </a:r>
              </a:p>
              <a:p>
                <a:pPr algn="l"/>
                <a14:m>
                  <m:oMath xmlns:m="http://schemas.openxmlformats.org/officeDocument/2006/math">
                    <m:r>
                      <a:rPr lang="tr-TR" b="0" i="1" smtClean="0">
                        <a:latin typeface="Cambria Math" panose="02040503050406030204" pitchFamily="18" charset="0"/>
                      </a:rPr>
                      <m:t>                                                                   </m:t>
                    </m:r>
                    <m:r>
                      <a:rPr lang="tr-TR" i="1">
                        <a:latin typeface="Cambria Math" panose="02040503050406030204" pitchFamily="18" charset="0"/>
                      </a:rPr>
                      <m:t>𝑁𝐸</m:t>
                    </m:r>
                    <m:sSubSup>
                      <m:sSubSupPr>
                        <m:ctrlPr>
                          <a:rPr lang="tr-TR" b="0" i="1" smtClean="0">
                            <a:latin typeface="Cambria Math" panose="02040503050406030204" pitchFamily="18" charset="0"/>
                          </a:rPr>
                        </m:ctrlPr>
                      </m:sSubSupPr>
                      <m:e>
                        <m:r>
                          <a:rPr lang="tr-TR" i="1">
                            <a:latin typeface="Cambria Math" panose="02040503050406030204" pitchFamily="18" charset="0"/>
                          </a:rPr>
                          <m:t>𝑇</m:t>
                        </m:r>
                      </m:e>
                      <m:sub>
                        <m:r>
                          <a:rPr lang="tr-TR" b="0" i="1" smtClean="0">
                            <a:latin typeface="Cambria Math" panose="02040503050406030204" pitchFamily="18" charset="0"/>
                          </a:rPr>
                          <m:t>𝑗</m:t>
                        </m:r>
                      </m:sub>
                      <m:sup>
                        <m:r>
                          <a:rPr lang="tr-TR" b="0" i="1" smtClean="0">
                            <a:latin typeface="Cambria Math" panose="02040503050406030204" pitchFamily="18" charset="0"/>
                          </a:rPr>
                          <m:t> </m:t>
                        </m:r>
                      </m:sup>
                    </m:sSubSup>
                    <m:r>
                      <a:rPr lang="tr-TR" i="1" smtClean="0">
                        <a:latin typeface="Cambria Math" panose="02040503050406030204" pitchFamily="18" charset="0"/>
                      </a:rPr>
                      <m:t>=</m:t>
                    </m:r>
                    <m:nary>
                      <m:naryPr>
                        <m:chr m:val="∑"/>
                        <m:ctrlPr>
                          <a:rPr lang="tr-TR" i="1" smtClean="0">
                            <a:latin typeface="Cambria Math" panose="02040503050406030204" pitchFamily="18" charset="0"/>
                          </a:rPr>
                        </m:ctrlPr>
                      </m:naryPr>
                      <m:sub>
                        <m:r>
                          <m:rPr>
                            <m:brk m:alnAt="23"/>
                          </m:rPr>
                          <a:rPr lang="tr-TR" b="0" i="1" smtClean="0">
                            <a:latin typeface="Cambria Math" panose="02040503050406030204" pitchFamily="18" charset="0"/>
                          </a:rPr>
                          <m:t>𝑘</m:t>
                        </m:r>
                        <m:r>
                          <a:rPr lang="tr-TR" b="0" i="1" smtClean="0">
                            <a:latin typeface="Cambria Math" panose="02040503050406030204" pitchFamily="18" charset="0"/>
                          </a:rPr>
                          <m:t>=1</m:t>
                        </m:r>
                      </m:sub>
                      <m:sup>
                        <m:r>
                          <a:rPr lang="tr-TR" b="0" i="1" smtClean="0">
                            <a:latin typeface="Cambria Math" panose="02040503050406030204" pitchFamily="18" charset="0"/>
                          </a:rPr>
                          <m:t>𝑛</m:t>
                        </m:r>
                      </m:sup>
                      <m:e>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𝐴</m:t>
                            </m:r>
                          </m:e>
                          <m:sub>
                            <m:r>
                              <a:rPr lang="tr-TR" b="0" i="1" smtClean="0">
                                <a:latin typeface="Cambria Math" panose="02040503050406030204" pitchFamily="18" charset="0"/>
                              </a:rPr>
                              <m:t>𝑘𝑗</m:t>
                            </m:r>
                          </m:sub>
                          <m:sup>
                            <m:r>
                              <a:rPr lang="tr-TR" b="0" i="1" smtClean="0">
                                <a:latin typeface="Cambria Math" panose="02040503050406030204" pitchFamily="18" charset="0"/>
                              </a:rPr>
                              <m:t> </m:t>
                            </m:r>
                          </m:sup>
                        </m:sSubSup>
                        <m:r>
                          <a:rPr lang="tr-TR" b="0" i="1" smtClean="0">
                            <a:latin typeface="Cambria Math" panose="02040503050406030204" pitchFamily="18" charset="0"/>
                          </a:rPr>
                          <m:t>.</m:t>
                        </m:r>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Ç</m:t>
                            </m:r>
                          </m:e>
                          <m:sub>
                            <m:r>
                              <a:rPr lang="tr-TR" b="0" i="1" smtClean="0">
                                <a:latin typeface="Cambria Math" panose="02040503050406030204" pitchFamily="18" charset="0"/>
                              </a:rPr>
                              <m:t>𝑘</m:t>
                            </m:r>
                          </m:sub>
                          <m:sup>
                            <m:r>
                              <a:rPr lang="tr-TR" b="0" i="1" smtClean="0">
                                <a:latin typeface="Cambria Math" panose="02040503050406030204" pitchFamily="18" charset="0"/>
                              </a:rPr>
                              <m:t> </m:t>
                            </m:r>
                          </m:sup>
                        </m:sSubSup>
                        <m:r>
                          <a:rPr lang="tr-TR" b="0" i="1" smtClean="0">
                            <a:latin typeface="Cambria Math" panose="02040503050406030204" pitchFamily="18" charset="0"/>
                          </a:rPr>
                          <m:t>+</m:t>
                        </m:r>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𝐵</m:t>
                            </m:r>
                          </m:e>
                          <m:sub>
                            <m:r>
                              <a:rPr lang="tr-TR" b="0" i="1" smtClean="0">
                                <a:latin typeface="Cambria Math" panose="02040503050406030204" pitchFamily="18" charset="0"/>
                              </a:rPr>
                              <m:t>𝑗</m:t>
                            </m:r>
                          </m:sub>
                          <m:sup>
                            <m:r>
                              <a:rPr lang="tr-TR" b="0" i="1" smtClean="0">
                                <a:latin typeface="Cambria Math" panose="02040503050406030204" pitchFamily="18" charset="0"/>
                              </a:rPr>
                              <m:t> </m:t>
                            </m:r>
                          </m:sup>
                        </m:sSubSup>
                      </m:e>
                    </m:nary>
                  </m:oMath>
                </a14:m>
                <a:r>
                  <a:rPr lang="tr-TR" dirty="0"/>
                  <a:t> </a:t>
                </a:r>
              </a:p>
              <a:p>
                <a:pPr algn="l"/>
                <a:endParaRPr lang="tr-TR" dirty="0"/>
              </a:p>
              <a:p>
                <a:pPr algn="l"/>
                <a14:m>
                  <m:oMathPara xmlns:m="http://schemas.openxmlformats.org/officeDocument/2006/math">
                    <m:oMathParaPr>
                      <m:jc m:val="centerGroup"/>
                    </m:oMathParaPr>
                    <m:oMath xmlns:m="http://schemas.openxmlformats.org/officeDocument/2006/math">
                      <m:sSubSup>
                        <m:sSubSupPr>
                          <m:ctrlPr>
                            <a:rPr lang="tr-TR" b="0" i="1" smtClean="0">
                              <a:latin typeface="Cambria Math" panose="02040503050406030204" pitchFamily="18" charset="0"/>
                            </a:rPr>
                          </m:ctrlPr>
                        </m:sSubSupPr>
                        <m:e>
                          <m:r>
                            <a:rPr lang="tr-TR" i="1">
                              <a:latin typeface="Cambria Math" panose="02040503050406030204" pitchFamily="18" charset="0"/>
                            </a:rPr>
                            <m:t>Ç</m:t>
                          </m:r>
                        </m:e>
                        <m:sub>
                          <m:r>
                            <a:rPr lang="tr-TR" b="0" i="1" smtClean="0">
                              <a:latin typeface="Cambria Math" panose="02040503050406030204" pitchFamily="18" charset="0"/>
                            </a:rPr>
                            <m:t>𝑗</m:t>
                          </m:r>
                        </m:sub>
                        <m:sup>
                          <m:r>
                            <a:rPr lang="tr-TR" b="0" i="1" smtClean="0">
                              <a:latin typeface="Cambria Math" panose="02040503050406030204" pitchFamily="18" charset="0"/>
                            </a:rPr>
                            <m:t> </m:t>
                          </m:r>
                        </m:sup>
                      </m:sSubSup>
                      <m:r>
                        <a:rPr lang="tr-TR" i="1">
                          <a:latin typeface="Cambria Math" panose="02040503050406030204" pitchFamily="18" charset="0"/>
                        </a:rPr>
                        <m:t>=</m:t>
                      </m:r>
                      <m:r>
                        <a:rPr lang="tr-TR" i="1">
                          <a:latin typeface="Cambria Math" panose="02040503050406030204" pitchFamily="18" charset="0"/>
                        </a:rPr>
                        <m:t>𝑓</m:t>
                      </m:r>
                      <m:d>
                        <m:dPr>
                          <m:ctrlPr>
                            <a:rPr lang="tr-TR" i="1">
                              <a:latin typeface="Cambria Math" panose="02040503050406030204" pitchFamily="18" charset="0"/>
                            </a:rPr>
                          </m:ctrlPr>
                        </m:dPr>
                        <m:e>
                          <m:r>
                            <a:rPr lang="tr-TR" i="1">
                              <a:latin typeface="Cambria Math" panose="02040503050406030204" pitchFamily="18" charset="0"/>
                            </a:rPr>
                            <m:t>𝑁𝐸</m:t>
                          </m:r>
                          <m:sSubSup>
                            <m:sSubSupPr>
                              <m:ctrlPr>
                                <a:rPr lang="tr-TR" b="0" i="1" smtClean="0">
                                  <a:latin typeface="Cambria Math" panose="02040503050406030204" pitchFamily="18" charset="0"/>
                                </a:rPr>
                              </m:ctrlPr>
                            </m:sSubSupPr>
                            <m:e>
                              <m:r>
                                <a:rPr lang="tr-TR" i="1">
                                  <a:latin typeface="Cambria Math" panose="02040503050406030204" pitchFamily="18" charset="0"/>
                                </a:rPr>
                                <m:t>𝑇</m:t>
                              </m:r>
                            </m:e>
                            <m:sub>
                              <m:r>
                                <a:rPr lang="tr-TR" b="0" i="1" smtClean="0">
                                  <a:latin typeface="Cambria Math" panose="02040503050406030204" pitchFamily="18" charset="0"/>
                                </a:rPr>
                                <m:t>𝑗</m:t>
                              </m:r>
                            </m:sub>
                            <m:sup>
                              <m:r>
                                <a:rPr lang="tr-TR" b="0" i="1" smtClean="0">
                                  <a:latin typeface="Cambria Math" panose="02040503050406030204" pitchFamily="18" charset="0"/>
                                </a:rPr>
                                <m:t> </m:t>
                              </m:r>
                            </m:sup>
                          </m:sSubSup>
                        </m:e>
                      </m:d>
                    </m:oMath>
                  </m:oMathPara>
                </a14:m>
                <a:endParaRPr lang="tr-TR" dirty="0"/>
              </a:p>
              <a:p>
                <a:pPr algn="l"/>
                <a:endParaRPr lang="tr-TR" dirty="0"/>
              </a:p>
              <a:p>
                <a:pPr algn="l"/>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𝐹</m:t>
                      </m:r>
                      <m:d>
                        <m:dPr>
                          <m:ctrlPr>
                            <a:rPr lang="tr-TR" i="1">
                              <a:latin typeface="Cambria Math" panose="02040503050406030204" pitchFamily="18" charset="0"/>
                            </a:rPr>
                          </m:ctrlPr>
                        </m:dPr>
                        <m:e>
                          <m:r>
                            <a:rPr lang="tr-TR" i="1">
                              <a:latin typeface="Cambria Math" panose="02040503050406030204" pitchFamily="18" charset="0"/>
                            </a:rPr>
                            <m:t>𝑁𝐸</m:t>
                          </m:r>
                          <m:sSubSup>
                            <m:sSubSupPr>
                              <m:ctrlPr>
                                <a:rPr lang="tr-TR" b="0" i="1" smtClean="0">
                                  <a:latin typeface="Cambria Math" panose="02040503050406030204" pitchFamily="18" charset="0"/>
                                </a:rPr>
                              </m:ctrlPr>
                            </m:sSubSupPr>
                            <m:e>
                              <m:r>
                                <a:rPr lang="tr-TR" i="1">
                                  <a:latin typeface="Cambria Math" panose="02040503050406030204" pitchFamily="18" charset="0"/>
                                </a:rPr>
                                <m:t>𝑇</m:t>
                              </m:r>
                            </m:e>
                            <m:sub>
                              <m:r>
                                <a:rPr lang="tr-TR" b="0" i="1" smtClean="0">
                                  <a:latin typeface="Cambria Math" panose="02040503050406030204" pitchFamily="18" charset="0"/>
                                </a:rPr>
                                <m:t>𝑗</m:t>
                              </m:r>
                            </m:sub>
                            <m:sup>
                              <m:r>
                                <a:rPr lang="tr-TR" b="0" i="1" smtClean="0">
                                  <a:latin typeface="Cambria Math" panose="02040503050406030204" pitchFamily="18" charset="0"/>
                                </a:rPr>
                                <m:t> </m:t>
                              </m:r>
                            </m:sup>
                          </m:sSubSup>
                        </m:e>
                      </m:d>
                      <m:r>
                        <a:rPr lang="tr-TR" i="1">
                          <a:latin typeface="Cambria Math" panose="02040503050406030204" pitchFamily="18" charset="0"/>
                        </a:rPr>
                        <m:t>=</m:t>
                      </m:r>
                      <m:f>
                        <m:fPr>
                          <m:ctrlPr>
                            <a:rPr lang="tr-TR" i="1">
                              <a:latin typeface="Cambria Math" panose="02040503050406030204" pitchFamily="18" charset="0"/>
                            </a:rPr>
                          </m:ctrlPr>
                        </m:fPr>
                        <m:num>
                          <m:r>
                            <a:rPr lang="tr-TR" i="1">
                              <a:latin typeface="Cambria Math" panose="02040503050406030204" pitchFamily="18" charset="0"/>
                            </a:rPr>
                            <m:t>1</m:t>
                          </m:r>
                        </m:num>
                        <m:den>
                          <m:r>
                            <a:rPr lang="tr-TR" i="1">
                              <a:latin typeface="Cambria Math" panose="02040503050406030204" pitchFamily="18" charset="0"/>
                            </a:rPr>
                            <m:t>1+</m:t>
                          </m:r>
                          <m:sSup>
                            <m:sSupPr>
                              <m:ctrlPr>
                                <a:rPr lang="tr-TR" i="1">
                                  <a:latin typeface="Cambria Math" panose="02040503050406030204" pitchFamily="18" charset="0"/>
                                </a:rPr>
                              </m:ctrlPr>
                            </m:sSupPr>
                            <m:e>
                              <m:r>
                                <a:rPr lang="tr-TR" i="1">
                                  <a:latin typeface="Cambria Math" panose="02040503050406030204" pitchFamily="18" charset="0"/>
                                </a:rPr>
                                <m:t>𝑒</m:t>
                              </m:r>
                            </m:e>
                            <m:sup>
                              <m:r>
                                <a:rPr lang="tr-TR" i="1">
                                  <a:latin typeface="Cambria Math" panose="02040503050406030204" pitchFamily="18" charset="0"/>
                                </a:rPr>
                                <m:t>−</m:t>
                              </m:r>
                              <m:r>
                                <a:rPr lang="tr-TR" i="1">
                                  <a:latin typeface="Cambria Math" panose="02040503050406030204" pitchFamily="18" charset="0"/>
                                </a:rPr>
                                <m:t>𝑁𝐸</m:t>
                              </m:r>
                              <m:sSubSup>
                                <m:sSubSupPr>
                                  <m:ctrlPr>
                                    <a:rPr lang="tr-TR" b="0" i="1" smtClean="0">
                                      <a:latin typeface="Cambria Math" panose="02040503050406030204" pitchFamily="18" charset="0"/>
                                    </a:rPr>
                                  </m:ctrlPr>
                                </m:sSubSupPr>
                                <m:e>
                                  <m:r>
                                    <a:rPr lang="tr-TR" i="1">
                                      <a:latin typeface="Cambria Math" panose="02040503050406030204" pitchFamily="18" charset="0"/>
                                    </a:rPr>
                                    <m:t>𝑇</m:t>
                                  </m:r>
                                </m:e>
                                <m:sub>
                                  <m:r>
                                    <a:rPr lang="tr-TR" b="0" i="1" smtClean="0">
                                      <a:latin typeface="Cambria Math" panose="02040503050406030204" pitchFamily="18" charset="0"/>
                                    </a:rPr>
                                    <m:t>𝑗</m:t>
                                  </m:r>
                                </m:sub>
                                <m:sup>
                                  <m:r>
                                    <a:rPr lang="tr-TR" b="0" i="1" smtClean="0">
                                      <a:latin typeface="Cambria Math" panose="02040503050406030204" pitchFamily="18" charset="0"/>
                                    </a:rPr>
                                    <m:t> </m:t>
                                  </m:r>
                                </m:sup>
                              </m:sSubSup>
                            </m:sup>
                          </m:sSup>
                        </m:den>
                      </m:f>
                    </m:oMath>
                  </m:oMathPara>
                </a14:m>
                <a:endParaRPr lang="tr-TR" b="0" dirty="0"/>
              </a:p>
              <a:p>
                <a:pPr algn="l"/>
                <a:endParaRPr lang="tr-TR" b="1" dirty="0"/>
              </a:p>
              <a:p>
                <a:pPr marL="342900" indent="-342900" algn="l">
                  <a:buFont typeface="Calibri" panose="020F0502020204030204" pitchFamily="34" charset="0"/>
                  <a:buChar char="∞"/>
                </a:pPr>
                <a:endParaRPr lang="tr-TR" dirty="0"/>
              </a:p>
            </p:txBody>
          </p:sp>
        </mc:Choice>
        <mc:Fallback xmlns="">
          <p:sp>
            <p:nvSpPr>
              <p:cNvPr id="48" name="Alt Başlık 2">
                <a:extLst>
                  <a:ext uri="{FF2B5EF4-FFF2-40B4-BE49-F238E27FC236}">
                    <a16:creationId xmlns:a16="http://schemas.microsoft.com/office/drawing/2014/main" id="{D24062D9-66CF-A154-BDF9-A0B0EB443233}"/>
                  </a:ext>
                </a:extLst>
              </p:cNvPr>
              <p:cNvSpPr txBox="1">
                <a:spLocks noRot="1" noChangeAspect="1" noMove="1" noResize="1" noEditPoints="1" noAdjustHandles="1" noChangeArrowheads="1" noChangeShapeType="1" noTextEdit="1"/>
              </p:cNvSpPr>
              <p:nvPr/>
            </p:nvSpPr>
            <p:spPr>
              <a:xfrm>
                <a:off x="131628" y="2983515"/>
                <a:ext cx="11843657" cy="3676424"/>
              </a:xfrm>
              <a:prstGeom prst="rect">
                <a:avLst/>
              </a:prstGeom>
              <a:blipFill>
                <a:blip r:embed="rId2"/>
                <a:stretch>
                  <a:fillRect l="-824" t="-2483"/>
                </a:stretch>
              </a:blipFill>
            </p:spPr>
            <p:txBody>
              <a:bodyPr/>
              <a:lstStyle/>
              <a:p>
                <a:r>
                  <a:rPr lang="tr-TR">
                    <a:noFill/>
                  </a:rPr>
                  <a:t> </a:t>
                </a:r>
              </a:p>
            </p:txBody>
          </p:sp>
        </mc:Fallback>
      </mc:AlternateContent>
    </p:spTree>
    <p:extLst>
      <p:ext uri="{BB962C8B-B14F-4D97-AF65-F5344CB8AC3E}">
        <p14:creationId xmlns:p14="http://schemas.microsoft.com/office/powerpoint/2010/main" val="204635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fade">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2" end="2"/>
                                            </p:txEl>
                                          </p:spTgt>
                                        </p:tgtEl>
                                        <p:attrNameLst>
                                          <p:attrName>style.visibility</p:attrName>
                                        </p:attrNameLst>
                                      </p:cBhvr>
                                      <p:to>
                                        <p:strVal val="visible"/>
                                      </p:to>
                                    </p:set>
                                    <p:animEffect transition="in" filter="fade">
                                      <p:cBhvr>
                                        <p:cTn id="17" dur="500"/>
                                        <p:tgtEl>
                                          <p:spTgt spid="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xEl>
                                              <p:pRg st="3" end="3"/>
                                            </p:txEl>
                                          </p:spTgt>
                                        </p:tgtEl>
                                        <p:attrNameLst>
                                          <p:attrName>style.visibility</p:attrName>
                                        </p:attrNameLst>
                                      </p:cBhvr>
                                      <p:to>
                                        <p:strVal val="visible"/>
                                      </p:to>
                                    </p:set>
                                    <p:animEffect transition="in" filter="fade">
                                      <p:cBhvr>
                                        <p:cTn id="22" dur="500"/>
                                        <p:tgtEl>
                                          <p:spTgt spid="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xEl>
                                              <p:pRg st="5" end="5"/>
                                            </p:txEl>
                                          </p:spTgt>
                                        </p:tgtEl>
                                        <p:attrNameLst>
                                          <p:attrName>style.visibility</p:attrName>
                                        </p:attrNameLst>
                                      </p:cBhvr>
                                      <p:to>
                                        <p:strVal val="visible"/>
                                      </p:to>
                                    </p:set>
                                    <p:animEffect transition="in" filter="fade">
                                      <p:cBhvr>
                                        <p:cTn id="27" dur="500"/>
                                        <p:tgtEl>
                                          <p:spTgt spid="4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xEl>
                                              <p:pRg st="7" end="7"/>
                                            </p:txEl>
                                          </p:spTgt>
                                        </p:tgtEl>
                                        <p:attrNameLst>
                                          <p:attrName>style.visibility</p:attrName>
                                        </p:attrNameLst>
                                      </p:cBhvr>
                                      <p:to>
                                        <p:strVal val="visible"/>
                                      </p:to>
                                    </p:set>
                                    <p:animEffect transition="in" filter="fade">
                                      <p:cBhvr>
                                        <p:cTn id="32" dur="500"/>
                                        <p:tgtEl>
                                          <p:spTgt spid="4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İleriye Doğru Hesaplama</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13</a:t>
            </a:fld>
            <a:endParaRPr lang="tr-TR"/>
          </a:p>
        </p:txBody>
      </p:sp>
      <p:sp>
        <p:nvSpPr>
          <p:cNvPr id="8" name="Alt Başlık 2">
            <a:extLst>
              <a:ext uri="{FF2B5EF4-FFF2-40B4-BE49-F238E27FC236}">
                <a16:creationId xmlns:a16="http://schemas.microsoft.com/office/drawing/2014/main" id="{5810D185-2610-4756-E966-7C03D7A22F29}"/>
              </a:ext>
            </a:extLst>
          </p:cNvPr>
          <p:cNvSpPr txBox="1">
            <a:spLocks/>
          </p:cNvSpPr>
          <p:nvPr/>
        </p:nvSpPr>
        <p:spPr>
          <a:xfrm>
            <a:off x="3207033"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8" name="Alt Başlık 2">
            <a:extLst>
              <a:ext uri="{FF2B5EF4-FFF2-40B4-BE49-F238E27FC236}">
                <a16:creationId xmlns:a16="http://schemas.microsoft.com/office/drawing/2014/main" id="{25E74DBC-ADDC-428A-0BC5-A0BBB6AD91FF}"/>
              </a:ext>
            </a:extLst>
          </p:cNvPr>
          <p:cNvSpPr txBox="1">
            <a:spLocks/>
          </p:cNvSpPr>
          <p:nvPr/>
        </p:nvSpPr>
        <p:spPr>
          <a:xfrm>
            <a:off x="3149440" y="165241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4" name="Düz Ok Bağlayıcısı 3">
            <a:extLst>
              <a:ext uri="{FF2B5EF4-FFF2-40B4-BE49-F238E27FC236}">
                <a16:creationId xmlns:a16="http://schemas.microsoft.com/office/drawing/2014/main" id="{594CFC75-3830-FB65-22BC-CAF58D0C159C}"/>
              </a:ext>
            </a:extLst>
          </p:cNvPr>
          <p:cNvCxnSpPr>
            <a:cxnSpLocks/>
            <a:stCxn id="13" idx="6"/>
            <a:endCxn id="12" idx="2"/>
          </p:cNvCxnSpPr>
          <p:nvPr/>
        </p:nvCxnSpPr>
        <p:spPr>
          <a:xfrm>
            <a:off x="5524607" y="93212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AB52AE7C-03A5-A279-59BF-35CCABCFF67C}"/>
              </a:ext>
            </a:extLst>
          </p:cNvPr>
          <p:cNvSpPr/>
          <p:nvPr/>
        </p:nvSpPr>
        <p:spPr>
          <a:xfrm>
            <a:off x="4889211" y="60063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 name="Düz Ok Bağlayıcısı 13">
            <a:extLst>
              <a:ext uri="{FF2B5EF4-FFF2-40B4-BE49-F238E27FC236}">
                <a16:creationId xmlns:a16="http://schemas.microsoft.com/office/drawing/2014/main" id="{C84FF858-0005-6208-3713-75E97643DFED}"/>
              </a:ext>
            </a:extLst>
          </p:cNvPr>
          <p:cNvCxnSpPr>
            <a:cxnSpLocks/>
            <a:stCxn id="8" idx="3"/>
            <a:endCxn id="13" idx="2"/>
          </p:cNvCxnSpPr>
          <p:nvPr/>
        </p:nvCxnSpPr>
        <p:spPr>
          <a:xfrm flipV="1">
            <a:off x="4222584" y="93212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F14EE71D-7047-6ED8-5B08-FF7CFCF5CD5A}"/>
              </a:ext>
            </a:extLst>
          </p:cNvPr>
          <p:cNvCxnSpPr>
            <a:cxnSpLocks/>
            <a:stCxn id="35" idx="6"/>
            <a:endCxn id="17" idx="1"/>
          </p:cNvCxnSpPr>
          <p:nvPr/>
        </p:nvCxnSpPr>
        <p:spPr>
          <a:xfrm>
            <a:off x="10225532" y="93212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7" name="Alt Başlık 2">
            <a:extLst>
              <a:ext uri="{FF2B5EF4-FFF2-40B4-BE49-F238E27FC236}">
                <a16:creationId xmlns:a16="http://schemas.microsoft.com/office/drawing/2014/main" id="{3D54A92D-C92C-4A08-3FE4-71A2A6F58ABB}"/>
              </a:ext>
            </a:extLst>
          </p:cNvPr>
          <p:cNvSpPr txBox="1">
            <a:spLocks/>
          </p:cNvSpPr>
          <p:nvPr/>
        </p:nvSpPr>
        <p:spPr>
          <a:xfrm>
            <a:off x="10866400"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19" name="Oval 18">
            <a:extLst>
              <a:ext uri="{FF2B5EF4-FFF2-40B4-BE49-F238E27FC236}">
                <a16:creationId xmlns:a16="http://schemas.microsoft.com/office/drawing/2014/main" id="{0AD7EA2B-33CA-4F57-7CBD-46A0BC297CBB}"/>
              </a:ext>
            </a:extLst>
          </p:cNvPr>
          <p:cNvSpPr/>
          <p:nvPr/>
        </p:nvSpPr>
        <p:spPr>
          <a:xfrm>
            <a:off x="4890842" y="151139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0" name="Düz Ok Bağlayıcısı 19">
            <a:extLst>
              <a:ext uri="{FF2B5EF4-FFF2-40B4-BE49-F238E27FC236}">
                <a16:creationId xmlns:a16="http://schemas.microsoft.com/office/drawing/2014/main" id="{9370FDD3-3395-BB82-D45F-6E52FDF2C983}"/>
              </a:ext>
            </a:extLst>
          </p:cNvPr>
          <p:cNvCxnSpPr>
            <a:cxnSpLocks/>
            <a:stCxn id="18" idx="3"/>
            <a:endCxn id="19" idx="2"/>
          </p:cNvCxnSpPr>
          <p:nvPr/>
        </p:nvCxnSpPr>
        <p:spPr>
          <a:xfrm>
            <a:off x="4164991" y="184287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9C5D59D4-64F6-46DC-474C-4544D25C0E8D}"/>
              </a:ext>
            </a:extLst>
          </p:cNvPr>
          <p:cNvCxnSpPr>
            <a:cxnSpLocks/>
            <a:stCxn id="19" idx="6"/>
            <a:endCxn id="12" idx="2"/>
          </p:cNvCxnSpPr>
          <p:nvPr/>
        </p:nvCxnSpPr>
        <p:spPr>
          <a:xfrm flipV="1">
            <a:off x="5526238" y="93212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6" name="Oval 35">
            <a:extLst>
              <a:ext uri="{FF2B5EF4-FFF2-40B4-BE49-F238E27FC236}">
                <a16:creationId xmlns:a16="http://schemas.microsoft.com/office/drawing/2014/main" id="{546E7790-3515-6848-692C-6B96D0D2BC89}"/>
              </a:ext>
            </a:extLst>
          </p:cNvPr>
          <p:cNvSpPr/>
          <p:nvPr/>
        </p:nvSpPr>
        <p:spPr>
          <a:xfrm>
            <a:off x="6053457"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7" name="Düz Ok Bağlayıcısı 36">
            <a:extLst>
              <a:ext uri="{FF2B5EF4-FFF2-40B4-BE49-F238E27FC236}">
                <a16:creationId xmlns:a16="http://schemas.microsoft.com/office/drawing/2014/main" id="{4ABD0D80-171B-0B2D-8A79-879F90DD9C93}"/>
              </a:ext>
            </a:extLst>
          </p:cNvPr>
          <p:cNvCxnSpPr>
            <a:cxnSpLocks/>
            <a:stCxn id="36" idx="0"/>
            <a:endCxn id="12" idx="2"/>
          </p:cNvCxnSpPr>
          <p:nvPr/>
        </p:nvCxnSpPr>
        <p:spPr>
          <a:xfrm flipV="1">
            <a:off x="6371155" y="932125"/>
            <a:ext cx="898370" cy="1454888"/>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id="{36BABB41-EC83-72EA-A624-E882EE0EF6C5}"/>
              </a:ext>
            </a:extLst>
          </p:cNvPr>
          <p:cNvSpPr/>
          <p:nvPr/>
        </p:nvSpPr>
        <p:spPr>
          <a:xfrm>
            <a:off x="7269525" y="57914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2" name="Oval 31">
            <a:extLst>
              <a:ext uri="{FF2B5EF4-FFF2-40B4-BE49-F238E27FC236}">
                <a16:creationId xmlns:a16="http://schemas.microsoft.com/office/drawing/2014/main" id="{127AEA95-27DE-E022-E015-4D69993DC651}"/>
              </a:ext>
            </a:extLst>
          </p:cNvPr>
          <p:cNvSpPr/>
          <p:nvPr/>
        </p:nvSpPr>
        <p:spPr>
          <a:xfrm>
            <a:off x="7289444" y="148307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5" name="Oval 34">
            <a:extLst>
              <a:ext uri="{FF2B5EF4-FFF2-40B4-BE49-F238E27FC236}">
                <a16:creationId xmlns:a16="http://schemas.microsoft.com/office/drawing/2014/main" id="{ACA9AA3D-261C-5EFF-057C-7695B02A6FA3}"/>
              </a:ext>
            </a:extLst>
          </p:cNvPr>
          <p:cNvSpPr/>
          <p:nvPr/>
        </p:nvSpPr>
        <p:spPr>
          <a:xfrm>
            <a:off x="9467822" y="61610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4" name="Düz Ok Bağlayıcısı 43">
            <a:extLst>
              <a:ext uri="{FF2B5EF4-FFF2-40B4-BE49-F238E27FC236}">
                <a16:creationId xmlns:a16="http://schemas.microsoft.com/office/drawing/2014/main" id="{E1167316-0492-C8BB-CE59-16F2CAB75E82}"/>
              </a:ext>
            </a:extLst>
          </p:cNvPr>
          <p:cNvCxnSpPr>
            <a:cxnSpLocks/>
            <a:stCxn id="32" idx="6"/>
            <a:endCxn id="35" idx="2"/>
          </p:cNvCxnSpPr>
          <p:nvPr/>
        </p:nvCxnSpPr>
        <p:spPr>
          <a:xfrm flipV="1">
            <a:off x="8082931" y="93212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5" name="Düz Ok Bağlayıcısı 54">
            <a:extLst>
              <a:ext uri="{FF2B5EF4-FFF2-40B4-BE49-F238E27FC236}">
                <a16:creationId xmlns:a16="http://schemas.microsoft.com/office/drawing/2014/main" id="{7379F46D-CC31-2F1F-84F2-676F9E13B9C7}"/>
              </a:ext>
            </a:extLst>
          </p:cNvPr>
          <p:cNvCxnSpPr>
            <a:cxnSpLocks/>
            <a:stCxn id="13" idx="6"/>
            <a:endCxn id="32" idx="2"/>
          </p:cNvCxnSpPr>
          <p:nvPr/>
        </p:nvCxnSpPr>
        <p:spPr>
          <a:xfrm>
            <a:off x="5524607" y="93212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Düz Ok Bağlayıcısı 65">
            <a:extLst>
              <a:ext uri="{FF2B5EF4-FFF2-40B4-BE49-F238E27FC236}">
                <a16:creationId xmlns:a16="http://schemas.microsoft.com/office/drawing/2014/main" id="{1E30496A-6A15-B8C2-44F7-6DDD0CFDF0C1}"/>
              </a:ext>
            </a:extLst>
          </p:cNvPr>
          <p:cNvCxnSpPr>
            <a:cxnSpLocks/>
            <a:stCxn id="19" idx="6"/>
            <a:endCxn id="32" idx="2"/>
          </p:cNvCxnSpPr>
          <p:nvPr/>
        </p:nvCxnSpPr>
        <p:spPr>
          <a:xfrm flipV="1">
            <a:off x="5526238" y="183606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8" name="Düz Ok Bağlayıcısı 77">
            <a:extLst>
              <a:ext uri="{FF2B5EF4-FFF2-40B4-BE49-F238E27FC236}">
                <a16:creationId xmlns:a16="http://schemas.microsoft.com/office/drawing/2014/main" id="{26E6B89A-8823-12C9-5D9D-731337DFA2B0}"/>
              </a:ext>
            </a:extLst>
          </p:cNvPr>
          <p:cNvCxnSpPr>
            <a:cxnSpLocks/>
            <a:stCxn id="12" idx="6"/>
            <a:endCxn id="35" idx="2"/>
          </p:cNvCxnSpPr>
          <p:nvPr/>
        </p:nvCxnSpPr>
        <p:spPr>
          <a:xfrm flipV="1">
            <a:off x="8063012" y="93212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3" name="Düz Ok Bağlayıcısı 122">
            <a:extLst>
              <a:ext uri="{FF2B5EF4-FFF2-40B4-BE49-F238E27FC236}">
                <a16:creationId xmlns:a16="http://schemas.microsoft.com/office/drawing/2014/main" id="{0BAFC179-20B6-EF23-A05B-FFA487D81523}"/>
              </a:ext>
            </a:extLst>
          </p:cNvPr>
          <p:cNvCxnSpPr>
            <a:cxnSpLocks/>
            <a:stCxn id="36" idx="0"/>
            <a:endCxn id="32" idx="2"/>
          </p:cNvCxnSpPr>
          <p:nvPr/>
        </p:nvCxnSpPr>
        <p:spPr>
          <a:xfrm flipV="1">
            <a:off x="6371155" y="1836061"/>
            <a:ext cx="918289" cy="550952"/>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9" name="Oval 128">
            <a:extLst>
              <a:ext uri="{FF2B5EF4-FFF2-40B4-BE49-F238E27FC236}">
                <a16:creationId xmlns:a16="http://schemas.microsoft.com/office/drawing/2014/main" id="{65BEE119-0668-8DD4-F5E7-82844C52B907}"/>
              </a:ext>
            </a:extLst>
          </p:cNvPr>
          <p:cNvSpPr/>
          <p:nvPr/>
        </p:nvSpPr>
        <p:spPr>
          <a:xfrm>
            <a:off x="8832426"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130" name="Düz Ok Bağlayıcısı 129">
            <a:extLst>
              <a:ext uri="{FF2B5EF4-FFF2-40B4-BE49-F238E27FC236}">
                <a16:creationId xmlns:a16="http://schemas.microsoft.com/office/drawing/2014/main" id="{495A4F8F-7486-A8A7-3B2D-1A9BF43C2893}"/>
              </a:ext>
            </a:extLst>
          </p:cNvPr>
          <p:cNvCxnSpPr>
            <a:cxnSpLocks/>
            <a:stCxn id="129" idx="0"/>
            <a:endCxn id="35" idx="2"/>
          </p:cNvCxnSpPr>
          <p:nvPr/>
        </p:nvCxnSpPr>
        <p:spPr>
          <a:xfrm flipV="1">
            <a:off x="9150124" y="932124"/>
            <a:ext cx="317698" cy="1454889"/>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sp>
        <p:nvSpPr>
          <p:cNvPr id="15" name="Metin kutusu 14">
            <a:extLst>
              <a:ext uri="{FF2B5EF4-FFF2-40B4-BE49-F238E27FC236}">
                <a16:creationId xmlns:a16="http://schemas.microsoft.com/office/drawing/2014/main" id="{03D06C84-5B02-86F3-7CD7-6C8BA6A1C399}"/>
              </a:ext>
            </a:extLst>
          </p:cNvPr>
          <p:cNvSpPr txBox="1"/>
          <p:nvPr/>
        </p:nvSpPr>
        <p:spPr>
          <a:xfrm>
            <a:off x="4932063" y="728424"/>
            <a:ext cx="530352" cy="369332"/>
          </a:xfrm>
          <a:prstGeom prst="rect">
            <a:avLst/>
          </a:prstGeom>
          <a:noFill/>
        </p:spPr>
        <p:txBody>
          <a:bodyPr wrap="square">
            <a:spAutoFit/>
          </a:bodyPr>
          <a:lstStyle/>
          <a:p>
            <a:pPr algn="ctr"/>
            <a:r>
              <a:rPr lang="tr-TR" dirty="0">
                <a:solidFill>
                  <a:srgbClr val="FF0000"/>
                </a:solidFill>
              </a:rPr>
              <a:t>1</a:t>
            </a:r>
          </a:p>
        </p:txBody>
      </p:sp>
      <p:sp>
        <p:nvSpPr>
          <p:cNvPr id="21" name="Metin kutusu 20">
            <a:extLst>
              <a:ext uri="{FF2B5EF4-FFF2-40B4-BE49-F238E27FC236}">
                <a16:creationId xmlns:a16="http://schemas.microsoft.com/office/drawing/2014/main" id="{4AE04740-61DF-9506-1B44-298F552E3F1C}"/>
              </a:ext>
            </a:extLst>
          </p:cNvPr>
          <p:cNvSpPr txBox="1"/>
          <p:nvPr/>
        </p:nvSpPr>
        <p:spPr>
          <a:xfrm>
            <a:off x="4941733" y="1679584"/>
            <a:ext cx="530352" cy="369332"/>
          </a:xfrm>
          <a:prstGeom prst="rect">
            <a:avLst/>
          </a:prstGeom>
          <a:noFill/>
        </p:spPr>
        <p:txBody>
          <a:bodyPr wrap="square">
            <a:spAutoFit/>
          </a:bodyPr>
          <a:lstStyle/>
          <a:p>
            <a:pPr algn="ctr"/>
            <a:r>
              <a:rPr lang="tr-TR" dirty="0">
                <a:solidFill>
                  <a:srgbClr val="FF0000"/>
                </a:solidFill>
              </a:rPr>
              <a:t>2</a:t>
            </a:r>
          </a:p>
        </p:txBody>
      </p:sp>
      <p:sp>
        <p:nvSpPr>
          <p:cNvPr id="25" name="Metin kutusu 24">
            <a:extLst>
              <a:ext uri="{FF2B5EF4-FFF2-40B4-BE49-F238E27FC236}">
                <a16:creationId xmlns:a16="http://schemas.microsoft.com/office/drawing/2014/main" id="{48A2A2D8-C5CB-43C5-966D-BA70AA3D7F7E}"/>
              </a:ext>
            </a:extLst>
          </p:cNvPr>
          <p:cNvSpPr txBox="1"/>
          <p:nvPr/>
        </p:nvSpPr>
        <p:spPr>
          <a:xfrm>
            <a:off x="7424973" y="728424"/>
            <a:ext cx="530352" cy="369332"/>
          </a:xfrm>
          <a:prstGeom prst="rect">
            <a:avLst/>
          </a:prstGeom>
          <a:noFill/>
        </p:spPr>
        <p:txBody>
          <a:bodyPr wrap="square">
            <a:spAutoFit/>
          </a:bodyPr>
          <a:lstStyle/>
          <a:p>
            <a:pPr algn="ctr"/>
            <a:r>
              <a:rPr lang="tr-TR" dirty="0">
                <a:solidFill>
                  <a:srgbClr val="FF0000"/>
                </a:solidFill>
              </a:rPr>
              <a:t>3</a:t>
            </a:r>
          </a:p>
        </p:txBody>
      </p:sp>
      <p:sp>
        <p:nvSpPr>
          <p:cNvPr id="28" name="Metin kutusu 27">
            <a:extLst>
              <a:ext uri="{FF2B5EF4-FFF2-40B4-BE49-F238E27FC236}">
                <a16:creationId xmlns:a16="http://schemas.microsoft.com/office/drawing/2014/main" id="{B7EAC54D-BD75-1C1D-4C2F-7761B0029F68}"/>
              </a:ext>
            </a:extLst>
          </p:cNvPr>
          <p:cNvSpPr txBox="1"/>
          <p:nvPr/>
        </p:nvSpPr>
        <p:spPr>
          <a:xfrm>
            <a:off x="7421011" y="1626103"/>
            <a:ext cx="530352" cy="369332"/>
          </a:xfrm>
          <a:prstGeom prst="rect">
            <a:avLst/>
          </a:prstGeom>
          <a:noFill/>
        </p:spPr>
        <p:txBody>
          <a:bodyPr wrap="square">
            <a:spAutoFit/>
          </a:bodyPr>
          <a:lstStyle/>
          <a:p>
            <a:pPr algn="ctr"/>
            <a:r>
              <a:rPr lang="tr-TR" dirty="0">
                <a:solidFill>
                  <a:srgbClr val="FF0000"/>
                </a:solidFill>
              </a:rPr>
              <a:t>4</a:t>
            </a:r>
          </a:p>
        </p:txBody>
      </p:sp>
      <p:sp>
        <p:nvSpPr>
          <p:cNvPr id="34" name="Metin kutusu 33">
            <a:extLst>
              <a:ext uri="{FF2B5EF4-FFF2-40B4-BE49-F238E27FC236}">
                <a16:creationId xmlns:a16="http://schemas.microsoft.com/office/drawing/2014/main" id="{469B74A9-AC76-78A8-9096-B1F7E9AC88A5}"/>
              </a:ext>
            </a:extLst>
          </p:cNvPr>
          <p:cNvSpPr txBox="1"/>
          <p:nvPr/>
        </p:nvSpPr>
        <p:spPr>
          <a:xfrm>
            <a:off x="9599390" y="754092"/>
            <a:ext cx="530352" cy="369332"/>
          </a:xfrm>
          <a:prstGeom prst="rect">
            <a:avLst/>
          </a:prstGeom>
          <a:noFill/>
        </p:spPr>
        <p:txBody>
          <a:bodyPr wrap="square">
            <a:spAutoFit/>
          </a:bodyPr>
          <a:lstStyle/>
          <a:p>
            <a:pPr algn="ctr"/>
            <a:r>
              <a:rPr lang="tr-TR" dirty="0">
                <a:solidFill>
                  <a:srgbClr val="FF0000"/>
                </a:solidFill>
              </a:rPr>
              <a:t>5</a:t>
            </a:r>
          </a:p>
        </p:txBody>
      </p:sp>
      <p:sp>
        <p:nvSpPr>
          <p:cNvPr id="45" name="Metin kutusu 44">
            <a:extLst>
              <a:ext uri="{FF2B5EF4-FFF2-40B4-BE49-F238E27FC236}">
                <a16:creationId xmlns:a16="http://schemas.microsoft.com/office/drawing/2014/main" id="{A38F521F-00E1-D818-F2C3-0AB2D9304F10}"/>
              </a:ext>
            </a:extLst>
          </p:cNvPr>
          <p:cNvSpPr txBox="1"/>
          <p:nvPr/>
        </p:nvSpPr>
        <p:spPr>
          <a:xfrm>
            <a:off x="8987361" y="191011"/>
            <a:ext cx="1754410" cy="369332"/>
          </a:xfrm>
          <a:prstGeom prst="rect">
            <a:avLst/>
          </a:prstGeom>
          <a:noFill/>
        </p:spPr>
        <p:txBody>
          <a:bodyPr wrap="square">
            <a:spAutoFit/>
          </a:bodyPr>
          <a:lstStyle/>
          <a:p>
            <a:pPr algn="ctr"/>
            <a:r>
              <a:rPr lang="tr-TR" dirty="0"/>
              <a:t>m= 5…..n</a:t>
            </a:r>
          </a:p>
        </p:txBody>
      </p:sp>
      <p:sp>
        <p:nvSpPr>
          <p:cNvPr id="46" name="Metin kutusu 45">
            <a:extLst>
              <a:ext uri="{FF2B5EF4-FFF2-40B4-BE49-F238E27FC236}">
                <a16:creationId xmlns:a16="http://schemas.microsoft.com/office/drawing/2014/main" id="{1DB3C748-5419-36C0-99D7-CF7108F0A531}"/>
              </a:ext>
            </a:extLst>
          </p:cNvPr>
          <p:cNvSpPr txBox="1"/>
          <p:nvPr/>
        </p:nvSpPr>
        <p:spPr>
          <a:xfrm>
            <a:off x="6785167" y="184289"/>
            <a:ext cx="1754410" cy="369332"/>
          </a:xfrm>
          <a:prstGeom prst="rect">
            <a:avLst/>
          </a:prstGeom>
          <a:noFill/>
        </p:spPr>
        <p:txBody>
          <a:bodyPr wrap="square">
            <a:spAutoFit/>
          </a:bodyPr>
          <a:lstStyle/>
          <a:p>
            <a:pPr algn="ctr"/>
            <a:r>
              <a:rPr lang="tr-TR" dirty="0"/>
              <a:t>j= 3…..n</a:t>
            </a:r>
          </a:p>
        </p:txBody>
      </p:sp>
      <p:sp>
        <p:nvSpPr>
          <p:cNvPr id="47" name="Metin kutusu 46">
            <a:extLst>
              <a:ext uri="{FF2B5EF4-FFF2-40B4-BE49-F238E27FC236}">
                <a16:creationId xmlns:a16="http://schemas.microsoft.com/office/drawing/2014/main" id="{1B70DA77-1D40-9875-CAE4-F7B95278D5D2}"/>
              </a:ext>
            </a:extLst>
          </p:cNvPr>
          <p:cNvSpPr txBox="1"/>
          <p:nvPr/>
        </p:nvSpPr>
        <p:spPr>
          <a:xfrm>
            <a:off x="4968905" y="349699"/>
            <a:ext cx="1754410" cy="369332"/>
          </a:xfrm>
          <a:prstGeom prst="rect">
            <a:avLst/>
          </a:prstGeom>
          <a:noFill/>
        </p:spPr>
        <p:txBody>
          <a:bodyPr wrap="square">
            <a:spAutoFit/>
          </a:bodyPr>
          <a:lstStyle/>
          <a:p>
            <a:pPr algn="ctr"/>
            <a:r>
              <a:rPr lang="tr-TR" dirty="0"/>
              <a:t>k= 1…..n</a:t>
            </a:r>
          </a:p>
        </p:txBody>
      </p:sp>
      <mc:AlternateContent xmlns:mc="http://schemas.openxmlformats.org/markup-compatibility/2006" xmlns:a14="http://schemas.microsoft.com/office/drawing/2010/main">
        <mc:Choice Requires="a14">
          <p:sp>
            <p:nvSpPr>
              <p:cNvPr id="48" name="Alt Başlık 2">
                <a:extLst>
                  <a:ext uri="{FF2B5EF4-FFF2-40B4-BE49-F238E27FC236}">
                    <a16:creationId xmlns:a16="http://schemas.microsoft.com/office/drawing/2014/main" id="{D24062D9-66CF-A154-BDF9-A0B0EB443233}"/>
                  </a:ext>
                </a:extLst>
              </p:cNvPr>
              <p:cNvSpPr txBox="1">
                <a:spLocks/>
              </p:cNvSpPr>
              <p:nvPr/>
            </p:nvSpPr>
            <p:spPr>
              <a:xfrm>
                <a:off x="131628" y="3697273"/>
                <a:ext cx="11843657" cy="30692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3.Adım: </a:t>
                </a:r>
                <a14:m>
                  <m:oMath xmlns:m="http://schemas.openxmlformats.org/officeDocument/2006/math">
                    <m:r>
                      <a:rPr lang="tr-TR" b="1" i="0" smtClean="0">
                        <a:latin typeface="Cambria Math" panose="02040503050406030204" pitchFamily="18" charset="0"/>
                      </a:rPr>
                      <m:t> </m:t>
                    </m:r>
                    <m:r>
                      <a:rPr lang="tr-TR" b="0" i="1" smtClean="0">
                        <a:latin typeface="Cambria Math" panose="02040503050406030204" pitchFamily="18" charset="0"/>
                      </a:rPr>
                      <m:t>Ç</m:t>
                    </m:r>
                    <m:r>
                      <a:rPr lang="tr-TR" b="0" i="1" smtClean="0">
                        <a:latin typeface="Cambria Math" panose="02040503050406030204" pitchFamily="18" charset="0"/>
                      </a:rPr>
                      <m:t>𝚤𝑘𝑡𝚤</m:t>
                    </m:r>
                    <m:r>
                      <a:rPr lang="tr-TR" b="0" i="1" smtClean="0">
                        <a:latin typeface="Cambria Math" panose="02040503050406030204" pitchFamily="18" charset="0"/>
                      </a:rPr>
                      <m:t> </m:t>
                    </m:r>
                    <m:r>
                      <a:rPr lang="tr-TR" b="0" i="1" smtClean="0">
                        <a:latin typeface="Cambria Math" panose="02040503050406030204" pitchFamily="18" charset="0"/>
                      </a:rPr>
                      <m:t>𝑘𝑎𝑡𝑚𝑎𝑛𝑑𝑎𝑘𝑖</m:t>
                    </m:r>
                    <m:r>
                      <a:rPr lang="tr-TR" b="0" i="1" smtClean="0">
                        <a:latin typeface="Cambria Math" panose="02040503050406030204" pitchFamily="18" charset="0"/>
                      </a:rPr>
                      <m:t> </m:t>
                    </m:r>
                    <m:r>
                      <a:rPr lang="tr-TR" b="0" i="1" smtClean="0">
                        <a:latin typeface="Cambria Math" panose="02040503050406030204" pitchFamily="18" charset="0"/>
                      </a:rPr>
                      <m:t>𝑁𝐸𝑇</m:t>
                    </m:r>
                    <m:r>
                      <a:rPr lang="tr-TR" b="0" i="1" smtClean="0">
                        <a:latin typeface="Cambria Math" panose="02040503050406030204" pitchFamily="18" charset="0"/>
                      </a:rPr>
                      <m:t> </m:t>
                    </m:r>
                    <m:r>
                      <a:rPr lang="tr-TR" b="0" i="1" smtClean="0">
                        <a:latin typeface="Cambria Math" panose="02040503050406030204" pitchFamily="18" charset="0"/>
                      </a:rPr>
                      <m:t>𝑣𝑒</m:t>
                    </m:r>
                    <m:r>
                      <a:rPr lang="tr-TR" b="0" i="1" smtClean="0">
                        <a:latin typeface="Cambria Math" panose="02040503050406030204" pitchFamily="18" charset="0"/>
                      </a:rPr>
                      <m:t> Ç</m:t>
                    </m:r>
                    <m:r>
                      <a:rPr lang="tr-TR" b="0" i="1" smtClean="0">
                        <a:latin typeface="Cambria Math" panose="02040503050406030204" pitchFamily="18" charset="0"/>
                      </a:rPr>
                      <m:t>𝚤𝑘𝑡𝚤</m:t>
                    </m:r>
                    <m:r>
                      <a:rPr lang="tr-TR" b="0" i="1" smtClean="0">
                        <a:latin typeface="Cambria Math" panose="02040503050406030204" pitchFamily="18" charset="0"/>
                      </a:rPr>
                      <m:t> </m:t>
                    </m:r>
                    <m:r>
                      <a:rPr lang="tr-TR" b="0" i="1" smtClean="0">
                        <a:latin typeface="Cambria Math" panose="02040503050406030204" pitchFamily="18" charset="0"/>
                      </a:rPr>
                      <m:t>𝑑𝑒</m:t>
                    </m:r>
                    <m:r>
                      <a:rPr lang="tr-TR" b="0" i="1" smtClean="0">
                        <a:latin typeface="Cambria Math" panose="02040503050406030204" pitchFamily="18" charset="0"/>
                      </a:rPr>
                      <m:t>ğ</m:t>
                    </m:r>
                    <m:r>
                      <a:rPr lang="tr-TR" b="0" i="1" smtClean="0">
                        <a:latin typeface="Cambria Math" panose="02040503050406030204" pitchFamily="18" charset="0"/>
                      </a:rPr>
                      <m:t>𝑒𝑟𝑙𝑒𝑟𝑖𝑛𝑖</m:t>
                    </m:r>
                    <m:r>
                      <a:rPr lang="tr-TR" b="0" i="1" smtClean="0">
                        <a:latin typeface="Cambria Math" panose="02040503050406030204" pitchFamily="18" charset="0"/>
                      </a:rPr>
                      <m:t> </m:t>
                    </m:r>
                    <m:r>
                      <a:rPr lang="tr-TR" b="0" i="1" smtClean="0">
                        <a:latin typeface="Cambria Math" panose="02040503050406030204" pitchFamily="18" charset="0"/>
                      </a:rPr>
                      <m:t>h𝑒𝑠𝑎𝑝𝑙𝑎</m:t>
                    </m:r>
                    <m:r>
                      <a:rPr lang="tr-TR" b="0" i="1" smtClean="0">
                        <a:latin typeface="Cambria Math" panose="02040503050406030204" pitchFamily="18" charset="0"/>
                      </a:rPr>
                      <m:t>:</m:t>
                    </m:r>
                  </m:oMath>
                </a14:m>
                <a:r>
                  <a:rPr lang="tr-TR" dirty="0"/>
                  <a:t> </a:t>
                </a:r>
              </a:p>
              <a:p>
                <a:pPr algn="l"/>
                <a14:m>
                  <m:oMath xmlns:m="http://schemas.openxmlformats.org/officeDocument/2006/math">
                    <m:r>
                      <a:rPr lang="tr-TR" b="0" i="1" smtClean="0">
                        <a:latin typeface="Cambria Math" panose="02040503050406030204" pitchFamily="18" charset="0"/>
                      </a:rPr>
                      <m:t>                                                                   </m:t>
                    </m:r>
                    <m:r>
                      <a:rPr lang="tr-TR" i="1">
                        <a:latin typeface="Cambria Math" panose="02040503050406030204" pitchFamily="18" charset="0"/>
                      </a:rPr>
                      <m:t>𝑁𝐸</m:t>
                    </m:r>
                    <m:sSubSup>
                      <m:sSubSupPr>
                        <m:ctrlPr>
                          <a:rPr lang="tr-TR" b="0" i="1" smtClean="0">
                            <a:latin typeface="Cambria Math" panose="02040503050406030204" pitchFamily="18" charset="0"/>
                          </a:rPr>
                        </m:ctrlPr>
                      </m:sSubSupPr>
                      <m:e>
                        <m:r>
                          <a:rPr lang="tr-TR" i="1">
                            <a:latin typeface="Cambria Math" panose="02040503050406030204" pitchFamily="18" charset="0"/>
                          </a:rPr>
                          <m:t>𝑇</m:t>
                        </m:r>
                      </m:e>
                      <m:sub>
                        <m:r>
                          <a:rPr lang="tr-TR" b="0" i="1" smtClean="0">
                            <a:latin typeface="Cambria Math" panose="02040503050406030204" pitchFamily="18" charset="0"/>
                          </a:rPr>
                          <m:t>𝑚</m:t>
                        </m:r>
                      </m:sub>
                      <m:sup>
                        <m:r>
                          <a:rPr lang="tr-TR" b="0" i="1" smtClean="0">
                            <a:latin typeface="Cambria Math" panose="02040503050406030204" pitchFamily="18" charset="0"/>
                          </a:rPr>
                          <m:t> </m:t>
                        </m:r>
                      </m:sup>
                    </m:sSubSup>
                    <m:r>
                      <a:rPr lang="tr-TR" i="1" smtClean="0">
                        <a:latin typeface="Cambria Math" panose="02040503050406030204" pitchFamily="18" charset="0"/>
                      </a:rPr>
                      <m:t>=</m:t>
                    </m:r>
                    <m:nary>
                      <m:naryPr>
                        <m:chr m:val="∑"/>
                        <m:ctrlPr>
                          <a:rPr lang="tr-TR" i="1" smtClean="0">
                            <a:latin typeface="Cambria Math" panose="02040503050406030204" pitchFamily="18" charset="0"/>
                          </a:rPr>
                        </m:ctrlPr>
                      </m:naryPr>
                      <m:sub>
                        <m:r>
                          <m:rPr>
                            <m:brk m:alnAt="23"/>
                          </m:rPr>
                          <a:rPr lang="tr-TR" b="0" i="1" smtClean="0">
                            <a:latin typeface="Cambria Math" panose="02040503050406030204" pitchFamily="18" charset="0"/>
                          </a:rPr>
                          <m:t>𝑗</m:t>
                        </m:r>
                        <m:r>
                          <a:rPr lang="tr-TR" b="0" i="1" smtClean="0">
                            <a:latin typeface="Cambria Math" panose="02040503050406030204" pitchFamily="18" charset="0"/>
                          </a:rPr>
                          <m:t>=3</m:t>
                        </m:r>
                      </m:sub>
                      <m:sup>
                        <m:r>
                          <a:rPr lang="tr-TR" b="0" i="1" smtClean="0">
                            <a:latin typeface="Cambria Math" panose="02040503050406030204" pitchFamily="18" charset="0"/>
                          </a:rPr>
                          <m:t>𝑛</m:t>
                        </m:r>
                      </m:sup>
                      <m:e>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𝐴</m:t>
                            </m:r>
                          </m:e>
                          <m:sub>
                            <m:r>
                              <a:rPr lang="tr-TR" b="0" i="1" smtClean="0">
                                <a:latin typeface="Cambria Math" panose="02040503050406030204" pitchFamily="18" charset="0"/>
                              </a:rPr>
                              <m:t>𝑗𝑚</m:t>
                            </m:r>
                          </m:sub>
                          <m:sup>
                            <m:r>
                              <a:rPr lang="tr-TR" b="0" i="1" smtClean="0">
                                <a:latin typeface="Cambria Math" panose="02040503050406030204" pitchFamily="18" charset="0"/>
                              </a:rPr>
                              <m:t> </m:t>
                            </m:r>
                          </m:sup>
                        </m:sSubSup>
                        <m:r>
                          <a:rPr lang="tr-TR" b="0" i="1" smtClean="0">
                            <a:latin typeface="Cambria Math" panose="02040503050406030204" pitchFamily="18" charset="0"/>
                          </a:rPr>
                          <m:t>.</m:t>
                        </m:r>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Ç</m:t>
                            </m:r>
                          </m:e>
                          <m:sub>
                            <m:r>
                              <a:rPr lang="tr-TR" b="0" i="1" smtClean="0">
                                <a:latin typeface="Cambria Math" panose="02040503050406030204" pitchFamily="18" charset="0"/>
                              </a:rPr>
                              <m:t>𝑗</m:t>
                            </m:r>
                          </m:sub>
                          <m:sup>
                            <m:r>
                              <a:rPr lang="tr-TR" b="0" i="1" smtClean="0">
                                <a:latin typeface="Cambria Math" panose="02040503050406030204" pitchFamily="18" charset="0"/>
                              </a:rPr>
                              <m:t> </m:t>
                            </m:r>
                          </m:sup>
                        </m:sSubSup>
                        <m:r>
                          <a:rPr lang="tr-TR" b="0" i="1" smtClean="0">
                            <a:latin typeface="Cambria Math" panose="02040503050406030204" pitchFamily="18" charset="0"/>
                          </a:rPr>
                          <m:t>+</m:t>
                        </m:r>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𝐵</m:t>
                            </m:r>
                          </m:e>
                          <m:sub>
                            <m:r>
                              <a:rPr lang="tr-TR" b="0" i="1" smtClean="0">
                                <a:latin typeface="Cambria Math" panose="02040503050406030204" pitchFamily="18" charset="0"/>
                              </a:rPr>
                              <m:t>𝑚</m:t>
                            </m:r>
                          </m:sub>
                          <m:sup>
                            <m:r>
                              <a:rPr lang="tr-TR" b="0" i="1" smtClean="0">
                                <a:latin typeface="Cambria Math" panose="02040503050406030204" pitchFamily="18" charset="0"/>
                              </a:rPr>
                              <m:t> </m:t>
                            </m:r>
                          </m:sup>
                        </m:sSubSup>
                      </m:e>
                    </m:nary>
                  </m:oMath>
                </a14:m>
                <a:r>
                  <a:rPr lang="tr-TR" dirty="0"/>
                  <a:t> </a:t>
                </a:r>
              </a:p>
              <a:p>
                <a:pPr algn="l"/>
                <a:endParaRPr lang="tr-TR" dirty="0"/>
              </a:p>
              <a:p>
                <a:pPr algn="l"/>
                <a14:m>
                  <m:oMathPara xmlns:m="http://schemas.openxmlformats.org/officeDocument/2006/math">
                    <m:oMathParaPr>
                      <m:jc m:val="centerGroup"/>
                    </m:oMathParaPr>
                    <m:oMath xmlns:m="http://schemas.openxmlformats.org/officeDocument/2006/math">
                      <m:sSubSup>
                        <m:sSubSupPr>
                          <m:ctrlPr>
                            <a:rPr lang="tr-TR" b="0" i="1" smtClean="0">
                              <a:latin typeface="Cambria Math" panose="02040503050406030204" pitchFamily="18" charset="0"/>
                            </a:rPr>
                          </m:ctrlPr>
                        </m:sSubSupPr>
                        <m:e>
                          <m:r>
                            <a:rPr lang="tr-TR" i="1">
                              <a:latin typeface="Cambria Math" panose="02040503050406030204" pitchFamily="18" charset="0"/>
                            </a:rPr>
                            <m:t>Ç</m:t>
                          </m:r>
                        </m:e>
                        <m:sub>
                          <m:r>
                            <a:rPr lang="tr-TR" b="0" i="1" smtClean="0">
                              <a:latin typeface="Cambria Math" panose="02040503050406030204" pitchFamily="18" charset="0"/>
                            </a:rPr>
                            <m:t>𝑚</m:t>
                          </m:r>
                        </m:sub>
                        <m:sup>
                          <m:r>
                            <a:rPr lang="tr-TR" b="0" i="1" smtClean="0">
                              <a:latin typeface="Cambria Math" panose="02040503050406030204" pitchFamily="18" charset="0"/>
                            </a:rPr>
                            <m:t> </m:t>
                          </m:r>
                        </m:sup>
                      </m:sSubSup>
                      <m:r>
                        <a:rPr lang="tr-TR" i="1">
                          <a:latin typeface="Cambria Math" panose="02040503050406030204" pitchFamily="18" charset="0"/>
                        </a:rPr>
                        <m:t>=</m:t>
                      </m:r>
                      <m:r>
                        <a:rPr lang="tr-TR" i="1">
                          <a:latin typeface="Cambria Math" panose="02040503050406030204" pitchFamily="18" charset="0"/>
                        </a:rPr>
                        <m:t>𝑓</m:t>
                      </m:r>
                      <m:d>
                        <m:dPr>
                          <m:ctrlPr>
                            <a:rPr lang="tr-TR" i="1">
                              <a:latin typeface="Cambria Math" panose="02040503050406030204" pitchFamily="18" charset="0"/>
                            </a:rPr>
                          </m:ctrlPr>
                        </m:dPr>
                        <m:e>
                          <m:r>
                            <a:rPr lang="tr-TR" i="1">
                              <a:latin typeface="Cambria Math" panose="02040503050406030204" pitchFamily="18" charset="0"/>
                            </a:rPr>
                            <m:t>𝑁𝐸</m:t>
                          </m:r>
                          <m:sSubSup>
                            <m:sSubSupPr>
                              <m:ctrlPr>
                                <a:rPr lang="tr-TR" b="0" i="1" smtClean="0">
                                  <a:latin typeface="Cambria Math" panose="02040503050406030204" pitchFamily="18" charset="0"/>
                                </a:rPr>
                              </m:ctrlPr>
                            </m:sSubSupPr>
                            <m:e>
                              <m:r>
                                <a:rPr lang="tr-TR" i="1">
                                  <a:latin typeface="Cambria Math" panose="02040503050406030204" pitchFamily="18" charset="0"/>
                                </a:rPr>
                                <m:t>𝑇</m:t>
                              </m:r>
                            </m:e>
                            <m:sub>
                              <m:r>
                                <a:rPr lang="tr-TR" b="0" i="1" smtClean="0">
                                  <a:latin typeface="Cambria Math" panose="02040503050406030204" pitchFamily="18" charset="0"/>
                                </a:rPr>
                                <m:t>𝑚</m:t>
                              </m:r>
                            </m:sub>
                            <m:sup>
                              <m:r>
                                <a:rPr lang="tr-TR" b="0" i="1" smtClean="0">
                                  <a:latin typeface="Cambria Math" panose="02040503050406030204" pitchFamily="18" charset="0"/>
                                </a:rPr>
                                <m:t> </m:t>
                              </m:r>
                            </m:sup>
                          </m:sSubSup>
                        </m:e>
                      </m:d>
                    </m:oMath>
                  </m:oMathPara>
                </a14:m>
                <a:endParaRPr lang="tr-TR" dirty="0"/>
              </a:p>
              <a:p>
                <a:pPr algn="l"/>
                <a:endParaRPr lang="tr-TR" dirty="0"/>
              </a:p>
              <a:p>
                <a:pPr algn="l"/>
                <a14:m>
                  <m:oMathPara xmlns:m="http://schemas.openxmlformats.org/officeDocument/2006/math">
                    <m:oMathParaPr>
                      <m:jc m:val="centerGroup"/>
                    </m:oMathParaPr>
                    <m:oMath xmlns:m="http://schemas.openxmlformats.org/officeDocument/2006/math">
                      <m:r>
                        <a:rPr lang="tr-TR" i="1">
                          <a:latin typeface="Cambria Math" panose="02040503050406030204" pitchFamily="18" charset="0"/>
                        </a:rPr>
                        <m:t>𝐹</m:t>
                      </m:r>
                      <m:d>
                        <m:dPr>
                          <m:ctrlPr>
                            <a:rPr lang="tr-TR" i="1">
                              <a:latin typeface="Cambria Math" panose="02040503050406030204" pitchFamily="18" charset="0"/>
                            </a:rPr>
                          </m:ctrlPr>
                        </m:dPr>
                        <m:e>
                          <m:r>
                            <a:rPr lang="tr-TR" i="1">
                              <a:latin typeface="Cambria Math" panose="02040503050406030204" pitchFamily="18" charset="0"/>
                            </a:rPr>
                            <m:t>𝑁𝐸</m:t>
                          </m:r>
                          <m:sSubSup>
                            <m:sSubSupPr>
                              <m:ctrlPr>
                                <a:rPr lang="tr-TR" b="0" i="1" smtClean="0">
                                  <a:latin typeface="Cambria Math" panose="02040503050406030204" pitchFamily="18" charset="0"/>
                                </a:rPr>
                              </m:ctrlPr>
                            </m:sSubSupPr>
                            <m:e>
                              <m:r>
                                <a:rPr lang="tr-TR" i="1">
                                  <a:latin typeface="Cambria Math" panose="02040503050406030204" pitchFamily="18" charset="0"/>
                                </a:rPr>
                                <m:t>𝑇</m:t>
                              </m:r>
                            </m:e>
                            <m:sub>
                              <m:r>
                                <a:rPr lang="tr-TR" b="0" i="1" smtClean="0">
                                  <a:latin typeface="Cambria Math" panose="02040503050406030204" pitchFamily="18" charset="0"/>
                                </a:rPr>
                                <m:t>𝑚</m:t>
                              </m:r>
                            </m:sub>
                            <m:sup>
                              <m:r>
                                <a:rPr lang="tr-TR" b="0" i="1" smtClean="0">
                                  <a:latin typeface="Cambria Math" panose="02040503050406030204" pitchFamily="18" charset="0"/>
                                </a:rPr>
                                <m:t> </m:t>
                              </m:r>
                            </m:sup>
                          </m:sSubSup>
                        </m:e>
                      </m:d>
                      <m:r>
                        <a:rPr lang="tr-TR" i="1">
                          <a:latin typeface="Cambria Math" panose="02040503050406030204" pitchFamily="18" charset="0"/>
                        </a:rPr>
                        <m:t>=</m:t>
                      </m:r>
                      <m:f>
                        <m:fPr>
                          <m:ctrlPr>
                            <a:rPr lang="tr-TR" i="1">
                              <a:latin typeface="Cambria Math" panose="02040503050406030204" pitchFamily="18" charset="0"/>
                            </a:rPr>
                          </m:ctrlPr>
                        </m:fPr>
                        <m:num>
                          <m:r>
                            <a:rPr lang="tr-TR" i="1">
                              <a:latin typeface="Cambria Math" panose="02040503050406030204" pitchFamily="18" charset="0"/>
                            </a:rPr>
                            <m:t>1</m:t>
                          </m:r>
                        </m:num>
                        <m:den>
                          <m:r>
                            <a:rPr lang="tr-TR" i="1">
                              <a:latin typeface="Cambria Math" panose="02040503050406030204" pitchFamily="18" charset="0"/>
                            </a:rPr>
                            <m:t>1+</m:t>
                          </m:r>
                          <m:sSup>
                            <m:sSupPr>
                              <m:ctrlPr>
                                <a:rPr lang="tr-TR" i="1">
                                  <a:latin typeface="Cambria Math" panose="02040503050406030204" pitchFamily="18" charset="0"/>
                                </a:rPr>
                              </m:ctrlPr>
                            </m:sSupPr>
                            <m:e>
                              <m:r>
                                <a:rPr lang="tr-TR" i="1">
                                  <a:latin typeface="Cambria Math" panose="02040503050406030204" pitchFamily="18" charset="0"/>
                                </a:rPr>
                                <m:t>𝑒</m:t>
                              </m:r>
                            </m:e>
                            <m:sup>
                              <m:r>
                                <a:rPr lang="tr-TR" i="1">
                                  <a:latin typeface="Cambria Math" panose="02040503050406030204" pitchFamily="18" charset="0"/>
                                </a:rPr>
                                <m:t>−</m:t>
                              </m:r>
                              <m:r>
                                <a:rPr lang="tr-TR" i="1">
                                  <a:latin typeface="Cambria Math" panose="02040503050406030204" pitchFamily="18" charset="0"/>
                                </a:rPr>
                                <m:t>𝑁𝐸</m:t>
                              </m:r>
                              <m:sSubSup>
                                <m:sSubSupPr>
                                  <m:ctrlPr>
                                    <a:rPr lang="tr-TR" b="0" i="1" smtClean="0">
                                      <a:latin typeface="Cambria Math" panose="02040503050406030204" pitchFamily="18" charset="0"/>
                                    </a:rPr>
                                  </m:ctrlPr>
                                </m:sSubSupPr>
                                <m:e>
                                  <m:r>
                                    <a:rPr lang="tr-TR" i="1">
                                      <a:latin typeface="Cambria Math" panose="02040503050406030204" pitchFamily="18" charset="0"/>
                                    </a:rPr>
                                    <m:t>𝑇</m:t>
                                  </m:r>
                                </m:e>
                                <m:sub>
                                  <m:r>
                                    <a:rPr lang="tr-TR" b="0" i="1" smtClean="0">
                                      <a:latin typeface="Cambria Math" panose="02040503050406030204" pitchFamily="18" charset="0"/>
                                    </a:rPr>
                                    <m:t>𝑚</m:t>
                                  </m:r>
                                </m:sub>
                                <m:sup>
                                  <m:r>
                                    <a:rPr lang="tr-TR" b="0" i="1" smtClean="0">
                                      <a:latin typeface="Cambria Math" panose="02040503050406030204" pitchFamily="18" charset="0"/>
                                    </a:rPr>
                                    <m:t> </m:t>
                                  </m:r>
                                </m:sup>
                              </m:sSubSup>
                            </m:sup>
                          </m:sSup>
                        </m:den>
                      </m:f>
                    </m:oMath>
                  </m:oMathPara>
                </a14:m>
                <a:endParaRPr lang="tr-TR" b="0" dirty="0"/>
              </a:p>
              <a:p>
                <a:pPr algn="l"/>
                <a:endParaRPr lang="tr-TR" dirty="0"/>
              </a:p>
            </p:txBody>
          </p:sp>
        </mc:Choice>
        <mc:Fallback xmlns="">
          <p:sp>
            <p:nvSpPr>
              <p:cNvPr id="48" name="Alt Başlık 2">
                <a:extLst>
                  <a:ext uri="{FF2B5EF4-FFF2-40B4-BE49-F238E27FC236}">
                    <a16:creationId xmlns:a16="http://schemas.microsoft.com/office/drawing/2014/main" id="{D24062D9-66CF-A154-BDF9-A0B0EB443233}"/>
                  </a:ext>
                </a:extLst>
              </p:cNvPr>
              <p:cNvSpPr txBox="1">
                <a:spLocks noRot="1" noChangeAspect="1" noMove="1" noResize="1" noEditPoints="1" noAdjustHandles="1" noChangeArrowheads="1" noChangeShapeType="1" noTextEdit="1"/>
              </p:cNvSpPr>
              <p:nvPr/>
            </p:nvSpPr>
            <p:spPr>
              <a:xfrm>
                <a:off x="131628" y="3697273"/>
                <a:ext cx="11843657" cy="3069248"/>
              </a:xfrm>
              <a:prstGeom prst="rect">
                <a:avLst/>
              </a:prstGeom>
              <a:blipFill>
                <a:blip r:embed="rId2"/>
                <a:stretch>
                  <a:fillRect l="-824" t="-5765"/>
                </a:stretch>
              </a:blipFill>
            </p:spPr>
            <p:txBody>
              <a:bodyPr/>
              <a:lstStyle/>
              <a:p>
                <a:r>
                  <a:rPr lang="tr-TR">
                    <a:noFill/>
                  </a:rPr>
                  <a:t> </a:t>
                </a:r>
              </a:p>
            </p:txBody>
          </p:sp>
        </mc:Fallback>
      </mc:AlternateContent>
    </p:spTree>
    <p:extLst>
      <p:ext uri="{BB962C8B-B14F-4D97-AF65-F5344CB8AC3E}">
        <p14:creationId xmlns:p14="http://schemas.microsoft.com/office/powerpoint/2010/main" val="156923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fade">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3" end="3"/>
                                            </p:txEl>
                                          </p:spTgt>
                                        </p:tgtEl>
                                        <p:attrNameLst>
                                          <p:attrName>style.visibility</p:attrName>
                                        </p:attrNameLst>
                                      </p:cBhvr>
                                      <p:to>
                                        <p:strVal val="visible"/>
                                      </p:to>
                                    </p:set>
                                    <p:animEffect transition="in" filter="fade">
                                      <p:cBhvr>
                                        <p:cTn id="17" dur="500"/>
                                        <p:tgtEl>
                                          <p:spTgt spid="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xEl>
                                              <p:pRg st="5" end="5"/>
                                            </p:txEl>
                                          </p:spTgt>
                                        </p:tgtEl>
                                        <p:attrNameLst>
                                          <p:attrName>style.visibility</p:attrName>
                                        </p:attrNameLst>
                                      </p:cBhvr>
                                      <p:to>
                                        <p:strVal val="visible"/>
                                      </p:to>
                                    </p:set>
                                    <p:animEffect transition="in" filter="fade">
                                      <p:cBhvr>
                                        <p:cTn id="22" dur="500"/>
                                        <p:tgtEl>
                                          <p:spTgt spid="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14393"/>
            <a:ext cx="5474208" cy="711200"/>
          </a:xfrm>
        </p:spPr>
        <p:txBody>
          <a:bodyPr>
            <a:noAutofit/>
          </a:bodyPr>
          <a:lstStyle/>
          <a:p>
            <a:pPr algn="l"/>
            <a:r>
              <a:rPr lang="tr-TR" sz="4000" dirty="0">
                <a:solidFill>
                  <a:srgbClr val="5C9138"/>
                </a:solidFill>
              </a:rPr>
              <a:t>Geriye Doğru Hesaplama</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14</a:t>
            </a:fld>
            <a:endParaRPr lang="tr-TR"/>
          </a:p>
        </p:txBody>
      </p:sp>
      <p:grpSp>
        <p:nvGrpSpPr>
          <p:cNvPr id="3" name="Grup 2">
            <a:extLst>
              <a:ext uri="{FF2B5EF4-FFF2-40B4-BE49-F238E27FC236}">
                <a16:creationId xmlns:a16="http://schemas.microsoft.com/office/drawing/2014/main" id="{D9881BA5-EE69-0774-B72D-0072C0121E80}"/>
              </a:ext>
            </a:extLst>
          </p:cNvPr>
          <p:cNvGrpSpPr/>
          <p:nvPr/>
        </p:nvGrpSpPr>
        <p:grpSpPr>
          <a:xfrm>
            <a:off x="3459489" y="459069"/>
            <a:ext cx="8732511" cy="2865700"/>
            <a:chOff x="3149440" y="184289"/>
            <a:chExt cx="8732511" cy="2865700"/>
          </a:xfrm>
        </p:grpSpPr>
        <p:sp>
          <p:nvSpPr>
            <p:cNvPr id="8" name="Alt Başlık 2">
              <a:extLst>
                <a:ext uri="{FF2B5EF4-FFF2-40B4-BE49-F238E27FC236}">
                  <a16:creationId xmlns:a16="http://schemas.microsoft.com/office/drawing/2014/main" id="{5810D185-2610-4756-E966-7C03D7A22F29}"/>
                </a:ext>
              </a:extLst>
            </p:cNvPr>
            <p:cNvSpPr txBox="1">
              <a:spLocks/>
            </p:cNvSpPr>
            <p:nvPr/>
          </p:nvSpPr>
          <p:spPr>
            <a:xfrm>
              <a:off x="3207033"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8" name="Alt Başlık 2">
              <a:extLst>
                <a:ext uri="{FF2B5EF4-FFF2-40B4-BE49-F238E27FC236}">
                  <a16:creationId xmlns:a16="http://schemas.microsoft.com/office/drawing/2014/main" id="{25E74DBC-ADDC-428A-0BC5-A0BBB6AD91FF}"/>
                </a:ext>
              </a:extLst>
            </p:cNvPr>
            <p:cNvSpPr txBox="1">
              <a:spLocks/>
            </p:cNvSpPr>
            <p:nvPr/>
          </p:nvSpPr>
          <p:spPr>
            <a:xfrm>
              <a:off x="3149440" y="165241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4" name="Düz Ok Bağlayıcısı 3">
              <a:extLst>
                <a:ext uri="{FF2B5EF4-FFF2-40B4-BE49-F238E27FC236}">
                  <a16:creationId xmlns:a16="http://schemas.microsoft.com/office/drawing/2014/main" id="{594CFC75-3830-FB65-22BC-CAF58D0C159C}"/>
                </a:ext>
              </a:extLst>
            </p:cNvPr>
            <p:cNvCxnSpPr>
              <a:cxnSpLocks/>
              <a:stCxn id="13" idx="6"/>
              <a:endCxn id="12" idx="2"/>
            </p:cNvCxnSpPr>
            <p:nvPr/>
          </p:nvCxnSpPr>
          <p:spPr>
            <a:xfrm>
              <a:off x="5524607" y="93212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AB52AE7C-03A5-A279-59BF-35CCABCFF67C}"/>
                </a:ext>
              </a:extLst>
            </p:cNvPr>
            <p:cNvSpPr/>
            <p:nvPr/>
          </p:nvSpPr>
          <p:spPr>
            <a:xfrm>
              <a:off x="4889211" y="60063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 name="Düz Ok Bağlayıcısı 13">
              <a:extLst>
                <a:ext uri="{FF2B5EF4-FFF2-40B4-BE49-F238E27FC236}">
                  <a16:creationId xmlns:a16="http://schemas.microsoft.com/office/drawing/2014/main" id="{C84FF858-0005-6208-3713-75E97643DFED}"/>
                </a:ext>
              </a:extLst>
            </p:cNvPr>
            <p:cNvCxnSpPr>
              <a:cxnSpLocks/>
              <a:stCxn id="8" idx="3"/>
              <a:endCxn id="13" idx="2"/>
            </p:cNvCxnSpPr>
            <p:nvPr/>
          </p:nvCxnSpPr>
          <p:spPr>
            <a:xfrm flipV="1">
              <a:off x="4222584" y="93212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F14EE71D-7047-6ED8-5B08-FF7CFCF5CD5A}"/>
                </a:ext>
              </a:extLst>
            </p:cNvPr>
            <p:cNvCxnSpPr>
              <a:cxnSpLocks/>
              <a:stCxn id="35" idx="6"/>
              <a:endCxn id="17" idx="1"/>
            </p:cNvCxnSpPr>
            <p:nvPr/>
          </p:nvCxnSpPr>
          <p:spPr>
            <a:xfrm>
              <a:off x="10225532" y="93212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7" name="Alt Başlık 2">
              <a:extLst>
                <a:ext uri="{FF2B5EF4-FFF2-40B4-BE49-F238E27FC236}">
                  <a16:creationId xmlns:a16="http://schemas.microsoft.com/office/drawing/2014/main" id="{3D54A92D-C92C-4A08-3FE4-71A2A6F58ABB}"/>
                </a:ext>
              </a:extLst>
            </p:cNvPr>
            <p:cNvSpPr txBox="1">
              <a:spLocks/>
            </p:cNvSpPr>
            <p:nvPr/>
          </p:nvSpPr>
          <p:spPr>
            <a:xfrm>
              <a:off x="10866400"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19" name="Oval 18">
              <a:extLst>
                <a:ext uri="{FF2B5EF4-FFF2-40B4-BE49-F238E27FC236}">
                  <a16:creationId xmlns:a16="http://schemas.microsoft.com/office/drawing/2014/main" id="{0AD7EA2B-33CA-4F57-7CBD-46A0BC297CBB}"/>
                </a:ext>
              </a:extLst>
            </p:cNvPr>
            <p:cNvSpPr/>
            <p:nvPr/>
          </p:nvSpPr>
          <p:spPr>
            <a:xfrm>
              <a:off x="4890842" y="151139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0" name="Düz Ok Bağlayıcısı 19">
              <a:extLst>
                <a:ext uri="{FF2B5EF4-FFF2-40B4-BE49-F238E27FC236}">
                  <a16:creationId xmlns:a16="http://schemas.microsoft.com/office/drawing/2014/main" id="{9370FDD3-3395-BB82-D45F-6E52FDF2C983}"/>
                </a:ext>
              </a:extLst>
            </p:cNvPr>
            <p:cNvCxnSpPr>
              <a:cxnSpLocks/>
              <a:stCxn id="18" idx="3"/>
              <a:endCxn id="19" idx="2"/>
            </p:cNvCxnSpPr>
            <p:nvPr/>
          </p:nvCxnSpPr>
          <p:spPr>
            <a:xfrm>
              <a:off x="4164991" y="184287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9C5D59D4-64F6-46DC-474C-4544D25C0E8D}"/>
                </a:ext>
              </a:extLst>
            </p:cNvPr>
            <p:cNvCxnSpPr>
              <a:cxnSpLocks/>
              <a:stCxn id="19" idx="6"/>
              <a:endCxn id="12" idx="2"/>
            </p:cNvCxnSpPr>
            <p:nvPr/>
          </p:nvCxnSpPr>
          <p:spPr>
            <a:xfrm flipV="1">
              <a:off x="5526238" y="93212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6" name="Oval 35">
              <a:extLst>
                <a:ext uri="{FF2B5EF4-FFF2-40B4-BE49-F238E27FC236}">
                  <a16:creationId xmlns:a16="http://schemas.microsoft.com/office/drawing/2014/main" id="{546E7790-3515-6848-692C-6B96D0D2BC89}"/>
                </a:ext>
              </a:extLst>
            </p:cNvPr>
            <p:cNvSpPr/>
            <p:nvPr/>
          </p:nvSpPr>
          <p:spPr>
            <a:xfrm>
              <a:off x="6053457"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7" name="Düz Ok Bağlayıcısı 36">
              <a:extLst>
                <a:ext uri="{FF2B5EF4-FFF2-40B4-BE49-F238E27FC236}">
                  <a16:creationId xmlns:a16="http://schemas.microsoft.com/office/drawing/2014/main" id="{4ABD0D80-171B-0B2D-8A79-879F90DD9C93}"/>
                </a:ext>
              </a:extLst>
            </p:cNvPr>
            <p:cNvCxnSpPr>
              <a:cxnSpLocks/>
              <a:stCxn id="36" idx="0"/>
              <a:endCxn id="12" idx="2"/>
            </p:cNvCxnSpPr>
            <p:nvPr/>
          </p:nvCxnSpPr>
          <p:spPr>
            <a:xfrm flipV="1">
              <a:off x="6371155" y="932125"/>
              <a:ext cx="898370" cy="1454888"/>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id="{36BABB41-EC83-72EA-A624-E882EE0EF6C5}"/>
                </a:ext>
              </a:extLst>
            </p:cNvPr>
            <p:cNvSpPr/>
            <p:nvPr/>
          </p:nvSpPr>
          <p:spPr>
            <a:xfrm>
              <a:off x="7269525" y="57914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2" name="Oval 31">
              <a:extLst>
                <a:ext uri="{FF2B5EF4-FFF2-40B4-BE49-F238E27FC236}">
                  <a16:creationId xmlns:a16="http://schemas.microsoft.com/office/drawing/2014/main" id="{127AEA95-27DE-E022-E015-4D69993DC651}"/>
                </a:ext>
              </a:extLst>
            </p:cNvPr>
            <p:cNvSpPr/>
            <p:nvPr/>
          </p:nvSpPr>
          <p:spPr>
            <a:xfrm>
              <a:off x="7289444" y="148307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5" name="Oval 34">
              <a:extLst>
                <a:ext uri="{FF2B5EF4-FFF2-40B4-BE49-F238E27FC236}">
                  <a16:creationId xmlns:a16="http://schemas.microsoft.com/office/drawing/2014/main" id="{ACA9AA3D-261C-5EFF-057C-7695B02A6FA3}"/>
                </a:ext>
              </a:extLst>
            </p:cNvPr>
            <p:cNvSpPr/>
            <p:nvPr/>
          </p:nvSpPr>
          <p:spPr>
            <a:xfrm>
              <a:off x="9467822" y="61610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4" name="Düz Ok Bağlayıcısı 43">
              <a:extLst>
                <a:ext uri="{FF2B5EF4-FFF2-40B4-BE49-F238E27FC236}">
                  <a16:creationId xmlns:a16="http://schemas.microsoft.com/office/drawing/2014/main" id="{E1167316-0492-C8BB-CE59-16F2CAB75E82}"/>
                </a:ext>
              </a:extLst>
            </p:cNvPr>
            <p:cNvCxnSpPr>
              <a:cxnSpLocks/>
              <a:stCxn id="32" idx="6"/>
              <a:endCxn id="35" idx="2"/>
            </p:cNvCxnSpPr>
            <p:nvPr/>
          </p:nvCxnSpPr>
          <p:spPr>
            <a:xfrm flipV="1">
              <a:off x="8082931" y="93212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5" name="Düz Ok Bağlayıcısı 54">
              <a:extLst>
                <a:ext uri="{FF2B5EF4-FFF2-40B4-BE49-F238E27FC236}">
                  <a16:creationId xmlns:a16="http://schemas.microsoft.com/office/drawing/2014/main" id="{7379F46D-CC31-2F1F-84F2-676F9E13B9C7}"/>
                </a:ext>
              </a:extLst>
            </p:cNvPr>
            <p:cNvCxnSpPr>
              <a:cxnSpLocks/>
              <a:stCxn id="13" idx="6"/>
              <a:endCxn id="32" idx="2"/>
            </p:cNvCxnSpPr>
            <p:nvPr/>
          </p:nvCxnSpPr>
          <p:spPr>
            <a:xfrm>
              <a:off x="5524607" y="93212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Düz Ok Bağlayıcısı 65">
              <a:extLst>
                <a:ext uri="{FF2B5EF4-FFF2-40B4-BE49-F238E27FC236}">
                  <a16:creationId xmlns:a16="http://schemas.microsoft.com/office/drawing/2014/main" id="{1E30496A-6A15-B8C2-44F7-6DDD0CFDF0C1}"/>
                </a:ext>
              </a:extLst>
            </p:cNvPr>
            <p:cNvCxnSpPr>
              <a:cxnSpLocks/>
              <a:stCxn id="19" idx="6"/>
              <a:endCxn id="32" idx="2"/>
            </p:cNvCxnSpPr>
            <p:nvPr/>
          </p:nvCxnSpPr>
          <p:spPr>
            <a:xfrm flipV="1">
              <a:off x="5526238" y="183606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8" name="Düz Ok Bağlayıcısı 77">
              <a:extLst>
                <a:ext uri="{FF2B5EF4-FFF2-40B4-BE49-F238E27FC236}">
                  <a16:creationId xmlns:a16="http://schemas.microsoft.com/office/drawing/2014/main" id="{26E6B89A-8823-12C9-5D9D-731337DFA2B0}"/>
                </a:ext>
              </a:extLst>
            </p:cNvPr>
            <p:cNvCxnSpPr>
              <a:cxnSpLocks/>
              <a:stCxn id="12" idx="6"/>
              <a:endCxn id="35" idx="2"/>
            </p:cNvCxnSpPr>
            <p:nvPr/>
          </p:nvCxnSpPr>
          <p:spPr>
            <a:xfrm flipV="1">
              <a:off x="8063012" y="93212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3" name="Düz Ok Bağlayıcısı 122">
              <a:extLst>
                <a:ext uri="{FF2B5EF4-FFF2-40B4-BE49-F238E27FC236}">
                  <a16:creationId xmlns:a16="http://schemas.microsoft.com/office/drawing/2014/main" id="{0BAFC179-20B6-EF23-A05B-FFA487D81523}"/>
                </a:ext>
              </a:extLst>
            </p:cNvPr>
            <p:cNvCxnSpPr>
              <a:cxnSpLocks/>
              <a:stCxn id="36" idx="0"/>
              <a:endCxn id="32" idx="2"/>
            </p:cNvCxnSpPr>
            <p:nvPr/>
          </p:nvCxnSpPr>
          <p:spPr>
            <a:xfrm flipV="1">
              <a:off x="6371155" y="1836061"/>
              <a:ext cx="918289" cy="550952"/>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9" name="Oval 128">
              <a:extLst>
                <a:ext uri="{FF2B5EF4-FFF2-40B4-BE49-F238E27FC236}">
                  <a16:creationId xmlns:a16="http://schemas.microsoft.com/office/drawing/2014/main" id="{65BEE119-0668-8DD4-F5E7-82844C52B907}"/>
                </a:ext>
              </a:extLst>
            </p:cNvPr>
            <p:cNvSpPr/>
            <p:nvPr/>
          </p:nvSpPr>
          <p:spPr>
            <a:xfrm>
              <a:off x="8832426"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130" name="Düz Ok Bağlayıcısı 129">
              <a:extLst>
                <a:ext uri="{FF2B5EF4-FFF2-40B4-BE49-F238E27FC236}">
                  <a16:creationId xmlns:a16="http://schemas.microsoft.com/office/drawing/2014/main" id="{495A4F8F-7486-A8A7-3B2D-1A9BF43C2893}"/>
                </a:ext>
              </a:extLst>
            </p:cNvPr>
            <p:cNvCxnSpPr>
              <a:cxnSpLocks/>
              <a:stCxn id="129" idx="0"/>
              <a:endCxn id="35" idx="2"/>
            </p:cNvCxnSpPr>
            <p:nvPr/>
          </p:nvCxnSpPr>
          <p:spPr>
            <a:xfrm flipV="1">
              <a:off x="9150124" y="932124"/>
              <a:ext cx="317698" cy="1454889"/>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sp>
          <p:nvSpPr>
            <p:cNvPr id="15" name="Metin kutusu 14">
              <a:extLst>
                <a:ext uri="{FF2B5EF4-FFF2-40B4-BE49-F238E27FC236}">
                  <a16:creationId xmlns:a16="http://schemas.microsoft.com/office/drawing/2014/main" id="{03D06C84-5B02-86F3-7CD7-6C8BA6A1C399}"/>
                </a:ext>
              </a:extLst>
            </p:cNvPr>
            <p:cNvSpPr txBox="1"/>
            <p:nvPr/>
          </p:nvSpPr>
          <p:spPr>
            <a:xfrm>
              <a:off x="4932063" y="728424"/>
              <a:ext cx="530352" cy="369332"/>
            </a:xfrm>
            <a:prstGeom prst="rect">
              <a:avLst/>
            </a:prstGeom>
            <a:noFill/>
          </p:spPr>
          <p:txBody>
            <a:bodyPr wrap="square">
              <a:spAutoFit/>
            </a:bodyPr>
            <a:lstStyle/>
            <a:p>
              <a:pPr algn="ctr"/>
              <a:r>
                <a:rPr lang="tr-TR" dirty="0">
                  <a:solidFill>
                    <a:srgbClr val="FF0000"/>
                  </a:solidFill>
                </a:rPr>
                <a:t>1</a:t>
              </a:r>
            </a:p>
          </p:txBody>
        </p:sp>
        <p:sp>
          <p:nvSpPr>
            <p:cNvPr id="21" name="Metin kutusu 20">
              <a:extLst>
                <a:ext uri="{FF2B5EF4-FFF2-40B4-BE49-F238E27FC236}">
                  <a16:creationId xmlns:a16="http://schemas.microsoft.com/office/drawing/2014/main" id="{4AE04740-61DF-9506-1B44-298F552E3F1C}"/>
                </a:ext>
              </a:extLst>
            </p:cNvPr>
            <p:cNvSpPr txBox="1"/>
            <p:nvPr/>
          </p:nvSpPr>
          <p:spPr>
            <a:xfrm>
              <a:off x="4941733" y="1679584"/>
              <a:ext cx="530352" cy="369332"/>
            </a:xfrm>
            <a:prstGeom prst="rect">
              <a:avLst/>
            </a:prstGeom>
            <a:noFill/>
          </p:spPr>
          <p:txBody>
            <a:bodyPr wrap="square">
              <a:spAutoFit/>
            </a:bodyPr>
            <a:lstStyle/>
            <a:p>
              <a:pPr algn="ctr"/>
              <a:r>
                <a:rPr lang="tr-TR" dirty="0">
                  <a:solidFill>
                    <a:srgbClr val="FF0000"/>
                  </a:solidFill>
                </a:rPr>
                <a:t>2</a:t>
              </a:r>
            </a:p>
          </p:txBody>
        </p:sp>
        <p:sp>
          <p:nvSpPr>
            <p:cNvPr id="25" name="Metin kutusu 24">
              <a:extLst>
                <a:ext uri="{FF2B5EF4-FFF2-40B4-BE49-F238E27FC236}">
                  <a16:creationId xmlns:a16="http://schemas.microsoft.com/office/drawing/2014/main" id="{48A2A2D8-C5CB-43C5-966D-BA70AA3D7F7E}"/>
                </a:ext>
              </a:extLst>
            </p:cNvPr>
            <p:cNvSpPr txBox="1"/>
            <p:nvPr/>
          </p:nvSpPr>
          <p:spPr>
            <a:xfrm>
              <a:off x="7424973" y="728424"/>
              <a:ext cx="530352" cy="369332"/>
            </a:xfrm>
            <a:prstGeom prst="rect">
              <a:avLst/>
            </a:prstGeom>
            <a:noFill/>
          </p:spPr>
          <p:txBody>
            <a:bodyPr wrap="square">
              <a:spAutoFit/>
            </a:bodyPr>
            <a:lstStyle/>
            <a:p>
              <a:pPr algn="ctr"/>
              <a:r>
                <a:rPr lang="tr-TR" dirty="0">
                  <a:solidFill>
                    <a:srgbClr val="FF0000"/>
                  </a:solidFill>
                </a:rPr>
                <a:t>3</a:t>
              </a:r>
            </a:p>
          </p:txBody>
        </p:sp>
        <p:sp>
          <p:nvSpPr>
            <p:cNvPr id="28" name="Metin kutusu 27">
              <a:extLst>
                <a:ext uri="{FF2B5EF4-FFF2-40B4-BE49-F238E27FC236}">
                  <a16:creationId xmlns:a16="http://schemas.microsoft.com/office/drawing/2014/main" id="{B7EAC54D-BD75-1C1D-4C2F-7761B0029F68}"/>
                </a:ext>
              </a:extLst>
            </p:cNvPr>
            <p:cNvSpPr txBox="1"/>
            <p:nvPr/>
          </p:nvSpPr>
          <p:spPr>
            <a:xfrm>
              <a:off x="7421011" y="1626103"/>
              <a:ext cx="530352" cy="369332"/>
            </a:xfrm>
            <a:prstGeom prst="rect">
              <a:avLst/>
            </a:prstGeom>
            <a:noFill/>
          </p:spPr>
          <p:txBody>
            <a:bodyPr wrap="square">
              <a:spAutoFit/>
            </a:bodyPr>
            <a:lstStyle/>
            <a:p>
              <a:pPr algn="ctr"/>
              <a:r>
                <a:rPr lang="tr-TR" dirty="0">
                  <a:solidFill>
                    <a:srgbClr val="FF0000"/>
                  </a:solidFill>
                </a:rPr>
                <a:t>4</a:t>
              </a:r>
            </a:p>
          </p:txBody>
        </p:sp>
        <p:sp>
          <p:nvSpPr>
            <p:cNvPr id="34" name="Metin kutusu 33">
              <a:extLst>
                <a:ext uri="{FF2B5EF4-FFF2-40B4-BE49-F238E27FC236}">
                  <a16:creationId xmlns:a16="http://schemas.microsoft.com/office/drawing/2014/main" id="{469B74A9-AC76-78A8-9096-B1F7E9AC88A5}"/>
                </a:ext>
              </a:extLst>
            </p:cNvPr>
            <p:cNvSpPr txBox="1"/>
            <p:nvPr/>
          </p:nvSpPr>
          <p:spPr>
            <a:xfrm>
              <a:off x="9599390" y="754092"/>
              <a:ext cx="530352" cy="369332"/>
            </a:xfrm>
            <a:prstGeom prst="rect">
              <a:avLst/>
            </a:prstGeom>
            <a:noFill/>
          </p:spPr>
          <p:txBody>
            <a:bodyPr wrap="square">
              <a:spAutoFit/>
            </a:bodyPr>
            <a:lstStyle/>
            <a:p>
              <a:pPr algn="ctr"/>
              <a:r>
                <a:rPr lang="tr-TR" dirty="0">
                  <a:solidFill>
                    <a:srgbClr val="FF0000"/>
                  </a:solidFill>
                </a:rPr>
                <a:t>5</a:t>
              </a:r>
            </a:p>
          </p:txBody>
        </p:sp>
        <p:sp>
          <p:nvSpPr>
            <p:cNvPr id="45" name="Metin kutusu 44">
              <a:extLst>
                <a:ext uri="{FF2B5EF4-FFF2-40B4-BE49-F238E27FC236}">
                  <a16:creationId xmlns:a16="http://schemas.microsoft.com/office/drawing/2014/main" id="{A38F521F-00E1-D818-F2C3-0AB2D9304F10}"/>
                </a:ext>
              </a:extLst>
            </p:cNvPr>
            <p:cNvSpPr txBox="1"/>
            <p:nvPr/>
          </p:nvSpPr>
          <p:spPr>
            <a:xfrm>
              <a:off x="8987361" y="191011"/>
              <a:ext cx="1754410" cy="369332"/>
            </a:xfrm>
            <a:prstGeom prst="rect">
              <a:avLst/>
            </a:prstGeom>
            <a:noFill/>
          </p:spPr>
          <p:txBody>
            <a:bodyPr wrap="square">
              <a:spAutoFit/>
            </a:bodyPr>
            <a:lstStyle/>
            <a:p>
              <a:pPr algn="ctr"/>
              <a:r>
                <a:rPr lang="tr-TR" dirty="0"/>
                <a:t>m= 5…..n</a:t>
              </a:r>
            </a:p>
          </p:txBody>
        </p:sp>
        <p:sp>
          <p:nvSpPr>
            <p:cNvPr id="46" name="Metin kutusu 45">
              <a:extLst>
                <a:ext uri="{FF2B5EF4-FFF2-40B4-BE49-F238E27FC236}">
                  <a16:creationId xmlns:a16="http://schemas.microsoft.com/office/drawing/2014/main" id="{1DB3C748-5419-36C0-99D7-CF7108F0A531}"/>
                </a:ext>
              </a:extLst>
            </p:cNvPr>
            <p:cNvSpPr txBox="1"/>
            <p:nvPr/>
          </p:nvSpPr>
          <p:spPr>
            <a:xfrm>
              <a:off x="6785167" y="184289"/>
              <a:ext cx="1754410" cy="369332"/>
            </a:xfrm>
            <a:prstGeom prst="rect">
              <a:avLst/>
            </a:prstGeom>
            <a:noFill/>
          </p:spPr>
          <p:txBody>
            <a:bodyPr wrap="square">
              <a:spAutoFit/>
            </a:bodyPr>
            <a:lstStyle/>
            <a:p>
              <a:pPr algn="ctr"/>
              <a:r>
                <a:rPr lang="tr-TR" dirty="0"/>
                <a:t>j= 3…..n</a:t>
              </a:r>
            </a:p>
          </p:txBody>
        </p:sp>
        <p:sp>
          <p:nvSpPr>
            <p:cNvPr id="47" name="Metin kutusu 46">
              <a:extLst>
                <a:ext uri="{FF2B5EF4-FFF2-40B4-BE49-F238E27FC236}">
                  <a16:creationId xmlns:a16="http://schemas.microsoft.com/office/drawing/2014/main" id="{1B70DA77-1D40-9875-CAE4-F7B95278D5D2}"/>
                </a:ext>
              </a:extLst>
            </p:cNvPr>
            <p:cNvSpPr txBox="1"/>
            <p:nvPr/>
          </p:nvSpPr>
          <p:spPr>
            <a:xfrm>
              <a:off x="4968905" y="349699"/>
              <a:ext cx="1754410" cy="369332"/>
            </a:xfrm>
            <a:prstGeom prst="rect">
              <a:avLst/>
            </a:prstGeom>
            <a:noFill/>
          </p:spPr>
          <p:txBody>
            <a:bodyPr wrap="square">
              <a:spAutoFit/>
            </a:bodyPr>
            <a:lstStyle/>
            <a:p>
              <a:pPr algn="ctr"/>
              <a:r>
                <a:rPr lang="tr-TR" dirty="0"/>
                <a:t>k= 1…..n</a:t>
              </a:r>
            </a:p>
          </p:txBody>
        </p:sp>
      </p:grpSp>
      <mc:AlternateContent xmlns:mc="http://schemas.openxmlformats.org/markup-compatibility/2006" xmlns:a14="http://schemas.microsoft.com/office/drawing/2010/main">
        <mc:Choice Requires="a14">
          <p:sp>
            <p:nvSpPr>
              <p:cNvPr id="48" name="Alt Başlık 2">
                <a:extLst>
                  <a:ext uri="{FF2B5EF4-FFF2-40B4-BE49-F238E27FC236}">
                    <a16:creationId xmlns:a16="http://schemas.microsoft.com/office/drawing/2014/main" id="{D24062D9-66CF-A154-BDF9-A0B0EB443233}"/>
                  </a:ext>
                </a:extLst>
              </p:cNvPr>
              <p:cNvSpPr txBox="1">
                <a:spLocks/>
              </p:cNvSpPr>
              <p:nvPr/>
            </p:nvSpPr>
            <p:spPr>
              <a:xfrm>
                <a:off x="174171" y="3859982"/>
                <a:ext cx="11843657" cy="23025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1.Adım: </a:t>
                </a:r>
                <a:r>
                  <a:rPr lang="tr-TR" dirty="0"/>
                  <a:t>Hatayı tespit et:</a:t>
                </a:r>
              </a:p>
              <a:p>
                <a:pPr algn="l"/>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i="1">
                              <a:latin typeface="Cambria Math" panose="02040503050406030204" pitchFamily="18" charset="0"/>
                            </a:rPr>
                            <m:t>𝐸</m:t>
                          </m:r>
                        </m:e>
                        <m:sub>
                          <m:r>
                            <a:rPr lang="tr-TR" i="1">
                              <a:latin typeface="Cambria Math" panose="02040503050406030204" pitchFamily="18" charset="0"/>
                            </a:rPr>
                            <m:t>𝑚</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𝐵</m:t>
                          </m:r>
                        </m:e>
                        <m:sub>
                          <m:r>
                            <a:rPr lang="tr-TR" i="1">
                              <a:latin typeface="Cambria Math" panose="02040503050406030204" pitchFamily="18" charset="0"/>
                            </a:rPr>
                            <m:t>𝑚</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Ç</m:t>
                          </m:r>
                        </m:e>
                        <m:sub>
                          <m:r>
                            <a:rPr lang="tr-TR" i="1">
                              <a:latin typeface="Cambria Math" panose="02040503050406030204" pitchFamily="18" charset="0"/>
                            </a:rPr>
                            <m:t>𝑚</m:t>
                          </m:r>
                        </m:sub>
                      </m:sSub>
                      <m:r>
                        <a:rPr lang="tr-TR">
                          <a:latin typeface="Cambria Math" panose="02040503050406030204" pitchFamily="18" charset="0"/>
                        </a:rPr>
                        <m:t> </m:t>
                      </m:r>
                    </m:oMath>
                  </m:oMathPara>
                </a14:m>
                <a:endParaRPr lang="tr-TR" dirty="0"/>
              </a:p>
              <a:p>
                <a:pPr marL="342900" indent="-342900" algn="l">
                  <a:buFont typeface="Calibri" panose="020F0502020204030204" pitchFamily="34" charset="0"/>
                  <a:buChar char="∞"/>
                </a:pPr>
                <a:r>
                  <a:rPr lang="tr-TR" b="1" dirty="0"/>
                  <a:t>2.Adım:</a:t>
                </a:r>
              </a:p>
              <a:p>
                <a:pPr marL="800100" lvl="1" indent="-342900" algn="l">
                  <a:buFont typeface="Calibri" panose="020F0502020204030204" pitchFamily="34" charset="0"/>
                  <a:buChar char="∞"/>
                </a:pPr>
                <a:r>
                  <a:rPr lang="tr-TR" dirty="0"/>
                  <a:t>Ara katman ile çıktı katmanı arasındaki ağırlıkların değiştirilmesi,</a:t>
                </a:r>
              </a:p>
              <a:p>
                <a:pPr marL="800100" lvl="1" indent="-342900" algn="l">
                  <a:buFont typeface="Calibri" panose="020F0502020204030204" pitchFamily="34" charset="0"/>
                  <a:buChar char="∞"/>
                </a:pPr>
                <a:r>
                  <a:rPr lang="tr-TR" dirty="0"/>
                  <a:t>Girdi katman ile ara katman arasındaki ağırlıkların değiştirilmesi</a:t>
                </a:r>
              </a:p>
              <a:p>
                <a:pPr algn="l"/>
                <a:endParaRPr lang="tr-TR" b="1" dirty="0"/>
              </a:p>
              <a:p>
                <a:pPr marL="342900" indent="-342900" algn="l">
                  <a:buFont typeface="Calibri" panose="020F0502020204030204" pitchFamily="34" charset="0"/>
                  <a:buChar char="∞"/>
                </a:pPr>
                <a:endParaRPr lang="tr-TR" dirty="0"/>
              </a:p>
            </p:txBody>
          </p:sp>
        </mc:Choice>
        <mc:Fallback xmlns="">
          <p:sp>
            <p:nvSpPr>
              <p:cNvPr id="48" name="Alt Başlık 2">
                <a:extLst>
                  <a:ext uri="{FF2B5EF4-FFF2-40B4-BE49-F238E27FC236}">
                    <a16:creationId xmlns:a16="http://schemas.microsoft.com/office/drawing/2014/main" id="{D24062D9-66CF-A154-BDF9-A0B0EB443233}"/>
                  </a:ext>
                </a:extLst>
              </p:cNvPr>
              <p:cNvSpPr txBox="1">
                <a:spLocks noRot="1" noChangeAspect="1" noMove="1" noResize="1" noEditPoints="1" noAdjustHandles="1" noChangeArrowheads="1" noChangeShapeType="1" noTextEdit="1"/>
              </p:cNvSpPr>
              <p:nvPr/>
            </p:nvSpPr>
            <p:spPr>
              <a:xfrm>
                <a:off x="174171" y="3859982"/>
                <a:ext cx="11843657" cy="2302543"/>
              </a:xfrm>
              <a:prstGeom prst="rect">
                <a:avLst/>
              </a:prstGeom>
              <a:blipFill>
                <a:blip r:embed="rId2"/>
                <a:stretch>
                  <a:fillRect l="-824" t="-3968"/>
                </a:stretch>
              </a:blipFill>
            </p:spPr>
            <p:txBody>
              <a:bodyPr/>
              <a:lstStyle/>
              <a:p>
                <a:r>
                  <a:rPr lang="tr-TR">
                    <a:noFill/>
                  </a:rPr>
                  <a:t> </a:t>
                </a:r>
              </a:p>
            </p:txBody>
          </p:sp>
        </mc:Fallback>
      </mc:AlternateContent>
    </p:spTree>
    <p:extLst>
      <p:ext uri="{BB962C8B-B14F-4D97-AF65-F5344CB8AC3E}">
        <p14:creationId xmlns:p14="http://schemas.microsoft.com/office/powerpoint/2010/main" val="6329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fade">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2" end="2"/>
                                            </p:txEl>
                                          </p:spTgt>
                                        </p:tgtEl>
                                        <p:attrNameLst>
                                          <p:attrName>style.visibility</p:attrName>
                                        </p:attrNameLst>
                                      </p:cBhvr>
                                      <p:to>
                                        <p:strVal val="visible"/>
                                      </p:to>
                                    </p:set>
                                    <p:animEffect transition="in" filter="fade">
                                      <p:cBhvr>
                                        <p:cTn id="17" dur="500"/>
                                        <p:tgtEl>
                                          <p:spTgt spid="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xEl>
                                              <p:pRg st="3" end="3"/>
                                            </p:txEl>
                                          </p:spTgt>
                                        </p:tgtEl>
                                        <p:attrNameLst>
                                          <p:attrName>style.visibility</p:attrName>
                                        </p:attrNameLst>
                                      </p:cBhvr>
                                      <p:to>
                                        <p:strVal val="visible"/>
                                      </p:to>
                                    </p:set>
                                    <p:animEffect transition="in" filter="fade">
                                      <p:cBhvr>
                                        <p:cTn id="22" dur="500"/>
                                        <p:tgtEl>
                                          <p:spTgt spid="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xEl>
                                              <p:pRg st="4" end="4"/>
                                            </p:txEl>
                                          </p:spTgt>
                                        </p:tgtEl>
                                        <p:attrNameLst>
                                          <p:attrName>style.visibility</p:attrName>
                                        </p:attrNameLst>
                                      </p:cBhvr>
                                      <p:to>
                                        <p:strVal val="visible"/>
                                      </p:to>
                                    </p:set>
                                    <p:animEffect transition="in" filter="fade">
                                      <p:cBhvr>
                                        <p:cTn id="27" dur="500"/>
                                        <p:tgtEl>
                                          <p:spTgt spid="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Geriye Doğru Hesaplama</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15</a:t>
            </a:fld>
            <a:endParaRPr lang="tr-TR"/>
          </a:p>
        </p:txBody>
      </p:sp>
      <p:sp>
        <p:nvSpPr>
          <p:cNvPr id="8" name="Alt Başlık 2">
            <a:extLst>
              <a:ext uri="{FF2B5EF4-FFF2-40B4-BE49-F238E27FC236}">
                <a16:creationId xmlns:a16="http://schemas.microsoft.com/office/drawing/2014/main" id="{5810D185-2610-4756-E966-7C03D7A22F29}"/>
              </a:ext>
            </a:extLst>
          </p:cNvPr>
          <p:cNvSpPr txBox="1">
            <a:spLocks/>
          </p:cNvSpPr>
          <p:nvPr/>
        </p:nvSpPr>
        <p:spPr>
          <a:xfrm>
            <a:off x="3207033"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8" name="Alt Başlık 2">
            <a:extLst>
              <a:ext uri="{FF2B5EF4-FFF2-40B4-BE49-F238E27FC236}">
                <a16:creationId xmlns:a16="http://schemas.microsoft.com/office/drawing/2014/main" id="{25E74DBC-ADDC-428A-0BC5-A0BBB6AD91FF}"/>
              </a:ext>
            </a:extLst>
          </p:cNvPr>
          <p:cNvSpPr txBox="1">
            <a:spLocks/>
          </p:cNvSpPr>
          <p:nvPr/>
        </p:nvSpPr>
        <p:spPr>
          <a:xfrm>
            <a:off x="3149440" y="165241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4" name="Düz Ok Bağlayıcısı 3">
            <a:extLst>
              <a:ext uri="{FF2B5EF4-FFF2-40B4-BE49-F238E27FC236}">
                <a16:creationId xmlns:a16="http://schemas.microsoft.com/office/drawing/2014/main" id="{594CFC75-3830-FB65-22BC-CAF58D0C159C}"/>
              </a:ext>
            </a:extLst>
          </p:cNvPr>
          <p:cNvCxnSpPr>
            <a:cxnSpLocks/>
            <a:stCxn id="13" idx="6"/>
            <a:endCxn id="12" idx="2"/>
          </p:cNvCxnSpPr>
          <p:nvPr/>
        </p:nvCxnSpPr>
        <p:spPr>
          <a:xfrm>
            <a:off x="5524607" y="93212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AB52AE7C-03A5-A279-59BF-35CCABCFF67C}"/>
              </a:ext>
            </a:extLst>
          </p:cNvPr>
          <p:cNvSpPr/>
          <p:nvPr/>
        </p:nvSpPr>
        <p:spPr>
          <a:xfrm>
            <a:off x="4889211" y="60063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 name="Düz Ok Bağlayıcısı 13">
            <a:extLst>
              <a:ext uri="{FF2B5EF4-FFF2-40B4-BE49-F238E27FC236}">
                <a16:creationId xmlns:a16="http://schemas.microsoft.com/office/drawing/2014/main" id="{C84FF858-0005-6208-3713-75E97643DFED}"/>
              </a:ext>
            </a:extLst>
          </p:cNvPr>
          <p:cNvCxnSpPr>
            <a:cxnSpLocks/>
            <a:stCxn id="8" idx="3"/>
            <a:endCxn id="13" idx="2"/>
          </p:cNvCxnSpPr>
          <p:nvPr/>
        </p:nvCxnSpPr>
        <p:spPr>
          <a:xfrm flipV="1">
            <a:off x="4222584" y="93212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F14EE71D-7047-6ED8-5B08-FF7CFCF5CD5A}"/>
              </a:ext>
            </a:extLst>
          </p:cNvPr>
          <p:cNvCxnSpPr>
            <a:cxnSpLocks/>
            <a:stCxn id="35" idx="6"/>
            <a:endCxn id="17" idx="1"/>
          </p:cNvCxnSpPr>
          <p:nvPr/>
        </p:nvCxnSpPr>
        <p:spPr>
          <a:xfrm>
            <a:off x="10225532" y="93212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7" name="Alt Başlık 2">
            <a:extLst>
              <a:ext uri="{FF2B5EF4-FFF2-40B4-BE49-F238E27FC236}">
                <a16:creationId xmlns:a16="http://schemas.microsoft.com/office/drawing/2014/main" id="{3D54A92D-C92C-4A08-3FE4-71A2A6F58ABB}"/>
              </a:ext>
            </a:extLst>
          </p:cNvPr>
          <p:cNvSpPr txBox="1">
            <a:spLocks/>
          </p:cNvSpPr>
          <p:nvPr/>
        </p:nvSpPr>
        <p:spPr>
          <a:xfrm>
            <a:off x="10866400"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19" name="Oval 18">
            <a:extLst>
              <a:ext uri="{FF2B5EF4-FFF2-40B4-BE49-F238E27FC236}">
                <a16:creationId xmlns:a16="http://schemas.microsoft.com/office/drawing/2014/main" id="{0AD7EA2B-33CA-4F57-7CBD-46A0BC297CBB}"/>
              </a:ext>
            </a:extLst>
          </p:cNvPr>
          <p:cNvSpPr/>
          <p:nvPr/>
        </p:nvSpPr>
        <p:spPr>
          <a:xfrm>
            <a:off x="4890842" y="151139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0" name="Düz Ok Bağlayıcısı 19">
            <a:extLst>
              <a:ext uri="{FF2B5EF4-FFF2-40B4-BE49-F238E27FC236}">
                <a16:creationId xmlns:a16="http://schemas.microsoft.com/office/drawing/2014/main" id="{9370FDD3-3395-BB82-D45F-6E52FDF2C983}"/>
              </a:ext>
            </a:extLst>
          </p:cNvPr>
          <p:cNvCxnSpPr>
            <a:cxnSpLocks/>
            <a:stCxn id="18" idx="3"/>
            <a:endCxn id="19" idx="2"/>
          </p:cNvCxnSpPr>
          <p:nvPr/>
        </p:nvCxnSpPr>
        <p:spPr>
          <a:xfrm>
            <a:off x="4164991" y="184287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9C5D59D4-64F6-46DC-474C-4544D25C0E8D}"/>
              </a:ext>
            </a:extLst>
          </p:cNvPr>
          <p:cNvCxnSpPr>
            <a:cxnSpLocks/>
            <a:stCxn id="19" idx="6"/>
            <a:endCxn id="12" idx="2"/>
          </p:cNvCxnSpPr>
          <p:nvPr/>
        </p:nvCxnSpPr>
        <p:spPr>
          <a:xfrm flipV="1">
            <a:off x="5526238" y="93212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6" name="Oval 35">
            <a:extLst>
              <a:ext uri="{FF2B5EF4-FFF2-40B4-BE49-F238E27FC236}">
                <a16:creationId xmlns:a16="http://schemas.microsoft.com/office/drawing/2014/main" id="{546E7790-3515-6848-692C-6B96D0D2BC89}"/>
              </a:ext>
            </a:extLst>
          </p:cNvPr>
          <p:cNvSpPr/>
          <p:nvPr/>
        </p:nvSpPr>
        <p:spPr>
          <a:xfrm>
            <a:off x="6053457"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7" name="Düz Ok Bağlayıcısı 36">
            <a:extLst>
              <a:ext uri="{FF2B5EF4-FFF2-40B4-BE49-F238E27FC236}">
                <a16:creationId xmlns:a16="http://schemas.microsoft.com/office/drawing/2014/main" id="{4ABD0D80-171B-0B2D-8A79-879F90DD9C93}"/>
              </a:ext>
            </a:extLst>
          </p:cNvPr>
          <p:cNvCxnSpPr>
            <a:cxnSpLocks/>
            <a:stCxn id="36" idx="0"/>
            <a:endCxn id="12" idx="2"/>
          </p:cNvCxnSpPr>
          <p:nvPr/>
        </p:nvCxnSpPr>
        <p:spPr>
          <a:xfrm flipV="1">
            <a:off x="6371155" y="932125"/>
            <a:ext cx="898370" cy="1454888"/>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id="{36BABB41-EC83-72EA-A624-E882EE0EF6C5}"/>
              </a:ext>
            </a:extLst>
          </p:cNvPr>
          <p:cNvSpPr/>
          <p:nvPr/>
        </p:nvSpPr>
        <p:spPr>
          <a:xfrm>
            <a:off x="7269525" y="57914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2" name="Oval 31">
            <a:extLst>
              <a:ext uri="{FF2B5EF4-FFF2-40B4-BE49-F238E27FC236}">
                <a16:creationId xmlns:a16="http://schemas.microsoft.com/office/drawing/2014/main" id="{127AEA95-27DE-E022-E015-4D69993DC651}"/>
              </a:ext>
            </a:extLst>
          </p:cNvPr>
          <p:cNvSpPr/>
          <p:nvPr/>
        </p:nvSpPr>
        <p:spPr>
          <a:xfrm>
            <a:off x="7289444" y="148307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5" name="Oval 34">
            <a:extLst>
              <a:ext uri="{FF2B5EF4-FFF2-40B4-BE49-F238E27FC236}">
                <a16:creationId xmlns:a16="http://schemas.microsoft.com/office/drawing/2014/main" id="{ACA9AA3D-261C-5EFF-057C-7695B02A6FA3}"/>
              </a:ext>
            </a:extLst>
          </p:cNvPr>
          <p:cNvSpPr/>
          <p:nvPr/>
        </p:nvSpPr>
        <p:spPr>
          <a:xfrm>
            <a:off x="9467822" y="61610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4" name="Düz Ok Bağlayıcısı 43">
            <a:extLst>
              <a:ext uri="{FF2B5EF4-FFF2-40B4-BE49-F238E27FC236}">
                <a16:creationId xmlns:a16="http://schemas.microsoft.com/office/drawing/2014/main" id="{E1167316-0492-C8BB-CE59-16F2CAB75E82}"/>
              </a:ext>
            </a:extLst>
          </p:cNvPr>
          <p:cNvCxnSpPr>
            <a:cxnSpLocks/>
            <a:stCxn id="32" idx="6"/>
            <a:endCxn id="35" idx="2"/>
          </p:cNvCxnSpPr>
          <p:nvPr/>
        </p:nvCxnSpPr>
        <p:spPr>
          <a:xfrm flipV="1">
            <a:off x="8082931" y="93212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5" name="Düz Ok Bağlayıcısı 54">
            <a:extLst>
              <a:ext uri="{FF2B5EF4-FFF2-40B4-BE49-F238E27FC236}">
                <a16:creationId xmlns:a16="http://schemas.microsoft.com/office/drawing/2014/main" id="{7379F46D-CC31-2F1F-84F2-676F9E13B9C7}"/>
              </a:ext>
            </a:extLst>
          </p:cNvPr>
          <p:cNvCxnSpPr>
            <a:cxnSpLocks/>
            <a:stCxn id="13" idx="6"/>
            <a:endCxn id="32" idx="2"/>
          </p:cNvCxnSpPr>
          <p:nvPr/>
        </p:nvCxnSpPr>
        <p:spPr>
          <a:xfrm>
            <a:off x="5524607" y="93212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Düz Ok Bağlayıcısı 65">
            <a:extLst>
              <a:ext uri="{FF2B5EF4-FFF2-40B4-BE49-F238E27FC236}">
                <a16:creationId xmlns:a16="http://schemas.microsoft.com/office/drawing/2014/main" id="{1E30496A-6A15-B8C2-44F7-6DDD0CFDF0C1}"/>
              </a:ext>
            </a:extLst>
          </p:cNvPr>
          <p:cNvCxnSpPr>
            <a:cxnSpLocks/>
            <a:stCxn id="19" idx="6"/>
            <a:endCxn id="32" idx="2"/>
          </p:cNvCxnSpPr>
          <p:nvPr/>
        </p:nvCxnSpPr>
        <p:spPr>
          <a:xfrm flipV="1">
            <a:off x="5526238" y="183606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8" name="Düz Ok Bağlayıcısı 77">
            <a:extLst>
              <a:ext uri="{FF2B5EF4-FFF2-40B4-BE49-F238E27FC236}">
                <a16:creationId xmlns:a16="http://schemas.microsoft.com/office/drawing/2014/main" id="{26E6B89A-8823-12C9-5D9D-731337DFA2B0}"/>
              </a:ext>
            </a:extLst>
          </p:cNvPr>
          <p:cNvCxnSpPr>
            <a:cxnSpLocks/>
            <a:stCxn id="12" idx="6"/>
            <a:endCxn id="35" idx="2"/>
          </p:cNvCxnSpPr>
          <p:nvPr/>
        </p:nvCxnSpPr>
        <p:spPr>
          <a:xfrm flipV="1">
            <a:off x="8063012" y="93212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3" name="Düz Ok Bağlayıcısı 122">
            <a:extLst>
              <a:ext uri="{FF2B5EF4-FFF2-40B4-BE49-F238E27FC236}">
                <a16:creationId xmlns:a16="http://schemas.microsoft.com/office/drawing/2014/main" id="{0BAFC179-20B6-EF23-A05B-FFA487D81523}"/>
              </a:ext>
            </a:extLst>
          </p:cNvPr>
          <p:cNvCxnSpPr>
            <a:cxnSpLocks/>
            <a:stCxn id="36" idx="0"/>
            <a:endCxn id="32" idx="2"/>
          </p:cNvCxnSpPr>
          <p:nvPr/>
        </p:nvCxnSpPr>
        <p:spPr>
          <a:xfrm flipV="1">
            <a:off x="6371155" y="1836061"/>
            <a:ext cx="918289" cy="550952"/>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9" name="Oval 128">
            <a:extLst>
              <a:ext uri="{FF2B5EF4-FFF2-40B4-BE49-F238E27FC236}">
                <a16:creationId xmlns:a16="http://schemas.microsoft.com/office/drawing/2014/main" id="{65BEE119-0668-8DD4-F5E7-82844C52B907}"/>
              </a:ext>
            </a:extLst>
          </p:cNvPr>
          <p:cNvSpPr/>
          <p:nvPr/>
        </p:nvSpPr>
        <p:spPr>
          <a:xfrm>
            <a:off x="8832426"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130" name="Düz Ok Bağlayıcısı 129">
            <a:extLst>
              <a:ext uri="{FF2B5EF4-FFF2-40B4-BE49-F238E27FC236}">
                <a16:creationId xmlns:a16="http://schemas.microsoft.com/office/drawing/2014/main" id="{495A4F8F-7486-A8A7-3B2D-1A9BF43C2893}"/>
              </a:ext>
            </a:extLst>
          </p:cNvPr>
          <p:cNvCxnSpPr>
            <a:cxnSpLocks/>
            <a:stCxn id="129" idx="0"/>
            <a:endCxn id="35" idx="2"/>
          </p:cNvCxnSpPr>
          <p:nvPr/>
        </p:nvCxnSpPr>
        <p:spPr>
          <a:xfrm flipV="1">
            <a:off x="9150124" y="932124"/>
            <a:ext cx="317698" cy="1454889"/>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sp>
        <p:nvSpPr>
          <p:cNvPr id="15" name="Metin kutusu 14">
            <a:extLst>
              <a:ext uri="{FF2B5EF4-FFF2-40B4-BE49-F238E27FC236}">
                <a16:creationId xmlns:a16="http://schemas.microsoft.com/office/drawing/2014/main" id="{03D06C84-5B02-86F3-7CD7-6C8BA6A1C399}"/>
              </a:ext>
            </a:extLst>
          </p:cNvPr>
          <p:cNvSpPr txBox="1"/>
          <p:nvPr/>
        </p:nvSpPr>
        <p:spPr>
          <a:xfrm>
            <a:off x="4932063" y="728424"/>
            <a:ext cx="530352" cy="369332"/>
          </a:xfrm>
          <a:prstGeom prst="rect">
            <a:avLst/>
          </a:prstGeom>
          <a:noFill/>
        </p:spPr>
        <p:txBody>
          <a:bodyPr wrap="square">
            <a:spAutoFit/>
          </a:bodyPr>
          <a:lstStyle/>
          <a:p>
            <a:pPr algn="ctr"/>
            <a:r>
              <a:rPr lang="tr-TR" dirty="0">
                <a:solidFill>
                  <a:srgbClr val="FF0000"/>
                </a:solidFill>
              </a:rPr>
              <a:t>1</a:t>
            </a:r>
          </a:p>
        </p:txBody>
      </p:sp>
      <p:sp>
        <p:nvSpPr>
          <p:cNvPr id="21" name="Metin kutusu 20">
            <a:extLst>
              <a:ext uri="{FF2B5EF4-FFF2-40B4-BE49-F238E27FC236}">
                <a16:creationId xmlns:a16="http://schemas.microsoft.com/office/drawing/2014/main" id="{4AE04740-61DF-9506-1B44-298F552E3F1C}"/>
              </a:ext>
            </a:extLst>
          </p:cNvPr>
          <p:cNvSpPr txBox="1"/>
          <p:nvPr/>
        </p:nvSpPr>
        <p:spPr>
          <a:xfrm>
            <a:off x="4941733" y="1679584"/>
            <a:ext cx="530352" cy="369332"/>
          </a:xfrm>
          <a:prstGeom prst="rect">
            <a:avLst/>
          </a:prstGeom>
          <a:noFill/>
        </p:spPr>
        <p:txBody>
          <a:bodyPr wrap="square">
            <a:spAutoFit/>
          </a:bodyPr>
          <a:lstStyle/>
          <a:p>
            <a:pPr algn="ctr"/>
            <a:r>
              <a:rPr lang="tr-TR" dirty="0">
                <a:solidFill>
                  <a:srgbClr val="FF0000"/>
                </a:solidFill>
              </a:rPr>
              <a:t>2</a:t>
            </a:r>
          </a:p>
        </p:txBody>
      </p:sp>
      <p:sp>
        <p:nvSpPr>
          <p:cNvPr id="25" name="Metin kutusu 24">
            <a:extLst>
              <a:ext uri="{FF2B5EF4-FFF2-40B4-BE49-F238E27FC236}">
                <a16:creationId xmlns:a16="http://schemas.microsoft.com/office/drawing/2014/main" id="{48A2A2D8-C5CB-43C5-966D-BA70AA3D7F7E}"/>
              </a:ext>
            </a:extLst>
          </p:cNvPr>
          <p:cNvSpPr txBox="1"/>
          <p:nvPr/>
        </p:nvSpPr>
        <p:spPr>
          <a:xfrm>
            <a:off x="7424973" y="728424"/>
            <a:ext cx="530352" cy="369332"/>
          </a:xfrm>
          <a:prstGeom prst="rect">
            <a:avLst/>
          </a:prstGeom>
          <a:noFill/>
        </p:spPr>
        <p:txBody>
          <a:bodyPr wrap="square">
            <a:spAutoFit/>
          </a:bodyPr>
          <a:lstStyle/>
          <a:p>
            <a:pPr algn="ctr"/>
            <a:r>
              <a:rPr lang="tr-TR" dirty="0">
                <a:solidFill>
                  <a:srgbClr val="FF0000"/>
                </a:solidFill>
              </a:rPr>
              <a:t>3</a:t>
            </a:r>
          </a:p>
        </p:txBody>
      </p:sp>
      <p:sp>
        <p:nvSpPr>
          <p:cNvPr id="28" name="Metin kutusu 27">
            <a:extLst>
              <a:ext uri="{FF2B5EF4-FFF2-40B4-BE49-F238E27FC236}">
                <a16:creationId xmlns:a16="http://schemas.microsoft.com/office/drawing/2014/main" id="{B7EAC54D-BD75-1C1D-4C2F-7761B0029F68}"/>
              </a:ext>
            </a:extLst>
          </p:cNvPr>
          <p:cNvSpPr txBox="1"/>
          <p:nvPr/>
        </p:nvSpPr>
        <p:spPr>
          <a:xfrm>
            <a:off x="7421011" y="1626103"/>
            <a:ext cx="530352" cy="369332"/>
          </a:xfrm>
          <a:prstGeom prst="rect">
            <a:avLst/>
          </a:prstGeom>
          <a:noFill/>
        </p:spPr>
        <p:txBody>
          <a:bodyPr wrap="square">
            <a:spAutoFit/>
          </a:bodyPr>
          <a:lstStyle/>
          <a:p>
            <a:pPr algn="ctr"/>
            <a:r>
              <a:rPr lang="tr-TR" dirty="0">
                <a:solidFill>
                  <a:srgbClr val="FF0000"/>
                </a:solidFill>
              </a:rPr>
              <a:t>4</a:t>
            </a:r>
          </a:p>
        </p:txBody>
      </p:sp>
      <p:sp>
        <p:nvSpPr>
          <p:cNvPr id="34" name="Metin kutusu 33">
            <a:extLst>
              <a:ext uri="{FF2B5EF4-FFF2-40B4-BE49-F238E27FC236}">
                <a16:creationId xmlns:a16="http://schemas.microsoft.com/office/drawing/2014/main" id="{469B74A9-AC76-78A8-9096-B1F7E9AC88A5}"/>
              </a:ext>
            </a:extLst>
          </p:cNvPr>
          <p:cNvSpPr txBox="1"/>
          <p:nvPr/>
        </p:nvSpPr>
        <p:spPr>
          <a:xfrm>
            <a:off x="9599390" y="754092"/>
            <a:ext cx="530352" cy="369332"/>
          </a:xfrm>
          <a:prstGeom prst="rect">
            <a:avLst/>
          </a:prstGeom>
          <a:noFill/>
        </p:spPr>
        <p:txBody>
          <a:bodyPr wrap="square">
            <a:spAutoFit/>
          </a:bodyPr>
          <a:lstStyle/>
          <a:p>
            <a:pPr algn="ctr"/>
            <a:r>
              <a:rPr lang="tr-TR" dirty="0">
                <a:solidFill>
                  <a:srgbClr val="FF0000"/>
                </a:solidFill>
              </a:rPr>
              <a:t>5</a:t>
            </a:r>
          </a:p>
        </p:txBody>
      </p:sp>
      <p:sp>
        <p:nvSpPr>
          <p:cNvPr id="45" name="Metin kutusu 44">
            <a:extLst>
              <a:ext uri="{FF2B5EF4-FFF2-40B4-BE49-F238E27FC236}">
                <a16:creationId xmlns:a16="http://schemas.microsoft.com/office/drawing/2014/main" id="{A38F521F-00E1-D818-F2C3-0AB2D9304F10}"/>
              </a:ext>
            </a:extLst>
          </p:cNvPr>
          <p:cNvSpPr txBox="1"/>
          <p:nvPr/>
        </p:nvSpPr>
        <p:spPr>
          <a:xfrm>
            <a:off x="8987361" y="191011"/>
            <a:ext cx="1754410" cy="369332"/>
          </a:xfrm>
          <a:prstGeom prst="rect">
            <a:avLst/>
          </a:prstGeom>
          <a:noFill/>
        </p:spPr>
        <p:txBody>
          <a:bodyPr wrap="square">
            <a:spAutoFit/>
          </a:bodyPr>
          <a:lstStyle/>
          <a:p>
            <a:pPr algn="ctr"/>
            <a:r>
              <a:rPr lang="tr-TR" dirty="0"/>
              <a:t>m= 5…..n</a:t>
            </a:r>
          </a:p>
        </p:txBody>
      </p:sp>
      <p:sp>
        <p:nvSpPr>
          <p:cNvPr id="46" name="Metin kutusu 45">
            <a:extLst>
              <a:ext uri="{FF2B5EF4-FFF2-40B4-BE49-F238E27FC236}">
                <a16:creationId xmlns:a16="http://schemas.microsoft.com/office/drawing/2014/main" id="{1DB3C748-5419-36C0-99D7-CF7108F0A531}"/>
              </a:ext>
            </a:extLst>
          </p:cNvPr>
          <p:cNvSpPr txBox="1"/>
          <p:nvPr/>
        </p:nvSpPr>
        <p:spPr>
          <a:xfrm>
            <a:off x="6785167" y="184289"/>
            <a:ext cx="1754410" cy="369332"/>
          </a:xfrm>
          <a:prstGeom prst="rect">
            <a:avLst/>
          </a:prstGeom>
          <a:noFill/>
        </p:spPr>
        <p:txBody>
          <a:bodyPr wrap="square">
            <a:spAutoFit/>
          </a:bodyPr>
          <a:lstStyle/>
          <a:p>
            <a:pPr algn="ctr"/>
            <a:r>
              <a:rPr lang="tr-TR" dirty="0"/>
              <a:t>j= 3…..n</a:t>
            </a:r>
          </a:p>
        </p:txBody>
      </p:sp>
      <p:sp>
        <p:nvSpPr>
          <p:cNvPr id="47" name="Metin kutusu 46">
            <a:extLst>
              <a:ext uri="{FF2B5EF4-FFF2-40B4-BE49-F238E27FC236}">
                <a16:creationId xmlns:a16="http://schemas.microsoft.com/office/drawing/2014/main" id="{1B70DA77-1D40-9875-CAE4-F7B95278D5D2}"/>
              </a:ext>
            </a:extLst>
          </p:cNvPr>
          <p:cNvSpPr txBox="1"/>
          <p:nvPr/>
        </p:nvSpPr>
        <p:spPr>
          <a:xfrm>
            <a:off x="4968905" y="349699"/>
            <a:ext cx="1754410" cy="369332"/>
          </a:xfrm>
          <a:prstGeom prst="rect">
            <a:avLst/>
          </a:prstGeom>
          <a:noFill/>
        </p:spPr>
        <p:txBody>
          <a:bodyPr wrap="square">
            <a:spAutoFit/>
          </a:bodyPr>
          <a:lstStyle/>
          <a:p>
            <a:pPr algn="ctr"/>
            <a:r>
              <a:rPr lang="tr-TR" dirty="0"/>
              <a:t>k= 1…..n</a:t>
            </a:r>
          </a:p>
        </p:txBody>
      </p:sp>
      <mc:AlternateContent xmlns:mc="http://schemas.openxmlformats.org/markup-compatibility/2006" xmlns:a14="http://schemas.microsoft.com/office/drawing/2010/main">
        <mc:Choice Requires="a14">
          <p:sp>
            <p:nvSpPr>
              <p:cNvPr id="48" name="Alt Başlık 2">
                <a:extLst>
                  <a:ext uri="{FF2B5EF4-FFF2-40B4-BE49-F238E27FC236}">
                    <a16:creationId xmlns:a16="http://schemas.microsoft.com/office/drawing/2014/main" id="{D24062D9-66CF-A154-BDF9-A0B0EB443233}"/>
                  </a:ext>
                </a:extLst>
              </p:cNvPr>
              <p:cNvSpPr txBox="1">
                <a:spLocks/>
              </p:cNvSpPr>
              <p:nvPr/>
            </p:nvSpPr>
            <p:spPr>
              <a:xfrm>
                <a:off x="38294" y="3137078"/>
                <a:ext cx="11843657" cy="37209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Ara Katman ile Çıktı Katmanı arasındaki ağırlıkların değiştirilmesi</a:t>
                </a:r>
              </a:p>
              <a:p>
                <a:pPr marL="342900" indent="-342900" algn="l">
                  <a:buFont typeface="Calibri" panose="020F0502020204030204" pitchFamily="34" charset="0"/>
                  <a:buChar char="∞"/>
                </a:pPr>
                <a:r>
                  <a:rPr lang="tr-TR" b="1" dirty="0"/>
                  <a:t>3.Adım: </a:t>
                </a:r>
                <a:r>
                  <a:rPr lang="tr-TR" dirty="0"/>
                  <a:t>Ağırlıkların değişim miktarı hesaplanır,</a:t>
                </a:r>
              </a:p>
              <a:p>
                <a:pPr marL="342900" indent="-342900" algn="l">
                  <a:buFont typeface="Calibri" panose="020F0502020204030204" pitchFamily="34" charset="0"/>
                  <a:buChar char="∞"/>
                </a:pPr>
                <a:endParaRPr lang="tr-TR" dirty="0"/>
              </a:p>
              <a:p>
                <a:pPr algn="l"/>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𝛿</m:t>
                          </m:r>
                        </m:e>
                        <m:sub>
                          <m:r>
                            <a:rPr lang="tr-TR" i="1">
                              <a:latin typeface="Cambria Math" panose="02040503050406030204" pitchFamily="18" charset="0"/>
                            </a:rPr>
                            <m:t>𝑚</m:t>
                          </m:r>
                        </m:sub>
                      </m:sSub>
                      <m:r>
                        <a:rPr lang="tr-TR" i="1">
                          <a:latin typeface="Cambria Math" panose="02040503050406030204" pitchFamily="18" charset="0"/>
                        </a:rPr>
                        <m:t>=</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𝑓</m:t>
                          </m:r>
                        </m:e>
                        <m:sup>
                          <m:r>
                            <a:rPr lang="tr-TR" b="0" i="1" smtClean="0">
                              <a:latin typeface="Cambria Math" panose="02040503050406030204" pitchFamily="18" charset="0"/>
                            </a:rPr>
                            <m:t>′</m:t>
                          </m:r>
                        </m:sup>
                      </m:sSup>
                      <m:d>
                        <m:dPr>
                          <m:ctrlPr>
                            <a:rPr lang="tr-TR" b="0" i="1" smtClean="0">
                              <a:latin typeface="Cambria Math" panose="02040503050406030204" pitchFamily="18" charset="0"/>
                            </a:rPr>
                          </m:ctrlPr>
                        </m:dPr>
                        <m:e>
                          <m:r>
                            <a:rPr lang="tr-TR" b="0" i="1" smtClean="0">
                              <a:latin typeface="Cambria Math" panose="02040503050406030204" pitchFamily="18" charset="0"/>
                            </a:rPr>
                            <m:t>𝑁𝐸</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𝑚</m:t>
                              </m:r>
                            </m:sub>
                          </m:sSub>
                        </m:e>
                      </m:d>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𝐸</m:t>
                          </m:r>
                        </m:e>
                        <m:sub>
                          <m:r>
                            <a:rPr lang="tr-TR" i="1">
                              <a:latin typeface="Cambria Math" panose="02040503050406030204" pitchFamily="18" charset="0"/>
                            </a:rPr>
                            <m:t>𝑚</m:t>
                          </m:r>
                        </m:sub>
                      </m:sSub>
                      <m:r>
                        <a:rPr lang="tr-TR">
                          <a:latin typeface="Cambria Math" panose="02040503050406030204" pitchFamily="18" charset="0"/>
                        </a:rPr>
                        <m:t> </m:t>
                      </m:r>
                    </m:oMath>
                  </m:oMathPara>
                </a14:m>
                <a:endParaRPr lang="tr-TR" i="1" dirty="0">
                  <a:latin typeface="Cambria Math" panose="02040503050406030204" pitchFamily="18" charset="0"/>
                </a:endParaRPr>
              </a:p>
              <a:p>
                <a:pPr algn="l"/>
                <a:endParaRPr lang="tr-TR"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𝛿</m:t>
                          </m:r>
                        </m:e>
                        <m:sub>
                          <m:r>
                            <a:rPr lang="tr-TR" i="1">
                              <a:latin typeface="Cambria Math" panose="02040503050406030204" pitchFamily="18" charset="0"/>
                            </a:rPr>
                            <m:t>𝑚</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b="0" i="1" smtClean="0">
                              <a:latin typeface="Cambria Math" panose="02040503050406030204" pitchFamily="18" charset="0"/>
                            </a:rPr>
                            <m:t>Ç</m:t>
                          </m:r>
                        </m:e>
                        <m:sub>
                          <m:r>
                            <a:rPr lang="tr-TR" i="1">
                              <a:latin typeface="Cambria Math" panose="02040503050406030204" pitchFamily="18" charset="0"/>
                            </a:rPr>
                            <m:t>𝑚</m:t>
                          </m:r>
                        </m:sub>
                      </m:sSub>
                      <m:r>
                        <a:rPr lang="tr-TR" b="0" i="1" smtClean="0">
                          <a:latin typeface="Cambria Math" panose="02040503050406030204" pitchFamily="18" charset="0"/>
                        </a:rPr>
                        <m:t>.</m:t>
                      </m:r>
                      <m:d>
                        <m:dPr>
                          <m:ctrlPr>
                            <a:rPr lang="tr-TR" b="0" i="1" smtClean="0">
                              <a:latin typeface="Cambria Math" panose="02040503050406030204" pitchFamily="18" charset="0"/>
                            </a:rPr>
                          </m:ctrlPr>
                        </m:dPr>
                        <m:e>
                          <m:r>
                            <a:rPr lang="tr-TR" b="0" i="1" smtClean="0">
                              <a:latin typeface="Cambria Math" panose="02040503050406030204" pitchFamily="18" charset="0"/>
                            </a:rPr>
                            <m:t>1</m:t>
                          </m:r>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Ç</m:t>
                              </m:r>
                            </m:e>
                            <m:sub>
                              <m:r>
                                <a:rPr lang="tr-TR" i="1">
                                  <a:latin typeface="Cambria Math" panose="02040503050406030204" pitchFamily="18" charset="0"/>
                                </a:rPr>
                                <m:t>𝑚</m:t>
                              </m:r>
                            </m:sub>
                          </m:sSub>
                        </m:e>
                      </m:d>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𝐸</m:t>
                          </m:r>
                        </m:e>
                        <m:sub>
                          <m:r>
                            <a:rPr lang="tr-TR" b="0" i="1" smtClean="0">
                              <a:latin typeface="Cambria Math" panose="02040503050406030204" pitchFamily="18" charset="0"/>
                            </a:rPr>
                            <m:t>𝑚</m:t>
                          </m:r>
                        </m:sub>
                      </m:sSub>
                      <m:r>
                        <a:rPr lang="tr-TR">
                          <a:latin typeface="Cambria Math" panose="02040503050406030204" pitchFamily="18" charset="0"/>
                        </a:rPr>
                        <m:t> </m:t>
                      </m:r>
                    </m:oMath>
                  </m:oMathPara>
                </a14:m>
                <a:endParaRPr lang="tr-TR" dirty="0"/>
              </a:p>
              <a:p>
                <a:pPr lvl="1" algn="l"/>
                <a:endParaRPr lang="tr-TR" b="1" dirty="0"/>
              </a:p>
              <a:p>
                <a:pPr lvl="1" algn="l"/>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m:rPr>
                              <m:sty m:val="p"/>
                            </m:rPr>
                            <a:rPr lang="tr-TR" b="0" i="0" smtClean="0">
                              <a:latin typeface="Cambria Math" panose="02040503050406030204" pitchFamily="18" charset="0"/>
                            </a:rPr>
                            <m:t>Δ</m:t>
                          </m:r>
                          <m:r>
                            <a:rPr lang="tr-TR" b="0" i="1" smtClean="0">
                              <a:latin typeface="Cambria Math" panose="02040503050406030204" pitchFamily="18" charset="0"/>
                            </a:rPr>
                            <m:t>𝐴</m:t>
                          </m:r>
                        </m:e>
                        <m:sub>
                          <m:r>
                            <a:rPr lang="tr-TR" b="0" i="1" smtClean="0">
                              <a:latin typeface="Cambria Math" panose="02040503050406030204" pitchFamily="18" charset="0"/>
                            </a:rPr>
                            <m:t>𝑗</m:t>
                          </m:r>
                          <m:r>
                            <a:rPr lang="tr-TR" i="1">
                              <a:latin typeface="Cambria Math" panose="02040503050406030204" pitchFamily="18" charset="0"/>
                            </a:rPr>
                            <m:t>𝑚</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e>
                      </m:d>
                      <m:r>
                        <a:rPr lang="tr-TR" i="1">
                          <a:latin typeface="Cambria Math" panose="02040503050406030204" pitchFamily="18" charset="0"/>
                        </a:rPr>
                        <m:t>=</m:t>
                      </m:r>
                      <m:r>
                        <a:rPr lang="tr-TR" b="0" i="1" smtClean="0">
                          <a:latin typeface="Cambria Math" panose="02040503050406030204" pitchFamily="18" charset="0"/>
                        </a:rPr>
                        <m:t>𝜆</m:t>
                      </m:r>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𝛿</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Ç</m:t>
                          </m:r>
                        </m:e>
                        <m:sub>
                          <m:r>
                            <a:rPr lang="tr-TR" b="0" i="1" smtClean="0">
                              <a:latin typeface="Cambria Math" panose="02040503050406030204" pitchFamily="18" charset="0"/>
                            </a:rPr>
                            <m:t>𝑗</m:t>
                          </m:r>
                        </m:sub>
                      </m:sSub>
                      <m:r>
                        <a:rPr lang="tr-TR" b="0" i="1" smtClean="0">
                          <a:latin typeface="Cambria Math" panose="02040503050406030204" pitchFamily="18" charset="0"/>
                        </a:rPr>
                        <m:t>+</m:t>
                      </m:r>
                      <m:r>
                        <a:rPr lang="tr-TR" b="0" i="1" smtClean="0">
                          <a:latin typeface="Cambria Math" panose="02040503050406030204" pitchFamily="18" charset="0"/>
                        </a:rPr>
                        <m:t>𝛼</m:t>
                      </m:r>
                      <m:r>
                        <a:rPr lang="tr-TR" b="0" i="1" smtClean="0">
                          <a:latin typeface="Cambria Math" panose="02040503050406030204" pitchFamily="18" charset="0"/>
                        </a:rPr>
                        <m:t>. </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𝑗𝑚</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r>
                            <a:rPr lang="tr-TR" b="0" i="1" smtClean="0">
                              <a:latin typeface="Cambria Math" panose="02040503050406030204" pitchFamily="18" charset="0"/>
                            </a:rPr>
                            <m:t>−1</m:t>
                          </m:r>
                        </m:e>
                      </m:d>
                    </m:oMath>
                  </m:oMathPara>
                </a14:m>
                <a:endParaRPr lang="tr-TR" b="0" dirty="0"/>
              </a:p>
              <a:p>
                <a:pPr lvl="1" algn="l"/>
                <a:endParaRPr lang="tr-TR" i="1" dirty="0">
                  <a:latin typeface="Cambria Math" panose="02040503050406030204" pitchFamily="18" charset="0"/>
                </a:endParaRPr>
              </a:p>
              <a:p>
                <a:pPr lvl="1" algn="l"/>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𝐴</m:t>
                          </m:r>
                        </m:e>
                        <m:sub>
                          <m:r>
                            <a:rPr lang="tr-TR" i="1">
                              <a:latin typeface="Cambria Math" panose="02040503050406030204" pitchFamily="18" charset="0"/>
                            </a:rPr>
                            <m:t>𝑗𝑚</m:t>
                          </m:r>
                        </m:sub>
                      </m:sSub>
                      <m:r>
                        <a:rPr lang="tr-TR" b="0" i="1" smtClean="0">
                          <a:latin typeface="Cambria Math" panose="02040503050406030204" pitchFamily="18" charset="0"/>
                        </a:rPr>
                        <m:t>(</m:t>
                      </m:r>
                      <m:r>
                        <a:rPr lang="tr-TR" b="0" i="1" smtClean="0">
                          <a:latin typeface="Cambria Math" panose="02040503050406030204" pitchFamily="18" charset="0"/>
                        </a:rPr>
                        <m:t>𝑡</m:t>
                      </m:r>
                      <m:r>
                        <a:rPr lang="tr-TR" b="0" i="1" smtClean="0">
                          <a:latin typeface="Cambria Math" panose="02040503050406030204" pitchFamily="18" charset="0"/>
                        </a:rPr>
                        <m:t>)=</m:t>
                      </m:r>
                      <m:sSub>
                        <m:sSubPr>
                          <m:ctrlPr>
                            <a:rPr lang="tr-TR" i="1">
                              <a:latin typeface="Cambria Math" panose="02040503050406030204" pitchFamily="18" charset="0"/>
                            </a:rPr>
                          </m:ctrlPr>
                        </m:sSubPr>
                        <m:e>
                          <m:sSub>
                            <m:sSubPr>
                              <m:ctrlPr>
                                <a:rPr lang="tr-TR" i="1">
                                  <a:latin typeface="Cambria Math" panose="02040503050406030204" pitchFamily="18" charset="0"/>
                                </a:rPr>
                              </m:ctrlPr>
                            </m:sSubPr>
                            <m:e>
                              <m:r>
                                <a:rPr lang="tr-TR" i="1">
                                  <a:latin typeface="Cambria Math" panose="02040503050406030204" pitchFamily="18" charset="0"/>
                                </a:rPr>
                                <m:t>𝐴</m:t>
                              </m:r>
                            </m:e>
                            <m:sub>
                              <m:r>
                                <a:rPr lang="tr-TR" i="1">
                                  <a:latin typeface="Cambria Math" panose="02040503050406030204" pitchFamily="18" charset="0"/>
                                </a:rPr>
                                <m:t>𝑗𝑚</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r>
                                <a:rPr lang="tr-TR" b="0" i="1" smtClean="0">
                                  <a:latin typeface="Cambria Math" panose="02040503050406030204" pitchFamily="18" charset="0"/>
                                </a:rPr>
                                <m:t>−1</m:t>
                              </m:r>
                            </m:e>
                          </m:d>
                          <m:r>
                            <a:rPr lang="tr-TR" b="0" i="1" smtClean="0">
                              <a:latin typeface="Cambria Math" panose="02040503050406030204" pitchFamily="18" charset="0"/>
                            </a:rPr>
                            <m:t>+</m:t>
                          </m:r>
                        </m:e>
                        <m:sub>
                          <m:r>
                            <a:rPr lang="tr-TR" b="0" i="1" smtClean="0">
                              <a:latin typeface="Cambria Math" panose="02040503050406030204" pitchFamily="18" charset="0"/>
                            </a:rPr>
                            <m:t> </m:t>
                          </m:r>
                        </m:sub>
                      </m:sSub>
                      <m:r>
                        <a:rPr lang="tr-TR">
                          <a:latin typeface="Cambria Math" panose="02040503050406030204" pitchFamily="18" charset="0"/>
                        </a:rPr>
                        <m:t> </m:t>
                      </m:r>
                      <m:sSub>
                        <m:sSubPr>
                          <m:ctrlPr>
                            <a:rPr lang="tr-TR" i="1">
                              <a:latin typeface="Cambria Math" panose="02040503050406030204" pitchFamily="18" charset="0"/>
                            </a:rPr>
                          </m:ctrlPr>
                        </m:sSubPr>
                        <m:e>
                          <m:r>
                            <m:rPr>
                              <m:sty m:val="p"/>
                            </m:rPr>
                            <a:rPr lang="tr-TR">
                              <a:latin typeface="Cambria Math" panose="02040503050406030204" pitchFamily="18" charset="0"/>
                            </a:rPr>
                            <m:t>Δ</m:t>
                          </m:r>
                          <m:r>
                            <a:rPr lang="tr-TR" i="1">
                              <a:latin typeface="Cambria Math" panose="02040503050406030204" pitchFamily="18" charset="0"/>
                            </a:rPr>
                            <m:t>𝐴</m:t>
                          </m:r>
                        </m:e>
                        <m:sub>
                          <m:r>
                            <a:rPr lang="tr-TR" i="1">
                              <a:latin typeface="Cambria Math" panose="02040503050406030204" pitchFamily="18" charset="0"/>
                            </a:rPr>
                            <m:t>𝑗𝑚</m:t>
                          </m:r>
                        </m:sub>
                      </m:sSub>
                      <m:d>
                        <m:dPr>
                          <m:ctrlPr>
                            <a:rPr lang="tr-TR" i="1">
                              <a:latin typeface="Cambria Math" panose="02040503050406030204" pitchFamily="18" charset="0"/>
                            </a:rPr>
                          </m:ctrlPr>
                        </m:dPr>
                        <m:e>
                          <m:r>
                            <a:rPr lang="tr-TR" i="1">
                              <a:latin typeface="Cambria Math" panose="02040503050406030204" pitchFamily="18" charset="0"/>
                            </a:rPr>
                            <m:t>𝑡</m:t>
                          </m:r>
                        </m:e>
                      </m:d>
                    </m:oMath>
                  </m:oMathPara>
                </a14:m>
                <a:endParaRPr lang="tr-TR" dirty="0"/>
              </a:p>
              <a:p>
                <a:pPr lvl="1" algn="l"/>
                <a:endParaRPr lang="tr-TR" dirty="0"/>
              </a:p>
              <a:p>
                <a:pPr lvl="1" algn="l"/>
                <a:endParaRPr lang="tr-TR" b="1" dirty="0"/>
              </a:p>
              <a:p>
                <a:pPr marL="342900" indent="-342900" algn="l">
                  <a:buFont typeface="Calibri" panose="020F0502020204030204" pitchFamily="34" charset="0"/>
                  <a:buChar char="∞"/>
                </a:pPr>
                <a:r>
                  <a:rPr lang="tr-TR" b="1" dirty="0" err="1"/>
                  <a:t>aa</a:t>
                </a:r>
                <a:endParaRPr lang="tr-TR" b="1" dirty="0"/>
              </a:p>
              <a:p>
                <a:pPr algn="l"/>
                <a:endParaRPr lang="tr-TR" dirty="0"/>
              </a:p>
              <a:p>
                <a:pPr algn="l"/>
                <a:endParaRPr lang="tr-TR" b="1" dirty="0"/>
              </a:p>
              <a:p>
                <a:pPr marL="342900" indent="-342900" algn="l">
                  <a:buFont typeface="Calibri" panose="020F0502020204030204" pitchFamily="34" charset="0"/>
                  <a:buChar char="∞"/>
                </a:pPr>
                <a:endParaRPr lang="tr-TR" dirty="0"/>
              </a:p>
            </p:txBody>
          </p:sp>
        </mc:Choice>
        <mc:Fallback xmlns="">
          <p:sp>
            <p:nvSpPr>
              <p:cNvPr id="48" name="Alt Başlık 2">
                <a:extLst>
                  <a:ext uri="{FF2B5EF4-FFF2-40B4-BE49-F238E27FC236}">
                    <a16:creationId xmlns:a16="http://schemas.microsoft.com/office/drawing/2014/main" id="{D24062D9-66CF-A154-BDF9-A0B0EB443233}"/>
                  </a:ext>
                </a:extLst>
              </p:cNvPr>
              <p:cNvSpPr txBox="1">
                <a:spLocks noRot="1" noChangeAspect="1" noMove="1" noResize="1" noEditPoints="1" noAdjustHandles="1" noChangeArrowheads="1" noChangeShapeType="1" noTextEdit="1"/>
              </p:cNvSpPr>
              <p:nvPr/>
            </p:nvSpPr>
            <p:spPr>
              <a:xfrm>
                <a:off x="38294" y="3137078"/>
                <a:ext cx="11843657" cy="3720922"/>
              </a:xfrm>
              <a:prstGeom prst="rect">
                <a:avLst/>
              </a:prstGeom>
              <a:blipFill>
                <a:blip r:embed="rId2"/>
                <a:stretch>
                  <a:fillRect l="-823" t="-2623" b="-34098"/>
                </a:stretch>
              </a:blipFill>
            </p:spPr>
            <p:txBody>
              <a:bodyPr/>
              <a:lstStyle/>
              <a:p>
                <a:r>
                  <a:rPr lang="tr-TR">
                    <a:noFill/>
                  </a:rPr>
                  <a:t> </a:t>
                </a:r>
              </a:p>
            </p:txBody>
          </p:sp>
        </mc:Fallback>
      </mc:AlternateContent>
    </p:spTree>
    <p:extLst>
      <p:ext uri="{BB962C8B-B14F-4D97-AF65-F5344CB8AC3E}">
        <p14:creationId xmlns:p14="http://schemas.microsoft.com/office/powerpoint/2010/main" val="296898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fade">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3" end="3"/>
                                            </p:txEl>
                                          </p:spTgt>
                                        </p:tgtEl>
                                        <p:attrNameLst>
                                          <p:attrName>style.visibility</p:attrName>
                                        </p:attrNameLst>
                                      </p:cBhvr>
                                      <p:to>
                                        <p:strVal val="visible"/>
                                      </p:to>
                                    </p:set>
                                    <p:animEffect transition="in" filter="fade">
                                      <p:cBhvr>
                                        <p:cTn id="17" dur="500"/>
                                        <p:tgtEl>
                                          <p:spTgt spid="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xEl>
                                              <p:pRg st="5" end="5"/>
                                            </p:txEl>
                                          </p:spTgt>
                                        </p:tgtEl>
                                        <p:attrNameLst>
                                          <p:attrName>style.visibility</p:attrName>
                                        </p:attrNameLst>
                                      </p:cBhvr>
                                      <p:to>
                                        <p:strVal val="visible"/>
                                      </p:to>
                                    </p:set>
                                    <p:animEffect transition="in" filter="fade">
                                      <p:cBhvr>
                                        <p:cTn id="22" dur="500"/>
                                        <p:tgtEl>
                                          <p:spTgt spid="4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xEl>
                                              <p:pRg st="7" end="7"/>
                                            </p:txEl>
                                          </p:spTgt>
                                        </p:tgtEl>
                                        <p:attrNameLst>
                                          <p:attrName>style.visibility</p:attrName>
                                        </p:attrNameLst>
                                      </p:cBhvr>
                                      <p:to>
                                        <p:strVal val="visible"/>
                                      </p:to>
                                    </p:set>
                                    <p:animEffect transition="in" filter="fade">
                                      <p:cBhvr>
                                        <p:cTn id="27" dur="500"/>
                                        <p:tgtEl>
                                          <p:spTgt spid="48">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xEl>
                                              <p:pRg st="9" end="9"/>
                                            </p:txEl>
                                          </p:spTgt>
                                        </p:tgtEl>
                                        <p:attrNameLst>
                                          <p:attrName>style.visibility</p:attrName>
                                        </p:attrNameLst>
                                      </p:cBhvr>
                                      <p:to>
                                        <p:strVal val="visible"/>
                                      </p:to>
                                    </p:set>
                                    <p:animEffect transition="in" filter="fade">
                                      <p:cBhvr>
                                        <p:cTn id="32" dur="500"/>
                                        <p:tgtEl>
                                          <p:spTgt spid="48">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
                                            <p:txEl>
                                              <p:pRg st="12" end="12"/>
                                            </p:txEl>
                                          </p:spTgt>
                                        </p:tgtEl>
                                        <p:attrNameLst>
                                          <p:attrName>style.visibility</p:attrName>
                                        </p:attrNameLst>
                                      </p:cBhvr>
                                      <p:to>
                                        <p:strVal val="visible"/>
                                      </p:to>
                                    </p:set>
                                    <p:animEffect transition="in" filter="fade">
                                      <p:cBhvr>
                                        <p:cTn id="37" dur="500"/>
                                        <p:tgtEl>
                                          <p:spTgt spid="4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Geriye Doğru Hesaplama</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16</a:t>
            </a:fld>
            <a:endParaRPr lang="tr-TR"/>
          </a:p>
        </p:txBody>
      </p:sp>
      <p:sp>
        <p:nvSpPr>
          <p:cNvPr id="8" name="Alt Başlık 2">
            <a:extLst>
              <a:ext uri="{FF2B5EF4-FFF2-40B4-BE49-F238E27FC236}">
                <a16:creationId xmlns:a16="http://schemas.microsoft.com/office/drawing/2014/main" id="{5810D185-2610-4756-E966-7C03D7A22F29}"/>
              </a:ext>
            </a:extLst>
          </p:cNvPr>
          <p:cNvSpPr txBox="1">
            <a:spLocks/>
          </p:cNvSpPr>
          <p:nvPr/>
        </p:nvSpPr>
        <p:spPr>
          <a:xfrm>
            <a:off x="3207033"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8" name="Alt Başlık 2">
            <a:extLst>
              <a:ext uri="{FF2B5EF4-FFF2-40B4-BE49-F238E27FC236}">
                <a16:creationId xmlns:a16="http://schemas.microsoft.com/office/drawing/2014/main" id="{25E74DBC-ADDC-428A-0BC5-A0BBB6AD91FF}"/>
              </a:ext>
            </a:extLst>
          </p:cNvPr>
          <p:cNvSpPr txBox="1">
            <a:spLocks/>
          </p:cNvSpPr>
          <p:nvPr/>
        </p:nvSpPr>
        <p:spPr>
          <a:xfrm>
            <a:off x="3149440" y="165241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4" name="Düz Ok Bağlayıcısı 3">
            <a:extLst>
              <a:ext uri="{FF2B5EF4-FFF2-40B4-BE49-F238E27FC236}">
                <a16:creationId xmlns:a16="http://schemas.microsoft.com/office/drawing/2014/main" id="{594CFC75-3830-FB65-22BC-CAF58D0C159C}"/>
              </a:ext>
            </a:extLst>
          </p:cNvPr>
          <p:cNvCxnSpPr>
            <a:cxnSpLocks/>
            <a:stCxn id="13" idx="6"/>
            <a:endCxn id="12" idx="2"/>
          </p:cNvCxnSpPr>
          <p:nvPr/>
        </p:nvCxnSpPr>
        <p:spPr>
          <a:xfrm>
            <a:off x="5524607" y="93212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AB52AE7C-03A5-A279-59BF-35CCABCFF67C}"/>
              </a:ext>
            </a:extLst>
          </p:cNvPr>
          <p:cNvSpPr/>
          <p:nvPr/>
        </p:nvSpPr>
        <p:spPr>
          <a:xfrm>
            <a:off x="4889211" y="60063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 name="Düz Ok Bağlayıcısı 13">
            <a:extLst>
              <a:ext uri="{FF2B5EF4-FFF2-40B4-BE49-F238E27FC236}">
                <a16:creationId xmlns:a16="http://schemas.microsoft.com/office/drawing/2014/main" id="{C84FF858-0005-6208-3713-75E97643DFED}"/>
              </a:ext>
            </a:extLst>
          </p:cNvPr>
          <p:cNvCxnSpPr>
            <a:cxnSpLocks/>
            <a:stCxn id="8" idx="3"/>
            <a:endCxn id="13" idx="2"/>
          </p:cNvCxnSpPr>
          <p:nvPr/>
        </p:nvCxnSpPr>
        <p:spPr>
          <a:xfrm flipV="1">
            <a:off x="4222584" y="93212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F14EE71D-7047-6ED8-5B08-FF7CFCF5CD5A}"/>
              </a:ext>
            </a:extLst>
          </p:cNvPr>
          <p:cNvCxnSpPr>
            <a:cxnSpLocks/>
            <a:stCxn id="35" idx="6"/>
            <a:endCxn id="17" idx="1"/>
          </p:cNvCxnSpPr>
          <p:nvPr/>
        </p:nvCxnSpPr>
        <p:spPr>
          <a:xfrm>
            <a:off x="10225532" y="93212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7" name="Alt Başlık 2">
            <a:extLst>
              <a:ext uri="{FF2B5EF4-FFF2-40B4-BE49-F238E27FC236}">
                <a16:creationId xmlns:a16="http://schemas.microsoft.com/office/drawing/2014/main" id="{3D54A92D-C92C-4A08-3FE4-71A2A6F58ABB}"/>
              </a:ext>
            </a:extLst>
          </p:cNvPr>
          <p:cNvSpPr txBox="1">
            <a:spLocks/>
          </p:cNvSpPr>
          <p:nvPr/>
        </p:nvSpPr>
        <p:spPr>
          <a:xfrm>
            <a:off x="10866400"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19" name="Oval 18">
            <a:extLst>
              <a:ext uri="{FF2B5EF4-FFF2-40B4-BE49-F238E27FC236}">
                <a16:creationId xmlns:a16="http://schemas.microsoft.com/office/drawing/2014/main" id="{0AD7EA2B-33CA-4F57-7CBD-46A0BC297CBB}"/>
              </a:ext>
            </a:extLst>
          </p:cNvPr>
          <p:cNvSpPr/>
          <p:nvPr/>
        </p:nvSpPr>
        <p:spPr>
          <a:xfrm>
            <a:off x="4890842" y="151139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0" name="Düz Ok Bağlayıcısı 19">
            <a:extLst>
              <a:ext uri="{FF2B5EF4-FFF2-40B4-BE49-F238E27FC236}">
                <a16:creationId xmlns:a16="http://schemas.microsoft.com/office/drawing/2014/main" id="{9370FDD3-3395-BB82-D45F-6E52FDF2C983}"/>
              </a:ext>
            </a:extLst>
          </p:cNvPr>
          <p:cNvCxnSpPr>
            <a:cxnSpLocks/>
            <a:stCxn id="18" idx="3"/>
            <a:endCxn id="19" idx="2"/>
          </p:cNvCxnSpPr>
          <p:nvPr/>
        </p:nvCxnSpPr>
        <p:spPr>
          <a:xfrm>
            <a:off x="4164991" y="184287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9C5D59D4-64F6-46DC-474C-4544D25C0E8D}"/>
              </a:ext>
            </a:extLst>
          </p:cNvPr>
          <p:cNvCxnSpPr>
            <a:cxnSpLocks/>
            <a:stCxn id="19" idx="6"/>
            <a:endCxn id="12" idx="2"/>
          </p:cNvCxnSpPr>
          <p:nvPr/>
        </p:nvCxnSpPr>
        <p:spPr>
          <a:xfrm flipV="1">
            <a:off x="5526238" y="93212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6" name="Oval 35">
            <a:extLst>
              <a:ext uri="{FF2B5EF4-FFF2-40B4-BE49-F238E27FC236}">
                <a16:creationId xmlns:a16="http://schemas.microsoft.com/office/drawing/2014/main" id="{546E7790-3515-6848-692C-6B96D0D2BC89}"/>
              </a:ext>
            </a:extLst>
          </p:cNvPr>
          <p:cNvSpPr/>
          <p:nvPr/>
        </p:nvSpPr>
        <p:spPr>
          <a:xfrm>
            <a:off x="6053457"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7" name="Düz Ok Bağlayıcısı 36">
            <a:extLst>
              <a:ext uri="{FF2B5EF4-FFF2-40B4-BE49-F238E27FC236}">
                <a16:creationId xmlns:a16="http://schemas.microsoft.com/office/drawing/2014/main" id="{4ABD0D80-171B-0B2D-8A79-879F90DD9C93}"/>
              </a:ext>
            </a:extLst>
          </p:cNvPr>
          <p:cNvCxnSpPr>
            <a:cxnSpLocks/>
            <a:stCxn id="36" idx="0"/>
            <a:endCxn id="12" idx="2"/>
          </p:cNvCxnSpPr>
          <p:nvPr/>
        </p:nvCxnSpPr>
        <p:spPr>
          <a:xfrm flipV="1">
            <a:off x="6371155" y="932125"/>
            <a:ext cx="898370" cy="1454888"/>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id="{36BABB41-EC83-72EA-A624-E882EE0EF6C5}"/>
              </a:ext>
            </a:extLst>
          </p:cNvPr>
          <p:cNvSpPr/>
          <p:nvPr/>
        </p:nvSpPr>
        <p:spPr>
          <a:xfrm>
            <a:off x="7269525" y="57914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2" name="Oval 31">
            <a:extLst>
              <a:ext uri="{FF2B5EF4-FFF2-40B4-BE49-F238E27FC236}">
                <a16:creationId xmlns:a16="http://schemas.microsoft.com/office/drawing/2014/main" id="{127AEA95-27DE-E022-E015-4D69993DC651}"/>
              </a:ext>
            </a:extLst>
          </p:cNvPr>
          <p:cNvSpPr/>
          <p:nvPr/>
        </p:nvSpPr>
        <p:spPr>
          <a:xfrm>
            <a:off x="7289444" y="148307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5" name="Oval 34">
            <a:extLst>
              <a:ext uri="{FF2B5EF4-FFF2-40B4-BE49-F238E27FC236}">
                <a16:creationId xmlns:a16="http://schemas.microsoft.com/office/drawing/2014/main" id="{ACA9AA3D-261C-5EFF-057C-7695B02A6FA3}"/>
              </a:ext>
            </a:extLst>
          </p:cNvPr>
          <p:cNvSpPr/>
          <p:nvPr/>
        </p:nvSpPr>
        <p:spPr>
          <a:xfrm>
            <a:off x="9467822" y="61610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4" name="Düz Ok Bağlayıcısı 43">
            <a:extLst>
              <a:ext uri="{FF2B5EF4-FFF2-40B4-BE49-F238E27FC236}">
                <a16:creationId xmlns:a16="http://schemas.microsoft.com/office/drawing/2014/main" id="{E1167316-0492-C8BB-CE59-16F2CAB75E82}"/>
              </a:ext>
            </a:extLst>
          </p:cNvPr>
          <p:cNvCxnSpPr>
            <a:cxnSpLocks/>
            <a:stCxn id="32" idx="6"/>
            <a:endCxn id="35" idx="2"/>
          </p:cNvCxnSpPr>
          <p:nvPr/>
        </p:nvCxnSpPr>
        <p:spPr>
          <a:xfrm flipV="1">
            <a:off x="8082931" y="93212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5" name="Düz Ok Bağlayıcısı 54">
            <a:extLst>
              <a:ext uri="{FF2B5EF4-FFF2-40B4-BE49-F238E27FC236}">
                <a16:creationId xmlns:a16="http://schemas.microsoft.com/office/drawing/2014/main" id="{7379F46D-CC31-2F1F-84F2-676F9E13B9C7}"/>
              </a:ext>
            </a:extLst>
          </p:cNvPr>
          <p:cNvCxnSpPr>
            <a:cxnSpLocks/>
            <a:stCxn id="13" idx="6"/>
            <a:endCxn id="32" idx="2"/>
          </p:cNvCxnSpPr>
          <p:nvPr/>
        </p:nvCxnSpPr>
        <p:spPr>
          <a:xfrm>
            <a:off x="5524607" y="93212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Düz Ok Bağlayıcısı 65">
            <a:extLst>
              <a:ext uri="{FF2B5EF4-FFF2-40B4-BE49-F238E27FC236}">
                <a16:creationId xmlns:a16="http://schemas.microsoft.com/office/drawing/2014/main" id="{1E30496A-6A15-B8C2-44F7-6DDD0CFDF0C1}"/>
              </a:ext>
            </a:extLst>
          </p:cNvPr>
          <p:cNvCxnSpPr>
            <a:cxnSpLocks/>
            <a:stCxn id="19" idx="6"/>
            <a:endCxn id="32" idx="2"/>
          </p:cNvCxnSpPr>
          <p:nvPr/>
        </p:nvCxnSpPr>
        <p:spPr>
          <a:xfrm flipV="1">
            <a:off x="5526238" y="183606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8" name="Düz Ok Bağlayıcısı 77">
            <a:extLst>
              <a:ext uri="{FF2B5EF4-FFF2-40B4-BE49-F238E27FC236}">
                <a16:creationId xmlns:a16="http://schemas.microsoft.com/office/drawing/2014/main" id="{26E6B89A-8823-12C9-5D9D-731337DFA2B0}"/>
              </a:ext>
            </a:extLst>
          </p:cNvPr>
          <p:cNvCxnSpPr>
            <a:cxnSpLocks/>
            <a:stCxn id="12" idx="6"/>
            <a:endCxn id="35" idx="2"/>
          </p:cNvCxnSpPr>
          <p:nvPr/>
        </p:nvCxnSpPr>
        <p:spPr>
          <a:xfrm flipV="1">
            <a:off x="8063012" y="93212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3" name="Düz Ok Bağlayıcısı 122">
            <a:extLst>
              <a:ext uri="{FF2B5EF4-FFF2-40B4-BE49-F238E27FC236}">
                <a16:creationId xmlns:a16="http://schemas.microsoft.com/office/drawing/2014/main" id="{0BAFC179-20B6-EF23-A05B-FFA487D81523}"/>
              </a:ext>
            </a:extLst>
          </p:cNvPr>
          <p:cNvCxnSpPr>
            <a:cxnSpLocks/>
            <a:stCxn id="36" idx="0"/>
            <a:endCxn id="32" idx="2"/>
          </p:cNvCxnSpPr>
          <p:nvPr/>
        </p:nvCxnSpPr>
        <p:spPr>
          <a:xfrm flipV="1">
            <a:off x="6371155" y="1836061"/>
            <a:ext cx="918289" cy="550952"/>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9" name="Oval 128">
            <a:extLst>
              <a:ext uri="{FF2B5EF4-FFF2-40B4-BE49-F238E27FC236}">
                <a16:creationId xmlns:a16="http://schemas.microsoft.com/office/drawing/2014/main" id="{65BEE119-0668-8DD4-F5E7-82844C52B907}"/>
              </a:ext>
            </a:extLst>
          </p:cNvPr>
          <p:cNvSpPr/>
          <p:nvPr/>
        </p:nvSpPr>
        <p:spPr>
          <a:xfrm>
            <a:off x="8832426"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130" name="Düz Ok Bağlayıcısı 129">
            <a:extLst>
              <a:ext uri="{FF2B5EF4-FFF2-40B4-BE49-F238E27FC236}">
                <a16:creationId xmlns:a16="http://schemas.microsoft.com/office/drawing/2014/main" id="{495A4F8F-7486-A8A7-3B2D-1A9BF43C2893}"/>
              </a:ext>
            </a:extLst>
          </p:cNvPr>
          <p:cNvCxnSpPr>
            <a:cxnSpLocks/>
            <a:stCxn id="129" idx="0"/>
            <a:endCxn id="35" idx="2"/>
          </p:cNvCxnSpPr>
          <p:nvPr/>
        </p:nvCxnSpPr>
        <p:spPr>
          <a:xfrm flipV="1">
            <a:off x="9150124" y="932124"/>
            <a:ext cx="317698" cy="1454889"/>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sp>
        <p:nvSpPr>
          <p:cNvPr id="15" name="Metin kutusu 14">
            <a:extLst>
              <a:ext uri="{FF2B5EF4-FFF2-40B4-BE49-F238E27FC236}">
                <a16:creationId xmlns:a16="http://schemas.microsoft.com/office/drawing/2014/main" id="{03D06C84-5B02-86F3-7CD7-6C8BA6A1C399}"/>
              </a:ext>
            </a:extLst>
          </p:cNvPr>
          <p:cNvSpPr txBox="1"/>
          <p:nvPr/>
        </p:nvSpPr>
        <p:spPr>
          <a:xfrm>
            <a:off x="4932063" y="728424"/>
            <a:ext cx="530352" cy="369332"/>
          </a:xfrm>
          <a:prstGeom prst="rect">
            <a:avLst/>
          </a:prstGeom>
          <a:noFill/>
        </p:spPr>
        <p:txBody>
          <a:bodyPr wrap="square">
            <a:spAutoFit/>
          </a:bodyPr>
          <a:lstStyle/>
          <a:p>
            <a:pPr algn="ctr"/>
            <a:r>
              <a:rPr lang="tr-TR" dirty="0">
                <a:solidFill>
                  <a:srgbClr val="FF0000"/>
                </a:solidFill>
              </a:rPr>
              <a:t>1</a:t>
            </a:r>
          </a:p>
        </p:txBody>
      </p:sp>
      <p:sp>
        <p:nvSpPr>
          <p:cNvPr id="21" name="Metin kutusu 20">
            <a:extLst>
              <a:ext uri="{FF2B5EF4-FFF2-40B4-BE49-F238E27FC236}">
                <a16:creationId xmlns:a16="http://schemas.microsoft.com/office/drawing/2014/main" id="{4AE04740-61DF-9506-1B44-298F552E3F1C}"/>
              </a:ext>
            </a:extLst>
          </p:cNvPr>
          <p:cNvSpPr txBox="1"/>
          <p:nvPr/>
        </p:nvSpPr>
        <p:spPr>
          <a:xfrm>
            <a:off x="4941733" y="1679584"/>
            <a:ext cx="530352" cy="369332"/>
          </a:xfrm>
          <a:prstGeom prst="rect">
            <a:avLst/>
          </a:prstGeom>
          <a:noFill/>
        </p:spPr>
        <p:txBody>
          <a:bodyPr wrap="square">
            <a:spAutoFit/>
          </a:bodyPr>
          <a:lstStyle/>
          <a:p>
            <a:pPr algn="ctr"/>
            <a:r>
              <a:rPr lang="tr-TR" dirty="0">
                <a:solidFill>
                  <a:srgbClr val="FF0000"/>
                </a:solidFill>
              </a:rPr>
              <a:t>2</a:t>
            </a:r>
          </a:p>
        </p:txBody>
      </p:sp>
      <p:sp>
        <p:nvSpPr>
          <p:cNvPr id="25" name="Metin kutusu 24">
            <a:extLst>
              <a:ext uri="{FF2B5EF4-FFF2-40B4-BE49-F238E27FC236}">
                <a16:creationId xmlns:a16="http://schemas.microsoft.com/office/drawing/2014/main" id="{48A2A2D8-C5CB-43C5-966D-BA70AA3D7F7E}"/>
              </a:ext>
            </a:extLst>
          </p:cNvPr>
          <p:cNvSpPr txBox="1"/>
          <p:nvPr/>
        </p:nvSpPr>
        <p:spPr>
          <a:xfrm>
            <a:off x="7424973" y="728424"/>
            <a:ext cx="530352" cy="369332"/>
          </a:xfrm>
          <a:prstGeom prst="rect">
            <a:avLst/>
          </a:prstGeom>
          <a:noFill/>
        </p:spPr>
        <p:txBody>
          <a:bodyPr wrap="square">
            <a:spAutoFit/>
          </a:bodyPr>
          <a:lstStyle/>
          <a:p>
            <a:pPr algn="ctr"/>
            <a:r>
              <a:rPr lang="tr-TR" dirty="0">
                <a:solidFill>
                  <a:srgbClr val="FF0000"/>
                </a:solidFill>
              </a:rPr>
              <a:t>3</a:t>
            </a:r>
          </a:p>
        </p:txBody>
      </p:sp>
      <p:sp>
        <p:nvSpPr>
          <p:cNvPr id="28" name="Metin kutusu 27">
            <a:extLst>
              <a:ext uri="{FF2B5EF4-FFF2-40B4-BE49-F238E27FC236}">
                <a16:creationId xmlns:a16="http://schemas.microsoft.com/office/drawing/2014/main" id="{B7EAC54D-BD75-1C1D-4C2F-7761B0029F68}"/>
              </a:ext>
            </a:extLst>
          </p:cNvPr>
          <p:cNvSpPr txBox="1"/>
          <p:nvPr/>
        </p:nvSpPr>
        <p:spPr>
          <a:xfrm>
            <a:off x="7421011" y="1626103"/>
            <a:ext cx="530352" cy="369332"/>
          </a:xfrm>
          <a:prstGeom prst="rect">
            <a:avLst/>
          </a:prstGeom>
          <a:noFill/>
        </p:spPr>
        <p:txBody>
          <a:bodyPr wrap="square">
            <a:spAutoFit/>
          </a:bodyPr>
          <a:lstStyle/>
          <a:p>
            <a:pPr algn="ctr"/>
            <a:r>
              <a:rPr lang="tr-TR" dirty="0">
                <a:solidFill>
                  <a:srgbClr val="FF0000"/>
                </a:solidFill>
              </a:rPr>
              <a:t>4</a:t>
            </a:r>
          </a:p>
        </p:txBody>
      </p:sp>
      <p:sp>
        <p:nvSpPr>
          <p:cNvPr id="34" name="Metin kutusu 33">
            <a:extLst>
              <a:ext uri="{FF2B5EF4-FFF2-40B4-BE49-F238E27FC236}">
                <a16:creationId xmlns:a16="http://schemas.microsoft.com/office/drawing/2014/main" id="{469B74A9-AC76-78A8-9096-B1F7E9AC88A5}"/>
              </a:ext>
            </a:extLst>
          </p:cNvPr>
          <p:cNvSpPr txBox="1"/>
          <p:nvPr/>
        </p:nvSpPr>
        <p:spPr>
          <a:xfrm>
            <a:off x="9599390" y="754092"/>
            <a:ext cx="530352" cy="369332"/>
          </a:xfrm>
          <a:prstGeom prst="rect">
            <a:avLst/>
          </a:prstGeom>
          <a:noFill/>
        </p:spPr>
        <p:txBody>
          <a:bodyPr wrap="square">
            <a:spAutoFit/>
          </a:bodyPr>
          <a:lstStyle/>
          <a:p>
            <a:pPr algn="ctr"/>
            <a:r>
              <a:rPr lang="tr-TR" dirty="0">
                <a:solidFill>
                  <a:srgbClr val="FF0000"/>
                </a:solidFill>
              </a:rPr>
              <a:t>5</a:t>
            </a:r>
          </a:p>
        </p:txBody>
      </p:sp>
      <p:sp>
        <p:nvSpPr>
          <p:cNvPr id="45" name="Metin kutusu 44">
            <a:extLst>
              <a:ext uri="{FF2B5EF4-FFF2-40B4-BE49-F238E27FC236}">
                <a16:creationId xmlns:a16="http://schemas.microsoft.com/office/drawing/2014/main" id="{A38F521F-00E1-D818-F2C3-0AB2D9304F10}"/>
              </a:ext>
            </a:extLst>
          </p:cNvPr>
          <p:cNvSpPr txBox="1"/>
          <p:nvPr/>
        </p:nvSpPr>
        <p:spPr>
          <a:xfrm>
            <a:off x="8987361" y="191011"/>
            <a:ext cx="1754410" cy="369332"/>
          </a:xfrm>
          <a:prstGeom prst="rect">
            <a:avLst/>
          </a:prstGeom>
          <a:noFill/>
        </p:spPr>
        <p:txBody>
          <a:bodyPr wrap="square">
            <a:spAutoFit/>
          </a:bodyPr>
          <a:lstStyle/>
          <a:p>
            <a:pPr algn="ctr"/>
            <a:r>
              <a:rPr lang="tr-TR" dirty="0"/>
              <a:t>m= 5…..n</a:t>
            </a:r>
          </a:p>
        </p:txBody>
      </p:sp>
      <p:sp>
        <p:nvSpPr>
          <p:cNvPr id="46" name="Metin kutusu 45">
            <a:extLst>
              <a:ext uri="{FF2B5EF4-FFF2-40B4-BE49-F238E27FC236}">
                <a16:creationId xmlns:a16="http://schemas.microsoft.com/office/drawing/2014/main" id="{1DB3C748-5419-36C0-99D7-CF7108F0A531}"/>
              </a:ext>
            </a:extLst>
          </p:cNvPr>
          <p:cNvSpPr txBox="1"/>
          <p:nvPr/>
        </p:nvSpPr>
        <p:spPr>
          <a:xfrm>
            <a:off x="6785167" y="184289"/>
            <a:ext cx="1754410" cy="369332"/>
          </a:xfrm>
          <a:prstGeom prst="rect">
            <a:avLst/>
          </a:prstGeom>
          <a:noFill/>
        </p:spPr>
        <p:txBody>
          <a:bodyPr wrap="square">
            <a:spAutoFit/>
          </a:bodyPr>
          <a:lstStyle/>
          <a:p>
            <a:pPr algn="ctr"/>
            <a:r>
              <a:rPr lang="tr-TR" dirty="0"/>
              <a:t>j= 3…..n</a:t>
            </a:r>
          </a:p>
        </p:txBody>
      </p:sp>
      <p:sp>
        <p:nvSpPr>
          <p:cNvPr id="47" name="Metin kutusu 46">
            <a:extLst>
              <a:ext uri="{FF2B5EF4-FFF2-40B4-BE49-F238E27FC236}">
                <a16:creationId xmlns:a16="http://schemas.microsoft.com/office/drawing/2014/main" id="{1B70DA77-1D40-9875-CAE4-F7B95278D5D2}"/>
              </a:ext>
            </a:extLst>
          </p:cNvPr>
          <p:cNvSpPr txBox="1"/>
          <p:nvPr/>
        </p:nvSpPr>
        <p:spPr>
          <a:xfrm>
            <a:off x="4968905" y="349699"/>
            <a:ext cx="1754410" cy="369332"/>
          </a:xfrm>
          <a:prstGeom prst="rect">
            <a:avLst/>
          </a:prstGeom>
          <a:noFill/>
        </p:spPr>
        <p:txBody>
          <a:bodyPr wrap="square">
            <a:spAutoFit/>
          </a:bodyPr>
          <a:lstStyle/>
          <a:p>
            <a:pPr algn="ctr"/>
            <a:r>
              <a:rPr lang="tr-TR" dirty="0"/>
              <a:t>k= 1…..n</a:t>
            </a:r>
          </a:p>
        </p:txBody>
      </p:sp>
      <mc:AlternateContent xmlns:mc="http://schemas.openxmlformats.org/markup-compatibility/2006" xmlns:a14="http://schemas.microsoft.com/office/drawing/2010/main">
        <mc:Choice Requires="a14">
          <p:sp>
            <p:nvSpPr>
              <p:cNvPr id="48" name="Alt Başlık 2">
                <a:extLst>
                  <a:ext uri="{FF2B5EF4-FFF2-40B4-BE49-F238E27FC236}">
                    <a16:creationId xmlns:a16="http://schemas.microsoft.com/office/drawing/2014/main" id="{D24062D9-66CF-A154-BDF9-A0B0EB443233}"/>
                  </a:ext>
                </a:extLst>
              </p:cNvPr>
              <p:cNvSpPr txBox="1">
                <a:spLocks/>
              </p:cNvSpPr>
              <p:nvPr/>
            </p:nvSpPr>
            <p:spPr>
              <a:xfrm>
                <a:off x="0" y="3542078"/>
                <a:ext cx="11843657" cy="27763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Ara Katman ile Çıktı Katmanı arasındaki ağırlıkların değiştirilmesi</a:t>
                </a:r>
              </a:p>
              <a:p>
                <a:pPr marL="342900" indent="-342900" algn="l">
                  <a:buFont typeface="Calibri" panose="020F0502020204030204" pitchFamily="34" charset="0"/>
                  <a:buChar char="∞"/>
                </a:pPr>
                <a:r>
                  <a:rPr lang="tr-TR" b="1" dirty="0"/>
                  <a:t>4.Adım: </a:t>
                </a:r>
                <a:r>
                  <a:rPr lang="tr-TR" dirty="0"/>
                  <a:t>Eşik değer ünitesi (</a:t>
                </a:r>
                <a:r>
                  <a:rPr lang="tr-TR" dirty="0" err="1"/>
                  <a:t>bias</a:t>
                </a:r>
                <a:r>
                  <a:rPr lang="tr-TR" dirty="0"/>
                  <a:t>) değişim miktarı hesaplanır,</a:t>
                </a:r>
              </a:p>
              <a:p>
                <a:pPr lvl="1" algn="l"/>
                <a:endParaRPr lang="tr-TR" b="1" dirty="0"/>
              </a:p>
              <a:p>
                <a:pPr lvl="1" algn="l"/>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m:rPr>
                              <m:sty m:val="p"/>
                            </m:rPr>
                            <a:rPr lang="tr-TR" b="0" i="0" smtClean="0">
                              <a:latin typeface="Cambria Math" panose="02040503050406030204" pitchFamily="18" charset="0"/>
                            </a:rPr>
                            <m:t>Δ</m:t>
                          </m:r>
                          <m:r>
                            <a:rPr lang="tr-TR" b="0" i="1" smtClean="0">
                              <a:latin typeface="Cambria Math" panose="02040503050406030204" pitchFamily="18" charset="0"/>
                            </a:rPr>
                            <m:t>𝐵</m:t>
                          </m:r>
                        </m:e>
                        <m:sub>
                          <m:r>
                            <a:rPr lang="tr-TR" i="1">
                              <a:latin typeface="Cambria Math" panose="02040503050406030204" pitchFamily="18" charset="0"/>
                            </a:rPr>
                            <m:t>𝑚</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e>
                      </m:d>
                      <m:r>
                        <a:rPr lang="tr-TR" i="1">
                          <a:latin typeface="Cambria Math" panose="02040503050406030204" pitchFamily="18" charset="0"/>
                        </a:rPr>
                        <m:t>=</m:t>
                      </m:r>
                      <m:r>
                        <a:rPr lang="tr-TR" b="0" i="1" smtClean="0">
                          <a:latin typeface="Cambria Math" panose="02040503050406030204" pitchFamily="18" charset="0"/>
                        </a:rPr>
                        <m:t>𝜆</m:t>
                      </m:r>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𝛿</m:t>
                          </m:r>
                        </m:e>
                        <m:sub>
                          <m:r>
                            <a:rPr lang="tr-TR" b="0" i="1" smtClean="0">
                              <a:latin typeface="Cambria Math" panose="02040503050406030204" pitchFamily="18" charset="0"/>
                            </a:rPr>
                            <m:t>𝑚</m:t>
                          </m:r>
                        </m:sub>
                      </m:sSub>
                      <m:r>
                        <a:rPr lang="tr-TR" b="0" i="1" smtClean="0">
                          <a:latin typeface="Cambria Math" panose="02040503050406030204" pitchFamily="18" charset="0"/>
                        </a:rPr>
                        <m:t>. +</m:t>
                      </m:r>
                      <m:r>
                        <a:rPr lang="tr-TR" b="0" i="1" smtClean="0">
                          <a:latin typeface="Cambria Math" panose="02040503050406030204" pitchFamily="18" charset="0"/>
                        </a:rPr>
                        <m:t>𝛼</m:t>
                      </m:r>
                      <m:r>
                        <a:rPr lang="tr-TR" b="0" i="1" smtClean="0">
                          <a:latin typeface="Cambria Math" panose="02040503050406030204" pitchFamily="18" charset="0"/>
                        </a:rPr>
                        <m:t>. </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𝐵</m:t>
                          </m:r>
                        </m:e>
                        <m:sub>
                          <m:r>
                            <a:rPr lang="tr-TR" b="0" i="1" smtClean="0">
                              <a:latin typeface="Cambria Math" panose="02040503050406030204" pitchFamily="18" charset="0"/>
                            </a:rPr>
                            <m:t>𝑚</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r>
                            <a:rPr lang="tr-TR" b="0" i="1" smtClean="0">
                              <a:latin typeface="Cambria Math" panose="02040503050406030204" pitchFamily="18" charset="0"/>
                            </a:rPr>
                            <m:t>−1</m:t>
                          </m:r>
                        </m:e>
                      </m:d>
                    </m:oMath>
                  </m:oMathPara>
                </a14:m>
                <a:endParaRPr lang="tr-TR" b="0" dirty="0"/>
              </a:p>
              <a:p>
                <a:pPr lvl="1" algn="l"/>
                <a:endParaRPr lang="tr-TR" b="0" dirty="0"/>
              </a:p>
              <a:p>
                <a:pPr lvl="1" algn="l"/>
                <a:endParaRPr lang="tr-TR" i="1" dirty="0">
                  <a:latin typeface="Cambria Math" panose="02040503050406030204" pitchFamily="18" charset="0"/>
                </a:endParaRPr>
              </a:p>
              <a:p>
                <a:pPr lvl="1" algn="l"/>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𝐵</m:t>
                          </m:r>
                        </m:e>
                        <m:sub>
                          <m:r>
                            <a:rPr lang="tr-TR" i="1">
                              <a:latin typeface="Cambria Math" panose="02040503050406030204" pitchFamily="18" charset="0"/>
                            </a:rPr>
                            <m:t>𝑚</m:t>
                          </m:r>
                        </m:sub>
                      </m:sSub>
                      <m:r>
                        <a:rPr lang="tr-TR" b="0" i="1" smtClean="0">
                          <a:latin typeface="Cambria Math" panose="02040503050406030204" pitchFamily="18" charset="0"/>
                        </a:rPr>
                        <m:t>(</m:t>
                      </m:r>
                      <m:r>
                        <a:rPr lang="tr-TR" b="0" i="1" smtClean="0">
                          <a:latin typeface="Cambria Math" panose="02040503050406030204" pitchFamily="18" charset="0"/>
                        </a:rPr>
                        <m:t>𝑡</m:t>
                      </m:r>
                      <m:r>
                        <a:rPr lang="tr-TR" b="0" i="1" smtClean="0">
                          <a:latin typeface="Cambria Math" panose="02040503050406030204" pitchFamily="18" charset="0"/>
                        </a:rPr>
                        <m:t>)=</m:t>
                      </m:r>
                      <m:sSub>
                        <m:sSubPr>
                          <m:ctrlPr>
                            <a:rPr lang="tr-TR" i="1">
                              <a:latin typeface="Cambria Math" panose="02040503050406030204" pitchFamily="18" charset="0"/>
                            </a:rPr>
                          </m:ctrlPr>
                        </m:sSubPr>
                        <m:e>
                          <m:sSub>
                            <m:sSubPr>
                              <m:ctrlPr>
                                <a:rPr lang="tr-TR" i="1">
                                  <a:latin typeface="Cambria Math" panose="02040503050406030204" pitchFamily="18" charset="0"/>
                                </a:rPr>
                              </m:ctrlPr>
                            </m:sSubPr>
                            <m:e>
                              <m:r>
                                <a:rPr lang="tr-TR" b="0" i="1" smtClean="0">
                                  <a:latin typeface="Cambria Math" panose="02040503050406030204" pitchFamily="18" charset="0"/>
                                </a:rPr>
                                <m:t>𝐵</m:t>
                              </m:r>
                            </m:e>
                            <m:sub>
                              <m:r>
                                <a:rPr lang="tr-TR" i="1">
                                  <a:latin typeface="Cambria Math" panose="02040503050406030204" pitchFamily="18" charset="0"/>
                                </a:rPr>
                                <m:t>𝑚</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r>
                                <a:rPr lang="tr-TR" b="0" i="1" smtClean="0">
                                  <a:latin typeface="Cambria Math" panose="02040503050406030204" pitchFamily="18" charset="0"/>
                                </a:rPr>
                                <m:t>−1</m:t>
                              </m:r>
                            </m:e>
                          </m:d>
                          <m:r>
                            <a:rPr lang="tr-TR" b="0" i="1" smtClean="0">
                              <a:latin typeface="Cambria Math" panose="02040503050406030204" pitchFamily="18" charset="0"/>
                            </a:rPr>
                            <m:t>+</m:t>
                          </m:r>
                        </m:e>
                        <m:sub>
                          <m:r>
                            <a:rPr lang="tr-TR" b="0" i="1" smtClean="0">
                              <a:latin typeface="Cambria Math" panose="02040503050406030204" pitchFamily="18" charset="0"/>
                            </a:rPr>
                            <m:t> </m:t>
                          </m:r>
                        </m:sub>
                      </m:sSub>
                      <m:r>
                        <a:rPr lang="tr-TR">
                          <a:latin typeface="Cambria Math" panose="02040503050406030204" pitchFamily="18" charset="0"/>
                        </a:rPr>
                        <m:t> </m:t>
                      </m:r>
                      <m:sSub>
                        <m:sSubPr>
                          <m:ctrlPr>
                            <a:rPr lang="tr-TR" i="1">
                              <a:latin typeface="Cambria Math" panose="02040503050406030204" pitchFamily="18" charset="0"/>
                            </a:rPr>
                          </m:ctrlPr>
                        </m:sSubPr>
                        <m:e>
                          <m:r>
                            <m:rPr>
                              <m:sty m:val="p"/>
                            </m:rPr>
                            <a:rPr lang="tr-TR">
                              <a:latin typeface="Cambria Math" panose="02040503050406030204" pitchFamily="18" charset="0"/>
                            </a:rPr>
                            <m:t>Δ</m:t>
                          </m:r>
                          <m:r>
                            <a:rPr lang="tr-TR" b="0" i="1" smtClean="0">
                              <a:latin typeface="Cambria Math" panose="02040503050406030204" pitchFamily="18" charset="0"/>
                            </a:rPr>
                            <m:t>𝐵</m:t>
                          </m:r>
                        </m:e>
                        <m:sub>
                          <m:r>
                            <a:rPr lang="tr-TR" i="1">
                              <a:latin typeface="Cambria Math" panose="02040503050406030204" pitchFamily="18" charset="0"/>
                            </a:rPr>
                            <m:t>𝑚</m:t>
                          </m:r>
                        </m:sub>
                      </m:sSub>
                      <m:d>
                        <m:dPr>
                          <m:ctrlPr>
                            <a:rPr lang="tr-TR" i="1">
                              <a:latin typeface="Cambria Math" panose="02040503050406030204" pitchFamily="18" charset="0"/>
                            </a:rPr>
                          </m:ctrlPr>
                        </m:dPr>
                        <m:e>
                          <m:r>
                            <a:rPr lang="tr-TR" i="1">
                              <a:latin typeface="Cambria Math" panose="02040503050406030204" pitchFamily="18" charset="0"/>
                            </a:rPr>
                            <m:t>𝑡</m:t>
                          </m:r>
                        </m:e>
                      </m:d>
                    </m:oMath>
                  </m:oMathPara>
                </a14:m>
                <a:endParaRPr lang="tr-TR" dirty="0"/>
              </a:p>
              <a:p>
                <a:pPr lvl="1" algn="l"/>
                <a:endParaRPr lang="tr-TR" dirty="0"/>
              </a:p>
              <a:p>
                <a:pPr algn="l"/>
                <a:endParaRPr lang="tr-TR" b="1" dirty="0"/>
              </a:p>
              <a:p>
                <a:pPr algn="l"/>
                <a:endParaRPr lang="tr-TR" dirty="0"/>
              </a:p>
              <a:p>
                <a:pPr algn="l"/>
                <a:endParaRPr lang="tr-TR" b="1" dirty="0"/>
              </a:p>
              <a:p>
                <a:pPr marL="342900" indent="-342900" algn="l">
                  <a:buFont typeface="Calibri" panose="020F0502020204030204" pitchFamily="34" charset="0"/>
                  <a:buChar char="∞"/>
                </a:pPr>
                <a:endParaRPr lang="tr-TR" dirty="0"/>
              </a:p>
            </p:txBody>
          </p:sp>
        </mc:Choice>
        <mc:Fallback xmlns="">
          <p:sp>
            <p:nvSpPr>
              <p:cNvPr id="48" name="Alt Başlık 2">
                <a:extLst>
                  <a:ext uri="{FF2B5EF4-FFF2-40B4-BE49-F238E27FC236}">
                    <a16:creationId xmlns:a16="http://schemas.microsoft.com/office/drawing/2014/main" id="{D24062D9-66CF-A154-BDF9-A0B0EB443233}"/>
                  </a:ext>
                </a:extLst>
              </p:cNvPr>
              <p:cNvSpPr txBox="1">
                <a:spLocks noRot="1" noChangeAspect="1" noMove="1" noResize="1" noEditPoints="1" noAdjustHandles="1" noChangeArrowheads="1" noChangeShapeType="1" noTextEdit="1"/>
              </p:cNvSpPr>
              <p:nvPr/>
            </p:nvSpPr>
            <p:spPr>
              <a:xfrm>
                <a:off x="0" y="3542078"/>
                <a:ext cx="11843657" cy="2776367"/>
              </a:xfrm>
              <a:prstGeom prst="rect">
                <a:avLst/>
              </a:prstGeom>
              <a:blipFill>
                <a:blip r:embed="rId2"/>
                <a:stretch>
                  <a:fillRect l="-823" t="-3297"/>
                </a:stretch>
              </a:blipFill>
            </p:spPr>
            <p:txBody>
              <a:bodyPr/>
              <a:lstStyle/>
              <a:p>
                <a:r>
                  <a:rPr lang="tr-TR">
                    <a:noFill/>
                  </a:rPr>
                  <a:t> </a:t>
                </a:r>
              </a:p>
            </p:txBody>
          </p:sp>
        </mc:Fallback>
      </mc:AlternateContent>
    </p:spTree>
    <p:extLst>
      <p:ext uri="{BB962C8B-B14F-4D97-AF65-F5344CB8AC3E}">
        <p14:creationId xmlns:p14="http://schemas.microsoft.com/office/powerpoint/2010/main" val="321674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fade">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3" end="3"/>
                                            </p:txEl>
                                          </p:spTgt>
                                        </p:tgtEl>
                                        <p:attrNameLst>
                                          <p:attrName>style.visibility</p:attrName>
                                        </p:attrNameLst>
                                      </p:cBhvr>
                                      <p:to>
                                        <p:strVal val="visible"/>
                                      </p:to>
                                    </p:set>
                                    <p:animEffect transition="in" filter="fade">
                                      <p:cBhvr>
                                        <p:cTn id="17" dur="500"/>
                                        <p:tgtEl>
                                          <p:spTgt spid="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xEl>
                                              <p:pRg st="6" end="6"/>
                                            </p:txEl>
                                          </p:spTgt>
                                        </p:tgtEl>
                                        <p:attrNameLst>
                                          <p:attrName>style.visibility</p:attrName>
                                        </p:attrNameLst>
                                      </p:cBhvr>
                                      <p:to>
                                        <p:strVal val="visible"/>
                                      </p:to>
                                    </p:set>
                                    <p:animEffect transition="in" filter="fade">
                                      <p:cBhvr>
                                        <p:cTn id="22" dur="500"/>
                                        <p:tgtEl>
                                          <p:spTgt spid="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Geriye Doğru Hesaplama</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17</a:t>
            </a:fld>
            <a:endParaRPr lang="tr-TR"/>
          </a:p>
        </p:txBody>
      </p:sp>
      <p:sp>
        <p:nvSpPr>
          <p:cNvPr id="8" name="Alt Başlık 2">
            <a:extLst>
              <a:ext uri="{FF2B5EF4-FFF2-40B4-BE49-F238E27FC236}">
                <a16:creationId xmlns:a16="http://schemas.microsoft.com/office/drawing/2014/main" id="{5810D185-2610-4756-E966-7C03D7A22F29}"/>
              </a:ext>
            </a:extLst>
          </p:cNvPr>
          <p:cNvSpPr txBox="1">
            <a:spLocks/>
          </p:cNvSpPr>
          <p:nvPr/>
        </p:nvSpPr>
        <p:spPr>
          <a:xfrm>
            <a:off x="3207033"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8" name="Alt Başlık 2">
            <a:extLst>
              <a:ext uri="{FF2B5EF4-FFF2-40B4-BE49-F238E27FC236}">
                <a16:creationId xmlns:a16="http://schemas.microsoft.com/office/drawing/2014/main" id="{25E74DBC-ADDC-428A-0BC5-A0BBB6AD91FF}"/>
              </a:ext>
            </a:extLst>
          </p:cNvPr>
          <p:cNvSpPr txBox="1">
            <a:spLocks/>
          </p:cNvSpPr>
          <p:nvPr/>
        </p:nvSpPr>
        <p:spPr>
          <a:xfrm>
            <a:off x="3149440" y="165241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4" name="Düz Ok Bağlayıcısı 3">
            <a:extLst>
              <a:ext uri="{FF2B5EF4-FFF2-40B4-BE49-F238E27FC236}">
                <a16:creationId xmlns:a16="http://schemas.microsoft.com/office/drawing/2014/main" id="{594CFC75-3830-FB65-22BC-CAF58D0C159C}"/>
              </a:ext>
            </a:extLst>
          </p:cNvPr>
          <p:cNvCxnSpPr>
            <a:cxnSpLocks/>
            <a:stCxn id="13" idx="6"/>
            <a:endCxn id="12" idx="2"/>
          </p:cNvCxnSpPr>
          <p:nvPr/>
        </p:nvCxnSpPr>
        <p:spPr>
          <a:xfrm>
            <a:off x="5524607" y="93212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AB52AE7C-03A5-A279-59BF-35CCABCFF67C}"/>
              </a:ext>
            </a:extLst>
          </p:cNvPr>
          <p:cNvSpPr/>
          <p:nvPr/>
        </p:nvSpPr>
        <p:spPr>
          <a:xfrm>
            <a:off x="4889211" y="60063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 name="Düz Ok Bağlayıcısı 13">
            <a:extLst>
              <a:ext uri="{FF2B5EF4-FFF2-40B4-BE49-F238E27FC236}">
                <a16:creationId xmlns:a16="http://schemas.microsoft.com/office/drawing/2014/main" id="{C84FF858-0005-6208-3713-75E97643DFED}"/>
              </a:ext>
            </a:extLst>
          </p:cNvPr>
          <p:cNvCxnSpPr>
            <a:cxnSpLocks/>
            <a:stCxn id="8" idx="3"/>
            <a:endCxn id="13" idx="2"/>
          </p:cNvCxnSpPr>
          <p:nvPr/>
        </p:nvCxnSpPr>
        <p:spPr>
          <a:xfrm flipV="1">
            <a:off x="4222584" y="93212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F14EE71D-7047-6ED8-5B08-FF7CFCF5CD5A}"/>
              </a:ext>
            </a:extLst>
          </p:cNvPr>
          <p:cNvCxnSpPr>
            <a:cxnSpLocks/>
            <a:stCxn id="35" idx="6"/>
            <a:endCxn id="17" idx="1"/>
          </p:cNvCxnSpPr>
          <p:nvPr/>
        </p:nvCxnSpPr>
        <p:spPr>
          <a:xfrm>
            <a:off x="10225532" y="93212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7" name="Alt Başlık 2">
            <a:extLst>
              <a:ext uri="{FF2B5EF4-FFF2-40B4-BE49-F238E27FC236}">
                <a16:creationId xmlns:a16="http://schemas.microsoft.com/office/drawing/2014/main" id="{3D54A92D-C92C-4A08-3FE4-71A2A6F58ABB}"/>
              </a:ext>
            </a:extLst>
          </p:cNvPr>
          <p:cNvSpPr txBox="1">
            <a:spLocks/>
          </p:cNvSpPr>
          <p:nvPr/>
        </p:nvSpPr>
        <p:spPr>
          <a:xfrm>
            <a:off x="10866400"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19" name="Oval 18">
            <a:extLst>
              <a:ext uri="{FF2B5EF4-FFF2-40B4-BE49-F238E27FC236}">
                <a16:creationId xmlns:a16="http://schemas.microsoft.com/office/drawing/2014/main" id="{0AD7EA2B-33CA-4F57-7CBD-46A0BC297CBB}"/>
              </a:ext>
            </a:extLst>
          </p:cNvPr>
          <p:cNvSpPr/>
          <p:nvPr/>
        </p:nvSpPr>
        <p:spPr>
          <a:xfrm>
            <a:off x="4890842" y="151139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0" name="Düz Ok Bağlayıcısı 19">
            <a:extLst>
              <a:ext uri="{FF2B5EF4-FFF2-40B4-BE49-F238E27FC236}">
                <a16:creationId xmlns:a16="http://schemas.microsoft.com/office/drawing/2014/main" id="{9370FDD3-3395-BB82-D45F-6E52FDF2C983}"/>
              </a:ext>
            </a:extLst>
          </p:cNvPr>
          <p:cNvCxnSpPr>
            <a:cxnSpLocks/>
            <a:stCxn id="18" idx="3"/>
            <a:endCxn id="19" idx="2"/>
          </p:cNvCxnSpPr>
          <p:nvPr/>
        </p:nvCxnSpPr>
        <p:spPr>
          <a:xfrm>
            <a:off x="4164991" y="184287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9C5D59D4-64F6-46DC-474C-4544D25C0E8D}"/>
              </a:ext>
            </a:extLst>
          </p:cNvPr>
          <p:cNvCxnSpPr>
            <a:cxnSpLocks/>
            <a:stCxn id="19" idx="6"/>
            <a:endCxn id="12" idx="2"/>
          </p:cNvCxnSpPr>
          <p:nvPr/>
        </p:nvCxnSpPr>
        <p:spPr>
          <a:xfrm flipV="1">
            <a:off x="5526238" y="93212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6" name="Oval 35">
            <a:extLst>
              <a:ext uri="{FF2B5EF4-FFF2-40B4-BE49-F238E27FC236}">
                <a16:creationId xmlns:a16="http://schemas.microsoft.com/office/drawing/2014/main" id="{546E7790-3515-6848-692C-6B96D0D2BC89}"/>
              </a:ext>
            </a:extLst>
          </p:cNvPr>
          <p:cNvSpPr/>
          <p:nvPr/>
        </p:nvSpPr>
        <p:spPr>
          <a:xfrm>
            <a:off x="6053457"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7" name="Düz Ok Bağlayıcısı 36">
            <a:extLst>
              <a:ext uri="{FF2B5EF4-FFF2-40B4-BE49-F238E27FC236}">
                <a16:creationId xmlns:a16="http://schemas.microsoft.com/office/drawing/2014/main" id="{4ABD0D80-171B-0B2D-8A79-879F90DD9C93}"/>
              </a:ext>
            </a:extLst>
          </p:cNvPr>
          <p:cNvCxnSpPr>
            <a:cxnSpLocks/>
            <a:stCxn id="36" idx="0"/>
            <a:endCxn id="12" idx="2"/>
          </p:cNvCxnSpPr>
          <p:nvPr/>
        </p:nvCxnSpPr>
        <p:spPr>
          <a:xfrm flipV="1">
            <a:off x="6371155" y="932125"/>
            <a:ext cx="898370" cy="1454888"/>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id="{36BABB41-EC83-72EA-A624-E882EE0EF6C5}"/>
              </a:ext>
            </a:extLst>
          </p:cNvPr>
          <p:cNvSpPr/>
          <p:nvPr/>
        </p:nvSpPr>
        <p:spPr>
          <a:xfrm>
            <a:off x="7269525" y="57914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2" name="Oval 31">
            <a:extLst>
              <a:ext uri="{FF2B5EF4-FFF2-40B4-BE49-F238E27FC236}">
                <a16:creationId xmlns:a16="http://schemas.microsoft.com/office/drawing/2014/main" id="{127AEA95-27DE-E022-E015-4D69993DC651}"/>
              </a:ext>
            </a:extLst>
          </p:cNvPr>
          <p:cNvSpPr/>
          <p:nvPr/>
        </p:nvSpPr>
        <p:spPr>
          <a:xfrm>
            <a:off x="7289444" y="148307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5" name="Oval 34">
            <a:extLst>
              <a:ext uri="{FF2B5EF4-FFF2-40B4-BE49-F238E27FC236}">
                <a16:creationId xmlns:a16="http://schemas.microsoft.com/office/drawing/2014/main" id="{ACA9AA3D-261C-5EFF-057C-7695B02A6FA3}"/>
              </a:ext>
            </a:extLst>
          </p:cNvPr>
          <p:cNvSpPr/>
          <p:nvPr/>
        </p:nvSpPr>
        <p:spPr>
          <a:xfrm>
            <a:off x="9467822" y="61610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4" name="Düz Ok Bağlayıcısı 43">
            <a:extLst>
              <a:ext uri="{FF2B5EF4-FFF2-40B4-BE49-F238E27FC236}">
                <a16:creationId xmlns:a16="http://schemas.microsoft.com/office/drawing/2014/main" id="{E1167316-0492-C8BB-CE59-16F2CAB75E82}"/>
              </a:ext>
            </a:extLst>
          </p:cNvPr>
          <p:cNvCxnSpPr>
            <a:cxnSpLocks/>
            <a:stCxn id="32" idx="6"/>
            <a:endCxn id="35" idx="2"/>
          </p:cNvCxnSpPr>
          <p:nvPr/>
        </p:nvCxnSpPr>
        <p:spPr>
          <a:xfrm flipV="1">
            <a:off x="8082931" y="93212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5" name="Düz Ok Bağlayıcısı 54">
            <a:extLst>
              <a:ext uri="{FF2B5EF4-FFF2-40B4-BE49-F238E27FC236}">
                <a16:creationId xmlns:a16="http://schemas.microsoft.com/office/drawing/2014/main" id="{7379F46D-CC31-2F1F-84F2-676F9E13B9C7}"/>
              </a:ext>
            </a:extLst>
          </p:cNvPr>
          <p:cNvCxnSpPr>
            <a:cxnSpLocks/>
            <a:stCxn id="13" idx="6"/>
            <a:endCxn id="32" idx="2"/>
          </p:cNvCxnSpPr>
          <p:nvPr/>
        </p:nvCxnSpPr>
        <p:spPr>
          <a:xfrm>
            <a:off x="5524607" y="93212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Düz Ok Bağlayıcısı 65">
            <a:extLst>
              <a:ext uri="{FF2B5EF4-FFF2-40B4-BE49-F238E27FC236}">
                <a16:creationId xmlns:a16="http://schemas.microsoft.com/office/drawing/2014/main" id="{1E30496A-6A15-B8C2-44F7-6DDD0CFDF0C1}"/>
              </a:ext>
            </a:extLst>
          </p:cNvPr>
          <p:cNvCxnSpPr>
            <a:cxnSpLocks/>
            <a:stCxn id="19" idx="6"/>
            <a:endCxn id="32" idx="2"/>
          </p:cNvCxnSpPr>
          <p:nvPr/>
        </p:nvCxnSpPr>
        <p:spPr>
          <a:xfrm flipV="1">
            <a:off x="5526238" y="183606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8" name="Düz Ok Bağlayıcısı 77">
            <a:extLst>
              <a:ext uri="{FF2B5EF4-FFF2-40B4-BE49-F238E27FC236}">
                <a16:creationId xmlns:a16="http://schemas.microsoft.com/office/drawing/2014/main" id="{26E6B89A-8823-12C9-5D9D-731337DFA2B0}"/>
              </a:ext>
            </a:extLst>
          </p:cNvPr>
          <p:cNvCxnSpPr>
            <a:cxnSpLocks/>
            <a:stCxn id="12" idx="6"/>
            <a:endCxn id="35" idx="2"/>
          </p:cNvCxnSpPr>
          <p:nvPr/>
        </p:nvCxnSpPr>
        <p:spPr>
          <a:xfrm flipV="1">
            <a:off x="8063012" y="93212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3" name="Düz Ok Bağlayıcısı 122">
            <a:extLst>
              <a:ext uri="{FF2B5EF4-FFF2-40B4-BE49-F238E27FC236}">
                <a16:creationId xmlns:a16="http://schemas.microsoft.com/office/drawing/2014/main" id="{0BAFC179-20B6-EF23-A05B-FFA487D81523}"/>
              </a:ext>
            </a:extLst>
          </p:cNvPr>
          <p:cNvCxnSpPr>
            <a:cxnSpLocks/>
            <a:stCxn id="36" idx="0"/>
            <a:endCxn id="32" idx="2"/>
          </p:cNvCxnSpPr>
          <p:nvPr/>
        </p:nvCxnSpPr>
        <p:spPr>
          <a:xfrm flipV="1">
            <a:off x="6371155" y="1836061"/>
            <a:ext cx="918289" cy="550952"/>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9" name="Oval 128">
            <a:extLst>
              <a:ext uri="{FF2B5EF4-FFF2-40B4-BE49-F238E27FC236}">
                <a16:creationId xmlns:a16="http://schemas.microsoft.com/office/drawing/2014/main" id="{65BEE119-0668-8DD4-F5E7-82844C52B907}"/>
              </a:ext>
            </a:extLst>
          </p:cNvPr>
          <p:cNvSpPr/>
          <p:nvPr/>
        </p:nvSpPr>
        <p:spPr>
          <a:xfrm>
            <a:off x="8832426"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130" name="Düz Ok Bağlayıcısı 129">
            <a:extLst>
              <a:ext uri="{FF2B5EF4-FFF2-40B4-BE49-F238E27FC236}">
                <a16:creationId xmlns:a16="http://schemas.microsoft.com/office/drawing/2014/main" id="{495A4F8F-7486-A8A7-3B2D-1A9BF43C2893}"/>
              </a:ext>
            </a:extLst>
          </p:cNvPr>
          <p:cNvCxnSpPr>
            <a:cxnSpLocks/>
            <a:stCxn id="129" idx="0"/>
            <a:endCxn id="35" idx="2"/>
          </p:cNvCxnSpPr>
          <p:nvPr/>
        </p:nvCxnSpPr>
        <p:spPr>
          <a:xfrm flipV="1">
            <a:off x="9150124" y="932124"/>
            <a:ext cx="317698" cy="1454889"/>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sp>
        <p:nvSpPr>
          <p:cNvPr id="15" name="Metin kutusu 14">
            <a:extLst>
              <a:ext uri="{FF2B5EF4-FFF2-40B4-BE49-F238E27FC236}">
                <a16:creationId xmlns:a16="http://schemas.microsoft.com/office/drawing/2014/main" id="{03D06C84-5B02-86F3-7CD7-6C8BA6A1C399}"/>
              </a:ext>
            </a:extLst>
          </p:cNvPr>
          <p:cNvSpPr txBox="1"/>
          <p:nvPr/>
        </p:nvSpPr>
        <p:spPr>
          <a:xfrm>
            <a:off x="4932063" y="728424"/>
            <a:ext cx="530352" cy="369332"/>
          </a:xfrm>
          <a:prstGeom prst="rect">
            <a:avLst/>
          </a:prstGeom>
          <a:noFill/>
        </p:spPr>
        <p:txBody>
          <a:bodyPr wrap="square">
            <a:spAutoFit/>
          </a:bodyPr>
          <a:lstStyle/>
          <a:p>
            <a:pPr algn="ctr"/>
            <a:r>
              <a:rPr lang="tr-TR" dirty="0">
                <a:solidFill>
                  <a:srgbClr val="FF0000"/>
                </a:solidFill>
              </a:rPr>
              <a:t>1</a:t>
            </a:r>
          </a:p>
        </p:txBody>
      </p:sp>
      <p:sp>
        <p:nvSpPr>
          <p:cNvPr id="21" name="Metin kutusu 20">
            <a:extLst>
              <a:ext uri="{FF2B5EF4-FFF2-40B4-BE49-F238E27FC236}">
                <a16:creationId xmlns:a16="http://schemas.microsoft.com/office/drawing/2014/main" id="{4AE04740-61DF-9506-1B44-298F552E3F1C}"/>
              </a:ext>
            </a:extLst>
          </p:cNvPr>
          <p:cNvSpPr txBox="1"/>
          <p:nvPr/>
        </p:nvSpPr>
        <p:spPr>
          <a:xfrm>
            <a:off x="4941733" y="1679584"/>
            <a:ext cx="530352" cy="369332"/>
          </a:xfrm>
          <a:prstGeom prst="rect">
            <a:avLst/>
          </a:prstGeom>
          <a:noFill/>
        </p:spPr>
        <p:txBody>
          <a:bodyPr wrap="square">
            <a:spAutoFit/>
          </a:bodyPr>
          <a:lstStyle/>
          <a:p>
            <a:pPr algn="ctr"/>
            <a:r>
              <a:rPr lang="tr-TR" dirty="0">
                <a:solidFill>
                  <a:srgbClr val="FF0000"/>
                </a:solidFill>
              </a:rPr>
              <a:t>2</a:t>
            </a:r>
          </a:p>
        </p:txBody>
      </p:sp>
      <p:sp>
        <p:nvSpPr>
          <p:cNvPr id="25" name="Metin kutusu 24">
            <a:extLst>
              <a:ext uri="{FF2B5EF4-FFF2-40B4-BE49-F238E27FC236}">
                <a16:creationId xmlns:a16="http://schemas.microsoft.com/office/drawing/2014/main" id="{48A2A2D8-C5CB-43C5-966D-BA70AA3D7F7E}"/>
              </a:ext>
            </a:extLst>
          </p:cNvPr>
          <p:cNvSpPr txBox="1"/>
          <p:nvPr/>
        </p:nvSpPr>
        <p:spPr>
          <a:xfrm>
            <a:off x="7424973" y="728424"/>
            <a:ext cx="530352" cy="369332"/>
          </a:xfrm>
          <a:prstGeom prst="rect">
            <a:avLst/>
          </a:prstGeom>
          <a:noFill/>
        </p:spPr>
        <p:txBody>
          <a:bodyPr wrap="square">
            <a:spAutoFit/>
          </a:bodyPr>
          <a:lstStyle/>
          <a:p>
            <a:pPr algn="ctr"/>
            <a:r>
              <a:rPr lang="tr-TR" dirty="0">
                <a:solidFill>
                  <a:srgbClr val="FF0000"/>
                </a:solidFill>
              </a:rPr>
              <a:t>3</a:t>
            </a:r>
          </a:p>
        </p:txBody>
      </p:sp>
      <p:sp>
        <p:nvSpPr>
          <p:cNvPr id="28" name="Metin kutusu 27">
            <a:extLst>
              <a:ext uri="{FF2B5EF4-FFF2-40B4-BE49-F238E27FC236}">
                <a16:creationId xmlns:a16="http://schemas.microsoft.com/office/drawing/2014/main" id="{B7EAC54D-BD75-1C1D-4C2F-7761B0029F68}"/>
              </a:ext>
            </a:extLst>
          </p:cNvPr>
          <p:cNvSpPr txBox="1"/>
          <p:nvPr/>
        </p:nvSpPr>
        <p:spPr>
          <a:xfrm>
            <a:off x="7421011" y="1626103"/>
            <a:ext cx="530352" cy="369332"/>
          </a:xfrm>
          <a:prstGeom prst="rect">
            <a:avLst/>
          </a:prstGeom>
          <a:noFill/>
        </p:spPr>
        <p:txBody>
          <a:bodyPr wrap="square">
            <a:spAutoFit/>
          </a:bodyPr>
          <a:lstStyle/>
          <a:p>
            <a:pPr algn="ctr"/>
            <a:r>
              <a:rPr lang="tr-TR" dirty="0">
                <a:solidFill>
                  <a:srgbClr val="FF0000"/>
                </a:solidFill>
              </a:rPr>
              <a:t>4</a:t>
            </a:r>
          </a:p>
        </p:txBody>
      </p:sp>
      <p:sp>
        <p:nvSpPr>
          <p:cNvPr id="34" name="Metin kutusu 33">
            <a:extLst>
              <a:ext uri="{FF2B5EF4-FFF2-40B4-BE49-F238E27FC236}">
                <a16:creationId xmlns:a16="http://schemas.microsoft.com/office/drawing/2014/main" id="{469B74A9-AC76-78A8-9096-B1F7E9AC88A5}"/>
              </a:ext>
            </a:extLst>
          </p:cNvPr>
          <p:cNvSpPr txBox="1"/>
          <p:nvPr/>
        </p:nvSpPr>
        <p:spPr>
          <a:xfrm>
            <a:off x="9599390" y="754092"/>
            <a:ext cx="530352" cy="369332"/>
          </a:xfrm>
          <a:prstGeom prst="rect">
            <a:avLst/>
          </a:prstGeom>
          <a:noFill/>
        </p:spPr>
        <p:txBody>
          <a:bodyPr wrap="square">
            <a:spAutoFit/>
          </a:bodyPr>
          <a:lstStyle/>
          <a:p>
            <a:pPr algn="ctr"/>
            <a:r>
              <a:rPr lang="tr-TR" dirty="0">
                <a:solidFill>
                  <a:srgbClr val="FF0000"/>
                </a:solidFill>
              </a:rPr>
              <a:t>5</a:t>
            </a:r>
          </a:p>
        </p:txBody>
      </p:sp>
      <p:sp>
        <p:nvSpPr>
          <p:cNvPr id="45" name="Metin kutusu 44">
            <a:extLst>
              <a:ext uri="{FF2B5EF4-FFF2-40B4-BE49-F238E27FC236}">
                <a16:creationId xmlns:a16="http://schemas.microsoft.com/office/drawing/2014/main" id="{A38F521F-00E1-D818-F2C3-0AB2D9304F10}"/>
              </a:ext>
            </a:extLst>
          </p:cNvPr>
          <p:cNvSpPr txBox="1"/>
          <p:nvPr/>
        </p:nvSpPr>
        <p:spPr>
          <a:xfrm>
            <a:off x="8987361" y="191011"/>
            <a:ext cx="1754410" cy="369332"/>
          </a:xfrm>
          <a:prstGeom prst="rect">
            <a:avLst/>
          </a:prstGeom>
          <a:noFill/>
        </p:spPr>
        <p:txBody>
          <a:bodyPr wrap="square">
            <a:spAutoFit/>
          </a:bodyPr>
          <a:lstStyle/>
          <a:p>
            <a:pPr algn="ctr"/>
            <a:r>
              <a:rPr lang="tr-TR" dirty="0"/>
              <a:t>m= 5…..n</a:t>
            </a:r>
          </a:p>
        </p:txBody>
      </p:sp>
      <p:sp>
        <p:nvSpPr>
          <p:cNvPr id="46" name="Metin kutusu 45">
            <a:extLst>
              <a:ext uri="{FF2B5EF4-FFF2-40B4-BE49-F238E27FC236}">
                <a16:creationId xmlns:a16="http://schemas.microsoft.com/office/drawing/2014/main" id="{1DB3C748-5419-36C0-99D7-CF7108F0A531}"/>
              </a:ext>
            </a:extLst>
          </p:cNvPr>
          <p:cNvSpPr txBox="1"/>
          <p:nvPr/>
        </p:nvSpPr>
        <p:spPr>
          <a:xfrm>
            <a:off x="6785167" y="184289"/>
            <a:ext cx="1754410" cy="369332"/>
          </a:xfrm>
          <a:prstGeom prst="rect">
            <a:avLst/>
          </a:prstGeom>
          <a:noFill/>
        </p:spPr>
        <p:txBody>
          <a:bodyPr wrap="square">
            <a:spAutoFit/>
          </a:bodyPr>
          <a:lstStyle/>
          <a:p>
            <a:pPr algn="ctr"/>
            <a:r>
              <a:rPr lang="tr-TR" dirty="0"/>
              <a:t>j= 3…..n</a:t>
            </a:r>
          </a:p>
        </p:txBody>
      </p:sp>
      <p:sp>
        <p:nvSpPr>
          <p:cNvPr id="47" name="Metin kutusu 46">
            <a:extLst>
              <a:ext uri="{FF2B5EF4-FFF2-40B4-BE49-F238E27FC236}">
                <a16:creationId xmlns:a16="http://schemas.microsoft.com/office/drawing/2014/main" id="{1B70DA77-1D40-9875-CAE4-F7B95278D5D2}"/>
              </a:ext>
            </a:extLst>
          </p:cNvPr>
          <p:cNvSpPr txBox="1"/>
          <p:nvPr/>
        </p:nvSpPr>
        <p:spPr>
          <a:xfrm>
            <a:off x="4968905" y="349699"/>
            <a:ext cx="1754410" cy="369332"/>
          </a:xfrm>
          <a:prstGeom prst="rect">
            <a:avLst/>
          </a:prstGeom>
          <a:noFill/>
        </p:spPr>
        <p:txBody>
          <a:bodyPr wrap="square">
            <a:spAutoFit/>
          </a:bodyPr>
          <a:lstStyle/>
          <a:p>
            <a:pPr algn="ctr"/>
            <a:r>
              <a:rPr lang="tr-TR" dirty="0"/>
              <a:t>k= 1…..n</a:t>
            </a:r>
          </a:p>
        </p:txBody>
      </p:sp>
      <mc:AlternateContent xmlns:mc="http://schemas.openxmlformats.org/markup-compatibility/2006" xmlns:a14="http://schemas.microsoft.com/office/drawing/2010/main">
        <mc:Choice Requires="a14">
          <p:sp>
            <p:nvSpPr>
              <p:cNvPr id="48" name="Alt Başlık 2">
                <a:extLst>
                  <a:ext uri="{FF2B5EF4-FFF2-40B4-BE49-F238E27FC236}">
                    <a16:creationId xmlns:a16="http://schemas.microsoft.com/office/drawing/2014/main" id="{D24062D9-66CF-A154-BDF9-A0B0EB443233}"/>
                  </a:ext>
                </a:extLst>
              </p:cNvPr>
              <p:cNvSpPr txBox="1">
                <a:spLocks/>
              </p:cNvSpPr>
              <p:nvPr/>
            </p:nvSpPr>
            <p:spPr>
              <a:xfrm>
                <a:off x="38294" y="3072690"/>
                <a:ext cx="11843657" cy="37209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Girdi katmanı ile Ara Katman arasındaki ağırlıkların değiştirilmesi</a:t>
                </a:r>
              </a:p>
              <a:p>
                <a:pPr marL="342900" indent="-342900" algn="l">
                  <a:buFont typeface="Calibri" panose="020F0502020204030204" pitchFamily="34" charset="0"/>
                  <a:buChar char="∞"/>
                </a:pPr>
                <a:r>
                  <a:rPr lang="tr-TR" b="1" dirty="0"/>
                  <a:t>5.Adım: </a:t>
                </a:r>
                <a:r>
                  <a:rPr lang="tr-TR" dirty="0"/>
                  <a:t>Ağırlıkların değişim miktarı hesaplanır,</a:t>
                </a:r>
              </a:p>
              <a:p>
                <a:pPr algn="l"/>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𝛿</m:t>
                          </m:r>
                        </m:e>
                        <m:sub>
                          <m:r>
                            <a:rPr lang="tr-TR" b="0" i="1" smtClean="0">
                              <a:latin typeface="Cambria Math" panose="02040503050406030204" pitchFamily="18" charset="0"/>
                            </a:rPr>
                            <m:t>𝑗</m:t>
                          </m:r>
                        </m:sub>
                      </m:sSub>
                      <m:r>
                        <a:rPr lang="tr-TR" i="1">
                          <a:latin typeface="Cambria Math" panose="02040503050406030204" pitchFamily="18" charset="0"/>
                        </a:rPr>
                        <m:t>=</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𝑓</m:t>
                          </m:r>
                        </m:e>
                        <m:sup>
                          <m:r>
                            <a:rPr lang="tr-TR" b="0" i="1" smtClean="0">
                              <a:latin typeface="Cambria Math" panose="02040503050406030204" pitchFamily="18" charset="0"/>
                            </a:rPr>
                            <m:t>′</m:t>
                          </m:r>
                        </m:sup>
                      </m:sSup>
                      <m:d>
                        <m:dPr>
                          <m:ctrlPr>
                            <a:rPr lang="tr-TR" b="0" i="1" smtClean="0">
                              <a:latin typeface="Cambria Math" panose="02040503050406030204" pitchFamily="18" charset="0"/>
                            </a:rPr>
                          </m:ctrlPr>
                        </m:dPr>
                        <m:e>
                          <m:r>
                            <a:rPr lang="tr-TR" b="0" i="1" smtClean="0">
                              <a:latin typeface="Cambria Math" panose="02040503050406030204" pitchFamily="18" charset="0"/>
                            </a:rPr>
                            <m:t>𝑁𝐸</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𝑇</m:t>
                              </m:r>
                            </m:e>
                            <m:sub>
                              <m:r>
                                <a:rPr lang="tr-TR" b="0" i="1" smtClean="0">
                                  <a:latin typeface="Cambria Math" panose="02040503050406030204" pitchFamily="18" charset="0"/>
                                </a:rPr>
                                <m:t>𝑗</m:t>
                              </m:r>
                            </m:sub>
                          </m:sSub>
                        </m:e>
                      </m:d>
                      <m:r>
                        <a:rPr lang="tr-TR" i="1">
                          <a:latin typeface="Cambria Math" panose="02040503050406030204" pitchFamily="18" charset="0"/>
                        </a:rPr>
                        <m:t>.</m:t>
                      </m:r>
                      <m:sSub>
                        <m:sSubPr>
                          <m:ctrlPr>
                            <a:rPr lang="tr-TR" i="1">
                              <a:latin typeface="Cambria Math" panose="02040503050406030204" pitchFamily="18" charset="0"/>
                            </a:rPr>
                          </m:ctrlPr>
                        </m:sSubPr>
                        <m:e>
                          <m:r>
                            <a:rPr lang="tr-TR" b="0" i="1" smtClean="0">
                              <a:latin typeface="Cambria Math" panose="02040503050406030204" pitchFamily="18" charset="0"/>
                            </a:rPr>
                            <m:t>𝛿</m:t>
                          </m:r>
                        </m:e>
                        <m:sub>
                          <m:r>
                            <a:rPr lang="tr-TR" i="1">
                              <a:latin typeface="Cambria Math" panose="02040503050406030204" pitchFamily="18" charset="0"/>
                            </a:rPr>
                            <m:t>𝑚</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𝑗𝑚</m:t>
                          </m:r>
                        </m:sub>
                      </m:sSub>
                      <m:r>
                        <a:rPr lang="tr-TR">
                          <a:latin typeface="Cambria Math" panose="02040503050406030204" pitchFamily="18" charset="0"/>
                        </a:rPr>
                        <m:t> </m:t>
                      </m:r>
                    </m:oMath>
                  </m:oMathPara>
                </a14:m>
                <a:endParaRPr lang="tr-TR" i="1" dirty="0">
                  <a:latin typeface="Cambria Math" panose="02040503050406030204" pitchFamily="18" charset="0"/>
                </a:endParaRPr>
              </a:p>
              <a:p>
                <a:pPr algn="l"/>
                <a:endParaRPr lang="tr-TR" i="1"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rPr>
                          </m:ctrlPr>
                        </m:sSubPr>
                        <m:e>
                          <m:r>
                            <a:rPr lang="tr-TR" b="0" i="1" smtClean="0">
                              <a:latin typeface="Cambria Math" panose="02040503050406030204" pitchFamily="18" charset="0"/>
                            </a:rPr>
                            <m:t>𝛿</m:t>
                          </m:r>
                        </m:e>
                        <m:sub>
                          <m:r>
                            <a:rPr lang="tr-TR" b="0" i="1" smtClean="0">
                              <a:latin typeface="Cambria Math" panose="02040503050406030204" pitchFamily="18" charset="0"/>
                            </a:rPr>
                            <m:t>𝑗</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b="0" i="1" smtClean="0">
                              <a:latin typeface="Cambria Math" panose="02040503050406030204" pitchFamily="18" charset="0"/>
                            </a:rPr>
                            <m:t>Ç</m:t>
                          </m:r>
                        </m:e>
                        <m:sub>
                          <m:r>
                            <a:rPr lang="tr-TR" b="0" i="1" smtClean="0">
                              <a:latin typeface="Cambria Math" panose="02040503050406030204" pitchFamily="18" charset="0"/>
                            </a:rPr>
                            <m:t>𝑗</m:t>
                          </m:r>
                        </m:sub>
                      </m:sSub>
                      <m:r>
                        <a:rPr lang="tr-TR" b="0" i="1" smtClean="0">
                          <a:latin typeface="Cambria Math" panose="02040503050406030204" pitchFamily="18" charset="0"/>
                        </a:rPr>
                        <m:t>.</m:t>
                      </m:r>
                      <m:d>
                        <m:dPr>
                          <m:ctrlPr>
                            <a:rPr lang="tr-TR" b="0" i="1" smtClean="0">
                              <a:latin typeface="Cambria Math" panose="02040503050406030204" pitchFamily="18" charset="0"/>
                            </a:rPr>
                          </m:ctrlPr>
                        </m:dPr>
                        <m:e>
                          <m:r>
                            <a:rPr lang="tr-TR" b="0" i="1" smtClean="0">
                              <a:latin typeface="Cambria Math" panose="02040503050406030204" pitchFamily="18" charset="0"/>
                            </a:rPr>
                            <m:t>1</m:t>
                          </m:r>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Ç</m:t>
                              </m:r>
                            </m:e>
                            <m:sub>
                              <m:r>
                                <a:rPr lang="tr-TR" b="0" i="1" smtClean="0">
                                  <a:latin typeface="Cambria Math" panose="02040503050406030204" pitchFamily="18" charset="0"/>
                                </a:rPr>
                                <m:t>𝑗</m:t>
                              </m:r>
                            </m:sub>
                          </m:sSub>
                        </m:e>
                      </m:d>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𝛿</m:t>
                          </m:r>
                        </m:e>
                        <m:sub>
                          <m:r>
                            <a:rPr lang="tr-TR" b="0" i="1" smtClean="0">
                              <a:latin typeface="Cambria Math" panose="02040503050406030204" pitchFamily="18" charset="0"/>
                            </a:rPr>
                            <m:t>𝑚</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𝑗𝑚</m:t>
                          </m:r>
                        </m:sub>
                      </m:sSub>
                      <m:r>
                        <a:rPr lang="tr-TR">
                          <a:latin typeface="Cambria Math" panose="02040503050406030204" pitchFamily="18" charset="0"/>
                        </a:rPr>
                        <m:t> </m:t>
                      </m:r>
                    </m:oMath>
                  </m:oMathPara>
                </a14:m>
                <a:endParaRPr lang="tr-TR" dirty="0"/>
              </a:p>
              <a:p>
                <a:pPr lvl="1" algn="l"/>
                <a:endParaRPr lang="tr-TR" b="1" dirty="0"/>
              </a:p>
              <a:p>
                <a:pPr lvl="1" algn="l"/>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m:rPr>
                              <m:sty m:val="p"/>
                            </m:rPr>
                            <a:rPr lang="tr-TR" b="0" i="0" smtClean="0">
                              <a:latin typeface="Cambria Math" panose="02040503050406030204" pitchFamily="18" charset="0"/>
                            </a:rPr>
                            <m:t>Δ</m:t>
                          </m:r>
                          <m:r>
                            <a:rPr lang="tr-TR" b="0" i="1" smtClean="0">
                              <a:latin typeface="Cambria Math" panose="02040503050406030204" pitchFamily="18" charset="0"/>
                            </a:rPr>
                            <m:t>𝐴</m:t>
                          </m:r>
                        </m:e>
                        <m:sub>
                          <m:r>
                            <a:rPr lang="tr-TR" b="0" i="1" smtClean="0">
                              <a:latin typeface="Cambria Math" panose="02040503050406030204" pitchFamily="18" charset="0"/>
                            </a:rPr>
                            <m:t>𝑘𝑗</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e>
                      </m:d>
                      <m:r>
                        <a:rPr lang="tr-TR" i="1">
                          <a:latin typeface="Cambria Math" panose="02040503050406030204" pitchFamily="18" charset="0"/>
                        </a:rPr>
                        <m:t>=</m:t>
                      </m:r>
                      <m:r>
                        <a:rPr lang="tr-TR" b="0" i="1" smtClean="0">
                          <a:latin typeface="Cambria Math" panose="02040503050406030204" pitchFamily="18" charset="0"/>
                        </a:rPr>
                        <m:t>𝜆</m:t>
                      </m:r>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𝛿</m:t>
                          </m:r>
                        </m:e>
                        <m:sub>
                          <m:r>
                            <a:rPr lang="tr-TR" b="0" i="1" smtClean="0">
                              <a:latin typeface="Cambria Math" panose="02040503050406030204" pitchFamily="18" charset="0"/>
                            </a:rPr>
                            <m:t>𝑗</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Ç</m:t>
                          </m:r>
                        </m:e>
                        <m:sub>
                          <m:r>
                            <a:rPr lang="tr-TR" b="0" i="1" smtClean="0">
                              <a:latin typeface="Cambria Math" panose="02040503050406030204" pitchFamily="18" charset="0"/>
                            </a:rPr>
                            <m:t>𝑘</m:t>
                          </m:r>
                        </m:sub>
                      </m:sSub>
                      <m:r>
                        <a:rPr lang="tr-TR" b="0" i="1" smtClean="0">
                          <a:latin typeface="Cambria Math" panose="02040503050406030204" pitchFamily="18" charset="0"/>
                        </a:rPr>
                        <m:t>+</m:t>
                      </m:r>
                      <m:r>
                        <a:rPr lang="tr-TR" b="0" i="1" smtClean="0">
                          <a:latin typeface="Cambria Math" panose="02040503050406030204" pitchFamily="18" charset="0"/>
                        </a:rPr>
                        <m:t>𝛼</m:t>
                      </m:r>
                      <m:r>
                        <a:rPr lang="tr-TR" b="0" i="1" smtClean="0">
                          <a:latin typeface="Cambria Math" panose="02040503050406030204" pitchFamily="18" charset="0"/>
                        </a:rPr>
                        <m:t>. </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𝐴</m:t>
                          </m:r>
                        </m:e>
                        <m:sub>
                          <m:r>
                            <a:rPr lang="tr-TR" b="0" i="1" smtClean="0">
                              <a:latin typeface="Cambria Math" panose="02040503050406030204" pitchFamily="18" charset="0"/>
                            </a:rPr>
                            <m:t>𝑘𝑗</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r>
                            <a:rPr lang="tr-TR" b="0" i="1" smtClean="0">
                              <a:latin typeface="Cambria Math" panose="02040503050406030204" pitchFamily="18" charset="0"/>
                            </a:rPr>
                            <m:t>−1</m:t>
                          </m:r>
                        </m:e>
                      </m:d>
                    </m:oMath>
                  </m:oMathPara>
                </a14:m>
                <a:endParaRPr lang="tr-TR" b="0" dirty="0"/>
              </a:p>
              <a:p>
                <a:pPr lvl="1" algn="l"/>
                <a:endParaRPr lang="tr-TR" i="1" dirty="0">
                  <a:latin typeface="Cambria Math" panose="02040503050406030204" pitchFamily="18" charset="0"/>
                </a:endParaRPr>
              </a:p>
              <a:p>
                <a:pPr lvl="1" algn="l"/>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a:rPr lang="tr-TR" i="1">
                              <a:latin typeface="Cambria Math" panose="02040503050406030204" pitchFamily="18" charset="0"/>
                            </a:rPr>
                            <m:t>𝐴</m:t>
                          </m:r>
                        </m:e>
                        <m:sub>
                          <m:r>
                            <a:rPr lang="tr-TR" b="0" i="1" smtClean="0">
                              <a:latin typeface="Cambria Math" panose="02040503050406030204" pitchFamily="18" charset="0"/>
                            </a:rPr>
                            <m:t>𝑘</m:t>
                          </m:r>
                          <m:r>
                            <a:rPr lang="tr-TR" i="1">
                              <a:latin typeface="Cambria Math" panose="02040503050406030204" pitchFamily="18" charset="0"/>
                            </a:rPr>
                            <m:t>𝑗</m:t>
                          </m:r>
                        </m:sub>
                      </m:sSub>
                      <m:r>
                        <a:rPr lang="tr-TR" b="0" i="1" smtClean="0">
                          <a:latin typeface="Cambria Math" panose="02040503050406030204" pitchFamily="18" charset="0"/>
                        </a:rPr>
                        <m:t>(</m:t>
                      </m:r>
                      <m:r>
                        <a:rPr lang="tr-TR" b="0" i="1" smtClean="0">
                          <a:latin typeface="Cambria Math" panose="02040503050406030204" pitchFamily="18" charset="0"/>
                        </a:rPr>
                        <m:t>𝑡</m:t>
                      </m:r>
                      <m:r>
                        <a:rPr lang="tr-TR" b="0" i="1" smtClean="0">
                          <a:latin typeface="Cambria Math" panose="02040503050406030204" pitchFamily="18" charset="0"/>
                        </a:rPr>
                        <m:t>)=</m:t>
                      </m:r>
                      <m:sSub>
                        <m:sSubPr>
                          <m:ctrlPr>
                            <a:rPr lang="tr-TR" i="1">
                              <a:latin typeface="Cambria Math" panose="02040503050406030204" pitchFamily="18" charset="0"/>
                            </a:rPr>
                          </m:ctrlPr>
                        </m:sSubPr>
                        <m:e>
                          <m:sSub>
                            <m:sSubPr>
                              <m:ctrlPr>
                                <a:rPr lang="tr-TR" i="1">
                                  <a:latin typeface="Cambria Math" panose="02040503050406030204" pitchFamily="18" charset="0"/>
                                </a:rPr>
                              </m:ctrlPr>
                            </m:sSubPr>
                            <m:e>
                              <m:r>
                                <a:rPr lang="tr-TR" i="1">
                                  <a:latin typeface="Cambria Math" panose="02040503050406030204" pitchFamily="18" charset="0"/>
                                </a:rPr>
                                <m:t>𝐴</m:t>
                              </m:r>
                            </m:e>
                            <m:sub>
                              <m:r>
                                <a:rPr lang="tr-TR" b="0" i="1" smtClean="0">
                                  <a:latin typeface="Cambria Math" panose="02040503050406030204" pitchFamily="18" charset="0"/>
                                </a:rPr>
                                <m:t>𝑘</m:t>
                              </m:r>
                              <m:r>
                                <a:rPr lang="tr-TR" i="1">
                                  <a:latin typeface="Cambria Math" panose="02040503050406030204" pitchFamily="18" charset="0"/>
                                </a:rPr>
                                <m:t>𝑗</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r>
                                <a:rPr lang="tr-TR" b="0" i="1" smtClean="0">
                                  <a:latin typeface="Cambria Math" panose="02040503050406030204" pitchFamily="18" charset="0"/>
                                </a:rPr>
                                <m:t>−1</m:t>
                              </m:r>
                            </m:e>
                          </m:d>
                          <m:r>
                            <a:rPr lang="tr-TR" b="0" i="1" smtClean="0">
                              <a:latin typeface="Cambria Math" panose="02040503050406030204" pitchFamily="18" charset="0"/>
                            </a:rPr>
                            <m:t>+</m:t>
                          </m:r>
                        </m:e>
                        <m:sub>
                          <m:r>
                            <a:rPr lang="tr-TR" b="0" i="1" smtClean="0">
                              <a:latin typeface="Cambria Math" panose="02040503050406030204" pitchFamily="18" charset="0"/>
                            </a:rPr>
                            <m:t> </m:t>
                          </m:r>
                        </m:sub>
                      </m:sSub>
                      <m:r>
                        <a:rPr lang="tr-TR">
                          <a:latin typeface="Cambria Math" panose="02040503050406030204" pitchFamily="18" charset="0"/>
                        </a:rPr>
                        <m:t> </m:t>
                      </m:r>
                      <m:sSub>
                        <m:sSubPr>
                          <m:ctrlPr>
                            <a:rPr lang="tr-TR" i="1">
                              <a:latin typeface="Cambria Math" panose="02040503050406030204" pitchFamily="18" charset="0"/>
                            </a:rPr>
                          </m:ctrlPr>
                        </m:sSubPr>
                        <m:e>
                          <m:r>
                            <m:rPr>
                              <m:sty m:val="p"/>
                            </m:rPr>
                            <a:rPr lang="tr-TR">
                              <a:latin typeface="Cambria Math" panose="02040503050406030204" pitchFamily="18" charset="0"/>
                            </a:rPr>
                            <m:t>Δ</m:t>
                          </m:r>
                          <m:r>
                            <a:rPr lang="tr-TR" i="1">
                              <a:latin typeface="Cambria Math" panose="02040503050406030204" pitchFamily="18" charset="0"/>
                            </a:rPr>
                            <m:t>𝐴</m:t>
                          </m:r>
                        </m:e>
                        <m:sub>
                          <m:r>
                            <a:rPr lang="tr-TR" b="0" i="1" smtClean="0">
                              <a:latin typeface="Cambria Math" panose="02040503050406030204" pitchFamily="18" charset="0"/>
                            </a:rPr>
                            <m:t>𝑘</m:t>
                          </m:r>
                          <m:r>
                            <a:rPr lang="tr-TR" i="1">
                              <a:latin typeface="Cambria Math" panose="02040503050406030204" pitchFamily="18" charset="0"/>
                            </a:rPr>
                            <m:t>𝑗</m:t>
                          </m:r>
                        </m:sub>
                      </m:sSub>
                      <m:d>
                        <m:dPr>
                          <m:ctrlPr>
                            <a:rPr lang="tr-TR" i="1">
                              <a:latin typeface="Cambria Math" panose="02040503050406030204" pitchFamily="18" charset="0"/>
                            </a:rPr>
                          </m:ctrlPr>
                        </m:dPr>
                        <m:e>
                          <m:r>
                            <a:rPr lang="tr-TR" i="1">
                              <a:latin typeface="Cambria Math" panose="02040503050406030204" pitchFamily="18" charset="0"/>
                            </a:rPr>
                            <m:t>𝑡</m:t>
                          </m:r>
                        </m:e>
                      </m:d>
                    </m:oMath>
                  </m:oMathPara>
                </a14:m>
                <a:endParaRPr lang="tr-TR" b="1" dirty="0"/>
              </a:p>
              <a:p>
                <a:pPr algn="l"/>
                <a:endParaRPr lang="tr-TR" dirty="0"/>
              </a:p>
              <a:p>
                <a:pPr algn="l"/>
                <a:endParaRPr lang="tr-TR" b="1" dirty="0"/>
              </a:p>
              <a:p>
                <a:pPr marL="342900" indent="-342900" algn="l">
                  <a:buFont typeface="Calibri" panose="020F0502020204030204" pitchFamily="34" charset="0"/>
                  <a:buChar char="∞"/>
                </a:pPr>
                <a:endParaRPr lang="tr-TR" dirty="0"/>
              </a:p>
            </p:txBody>
          </p:sp>
        </mc:Choice>
        <mc:Fallback xmlns="">
          <p:sp>
            <p:nvSpPr>
              <p:cNvPr id="48" name="Alt Başlık 2">
                <a:extLst>
                  <a:ext uri="{FF2B5EF4-FFF2-40B4-BE49-F238E27FC236}">
                    <a16:creationId xmlns:a16="http://schemas.microsoft.com/office/drawing/2014/main" id="{D24062D9-66CF-A154-BDF9-A0B0EB443233}"/>
                  </a:ext>
                </a:extLst>
              </p:cNvPr>
              <p:cNvSpPr txBox="1">
                <a:spLocks noRot="1" noChangeAspect="1" noMove="1" noResize="1" noEditPoints="1" noAdjustHandles="1" noChangeArrowheads="1" noChangeShapeType="1" noTextEdit="1"/>
              </p:cNvSpPr>
              <p:nvPr/>
            </p:nvSpPr>
            <p:spPr>
              <a:xfrm>
                <a:off x="38294" y="3072690"/>
                <a:ext cx="11843657" cy="3720922"/>
              </a:xfrm>
              <a:prstGeom prst="rect">
                <a:avLst/>
              </a:prstGeom>
              <a:blipFill>
                <a:blip r:embed="rId2"/>
                <a:stretch>
                  <a:fillRect l="-823" t="-2459"/>
                </a:stretch>
              </a:blipFill>
            </p:spPr>
            <p:txBody>
              <a:bodyPr/>
              <a:lstStyle/>
              <a:p>
                <a:r>
                  <a:rPr lang="tr-TR">
                    <a:noFill/>
                  </a:rPr>
                  <a:t> </a:t>
                </a:r>
              </a:p>
            </p:txBody>
          </p:sp>
        </mc:Fallback>
      </mc:AlternateContent>
    </p:spTree>
    <p:extLst>
      <p:ext uri="{BB962C8B-B14F-4D97-AF65-F5344CB8AC3E}">
        <p14:creationId xmlns:p14="http://schemas.microsoft.com/office/powerpoint/2010/main" val="333866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fade">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2" end="2"/>
                                            </p:txEl>
                                          </p:spTgt>
                                        </p:tgtEl>
                                        <p:attrNameLst>
                                          <p:attrName>style.visibility</p:attrName>
                                        </p:attrNameLst>
                                      </p:cBhvr>
                                      <p:to>
                                        <p:strVal val="visible"/>
                                      </p:to>
                                    </p:set>
                                    <p:animEffect transition="in" filter="fade">
                                      <p:cBhvr>
                                        <p:cTn id="17" dur="500"/>
                                        <p:tgtEl>
                                          <p:spTgt spid="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xEl>
                                              <p:pRg st="4" end="4"/>
                                            </p:txEl>
                                          </p:spTgt>
                                        </p:tgtEl>
                                        <p:attrNameLst>
                                          <p:attrName>style.visibility</p:attrName>
                                        </p:attrNameLst>
                                      </p:cBhvr>
                                      <p:to>
                                        <p:strVal val="visible"/>
                                      </p:to>
                                    </p:set>
                                    <p:animEffect transition="in" filter="fade">
                                      <p:cBhvr>
                                        <p:cTn id="22" dur="500"/>
                                        <p:tgtEl>
                                          <p:spTgt spid="4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xEl>
                                              <p:pRg st="6" end="6"/>
                                            </p:txEl>
                                          </p:spTgt>
                                        </p:tgtEl>
                                        <p:attrNameLst>
                                          <p:attrName>style.visibility</p:attrName>
                                        </p:attrNameLst>
                                      </p:cBhvr>
                                      <p:to>
                                        <p:strVal val="visible"/>
                                      </p:to>
                                    </p:set>
                                    <p:animEffect transition="in" filter="fade">
                                      <p:cBhvr>
                                        <p:cTn id="27" dur="500"/>
                                        <p:tgtEl>
                                          <p:spTgt spid="4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xEl>
                                              <p:pRg st="8" end="8"/>
                                            </p:txEl>
                                          </p:spTgt>
                                        </p:tgtEl>
                                        <p:attrNameLst>
                                          <p:attrName>style.visibility</p:attrName>
                                        </p:attrNameLst>
                                      </p:cBhvr>
                                      <p:to>
                                        <p:strVal val="visible"/>
                                      </p:to>
                                    </p:set>
                                    <p:animEffect transition="in" filter="fade">
                                      <p:cBhvr>
                                        <p:cTn id="32" dur="500"/>
                                        <p:tgtEl>
                                          <p:spTgt spid="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Geriye Doğru Hesaplama</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18</a:t>
            </a:fld>
            <a:endParaRPr lang="tr-TR"/>
          </a:p>
        </p:txBody>
      </p:sp>
      <p:sp>
        <p:nvSpPr>
          <p:cNvPr id="8" name="Alt Başlık 2">
            <a:extLst>
              <a:ext uri="{FF2B5EF4-FFF2-40B4-BE49-F238E27FC236}">
                <a16:creationId xmlns:a16="http://schemas.microsoft.com/office/drawing/2014/main" id="{5810D185-2610-4756-E966-7C03D7A22F29}"/>
              </a:ext>
            </a:extLst>
          </p:cNvPr>
          <p:cNvSpPr txBox="1">
            <a:spLocks/>
          </p:cNvSpPr>
          <p:nvPr/>
        </p:nvSpPr>
        <p:spPr>
          <a:xfrm>
            <a:off x="3207033"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8" name="Alt Başlık 2">
            <a:extLst>
              <a:ext uri="{FF2B5EF4-FFF2-40B4-BE49-F238E27FC236}">
                <a16:creationId xmlns:a16="http://schemas.microsoft.com/office/drawing/2014/main" id="{25E74DBC-ADDC-428A-0BC5-A0BBB6AD91FF}"/>
              </a:ext>
            </a:extLst>
          </p:cNvPr>
          <p:cNvSpPr txBox="1">
            <a:spLocks/>
          </p:cNvSpPr>
          <p:nvPr/>
        </p:nvSpPr>
        <p:spPr>
          <a:xfrm>
            <a:off x="3149440" y="165241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4" name="Düz Ok Bağlayıcısı 3">
            <a:extLst>
              <a:ext uri="{FF2B5EF4-FFF2-40B4-BE49-F238E27FC236}">
                <a16:creationId xmlns:a16="http://schemas.microsoft.com/office/drawing/2014/main" id="{594CFC75-3830-FB65-22BC-CAF58D0C159C}"/>
              </a:ext>
            </a:extLst>
          </p:cNvPr>
          <p:cNvCxnSpPr>
            <a:cxnSpLocks/>
            <a:stCxn id="13" idx="6"/>
            <a:endCxn id="12" idx="2"/>
          </p:cNvCxnSpPr>
          <p:nvPr/>
        </p:nvCxnSpPr>
        <p:spPr>
          <a:xfrm>
            <a:off x="5524607" y="93212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AB52AE7C-03A5-A279-59BF-35CCABCFF67C}"/>
              </a:ext>
            </a:extLst>
          </p:cNvPr>
          <p:cNvSpPr/>
          <p:nvPr/>
        </p:nvSpPr>
        <p:spPr>
          <a:xfrm>
            <a:off x="4889211" y="60063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 name="Düz Ok Bağlayıcısı 13">
            <a:extLst>
              <a:ext uri="{FF2B5EF4-FFF2-40B4-BE49-F238E27FC236}">
                <a16:creationId xmlns:a16="http://schemas.microsoft.com/office/drawing/2014/main" id="{C84FF858-0005-6208-3713-75E97643DFED}"/>
              </a:ext>
            </a:extLst>
          </p:cNvPr>
          <p:cNvCxnSpPr>
            <a:cxnSpLocks/>
            <a:stCxn id="8" idx="3"/>
            <a:endCxn id="13" idx="2"/>
          </p:cNvCxnSpPr>
          <p:nvPr/>
        </p:nvCxnSpPr>
        <p:spPr>
          <a:xfrm flipV="1">
            <a:off x="4222584" y="93212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F14EE71D-7047-6ED8-5B08-FF7CFCF5CD5A}"/>
              </a:ext>
            </a:extLst>
          </p:cNvPr>
          <p:cNvCxnSpPr>
            <a:cxnSpLocks/>
            <a:stCxn id="35" idx="6"/>
            <a:endCxn id="17" idx="1"/>
          </p:cNvCxnSpPr>
          <p:nvPr/>
        </p:nvCxnSpPr>
        <p:spPr>
          <a:xfrm>
            <a:off x="10225532" y="93212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7" name="Alt Başlık 2">
            <a:extLst>
              <a:ext uri="{FF2B5EF4-FFF2-40B4-BE49-F238E27FC236}">
                <a16:creationId xmlns:a16="http://schemas.microsoft.com/office/drawing/2014/main" id="{3D54A92D-C92C-4A08-3FE4-71A2A6F58ABB}"/>
              </a:ext>
            </a:extLst>
          </p:cNvPr>
          <p:cNvSpPr txBox="1">
            <a:spLocks/>
          </p:cNvSpPr>
          <p:nvPr/>
        </p:nvSpPr>
        <p:spPr>
          <a:xfrm>
            <a:off x="10866400"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19" name="Oval 18">
            <a:extLst>
              <a:ext uri="{FF2B5EF4-FFF2-40B4-BE49-F238E27FC236}">
                <a16:creationId xmlns:a16="http://schemas.microsoft.com/office/drawing/2014/main" id="{0AD7EA2B-33CA-4F57-7CBD-46A0BC297CBB}"/>
              </a:ext>
            </a:extLst>
          </p:cNvPr>
          <p:cNvSpPr/>
          <p:nvPr/>
        </p:nvSpPr>
        <p:spPr>
          <a:xfrm>
            <a:off x="4890842" y="151139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0" name="Düz Ok Bağlayıcısı 19">
            <a:extLst>
              <a:ext uri="{FF2B5EF4-FFF2-40B4-BE49-F238E27FC236}">
                <a16:creationId xmlns:a16="http://schemas.microsoft.com/office/drawing/2014/main" id="{9370FDD3-3395-BB82-D45F-6E52FDF2C983}"/>
              </a:ext>
            </a:extLst>
          </p:cNvPr>
          <p:cNvCxnSpPr>
            <a:cxnSpLocks/>
            <a:stCxn id="18" idx="3"/>
            <a:endCxn id="19" idx="2"/>
          </p:cNvCxnSpPr>
          <p:nvPr/>
        </p:nvCxnSpPr>
        <p:spPr>
          <a:xfrm>
            <a:off x="4164991" y="184287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9C5D59D4-64F6-46DC-474C-4544D25C0E8D}"/>
              </a:ext>
            </a:extLst>
          </p:cNvPr>
          <p:cNvCxnSpPr>
            <a:cxnSpLocks/>
            <a:stCxn id="19" idx="6"/>
            <a:endCxn id="12" idx="2"/>
          </p:cNvCxnSpPr>
          <p:nvPr/>
        </p:nvCxnSpPr>
        <p:spPr>
          <a:xfrm flipV="1">
            <a:off x="5526238" y="93212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6" name="Oval 35">
            <a:extLst>
              <a:ext uri="{FF2B5EF4-FFF2-40B4-BE49-F238E27FC236}">
                <a16:creationId xmlns:a16="http://schemas.microsoft.com/office/drawing/2014/main" id="{546E7790-3515-6848-692C-6B96D0D2BC89}"/>
              </a:ext>
            </a:extLst>
          </p:cNvPr>
          <p:cNvSpPr/>
          <p:nvPr/>
        </p:nvSpPr>
        <p:spPr>
          <a:xfrm>
            <a:off x="6053457"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7" name="Düz Ok Bağlayıcısı 36">
            <a:extLst>
              <a:ext uri="{FF2B5EF4-FFF2-40B4-BE49-F238E27FC236}">
                <a16:creationId xmlns:a16="http://schemas.microsoft.com/office/drawing/2014/main" id="{4ABD0D80-171B-0B2D-8A79-879F90DD9C93}"/>
              </a:ext>
            </a:extLst>
          </p:cNvPr>
          <p:cNvCxnSpPr>
            <a:cxnSpLocks/>
            <a:stCxn id="36" idx="0"/>
            <a:endCxn id="12" idx="2"/>
          </p:cNvCxnSpPr>
          <p:nvPr/>
        </p:nvCxnSpPr>
        <p:spPr>
          <a:xfrm flipV="1">
            <a:off x="6371155" y="932125"/>
            <a:ext cx="898370" cy="1454888"/>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id="{36BABB41-EC83-72EA-A624-E882EE0EF6C5}"/>
              </a:ext>
            </a:extLst>
          </p:cNvPr>
          <p:cNvSpPr/>
          <p:nvPr/>
        </p:nvSpPr>
        <p:spPr>
          <a:xfrm>
            <a:off x="7269525" y="57914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2" name="Oval 31">
            <a:extLst>
              <a:ext uri="{FF2B5EF4-FFF2-40B4-BE49-F238E27FC236}">
                <a16:creationId xmlns:a16="http://schemas.microsoft.com/office/drawing/2014/main" id="{127AEA95-27DE-E022-E015-4D69993DC651}"/>
              </a:ext>
            </a:extLst>
          </p:cNvPr>
          <p:cNvSpPr/>
          <p:nvPr/>
        </p:nvSpPr>
        <p:spPr>
          <a:xfrm>
            <a:off x="7289444" y="148307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5" name="Oval 34">
            <a:extLst>
              <a:ext uri="{FF2B5EF4-FFF2-40B4-BE49-F238E27FC236}">
                <a16:creationId xmlns:a16="http://schemas.microsoft.com/office/drawing/2014/main" id="{ACA9AA3D-261C-5EFF-057C-7695B02A6FA3}"/>
              </a:ext>
            </a:extLst>
          </p:cNvPr>
          <p:cNvSpPr/>
          <p:nvPr/>
        </p:nvSpPr>
        <p:spPr>
          <a:xfrm>
            <a:off x="9467822" y="61610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4" name="Düz Ok Bağlayıcısı 43">
            <a:extLst>
              <a:ext uri="{FF2B5EF4-FFF2-40B4-BE49-F238E27FC236}">
                <a16:creationId xmlns:a16="http://schemas.microsoft.com/office/drawing/2014/main" id="{E1167316-0492-C8BB-CE59-16F2CAB75E82}"/>
              </a:ext>
            </a:extLst>
          </p:cNvPr>
          <p:cNvCxnSpPr>
            <a:cxnSpLocks/>
            <a:stCxn id="32" idx="6"/>
            <a:endCxn id="35" idx="2"/>
          </p:cNvCxnSpPr>
          <p:nvPr/>
        </p:nvCxnSpPr>
        <p:spPr>
          <a:xfrm flipV="1">
            <a:off x="8082931" y="93212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5" name="Düz Ok Bağlayıcısı 54">
            <a:extLst>
              <a:ext uri="{FF2B5EF4-FFF2-40B4-BE49-F238E27FC236}">
                <a16:creationId xmlns:a16="http://schemas.microsoft.com/office/drawing/2014/main" id="{7379F46D-CC31-2F1F-84F2-676F9E13B9C7}"/>
              </a:ext>
            </a:extLst>
          </p:cNvPr>
          <p:cNvCxnSpPr>
            <a:cxnSpLocks/>
            <a:stCxn id="13" idx="6"/>
            <a:endCxn id="32" idx="2"/>
          </p:cNvCxnSpPr>
          <p:nvPr/>
        </p:nvCxnSpPr>
        <p:spPr>
          <a:xfrm>
            <a:off x="5524607" y="93212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Düz Ok Bağlayıcısı 65">
            <a:extLst>
              <a:ext uri="{FF2B5EF4-FFF2-40B4-BE49-F238E27FC236}">
                <a16:creationId xmlns:a16="http://schemas.microsoft.com/office/drawing/2014/main" id="{1E30496A-6A15-B8C2-44F7-6DDD0CFDF0C1}"/>
              </a:ext>
            </a:extLst>
          </p:cNvPr>
          <p:cNvCxnSpPr>
            <a:cxnSpLocks/>
            <a:stCxn id="19" idx="6"/>
            <a:endCxn id="32" idx="2"/>
          </p:cNvCxnSpPr>
          <p:nvPr/>
        </p:nvCxnSpPr>
        <p:spPr>
          <a:xfrm flipV="1">
            <a:off x="5526238" y="183606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8" name="Düz Ok Bağlayıcısı 77">
            <a:extLst>
              <a:ext uri="{FF2B5EF4-FFF2-40B4-BE49-F238E27FC236}">
                <a16:creationId xmlns:a16="http://schemas.microsoft.com/office/drawing/2014/main" id="{26E6B89A-8823-12C9-5D9D-731337DFA2B0}"/>
              </a:ext>
            </a:extLst>
          </p:cNvPr>
          <p:cNvCxnSpPr>
            <a:cxnSpLocks/>
            <a:stCxn id="12" idx="6"/>
            <a:endCxn id="35" idx="2"/>
          </p:cNvCxnSpPr>
          <p:nvPr/>
        </p:nvCxnSpPr>
        <p:spPr>
          <a:xfrm flipV="1">
            <a:off x="8063012" y="93212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23" name="Düz Ok Bağlayıcısı 122">
            <a:extLst>
              <a:ext uri="{FF2B5EF4-FFF2-40B4-BE49-F238E27FC236}">
                <a16:creationId xmlns:a16="http://schemas.microsoft.com/office/drawing/2014/main" id="{0BAFC179-20B6-EF23-A05B-FFA487D81523}"/>
              </a:ext>
            </a:extLst>
          </p:cNvPr>
          <p:cNvCxnSpPr>
            <a:cxnSpLocks/>
            <a:stCxn id="36" idx="0"/>
            <a:endCxn id="32" idx="2"/>
          </p:cNvCxnSpPr>
          <p:nvPr/>
        </p:nvCxnSpPr>
        <p:spPr>
          <a:xfrm flipV="1">
            <a:off x="6371155" y="1836061"/>
            <a:ext cx="918289" cy="550952"/>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9" name="Oval 128">
            <a:extLst>
              <a:ext uri="{FF2B5EF4-FFF2-40B4-BE49-F238E27FC236}">
                <a16:creationId xmlns:a16="http://schemas.microsoft.com/office/drawing/2014/main" id="{65BEE119-0668-8DD4-F5E7-82844C52B907}"/>
              </a:ext>
            </a:extLst>
          </p:cNvPr>
          <p:cNvSpPr/>
          <p:nvPr/>
        </p:nvSpPr>
        <p:spPr>
          <a:xfrm>
            <a:off x="8832426"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130" name="Düz Ok Bağlayıcısı 129">
            <a:extLst>
              <a:ext uri="{FF2B5EF4-FFF2-40B4-BE49-F238E27FC236}">
                <a16:creationId xmlns:a16="http://schemas.microsoft.com/office/drawing/2014/main" id="{495A4F8F-7486-A8A7-3B2D-1A9BF43C2893}"/>
              </a:ext>
            </a:extLst>
          </p:cNvPr>
          <p:cNvCxnSpPr>
            <a:cxnSpLocks/>
            <a:stCxn id="129" idx="0"/>
            <a:endCxn id="35" idx="2"/>
          </p:cNvCxnSpPr>
          <p:nvPr/>
        </p:nvCxnSpPr>
        <p:spPr>
          <a:xfrm flipV="1">
            <a:off x="9150124" y="932124"/>
            <a:ext cx="317698" cy="1454889"/>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sp>
        <p:nvSpPr>
          <p:cNvPr id="15" name="Metin kutusu 14">
            <a:extLst>
              <a:ext uri="{FF2B5EF4-FFF2-40B4-BE49-F238E27FC236}">
                <a16:creationId xmlns:a16="http://schemas.microsoft.com/office/drawing/2014/main" id="{03D06C84-5B02-86F3-7CD7-6C8BA6A1C399}"/>
              </a:ext>
            </a:extLst>
          </p:cNvPr>
          <p:cNvSpPr txBox="1"/>
          <p:nvPr/>
        </p:nvSpPr>
        <p:spPr>
          <a:xfrm>
            <a:off x="4932063" y="728424"/>
            <a:ext cx="530352" cy="369332"/>
          </a:xfrm>
          <a:prstGeom prst="rect">
            <a:avLst/>
          </a:prstGeom>
          <a:noFill/>
        </p:spPr>
        <p:txBody>
          <a:bodyPr wrap="square">
            <a:spAutoFit/>
          </a:bodyPr>
          <a:lstStyle/>
          <a:p>
            <a:pPr algn="ctr"/>
            <a:r>
              <a:rPr lang="tr-TR" dirty="0">
                <a:solidFill>
                  <a:srgbClr val="FF0000"/>
                </a:solidFill>
              </a:rPr>
              <a:t>1</a:t>
            </a:r>
          </a:p>
        </p:txBody>
      </p:sp>
      <p:sp>
        <p:nvSpPr>
          <p:cNvPr id="21" name="Metin kutusu 20">
            <a:extLst>
              <a:ext uri="{FF2B5EF4-FFF2-40B4-BE49-F238E27FC236}">
                <a16:creationId xmlns:a16="http://schemas.microsoft.com/office/drawing/2014/main" id="{4AE04740-61DF-9506-1B44-298F552E3F1C}"/>
              </a:ext>
            </a:extLst>
          </p:cNvPr>
          <p:cNvSpPr txBox="1"/>
          <p:nvPr/>
        </p:nvSpPr>
        <p:spPr>
          <a:xfrm>
            <a:off x="4941733" y="1679584"/>
            <a:ext cx="530352" cy="369332"/>
          </a:xfrm>
          <a:prstGeom prst="rect">
            <a:avLst/>
          </a:prstGeom>
          <a:noFill/>
        </p:spPr>
        <p:txBody>
          <a:bodyPr wrap="square">
            <a:spAutoFit/>
          </a:bodyPr>
          <a:lstStyle/>
          <a:p>
            <a:pPr algn="ctr"/>
            <a:r>
              <a:rPr lang="tr-TR" dirty="0">
                <a:solidFill>
                  <a:srgbClr val="FF0000"/>
                </a:solidFill>
              </a:rPr>
              <a:t>2</a:t>
            </a:r>
          </a:p>
        </p:txBody>
      </p:sp>
      <p:sp>
        <p:nvSpPr>
          <p:cNvPr id="25" name="Metin kutusu 24">
            <a:extLst>
              <a:ext uri="{FF2B5EF4-FFF2-40B4-BE49-F238E27FC236}">
                <a16:creationId xmlns:a16="http://schemas.microsoft.com/office/drawing/2014/main" id="{48A2A2D8-C5CB-43C5-966D-BA70AA3D7F7E}"/>
              </a:ext>
            </a:extLst>
          </p:cNvPr>
          <p:cNvSpPr txBox="1"/>
          <p:nvPr/>
        </p:nvSpPr>
        <p:spPr>
          <a:xfrm>
            <a:off x="7424973" y="728424"/>
            <a:ext cx="530352" cy="369332"/>
          </a:xfrm>
          <a:prstGeom prst="rect">
            <a:avLst/>
          </a:prstGeom>
          <a:noFill/>
        </p:spPr>
        <p:txBody>
          <a:bodyPr wrap="square">
            <a:spAutoFit/>
          </a:bodyPr>
          <a:lstStyle/>
          <a:p>
            <a:pPr algn="ctr"/>
            <a:r>
              <a:rPr lang="tr-TR" dirty="0">
                <a:solidFill>
                  <a:srgbClr val="FF0000"/>
                </a:solidFill>
              </a:rPr>
              <a:t>3</a:t>
            </a:r>
          </a:p>
        </p:txBody>
      </p:sp>
      <p:sp>
        <p:nvSpPr>
          <p:cNvPr id="28" name="Metin kutusu 27">
            <a:extLst>
              <a:ext uri="{FF2B5EF4-FFF2-40B4-BE49-F238E27FC236}">
                <a16:creationId xmlns:a16="http://schemas.microsoft.com/office/drawing/2014/main" id="{B7EAC54D-BD75-1C1D-4C2F-7761B0029F68}"/>
              </a:ext>
            </a:extLst>
          </p:cNvPr>
          <p:cNvSpPr txBox="1"/>
          <p:nvPr/>
        </p:nvSpPr>
        <p:spPr>
          <a:xfrm>
            <a:off x="7421011" y="1626103"/>
            <a:ext cx="530352" cy="369332"/>
          </a:xfrm>
          <a:prstGeom prst="rect">
            <a:avLst/>
          </a:prstGeom>
          <a:noFill/>
        </p:spPr>
        <p:txBody>
          <a:bodyPr wrap="square">
            <a:spAutoFit/>
          </a:bodyPr>
          <a:lstStyle/>
          <a:p>
            <a:pPr algn="ctr"/>
            <a:r>
              <a:rPr lang="tr-TR" dirty="0">
                <a:solidFill>
                  <a:srgbClr val="FF0000"/>
                </a:solidFill>
              </a:rPr>
              <a:t>4</a:t>
            </a:r>
          </a:p>
        </p:txBody>
      </p:sp>
      <p:sp>
        <p:nvSpPr>
          <p:cNvPr id="34" name="Metin kutusu 33">
            <a:extLst>
              <a:ext uri="{FF2B5EF4-FFF2-40B4-BE49-F238E27FC236}">
                <a16:creationId xmlns:a16="http://schemas.microsoft.com/office/drawing/2014/main" id="{469B74A9-AC76-78A8-9096-B1F7E9AC88A5}"/>
              </a:ext>
            </a:extLst>
          </p:cNvPr>
          <p:cNvSpPr txBox="1"/>
          <p:nvPr/>
        </p:nvSpPr>
        <p:spPr>
          <a:xfrm>
            <a:off x="9599390" y="754092"/>
            <a:ext cx="530352" cy="369332"/>
          </a:xfrm>
          <a:prstGeom prst="rect">
            <a:avLst/>
          </a:prstGeom>
          <a:noFill/>
        </p:spPr>
        <p:txBody>
          <a:bodyPr wrap="square">
            <a:spAutoFit/>
          </a:bodyPr>
          <a:lstStyle/>
          <a:p>
            <a:pPr algn="ctr"/>
            <a:r>
              <a:rPr lang="tr-TR" dirty="0">
                <a:solidFill>
                  <a:srgbClr val="FF0000"/>
                </a:solidFill>
              </a:rPr>
              <a:t>5</a:t>
            </a:r>
          </a:p>
        </p:txBody>
      </p:sp>
      <p:sp>
        <p:nvSpPr>
          <p:cNvPr id="45" name="Metin kutusu 44">
            <a:extLst>
              <a:ext uri="{FF2B5EF4-FFF2-40B4-BE49-F238E27FC236}">
                <a16:creationId xmlns:a16="http://schemas.microsoft.com/office/drawing/2014/main" id="{A38F521F-00E1-D818-F2C3-0AB2D9304F10}"/>
              </a:ext>
            </a:extLst>
          </p:cNvPr>
          <p:cNvSpPr txBox="1"/>
          <p:nvPr/>
        </p:nvSpPr>
        <p:spPr>
          <a:xfrm>
            <a:off x="8987361" y="191011"/>
            <a:ext cx="1754410" cy="369332"/>
          </a:xfrm>
          <a:prstGeom prst="rect">
            <a:avLst/>
          </a:prstGeom>
          <a:noFill/>
        </p:spPr>
        <p:txBody>
          <a:bodyPr wrap="square">
            <a:spAutoFit/>
          </a:bodyPr>
          <a:lstStyle/>
          <a:p>
            <a:pPr algn="ctr"/>
            <a:r>
              <a:rPr lang="tr-TR" dirty="0"/>
              <a:t>m= 5…..n</a:t>
            </a:r>
          </a:p>
        </p:txBody>
      </p:sp>
      <p:sp>
        <p:nvSpPr>
          <p:cNvPr id="46" name="Metin kutusu 45">
            <a:extLst>
              <a:ext uri="{FF2B5EF4-FFF2-40B4-BE49-F238E27FC236}">
                <a16:creationId xmlns:a16="http://schemas.microsoft.com/office/drawing/2014/main" id="{1DB3C748-5419-36C0-99D7-CF7108F0A531}"/>
              </a:ext>
            </a:extLst>
          </p:cNvPr>
          <p:cNvSpPr txBox="1"/>
          <p:nvPr/>
        </p:nvSpPr>
        <p:spPr>
          <a:xfrm>
            <a:off x="6785167" y="184289"/>
            <a:ext cx="1754410" cy="369332"/>
          </a:xfrm>
          <a:prstGeom prst="rect">
            <a:avLst/>
          </a:prstGeom>
          <a:noFill/>
        </p:spPr>
        <p:txBody>
          <a:bodyPr wrap="square">
            <a:spAutoFit/>
          </a:bodyPr>
          <a:lstStyle/>
          <a:p>
            <a:pPr algn="ctr"/>
            <a:r>
              <a:rPr lang="tr-TR" dirty="0"/>
              <a:t>j= 3…..n</a:t>
            </a:r>
          </a:p>
        </p:txBody>
      </p:sp>
      <p:sp>
        <p:nvSpPr>
          <p:cNvPr id="47" name="Metin kutusu 46">
            <a:extLst>
              <a:ext uri="{FF2B5EF4-FFF2-40B4-BE49-F238E27FC236}">
                <a16:creationId xmlns:a16="http://schemas.microsoft.com/office/drawing/2014/main" id="{1B70DA77-1D40-9875-CAE4-F7B95278D5D2}"/>
              </a:ext>
            </a:extLst>
          </p:cNvPr>
          <p:cNvSpPr txBox="1"/>
          <p:nvPr/>
        </p:nvSpPr>
        <p:spPr>
          <a:xfrm>
            <a:off x="4968905" y="349699"/>
            <a:ext cx="1754410" cy="369332"/>
          </a:xfrm>
          <a:prstGeom prst="rect">
            <a:avLst/>
          </a:prstGeom>
          <a:noFill/>
        </p:spPr>
        <p:txBody>
          <a:bodyPr wrap="square">
            <a:spAutoFit/>
          </a:bodyPr>
          <a:lstStyle/>
          <a:p>
            <a:pPr algn="ctr"/>
            <a:r>
              <a:rPr lang="tr-TR" dirty="0"/>
              <a:t>k= 1…..n</a:t>
            </a:r>
          </a:p>
        </p:txBody>
      </p:sp>
      <mc:AlternateContent xmlns:mc="http://schemas.openxmlformats.org/markup-compatibility/2006" xmlns:a14="http://schemas.microsoft.com/office/drawing/2010/main">
        <mc:Choice Requires="a14">
          <p:sp>
            <p:nvSpPr>
              <p:cNvPr id="48" name="Alt Başlık 2">
                <a:extLst>
                  <a:ext uri="{FF2B5EF4-FFF2-40B4-BE49-F238E27FC236}">
                    <a16:creationId xmlns:a16="http://schemas.microsoft.com/office/drawing/2014/main" id="{D24062D9-66CF-A154-BDF9-A0B0EB443233}"/>
                  </a:ext>
                </a:extLst>
              </p:cNvPr>
              <p:cNvSpPr txBox="1">
                <a:spLocks/>
              </p:cNvSpPr>
              <p:nvPr/>
            </p:nvSpPr>
            <p:spPr>
              <a:xfrm>
                <a:off x="38294" y="3137078"/>
                <a:ext cx="11843657" cy="37209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Girdi katmanı ile Ara Katman arasındaki ağırlıkların değiştirilmesi</a:t>
                </a:r>
              </a:p>
              <a:p>
                <a:pPr marL="342900" indent="-342900" algn="l">
                  <a:buFont typeface="Calibri" panose="020F0502020204030204" pitchFamily="34" charset="0"/>
                  <a:buChar char="∞"/>
                </a:pPr>
                <a:r>
                  <a:rPr lang="tr-TR" b="1" dirty="0"/>
                  <a:t>6.Adım: </a:t>
                </a:r>
                <a:r>
                  <a:rPr lang="tr-TR" dirty="0"/>
                  <a:t>Eşik değer ünitesi (</a:t>
                </a:r>
                <a:r>
                  <a:rPr lang="tr-TR" dirty="0" err="1"/>
                  <a:t>bias</a:t>
                </a:r>
                <a:r>
                  <a:rPr lang="tr-TR" dirty="0"/>
                  <a:t>) değişim miktarı hesaplanır,</a:t>
                </a:r>
              </a:p>
              <a:p>
                <a:pPr lvl="1" algn="l"/>
                <a:endParaRPr lang="tr-TR" b="1" dirty="0"/>
              </a:p>
              <a:p>
                <a:pPr lvl="1" algn="l"/>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m:rPr>
                              <m:sty m:val="p"/>
                            </m:rPr>
                            <a:rPr lang="tr-TR" b="0" i="0" smtClean="0">
                              <a:latin typeface="Cambria Math" panose="02040503050406030204" pitchFamily="18" charset="0"/>
                            </a:rPr>
                            <m:t>Δ</m:t>
                          </m:r>
                          <m:r>
                            <a:rPr lang="tr-TR" b="0" i="1" smtClean="0">
                              <a:latin typeface="Cambria Math" panose="02040503050406030204" pitchFamily="18" charset="0"/>
                            </a:rPr>
                            <m:t>𝐵</m:t>
                          </m:r>
                        </m:e>
                        <m:sub>
                          <m:r>
                            <a:rPr lang="tr-TR" b="0" i="1" smtClean="0">
                              <a:latin typeface="Cambria Math" panose="02040503050406030204" pitchFamily="18" charset="0"/>
                            </a:rPr>
                            <m:t>𝑗</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e>
                      </m:d>
                      <m:r>
                        <a:rPr lang="tr-TR" i="1">
                          <a:latin typeface="Cambria Math" panose="02040503050406030204" pitchFamily="18" charset="0"/>
                        </a:rPr>
                        <m:t>=</m:t>
                      </m:r>
                      <m:r>
                        <a:rPr lang="tr-TR" b="0" i="1" smtClean="0">
                          <a:latin typeface="Cambria Math" panose="02040503050406030204" pitchFamily="18" charset="0"/>
                        </a:rPr>
                        <m:t>𝜆</m:t>
                      </m:r>
                      <m:r>
                        <a:rPr lang="tr-TR" b="0" i="1" smtClean="0">
                          <a:latin typeface="Cambria Math" panose="02040503050406030204" pitchFamily="18" charset="0"/>
                        </a:rPr>
                        <m:t>. </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𝛿</m:t>
                          </m:r>
                        </m:e>
                        <m:sub>
                          <m:r>
                            <a:rPr lang="tr-TR" b="0" i="1" smtClean="0">
                              <a:latin typeface="Cambria Math" panose="02040503050406030204" pitchFamily="18" charset="0"/>
                            </a:rPr>
                            <m:t>𝑗</m:t>
                          </m:r>
                        </m:sub>
                      </m:sSub>
                      <m:r>
                        <a:rPr lang="tr-TR" b="0" i="1" smtClean="0">
                          <a:latin typeface="Cambria Math" panose="02040503050406030204" pitchFamily="18" charset="0"/>
                        </a:rPr>
                        <m:t>. +</m:t>
                      </m:r>
                      <m:r>
                        <a:rPr lang="tr-TR" b="0" i="1" smtClean="0">
                          <a:latin typeface="Cambria Math" panose="02040503050406030204" pitchFamily="18" charset="0"/>
                        </a:rPr>
                        <m:t>𝛼</m:t>
                      </m:r>
                      <m:r>
                        <a:rPr lang="tr-TR" b="0" i="1" smtClean="0">
                          <a:latin typeface="Cambria Math" panose="02040503050406030204" pitchFamily="18" charset="0"/>
                        </a:rPr>
                        <m:t>. </m:t>
                      </m:r>
                      <m:r>
                        <m:rPr>
                          <m:sty m:val="p"/>
                        </m:rPr>
                        <a:rPr lang="tr-TR" b="0" i="0" smtClean="0">
                          <a:latin typeface="Cambria Math" panose="02040503050406030204" pitchFamily="18" charset="0"/>
                        </a:rPr>
                        <m:t>Δ</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𝐵</m:t>
                          </m:r>
                        </m:e>
                        <m:sub>
                          <m:r>
                            <a:rPr lang="tr-TR" b="0" i="1" smtClean="0">
                              <a:latin typeface="Cambria Math" panose="02040503050406030204" pitchFamily="18" charset="0"/>
                            </a:rPr>
                            <m:t>𝑗</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r>
                            <a:rPr lang="tr-TR" b="0" i="1" smtClean="0">
                              <a:latin typeface="Cambria Math" panose="02040503050406030204" pitchFamily="18" charset="0"/>
                            </a:rPr>
                            <m:t>−1</m:t>
                          </m:r>
                        </m:e>
                      </m:d>
                    </m:oMath>
                  </m:oMathPara>
                </a14:m>
                <a:endParaRPr lang="tr-TR" b="0" dirty="0"/>
              </a:p>
              <a:p>
                <a:pPr lvl="1" algn="l"/>
                <a:endParaRPr lang="tr-TR" b="0" dirty="0"/>
              </a:p>
              <a:p>
                <a:pPr lvl="1" algn="l"/>
                <a:endParaRPr lang="tr-TR" i="1" dirty="0">
                  <a:latin typeface="Cambria Math" panose="02040503050406030204" pitchFamily="18" charset="0"/>
                </a:endParaRPr>
              </a:p>
              <a:p>
                <a:pPr lvl="1" algn="l"/>
                <a14:m>
                  <m:oMathPara xmlns:m="http://schemas.openxmlformats.org/officeDocument/2006/math">
                    <m:oMathParaPr>
                      <m:jc m:val="centerGroup"/>
                    </m:oMathParaPr>
                    <m:oMath xmlns:m="http://schemas.openxmlformats.org/officeDocument/2006/math">
                      <m:sSub>
                        <m:sSubPr>
                          <m:ctrlPr>
                            <a:rPr lang="tr-TR" i="1">
                              <a:latin typeface="Cambria Math" panose="02040503050406030204" pitchFamily="18" charset="0"/>
                            </a:rPr>
                          </m:ctrlPr>
                        </m:sSubPr>
                        <m:e>
                          <m:r>
                            <a:rPr lang="tr-TR" b="0" i="1" smtClean="0">
                              <a:latin typeface="Cambria Math" panose="02040503050406030204" pitchFamily="18" charset="0"/>
                            </a:rPr>
                            <m:t>𝐵</m:t>
                          </m:r>
                        </m:e>
                        <m:sub>
                          <m:r>
                            <a:rPr lang="tr-TR" b="0" i="1" smtClean="0">
                              <a:latin typeface="Cambria Math" panose="02040503050406030204" pitchFamily="18" charset="0"/>
                            </a:rPr>
                            <m:t>𝑗</m:t>
                          </m:r>
                        </m:sub>
                      </m:sSub>
                      <m:r>
                        <a:rPr lang="tr-TR" b="0" i="1" smtClean="0">
                          <a:latin typeface="Cambria Math" panose="02040503050406030204" pitchFamily="18" charset="0"/>
                        </a:rPr>
                        <m:t>(</m:t>
                      </m:r>
                      <m:r>
                        <a:rPr lang="tr-TR" b="0" i="1" smtClean="0">
                          <a:latin typeface="Cambria Math" panose="02040503050406030204" pitchFamily="18" charset="0"/>
                        </a:rPr>
                        <m:t>𝑡</m:t>
                      </m:r>
                      <m:r>
                        <a:rPr lang="tr-TR" b="0" i="1" smtClean="0">
                          <a:latin typeface="Cambria Math" panose="02040503050406030204" pitchFamily="18" charset="0"/>
                        </a:rPr>
                        <m:t>)=</m:t>
                      </m:r>
                      <m:sSub>
                        <m:sSubPr>
                          <m:ctrlPr>
                            <a:rPr lang="tr-TR" i="1">
                              <a:latin typeface="Cambria Math" panose="02040503050406030204" pitchFamily="18" charset="0"/>
                            </a:rPr>
                          </m:ctrlPr>
                        </m:sSubPr>
                        <m:e>
                          <m:sSub>
                            <m:sSubPr>
                              <m:ctrlPr>
                                <a:rPr lang="tr-TR" i="1">
                                  <a:latin typeface="Cambria Math" panose="02040503050406030204" pitchFamily="18" charset="0"/>
                                </a:rPr>
                              </m:ctrlPr>
                            </m:sSubPr>
                            <m:e>
                              <m:r>
                                <a:rPr lang="tr-TR" b="0" i="1" smtClean="0">
                                  <a:latin typeface="Cambria Math" panose="02040503050406030204" pitchFamily="18" charset="0"/>
                                </a:rPr>
                                <m:t>𝐵</m:t>
                              </m:r>
                            </m:e>
                            <m:sub>
                              <m:r>
                                <a:rPr lang="tr-TR" b="0" i="1" smtClean="0">
                                  <a:latin typeface="Cambria Math" panose="02040503050406030204" pitchFamily="18" charset="0"/>
                                </a:rPr>
                                <m:t>𝑗</m:t>
                              </m:r>
                            </m:sub>
                          </m:sSub>
                          <m:d>
                            <m:dPr>
                              <m:ctrlPr>
                                <a:rPr lang="tr-TR" b="0" i="1" smtClean="0">
                                  <a:latin typeface="Cambria Math" panose="02040503050406030204" pitchFamily="18" charset="0"/>
                                </a:rPr>
                              </m:ctrlPr>
                            </m:dPr>
                            <m:e>
                              <m:r>
                                <a:rPr lang="tr-TR" b="0" i="1" smtClean="0">
                                  <a:latin typeface="Cambria Math" panose="02040503050406030204" pitchFamily="18" charset="0"/>
                                </a:rPr>
                                <m:t>𝑡</m:t>
                              </m:r>
                              <m:r>
                                <a:rPr lang="tr-TR" b="0" i="1" smtClean="0">
                                  <a:latin typeface="Cambria Math" panose="02040503050406030204" pitchFamily="18" charset="0"/>
                                </a:rPr>
                                <m:t>−1</m:t>
                              </m:r>
                            </m:e>
                          </m:d>
                          <m:r>
                            <a:rPr lang="tr-TR" b="0" i="1" smtClean="0">
                              <a:latin typeface="Cambria Math" panose="02040503050406030204" pitchFamily="18" charset="0"/>
                            </a:rPr>
                            <m:t>+</m:t>
                          </m:r>
                        </m:e>
                        <m:sub>
                          <m:r>
                            <a:rPr lang="tr-TR" b="0" i="1" smtClean="0">
                              <a:latin typeface="Cambria Math" panose="02040503050406030204" pitchFamily="18" charset="0"/>
                            </a:rPr>
                            <m:t> </m:t>
                          </m:r>
                        </m:sub>
                      </m:sSub>
                      <m:r>
                        <a:rPr lang="tr-TR">
                          <a:latin typeface="Cambria Math" panose="02040503050406030204" pitchFamily="18" charset="0"/>
                        </a:rPr>
                        <m:t> </m:t>
                      </m:r>
                      <m:sSub>
                        <m:sSubPr>
                          <m:ctrlPr>
                            <a:rPr lang="tr-TR" i="1">
                              <a:latin typeface="Cambria Math" panose="02040503050406030204" pitchFamily="18" charset="0"/>
                            </a:rPr>
                          </m:ctrlPr>
                        </m:sSubPr>
                        <m:e>
                          <m:r>
                            <m:rPr>
                              <m:sty m:val="p"/>
                            </m:rPr>
                            <a:rPr lang="tr-TR">
                              <a:latin typeface="Cambria Math" panose="02040503050406030204" pitchFamily="18" charset="0"/>
                            </a:rPr>
                            <m:t>Δ</m:t>
                          </m:r>
                          <m:r>
                            <a:rPr lang="tr-TR" b="0" i="1" smtClean="0">
                              <a:latin typeface="Cambria Math" panose="02040503050406030204" pitchFamily="18" charset="0"/>
                            </a:rPr>
                            <m:t>𝐵</m:t>
                          </m:r>
                        </m:e>
                        <m:sub>
                          <m:r>
                            <a:rPr lang="tr-TR" b="0" i="1" smtClean="0">
                              <a:latin typeface="Cambria Math" panose="02040503050406030204" pitchFamily="18" charset="0"/>
                            </a:rPr>
                            <m:t>𝑗</m:t>
                          </m:r>
                        </m:sub>
                      </m:sSub>
                      <m:d>
                        <m:dPr>
                          <m:ctrlPr>
                            <a:rPr lang="tr-TR" i="1">
                              <a:latin typeface="Cambria Math" panose="02040503050406030204" pitchFamily="18" charset="0"/>
                            </a:rPr>
                          </m:ctrlPr>
                        </m:dPr>
                        <m:e>
                          <m:r>
                            <a:rPr lang="tr-TR" i="1">
                              <a:latin typeface="Cambria Math" panose="02040503050406030204" pitchFamily="18" charset="0"/>
                            </a:rPr>
                            <m:t>𝑡</m:t>
                          </m:r>
                        </m:e>
                      </m:d>
                    </m:oMath>
                  </m:oMathPara>
                </a14:m>
                <a:endParaRPr lang="tr-TR" dirty="0"/>
              </a:p>
              <a:p>
                <a:pPr lvl="1" algn="l"/>
                <a:endParaRPr lang="tr-TR" dirty="0"/>
              </a:p>
              <a:p>
                <a:pPr algn="l"/>
                <a:endParaRPr lang="tr-TR" b="1" dirty="0"/>
              </a:p>
              <a:p>
                <a:pPr algn="l"/>
                <a:endParaRPr lang="tr-TR" dirty="0"/>
              </a:p>
              <a:p>
                <a:pPr algn="l"/>
                <a:endParaRPr lang="tr-TR" b="1" dirty="0"/>
              </a:p>
              <a:p>
                <a:pPr marL="342900" indent="-342900" algn="l">
                  <a:buFont typeface="Calibri" panose="020F0502020204030204" pitchFamily="34" charset="0"/>
                  <a:buChar char="∞"/>
                </a:pPr>
                <a:endParaRPr lang="tr-TR" dirty="0"/>
              </a:p>
            </p:txBody>
          </p:sp>
        </mc:Choice>
        <mc:Fallback xmlns="">
          <p:sp>
            <p:nvSpPr>
              <p:cNvPr id="48" name="Alt Başlık 2">
                <a:extLst>
                  <a:ext uri="{FF2B5EF4-FFF2-40B4-BE49-F238E27FC236}">
                    <a16:creationId xmlns:a16="http://schemas.microsoft.com/office/drawing/2014/main" id="{D24062D9-66CF-A154-BDF9-A0B0EB443233}"/>
                  </a:ext>
                </a:extLst>
              </p:cNvPr>
              <p:cNvSpPr txBox="1">
                <a:spLocks noRot="1" noChangeAspect="1" noMove="1" noResize="1" noEditPoints="1" noAdjustHandles="1" noChangeArrowheads="1" noChangeShapeType="1" noTextEdit="1"/>
              </p:cNvSpPr>
              <p:nvPr/>
            </p:nvSpPr>
            <p:spPr>
              <a:xfrm>
                <a:off x="38294" y="3137078"/>
                <a:ext cx="11843657" cy="3720922"/>
              </a:xfrm>
              <a:prstGeom prst="rect">
                <a:avLst/>
              </a:prstGeom>
              <a:blipFill>
                <a:blip r:embed="rId2"/>
                <a:stretch>
                  <a:fillRect l="-823" t="-2623"/>
                </a:stretch>
              </a:blipFill>
            </p:spPr>
            <p:txBody>
              <a:bodyPr/>
              <a:lstStyle/>
              <a:p>
                <a:r>
                  <a:rPr lang="tr-TR">
                    <a:noFill/>
                  </a:rPr>
                  <a:t> </a:t>
                </a:r>
              </a:p>
            </p:txBody>
          </p:sp>
        </mc:Fallback>
      </mc:AlternateContent>
    </p:spTree>
    <p:extLst>
      <p:ext uri="{BB962C8B-B14F-4D97-AF65-F5344CB8AC3E}">
        <p14:creationId xmlns:p14="http://schemas.microsoft.com/office/powerpoint/2010/main" val="25674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500"/>
                                        <p:tgtEl>
                                          <p:spTgt spid="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1" end="1"/>
                                            </p:txEl>
                                          </p:spTgt>
                                        </p:tgtEl>
                                        <p:attrNameLst>
                                          <p:attrName>style.visibility</p:attrName>
                                        </p:attrNameLst>
                                      </p:cBhvr>
                                      <p:to>
                                        <p:strVal val="visible"/>
                                      </p:to>
                                    </p:set>
                                    <p:animEffect transition="in" filter="fade">
                                      <p:cBhvr>
                                        <p:cTn id="12" dur="500"/>
                                        <p:tgtEl>
                                          <p:spTgt spid="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3" end="3"/>
                                            </p:txEl>
                                          </p:spTgt>
                                        </p:tgtEl>
                                        <p:attrNameLst>
                                          <p:attrName>style.visibility</p:attrName>
                                        </p:attrNameLst>
                                      </p:cBhvr>
                                      <p:to>
                                        <p:strVal val="visible"/>
                                      </p:to>
                                    </p:set>
                                    <p:animEffect transition="in" filter="fade">
                                      <p:cBhvr>
                                        <p:cTn id="17" dur="500"/>
                                        <p:tgtEl>
                                          <p:spTgt spid="4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xEl>
                                              <p:pRg st="6" end="6"/>
                                            </p:txEl>
                                          </p:spTgt>
                                        </p:tgtEl>
                                        <p:attrNameLst>
                                          <p:attrName>style.visibility</p:attrName>
                                        </p:attrNameLst>
                                      </p:cBhvr>
                                      <p:to>
                                        <p:strVal val="visible"/>
                                      </p:to>
                                    </p:set>
                                    <p:animEffect transition="in" filter="fade">
                                      <p:cBhvr>
                                        <p:cTn id="22" dur="500"/>
                                        <p:tgtEl>
                                          <p:spTgt spid="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ÇKA Çalışma Prosedürü</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19</a:t>
            </a:fld>
            <a:endParaRPr lang="tr-TR"/>
          </a:p>
        </p:txBody>
      </p:sp>
      <p:sp>
        <p:nvSpPr>
          <p:cNvPr id="12" name="Alt Başlık 2">
            <a:extLst>
              <a:ext uri="{FF2B5EF4-FFF2-40B4-BE49-F238E27FC236}">
                <a16:creationId xmlns:a16="http://schemas.microsoft.com/office/drawing/2014/main" id="{1923475F-A03E-24DB-A4D1-283DB8AC24F6}"/>
              </a:ext>
            </a:extLst>
          </p:cNvPr>
          <p:cNvSpPr txBox="1">
            <a:spLocks/>
          </p:cNvSpPr>
          <p:nvPr/>
        </p:nvSpPr>
        <p:spPr>
          <a:xfrm>
            <a:off x="0" y="804020"/>
            <a:ext cx="11843657" cy="25152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Veri setinin oluşturulması:</a:t>
            </a:r>
            <a:r>
              <a:rPr lang="tr-TR" dirty="0"/>
              <a:t> Sinir ağlarında kullanılabilecek verilen test ve eğitim kümelerine ayrılacak şekilde hazırlanır.</a:t>
            </a:r>
          </a:p>
          <a:p>
            <a:pPr marL="342900" indent="-342900" algn="l">
              <a:buFont typeface="Calibri" panose="020F0502020204030204" pitchFamily="34" charset="0"/>
              <a:buChar char="∞"/>
            </a:pPr>
            <a:endParaRPr lang="tr-TR" b="1" dirty="0"/>
          </a:p>
          <a:p>
            <a:pPr marL="342900" indent="-342900" algn="l">
              <a:buFont typeface="Calibri" panose="020F0502020204030204" pitchFamily="34" charset="0"/>
              <a:buChar char="∞"/>
            </a:pPr>
            <a:r>
              <a:rPr lang="tr-TR" b="1" dirty="0"/>
              <a:t>Ağın topolojisine karar verilmesi:</a:t>
            </a:r>
            <a:r>
              <a:rPr lang="tr-TR" dirty="0"/>
              <a:t> Belirlenen problem çözümü için katmanlardaki proses elemanı belirlenir.</a:t>
            </a:r>
          </a:p>
          <a:p>
            <a:pPr marL="342900" indent="-342900" algn="l">
              <a:buFont typeface="Calibri" panose="020F0502020204030204" pitchFamily="34" charset="0"/>
              <a:buChar char="∞"/>
            </a:pPr>
            <a:endParaRPr lang="tr-TR" b="1" dirty="0"/>
          </a:p>
          <a:p>
            <a:pPr marL="342900" indent="-342900" algn="l">
              <a:buFont typeface="Calibri" panose="020F0502020204030204" pitchFamily="34" charset="0"/>
              <a:buChar char="∞"/>
            </a:pPr>
            <a:r>
              <a:rPr lang="tr-TR" b="1" dirty="0"/>
              <a:t>Öğrenme parametrelerinin belirlenmesi:</a:t>
            </a:r>
            <a:r>
              <a:rPr lang="tr-TR" dirty="0"/>
              <a:t> Sinir ağının çalışmasına etki eden öğrenme ve momentum katsayısı belirlenir.</a:t>
            </a:r>
          </a:p>
          <a:p>
            <a:pPr marL="342900" indent="-342900" algn="l">
              <a:buFont typeface="Calibri" panose="020F0502020204030204" pitchFamily="34" charset="0"/>
              <a:buChar char="∞"/>
            </a:pPr>
            <a:endParaRPr lang="tr-TR" b="1" dirty="0"/>
          </a:p>
          <a:p>
            <a:pPr marL="342900" indent="-342900" algn="l">
              <a:buFont typeface="Calibri" panose="020F0502020204030204" pitchFamily="34" charset="0"/>
              <a:buChar char="∞"/>
            </a:pPr>
            <a:r>
              <a:rPr lang="tr-TR" b="1" dirty="0"/>
              <a:t>Ağırlıklara başlangıç değerlerinin atanması: </a:t>
            </a:r>
            <a:r>
              <a:rPr lang="tr-TR" dirty="0"/>
              <a:t>Tasarımcı tarafından belirlenen aralıklara göre başlangıç değerleri atanır. [-1 1], [0 1] veya [-0.5 0.5] olarak genellikle kullanılmaktadır.</a:t>
            </a:r>
          </a:p>
          <a:p>
            <a:pPr marL="342900" indent="-342900" algn="l">
              <a:buFont typeface="Calibri" panose="020F0502020204030204" pitchFamily="34" charset="0"/>
              <a:buChar char="∞"/>
            </a:pPr>
            <a:endParaRPr lang="tr-TR" b="1" dirty="0"/>
          </a:p>
          <a:p>
            <a:pPr marL="342900" indent="-342900" algn="l">
              <a:buFont typeface="Calibri" panose="020F0502020204030204" pitchFamily="34" charset="0"/>
              <a:buChar char="∞"/>
            </a:pPr>
            <a:r>
              <a:rPr lang="tr-TR" b="1" dirty="0"/>
              <a:t>Girdilerin sağlanması: </a:t>
            </a:r>
            <a:r>
              <a:rPr lang="tr-TR" dirty="0"/>
              <a:t>Girdi kümesi içerisinden bir örnek ağa sunulur.</a:t>
            </a:r>
            <a:endParaRPr lang="tr-TR" b="1" dirty="0"/>
          </a:p>
        </p:txBody>
      </p:sp>
    </p:spTree>
    <p:extLst>
      <p:ext uri="{BB962C8B-B14F-4D97-AF65-F5344CB8AC3E}">
        <p14:creationId xmlns:p14="http://schemas.microsoft.com/office/powerpoint/2010/main" val="375999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fade">
                                      <p:cBhvr>
                                        <p:cTn id="22" dur="500"/>
                                        <p:tgtEl>
                                          <p:spTgt spid="1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animEffect transition="in" filter="fade">
                                      <p:cBhvr>
                                        <p:cTn id="27"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lt Başlık 2">
            <a:extLst>
              <a:ext uri="{FF2B5EF4-FFF2-40B4-BE49-F238E27FC236}">
                <a16:creationId xmlns:a16="http://schemas.microsoft.com/office/drawing/2014/main" id="{DCFE7869-7F20-E6F0-AF16-26002F95D353}"/>
              </a:ext>
            </a:extLst>
          </p:cNvPr>
          <p:cNvSpPr>
            <a:spLocks noGrp="1"/>
          </p:cNvSpPr>
          <p:nvPr>
            <p:ph type="subTitle" idx="1"/>
          </p:nvPr>
        </p:nvSpPr>
        <p:spPr>
          <a:xfrm>
            <a:off x="188328" y="5727418"/>
            <a:ext cx="9362632" cy="628932"/>
          </a:xfrm>
        </p:spPr>
        <p:txBody>
          <a:bodyPr vert="horz" lIns="91440" tIns="45720" rIns="91440" bIns="45720" rtlCol="0">
            <a:normAutofit/>
          </a:bodyPr>
          <a:lstStyle/>
          <a:p>
            <a:pPr algn="l"/>
            <a:r>
              <a:rPr lang="tr-TR" sz="2800" dirty="0"/>
              <a:t>Sinir ağlarının kronolojik tarihsel gelişimi</a:t>
            </a:r>
            <a:endParaRPr lang="en-US" sz="1000" kern="1200" dirty="0">
              <a:solidFill>
                <a:schemeClr val="tx1"/>
              </a:solidFill>
              <a:latin typeface="+mn-lt"/>
              <a:ea typeface="+mn-ea"/>
              <a:cs typeface="+mn-cs"/>
            </a:endParaRP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5854DF3F-AA60-4655-B0CD-593197322A72}" type="datetime1">
              <a:rPr lang="en-US" smtClean="0"/>
              <a:pPr>
                <a:spcAft>
                  <a:spcPts val="600"/>
                </a:spcAft>
              </a:pPr>
              <a:t>11/9/2022</a:t>
            </a:fld>
            <a:endParaRPr lang="en-US"/>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89A11690-4018-4631-8FAF-5D3B9C61C26D}" type="slidenum">
              <a:rPr lang="en-US" smtClean="0"/>
              <a:pPr>
                <a:spcAft>
                  <a:spcPts val="600"/>
                </a:spcAft>
              </a:pPr>
              <a:t>2</a:t>
            </a:fld>
            <a:endParaRPr lang="en-US"/>
          </a:p>
        </p:txBody>
      </p:sp>
      <p:pic>
        <p:nvPicPr>
          <p:cNvPr id="4" name="Resim 3">
            <a:extLst>
              <a:ext uri="{FF2B5EF4-FFF2-40B4-BE49-F238E27FC236}">
                <a16:creationId xmlns:a16="http://schemas.microsoft.com/office/drawing/2014/main" id="{D3D00C3B-BA40-88C1-6243-7690520D4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257" y="501650"/>
            <a:ext cx="8953485" cy="5066096"/>
          </a:xfrm>
          <a:prstGeom prst="rect">
            <a:avLst/>
          </a:prstGeom>
        </p:spPr>
      </p:pic>
      <p:sp>
        <p:nvSpPr>
          <p:cNvPr id="2" name="Date Placeholder 4">
            <a:extLst>
              <a:ext uri="{FF2B5EF4-FFF2-40B4-BE49-F238E27FC236}">
                <a16:creationId xmlns:a16="http://schemas.microsoft.com/office/drawing/2014/main" id="{0A497409-D84C-4653-07A4-9D0B798924DD}"/>
              </a:ext>
            </a:extLst>
          </p:cNvPr>
          <p:cNvSpPr txBox="1">
            <a:spLocks/>
          </p:cNvSpPr>
          <p:nvPr/>
        </p:nvSpPr>
        <p:spPr>
          <a:xfrm>
            <a:off x="5391912" y="6372860"/>
            <a:ext cx="1225296"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a:t>[39]</a:t>
            </a:r>
          </a:p>
        </p:txBody>
      </p:sp>
    </p:spTree>
    <p:extLst>
      <p:ext uri="{BB962C8B-B14F-4D97-AF65-F5344CB8AC3E}">
        <p14:creationId xmlns:p14="http://schemas.microsoft.com/office/powerpoint/2010/main" val="261839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ÇKA Çalışma Prosedürü</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20</a:t>
            </a:fld>
            <a:endParaRPr lang="tr-TR"/>
          </a:p>
        </p:txBody>
      </p:sp>
      <p:sp>
        <p:nvSpPr>
          <p:cNvPr id="12" name="Alt Başlık 2">
            <a:extLst>
              <a:ext uri="{FF2B5EF4-FFF2-40B4-BE49-F238E27FC236}">
                <a16:creationId xmlns:a16="http://schemas.microsoft.com/office/drawing/2014/main" id="{1923475F-A03E-24DB-A4D1-283DB8AC24F6}"/>
              </a:ext>
            </a:extLst>
          </p:cNvPr>
          <p:cNvSpPr txBox="1">
            <a:spLocks/>
          </p:cNvSpPr>
          <p:nvPr/>
        </p:nvSpPr>
        <p:spPr>
          <a:xfrm>
            <a:off x="0" y="804020"/>
            <a:ext cx="11843657" cy="55523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İleri yayılımın hesaplanması:</a:t>
            </a:r>
            <a:r>
              <a:rPr lang="tr-TR" dirty="0"/>
              <a:t> Sinir ağına uygulanan girdi ve ağırlıklara göre proses elemanlarına ait NET ve Çıktı değerleri hesaplanır.</a:t>
            </a:r>
          </a:p>
          <a:p>
            <a:pPr marL="342900" indent="-342900" algn="l">
              <a:buFont typeface="Calibri" panose="020F0502020204030204" pitchFamily="34" charset="0"/>
              <a:buChar char="∞"/>
            </a:pPr>
            <a:endParaRPr lang="tr-TR" b="1" dirty="0"/>
          </a:p>
          <a:p>
            <a:pPr marL="342900" indent="-342900" algn="l">
              <a:buFont typeface="Calibri" panose="020F0502020204030204" pitchFamily="34" charset="0"/>
              <a:buChar char="∞"/>
            </a:pPr>
            <a:r>
              <a:rPr lang="tr-TR" b="1" dirty="0"/>
              <a:t>Hatanın tespit edilmesi:</a:t>
            </a:r>
            <a:r>
              <a:rPr lang="tr-TR" dirty="0"/>
              <a:t> Sinir ağına sunulan girdiye karşı beklenen çıktı ve ağın ürettiği çıktı karşılaştırılarak sinir ağın hatası tespit edilir.</a:t>
            </a:r>
          </a:p>
          <a:p>
            <a:pPr marL="342900" indent="-342900" algn="l">
              <a:buFont typeface="Calibri" panose="020F0502020204030204" pitchFamily="34" charset="0"/>
              <a:buChar char="∞"/>
            </a:pPr>
            <a:endParaRPr lang="tr-TR" b="1" dirty="0"/>
          </a:p>
          <a:p>
            <a:pPr marL="342900" indent="-342900" algn="l">
              <a:buFont typeface="Calibri" panose="020F0502020204030204" pitchFamily="34" charset="0"/>
              <a:buChar char="∞"/>
            </a:pPr>
            <a:r>
              <a:rPr lang="tr-TR" b="1" dirty="0"/>
              <a:t>Hatanın ağa yayılması: </a:t>
            </a:r>
            <a:r>
              <a:rPr lang="tr-TR" dirty="0"/>
              <a:t>Elde edilen hataya göre katmanlarda bulunan ağırlıklar geri yayılım yaklaşımına göre  güncellenir.</a:t>
            </a:r>
          </a:p>
          <a:p>
            <a:pPr marL="342900" indent="-342900" algn="l">
              <a:buFont typeface="Calibri" panose="020F0502020204030204" pitchFamily="34" charset="0"/>
              <a:buChar char="∞"/>
            </a:pPr>
            <a:endParaRPr lang="tr-TR" b="1" dirty="0"/>
          </a:p>
          <a:p>
            <a:pPr marL="342900" indent="-342900" algn="l">
              <a:buFont typeface="Calibri" panose="020F0502020204030204" pitchFamily="34" charset="0"/>
              <a:buChar char="∞"/>
            </a:pPr>
            <a:r>
              <a:rPr lang="tr-TR" b="1" dirty="0"/>
              <a:t>Eğitimin tamamlanması:</a:t>
            </a:r>
            <a:r>
              <a:rPr lang="tr-TR" dirty="0"/>
              <a:t> Tasarımcının tercihine göre durdurma kriteri veya iterasyon sayısına kadar eğitime devam edilir ve bu durumlar sağlanınca eğitim durdurulur.</a:t>
            </a:r>
            <a:endParaRPr lang="tr-TR" b="1" dirty="0"/>
          </a:p>
        </p:txBody>
      </p:sp>
    </p:spTree>
    <p:extLst>
      <p:ext uri="{BB962C8B-B14F-4D97-AF65-F5344CB8AC3E}">
        <p14:creationId xmlns:p14="http://schemas.microsoft.com/office/powerpoint/2010/main" val="233079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500"/>
                                        <p:tgtEl>
                                          <p:spTgt spid="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fade">
                                      <p:cBhvr>
                                        <p:cTn id="17" dur="500"/>
                                        <p:tgtEl>
                                          <p:spTgt spid="1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6" end="6"/>
                                            </p:txEl>
                                          </p:spTgt>
                                        </p:tgtEl>
                                        <p:attrNameLst>
                                          <p:attrName>style.visibility</p:attrName>
                                        </p:attrNameLst>
                                      </p:cBhvr>
                                      <p:to>
                                        <p:strVal val="visible"/>
                                      </p:to>
                                    </p:set>
                                    <p:animEffect transition="in" filter="fade">
                                      <p:cBhvr>
                                        <p:cTn id="2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78368" cy="711200"/>
          </a:xfrm>
        </p:spPr>
        <p:txBody>
          <a:bodyPr>
            <a:noAutofit/>
          </a:bodyPr>
          <a:lstStyle/>
          <a:p>
            <a:pPr algn="l"/>
            <a:r>
              <a:rPr lang="tr-TR" sz="4000" dirty="0">
                <a:solidFill>
                  <a:srgbClr val="5C9138"/>
                </a:solidFill>
              </a:rPr>
              <a:t>ÇKA ile XOR probleminin çözülmesi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21</a:t>
            </a:fld>
            <a:endParaRPr lang="tr-TR"/>
          </a:p>
        </p:txBody>
      </p:sp>
      <mc:AlternateContent xmlns:mc="http://schemas.openxmlformats.org/markup-compatibility/2006" xmlns:a14="http://schemas.microsoft.com/office/drawing/2010/main">
        <mc:Choice Requires="a14">
          <p:sp>
            <p:nvSpPr>
              <p:cNvPr id="21" name="Alt Başlık 2">
                <a:extLst>
                  <a:ext uri="{FF2B5EF4-FFF2-40B4-BE49-F238E27FC236}">
                    <a16:creationId xmlns:a16="http://schemas.microsoft.com/office/drawing/2014/main" id="{2CD1AF2E-8AED-6310-A499-0E6EA985687D}"/>
                  </a:ext>
                </a:extLst>
              </p:cNvPr>
              <p:cNvSpPr txBox="1">
                <a:spLocks/>
              </p:cNvSpPr>
              <p:nvPr/>
            </p:nvSpPr>
            <p:spPr>
              <a:xfrm>
                <a:off x="82296" y="760256"/>
                <a:ext cx="11841480" cy="25881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sz="2000" dirty="0"/>
                  <a:t>ÇKA 1 girdi, 1 ara ve 1 çıktı katmanından oluşmaktadır. Giriş değeri; </a:t>
                </a:r>
                <a14:m>
                  <m:oMath xmlns:m="http://schemas.openxmlformats.org/officeDocument/2006/math">
                    <m:r>
                      <a:rPr lang="tr-TR" sz="2000" b="0" i="1" smtClean="0">
                        <a:latin typeface="Cambria Math" panose="02040503050406030204" pitchFamily="18" charset="0"/>
                      </a:rPr>
                      <m:t>[</m:t>
                    </m:r>
                    <m:d>
                      <m:dPr>
                        <m:begChr m:val="["/>
                        <m:endChr m:val="]"/>
                        <m:ctrlPr>
                          <a:rPr lang="tr-TR" sz="2000" b="0" i="1" smtClean="0">
                            <a:latin typeface="Cambria Math" panose="02040503050406030204" pitchFamily="18" charset="0"/>
                          </a:rPr>
                        </m:ctrlPr>
                      </m:dPr>
                      <m:e>
                        <m:r>
                          <a:rPr lang="tr-TR" sz="2000" b="0" i="1" smtClean="0">
                            <a:latin typeface="Cambria Math" panose="02040503050406030204" pitchFamily="18" charset="0"/>
                          </a:rPr>
                          <m:t>0, 1</m:t>
                        </m:r>
                      </m:e>
                    </m:d>
                    <m:r>
                      <a:rPr lang="tr-TR" sz="2000" b="0" i="1" smtClean="0">
                        <a:latin typeface="Cambria Math" panose="02040503050406030204" pitchFamily="18" charset="0"/>
                      </a:rPr>
                      <m:t>]</m:t>
                    </m:r>
                  </m:oMath>
                </a14:m>
                <a:r>
                  <a:rPr lang="tr-TR" sz="2000" dirty="0"/>
                  <a:t>, beklenen çıktı değeri; </a:t>
                </a:r>
                <a14:m>
                  <m:oMath xmlns:m="http://schemas.openxmlformats.org/officeDocument/2006/math">
                    <m:d>
                      <m:dPr>
                        <m:begChr m:val="["/>
                        <m:endChr m:val="]"/>
                        <m:ctrlPr>
                          <a:rPr lang="tr-TR" sz="2000" b="0" i="1" smtClean="0">
                            <a:latin typeface="Cambria Math" panose="02040503050406030204" pitchFamily="18" charset="0"/>
                          </a:rPr>
                        </m:ctrlPr>
                      </m:dPr>
                      <m:e>
                        <m:d>
                          <m:dPr>
                            <m:begChr m:val="["/>
                            <m:endChr m:val="]"/>
                            <m:ctrlPr>
                              <a:rPr lang="tr-TR" sz="2000" b="0" i="1" smtClean="0">
                                <a:latin typeface="Cambria Math" panose="02040503050406030204" pitchFamily="18" charset="0"/>
                              </a:rPr>
                            </m:ctrlPr>
                          </m:dPr>
                          <m:e>
                            <m:r>
                              <a:rPr lang="tr-TR" sz="2000" b="0" i="1" smtClean="0">
                                <a:latin typeface="Cambria Math" panose="02040503050406030204" pitchFamily="18" charset="0"/>
                              </a:rPr>
                              <m:t>1</m:t>
                            </m:r>
                          </m:e>
                        </m:d>
                      </m:e>
                    </m:d>
                  </m:oMath>
                </a14:m>
                <a:r>
                  <a:rPr lang="tr-TR" sz="2000" dirty="0"/>
                  <a:t> olacak şekildedir. Ara katmanda 2 proses elemanı bulunmaktadır. Ara ve çıktı katmanındaki her proses elemanında eşik değer ünitesi bulunmaktadır. Öğrenme katsayısı </a:t>
                </a:r>
                <a14:m>
                  <m:oMath xmlns:m="http://schemas.openxmlformats.org/officeDocument/2006/math">
                    <m:r>
                      <a:rPr lang="tr-TR" sz="2000" b="0" i="1" smtClean="0">
                        <a:latin typeface="Cambria Math" panose="02040503050406030204" pitchFamily="18" charset="0"/>
                      </a:rPr>
                      <m:t>𝜆</m:t>
                    </m:r>
                    <m:r>
                      <a:rPr lang="tr-TR" sz="2000" b="0" i="1" smtClean="0">
                        <a:latin typeface="Cambria Math" panose="02040503050406030204" pitchFamily="18" charset="0"/>
                      </a:rPr>
                      <m:t>=0.5</m:t>
                    </m:r>
                  </m:oMath>
                </a14:m>
                <a:r>
                  <a:rPr lang="tr-TR" sz="2000" dirty="0"/>
                  <a:t>, momentum katsayısı </a:t>
                </a:r>
                <a14:m>
                  <m:oMath xmlns:m="http://schemas.openxmlformats.org/officeDocument/2006/math">
                    <m:r>
                      <a:rPr lang="tr-TR" sz="2000" b="0" i="1" smtClean="0">
                        <a:latin typeface="Cambria Math" panose="02040503050406030204" pitchFamily="18" charset="0"/>
                      </a:rPr>
                      <m:t>𝛼</m:t>
                    </m:r>
                    <m:r>
                      <a:rPr lang="tr-TR" sz="2000" b="0" i="1" smtClean="0">
                        <a:latin typeface="Cambria Math" panose="02040503050406030204" pitchFamily="18" charset="0"/>
                      </a:rPr>
                      <m:t>=0.8</m:t>
                    </m:r>
                  </m:oMath>
                </a14:m>
                <a:r>
                  <a:rPr lang="tr-TR" sz="2000" dirty="0"/>
                  <a:t> olarak belirlenmiştir. Verilen girdi için ileri ve geri yayılım işlemlerini gerçekleştiriniz.</a:t>
                </a:r>
              </a:p>
              <a:p>
                <a:pPr marL="342900" indent="-342900" algn="l">
                  <a:buFont typeface="Calibri" panose="020F0502020204030204" pitchFamily="34" charset="0"/>
                  <a:buChar char="∞"/>
                </a:pPr>
                <a:endParaRPr lang="tr-TR" sz="2000" dirty="0"/>
              </a:p>
              <a:p>
                <a:pPr marL="342900" indent="-342900" algn="l">
                  <a:buFont typeface="Calibri" panose="020F0502020204030204" pitchFamily="34" charset="0"/>
                  <a:buChar char="∞"/>
                </a:pPr>
                <a14:m>
                  <m:oMath xmlns:m="http://schemas.openxmlformats.org/officeDocument/2006/math">
                    <m:sSub>
                      <m:sSubPr>
                        <m:ctrlPr>
                          <a:rPr lang="tr-TR" sz="2000" i="1">
                            <a:latin typeface="Cambria Math" panose="02040503050406030204" pitchFamily="18" charset="0"/>
                          </a:rPr>
                        </m:ctrlPr>
                      </m:sSubPr>
                      <m:e>
                        <m:r>
                          <a:rPr lang="tr-TR" sz="2000" i="1">
                            <a:latin typeface="Cambria Math" panose="02040503050406030204" pitchFamily="18" charset="0"/>
                          </a:rPr>
                          <m:t>𝐴</m:t>
                        </m:r>
                      </m:e>
                      <m:sub>
                        <m:r>
                          <a:rPr lang="tr-TR" sz="2000" i="1">
                            <a:latin typeface="Cambria Math" panose="02040503050406030204" pitchFamily="18" charset="0"/>
                          </a:rPr>
                          <m:t>𝑘𝑗</m:t>
                        </m:r>
                      </m:sub>
                    </m:sSub>
                    <m:r>
                      <a:rPr lang="tr-TR" sz="2000" i="1">
                        <a:latin typeface="Cambria Math" panose="02040503050406030204" pitchFamily="18" charset="0"/>
                      </a:rPr>
                      <m:t>=</m:t>
                    </m:r>
                    <m:d>
                      <m:dPr>
                        <m:begChr m:val="["/>
                        <m:endChr m:val="]"/>
                        <m:ctrlPr>
                          <a:rPr lang="tr-TR" sz="2000" i="1">
                            <a:latin typeface="Cambria Math" panose="02040503050406030204" pitchFamily="18" charset="0"/>
                          </a:rPr>
                        </m:ctrlPr>
                      </m:dPr>
                      <m:e>
                        <m:m>
                          <m:mPr>
                            <m:mcs>
                              <m:mc>
                                <m:mcPr>
                                  <m:count m:val="2"/>
                                  <m:mcJc m:val="center"/>
                                </m:mcPr>
                              </m:mc>
                            </m:mcs>
                            <m:ctrlPr>
                              <a:rPr lang="tr-TR" sz="2000" i="1">
                                <a:latin typeface="Cambria Math" panose="02040503050406030204" pitchFamily="18" charset="0"/>
                              </a:rPr>
                            </m:ctrlPr>
                          </m:mPr>
                          <m:mr>
                            <m:e>
                              <m:r>
                                <m:rPr>
                                  <m:nor/>
                                </m:rPr>
                                <a:rPr lang="tr-TR" sz="2000" i="1">
                                  <a:latin typeface="Cambria Math" panose="02040503050406030204" pitchFamily="18" charset="0"/>
                                </a:rPr>
                                <m:t>0.875707 </m:t>
                              </m:r>
                            </m:e>
                            <m:e>
                              <m:r>
                                <m:rPr>
                                  <m:nor/>
                                </m:rPr>
                                <a:rPr lang="tr-TR" sz="2000" i="1">
                                  <a:latin typeface="Cambria Math" panose="02040503050406030204" pitchFamily="18" charset="0"/>
                                </a:rPr>
                                <m:t>0.293532 </m:t>
                              </m:r>
                            </m:e>
                          </m:mr>
                          <m:mr>
                            <m:e>
                              <m:r>
                                <m:rPr>
                                  <m:nor/>
                                </m:rPr>
                                <a:rPr lang="tr-TR" sz="2000" i="1">
                                  <a:latin typeface="Cambria Math" panose="02040503050406030204" pitchFamily="18" charset="0"/>
                                </a:rPr>
                                <m:t>−0.567407 </m:t>
                              </m:r>
                            </m:e>
                            <m:e>
                              <m:r>
                                <m:rPr>
                                  <m:nor/>
                                </m:rPr>
                                <a:rPr lang="tr-TR" sz="2000" i="1">
                                  <a:latin typeface="Cambria Math" panose="02040503050406030204" pitchFamily="18" charset="0"/>
                                </a:rPr>
                                <m:t>0.707679 </m:t>
                              </m:r>
                            </m:e>
                          </m:mr>
                        </m:m>
                      </m:e>
                    </m:d>
                  </m:oMath>
                </a14:m>
                <a:r>
                  <a:rPr lang="tr-TR" sz="2000" dirty="0"/>
                  <a:t>, </a:t>
                </a:r>
                <a14:m>
                  <m:oMath xmlns:m="http://schemas.openxmlformats.org/officeDocument/2006/math">
                    <m:sSub>
                      <m:sSubPr>
                        <m:ctrlPr>
                          <a:rPr lang="tr-TR" sz="2000" i="1">
                            <a:latin typeface="Cambria Math" panose="02040503050406030204" pitchFamily="18" charset="0"/>
                          </a:rPr>
                        </m:ctrlPr>
                      </m:sSubPr>
                      <m:e>
                        <m:r>
                          <a:rPr lang="tr-TR" sz="2000" i="1">
                            <a:latin typeface="Cambria Math" panose="02040503050406030204" pitchFamily="18" charset="0"/>
                          </a:rPr>
                          <m:t>𝐵</m:t>
                        </m:r>
                      </m:e>
                      <m:sub>
                        <m:r>
                          <a:rPr lang="tr-TR" sz="2000" i="1">
                            <a:latin typeface="Cambria Math" panose="02040503050406030204" pitchFamily="18" charset="0"/>
                          </a:rPr>
                          <m:t>𝑗</m:t>
                        </m:r>
                      </m:sub>
                    </m:sSub>
                    <m:r>
                      <a:rPr lang="tr-TR" sz="2000" i="1">
                        <a:latin typeface="Cambria Math" panose="02040503050406030204" pitchFamily="18" charset="0"/>
                      </a:rPr>
                      <m:t>=</m:t>
                    </m:r>
                    <m:d>
                      <m:dPr>
                        <m:begChr m:val="["/>
                        <m:endChr m:val="]"/>
                        <m:ctrlPr>
                          <a:rPr lang="tr-TR" sz="2000" i="1">
                            <a:latin typeface="Cambria Math" panose="02040503050406030204" pitchFamily="18" charset="0"/>
                          </a:rPr>
                        </m:ctrlPr>
                      </m:dPr>
                      <m:e>
                        <m:eqArr>
                          <m:eqArrPr>
                            <m:ctrlPr>
                              <a:rPr lang="tr-TR" sz="2000" i="1">
                                <a:latin typeface="Cambria Math" panose="02040503050406030204" pitchFamily="18" charset="0"/>
                              </a:rPr>
                            </m:ctrlPr>
                          </m:eqArrPr>
                          <m:e>
                            <m:r>
                              <m:rPr>
                                <m:nor/>
                              </m:rPr>
                              <a:rPr lang="tr-TR" sz="2000" i="1">
                                <a:latin typeface="Cambria Math" panose="02040503050406030204" pitchFamily="18" charset="0"/>
                              </a:rPr>
                              <m:t>0.628915 </m:t>
                            </m:r>
                          </m:e>
                          <m:e>
                            <m:r>
                              <m:rPr>
                                <m:nor/>
                              </m:rPr>
                              <a:rPr lang="tr-TR" sz="2000" i="1">
                                <a:latin typeface="Cambria Math" panose="02040503050406030204" pitchFamily="18" charset="0"/>
                              </a:rPr>
                              <m:t>0.215760 </m:t>
                            </m:r>
                          </m:e>
                        </m:eqArr>
                      </m:e>
                    </m:d>
                  </m:oMath>
                </a14:m>
                <a:r>
                  <a:rPr lang="tr-TR" sz="2000" dirty="0"/>
                  <a:t>, </a:t>
                </a:r>
                <a14:m>
                  <m:oMath xmlns:m="http://schemas.openxmlformats.org/officeDocument/2006/math">
                    <m:sSub>
                      <m:sSubPr>
                        <m:ctrlPr>
                          <a:rPr lang="tr-TR" sz="2000" i="1">
                            <a:latin typeface="Cambria Math" panose="02040503050406030204" pitchFamily="18" charset="0"/>
                          </a:rPr>
                        </m:ctrlPr>
                      </m:sSubPr>
                      <m:e>
                        <m:r>
                          <a:rPr lang="tr-TR" sz="2000" i="1">
                            <a:latin typeface="Cambria Math" panose="02040503050406030204" pitchFamily="18" charset="0"/>
                          </a:rPr>
                          <m:t>𝐴</m:t>
                        </m:r>
                      </m:e>
                      <m:sub>
                        <m:r>
                          <a:rPr lang="tr-TR" sz="2000" i="1">
                            <a:latin typeface="Cambria Math" panose="02040503050406030204" pitchFamily="18" charset="0"/>
                          </a:rPr>
                          <m:t>𝑗𝑚</m:t>
                        </m:r>
                      </m:sub>
                    </m:sSub>
                    <m:r>
                      <a:rPr lang="tr-TR" sz="2000" i="1">
                        <a:latin typeface="Cambria Math" panose="02040503050406030204" pitchFamily="18" charset="0"/>
                      </a:rPr>
                      <m:t>=</m:t>
                    </m:r>
                    <m:d>
                      <m:dPr>
                        <m:begChr m:val="["/>
                        <m:endChr m:val="]"/>
                        <m:ctrlPr>
                          <a:rPr lang="tr-TR" sz="2000" i="1" smtClean="0">
                            <a:latin typeface="Cambria Math" panose="02040503050406030204" pitchFamily="18" charset="0"/>
                          </a:rPr>
                        </m:ctrlPr>
                      </m:dPr>
                      <m:e>
                        <m:r>
                          <m:rPr>
                            <m:nor/>
                          </m:rPr>
                          <a:rPr lang="tr-TR" sz="2000" i="1">
                            <a:latin typeface="Cambria Math" panose="02040503050406030204" pitchFamily="18" charset="0"/>
                          </a:rPr>
                          <m:t>0.891154</m:t>
                        </m:r>
                        <m:r>
                          <a:rPr lang="tr-TR" sz="2000" b="0" i="1" smtClean="0">
                            <a:latin typeface="Cambria Math" panose="02040503050406030204" pitchFamily="18" charset="0"/>
                          </a:rPr>
                          <m:t>,</m:t>
                        </m:r>
                        <m:r>
                          <m:rPr>
                            <m:nor/>
                          </m:rPr>
                          <a:rPr lang="tr-TR" sz="2000" i="1">
                            <a:latin typeface="Cambria Math" panose="02040503050406030204" pitchFamily="18" charset="0"/>
                          </a:rPr>
                          <m:t>−0.160786</m:t>
                        </m:r>
                      </m:e>
                    </m:d>
                    <m:r>
                      <a:rPr lang="tr-TR" sz="2000" b="0" i="1" smtClean="0">
                        <a:latin typeface="Cambria Math" panose="02040503050406030204" pitchFamily="18" charset="0"/>
                      </a:rPr>
                      <m:t> </m:t>
                    </m:r>
                    <m:r>
                      <a:rPr lang="tr-TR" sz="2000" i="1">
                        <a:latin typeface="Cambria Math" panose="02040503050406030204" pitchFamily="18" charset="0"/>
                      </a:rPr>
                      <m:t>, </m:t>
                    </m:r>
                    <m:sSub>
                      <m:sSubPr>
                        <m:ctrlPr>
                          <a:rPr lang="tr-TR" sz="2000" i="1">
                            <a:latin typeface="Cambria Math" panose="02040503050406030204" pitchFamily="18" charset="0"/>
                          </a:rPr>
                        </m:ctrlPr>
                      </m:sSubPr>
                      <m:e>
                        <m:r>
                          <a:rPr lang="tr-TR" sz="2000" i="1">
                            <a:latin typeface="Cambria Math" panose="02040503050406030204" pitchFamily="18" charset="0"/>
                          </a:rPr>
                          <m:t>𝐵</m:t>
                        </m:r>
                      </m:e>
                      <m:sub>
                        <m:r>
                          <a:rPr lang="tr-TR" sz="2000" i="1">
                            <a:latin typeface="Cambria Math" panose="02040503050406030204" pitchFamily="18" charset="0"/>
                          </a:rPr>
                          <m:t>𝑚</m:t>
                        </m:r>
                      </m:sub>
                    </m:sSub>
                    <m:r>
                      <a:rPr lang="tr-TR" sz="2000" i="1">
                        <a:latin typeface="Cambria Math" panose="02040503050406030204" pitchFamily="18" charset="0"/>
                      </a:rPr>
                      <m:t>=</m:t>
                    </m:r>
                    <m:d>
                      <m:dPr>
                        <m:begChr m:val="["/>
                        <m:endChr m:val="]"/>
                        <m:ctrlPr>
                          <a:rPr lang="tr-TR" sz="2000" i="1">
                            <a:latin typeface="Cambria Math" panose="02040503050406030204" pitchFamily="18" charset="0"/>
                          </a:rPr>
                        </m:ctrlPr>
                      </m:dPr>
                      <m:e>
                        <m:r>
                          <m:rPr>
                            <m:nor/>
                          </m:rPr>
                          <a:rPr lang="tr-TR" sz="2000" i="1">
                            <a:latin typeface="Cambria Math" panose="02040503050406030204" pitchFamily="18" charset="0"/>
                          </a:rPr>
                          <m:t>0.805415</m:t>
                        </m:r>
                      </m:e>
                    </m:d>
                  </m:oMath>
                </a14:m>
                <a:endParaRPr lang="tr-TR" sz="2000" i="1" dirty="0">
                  <a:latin typeface="Cambria Math" panose="02040503050406030204" pitchFamily="18" charset="0"/>
                </a:endParaRPr>
              </a:p>
              <a:p>
                <a:pPr algn="l"/>
                <a:endParaRPr lang="tr-TR" dirty="0"/>
              </a:p>
            </p:txBody>
          </p:sp>
        </mc:Choice>
        <mc:Fallback xmlns="">
          <p:sp>
            <p:nvSpPr>
              <p:cNvPr id="21" name="Alt Başlık 2">
                <a:extLst>
                  <a:ext uri="{FF2B5EF4-FFF2-40B4-BE49-F238E27FC236}">
                    <a16:creationId xmlns:a16="http://schemas.microsoft.com/office/drawing/2014/main" id="{2CD1AF2E-8AED-6310-A499-0E6EA985687D}"/>
                  </a:ext>
                </a:extLst>
              </p:cNvPr>
              <p:cNvSpPr txBox="1">
                <a:spLocks noRot="1" noChangeAspect="1" noMove="1" noResize="1" noEditPoints="1" noAdjustHandles="1" noChangeArrowheads="1" noChangeShapeType="1" noTextEdit="1"/>
              </p:cNvSpPr>
              <p:nvPr/>
            </p:nvSpPr>
            <p:spPr>
              <a:xfrm>
                <a:off x="82296" y="760256"/>
                <a:ext cx="11841480" cy="2588190"/>
              </a:xfrm>
              <a:prstGeom prst="rect">
                <a:avLst/>
              </a:prstGeom>
              <a:blipFill>
                <a:blip r:embed="rId2"/>
                <a:stretch>
                  <a:fillRect l="-566" t="-1887" r="-618"/>
                </a:stretch>
              </a:blipFill>
            </p:spPr>
            <p:txBody>
              <a:bodyPr/>
              <a:lstStyle/>
              <a:p>
                <a:r>
                  <a:rPr lang="tr-TR">
                    <a:noFill/>
                  </a:rPr>
                  <a:t> </a:t>
                </a:r>
              </a:p>
            </p:txBody>
          </p:sp>
        </mc:Fallback>
      </mc:AlternateContent>
      <p:grpSp>
        <p:nvGrpSpPr>
          <p:cNvPr id="8" name="Grup 7">
            <a:extLst>
              <a:ext uri="{FF2B5EF4-FFF2-40B4-BE49-F238E27FC236}">
                <a16:creationId xmlns:a16="http://schemas.microsoft.com/office/drawing/2014/main" id="{A2C7FCB0-0A31-48E2-0AE5-8A100EC6F660}"/>
              </a:ext>
            </a:extLst>
          </p:cNvPr>
          <p:cNvGrpSpPr/>
          <p:nvPr/>
        </p:nvGrpSpPr>
        <p:grpSpPr>
          <a:xfrm>
            <a:off x="1399041" y="3673212"/>
            <a:ext cx="8732511" cy="2865700"/>
            <a:chOff x="3149440" y="184289"/>
            <a:chExt cx="8732511" cy="2865700"/>
          </a:xfrm>
        </p:grpSpPr>
        <p:sp>
          <p:nvSpPr>
            <p:cNvPr id="9" name="Alt Başlık 2">
              <a:extLst>
                <a:ext uri="{FF2B5EF4-FFF2-40B4-BE49-F238E27FC236}">
                  <a16:creationId xmlns:a16="http://schemas.microsoft.com/office/drawing/2014/main" id="{8A14D586-52B7-7530-7318-B480D421F8E6}"/>
                </a:ext>
              </a:extLst>
            </p:cNvPr>
            <p:cNvSpPr txBox="1">
              <a:spLocks/>
            </p:cNvSpPr>
            <p:nvPr/>
          </p:nvSpPr>
          <p:spPr>
            <a:xfrm>
              <a:off x="3207033"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0" name="Alt Başlık 2">
              <a:extLst>
                <a:ext uri="{FF2B5EF4-FFF2-40B4-BE49-F238E27FC236}">
                  <a16:creationId xmlns:a16="http://schemas.microsoft.com/office/drawing/2014/main" id="{71C3ECCB-3ACA-E455-B692-481A30A2E9EC}"/>
                </a:ext>
              </a:extLst>
            </p:cNvPr>
            <p:cNvSpPr txBox="1">
              <a:spLocks/>
            </p:cNvSpPr>
            <p:nvPr/>
          </p:nvSpPr>
          <p:spPr>
            <a:xfrm>
              <a:off x="3149440" y="165241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12" name="Düz Ok Bağlayıcısı 11">
              <a:extLst>
                <a:ext uri="{FF2B5EF4-FFF2-40B4-BE49-F238E27FC236}">
                  <a16:creationId xmlns:a16="http://schemas.microsoft.com/office/drawing/2014/main" id="{EF60E8CE-ACD0-0B85-CD9D-FBEF3A87CBA3}"/>
                </a:ext>
              </a:extLst>
            </p:cNvPr>
            <p:cNvCxnSpPr>
              <a:cxnSpLocks/>
              <a:stCxn id="13" idx="6"/>
              <a:endCxn id="39" idx="2"/>
            </p:cNvCxnSpPr>
            <p:nvPr/>
          </p:nvCxnSpPr>
          <p:spPr>
            <a:xfrm>
              <a:off x="5524607" y="93212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5A924721-CBA5-7AAC-EFC8-8A17DBF59165}"/>
                </a:ext>
              </a:extLst>
            </p:cNvPr>
            <p:cNvSpPr/>
            <p:nvPr/>
          </p:nvSpPr>
          <p:spPr>
            <a:xfrm>
              <a:off x="4889211" y="60063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6" name="Düz Ok Bağlayıcısı 25">
              <a:extLst>
                <a:ext uri="{FF2B5EF4-FFF2-40B4-BE49-F238E27FC236}">
                  <a16:creationId xmlns:a16="http://schemas.microsoft.com/office/drawing/2014/main" id="{98DC8BB9-642F-0A66-4F7B-68B55D4CAA2F}"/>
                </a:ext>
              </a:extLst>
            </p:cNvPr>
            <p:cNvCxnSpPr>
              <a:cxnSpLocks/>
              <a:stCxn id="9" idx="3"/>
              <a:endCxn id="13" idx="2"/>
            </p:cNvCxnSpPr>
            <p:nvPr/>
          </p:nvCxnSpPr>
          <p:spPr>
            <a:xfrm flipV="1">
              <a:off x="4222584" y="93212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1EA97C6B-9F61-8BC7-BB40-F9E5D9DB78BE}"/>
                </a:ext>
              </a:extLst>
            </p:cNvPr>
            <p:cNvCxnSpPr>
              <a:cxnSpLocks/>
              <a:stCxn id="41" idx="6"/>
              <a:endCxn id="29" idx="1"/>
            </p:cNvCxnSpPr>
            <p:nvPr/>
          </p:nvCxnSpPr>
          <p:spPr>
            <a:xfrm>
              <a:off x="10225532" y="93212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29" name="Alt Başlık 2">
              <a:extLst>
                <a:ext uri="{FF2B5EF4-FFF2-40B4-BE49-F238E27FC236}">
                  <a16:creationId xmlns:a16="http://schemas.microsoft.com/office/drawing/2014/main" id="{8950DD6C-1C46-4955-9271-13CE3B2AB3FB}"/>
                </a:ext>
              </a:extLst>
            </p:cNvPr>
            <p:cNvSpPr txBox="1">
              <a:spLocks/>
            </p:cNvSpPr>
            <p:nvPr/>
          </p:nvSpPr>
          <p:spPr>
            <a:xfrm>
              <a:off x="10866400"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30" name="Oval 29">
              <a:extLst>
                <a:ext uri="{FF2B5EF4-FFF2-40B4-BE49-F238E27FC236}">
                  <a16:creationId xmlns:a16="http://schemas.microsoft.com/office/drawing/2014/main" id="{A4CF384B-7790-D8F3-21C4-6C6032BE4453}"/>
                </a:ext>
              </a:extLst>
            </p:cNvPr>
            <p:cNvSpPr/>
            <p:nvPr/>
          </p:nvSpPr>
          <p:spPr>
            <a:xfrm>
              <a:off x="4890842" y="151139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31" name="Düz Ok Bağlayıcısı 30">
              <a:extLst>
                <a:ext uri="{FF2B5EF4-FFF2-40B4-BE49-F238E27FC236}">
                  <a16:creationId xmlns:a16="http://schemas.microsoft.com/office/drawing/2014/main" id="{16BB059C-9CD0-5A8A-4A9D-66DB77653FCF}"/>
                </a:ext>
              </a:extLst>
            </p:cNvPr>
            <p:cNvCxnSpPr>
              <a:cxnSpLocks/>
              <a:stCxn id="10" idx="3"/>
              <a:endCxn id="30" idx="2"/>
            </p:cNvCxnSpPr>
            <p:nvPr/>
          </p:nvCxnSpPr>
          <p:spPr>
            <a:xfrm>
              <a:off x="4164991" y="184287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6" name="Düz Ok Bağlayıcısı 35">
              <a:extLst>
                <a:ext uri="{FF2B5EF4-FFF2-40B4-BE49-F238E27FC236}">
                  <a16:creationId xmlns:a16="http://schemas.microsoft.com/office/drawing/2014/main" id="{2B03FB90-0305-7FC4-6845-02F8B55A6889}"/>
                </a:ext>
              </a:extLst>
            </p:cNvPr>
            <p:cNvCxnSpPr>
              <a:cxnSpLocks/>
              <a:stCxn id="30" idx="6"/>
              <a:endCxn id="39" idx="2"/>
            </p:cNvCxnSpPr>
            <p:nvPr/>
          </p:nvCxnSpPr>
          <p:spPr>
            <a:xfrm flipV="1">
              <a:off x="5526238" y="93212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7" name="Oval 36">
              <a:extLst>
                <a:ext uri="{FF2B5EF4-FFF2-40B4-BE49-F238E27FC236}">
                  <a16:creationId xmlns:a16="http://schemas.microsoft.com/office/drawing/2014/main" id="{5B452388-A5D0-AC75-8C48-1E876B9017B7}"/>
                </a:ext>
              </a:extLst>
            </p:cNvPr>
            <p:cNvSpPr/>
            <p:nvPr/>
          </p:nvSpPr>
          <p:spPr>
            <a:xfrm>
              <a:off x="6053457"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8" name="Düz Ok Bağlayıcısı 37">
              <a:extLst>
                <a:ext uri="{FF2B5EF4-FFF2-40B4-BE49-F238E27FC236}">
                  <a16:creationId xmlns:a16="http://schemas.microsoft.com/office/drawing/2014/main" id="{72CC8A9F-DE07-8F89-BC1E-C7F089589C24}"/>
                </a:ext>
              </a:extLst>
            </p:cNvPr>
            <p:cNvCxnSpPr>
              <a:cxnSpLocks/>
              <a:stCxn id="37" idx="0"/>
              <a:endCxn id="39" idx="2"/>
            </p:cNvCxnSpPr>
            <p:nvPr/>
          </p:nvCxnSpPr>
          <p:spPr>
            <a:xfrm flipV="1">
              <a:off x="6371155" y="932125"/>
              <a:ext cx="898370" cy="1454888"/>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F6F4D99A-40F1-0488-3745-CB9781C70932}"/>
                </a:ext>
              </a:extLst>
            </p:cNvPr>
            <p:cNvSpPr/>
            <p:nvPr/>
          </p:nvSpPr>
          <p:spPr>
            <a:xfrm>
              <a:off x="7269525" y="57914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40" name="Oval 39">
              <a:extLst>
                <a:ext uri="{FF2B5EF4-FFF2-40B4-BE49-F238E27FC236}">
                  <a16:creationId xmlns:a16="http://schemas.microsoft.com/office/drawing/2014/main" id="{14D67382-5C98-FE95-5863-9E9A5CD17C18}"/>
                </a:ext>
              </a:extLst>
            </p:cNvPr>
            <p:cNvSpPr/>
            <p:nvPr/>
          </p:nvSpPr>
          <p:spPr>
            <a:xfrm>
              <a:off x="7289444" y="148307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41" name="Oval 40">
              <a:extLst>
                <a:ext uri="{FF2B5EF4-FFF2-40B4-BE49-F238E27FC236}">
                  <a16:creationId xmlns:a16="http://schemas.microsoft.com/office/drawing/2014/main" id="{3A1ADD9B-2474-3529-567D-46DA481F59D1}"/>
                </a:ext>
              </a:extLst>
            </p:cNvPr>
            <p:cNvSpPr/>
            <p:nvPr/>
          </p:nvSpPr>
          <p:spPr>
            <a:xfrm>
              <a:off x="9467822" y="61610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2" name="Düz Ok Bağlayıcısı 41">
              <a:extLst>
                <a:ext uri="{FF2B5EF4-FFF2-40B4-BE49-F238E27FC236}">
                  <a16:creationId xmlns:a16="http://schemas.microsoft.com/office/drawing/2014/main" id="{484B17BB-FD37-A741-5198-E329E66D6E0E}"/>
                </a:ext>
              </a:extLst>
            </p:cNvPr>
            <p:cNvCxnSpPr>
              <a:cxnSpLocks/>
              <a:stCxn id="40" idx="6"/>
              <a:endCxn id="41" idx="2"/>
            </p:cNvCxnSpPr>
            <p:nvPr/>
          </p:nvCxnSpPr>
          <p:spPr>
            <a:xfrm flipV="1">
              <a:off x="8082931" y="93212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3" name="Düz Ok Bağlayıcısı 42">
              <a:extLst>
                <a:ext uri="{FF2B5EF4-FFF2-40B4-BE49-F238E27FC236}">
                  <a16:creationId xmlns:a16="http://schemas.microsoft.com/office/drawing/2014/main" id="{E6A78E01-1A87-40F5-0B70-E26AB3071993}"/>
                </a:ext>
              </a:extLst>
            </p:cNvPr>
            <p:cNvCxnSpPr>
              <a:cxnSpLocks/>
              <a:stCxn id="13" idx="6"/>
              <a:endCxn id="40" idx="2"/>
            </p:cNvCxnSpPr>
            <p:nvPr/>
          </p:nvCxnSpPr>
          <p:spPr>
            <a:xfrm>
              <a:off x="5524607" y="93212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4" name="Düz Ok Bağlayıcısı 43">
              <a:extLst>
                <a:ext uri="{FF2B5EF4-FFF2-40B4-BE49-F238E27FC236}">
                  <a16:creationId xmlns:a16="http://schemas.microsoft.com/office/drawing/2014/main" id="{39016C30-200D-4AC0-DABF-47BAEBB879B1}"/>
                </a:ext>
              </a:extLst>
            </p:cNvPr>
            <p:cNvCxnSpPr>
              <a:cxnSpLocks/>
              <a:stCxn id="30" idx="6"/>
              <a:endCxn id="40" idx="2"/>
            </p:cNvCxnSpPr>
            <p:nvPr/>
          </p:nvCxnSpPr>
          <p:spPr>
            <a:xfrm flipV="1">
              <a:off x="5526238" y="183606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5" name="Düz Ok Bağlayıcısı 44">
              <a:extLst>
                <a:ext uri="{FF2B5EF4-FFF2-40B4-BE49-F238E27FC236}">
                  <a16:creationId xmlns:a16="http://schemas.microsoft.com/office/drawing/2014/main" id="{36007697-A351-54B1-6B9E-D9C795D35977}"/>
                </a:ext>
              </a:extLst>
            </p:cNvPr>
            <p:cNvCxnSpPr>
              <a:cxnSpLocks/>
              <a:stCxn id="39" idx="6"/>
              <a:endCxn id="41" idx="2"/>
            </p:cNvCxnSpPr>
            <p:nvPr/>
          </p:nvCxnSpPr>
          <p:spPr>
            <a:xfrm flipV="1">
              <a:off x="8063012" y="93212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6" name="Düz Ok Bağlayıcısı 45">
              <a:extLst>
                <a:ext uri="{FF2B5EF4-FFF2-40B4-BE49-F238E27FC236}">
                  <a16:creationId xmlns:a16="http://schemas.microsoft.com/office/drawing/2014/main" id="{34C253C2-2085-93FB-B728-422608FCF85C}"/>
                </a:ext>
              </a:extLst>
            </p:cNvPr>
            <p:cNvCxnSpPr>
              <a:cxnSpLocks/>
              <a:stCxn id="37" idx="0"/>
              <a:endCxn id="40" idx="2"/>
            </p:cNvCxnSpPr>
            <p:nvPr/>
          </p:nvCxnSpPr>
          <p:spPr>
            <a:xfrm flipV="1">
              <a:off x="6371155" y="1836061"/>
              <a:ext cx="918289" cy="550952"/>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47" name="Oval 46">
              <a:extLst>
                <a:ext uri="{FF2B5EF4-FFF2-40B4-BE49-F238E27FC236}">
                  <a16:creationId xmlns:a16="http://schemas.microsoft.com/office/drawing/2014/main" id="{D42F18BA-B096-30B4-0552-4D1A4E7006D4}"/>
                </a:ext>
              </a:extLst>
            </p:cNvPr>
            <p:cNvSpPr/>
            <p:nvPr/>
          </p:nvSpPr>
          <p:spPr>
            <a:xfrm>
              <a:off x="8832426"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48" name="Düz Ok Bağlayıcısı 47">
              <a:extLst>
                <a:ext uri="{FF2B5EF4-FFF2-40B4-BE49-F238E27FC236}">
                  <a16:creationId xmlns:a16="http://schemas.microsoft.com/office/drawing/2014/main" id="{B2781CA5-D713-1EFD-FEBB-322833112C4D}"/>
                </a:ext>
              </a:extLst>
            </p:cNvPr>
            <p:cNvCxnSpPr>
              <a:cxnSpLocks/>
              <a:stCxn id="47" idx="0"/>
              <a:endCxn id="41" idx="2"/>
            </p:cNvCxnSpPr>
            <p:nvPr/>
          </p:nvCxnSpPr>
          <p:spPr>
            <a:xfrm flipV="1">
              <a:off x="9150124" y="932124"/>
              <a:ext cx="317698" cy="1454889"/>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sp>
          <p:nvSpPr>
            <p:cNvPr id="49" name="Metin kutusu 48">
              <a:extLst>
                <a:ext uri="{FF2B5EF4-FFF2-40B4-BE49-F238E27FC236}">
                  <a16:creationId xmlns:a16="http://schemas.microsoft.com/office/drawing/2014/main" id="{EE5F4110-F7D4-E46C-B01A-1AF28E4F0273}"/>
                </a:ext>
              </a:extLst>
            </p:cNvPr>
            <p:cNvSpPr txBox="1"/>
            <p:nvPr/>
          </p:nvSpPr>
          <p:spPr>
            <a:xfrm>
              <a:off x="4932063" y="728424"/>
              <a:ext cx="530352" cy="369332"/>
            </a:xfrm>
            <a:prstGeom prst="rect">
              <a:avLst/>
            </a:prstGeom>
            <a:noFill/>
          </p:spPr>
          <p:txBody>
            <a:bodyPr wrap="square">
              <a:spAutoFit/>
            </a:bodyPr>
            <a:lstStyle/>
            <a:p>
              <a:pPr algn="ctr"/>
              <a:r>
                <a:rPr lang="tr-TR" dirty="0">
                  <a:solidFill>
                    <a:srgbClr val="FF0000"/>
                  </a:solidFill>
                </a:rPr>
                <a:t>1</a:t>
              </a:r>
            </a:p>
          </p:txBody>
        </p:sp>
        <p:sp>
          <p:nvSpPr>
            <p:cNvPr id="50" name="Metin kutusu 49">
              <a:extLst>
                <a:ext uri="{FF2B5EF4-FFF2-40B4-BE49-F238E27FC236}">
                  <a16:creationId xmlns:a16="http://schemas.microsoft.com/office/drawing/2014/main" id="{509EBD80-3AF0-EC77-09A8-D8DDDB712905}"/>
                </a:ext>
              </a:extLst>
            </p:cNvPr>
            <p:cNvSpPr txBox="1"/>
            <p:nvPr/>
          </p:nvSpPr>
          <p:spPr>
            <a:xfrm>
              <a:off x="4941733" y="1679584"/>
              <a:ext cx="530352" cy="369332"/>
            </a:xfrm>
            <a:prstGeom prst="rect">
              <a:avLst/>
            </a:prstGeom>
            <a:noFill/>
          </p:spPr>
          <p:txBody>
            <a:bodyPr wrap="square">
              <a:spAutoFit/>
            </a:bodyPr>
            <a:lstStyle/>
            <a:p>
              <a:pPr algn="ctr"/>
              <a:r>
                <a:rPr lang="tr-TR" dirty="0">
                  <a:solidFill>
                    <a:srgbClr val="FF0000"/>
                  </a:solidFill>
                </a:rPr>
                <a:t>2</a:t>
              </a:r>
            </a:p>
          </p:txBody>
        </p:sp>
        <p:sp>
          <p:nvSpPr>
            <p:cNvPr id="51" name="Metin kutusu 50">
              <a:extLst>
                <a:ext uri="{FF2B5EF4-FFF2-40B4-BE49-F238E27FC236}">
                  <a16:creationId xmlns:a16="http://schemas.microsoft.com/office/drawing/2014/main" id="{D30372DE-9615-7604-5DD4-7DDE1B76B733}"/>
                </a:ext>
              </a:extLst>
            </p:cNvPr>
            <p:cNvSpPr txBox="1"/>
            <p:nvPr/>
          </p:nvSpPr>
          <p:spPr>
            <a:xfrm>
              <a:off x="7424973" y="728424"/>
              <a:ext cx="530352" cy="369332"/>
            </a:xfrm>
            <a:prstGeom prst="rect">
              <a:avLst/>
            </a:prstGeom>
            <a:noFill/>
          </p:spPr>
          <p:txBody>
            <a:bodyPr wrap="square">
              <a:spAutoFit/>
            </a:bodyPr>
            <a:lstStyle/>
            <a:p>
              <a:pPr algn="ctr"/>
              <a:r>
                <a:rPr lang="tr-TR" dirty="0">
                  <a:solidFill>
                    <a:srgbClr val="FF0000"/>
                  </a:solidFill>
                </a:rPr>
                <a:t>3</a:t>
              </a:r>
            </a:p>
          </p:txBody>
        </p:sp>
        <p:sp>
          <p:nvSpPr>
            <p:cNvPr id="52" name="Metin kutusu 51">
              <a:extLst>
                <a:ext uri="{FF2B5EF4-FFF2-40B4-BE49-F238E27FC236}">
                  <a16:creationId xmlns:a16="http://schemas.microsoft.com/office/drawing/2014/main" id="{88A2E924-CAD2-7030-F0BE-0B2BA8F28B87}"/>
                </a:ext>
              </a:extLst>
            </p:cNvPr>
            <p:cNvSpPr txBox="1"/>
            <p:nvPr/>
          </p:nvSpPr>
          <p:spPr>
            <a:xfrm>
              <a:off x="7421011" y="1626103"/>
              <a:ext cx="530352" cy="369332"/>
            </a:xfrm>
            <a:prstGeom prst="rect">
              <a:avLst/>
            </a:prstGeom>
            <a:noFill/>
          </p:spPr>
          <p:txBody>
            <a:bodyPr wrap="square">
              <a:spAutoFit/>
            </a:bodyPr>
            <a:lstStyle/>
            <a:p>
              <a:pPr algn="ctr"/>
              <a:r>
                <a:rPr lang="tr-TR" dirty="0">
                  <a:solidFill>
                    <a:srgbClr val="FF0000"/>
                  </a:solidFill>
                </a:rPr>
                <a:t>4</a:t>
              </a:r>
            </a:p>
          </p:txBody>
        </p:sp>
        <p:sp>
          <p:nvSpPr>
            <p:cNvPr id="53" name="Metin kutusu 52">
              <a:extLst>
                <a:ext uri="{FF2B5EF4-FFF2-40B4-BE49-F238E27FC236}">
                  <a16:creationId xmlns:a16="http://schemas.microsoft.com/office/drawing/2014/main" id="{FF8A8311-CDA1-ABE9-EE6B-B043455BD2FD}"/>
                </a:ext>
              </a:extLst>
            </p:cNvPr>
            <p:cNvSpPr txBox="1"/>
            <p:nvPr/>
          </p:nvSpPr>
          <p:spPr>
            <a:xfrm>
              <a:off x="9599390" y="754092"/>
              <a:ext cx="530352" cy="369332"/>
            </a:xfrm>
            <a:prstGeom prst="rect">
              <a:avLst/>
            </a:prstGeom>
            <a:noFill/>
          </p:spPr>
          <p:txBody>
            <a:bodyPr wrap="square">
              <a:spAutoFit/>
            </a:bodyPr>
            <a:lstStyle/>
            <a:p>
              <a:pPr algn="ctr"/>
              <a:r>
                <a:rPr lang="tr-TR" dirty="0">
                  <a:solidFill>
                    <a:srgbClr val="FF0000"/>
                  </a:solidFill>
                </a:rPr>
                <a:t>5</a:t>
              </a:r>
            </a:p>
          </p:txBody>
        </p:sp>
        <p:sp>
          <p:nvSpPr>
            <p:cNvPr id="54" name="Metin kutusu 53">
              <a:extLst>
                <a:ext uri="{FF2B5EF4-FFF2-40B4-BE49-F238E27FC236}">
                  <a16:creationId xmlns:a16="http://schemas.microsoft.com/office/drawing/2014/main" id="{EE450D05-CC90-D03D-C477-12810C09E1C5}"/>
                </a:ext>
              </a:extLst>
            </p:cNvPr>
            <p:cNvSpPr txBox="1"/>
            <p:nvPr/>
          </p:nvSpPr>
          <p:spPr>
            <a:xfrm>
              <a:off x="8987361" y="191011"/>
              <a:ext cx="1754410" cy="369332"/>
            </a:xfrm>
            <a:prstGeom prst="rect">
              <a:avLst/>
            </a:prstGeom>
            <a:noFill/>
          </p:spPr>
          <p:txBody>
            <a:bodyPr wrap="square">
              <a:spAutoFit/>
            </a:bodyPr>
            <a:lstStyle/>
            <a:p>
              <a:pPr algn="ctr"/>
              <a:r>
                <a:rPr lang="tr-TR" dirty="0"/>
                <a:t>m= 5…..n</a:t>
              </a:r>
            </a:p>
          </p:txBody>
        </p:sp>
        <p:sp>
          <p:nvSpPr>
            <p:cNvPr id="55" name="Metin kutusu 54">
              <a:extLst>
                <a:ext uri="{FF2B5EF4-FFF2-40B4-BE49-F238E27FC236}">
                  <a16:creationId xmlns:a16="http://schemas.microsoft.com/office/drawing/2014/main" id="{B0C4001A-33FD-20CC-5B01-D49F8ACB0244}"/>
                </a:ext>
              </a:extLst>
            </p:cNvPr>
            <p:cNvSpPr txBox="1"/>
            <p:nvPr/>
          </p:nvSpPr>
          <p:spPr>
            <a:xfrm>
              <a:off x="6785167" y="184289"/>
              <a:ext cx="1754410" cy="369332"/>
            </a:xfrm>
            <a:prstGeom prst="rect">
              <a:avLst/>
            </a:prstGeom>
            <a:noFill/>
          </p:spPr>
          <p:txBody>
            <a:bodyPr wrap="square">
              <a:spAutoFit/>
            </a:bodyPr>
            <a:lstStyle/>
            <a:p>
              <a:pPr algn="ctr"/>
              <a:r>
                <a:rPr lang="tr-TR" dirty="0"/>
                <a:t>j= 3…..n</a:t>
              </a:r>
            </a:p>
          </p:txBody>
        </p:sp>
        <p:sp>
          <p:nvSpPr>
            <p:cNvPr id="56" name="Metin kutusu 55">
              <a:extLst>
                <a:ext uri="{FF2B5EF4-FFF2-40B4-BE49-F238E27FC236}">
                  <a16:creationId xmlns:a16="http://schemas.microsoft.com/office/drawing/2014/main" id="{8BD8123C-DBDD-29DE-FA97-5C78B67C1F17}"/>
                </a:ext>
              </a:extLst>
            </p:cNvPr>
            <p:cNvSpPr txBox="1"/>
            <p:nvPr/>
          </p:nvSpPr>
          <p:spPr>
            <a:xfrm>
              <a:off x="4968905" y="349699"/>
              <a:ext cx="1754410" cy="369332"/>
            </a:xfrm>
            <a:prstGeom prst="rect">
              <a:avLst/>
            </a:prstGeom>
            <a:noFill/>
          </p:spPr>
          <p:txBody>
            <a:bodyPr wrap="square">
              <a:spAutoFit/>
            </a:bodyPr>
            <a:lstStyle/>
            <a:p>
              <a:pPr algn="ctr"/>
              <a:r>
                <a:rPr lang="tr-TR" dirty="0"/>
                <a:t>k= 1…..n</a:t>
              </a:r>
            </a:p>
          </p:txBody>
        </p:sp>
      </p:grpSp>
    </p:spTree>
    <p:extLst>
      <p:ext uri="{BB962C8B-B14F-4D97-AF65-F5344CB8AC3E}">
        <p14:creationId xmlns:p14="http://schemas.microsoft.com/office/powerpoint/2010/main" val="103595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fade">
                                      <p:cBhvr>
                                        <p:cTn id="12" dur="500"/>
                                        <p:tgtEl>
                                          <p:spTgt spid="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78368" cy="711200"/>
          </a:xfrm>
        </p:spPr>
        <p:txBody>
          <a:bodyPr>
            <a:noAutofit/>
          </a:bodyPr>
          <a:lstStyle/>
          <a:p>
            <a:pPr algn="l"/>
            <a:r>
              <a:rPr lang="tr-TR" sz="4000" dirty="0">
                <a:solidFill>
                  <a:srgbClr val="5C9138"/>
                </a:solidFill>
              </a:rPr>
              <a:t>ÇKA ile XOR probleminin çözülmesi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22</a:t>
            </a:fld>
            <a:endParaRPr lang="tr-TR"/>
          </a:p>
        </p:txBody>
      </p:sp>
      <mc:AlternateContent xmlns:mc="http://schemas.openxmlformats.org/markup-compatibility/2006" xmlns:a14="http://schemas.microsoft.com/office/drawing/2010/main">
        <mc:Choice Requires="a14">
          <p:sp>
            <p:nvSpPr>
              <p:cNvPr id="21" name="Alt Başlık 2">
                <a:extLst>
                  <a:ext uri="{FF2B5EF4-FFF2-40B4-BE49-F238E27FC236}">
                    <a16:creationId xmlns:a16="http://schemas.microsoft.com/office/drawing/2014/main" id="{2CD1AF2E-8AED-6310-A499-0E6EA985687D}"/>
                  </a:ext>
                </a:extLst>
              </p:cNvPr>
              <p:cNvSpPr txBox="1">
                <a:spLocks/>
              </p:cNvSpPr>
              <p:nvPr/>
            </p:nvSpPr>
            <p:spPr>
              <a:xfrm>
                <a:off x="82296" y="760256"/>
                <a:ext cx="11841480" cy="25881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sz="2000" dirty="0"/>
                  <a:t>ÇKA 1 girdi, 1 ara ve 1 çıktı katmanından oluşmaktadır. Giriş değeri; </a:t>
                </a:r>
                <a14:m>
                  <m:oMath xmlns:m="http://schemas.openxmlformats.org/officeDocument/2006/math">
                    <m:r>
                      <a:rPr lang="tr-TR" sz="2000" b="0" i="1" smtClean="0">
                        <a:latin typeface="Cambria Math" panose="02040503050406030204" pitchFamily="18" charset="0"/>
                      </a:rPr>
                      <m:t>[</m:t>
                    </m:r>
                    <m:d>
                      <m:dPr>
                        <m:begChr m:val="["/>
                        <m:endChr m:val="]"/>
                        <m:ctrlPr>
                          <a:rPr lang="tr-TR" sz="2000" b="0" i="1" smtClean="0">
                            <a:latin typeface="Cambria Math" panose="02040503050406030204" pitchFamily="18" charset="0"/>
                          </a:rPr>
                        </m:ctrlPr>
                      </m:dPr>
                      <m:e>
                        <m:r>
                          <a:rPr lang="tr-TR" sz="2000" b="0" i="1" smtClean="0">
                            <a:latin typeface="Cambria Math" panose="02040503050406030204" pitchFamily="18" charset="0"/>
                          </a:rPr>
                          <m:t>1, 1</m:t>
                        </m:r>
                      </m:e>
                    </m:d>
                    <m:r>
                      <a:rPr lang="tr-TR" sz="2000" b="0" i="1" smtClean="0">
                        <a:latin typeface="Cambria Math" panose="02040503050406030204" pitchFamily="18" charset="0"/>
                      </a:rPr>
                      <m:t>]</m:t>
                    </m:r>
                  </m:oMath>
                </a14:m>
                <a:r>
                  <a:rPr lang="tr-TR" sz="2000" dirty="0"/>
                  <a:t>, beklenen çıktı değeri; </a:t>
                </a:r>
                <a14:m>
                  <m:oMath xmlns:m="http://schemas.openxmlformats.org/officeDocument/2006/math">
                    <m:d>
                      <m:dPr>
                        <m:begChr m:val="["/>
                        <m:endChr m:val="]"/>
                        <m:ctrlPr>
                          <a:rPr lang="tr-TR" sz="2000" b="0" i="1" smtClean="0">
                            <a:latin typeface="Cambria Math" panose="02040503050406030204" pitchFamily="18" charset="0"/>
                          </a:rPr>
                        </m:ctrlPr>
                      </m:dPr>
                      <m:e>
                        <m:d>
                          <m:dPr>
                            <m:begChr m:val="["/>
                            <m:endChr m:val="]"/>
                            <m:ctrlPr>
                              <a:rPr lang="tr-TR" sz="2000" b="0" i="1" smtClean="0">
                                <a:latin typeface="Cambria Math" panose="02040503050406030204" pitchFamily="18" charset="0"/>
                              </a:rPr>
                            </m:ctrlPr>
                          </m:dPr>
                          <m:e>
                            <m:r>
                              <a:rPr lang="tr-TR" sz="2000" b="0" i="1" smtClean="0">
                                <a:latin typeface="Cambria Math" panose="02040503050406030204" pitchFamily="18" charset="0"/>
                              </a:rPr>
                              <m:t>1</m:t>
                            </m:r>
                          </m:e>
                        </m:d>
                      </m:e>
                    </m:d>
                  </m:oMath>
                </a14:m>
                <a:r>
                  <a:rPr lang="tr-TR" sz="2000" dirty="0"/>
                  <a:t> olacak şekildedir. Ara katmanda 2 proses elemanı bulunmaktadır. Ara ve çıktı katmanındaki her proses elemanında eşik değer ünitesi bulunmaktadır. Öğrenme katsayısı </a:t>
                </a:r>
                <a14:m>
                  <m:oMath xmlns:m="http://schemas.openxmlformats.org/officeDocument/2006/math">
                    <m:r>
                      <a:rPr lang="tr-TR" sz="2000" b="0" i="1" smtClean="0">
                        <a:latin typeface="Cambria Math" panose="02040503050406030204" pitchFamily="18" charset="0"/>
                      </a:rPr>
                      <m:t>𝜆</m:t>
                    </m:r>
                    <m:r>
                      <a:rPr lang="tr-TR" sz="2000" b="0" i="1" smtClean="0">
                        <a:latin typeface="Cambria Math" panose="02040503050406030204" pitchFamily="18" charset="0"/>
                      </a:rPr>
                      <m:t>=0.5</m:t>
                    </m:r>
                  </m:oMath>
                </a14:m>
                <a:r>
                  <a:rPr lang="tr-TR" sz="2000" dirty="0"/>
                  <a:t>, momentum katsayısı </a:t>
                </a:r>
                <a14:m>
                  <m:oMath xmlns:m="http://schemas.openxmlformats.org/officeDocument/2006/math">
                    <m:r>
                      <a:rPr lang="tr-TR" sz="2000" b="0" i="1" smtClean="0">
                        <a:latin typeface="Cambria Math" panose="02040503050406030204" pitchFamily="18" charset="0"/>
                      </a:rPr>
                      <m:t>𝛼</m:t>
                    </m:r>
                    <m:r>
                      <a:rPr lang="tr-TR" sz="2000" b="0" i="1" smtClean="0">
                        <a:latin typeface="Cambria Math" panose="02040503050406030204" pitchFamily="18" charset="0"/>
                      </a:rPr>
                      <m:t>=0.8</m:t>
                    </m:r>
                  </m:oMath>
                </a14:m>
                <a:r>
                  <a:rPr lang="tr-TR" sz="2000" dirty="0"/>
                  <a:t> olarak belirlenmiştir. Verilen girdi için ileri ve geri yayılım işlemlerini gerçekleştiriniz.</a:t>
                </a:r>
              </a:p>
              <a:p>
                <a:pPr marL="342900" indent="-342900" algn="l">
                  <a:buFont typeface="Calibri" panose="020F0502020204030204" pitchFamily="34" charset="0"/>
                  <a:buChar char="∞"/>
                </a:pPr>
                <a:endParaRPr lang="tr-TR" sz="2000" dirty="0"/>
              </a:p>
              <a:p>
                <a:pPr marL="342900" indent="-342900" algn="l">
                  <a:buFont typeface="Calibri" panose="020F0502020204030204" pitchFamily="34" charset="0"/>
                  <a:buChar char="∞"/>
                </a:pPr>
                <a14:m>
                  <m:oMath xmlns:m="http://schemas.openxmlformats.org/officeDocument/2006/math">
                    <m:sSub>
                      <m:sSubPr>
                        <m:ctrlPr>
                          <a:rPr lang="tr-TR" sz="2000" i="1">
                            <a:latin typeface="Cambria Math" panose="02040503050406030204" pitchFamily="18" charset="0"/>
                          </a:rPr>
                        </m:ctrlPr>
                      </m:sSubPr>
                      <m:e>
                        <m:r>
                          <a:rPr lang="tr-TR" sz="2000" i="1">
                            <a:latin typeface="Cambria Math" panose="02040503050406030204" pitchFamily="18" charset="0"/>
                          </a:rPr>
                          <m:t>𝐴</m:t>
                        </m:r>
                      </m:e>
                      <m:sub>
                        <m:r>
                          <a:rPr lang="tr-TR" sz="2000" i="1">
                            <a:latin typeface="Cambria Math" panose="02040503050406030204" pitchFamily="18" charset="0"/>
                          </a:rPr>
                          <m:t>𝑘𝑗</m:t>
                        </m:r>
                      </m:sub>
                    </m:sSub>
                    <m:r>
                      <a:rPr lang="tr-TR" sz="2000" i="1">
                        <a:latin typeface="Cambria Math" panose="02040503050406030204" pitchFamily="18" charset="0"/>
                      </a:rPr>
                      <m:t>=</m:t>
                    </m:r>
                    <m:d>
                      <m:dPr>
                        <m:begChr m:val="["/>
                        <m:endChr m:val="]"/>
                        <m:ctrlPr>
                          <a:rPr lang="tr-TR" sz="2000" i="1">
                            <a:latin typeface="Cambria Math" panose="02040503050406030204" pitchFamily="18" charset="0"/>
                          </a:rPr>
                        </m:ctrlPr>
                      </m:dPr>
                      <m:e>
                        <m:m>
                          <m:mPr>
                            <m:mcs>
                              <m:mc>
                                <m:mcPr>
                                  <m:count m:val="2"/>
                                  <m:mcJc m:val="center"/>
                                </m:mcPr>
                              </m:mc>
                            </m:mcs>
                            <m:ctrlPr>
                              <a:rPr lang="tr-TR" sz="2000" i="1">
                                <a:latin typeface="Cambria Math" panose="02040503050406030204" pitchFamily="18" charset="0"/>
                              </a:rPr>
                            </m:ctrlPr>
                          </m:mPr>
                          <m:mr>
                            <m:e>
                              <m:r>
                                <m:rPr>
                                  <m:nor/>
                                </m:rPr>
                                <a:rPr lang="tr-TR" sz="2000" i="1">
                                  <a:latin typeface="Cambria Math" panose="02040503050406030204" pitchFamily="18" charset="0"/>
                                </a:rPr>
                                <m:t>0.875707 </m:t>
                              </m:r>
                            </m:e>
                            <m:e>
                              <m:r>
                                <m:rPr>
                                  <m:nor/>
                                </m:rPr>
                                <a:rPr lang="tr-TR" sz="2000" i="1">
                                  <a:latin typeface="Cambria Math" panose="02040503050406030204" pitchFamily="18" charset="0"/>
                                </a:rPr>
                                <m:t>0.293532 </m:t>
                              </m:r>
                            </m:e>
                          </m:mr>
                          <m:mr>
                            <m:e>
                              <m:r>
                                <m:rPr>
                                  <m:nor/>
                                </m:rPr>
                                <a:rPr lang="tr-TR" sz="2000" i="1">
                                  <a:latin typeface="Cambria Math" panose="02040503050406030204" pitchFamily="18" charset="0"/>
                                </a:rPr>
                                <m:t>−0.567407 </m:t>
                              </m:r>
                            </m:e>
                            <m:e>
                              <m:r>
                                <m:rPr>
                                  <m:nor/>
                                </m:rPr>
                                <a:rPr lang="tr-TR" sz="2000" i="1">
                                  <a:latin typeface="Cambria Math" panose="02040503050406030204" pitchFamily="18" charset="0"/>
                                </a:rPr>
                                <m:t>0.707679 </m:t>
                              </m:r>
                            </m:e>
                          </m:mr>
                        </m:m>
                      </m:e>
                    </m:d>
                  </m:oMath>
                </a14:m>
                <a:r>
                  <a:rPr lang="tr-TR" sz="2000" dirty="0"/>
                  <a:t>, </a:t>
                </a:r>
                <a14:m>
                  <m:oMath xmlns:m="http://schemas.openxmlformats.org/officeDocument/2006/math">
                    <m:sSub>
                      <m:sSubPr>
                        <m:ctrlPr>
                          <a:rPr lang="tr-TR" sz="2000" i="1">
                            <a:latin typeface="Cambria Math" panose="02040503050406030204" pitchFamily="18" charset="0"/>
                          </a:rPr>
                        </m:ctrlPr>
                      </m:sSubPr>
                      <m:e>
                        <m:r>
                          <a:rPr lang="tr-TR" sz="2000" i="1">
                            <a:latin typeface="Cambria Math" panose="02040503050406030204" pitchFamily="18" charset="0"/>
                          </a:rPr>
                          <m:t>𝐵</m:t>
                        </m:r>
                      </m:e>
                      <m:sub>
                        <m:r>
                          <a:rPr lang="tr-TR" sz="2000" i="1">
                            <a:latin typeface="Cambria Math" panose="02040503050406030204" pitchFamily="18" charset="0"/>
                          </a:rPr>
                          <m:t>𝑗</m:t>
                        </m:r>
                      </m:sub>
                    </m:sSub>
                    <m:r>
                      <a:rPr lang="tr-TR" sz="2000" i="1">
                        <a:latin typeface="Cambria Math" panose="02040503050406030204" pitchFamily="18" charset="0"/>
                      </a:rPr>
                      <m:t>=</m:t>
                    </m:r>
                    <m:d>
                      <m:dPr>
                        <m:begChr m:val="["/>
                        <m:endChr m:val="]"/>
                        <m:ctrlPr>
                          <a:rPr lang="tr-TR" sz="2000" i="1">
                            <a:latin typeface="Cambria Math" panose="02040503050406030204" pitchFamily="18" charset="0"/>
                          </a:rPr>
                        </m:ctrlPr>
                      </m:dPr>
                      <m:e>
                        <m:eqArr>
                          <m:eqArrPr>
                            <m:ctrlPr>
                              <a:rPr lang="tr-TR" sz="2000" i="1">
                                <a:latin typeface="Cambria Math" panose="02040503050406030204" pitchFamily="18" charset="0"/>
                              </a:rPr>
                            </m:ctrlPr>
                          </m:eqArrPr>
                          <m:e>
                            <m:r>
                              <m:rPr>
                                <m:nor/>
                              </m:rPr>
                              <a:rPr lang="tr-TR" sz="2000" i="1">
                                <a:latin typeface="Cambria Math" panose="02040503050406030204" pitchFamily="18" charset="0"/>
                              </a:rPr>
                              <m:t>0.628915 </m:t>
                            </m:r>
                          </m:e>
                          <m:e>
                            <m:r>
                              <m:rPr>
                                <m:nor/>
                              </m:rPr>
                              <a:rPr lang="tr-TR" sz="2000" i="1">
                                <a:latin typeface="Cambria Math" panose="02040503050406030204" pitchFamily="18" charset="0"/>
                              </a:rPr>
                              <m:t>0.215760 </m:t>
                            </m:r>
                          </m:e>
                        </m:eqArr>
                      </m:e>
                    </m:d>
                  </m:oMath>
                </a14:m>
                <a:r>
                  <a:rPr lang="tr-TR" sz="2000" dirty="0"/>
                  <a:t>, </a:t>
                </a:r>
                <a14:m>
                  <m:oMath xmlns:m="http://schemas.openxmlformats.org/officeDocument/2006/math">
                    <m:sSub>
                      <m:sSubPr>
                        <m:ctrlPr>
                          <a:rPr lang="tr-TR" sz="2000" i="1">
                            <a:latin typeface="Cambria Math" panose="02040503050406030204" pitchFamily="18" charset="0"/>
                          </a:rPr>
                        </m:ctrlPr>
                      </m:sSubPr>
                      <m:e>
                        <m:r>
                          <a:rPr lang="tr-TR" sz="2000" i="1">
                            <a:latin typeface="Cambria Math" panose="02040503050406030204" pitchFamily="18" charset="0"/>
                          </a:rPr>
                          <m:t>𝐴</m:t>
                        </m:r>
                      </m:e>
                      <m:sub>
                        <m:r>
                          <a:rPr lang="tr-TR" sz="2000" i="1">
                            <a:latin typeface="Cambria Math" panose="02040503050406030204" pitchFamily="18" charset="0"/>
                          </a:rPr>
                          <m:t>𝑗𝑚</m:t>
                        </m:r>
                      </m:sub>
                    </m:sSub>
                    <m:r>
                      <a:rPr lang="tr-TR" sz="2000" i="1">
                        <a:latin typeface="Cambria Math" panose="02040503050406030204" pitchFamily="18" charset="0"/>
                      </a:rPr>
                      <m:t>=</m:t>
                    </m:r>
                    <m:d>
                      <m:dPr>
                        <m:begChr m:val="["/>
                        <m:endChr m:val="]"/>
                        <m:ctrlPr>
                          <a:rPr lang="tr-TR" sz="2000" i="1" smtClean="0">
                            <a:latin typeface="Cambria Math" panose="02040503050406030204" pitchFamily="18" charset="0"/>
                          </a:rPr>
                        </m:ctrlPr>
                      </m:dPr>
                      <m:e>
                        <m:r>
                          <m:rPr>
                            <m:nor/>
                          </m:rPr>
                          <a:rPr lang="tr-TR" sz="2000" i="1">
                            <a:latin typeface="Cambria Math" panose="02040503050406030204" pitchFamily="18" charset="0"/>
                          </a:rPr>
                          <m:t>0.891154</m:t>
                        </m:r>
                        <m:r>
                          <a:rPr lang="tr-TR" sz="2000" b="0" i="1" smtClean="0">
                            <a:latin typeface="Cambria Math" panose="02040503050406030204" pitchFamily="18" charset="0"/>
                          </a:rPr>
                          <m:t>,</m:t>
                        </m:r>
                        <m:r>
                          <m:rPr>
                            <m:nor/>
                          </m:rPr>
                          <a:rPr lang="tr-TR" sz="2000" i="1">
                            <a:latin typeface="Cambria Math" panose="02040503050406030204" pitchFamily="18" charset="0"/>
                          </a:rPr>
                          <m:t>−0.160786</m:t>
                        </m:r>
                      </m:e>
                    </m:d>
                    <m:r>
                      <a:rPr lang="tr-TR" sz="2000" b="0" i="1" smtClean="0">
                        <a:latin typeface="Cambria Math" panose="02040503050406030204" pitchFamily="18" charset="0"/>
                      </a:rPr>
                      <m:t> </m:t>
                    </m:r>
                    <m:r>
                      <a:rPr lang="tr-TR" sz="2000" i="1">
                        <a:latin typeface="Cambria Math" panose="02040503050406030204" pitchFamily="18" charset="0"/>
                      </a:rPr>
                      <m:t>, </m:t>
                    </m:r>
                    <m:sSub>
                      <m:sSubPr>
                        <m:ctrlPr>
                          <a:rPr lang="tr-TR" sz="2000" i="1">
                            <a:latin typeface="Cambria Math" panose="02040503050406030204" pitchFamily="18" charset="0"/>
                          </a:rPr>
                        </m:ctrlPr>
                      </m:sSubPr>
                      <m:e>
                        <m:r>
                          <a:rPr lang="tr-TR" sz="2000" i="1">
                            <a:latin typeface="Cambria Math" panose="02040503050406030204" pitchFamily="18" charset="0"/>
                          </a:rPr>
                          <m:t>𝐵</m:t>
                        </m:r>
                      </m:e>
                      <m:sub>
                        <m:r>
                          <a:rPr lang="tr-TR" sz="2000" i="1">
                            <a:latin typeface="Cambria Math" panose="02040503050406030204" pitchFamily="18" charset="0"/>
                          </a:rPr>
                          <m:t>𝑚</m:t>
                        </m:r>
                      </m:sub>
                    </m:sSub>
                    <m:r>
                      <a:rPr lang="tr-TR" sz="2000" i="1">
                        <a:latin typeface="Cambria Math" panose="02040503050406030204" pitchFamily="18" charset="0"/>
                      </a:rPr>
                      <m:t>=</m:t>
                    </m:r>
                    <m:d>
                      <m:dPr>
                        <m:begChr m:val="["/>
                        <m:endChr m:val="]"/>
                        <m:ctrlPr>
                          <a:rPr lang="tr-TR" sz="2000" i="1">
                            <a:latin typeface="Cambria Math" panose="02040503050406030204" pitchFamily="18" charset="0"/>
                          </a:rPr>
                        </m:ctrlPr>
                      </m:dPr>
                      <m:e>
                        <m:r>
                          <m:rPr>
                            <m:nor/>
                          </m:rPr>
                          <a:rPr lang="tr-TR" sz="2000" i="1">
                            <a:latin typeface="Cambria Math" panose="02040503050406030204" pitchFamily="18" charset="0"/>
                          </a:rPr>
                          <m:t>0.805415</m:t>
                        </m:r>
                      </m:e>
                    </m:d>
                  </m:oMath>
                </a14:m>
                <a:endParaRPr lang="tr-TR" sz="2000" i="1" dirty="0">
                  <a:latin typeface="Cambria Math" panose="02040503050406030204" pitchFamily="18" charset="0"/>
                </a:endParaRPr>
              </a:p>
              <a:p>
                <a:pPr algn="l"/>
                <a:endParaRPr lang="tr-TR" dirty="0"/>
              </a:p>
            </p:txBody>
          </p:sp>
        </mc:Choice>
        <mc:Fallback xmlns="">
          <p:sp>
            <p:nvSpPr>
              <p:cNvPr id="21" name="Alt Başlık 2">
                <a:extLst>
                  <a:ext uri="{FF2B5EF4-FFF2-40B4-BE49-F238E27FC236}">
                    <a16:creationId xmlns:a16="http://schemas.microsoft.com/office/drawing/2014/main" id="{2CD1AF2E-8AED-6310-A499-0E6EA985687D}"/>
                  </a:ext>
                </a:extLst>
              </p:cNvPr>
              <p:cNvSpPr txBox="1">
                <a:spLocks noRot="1" noChangeAspect="1" noMove="1" noResize="1" noEditPoints="1" noAdjustHandles="1" noChangeArrowheads="1" noChangeShapeType="1" noTextEdit="1"/>
              </p:cNvSpPr>
              <p:nvPr/>
            </p:nvSpPr>
            <p:spPr>
              <a:xfrm>
                <a:off x="82296" y="760256"/>
                <a:ext cx="11841480" cy="2588190"/>
              </a:xfrm>
              <a:prstGeom prst="rect">
                <a:avLst/>
              </a:prstGeom>
              <a:blipFill>
                <a:blip r:embed="rId2"/>
                <a:stretch>
                  <a:fillRect l="-566" t="-1887" r="-618"/>
                </a:stretch>
              </a:blipFill>
            </p:spPr>
            <p:txBody>
              <a:bodyPr/>
              <a:lstStyle/>
              <a:p>
                <a:r>
                  <a:rPr lang="tr-TR">
                    <a:noFill/>
                  </a:rPr>
                  <a:t> </a:t>
                </a:r>
              </a:p>
            </p:txBody>
          </p:sp>
        </mc:Fallback>
      </mc:AlternateContent>
      <p:grpSp>
        <p:nvGrpSpPr>
          <p:cNvPr id="8" name="Grup 7">
            <a:extLst>
              <a:ext uri="{FF2B5EF4-FFF2-40B4-BE49-F238E27FC236}">
                <a16:creationId xmlns:a16="http://schemas.microsoft.com/office/drawing/2014/main" id="{A2C7FCB0-0A31-48E2-0AE5-8A100EC6F660}"/>
              </a:ext>
            </a:extLst>
          </p:cNvPr>
          <p:cNvGrpSpPr/>
          <p:nvPr/>
        </p:nvGrpSpPr>
        <p:grpSpPr>
          <a:xfrm>
            <a:off x="1399041" y="3673212"/>
            <a:ext cx="8732511" cy="2865700"/>
            <a:chOff x="3149440" y="184289"/>
            <a:chExt cx="8732511" cy="2865700"/>
          </a:xfrm>
        </p:grpSpPr>
        <p:sp>
          <p:nvSpPr>
            <p:cNvPr id="9" name="Alt Başlık 2">
              <a:extLst>
                <a:ext uri="{FF2B5EF4-FFF2-40B4-BE49-F238E27FC236}">
                  <a16:creationId xmlns:a16="http://schemas.microsoft.com/office/drawing/2014/main" id="{8A14D586-52B7-7530-7318-B480D421F8E6}"/>
                </a:ext>
              </a:extLst>
            </p:cNvPr>
            <p:cNvSpPr txBox="1">
              <a:spLocks/>
            </p:cNvSpPr>
            <p:nvPr/>
          </p:nvSpPr>
          <p:spPr>
            <a:xfrm>
              <a:off x="3207033"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0" name="Alt Başlık 2">
              <a:extLst>
                <a:ext uri="{FF2B5EF4-FFF2-40B4-BE49-F238E27FC236}">
                  <a16:creationId xmlns:a16="http://schemas.microsoft.com/office/drawing/2014/main" id="{71C3ECCB-3ACA-E455-B692-481A30A2E9EC}"/>
                </a:ext>
              </a:extLst>
            </p:cNvPr>
            <p:cNvSpPr txBox="1">
              <a:spLocks/>
            </p:cNvSpPr>
            <p:nvPr/>
          </p:nvSpPr>
          <p:spPr>
            <a:xfrm>
              <a:off x="3149440" y="165241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12" name="Düz Ok Bağlayıcısı 11">
              <a:extLst>
                <a:ext uri="{FF2B5EF4-FFF2-40B4-BE49-F238E27FC236}">
                  <a16:creationId xmlns:a16="http://schemas.microsoft.com/office/drawing/2014/main" id="{EF60E8CE-ACD0-0B85-CD9D-FBEF3A87CBA3}"/>
                </a:ext>
              </a:extLst>
            </p:cNvPr>
            <p:cNvCxnSpPr>
              <a:cxnSpLocks/>
              <a:stCxn id="13" idx="6"/>
              <a:endCxn id="39" idx="2"/>
            </p:cNvCxnSpPr>
            <p:nvPr/>
          </p:nvCxnSpPr>
          <p:spPr>
            <a:xfrm>
              <a:off x="5524607" y="93212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5A924721-CBA5-7AAC-EFC8-8A17DBF59165}"/>
                </a:ext>
              </a:extLst>
            </p:cNvPr>
            <p:cNvSpPr/>
            <p:nvPr/>
          </p:nvSpPr>
          <p:spPr>
            <a:xfrm>
              <a:off x="4889211" y="60063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6" name="Düz Ok Bağlayıcısı 25">
              <a:extLst>
                <a:ext uri="{FF2B5EF4-FFF2-40B4-BE49-F238E27FC236}">
                  <a16:creationId xmlns:a16="http://schemas.microsoft.com/office/drawing/2014/main" id="{98DC8BB9-642F-0A66-4F7B-68B55D4CAA2F}"/>
                </a:ext>
              </a:extLst>
            </p:cNvPr>
            <p:cNvCxnSpPr>
              <a:cxnSpLocks/>
              <a:stCxn id="9" idx="3"/>
              <a:endCxn id="13" idx="2"/>
            </p:cNvCxnSpPr>
            <p:nvPr/>
          </p:nvCxnSpPr>
          <p:spPr>
            <a:xfrm flipV="1">
              <a:off x="4222584" y="93212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1EA97C6B-9F61-8BC7-BB40-F9E5D9DB78BE}"/>
                </a:ext>
              </a:extLst>
            </p:cNvPr>
            <p:cNvCxnSpPr>
              <a:cxnSpLocks/>
              <a:stCxn id="41" idx="6"/>
              <a:endCxn id="29" idx="1"/>
            </p:cNvCxnSpPr>
            <p:nvPr/>
          </p:nvCxnSpPr>
          <p:spPr>
            <a:xfrm>
              <a:off x="10225532" y="93212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29" name="Alt Başlık 2">
              <a:extLst>
                <a:ext uri="{FF2B5EF4-FFF2-40B4-BE49-F238E27FC236}">
                  <a16:creationId xmlns:a16="http://schemas.microsoft.com/office/drawing/2014/main" id="{8950DD6C-1C46-4955-9271-13CE3B2AB3FB}"/>
                </a:ext>
              </a:extLst>
            </p:cNvPr>
            <p:cNvSpPr txBox="1">
              <a:spLocks/>
            </p:cNvSpPr>
            <p:nvPr/>
          </p:nvSpPr>
          <p:spPr>
            <a:xfrm>
              <a:off x="10866400" y="75409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30" name="Oval 29">
              <a:extLst>
                <a:ext uri="{FF2B5EF4-FFF2-40B4-BE49-F238E27FC236}">
                  <a16:creationId xmlns:a16="http://schemas.microsoft.com/office/drawing/2014/main" id="{A4CF384B-7790-D8F3-21C4-6C6032BE4453}"/>
                </a:ext>
              </a:extLst>
            </p:cNvPr>
            <p:cNvSpPr/>
            <p:nvPr/>
          </p:nvSpPr>
          <p:spPr>
            <a:xfrm>
              <a:off x="4890842" y="151139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31" name="Düz Ok Bağlayıcısı 30">
              <a:extLst>
                <a:ext uri="{FF2B5EF4-FFF2-40B4-BE49-F238E27FC236}">
                  <a16:creationId xmlns:a16="http://schemas.microsoft.com/office/drawing/2014/main" id="{16BB059C-9CD0-5A8A-4A9D-66DB77653FCF}"/>
                </a:ext>
              </a:extLst>
            </p:cNvPr>
            <p:cNvCxnSpPr>
              <a:cxnSpLocks/>
              <a:stCxn id="10" idx="3"/>
              <a:endCxn id="30" idx="2"/>
            </p:cNvCxnSpPr>
            <p:nvPr/>
          </p:nvCxnSpPr>
          <p:spPr>
            <a:xfrm>
              <a:off x="4164991" y="184287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6" name="Düz Ok Bağlayıcısı 35">
              <a:extLst>
                <a:ext uri="{FF2B5EF4-FFF2-40B4-BE49-F238E27FC236}">
                  <a16:creationId xmlns:a16="http://schemas.microsoft.com/office/drawing/2014/main" id="{2B03FB90-0305-7FC4-6845-02F8B55A6889}"/>
                </a:ext>
              </a:extLst>
            </p:cNvPr>
            <p:cNvCxnSpPr>
              <a:cxnSpLocks/>
              <a:stCxn id="30" idx="6"/>
              <a:endCxn id="39" idx="2"/>
            </p:cNvCxnSpPr>
            <p:nvPr/>
          </p:nvCxnSpPr>
          <p:spPr>
            <a:xfrm flipV="1">
              <a:off x="5526238" y="93212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7" name="Oval 36">
              <a:extLst>
                <a:ext uri="{FF2B5EF4-FFF2-40B4-BE49-F238E27FC236}">
                  <a16:creationId xmlns:a16="http://schemas.microsoft.com/office/drawing/2014/main" id="{5B452388-A5D0-AC75-8C48-1E876B9017B7}"/>
                </a:ext>
              </a:extLst>
            </p:cNvPr>
            <p:cNvSpPr/>
            <p:nvPr/>
          </p:nvSpPr>
          <p:spPr>
            <a:xfrm>
              <a:off x="6053457"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8" name="Düz Ok Bağlayıcısı 37">
              <a:extLst>
                <a:ext uri="{FF2B5EF4-FFF2-40B4-BE49-F238E27FC236}">
                  <a16:creationId xmlns:a16="http://schemas.microsoft.com/office/drawing/2014/main" id="{72CC8A9F-DE07-8F89-BC1E-C7F089589C24}"/>
                </a:ext>
              </a:extLst>
            </p:cNvPr>
            <p:cNvCxnSpPr>
              <a:cxnSpLocks/>
              <a:stCxn id="37" idx="0"/>
              <a:endCxn id="39" idx="2"/>
            </p:cNvCxnSpPr>
            <p:nvPr/>
          </p:nvCxnSpPr>
          <p:spPr>
            <a:xfrm flipV="1">
              <a:off x="6371155" y="932125"/>
              <a:ext cx="898370" cy="1454888"/>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39" name="Oval 38">
              <a:extLst>
                <a:ext uri="{FF2B5EF4-FFF2-40B4-BE49-F238E27FC236}">
                  <a16:creationId xmlns:a16="http://schemas.microsoft.com/office/drawing/2014/main" id="{F6F4D99A-40F1-0488-3745-CB9781C70932}"/>
                </a:ext>
              </a:extLst>
            </p:cNvPr>
            <p:cNvSpPr/>
            <p:nvPr/>
          </p:nvSpPr>
          <p:spPr>
            <a:xfrm>
              <a:off x="7269525" y="57914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40" name="Oval 39">
              <a:extLst>
                <a:ext uri="{FF2B5EF4-FFF2-40B4-BE49-F238E27FC236}">
                  <a16:creationId xmlns:a16="http://schemas.microsoft.com/office/drawing/2014/main" id="{14D67382-5C98-FE95-5863-9E9A5CD17C18}"/>
                </a:ext>
              </a:extLst>
            </p:cNvPr>
            <p:cNvSpPr/>
            <p:nvPr/>
          </p:nvSpPr>
          <p:spPr>
            <a:xfrm>
              <a:off x="7289444" y="148307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41" name="Oval 40">
              <a:extLst>
                <a:ext uri="{FF2B5EF4-FFF2-40B4-BE49-F238E27FC236}">
                  <a16:creationId xmlns:a16="http://schemas.microsoft.com/office/drawing/2014/main" id="{3A1ADD9B-2474-3529-567D-46DA481F59D1}"/>
                </a:ext>
              </a:extLst>
            </p:cNvPr>
            <p:cNvSpPr/>
            <p:nvPr/>
          </p:nvSpPr>
          <p:spPr>
            <a:xfrm>
              <a:off x="9467822" y="61610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2" name="Düz Ok Bağlayıcısı 41">
              <a:extLst>
                <a:ext uri="{FF2B5EF4-FFF2-40B4-BE49-F238E27FC236}">
                  <a16:creationId xmlns:a16="http://schemas.microsoft.com/office/drawing/2014/main" id="{484B17BB-FD37-A741-5198-E329E66D6E0E}"/>
                </a:ext>
              </a:extLst>
            </p:cNvPr>
            <p:cNvCxnSpPr>
              <a:cxnSpLocks/>
              <a:stCxn id="40" idx="6"/>
              <a:endCxn id="41" idx="2"/>
            </p:cNvCxnSpPr>
            <p:nvPr/>
          </p:nvCxnSpPr>
          <p:spPr>
            <a:xfrm flipV="1">
              <a:off x="8082931" y="93212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3" name="Düz Ok Bağlayıcısı 42">
              <a:extLst>
                <a:ext uri="{FF2B5EF4-FFF2-40B4-BE49-F238E27FC236}">
                  <a16:creationId xmlns:a16="http://schemas.microsoft.com/office/drawing/2014/main" id="{E6A78E01-1A87-40F5-0B70-E26AB3071993}"/>
                </a:ext>
              </a:extLst>
            </p:cNvPr>
            <p:cNvCxnSpPr>
              <a:cxnSpLocks/>
              <a:stCxn id="13" idx="6"/>
              <a:endCxn id="40" idx="2"/>
            </p:cNvCxnSpPr>
            <p:nvPr/>
          </p:nvCxnSpPr>
          <p:spPr>
            <a:xfrm>
              <a:off x="5524607" y="93212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4" name="Düz Ok Bağlayıcısı 43">
              <a:extLst>
                <a:ext uri="{FF2B5EF4-FFF2-40B4-BE49-F238E27FC236}">
                  <a16:creationId xmlns:a16="http://schemas.microsoft.com/office/drawing/2014/main" id="{39016C30-200D-4AC0-DABF-47BAEBB879B1}"/>
                </a:ext>
              </a:extLst>
            </p:cNvPr>
            <p:cNvCxnSpPr>
              <a:cxnSpLocks/>
              <a:stCxn id="30" idx="6"/>
              <a:endCxn id="40" idx="2"/>
            </p:cNvCxnSpPr>
            <p:nvPr/>
          </p:nvCxnSpPr>
          <p:spPr>
            <a:xfrm flipV="1">
              <a:off x="5526238" y="183606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5" name="Düz Ok Bağlayıcısı 44">
              <a:extLst>
                <a:ext uri="{FF2B5EF4-FFF2-40B4-BE49-F238E27FC236}">
                  <a16:creationId xmlns:a16="http://schemas.microsoft.com/office/drawing/2014/main" id="{36007697-A351-54B1-6B9E-D9C795D35977}"/>
                </a:ext>
              </a:extLst>
            </p:cNvPr>
            <p:cNvCxnSpPr>
              <a:cxnSpLocks/>
              <a:stCxn id="39" idx="6"/>
              <a:endCxn id="41" idx="2"/>
            </p:cNvCxnSpPr>
            <p:nvPr/>
          </p:nvCxnSpPr>
          <p:spPr>
            <a:xfrm flipV="1">
              <a:off x="8063012" y="93212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46" name="Düz Ok Bağlayıcısı 45">
              <a:extLst>
                <a:ext uri="{FF2B5EF4-FFF2-40B4-BE49-F238E27FC236}">
                  <a16:creationId xmlns:a16="http://schemas.microsoft.com/office/drawing/2014/main" id="{34C253C2-2085-93FB-B728-422608FCF85C}"/>
                </a:ext>
              </a:extLst>
            </p:cNvPr>
            <p:cNvCxnSpPr>
              <a:cxnSpLocks/>
              <a:stCxn id="37" idx="0"/>
              <a:endCxn id="40" idx="2"/>
            </p:cNvCxnSpPr>
            <p:nvPr/>
          </p:nvCxnSpPr>
          <p:spPr>
            <a:xfrm flipV="1">
              <a:off x="6371155" y="1836061"/>
              <a:ext cx="918289" cy="550952"/>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47" name="Oval 46">
              <a:extLst>
                <a:ext uri="{FF2B5EF4-FFF2-40B4-BE49-F238E27FC236}">
                  <a16:creationId xmlns:a16="http://schemas.microsoft.com/office/drawing/2014/main" id="{D42F18BA-B096-30B4-0552-4D1A4E7006D4}"/>
                </a:ext>
              </a:extLst>
            </p:cNvPr>
            <p:cNvSpPr/>
            <p:nvPr/>
          </p:nvSpPr>
          <p:spPr>
            <a:xfrm>
              <a:off x="8832426" y="2387013"/>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48" name="Düz Ok Bağlayıcısı 47">
              <a:extLst>
                <a:ext uri="{FF2B5EF4-FFF2-40B4-BE49-F238E27FC236}">
                  <a16:creationId xmlns:a16="http://schemas.microsoft.com/office/drawing/2014/main" id="{B2781CA5-D713-1EFD-FEBB-322833112C4D}"/>
                </a:ext>
              </a:extLst>
            </p:cNvPr>
            <p:cNvCxnSpPr>
              <a:cxnSpLocks/>
              <a:stCxn id="47" idx="0"/>
              <a:endCxn id="41" idx="2"/>
            </p:cNvCxnSpPr>
            <p:nvPr/>
          </p:nvCxnSpPr>
          <p:spPr>
            <a:xfrm flipV="1">
              <a:off x="9150124" y="932124"/>
              <a:ext cx="317698" cy="1454889"/>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sp>
          <p:nvSpPr>
            <p:cNvPr id="49" name="Metin kutusu 48">
              <a:extLst>
                <a:ext uri="{FF2B5EF4-FFF2-40B4-BE49-F238E27FC236}">
                  <a16:creationId xmlns:a16="http://schemas.microsoft.com/office/drawing/2014/main" id="{EE5F4110-F7D4-E46C-B01A-1AF28E4F0273}"/>
                </a:ext>
              </a:extLst>
            </p:cNvPr>
            <p:cNvSpPr txBox="1"/>
            <p:nvPr/>
          </p:nvSpPr>
          <p:spPr>
            <a:xfrm>
              <a:off x="4932063" y="728424"/>
              <a:ext cx="530352" cy="369332"/>
            </a:xfrm>
            <a:prstGeom prst="rect">
              <a:avLst/>
            </a:prstGeom>
            <a:noFill/>
          </p:spPr>
          <p:txBody>
            <a:bodyPr wrap="square">
              <a:spAutoFit/>
            </a:bodyPr>
            <a:lstStyle/>
            <a:p>
              <a:pPr algn="ctr"/>
              <a:r>
                <a:rPr lang="tr-TR" dirty="0">
                  <a:solidFill>
                    <a:srgbClr val="FF0000"/>
                  </a:solidFill>
                </a:rPr>
                <a:t>1</a:t>
              </a:r>
            </a:p>
          </p:txBody>
        </p:sp>
        <p:sp>
          <p:nvSpPr>
            <p:cNvPr id="50" name="Metin kutusu 49">
              <a:extLst>
                <a:ext uri="{FF2B5EF4-FFF2-40B4-BE49-F238E27FC236}">
                  <a16:creationId xmlns:a16="http://schemas.microsoft.com/office/drawing/2014/main" id="{509EBD80-3AF0-EC77-09A8-D8DDDB712905}"/>
                </a:ext>
              </a:extLst>
            </p:cNvPr>
            <p:cNvSpPr txBox="1"/>
            <p:nvPr/>
          </p:nvSpPr>
          <p:spPr>
            <a:xfrm>
              <a:off x="4941733" y="1679584"/>
              <a:ext cx="530352" cy="369332"/>
            </a:xfrm>
            <a:prstGeom prst="rect">
              <a:avLst/>
            </a:prstGeom>
            <a:noFill/>
          </p:spPr>
          <p:txBody>
            <a:bodyPr wrap="square">
              <a:spAutoFit/>
            </a:bodyPr>
            <a:lstStyle/>
            <a:p>
              <a:pPr algn="ctr"/>
              <a:r>
                <a:rPr lang="tr-TR" dirty="0">
                  <a:solidFill>
                    <a:srgbClr val="FF0000"/>
                  </a:solidFill>
                </a:rPr>
                <a:t>2</a:t>
              </a:r>
            </a:p>
          </p:txBody>
        </p:sp>
        <p:sp>
          <p:nvSpPr>
            <p:cNvPr id="51" name="Metin kutusu 50">
              <a:extLst>
                <a:ext uri="{FF2B5EF4-FFF2-40B4-BE49-F238E27FC236}">
                  <a16:creationId xmlns:a16="http://schemas.microsoft.com/office/drawing/2014/main" id="{D30372DE-9615-7604-5DD4-7DDE1B76B733}"/>
                </a:ext>
              </a:extLst>
            </p:cNvPr>
            <p:cNvSpPr txBox="1"/>
            <p:nvPr/>
          </p:nvSpPr>
          <p:spPr>
            <a:xfrm>
              <a:off x="7424973" y="728424"/>
              <a:ext cx="530352" cy="369332"/>
            </a:xfrm>
            <a:prstGeom prst="rect">
              <a:avLst/>
            </a:prstGeom>
            <a:noFill/>
          </p:spPr>
          <p:txBody>
            <a:bodyPr wrap="square">
              <a:spAutoFit/>
            </a:bodyPr>
            <a:lstStyle/>
            <a:p>
              <a:pPr algn="ctr"/>
              <a:r>
                <a:rPr lang="tr-TR" dirty="0">
                  <a:solidFill>
                    <a:srgbClr val="FF0000"/>
                  </a:solidFill>
                </a:rPr>
                <a:t>3</a:t>
              </a:r>
            </a:p>
          </p:txBody>
        </p:sp>
        <p:sp>
          <p:nvSpPr>
            <p:cNvPr id="52" name="Metin kutusu 51">
              <a:extLst>
                <a:ext uri="{FF2B5EF4-FFF2-40B4-BE49-F238E27FC236}">
                  <a16:creationId xmlns:a16="http://schemas.microsoft.com/office/drawing/2014/main" id="{88A2E924-CAD2-7030-F0BE-0B2BA8F28B87}"/>
                </a:ext>
              </a:extLst>
            </p:cNvPr>
            <p:cNvSpPr txBox="1"/>
            <p:nvPr/>
          </p:nvSpPr>
          <p:spPr>
            <a:xfrm>
              <a:off x="7421011" y="1626103"/>
              <a:ext cx="530352" cy="369332"/>
            </a:xfrm>
            <a:prstGeom prst="rect">
              <a:avLst/>
            </a:prstGeom>
            <a:noFill/>
          </p:spPr>
          <p:txBody>
            <a:bodyPr wrap="square">
              <a:spAutoFit/>
            </a:bodyPr>
            <a:lstStyle/>
            <a:p>
              <a:pPr algn="ctr"/>
              <a:r>
                <a:rPr lang="tr-TR" dirty="0">
                  <a:solidFill>
                    <a:srgbClr val="FF0000"/>
                  </a:solidFill>
                </a:rPr>
                <a:t>4</a:t>
              </a:r>
            </a:p>
          </p:txBody>
        </p:sp>
        <p:sp>
          <p:nvSpPr>
            <p:cNvPr id="53" name="Metin kutusu 52">
              <a:extLst>
                <a:ext uri="{FF2B5EF4-FFF2-40B4-BE49-F238E27FC236}">
                  <a16:creationId xmlns:a16="http://schemas.microsoft.com/office/drawing/2014/main" id="{FF8A8311-CDA1-ABE9-EE6B-B043455BD2FD}"/>
                </a:ext>
              </a:extLst>
            </p:cNvPr>
            <p:cNvSpPr txBox="1"/>
            <p:nvPr/>
          </p:nvSpPr>
          <p:spPr>
            <a:xfrm>
              <a:off x="9599390" y="754092"/>
              <a:ext cx="530352" cy="369332"/>
            </a:xfrm>
            <a:prstGeom prst="rect">
              <a:avLst/>
            </a:prstGeom>
            <a:noFill/>
          </p:spPr>
          <p:txBody>
            <a:bodyPr wrap="square">
              <a:spAutoFit/>
            </a:bodyPr>
            <a:lstStyle/>
            <a:p>
              <a:pPr algn="ctr"/>
              <a:r>
                <a:rPr lang="tr-TR" dirty="0">
                  <a:solidFill>
                    <a:srgbClr val="FF0000"/>
                  </a:solidFill>
                </a:rPr>
                <a:t>5</a:t>
              </a:r>
            </a:p>
          </p:txBody>
        </p:sp>
        <p:sp>
          <p:nvSpPr>
            <p:cNvPr id="54" name="Metin kutusu 53">
              <a:extLst>
                <a:ext uri="{FF2B5EF4-FFF2-40B4-BE49-F238E27FC236}">
                  <a16:creationId xmlns:a16="http://schemas.microsoft.com/office/drawing/2014/main" id="{EE450D05-CC90-D03D-C477-12810C09E1C5}"/>
                </a:ext>
              </a:extLst>
            </p:cNvPr>
            <p:cNvSpPr txBox="1"/>
            <p:nvPr/>
          </p:nvSpPr>
          <p:spPr>
            <a:xfrm>
              <a:off x="8987361" y="191011"/>
              <a:ext cx="1754410" cy="369332"/>
            </a:xfrm>
            <a:prstGeom prst="rect">
              <a:avLst/>
            </a:prstGeom>
            <a:noFill/>
          </p:spPr>
          <p:txBody>
            <a:bodyPr wrap="square">
              <a:spAutoFit/>
            </a:bodyPr>
            <a:lstStyle/>
            <a:p>
              <a:pPr algn="ctr"/>
              <a:r>
                <a:rPr lang="tr-TR" dirty="0"/>
                <a:t>m= 5…..n</a:t>
              </a:r>
            </a:p>
          </p:txBody>
        </p:sp>
        <p:sp>
          <p:nvSpPr>
            <p:cNvPr id="55" name="Metin kutusu 54">
              <a:extLst>
                <a:ext uri="{FF2B5EF4-FFF2-40B4-BE49-F238E27FC236}">
                  <a16:creationId xmlns:a16="http://schemas.microsoft.com/office/drawing/2014/main" id="{B0C4001A-33FD-20CC-5B01-D49F8ACB0244}"/>
                </a:ext>
              </a:extLst>
            </p:cNvPr>
            <p:cNvSpPr txBox="1"/>
            <p:nvPr/>
          </p:nvSpPr>
          <p:spPr>
            <a:xfrm>
              <a:off x="6785167" y="184289"/>
              <a:ext cx="1754410" cy="369332"/>
            </a:xfrm>
            <a:prstGeom prst="rect">
              <a:avLst/>
            </a:prstGeom>
            <a:noFill/>
          </p:spPr>
          <p:txBody>
            <a:bodyPr wrap="square">
              <a:spAutoFit/>
            </a:bodyPr>
            <a:lstStyle/>
            <a:p>
              <a:pPr algn="ctr"/>
              <a:r>
                <a:rPr lang="tr-TR" dirty="0"/>
                <a:t>j= 3…..n</a:t>
              </a:r>
            </a:p>
          </p:txBody>
        </p:sp>
        <p:sp>
          <p:nvSpPr>
            <p:cNvPr id="56" name="Metin kutusu 55">
              <a:extLst>
                <a:ext uri="{FF2B5EF4-FFF2-40B4-BE49-F238E27FC236}">
                  <a16:creationId xmlns:a16="http://schemas.microsoft.com/office/drawing/2014/main" id="{8BD8123C-DBDD-29DE-FA97-5C78B67C1F17}"/>
                </a:ext>
              </a:extLst>
            </p:cNvPr>
            <p:cNvSpPr txBox="1"/>
            <p:nvPr/>
          </p:nvSpPr>
          <p:spPr>
            <a:xfrm>
              <a:off x="4968905" y="349699"/>
              <a:ext cx="1754410" cy="369332"/>
            </a:xfrm>
            <a:prstGeom prst="rect">
              <a:avLst/>
            </a:prstGeom>
            <a:noFill/>
          </p:spPr>
          <p:txBody>
            <a:bodyPr wrap="square">
              <a:spAutoFit/>
            </a:bodyPr>
            <a:lstStyle/>
            <a:p>
              <a:pPr algn="ctr"/>
              <a:r>
                <a:rPr lang="tr-TR" dirty="0"/>
                <a:t>k= 1…..n</a:t>
              </a:r>
            </a:p>
          </p:txBody>
        </p:sp>
      </p:grpSp>
    </p:spTree>
    <p:extLst>
      <p:ext uri="{BB962C8B-B14F-4D97-AF65-F5344CB8AC3E}">
        <p14:creationId xmlns:p14="http://schemas.microsoft.com/office/powerpoint/2010/main" val="97444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fade">
                                      <p:cBhvr>
                                        <p:cTn id="12" dur="500"/>
                                        <p:tgtEl>
                                          <p:spTgt spid="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2614896" cy="585798"/>
          </a:xfrm>
        </p:spPr>
        <p:txBody>
          <a:bodyPr>
            <a:noAutofit/>
          </a:bodyPr>
          <a:lstStyle/>
          <a:p>
            <a:pPr algn="l"/>
            <a:r>
              <a:rPr lang="tr-TR" sz="4000" dirty="0">
                <a:solidFill>
                  <a:srgbClr val="5C9138"/>
                </a:solidFill>
              </a:rPr>
              <a:t>Referanslar</a:t>
            </a:r>
          </a:p>
        </p:txBody>
      </p:sp>
      <p:sp>
        <p:nvSpPr>
          <p:cNvPr id="3" name="Alt Başlık 2">
            <a:extLst>
              <a:ext uri="{FF2B5EF4-FFF2-40B4-BE49-F238E27FC236}">
                <a16:creationId xmlns:a16="http://schemas.microsoft.com/office/drawing/2014/main" id="{6C43D696-5A94-49E5-8C92-8F1908C6C775}"/>
              </a:ext>
            </a:extLst>
          </p:cNvPr>
          <p:cNvSpPr>
            <a:spLocks noGrp="1"/>
          </p:cNvSpPr>
          <p:nvPr>
            <p:ph type="subTitle" idx="1"/>
          </p:nvPr>
        </p:nvSpPr>
        <p:spPr>
          <a:xfrm>
            <a:off x="116112" y="886145"/>
            <a:ext cx="12222192" cy="5242427"/>
          </a:xfrm>
        </p:spPr>
        <p:txBody>
          <a:bodyPr>
            <a:noAutofit/>
          </a:bodyPr>
          <a:lstStyle/>
          <a:p>
            <a:pPr marL="342900" indent="-342900" algn="l">
              <a:buFont typeface="Calibri" panose="020F0502020204030204" pitchFamily="34" charset="0"/>
              <a:buChar char="∞"/>
            </a:pPr>
            <a:r>
              <a:rPr lang="tr-TR" sz="1600" dirty="0"/>
              <a:t>[1] </a:t>
            </a:r>
            <a:r>
              <a:rPr lang="tr-TR" sz="1600" dirty="0" err="1"/>
              <a:t>Deep</a:t>
            </a:r>
            <a:r>
              <a:rPr lang="tr-TR" sz="1600" dirty="0"/>
              <a:t> Learning Basic, deeplearning.mit.edu, 2019. </a:t>
            </a:r>
          </a:p>
          <a:p>
            <a:pPr marL="342900" indent="-342900" algn="l">
              <a:buFont typeface="Calibri" panose="020F0502020204030204" pitchFamily="34" charset="0"/>
              <a:buChar char="∞"/>
            </a:pPr>
            <a:r>
              <a:rPr lang="tr-TR" sz="1600" dirty="0"/>
              <a:t>[2] </a:t>
            </a:r>
            <a:r>
              <a:rPr lang="en-US" altLang="en-US" sz="1600" dirty="0"/>
              <a:t>Chollet, F. (2017). Deep learning with python. Manning Publications.</a:t>
            </a:r>
            <a:endParaRPr lang="tr-TR" altLang="en-US" sz="1600" dirty="0"/>
          </a:p>
          <a:p>
            <a:pPr marL="342900" indent="-342900" algn="l">
              <a:buFont typeface="Calibri" panose="020F0502020204030204" pitchFamily="34" charset="0"/>
              <a:buChar char="∞"/>
            </a:pPr>
            <a:r>
              <a:rPr lang="tr-TR" altLang="en-US" sz="1600" dirty="0"/>
              <a:t>[3] 6.S191 </a:t>
            </a:r>
            <a:r>
              <a:rPr lang="tr-TR" altLang="en-US" sz="1600" dirty="0" err="1"/>
              <a:t>Introduction</a:t>
            </a:r>
            <a:r>
              <a:rPr lang="tr-TR" altLang="en-US" sz="1600" dirty="0"/>
              <a:t> </a:t>
            </a:r>
            <a:r>
              <a:rPr lang="tr-TR" altLang="en-US" sz="1600" dirty="0" err="1"/>
              <a:t>to</a:t>
            </a:r>
            <a:r>
              <a:rPr lang="tr-TR" altLang="en-US" sz="1600" dirty="0"/>
              <a:t> </a:t>
            </a:r>
            <a:r>
              <a:rPr lang="tr-TR" altLang="en-US" sz="1600" dirty="0" err="1"/>
              <a:t>Deep</a:t>
            </a:r>
            <a:r>
              <a:rPr lang="tr-TR" altLang="en-US" sz="1600" dirty="0"/>
              <a:t> Learning, introtodeeplearning.com, 2020.</a:t>
            </a:r>
          </a:p>
          <a:p>
            <a:pPr marL="342900" indent="-342900" algn="l">
              <a:buFont typeface="Calibri" panose="020F0502020204030204" pitchFamily="34" charset="0"/>
              <a:buChar char="∞"/>
            </a:pPr>
            <a:r>
              <a:rPr lang="tr-TR" altLang="en-US" sz="1600" dirty="0"/>
              <a:t>[4] Web sitesi: </a:t>
            </a:r>
            <a:r>
              <a:rPr lang="tr-TR" altLang="en-US" sz="1600" dirty="0">
                <a:hlinkClick r:id="rId2"/>
              </a:rPr>
              <a:t>https://asiwassaying.me/2020/04/03/you-are-here/</a:t>
            </a:r>
            <a:r>
              <a:rPr lang="tr-TR" altLang="en-US" sz="1600" dirty="0"/>
              <a:t>, Erişim Tarihi:29.09.2022</a:t>
            </a:r>
          </a:p>
          <a:p>
            <a:pPr marL="342900" indent="-342900" algn="l">
              <a:buFont typeface="Calibri" panose="020F0502020204030204" pitchFamily="34" charset="0"/>
              <a:buChar char="∞"/>
            </a:pPr>
            <a:r>
              <a:rPr lang="tr-TR" altLang="en-US" sz="1600" dirty="0"/>
              <a:t>[5] Web </a:t>
            </a:r>
            <a:r>
              <a:rPr lang="tr-TR" altLang="en-US" sz="1600" dirty="0" err="1"/>
              <a:t>sites</a:t>
            </a:r>
            <a:r>
              <a:rPr lang="tr-TR" altLang="en-US" sz="1600" dirty="0"/>
              <a:t>: </a:t>
            </a:r>
            <a:r>
              <a:rPr lang="en-US" sz="1600" dirty="0">
                <a:hlinkClick r:id="rId3"/>
              </a:rPr>
              <a:t>https://www.kisa.link/Qghm</a:t>
            </a:r>
            <a:r>
              <a:rPr lang="tr-TR" sz="1600" dirty="0"/>
              <a:t>, Erişim tarihi:29.09.2022</a:t>
            </a:r>
          </a:p>
          <a:p>
            <a:pPr marL="342900" indent="-342900" algn="l">
              <a:buFont typeface="Calibri" panose="020F0502020204030204" pitchFamily="34" charset="0"/>
              <a:buChar char="∞"/>
            </a:pPr>
            <a:r>
              <a:rPr lang="tr-TR" altLang="en-US" sz="1600" dirty="0"/>
              <a:t>[6] Web sitesi: </a:t>
            </a:r>
            <a:r>
              <a:rPr lang="en-US" sz="1600" dirty="0"/>
              <a:t>https://www.kisa.link/Qghp</a:t>
            </a:r>
            <a:r>
              <a:rPr lang="tr-TR" sz="1600" dirty="0"/>
              <a:t>, Erişim tarihi:29.09.2022</a:t>
            </a:r>
          </a:p>
          <a:p>
            <a:pPr marL="342900" indent="-342900" algn="l">
              <a:buFont typeface="Calibri" panose="020F0502020204030204" pitchFamily="34" charset="0"/>
              <a:buChar char="∞"/>
            </a:pPr>
            <a:r>
              <a:rPr lang="tr-TR" altLang="en-US" sz="1600" dirty="0"/>
              <a:t>[7] </a:t>
            </a:r>
            <a:r>
              <a:rPr lang="en-US" sz="1600" dirty="0"/>
              <a:t>Zhang, J. (2019). Basic neural units of the brain: neurons, synapses and action potential. </a:t>
            </a:r>
            <a:r>
              <a:rPr lang="en-US" sz="1600" i="1" dirty="0" err="1"/>
              <a:t>arXiv</a:t>
            </a:r>
            <a:r>
              <a:rPr lang="en-US" sz="1600" i="1" dirty="0"/>
              <a:t> preprint arXiv:1906.01703</a:t>
            </a:r>
            <a:r>
              <a:rPr lang="en-US" sz="1600" dirty="0"/>
              <a:t>.</a:t>
            </a:r>
            <a:endParaRPr lang="tr-TR" sz="1600" dirty="0"/>
          </a:p>
          <a:p>
            <a:pPr marL="342900" indent="-342900" algn="l">
              <a:buFont typeface="Calibri" panose="020F0502020204030204" pitchFamily="34" charset="0"/>
              <a:buChar char="∞"/>
            </a:pPr>
            <a:r>
              <a:rPr lang="tr-TR" altLang="en-US" sz="1600" dirty="0"/>
              <a:t>[8] </a:t>
            </a:r>
            <a:r>
              <a:rPr lang="tr-TR" sz="1600" dirty="0" err="1"/>
              <a:t>Deep</a:t>
            </a:r>
            <a:r>
              <a:rPr lang="tr-TR" sz="1600" dirty="0"/>
              <a:t> Learning: </a:t>
            </a:r>
            <a:r>
              <a:rPr lang="tr-TR" sz="1600" dirty="0" err="1"/>
              <a:t>State</a:t>
            </a:r>
            <a:r>
              <a:rPr lang="tr-TR" sz="1600" dirty="0"/>
              <a:t> of </a:t>
            </a:r>
            <a:r>
              <a:rPr lang="tr-TR" sz="1600" dirty="0" err="1"/>
              <a:t>the</a:t>
            </a:r>
            <a:r>
              <a:rPr lang="tr-TR" sz="1600" dirty="0"/>
              <a:t> Art, deeplearning.mit.edu, 2020.</a:t>
            </a:r>
          </a:p>
          <a:p>
            <a:pPr marL="342900" indent="-342900" algn="l">
              <a:buFont typeface="Calibri" panose="020F0502020204030204" pitchFamily="34" charset="0"/>
              <a:buChar char="∞"/>
            </a:pPr>
            <a:r>
              <a:rPr lang="tr-TR" altLang="en-US" sz="1600" dirty="0"/>
              <a:t>[9] Web sitesi: </a:t>
            </a:r>
            <a:r>
              <a:rPr lang="tr-TR" altLang="en-US" sz="1600" dirty="0">
                <a:hlinkClick r:id="rId4"/>
              </a:rPr>
              <a:t>https://www.youtube.com/watch?v=AG83rYwd-Jw</a:t>
            </a:r>
            <a:r>
              <a:rPr lang="tr-TR" altLang="en-US" sz="1600" dirty="0"/>
              <a:t>, Erişim Tarihi: 30.09.2022</a:t>
            </a:r>
          </a:p>
          <a:p>
            <a:pPr marL="342900" indent="-342900" algn="l">
              <a:buFont typeface="Calibri" panose="020F0502020204030204" pitchFamily="34" charset="0"/>
              <a:buChar char="∞"/>
            </a:pPr>
            <a:r>
              <a:rPr lang="tr-TR" altLang="en-US" sz="1600" dirty="0"/>
              <a:t>[10] Web sitesi: </a:t>
            </a:r>
            <a:r>
              <a:rPr lang="tr-TR" altLang="en-US" sz="1600" dirty="0">
                <a:hlinkClick r:id="rId5"/>
              </a:rPr>
              <a:t>https://www.geeksforgeeks.org/top-10-algorithms-every-machine-learning-engineer-should-know/</a:t>
            </a:r>
            <a:r>
              <a:rPr lang="tr-TR" altLang="en-US" sz="1600" dirty="0"/>
              <a:t>, Erişim Tarihi: 1.10.2022</a:t>
            </a:r>
          </a:p>
          <a:p>
            <a:pPr marL="342900" indent="-342900" algn="l">
              <a:buFont typeface="Calibri" panose="020F0502020204030204" pitchFamily="34" charset="0"/>
              <a:buChar char="∞"/>
            </a:pPr>
            <a:r>
              <a:rPr lang="tr-TR" sz="1600" dirty="0"/>
              <a:t>[11] Web sitesi: </a:t>
            </a:r>
            <a:r>
              <a:rPr lang="tr-TR" sz="1600" dirty="0">
                <a:hlinkClick r:id="rId6"/>
              </a:rPr>
              <a:t>https://ml.berkeley.edu/blog/posts/crash-course/part-1/</a:t>
            </a:r>
            <a:r>
              <a:rPr lang="tr-TR" sz="1600" dirty="0"/>
              <a:t> ,Erişim tarihi: 1.10.2022</a:t>
            </a:r>
          </a:p>
          <a:p>
            <a:pPr marL="342900" indent="-342900" algn="l">
              <a:buFont typeface="Calibri" panose="020F0502020204030204" pitchFamily="34" charset="0"/>
              <a:buChar char="∞"/>
            </a:pPr>
            <a:r>
              <a:rPr lang="tr-TR" altLang="en-US" sz="1600" dirty="0">
                <a:latin typeface="Arial" panose="020B0604020202020204" pitchFamily="34" charset="0"/>
              </a:rPr>
              <a:t>[12] </a:t>
            </a:r>
            <a:r>
              <a:rPr lang="en-US" sz="1600" dirty="0"/>
              <a:t>Grewal, R. K., &amp; Das, S. (2013). Microarray data analysis: Gaining biological insights. </a:t>
            </a:r>
            <a:r>
              <a:rPr lang="en-US" sz="1600" i="1" dirty="0"/>
              <a:t>Journal of Biomedical Science and Engineering</a:t>
            </a:r>
            <a:r>
              <a:rPr lang="en-US" sz="1600" dirty="0"/>
              <a:t>, </a:t>
            </a:r>
            <a:r>
              <a:rPr lang="en-US" sz="1600" i="1" dirty="0"/>
              <a:t>2013</a:t>
            </a:r>
            <a:r>
              <a:rPr lang="en-US" sz="1600" dirty="0"/>
              <a:t>.</a:t>
            </a:r>
            <a:endParaRPr lang="tr-TR" sz="1600" dirty="0"/>
          </a:p>
          <a:p>
            <a:pPr marL="342900" indent="-342900" algn="l">
              <a:buFont typeface="Calibri" panose="020F0502020204030204" pitchFamily="34" charset="0"/>
              <a:buChar char="∞"/>
            </a:pPr>
            <a:r>
              <a:rPr lang="tr-TR" sz="1600" dirty="0"/>
              <a:t>[13] </a:t>
            </a:r>
            <a:r>
              <a:rPr lang="en-US" sz="1600" dirty="0"/>
              <a:t>TensorFlow in 1 Day: Make your own Neural Network</a:t>
            </a:r>
            <a:r>
              <a:rPr lang="tr-TR" sz="1600" dirty="0"/>
              <a:t>, </a:t>
            </a:r>
            <a:r>
              <a:rPr lang="en-US" sz="1600" dirty="0"/>
              <a:t>Krishna </a:t>
            </a:r>
            <a:r>
              <a:rPr lang="en-US" sz="1600" dirty="0" err="1"/>
              <a:t>Rungta</a:t>
            </a:r>
            <a:r>
              <a:rPr lang="tr-TR" sz="1600" dirty="0"/>
              <a:t>, 2018.</a:t>
            </a:r>
          </a:p>
          <a:p>
            <a:pPr marL="342900" indent="-342900" algn="l">
              <a:buFont typeface="Calibri" panose="020F0502020204030204" pitchFamily="34" charset="0"/>
              <a:buChar char="∞"/>
            </a:pPr>
            <a:r>
              <a:rPr lang="tr-TR" sz="1600" dirty="0"/>
              <a:t>[14] Web sitesi: </a:t>
            </a:r>
            <a:r>
              <a:rPr lang="tr-TR" sz="1600" dirty="0">
                <a:hlinkClick r:id="rId7"/>
              </a:rPr>
              <a:t>https://www.slideshare.net/SebastianRaschka/nextgen-talk-022015/8-Learning_Labeled_data_Direct_feedback</a:t>
            </a:r>
            <a:r>
              <a:rPr lang="tr-TR" sz="1600" dirty="0"/>
              <a:t>, Erişim Tarihi: 3.10.2022</a:t>
            </a:r>
          </a:p>
          <a:p>
            <a:pPr marL="342900" indent="-342900" algn="l">
              <a:buFont typeface="Calibri" panose="020F0502020204030204" pitchFamily="34" charset="0"/>
              <a:buChar char="∞"/>
            </a:pPr>
            <a:endParaRPr lang="en-US" altLang="en-US" sz="1600" dirty="0">
              <a:latin typeface="Arial" panose="020B0604020202020204" pitchFamily="34" charset="0"/>
            </a:endParaRPr>
          </a:p>
          <a:p>
            <a:pPr algn="l"/>
            <a:r>
              <a:rPr lang="tr-TR" sz="1600" dirty="0"/>
              <a:t> </a:t>
            </a:r>
          </a:p>
          <a:p>
            <a:pPr marL="342900" indent="-342900" algn="l">
              <a:buFont typeface="Calibri" panose="020F0502020204030204" pitchFamily="34" charset="0"/>
              <a:buChar char="∞"/>
            </a:pPr>
            <a:endParaRPr lang="tr-TR" sz="1600" dirty="0"/>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23</a:t>
            </a:fld>
            <a:endParaRPr lang="tr-TR"/>
          </a:p>
        </p:txBody>
      </p:sp>
      <p:sp>
        <p:nvSpPr>
          <p:cNvPr id="4" name="Rectangle 1">
            <a:extLst>
              <a:ext uri="{FF2B5EF4-FFF2-40B4-BE49-F238E27FC236}">
                <a16:creationId xmlns:a16="http://schemas.microsoft.com/office/drawing/2014/main" id="{85DBB3B6-C75D-4729-F71C-32F4D318E4AF}"/>
              </a:ext>
            </a:extLst>
          </p:cNvPr>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838F9D"/>
                </a:solidFill>
                <a:effectLst/>
                <a:latin typeface="Circular"/>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0566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Effect transition="in" filter="fade">
                                      <p:cBhvr>
                                        <p:cTn id="7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2614896" cy="585798"/>
          </a:xfrm>
        </p:spPr>
        <p:txBody>
          <a:bodyPr>
            <a:noAutofit/>
          </a:bodyPr>
          <a:lstStyle/>
          <a:p>
            <a:pPr algn="l"/>
            <a:r>
              <a:rPr lang="tr-TR" sz="4000" dirty="0">
                <a:solidFill>
                  <a:srgbClr val="5C9138"/>
                </a:solidFill>
              </a:rPr>
              <a:t>Referanslar</a:t>
            </a:r>
          </a:p>
        </p:txBody>
      </p:sp>
      <p:sp>
        <p:nvSpPr>
          <p:cNvPr id="3" name="Alt Başlık 2">
            <a:extLst>
              <a:ext uri="{FF2B5EF4-FFF2-40B4-BE49-F238E27FC236}">
                <a16:creationId xmlns:a16="http://schemas.microsoft.com/office/drawing/2014/main" id="{6C43D696-5A94-49E5-8C92-8F1908C6C775}"/>
              </a:ext>
            </a:extLst>
          </p:cNvPr>
          <p:cNvSpPr>
            <a:spLocks noGrp="1"/>
          </p:cNvSpPr>
          <p:nvPr>
            <p:ph type="subTitle" idx="1"/>
          </p:nvPr>
        </p:nvSpPr>
        <p:spPr>
          <a:xfrm>
            <a:off x="116112" y="747395"/>
            <a:ext cx="12222192" cy="5608955"/>
          </a:xfrm>
        </p:spPr>
        <p:txBody>
          <a:bodyPr>
            <a:noAutofit/>
          </a:bodyPr>
          <a:lstStyle/>
          <a:p>
            <a:pPr marL="342900" indent="-342900" algn="l">
              <a:buFont typeface="Calibri" panose="020F0502020204030204" pitchFamily="34" charset="0"/>
              <a:buChar char="∞"/>
            </a:pPr>
            <a:r>
              <a:rPr lang="tr-TR" sz="1600" dirty="0"/>
              <a:t>[15] Web sitesi: </a:t>
            </a:r>
            <a:r>
              <a:rPr lang="tr-TR" sz="1600" dirty="0">
                <a:hlinkClick r:id="rId2"/>
              </a:rPr>
              <a:t>https://www.youtube.com/watch?v=aircAruvnKk</a:t>
            </a:r>
            <a:r>
              <a:rPr lang="tr-TR" sz="1600" dirty="0"/>
              <a:t>, Erişim Tarihi: 10.10.2022</a:t>
            </a:r>
          </a:p>
          <a:p>
            <a:pPr marL="342900" indent="-342900" algn="l">
              <a:buFont typeface="Calibri" panose="020F0502020204030204" pitchFamily="34" charset="0"/>
              <a:buChar char="∞"/>
            </a:pPr>
            <a:r>
              <a:rPr lang="tr-TR" sz="1600" dirty="0"/>
              <a:t>[16] </a:t>
            </a:r>
            <a:r>
              <a:rPr lang="tr-TR" sz="1600" dirty="0" err="1"/>
              <a:t>Öztemel</a:t>
            </a:r>
            <a:r>
              <a:rPr lang="tr-TR" sz="1600" dirty="0"/>
              <a:t>, E.; Yapay Sinir Ağları; Papatya Bilim Yayıncılık; İstanbul; 2012</a:t>
            </a:r>
          </a:p>
          <a:p>
            <a:pPr marL="342900" indent="-342900" algn="l">
              <a:buFont typeface="Calibri" panose="020F0502020204030204" pitchFamily="34" charset="0"/>
              <a:buChar char="∞"/>
            </a:pPr>
            <a:r>
              <a:rPr lang="tr-TR" sz="1600" dirty="0"/>
              <a:t>[17] Web sitesi: https://bit.ly/3VdJsW1, Erişim Tarihi: 10.10.2022</a:t>
            </a:r>
          </a:p>
          <a:p>
            <a:pPr marL="342900" indent="-342900" algn="l">
              <a:buFont typeface="Calibri" panose="020F0502020204030204" pitchFamily="34" charset="0"/>
              <a:buChar char="∞"/>
            </a:pPr>
            <a:r>
              <a:rPr lang="tr-TR" altLang="en-US" sz="1600" dirty="0"/>
              <a:t>[18] Web sitesi: </a:t>
            </a:r>
            <a:r>
              <a:rPr lang="tr-TR" altLang="en-US" sz="1600" dirty="0">
                <a:hlinkClick r:id="rId3">
                  <a:extLst>
                    <a:ext uri="{A12FA001-AC4F-418D-AE19-62706E023703}">
                      <ahyp:hlinkClr xmlns:ahyp="http://schemas.microsoft.com/office/drawing/2018/hyperlinkcolor" val="tx"/>
                    </a:ext>
                  </a:extLst>
                </a:hlinkClick>
              </a:rPr>
              <a:t>https://www.cs.toronto.edu/~kriz/cifar.html</a:t>
            </a:r>
            <a:r>
              <a:rPr lang="tr-TR" altLang="en-US" sz="1600" dirty="0"/>
              <a:t>, Erişim Tarihi: 10.10.2022</a:t>
            </a:r>
          </a:p>
          <a:p>
            <a:pPr marL="342900" indent="-342900" algn="l">
              <a:buFont typeface="Calibri" panose="020F0502020204030204" pitchFamily="34" charset="0"/>
              <a:buChar char="∞"/>
            </a:pPr>
            <a:r>
              <a:rPr lang="tr-TR" altLang="en-US" sz="1600" dirty="0"/>
              <a:t>[19] Web sitesi: </a:t>
            </a:r>
            <a:r>
              <a:rPr lang="tr-TR" altLang="en-US" sz="1600" dirty="0">
                <a:hlinkClick r:id="rId4"/>
              </a:rPr>
              <a:t>https://bit.ly/3CgfPL8</a:t>
            </a:r>
            <a:r>
              <a:rPr lang="tr-TR" altLang="en-US" sz="1600" dirty="0"/>
              <a:t>, Erişim Tarihi: 10.10.2022</a:t>
            </a:r>
          </a:p>
          <a:p>
            <a:pPr marL="342900" indent="-342900" algn="l">
              <a:buFont typeface="Calibri" panose="020F0502020204030204" pitchFamily="34" charset="0"/>
              <a:buChar char="∞"/>
            </a:pPr>
            <a:r>
              <a:rPr lang="tr-TR" altLang="en-US" sz="1600" dirty="0"/>
              <a:t>[20] Web sitesi: </a:t>
            </a:r>
            <a:r>
              <a:rPr lang="tr-TR" altLang="en-US" sz="1600" dirty="0">
                <a:hlinkClick r:id="rId5"/>
              </a:rPr>
              <a:t>https://makeavideo.studio/</a:t>
            </a:r>
            <a:r>
              <a:rPr lang="tr-TR" altLang="en-US" sz="1600" dirty="0"/>
              <a:t>, Erişim Tarihi: 10.10.2022</a:t>
            </a:r>
          </a:p>
          <a:p>
            <a:pPr marL="342900" indent="-342900" algn="l">
              <a:buFont typeface="Calibri" panose="020F0502020204030204" pitchFamily="34" charset="0"/>
              <a:buChar char="∞"/>
            </a:pPr>
            <a:r>
              <a:rPr lang="tr-TR" altLang="en-US" sz="1600" dirty="0"/>
              <a:t>[21] Web sitesi: </a:t>
            </a:r>
            <a:r>
              <a:rPr lang="tr-TR" altLang="en-US" sz="1600" dirty="0">
                <a:hlinkClick r:id="rId6"/>
              </a:rPr>
              <a:t>https://gtnr.it/3rLFXc3</a:t>
            </a:r>
            <a:r>
              <a:rPr lang="tr-TR" altLang="en-US" sz="1600" dirty="0"/>
              <a:t>, Erişim Tarihi: 12.10.2022</a:t>
            </a:r>
          </a:p>
          <a:p>
            <a:pPr marL="342900" indent="-342900" algn="l">
              <a:buFont typeface="Calibri" panose="020F0502020204030204" pitchFamily="34" charset="0"/>
              <a:buChar char="∞"/>
            </a:pPr>
            <a:r>
              <a:rPr lang="tr-TR" altLang="en-US" sz="1600" dirty="0"/>
              <a:t>[22] Web sitesi: </a:t>
            </a:r>
            <a:r>
              <a:rPr lang="tr-TR" altLang="en-US" sz="1600" dirty="0">
                <a:hlinkClick r:id="rId7"/>
              </a:rPr>
              <a:t>https://bit.ly/3s2keN4</a:t>
            </a:r>
            <a:r>
              <a:rPr lang="tr-TR" altLang="en-US" sz="1600" dirty="0"/>
              <a:t>, Erişim Tarihi: 17.10.2022</a:t>
            </a:r>
          </a:p>
          <a:p>
            <a:pPr marL="342900" indent="-342900" algn="l">
              <a:buFont typeface="Calibri" panose="020F0502020204030204" pitchFamily="34" charset="0"/>
              <a:buChar char="∞"/>
            </a:pPr>
            <a:r>
              <a:rPr lang="tr-TR" altLang="en-US" sz="1600" dirty="0"/>
              <a:t>[23] Web sitesi: </a:t>
            </a:r>
            <a:r>
              <a:rPr lang="tr-TR" altLang="en-US" sz="1600" dirty="0">
                <a:hlinkClick r:id="rId8"/>
              </a:rPr>
              <a:t>https://www.youtube.com/watch?v=_xkZwJ0H9IU</a:t>
            </a:r>
            <a:r>
              <a:rPr lang="tr-TR" altLang="en-US" sz="1600" dirty="0"/>
              <a:t>, Erişim Tarihi: 17.10.2022</a:t>
            </a:r>
          </a:p>
          <a:p>
            <a:pPr marL="342900" indent="-342900" algn="l">
              <a:buFont typeface="Calibri" panose="020F0502020204030204" pitchFamily="34" charset="0"/>
              <a:buChar char="∞"/>
            </a:pPr>
            <a:r>
              <a:rPr lang="tr-TR" altLang="en-US" sz="1600" dirty="0"/>
              <a:t>[24] Web sitesi: </a:t>
            </a:r>
            <a:r>
              <a:rPr lang="tr-TR" altLang="en-US" sz="1600" dirty="0">
                <a:hlinkClick r:id="rId9"/>
              </a:rPr>
              <a:t>https://bit.ly/3MBain4</a:t>
            </a:r>
            <a:r>
              <a:rPr lang="tr-TR" altLang="en-US" sz="1600" dirty="0"/>
              <a:t>, Erişim Tarihi: 17.10.2022</a:t>
            </a:r>
          </a:p>
          <a:p>
            <a:pPr marL="342900" indent="-342900" algn="l">
              <a:buFont typeface="Calibri" panose="020F0502020204030204" pitchFamily="34" charset="0"/>
              <a:buChar char="∞"/>
            </a:pPr>
            <a:r>
              <a:rPr lang="tr-TR" altLang="en-US" sz="1600" dirty="0"/>
              <a:t>[25] Web sitesi: </a:t>
            </a:r>
            <a:r>
              <a:rPr lang="tr-TR" altLang="en-US" sz="1600" dirty="0">
                <a:hlinkClick r:id="rId10"/>
              </a:rPr>
              <a:t>https://bit.ly/3S9AuXb</a:t>
            </a:r>
            <a:r>
              <a:rPr lang="tr-TR" altLang="en-US" sz="1600" dirty="0"/>
              <a:t>, Erişim Tarihi: 17.10.2022</a:t>
            </a:r>
          </a:p>
          <a:p>
            <a:pPr marL="342900" indent="-342900" algn="l">
              <a:buFont typeface="Calibri" panose="020F0502020204030204" pitchFamily="34" charset="0"/>
              <a:buChar char="∞"/>
            </a:pPr>
            <a:r>
              <a:rPr lang="tr-TR" altLang="en-US" sz="1600" dirty="0"/>
              <a:t>[26] Web sitesi: </a:t>
            </a:r>
            <a:r>
              <a:rPr lang="tr-TR" altLang="en-US" sz="1600" dirty="0">
                <a:hlinkClick r:id="rId11"/>
              </a:rPr>
              <a:t>https://bit.ly/3CDs8l0</a:t>
            </a:r>
            <a:r>
              <a:rPr lang="tr-TR" altLang="en-US" sz="1600" dirty="0"/>
              <a:t>, Erişim Tarihi: 17.10.2022</a:t>
            </a:r>
          </a:p>
          <a:p>
            <a:pPr marL="342900" indent="-342900" algn="l">
              <a:buFont typeface="Calibri" panose="020F0502020204030204" pitchFamily="34" charset="0"/>
              <a:buChar char="∞"/>
            </a:pPr>
            <a:r>
              <a:rPr lang="tr-TR" altLang="en-US" sz="1600" dirty="0"/>
              <a:t>[27] Web sitesi: </a:t>
            </a:r>
            <a:r>
              <a:rPr lang="tr-TR" altLang="en-US" sz="1600" dirty="0">
                <a:hlinkClick r:id="rId12"/>
              </a:rPr>
              <a:t>https://cs231n.github.io/neural-networks-1/</a:t>
            </a:r>
            <a:r>
              <a:rPr lang="tr-TR" altLang="en-US" sz="1600" dirty="0"/>
              <a:t>, Erişim Tarihi: 17.10.2022</a:t>
            </a:r>
          </a:p>
          <a:p>
            <a:pPr marL="342900" indent="-342900" algn="l">
              <a:buFont typeface="Calibri" panose="020F0502020204030204" pitchFamily="34" charset="0"/>
              <a:buChar char="∞"/>
            </a:pPr>
            <a:r>
              <a:rPr lang="tr-TR" altLang="en-US" sz="1600" dirty="0"/>
              <a:t>[28] Web sitesi: </a:t>
            </a:r>
            <a:r>
              <a:rPr lang="tr-TR" altLang="en-US" sz="1600" dirty="0">
                <a:hlinkClick r:id="rId13"/>
              </a:rPr>
              <a:t>https://en.wikipedia.org/wiki/Neural_network</a:t>
            </a:r>
            <a:r>
              <a:rPr lang="tr-TR" altLang="en-US" sz="1600" dirty="0"/>
              <a:t>, Erişim Tarihi: 17.10.2022</a:t>
            </a:r>
          </a:p>
          <a:p>
            <a:pPr marL="342900" indent="-342900" algn="l">
              <a:buFont typeface="Calibri" panose="020F0502020204030204" pitchFamily="34" charset="0"/>
              <a:buChar char="∞"/>
            </a:pPr>
            <a:r>
              <a:rPr lang="tr-TR" altLang="en-US" sz="1600" dirty="0"/>
              <a:t>[29] </a:t>
            </a:r>
            <a:r>
              <a:rPr lang="tr-TR" altLang="en-US" sz="1600" dirty="0" err="1"/>
              <a:t>Kinsley</a:t>
            </a:r>
            <a:r>
              <a:rPr lang="tr-TR" altLang="en-US" sz="1600" dirty="0"/>
              <a:t>, H., </a:t>
            </a:r>
            <a:r>
              <a:rPr lang="tr-TR" altLang="en-US" sz="1600" dirty="0" err="1"/>
              <a:t>Kukiela</a:t>
            </a:r>
            <a:r>
              <a:rPr lang="tr-TR" altLang="en-US" sz="1600" dirty="0"/>
              <a:t>, D.; </a:t>
            </a:r>
            <a:r>
              <a:rPr lang="tr-TR" altLang="en-US" sz="1600" dirty="0" err="1"/>
              <a:t>Neural</a:t>
            </a:r>
            <a:r>
              <a:rPr lang="tr-TR" altLang="en-US" sz="1600" dirty="0"/>
              <a:t> Networks </a:t>
            </a:r>
            <a:r>
              <a:rPr lang="tr-TR" altLang="en-US" sz="1600" dirty="0" err="1"/>
              <a:t>from</a:t>
            </a:r>
            <a:r>
              <a:rPr lang="tr-TR" altLang="en-US" sz="1600" dirty="0"/>
              <a:t> </a:t>
            </a:r>
            <a:r>
              <a:rPr lang="tr-TR" altLang="en-US" sz="1600" dirty="0" err="1"/>
              <a:t>Scratch</a:t>
            </a:r>
            <a:r>
              <a:rPr lang="tr-TR" altLang="en-US" sz="1600" dirty="0"/>
              <a:t> in Python.</a:t>
            </a:r>
          </a:p>
          <a:p>
            <a:pPr marL="342900" indent="-342900" algn="l">
              <a:buFont typeface="Calibri" panose="020F0502020204030204" pitchFamily="34" charset="0"/>
              <a:buChar char="∞"/>
            </a:pPr>
            <a:r>
              <a:rPr lang="tr-TR" altLang="en-US" sz="1600" dirty="0"/>
              <a:t>[30] </a:t>
            </a:r>
            <a:r>
              <a:rPr lang="tr-TR" altLang="en-US" sz="1600" dirty="0" err="1"/>
              <a:t>Rashid</a:t>
            </a:r>
            <a:r>
              <a:rPr lang="tr-TR" altLang="en-US" sz="1600" dirty="0"/>
              <a:t>, T.; </a:t>
            </a:r>
            <a:r>
              <a:rPr lang="tr-TR" altLang="en-US" sz="1600" dirty="0" err="1"/>
              <a:t>Make</a:t>
            </a:r>
            <a:r>
              <a:rPr lang="tr-TR" altLang="en-US" sz="1600" dirty="0"/>
              <a:t> </a:t>
            </a:r>
            <a:r>
              <a:rPr lang="tr-TR" altLang="en-US" sz="1600" dirty="0" err="1"/>
              <a:t>Your</a:t>
            </a:r>
            <a:r>
              <a:rPr lang="tr-TR" altLang="en-US" sz="1600" dirty="0"/>
              <a:t> </a:t>
            </a:r>
            <a:r>
              <a:rPr lang="tr-TR" altLang="en-US" sz="1600" dirty="0" err="1"/>
              <a:t>Own</a:t>
            </a:r>
            <a:r>
              <a:rPr lang="tr-TR" altLang="en-US" sz="1600" dirty="0"/>
              <a:t> </a:t>
            </a:r>
            <a:r>
              <a:rPr lang="tr-TR" altLang="en-US" sz="1600" dirty="0" err="1"/>
              <a:t>Neural</a:t>
            </a:r>
            <a:r>
              <a:rPr lang="tr-TR" altLang="en-US" sz="1600" dirty="0"/>
              <a:t> Network.</a:t>
            </a:r>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en-US" altLang="en-US" sz="1600" dirty="0"/>
          </a:p>
          <a:p>
            <a:pPr algn="l"/>
            <a:r>
              <a:rPr lang="tr-TR" sz="1600" dirty="0"/>
              <a:t> </a:t>
            </a:r>
          </a:p>
          <a:p>
            <a:pPr marL="342900" indent="-342900" algn="l">
              <a:buFont typeface="Calibri" panose="020F0502020204030204" pitchFamily="34" charset="0"/>
              <a:buChar char="∞"/>
            </a:pPr>
            <a:endParaRPr lang="tr-TR" sz="1600" dirty="0"/>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24</a:t>
            </a:fld>
            <a:endParaRPr lang="tr-TR"/>
          </a:p>
        </p:txBody>
      </p:sp>
      <p:sp>
        <p:nvSpPr>
          <p:cNvPr id="4" name="Rectangle 1">
            <a:extLst>
              <a:ext uri="{FF2B5EF4-FFF2-40B4-BE49-F238E27FC236}">
                <a16:creationId xmlns:a16="http://schemas.microsoft.com/office/drawing/2014/main" id="{85DBB3B6-C75D-4729-F71C-32F4D318E4AF}"/>
              </a:ext>
            </a:extLst>
          </p:cNvPr>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838F9D"/>
                </a:solidFill>
                <a:effectLst/>
                <a:latin typeface="Circular"/>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375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
                                            <p:txEl>
                                              <p:pRg st="21" end="21"/>
                                            </p:txEl>
                                          </p:spTgt>
                                        </p:tgtEl>
                                        <p:attrNameLst>
                                          <p:attrName>style.visibility</p:attrName>
                                        </p:attrNameLst>
                                      </p:cBhvr>
                                      <p:to>
                                        <p:strVal val="visible"/>
                                      </p:to>
                                    </p:set>
                                    <p:animEffect transition="in" filter="fade">
                                      <p:cBhvr>
                                        <p:cTn id="87"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6112" y="72570"/>
            <a:ext cx="2614896" cy="585798"/>
          </a:xfrm>
        </p:spPr>
        <p:txBody>
          <a:bodyPr>
            <a:noAutofit/>
          </a:bodyPr>
          <a:lstStyle/>
          <a:p>
            <a:pPr algn="l"/>
            <a:r>
              <a:rPr lang="tr-TR" sz="4000" dirty="0">
                <a:solidFill>
                  <a:srgbClr val="5C9138"/>
                </a:solidFill>
              </a:rPr>
              <a:t>Referanslar</a:t>
            </a:r>
          </a:p>
        </p:txBody>
      </p:sp>
      <p:sp>
        <p:nvSpPr>
          <p:cNvPr id="3" name="Alt Başlık 2">
            <a:extLst>
              <a:ext uri="{FF2B5EF4-FFF2-40B4-BE49-F238E27FC236}">
                <a16:creationId xmlns:a16="http://schemas.microsoft.com/office/drawing/2014/main" id="{6C43D696-5A94-49E5-8C92-8F1908C6C775}"/>
              </a:ext>
            </a:extLst>
          </p:cNvPr>
          <p:cNvSpPr>
            <a:spLocks noGrp="1"/>
          </p:cNvSpPr>
          <p:nvPr>
            <p:ph type="subTitle" idx="1"/>
          </p:nvPr>
        </p:nvSpPr>
        <p:spPr>
          <a:xfrm>
            <a:off x="116112" y="747395"/>
            <a:ext cx="12222192" cy="5608955"/>
          </a:xfrm>
        </p:spPr>
        <p:txBody>
          <a:bodyPr>
            <a:noAutofit/>
          </a:bodyPr>
          <a:lstStyle/>
          <a:p>
            <a:pPr marL="342900" indent="-342900" algn="l">
              <a:buFont typeface="Calibri" panose="020F0502020204030204" pitchFamily="34" charset="0"/>
              <a:buChar char="∞"/>
            </a:pPr>
            <a:r>
              <a:rPr lang="tr-TR" sz="1600" dirty="0"/>
              <a:t>[31] Web sitesi: </a:t>
            </a:r>
            <a:r>
              <a:rPr lang="tr-TR" sz="1600" dirty="0">
                <a:hlinkClick r:id="rId2"/>
              </a:rPr>
              <a:t>https://bit.ly/3D7WDB6</a:t>
            </a:r>
            <a:r>
              <a:rPr lang="tr-TR" sz="1600" dirty="0"/>
              <a:t>, Erişim Tarihi: 18.10.2022</a:t>
            </a:r>
          </a:p>
          <a:p>
            <a:pPr marL="342900" indent="-342900" algn="l">
              <a:buFont typeface="Calibri" panose="020F0502020204030204" pitchFamily="34" charset="0"/>
              <a:buChar char="∞"/>
            </a:pPr>
            <a:r>
              <a:rPr lang="tr-TR" sz="1600" dirty="0"/>
              <a:t>[32] Web sitesi: </a:t>
            </a:r>
            <a:r>
              <a:rPr lang="tr-TR" sz="1600" dirty="0">
                <a:hlinkClick r:id="rId3"/>
              </a:rPr>
              <a:t>https://bit.ly/3D6mitS</a:t>
            </a:r>
            <a:r>
              <a:rPr lang="tr-TR" sz="1600" dirty="0"/>
              <a:t>, Erişim Tarihi: 18.10.2022</a:t>
            </a:r>
          </a:p>
          <a:p>
            <a:pPr marL="342900" indent="-342900" algn="l">
              <a:buFont typeface="Calibri" panose="020F0502020204030204" pitchFamily="34" charset="0"/>
              <a:buChar char="∞"/>
            </a:pPr>
            <a:r>
              <a:rPr lang="tr-TR" sz="1600" dirty="0"/>
              <a:t>[33] Web sitesi: </a:t>
            </a:r>
            <a:r>
              <a:rPr lang="tr-TR" sz="1600" dirty="0">
                <a:hlinkClick r:id="rId4"/>
              </a:rPr>
              <a:t>https://bit.ly/3yQOaQ1</a:t>
            </a:r>
            <a:r>
              <a:rPr lang="tr-TR" sz="1600" dirty="0"/>
              <a:t>,  Erişim Tarihi: 18.10.2022</a:t>
            </a:r>
          </a:p>
          <a:p>
            <a:pPr marL="342900" indent="-342900" algn="l">
              <a:buFont typeface="Calibri" panose="020F0502020204030204" pitchFamily="34" charset="0"/>
              <a:buChar char="∞"/>
            </a:pPr>
            <a:r>
              <a:rPr lang="tr-TR" sz="1600" dirty="0"/>
              <a:t>[34] Web sitesi: </a:t>
            </a:r>
            <a:r>
              <a:rPr lang="tr-TR" sz="1600" dirty="0">
                <a:hlinkClick r:id="rId5"/>
              </a:rPr>
              <a:t>https://bit.ly/3VMlQbw</a:t>
            </a:r>
            <a:r>
              <a:rPr lang="tr-TR" sz="1600" dirty="0"/>
              <a:t>, Erişim Tarihi: 18.10.2022</a:t>
            </a:r>
          </a:p>
          <a:p>
            <a:pPr marL="342900" indent="-342900" algn="l">
              <a:buFont typeface="Calibri" panose="020F0502020204030204" pitchFamily="34" charset="0"/>
              <a:buChar char="∞"/>
            </a:pPr>
            <a:r>
              <a:rPr lang="tr-TR" sz="1600" dirty="0"/>
              <a:t>[35] Web sitesi: </a:t>
            </a:r>
            <a:r>
              <a:rPr lang="tr-TR" sz="1600" dirty="0">
                <a:hlinkClick r:id="rId6"/>
              </a:rPr>
              <a:t>https://bit.ly/3MCKR4F</a:t>
            </a:r>
            <a:r>
              <a:rPr lang="tr-TR" sz="1600" dirty="0"/>
              <a:t>, Erişim Tarihi: 18.10.2022</a:t>
            </a:r>
          </a:p>
          <a:p>
            <a:pPr marL="342900" indent="-342900" algn="l">
              <a:buFont typeface="Calibri" panose="020F0502020204030204" pitchFamily="34" charset="0"/>
              <a:buChar char="∞"/>
            </a:pPr>
            <a:r>
              <a:rPr lang="tr-TR" sz="1600" dirty="0"/>
              <a:t>[36] Web sitesi: </a:t>
            </a:r>
            <a:r>
              <a:rPr lang="tr-TR" sz="1600" dirty="0">
                <a:hlinkClick r:id="rId7"/>
              </a:rPr>
              <a:t>https://bit.ly/3TN6fX7</a:t>
            </a:r>
            <a:r>
              <a:rPr lang="tr-TR" sz="1600" dirty="0"/>
              <a:t>, Erişim Tarihi: 24.10.2022</a:t>
            </a:r>
          </a:p>
          <a:p>
            <a:pPr marL="342900" indent="-342900" algn="l">
              <a:buFont typeface="Calibri" panose="020F0502020204030204" pitchFamily="34" charset="0"/>
              <a:buChar char="∞"/>
            </a:pPr>
            <a:r>
              <a:rPr lang="tr-TR" sz="1600" dirty="0"/>
              <a:t>[37] Web sitesi: </a:t>
            </a:r>
            <a:r>
              <a:rPr lang="tr-TR" sz="1600" dirty="0">
                <a:hlinkClick r:id="rId8"/>
              </a:rPr>
              <a:t>https://en.wikipedia.org/wiki/Perceptron</a:t>
            </a:r>
            <a:r>
              <a:rPr lang="tr-TR" sz="1600" dirty="0"/>
              <a:t>, Erişim Tarihi: 24.10.2022</a:t>
            </a:r>
          </a:p>
          <a:p>
            <a:pPr marL="342900" indent="-342900" algn="l">
              <a:buFont typeface="Calibri" panose="020F0502020204030204" pitchFamily="34" charset="0"/>
              <a:buChar char="∞"/>
            </a:pPr>
            <a:r>
              <a:rPr lang="tr-TR" sz="1600" dirty="0"/>
              <a:t>[38] Web sitesi: </a:t>
            </a:r>
            <a:r>
              <a:rPr lang="tr-TR" sz="1600" dirty="0">
                <a:hlinkClick r:id="rId9"/>
              </a:rPr>
              <a:t>https://www.nvidia.com/en-us/studio/canvas/</a:t>
            </a:r>
            <a:r>
              <a:rPr lang="tr-TR" sz="1600" dirty="0"/>
              <a:t>, Erişim Tarihi: 25.10.2022</a:t>
            </a:r>
          </a:p>
          <a:p>
            <a:pPr marL="342900" indent="-342900" algn="l">
              <a:buFont typeface="Calibri" panose="020F0502020204030204" pitchFamily="34" charset="0"/>
              <a:buChar char="∞"/>
            </a:pPr>
            <a:r>
              <a:rPr lang="tr-TR" sz="1600" dirty="0"/>
              <a:t>[39] </a:t>
            </a:r>
            <a:r>
              <a:rPr lang="tr-TR" sz="1600" dirty="0" err="1"/>
              <a:t>Deep</a:t>
            </a:r>
            <a:r>
              <a:rPr lang="tr-TR" sz="1600" dirty="0"/>
              <a:t> Learning Essentials, W. </a:t>
            </a:r>
            <a:r>
              <a:rPr lang="tr-TR" sz="1600" dirty="0" err="1"/>
              <a:t>Di</a:t>
            </a:r>
            <a:r>
              <a:rPr lang="tr-TR" sz="1600" dirty="0"/>
              <a:t>, A. </a:t>
            </a:r>
            <a:r>
              <a:rPr lang="tr-TR" sz="1600" dirty="0" err="1"/>
              <a:t>Bhardway</a:t>
            </a:r>
            <a:r>
              <a:rPr lang="tr-TR" sz="1600" dirty="0"/>
              <a:t>, J. </a:t>
            </a:r>
            <a:r>
              <a:rPr lang="tr-TR" sz="1600" dirty="0" err="1"/>
              <a:t>Wei</a:t>
            </a:r>
            <a:r>
              <a:rPr lang="tr-TR" sz="1600" dirty="0"/>
              <a:t>, 2018, </a:t>
            </a:r>
            <a:r>
              <a:rPr lang="tr-TR" sz="1600" dirty="0" err="1"/>
              <a:t>Packt</a:t>
            </a:r>
            <a:r>
              <a:rPr lang="tr-TR" sz="1600" dirty="0"/>
              <a:t>.</a:t>
            </a:r>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tr-TR" altLang="en-US" sz="1600" dirty="0"/>
          </a:p>
          <a:p>
            <a:pPr marL="342900" indent="-342900" algn="l">
              <a:buFont typeface="Calibri" panose="020F0502020204030204" pitchFamily="34" charset="0"/>
              <a:buChar char="∞"/>
            </a:pPr>
            <a:endParaRPr lang="en-US" altLang="en-US" sz="1600" dirty="0"/>
          </a:p>
          <a:p>
            <a:pPr algn="l"/>
            <a:r>
              <a:rPr lang="tr-TR" sz="1600" dirty="0"/>
              <a:t> </a:t>
            </a:r>
          </a:p>
          <a:p>
            <a:pPr marL="342900" indent="-342900" algn="l">
              <a:buFont typeface="Calibri" panose="020F0502020204030204" pitchFamily="34" charset="0"/>
              <a:buChar char="∞"/>
            </a:pPr>
            <a:endParaRPr lang="tr-TR" sz="1600" dirty="0"/>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25</a:t>
            </a:fld>
            <a:endParaRPr lang="tr-TR"/>
          </a:p>
        </p:txBody>
      </p:sp>
      <p:sp>
        <p:nvSpPr>
          <p:cNvPr id="4" name="Rectangle 1">
            <a:extLst>
              <a:ext uri="{FF2B5EF4-FFF2-40B4-BE49-F238E27FC236}">
                <a16:creationId xmlns:a16="http://schemas.microsoft.com/office/drawing/2014/main" id="{85DBB3B6-C75D-4729-F71C-32F4D318E4AF}"/>
              </a:ext>
            </a:extLst>
          </p:cNvPr>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838F9D"/>
                </a:solidFill>
                <a:effectLst/>
                <a:latin typeface="Circular"/>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132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1116498" y="655128"/>
            <a:ext cx="4613919" cy="1499616"/>
          </a:xfrm>
        </p:spPr>
        <p:txBody>
          <a:bodyPr anchor="b">
            <a:normAutofit/>
          </a:bodyPr>
          <a:lstStyle/>
          <a:p>
            <a:pPr algn="l"/>
            <a:r>
              <a:rPr lang="tr-TR" sz="4200"/>
              <a:t>Teşekkürler </a:t>
            </a:r>
          </a:p>
        </p:txBody>
      </p:sp>
      <p:sp>
        <p:nvSpPr>
          <p:cNvPr id="31" name="Rectangle 30">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A9F95757-F493-402A-BE9C-74CD02EBB0F8}"/>
              </a:ext>
            </a:extLst>
          </p:cNvPr>
          <p:cNvSpPr>
            <a:spLocks noGrp="1"/>
          </p:cNvSpPr>
          <p:nvPr>
            <p:ph type="dt" sz="half" idx="10"/>
          </p:nvPr>
        </p:nvSpPr>
        <p:spPr>
          <a:xfrm rot="-5400000">
            <a:off x="-786384" y="1060704"/>
            <a:ext cx="2185416" cy="365125"/>
          </a:xfrm>
        </p:spPr>
        <p:txBody>
          <a:bodyPr>
            <a:normAutofit/>
          </a:bodyPr>
          <a:lstStyle/>
          <a:p>
            <a:pPr algn="r">
              <a:spcAft>
                <a:spcPts val="600"/>
              </a:spcAft>
            </a:pPr>
            <a:fld id="{62155F9B-E036-4567-8C81-6029024E5A84}" type="datetime1">
              <a:rPr lang="tr-TR">
                <a:solidFill>
                  <a:schemeClr val="bg1"/>
                </a:solidFill>
              </a:rPr>
              <a:pPr algn="r">
                <a:spcAft>
                  <a:spcPts val="600"/>
                </a:spcAft>
              </a:pPr>
              <a:t>9.11.2022</a:t>
            </a:fld>
            <a:endParaRPr lang="tr-TR">
              <a:solidFill>
                <a:schemeClr val="bg1"/>
              </a:solidFill>
            </a:endParaRPr>
          </a:p>
        </p:txBody>
      </p:sp>
      <p:grpSp>
        <p:nvGrpSpPr>
          <p:cNvPr id="33" name="Group 32">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34"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Resim 10">
            <a:extLst>
              <a:ext uri="{FF2B5EF4-FFF2-40B4-BE49-F238E27FC236}">
                <a16:creationId xmlns:a16="http://schemas.microsoft.com/office/drawing/2014/main" id="{1B5DDA28-B37F-18B6-25AA-A9AFA3390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665" y="95044"/>
            <a:ext cx="5511285" cy="3086319"/>
          </a:xfrm>
          <a:prstGeom prst="rect">
            <a:avLst/>
          </a:prstGeom>
        </p:spPr>
      </p:pic>
      <p:sp>
        <p:nvSpPr>
          <p:cNvPr id="55" name="Rectangle 54">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8D580F27-EA9E-48C9-9FFF-EED175A64309}"/>
              </a:ext>
            </a:extLst>
          </p:cNvPr>
          <p:cNvSpPr>
            <a:spLocks noGrp="1"/>
          </p:cNvSpPr>
          <p:nvPr>
            <p:ph type="sldNum" sz="quarter" idx="12"/>
          </p:nvPr>
        </p:nvSpPr>
        <p:spPr>
          <a:xfrm>
            <a:off x="73152" y="3383280"/>
            <a:ext cx="457200" cy="365125"/>
          </a:xfrm>
        </p:spPr>
        <p:txBody>
          <a:bodyPr>
            <a:normAutofit/>
          </a:bodyPr>
          <a:lstStyle/>
          <a:p>
            <a:pPr algn="ctr">
              <a:spcAft>
                <a:spcPts val="600"/>
              </a:spcAft>
            </a:pPr>
            <a:fld id="{89A11690-4018-4631-8FAF-5D3B9C61C26D}" type="slidenum">
              <a:rPr lang="tr-TR">
                <a:solidFill>
                  <a:srgbClr val="FFFFFF"/>
                </a:solidFill>
              </a:rPr>
              <a:pPr algn="ctr">
                <a:spcAft>
                  <a:spcPts val="600"/>
                </a:spcAft>
              </a:pPr>
              <a:t>26</a:t>
            </a:fld>
            <a:endParaRPr lang="tr-TR">
              <a:solidFill>
                <a:srgbClr val="FFFFFF"/>
              </a:solidFill>
            </a:endParaRPr>
          </a:p>
        </p:txBody>
      </p:sp>
      <p:pic>
        <p:nvPicPr>
          <p:cNvPr id="24" name="Resim 23" descr="metin, açık hava nesnesi, gece göğü içeren bir resim&#10;&#10;Açıklama otomatik olarak oluşturuldu">
            <a:extLst>
              <a:ext uri="{FF2B5EF4-FFF2-40B4-BE49-F238E27FC236}">
                <a16:creationId xmlns:a16="http://schemas.microsoft.com/office/drawing/2014/main" id="{0476CBF1-05A5-4AD2-157D-8A1DD574B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202" y="3315854"/>
            <a:ext cx="5176945" cy="3455611"/>
          </a:xfrm>
          <a:prstGeom prst="rect">
            <a:avLst/>
          </a:prstGeom>
        </p:spPr>
      </p:pic>
      <p:pic>
        <p:nvPicPr>
          <p:cNvPr id="8" name="Resim 7">
            <a:extLst>
              <a:ext uri="{FF2B5EF4-FFF2-40B4-BE49-F238E27FC236}">
                <a16:creationId xmlns:a16="http://schemas.microsoft.com/office/drawing/2014/main" id="{93718CFD-33D1-0A0C-4F68-36BCAEBDAC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838" y="3333994"/>
            <a:ext cx="5586942" cy="3419330"/>
          </a:xfrm>
          <a:prstGeom prst="rect">
            <a:avLst/>
          </a:prstGeom>
        </p:spPr>
      </p:pic>
      <p:sp>
        <p:nvSpPr>
          <p:cNvPr id="19" name="Başlık 1">
            <a:extLst>
              <a:ext uri="{FF2B5EF4-FFF2-40B4-BE49-F238E27FC236}">
                <a16:creationId xmlns:a16="http://schemas.microsoft.com/office/drawing/2014/main" id="{8040FE83-E2B0-4707-B8D5-70F96362641D}"/>
              </a:ext>
            </a:extLst>
          </p:cNvPr>
          <p:cNvSpPr txBox="1">
            <a:spLocks/>
          </p:cNvSpPr>
          <p:nvPr/>
        </p:nvSpPr>
        <p:spPr>
          <a:xfrm>
            <a:off x="385692" y="565112"/>
            <a:ext cx="3899297" cy="711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tr-TR" sz="3200" dirty="0">
              <a:solidFill>
                <a:srgbClr val="FF0000"/>
              </a:solidFill>
            </a:endParaRPr>
          </a:p>
        </p:txBody>
      </p:sp>
    </p:spTree>
    <p:extLst>
      <p:ext uri="{BB962C8B-B14F-4D97-AF65-F5344CB8AC3E}">
        <p14:creationId xmlns:p14="http://schemas.microsoft.com/office/powerpoint/2010/main" val="309039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339328" cy="643502"/>
          </a:xfrm>
        </p:spPr>
        <p:txBody>
          <a:bodyPr>
            <a:noAutofit/>
          </a:bodyPr>
          <a:lstStyle/>
          <a:p>
            <a:pPr algn="l"/>
            <a:r>
              <a:rPr lang="tr-TR" sz="4000" dirty="0">
                <a:solidFill>
                  <a:srgbClr val="5C9138"/>
                </a:solidFill>
              </a:rPr>
              <a:t>Veri Seti Seçimi</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3</a:t>
            </a:fld>
            <a:endParaRPr lang="tr-TR"/>
          </a:p>
        </p:txBody>
      </p:sp>
      <p:sp>
        <p:nvSpPr>
          <p:cNvPr id="7" name="Alt Başlık 2">
            <a:extLst>
              <a:ext uri="{FF2B5EF4-FFF2-40B4-BE49-F238E27FC236}">
                <a16:creationId xmlns:a16="http://schemas.microsoft.com/office/drawing/2014/main" id="{DCFE7869-7F20-E6F0-AF16-26002F95D353}"/>
              </a:ext>
            </a:extLst>
          </p:cNvPr>
          <p:cNvSpPr>
            <a:spLocks noGrp="1"/>
          </p:cNvSpPr>
          <p:nvPr>
            <p:ph type="subTitle" idx="1"/>
          </p:nvPr>
        </p:nvSpPr>
        <p:spPr>
          <a:xfrm>
            <a:off x="149352" y="3012104"/>
            <a:ext cx="3572256" cy="365125"/>
          </a:xfrm>
        </p:spPr>
        <p:txBody>
          <a:bodyPr>
            <a:noAutofit/>
          </a:bodyPr>
          <a:lstStyle/>
          <a:p>
            <a:pPr marL="342900" indent="-342900" algn="l">
              <a:buFont typeface="Calibri" panose="020F0502020204030204" pitchFamily="34" charset="0"/>
              <a:buChar char="∞"/>
            </a:pPr>
            <a:r>
              <a:rPr lang="tr-TR" dirty="0"/>
              <a:t>Resim boyutu: </a:t>
            </a:r>
            <a:r>
              <a:rPr lang="tr-TR" dirty="0">
                <a:solidFill>
                  <a:srgbClr val="00B050"/>
                </a:solidFill>
              </a:rPr>
              <a:t>28x28p</a:t>
            </a:r>
            <a:endParaRPr lang="tr-TR" b="1" dirty="0">
              <a:solidFill>
                <a:srgbClr val="00B050"/>
              </a:solidFill>
            </a:endParaRPr>
          </a:p>
          <a:p>
            <a:pPr marL="342900" indent="-342900" algn="l">
              <a:buFont typeface="Calibri" panose="020F0502020204030204" pitchFamily="34" charset="0"/>
              <a:buChar char="∞"/>
            </a:pPr>
            <a:endParaRPr lang="tr-TR" dirty="0"/>
          </a:p>
        </p:txBody>
      </p:sp>
      <p:pic>
        <p:nvPicPr>
          <p:cNvPr id="4" name="Resim 3" descr="metin, daktilo, klavye içeren bir resim&#10;&#10;Açıklama otomatik olarak oluşturuldu">
            <a:extLst>
              <a:ext uri="{FF2B5EF4-FFF2-40B4-BE49-F238E27FC236}">
                <a16:creationId xmlns:a16="http://schemas.microsoft.com/office/drawing/2014/main" id="{91CD0E10-5CB1-BBDF-E00D-D275E4ED5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2" y="1264664"/>
            <a:ext cx="4803648" cy="1332232"/>
          </a:xfrm>
          <a:prstGeom prst="rect">
            <a:avLst/>
          </a:prstGeom>
        </p:spPr>
      </p:pic>
      <p:pic>
        <p:nvPicPr>
          <p:cNvPr id="10" name="Resim 9" descr="bitki, çiçek, buket, tam içeren bir resim&#10;&#10;Açıklama otomatik olarak oluşturuldu">
            <a:extLst>
              <a:ext uri="{FF2B5EF4-FFF2-40B4-BE49-F238E27FC236}">
                <a16:creationId xmlns:a16="http://schemas.microsoft.com/office/drawing/2014/main" id="{9FBB0017-B08E-935B-67D5-B1E8D6603A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128" y="1254499"/>
            <a:ext cx="2304288" cy="1347582"/>
          </a:xfrm>
          <a:prstGeom prst="rect">
            <a:avLst/>
          </a:prstGeom>
        </p:spPr>
      </p:pic>
      <p:sp>
        <p:nvSpPr>
          <p:cNvPr id="12" name="Alt Başlık 2">
            <a:extLst>
              <a:ext uri="{FF2B5EF4-FFF2-40B4-BE49-F238E27FC236}">
                <a16:creationId xmlns:a16="http://schemas.microsoft.com/office/drawing/2014/main" id="{1143A2E2-14A7-4A9B-6797-DA6A663A6206}"/>
              </a:ext>
            </a:extLst>
          </p:cNvPr>
          <p:cNvSpPr txBox="1">
            <a:spLocks/>
          </p:cNvSpPr>
          <p:nvPr/>
        </p:nvSpPr>
        <p:spPr>
          <a:xfrm>
            <a:off x="134112" y="703517"/>
            <a:ext cx="2474976" cy="600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err="1"/>
              <a:t>Fashion</a:t>
            </a:r>
            <a:r>
              <a:rPr lang="tr-TR" b="1" dirty="0"/>
              <a:t>-MNIST</a:t>
            </a:r>
          </a:p>
          <a:p>
            <a:pPr marL="342900" indent="-342900" algn="l">
              <a:buFont typeface="Calibri" panose="020F0502020204030204" pitchFamily="34" charset="0"/>
              <a:buChar char="∞"/>
            </a:pPr>
            <a:endParaRPr lang="tr-TR" dirty="0"/>
          </a:p>
        </p:txBody>
      </p:sp>
      <p:sp>
        <p:nvSpPr>
          <p:cNvPr id="15" name="Alt Başlık 2">
            <a:extLst>
              <a:ext uri="{FF2B5EF4-FFF2-40B4-BE49-F238E27FC236}">
                <a16:creationId xmlns:a16="http://schemas.microsoft.com/office/drawing/2014/main" id="{719DB608-C326-DF93-1462-F46C68674EFA}"/>
              </a:ext>
            </a:extLst>
          </p:cNvPr>
          <p:cNvSpPr txBox="1">
            <a:spLocks/>
          </p:cNvSpPr>
          <p:nvPr/>
        </p:nvSpPr>
        <p:spPr>
          <a:xfrm>
            <a:off x="6739128" y="746462"/>
            <a:ext cx="2474976" cy="6006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err="1"/>
              <a:t>Tf_flowers</a:t>
            </a:r>
            <a:endParaRPr lang="tr-TR" b="1" dirty="0"/>
          </a:p>
          <a:p>
            <a:pPr marL="342900" indent="-342900" algn="l">
              <a:buFont typeface="Calibri" panose="020F0502020204030204" pitchFamily="34" charset="0"/>
              <a:buChar char="∞"/>
            </a:pPr>
            <a:endParaRPr lang="tr-TR" dirty="0"/>
          </a:p>
        </p:txBody>
      </p:sp>
      <p:sp>
        <p:nvSpPr>
          <p:cNvPr id="17" name="Alt Başlık 2">
            <a:extLst>
              <a:ext uri="{FF2B5EF4-FFF2-40B4-BE49-F238E27FC236}">
                <a16:creationId xmlns:a16="http://schemas.microsoft.com/office/drawing/2014/main" id="{2F56D0D6-8FE4-0F66-92C3-02E3173EFF6D}"/>
              </a:ext>
            </a:extLst>
          </p:cNvPr>
          <p:cNvSpPr txBox="1">
            <a:spLocks/>
          </p:cNvSpPr>
          <p:nvPr/>
        </p:nvSpPr>
        <p:spPr>
          <a:xfrm>
            <a:off x="149352" y="3626084"/>
            <a:ext cx="5141976" cy="7032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a:t>Eğitim ve test verisi ayrılmış mı: </a:t>
            </a:r>
            <a:r>
              <a:rPr lang="tr-TR" b="1" dirty="0">
                <a:solidFill>
                  <a:srgbClr val="00B050"/>
                </a:solidFill>
              </a:rPr>
              <a:t>Evet</a:t>
            </a:r>
          </a:p>
          <a:p>
            <a:pPr marL="342900" indent="-342900" algn="l">
              <a:buFont typeface="Calibri" panose="020F0502020204030204" pitchFamily="34" charset="0"/>
              <a:buChar char="∞"/>
            </a:pPr>
            <a:endParaRPr lang="tr-TR" dirty="0"/>
          </a:p>
        </p:txBody>
      </p:sp>
      <p:sp>
        <p:nvSpPr>
          <p:cNvPr id="18" name="Alt Başlık 2">
            <a:extLst>
              <a:ext uri="{FF2B5EF4-FFF2-40B4-BE49-F238E27FC236}">
                <a16:creationId xmlns:a16="http://schemas.microsoft.com/office/drawing/2014/main" id="{74ED1372-08CF-9D2A-D5F4-2EEB09CE92FF}"/>
              </a:ext>
            </a:extLst>
          </p:cNvPr>
          <p:cNvSpPr txBox="1">
            <a:spLocks/>
          </p:cNvSpPr>
          <p:nvPr/>
        </p:nvSpPr>
        <p:spPr>
          <a:xfrm>
            <a:off x="179832" y="4572182"/>
            <a:ext cx="4538472" cy="7032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err="1"/>
              <a:t>Csv</a:t>
            </a:r>
            <a:r>
              <a:rPr lang="tr-TR" dirty="0"/>
              <a:t> olarak indirilebilir mi: </a:t>
            </a:r>
            <a:r>
              <a:rPr lang="tr-TR" dirty="0">
                <a:solidFill>
                  <a:srgbClr val="00B050"/>
                </a:solidFill>
              </a:rPr>
              <a:t>Evet</a:t>
            </a:r>
            <a:endParaRPr lang="tr-TR" b="1" dirty="0">
              <a:solidFill>
                <a:srgbClr val="00B050"/>
              </a:solidFill>
            </a:endParaRPr>
          </a:p>
          <a:p>
            <a:pPr marL="342900" indent="-342900" algn="l">
              <a:buFont typeface="Calibri" panose="020F0502020204030204" pitchFamily="34" charset="0"/>
              <a:buChar char="∞"/>
            </a:pPr>
            <a:endParaRPr lang="tr-TR" dirty="0"/>
          </a:p>
        </p:txBody>
      </p:sp>
      <p:sp>
        <p:nvSpPr>
          <p:cNvPr id="19" name="Alt Başlık 2">
            <a:extLst>
              <a:ext uri="{FF2B5EF4-FFF2-40B4-BE49-F238E27FC236}">
                <a16:creationId xmlns:a16="http://schemas.microsoft.com/office/drawing/2014/main" id="{8DD62454-A27F-0D4B-F0D7-E102D0B476CD}"/>
              </a:ext>
            </a:extLst>
          </p:cNvPr>
          <p:cNvSpPr txBox="1">
            <a:spLocks/>
          </p:cNvSpPr>
          <p:nvPr/>
        </p:nvSpPr>
        <p:spPr>
          <a:xfrm>
            <a:off x="179832" y="5284626"/>
            <a:ext cx="4636008" cy="7032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a:t>Yaklaşık Parametre sayısı: </a:t>
            </a:r>
            <a:r>
              <a:rPr lang="tr-TR" dirty="0">
                <a:solidFill>
                  <a:srgbClr val="00B050"/>
                </a:solidFill>
              </a:rPr>
              <a:t>78 bin</a:t>
            </a:r>
            <a:endParaRPr lang="tr-TR" b="1" dirty="0">
              <a:solidFill>
                <a:srgbClr val="00B050"/>
              </a:solidFill>
            </a:endParaRPr>
          </a:p>
          <a:p>
            <a:pPr marL="342900" indent="-342900" algn="l">
              <a:buFont typeface="Calibri" panose="020F0502020204030204" pitchFamily="34" charset="0"/>
              <a:buChar char="∞"/>
            </a:pPr>
            <a:endParaRPr lang="tr-TR" dirty="0"/>
          </a:p>
        </p:txBody>
      </p:sp>
      <p:sp>
        <p:nvSpPr>
          <p:cNvPr id="20" name="Alt Başlık 2">
            <a:extLst>
              <a:ext uri="{FF2B5EF4-FFF2-40B4-BE49-F238E27FC236}">
                <a16:creationId xmlns:a16="http://schemas.microsoft.com/office/drawing/2014/main" id="{CAA43FBD-41F8-140D-82F1-0EC23E28BAC9}"/>
              </a:ext>
            </a:extLst>
          </p:cNvPr>
          <p:cNvSpPr txBox="1">
            <a:spLocks/>
          </p:cNvSpPr>
          <p:nvPr/>
        </p:nvSpPr>
        <p:spPr>
          <a:xfrm>
            <a:off x="6617208" y="2943049"/>
            <a:ext cx="3953256"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a:t>Resim boyutu: </a:t>
            </a:r>
            <a:r>
              <a:rPr lang="tr-TR" dirty="0">
                <a:solidFill>
                  <a:srgbClr val="FF0000"/>
                </a:solidFill>
              </a:rPr>
              <a:t>320x240p</a:t>
            </a:r>
            <a:endParaRPr lang="tr-TR" b="1" dirty="0">
              <a:solidFill>
                <a:srgbClr val="FF0000"/>
              </a:solidFill>
            </a:endParaRPr>
          </a:p>
          <a:p>
            <a:pPr marL="342900" indent="-342900" algn="l">
              <a:buFont typeface="Calibri" panose="020F0502020204030204" pitchFamily="34" charset="0"/>
              <a:buChar char="∞"/>
            </a:pPr>
            <a:endParaRPr lang="tr-TR" dirty="0"/>
          </a:p>
        </p:txBody>
      </p:sp>
      <p:sp>
        <p:nvSpPr>
          <p:cNvPr id="21" name="Alt Başlık 2">
            <a:extLst>
              <a:ext uri="{FF2B5EF4-FFF2-40B4-BE49-F238E27FC236}">
                <a16:creationId xmlns:a16="http://schemas.microsoft.com/office/drawing/2014/main" id="{FD26261A-6AC7-3AF7-83B3-03B9ABFF428B}"/>
              </a:ext>
            </a:extLst>
          </p:cNvPr>
          <p:cNvSpPr txBox="1">
            <a:spLocks/>
          </p:cNvSpPr>
          <p:nvPr/>
        </p:nvSpPr>
        <p:spPr>
          <a:xfrm>
            <a:off x="6617208" y="3557029"/>
            <a:ext cx="5141976" cy="7032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a:t>Eğitim ve test verisi ayrılmış mı: </a:t>
            </a:r>
            <a:r>
              <a:rPr lang="tr-TR" b="1" dirty="0">
                <a:solidFill>
                  <a:srgbClr val="FF0000"/>
                </a:solidFill>
              </a:rPr>
              <a:t>Hayır</a:t>
            </a:r>
          </a:p>
          <a:p>
            <a:pPr marL="342900" indent="-342900" algn="l">
              <a:buFont typeface="Calibri" panose="020F0502020204030204" pitchFamily="34" charset="0"/>
              <a:buChar char="∞"/>
            </a:pPr>
            <a:endParaRPr lang="tr-TR" dirty="0"/>
          </a:p>
        </p:txBody>
      </p:sp>
      <p:sp>
        <p:nvSpPr>
          <p:cNvPr id="22" name="Alt Başlık 2">
            <a:extLst>
              <a:ext uri="{FF2B5EF4-FFF2-40B4-BE49-F238E27FC236}">
                <a16:creationId xmlns:a16="http://schemas.microsoft.com/office/drawing/2014/main" id="{1CA4286A-B273-2F72-DAAE-052BA5460FCC}"/>
              </a:ext>
            </a:extLst>
          </p:cNvPr>
          <p:cNvSpPr txBox="1">
            <a:spLocks/>
          </p:cNvSpPr>
          <p:nvPr/>
        </p:nvSpPr>
        <p:spPr>
          <a:xfrm>
            <a:off x="6647688" y="4503127"/>
            <a:ext cx="4861560" cy="7032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err="1"/>
              <a:t>Csv</a:t>
            </a:r>
            <a:r>
              <a:rPr lang="tr-TR" dirty="0"/>
              <a:t> olarak indirilebilir mi: </a:t>
            </a:r>
            <a:r>
              <a:rPr lang="tr-TR" dirty="0">
                <a:solidFill>
                  <a:srgbClr val="FF0000"/>
                </a:solidFill>
              </a:rPr>
              <a:t>Hayır</a:t>
            </a:r>
            <a:endParaRPr lang="tr-TR" b="1" dirty="0">
              <a:solidFill>
                <a:srgbClr val="FF0000"/>
              </a:solidFill>
            </a:endParaRPr>
          </a:p>
          <a:p>
            <a:pPr marL="342900" indent="-342900" algn="l">
              <a:buFont typeface="Calibri" panose="020F0502020204030204" pitchFamily="34" charset="0"/>
              <a:buChar char="∞"/>
            </a:pPr>
            <a:endParaRPr lang="tr-TR" dirty="0"/>
          </a:p>
        </p:txBody>
      </p:sp>
      <p:sp>
        <p:nvSpPr>
          <p:cNvPr id="23" name="Alt Başlık 2">
            <a:extLst>
              <a:ext uri="{FF2B5EF4-FFF2-40B4-BE49-F238E27FC236}">
                <a16:creationId xmlns:a16="http://schemas.microsoft.com/office/drawing/2014/main" id="{D466573F-2E23-8C20-D06C-9DD0BAE70C4F}"/>
              </a:ext>
            </a:extLst>
          </p:cNvPr>
          <p:cNvSpPr txBox="1">
            <a:spLocks/>
          </p:cNvSpPr>
          <p:nvPr/>
        </p:nvSpPr>
        <p:spPr>
          <a:xfrm>
            <a:off x="6647688" y="5215571"/>
            <a:ext cx="4971288" cy="7032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a:t>Yaklaşık Parametre sayısı: </a:t>
            </a:r>
            <a:r>
              <a:rPr lang="tr-TR" dirty="0">
                <a:solidFill>
                  <a:srgbClr val="FF0000"/>
                </a:solidFill>
              </a:rPr>
              <a:t>23 milyon</a:t>
            </a:r>
            <a:endParaRPr lang="tr-TR" b="1" dirty="0">
              <a:solidFill>
                <a:srgbClr val="FF0000"/>
              </a:solidFill>
            </a:endParaRPr>
          </a:p>
          <a:p>
            <a:pPr marL="342900" indent="-342900" algn="l">
              <a:buFont typeface="Calibri" panose="020F0502020204030204" pitchFamily="34" charset="0"/>
              <a:buChar char="∞"/>
            </a:pPr>
            <a:endParaRPr lang="tr-TR" dirty="0"/>
          </a:p>
        </p:txBody>
      </p:sp>
    </p:spTree>
    <p:extLst>
      <p:ext uri="{BB962C8B-B14F-4D97-AF65-F5344CB8AC3E}">
        <p14:creationId xmlns:p14="http://schemas.microsoft.com/office/powerpoint/2010/main" val="254586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fad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p:bldP spid="15" grpId="0"/>
      <p:bldP spid="17" grpId="0"/>
      <p:bldP spid="18" grpId="0"/>
      <p:bldP spid="19" grpId="0"/>
      <p:bldP spid="20"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5218176" cy="711200"/>
          </a:xfrm>
        </p:spPr>
        <p:txBody>
          <a:bodyPr>
            <a:noAutofit/>
          </a:bodyPr>
          <a:lstStyle/>
          <a:p>
            <a:pPr algn="l"/>
            <a:r>
              <a:rPr lang="tr-TR" sz="4000" dirty="0">
                <a:solidFill>
                  <a:srgbClr val="5C9138"/>
                </a:solidFill>
              </a:rPr>
              <a:t>Birleştirme Fonksiyonları</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4</a:t>
            </a:fld>
            <a:endParaRPr lang="tr-TR"/>
          </a:p>
        </p:txBody>
      </p:sp>
      <mc:AlternateContent xmlns:mc="http://schemas.openxmlformats.org/markup-compatibility/2006" xmlns:a14="http://schemas.microsoft.com/office/drawing/2010/main">
        <mc:Choice Requires="a14">
          <p:sp>
            <p:nvSpPr>
              <p:cNvPr id="7" name="Alt Başlık 2">
                <a:extLst>
                  <a:ext uri="{FF2B5EF4-FFF2-40B4-BE49-F238E27FC236}">
                    <a16:creationId xmlns:a16="http://schemas.microsoft.com/office/drawing/2014/main" id="{DCFE7869-7F20-E6F0-AF16-26002F95D353}"/>
                  </a:ext>
                </a:extLst>
              </p:cNvPr>
              <p:cNvSpPr>
                <a:spLocks noGrp="1"/>
              </p:cNvSpPr>
              <p:nvPr>
                <p:ph type="subTitle" idx="1"/>
              </p:nvPr>
            </p:nvSpPr>
            <p:spPr>
              <a:xfrm>
                <a:off x="0" y="856538"/>
                <a:ext cx="7010400" cy="5629606"/>
              </a:xfrm>
            </p:spPr>
            <p:txBody>
              <a:bodyPr>
                <a:noAutofit/>
              </a:bodyPr>
              <a:lstStyle/>
              <a:p>
                <a:pPr marL="342900" indent="-342900" algn="l">
                  <a:buFont typeface="Calibri" panose="020F0502020204030204" pitchFamily="34" charset="0"/>
                  <a:buChar char="∞"/>
                </a:pPr>
                <a:r>
                  <a:rPr lang="tr-TR" dirty="0"/>
                  <a:t>Sıklıkla kullanılan bazı birleştirme fonksiyonları</a:t>
                </a:r>
              </a:p>
              <a:p>
                <a:pPr marL="342900" indent="-342900" algn="l">
                  <a:buFont typeface="Calibri" panose="020F0502020204030204" pitchFamily="34" charset="0"/>
                  <a:buChar char="∞"/>
                </a:pPr>
                <a:r>
                  <a:rPr lang="tr-TR" dirty="0"/>
                  <a:t>Toplam:</a:t>
                </a:r>
                <a:endParaRPr lang="tr-TR" b="0" i="0" dirty="0">
                  <a:latin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tr-TR" b="0" i="0" smtClean="0">
                          <a:latin typeface="Cambria Math" panose="02040503050406030204" pitchFamily="18" charset="0"/>
                        </a:rPr>
                        <m:t> </m:t>
                      </m:r>
                      <m:r>
                        <a:rPr lang="tr-TR" b="0" i="1" smtClean="0">
                          <a:latin typeface="Cambria Math" panose="02040503050406030204" pitchFamily="18" charset="0"/>
                        </a:rPr>
                        <m:t>𝑛𝑒𝑡</m:t>
                      </m:r>
                      <m:r>
                        <a:rPr lang="tr-TR" b="0" i="1" smtClean="0">
                          <a:latin typeface="Cambria Math" panose="02040503050406030204" pitchFamily="18" charset="0"/>
                        </a:rPr>
                        <m:t> </m:t>
                      </m:r>
                      <m:r>
                        <a:rPr lang="tr-TR" b="0" i="1" smtClean="0">
                          <a:latin typeface="Cambria Math" panose="02040503050406030204" pitchFamily="18" charset="0"/>
                        </a:rPr>
                        <m:t>𝑔𝑖𝑟𝑑𝑖</m:t>
                      </m:r>
                      <m:r>
                        <a:rPr lang="tr-TR" b="0" i="1" smtClean="0">
                          <a:latin typeface="Cambria Math" panose="02040503050406030204" pitchFamily="18" charset="0"/>
                        </a:rPr>
                        <m:t>= </m:t>
                      </m:r>
                      <m:nary>
                        <m:naryPr>
                          <m:chr m:val="∑"/>
                          <m:supHide m:val="on"/>
                          <m:ctrlPr>
                            <a:rPr lang="tr-TR" b="0" i="1" smtClean="0">
                              <a:latin typeface="Cambria Math" panose="02040503050406030204" pitchFamily="18" charset="0"/>
                            </a:rPr>
                          </m:ctrlPr>
                        </m:naryPr>
                        <m:sub>
                          <m:r>
                            <m:rPr>
                              <m:brk m:alnAt="7"/>
                            </m:rPr>
                            <a:rPr lang="tr-TR" b="0" i="1" smtClean="0">
                              <a:latin typeface="Cambria Math" panose="02040503050406030204" pitchFamily="18" charset="0"/>
                            </a:rPr>
                            <m:t>𝑖</m:t>
                          </m:r>
                        </m:sub>
                        <m:sup/>
                        <m:e>
                          <m:sSub>
                            <m:sSubPr>
                              <m:ctrlPr>
                                <a:rPr lang="tr-TR" b="0" i="1" smtClean="0">
                                  <a:latin typeface="Cambria Math" panose="02040503050406030204" pitchFamily="18" charset="0"/>
                                </a:rPr>
                              </m:ctrlPr>
                            </m:sSubPr>
                            <m:e>
                              <m:r>
                                <a:rPr lang="tr-TR" b="0" i="1" smtClean="0">
                                  <a:latin typeface="Cambria Math" panose="02040503050406030204" pitchFamily="18" charset="0"/>
                                </a:rPr>
                                <m:t>𝑤</m:t>
                              </m:r>
                            </m:e>
                            <m:sub>
                              <m:r>
                                <a:rPr lang="tr-TR" b="0" i="1" smtClean="0">
                                  <a:latin typeface="Cambria Math" panose="02040503050406030204" pitchFamily="18" charset="0"/>
                                </a:rPr>
                                <m:t>𝑖</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𝑖</m:t>
                              </m:r>
                            </m:sub>
                          </m:sSub>
                        </m:e>
                      </m:nary>
                    </m:oMath>
                  </m:oMathPara>
                </a14:m>
                <a:endParaRPr lang="tr-TR" dirty="0"/>
              </a:p>
              <a:p>
                <a:pPr marL="342900" indent="-342900" algn="l">
                  <a:buFont typeface="Calibri" panose="020F0502020204030204" pitchFamily="34" charset="0"/>
                  <a:buChar char="∞"/>
                </a:pPr>
                <a:r>
                  <a:rPr lang="tr-TR" dirty="0"/>
                  <a:t>Çarpım:</a:t>
                </a:r>
              </a:p>
              <a:p>
                <a:pPr lvl="1" algn="l"/>
                <a14:m>
                  <m:oMathPara xmlns:m="http://schemas.openxmlformats.org/officeDocument/2006/math">
                    <m:oMathParaPr>
                      <m:jc m:val="centerGroup"/>
                    </m:oMathParaPr>
                    <m:oMath xmlns:m="http://schemas.openxmlformats.org/officeDocument/2006/math">
                      <m:r>
                        <a:rPr lang="tr-TR">
                          <a:latin typeface="Cambria Math" panose="02040503050406030204" pitchFamily="18" charset="0"/>
                        </a:rPr>
                        <m:t> </m:t>
                      </m:r>
                      <m:r>
                        <a:rPr lang="tr-TR" i="1">
                          <a:latin typeface="Cambria Math" panose="02040503050406030204" pitchFamily="18" charset="0"/>
                        </a:rPr>
                        <m:t>𝑛𝑒𝑡</m:t>
                      </m:r>
                      <m:r>
                        <a:rPr lang="tr-TR" i="1">
                          <a:latin typeface="Cambria Math" panose="02040503050406030204" pitchFamily="18" charset="0"/>
                        </a:rPr>
                        <m:t> </m:t>
                      </m:r>
                      <m:r>
                        <a:rPr lang="tr-TR" i="1">
                          <a:latin typeface="Cambria Math" panose="02040503050406030204" pitchFamily="18" charset="0"/>
                        </a:rPr>
                        <m:t>𝑔𝑖𝑟𝑑𝑖</m:t>
                      </m:r>
                      <m:r>
                        <a:rPr lang="tr-TR" i="1">
                          <a:latin typeface="Cambria Math" panose="02040503050406030204" pitchFamily="18" charset="0"/>
                        </a:rPr>
                        <m:t>= </m:t>
                      </m:r>
                      <m:nary>
                        <m:naryPr>
                          <m:chr m:val="∏"/>
                          <m:supHide m:val="on"/>
                          <m:ctrlPr>
                            <a:rPr lang="tr-TR" i="1" smtClean="0">
                              <a:latin typeface="Cambria Math" panose="02040503050406030204" pitchFamily="18" charset="0"/>
                            </a:rPr>
                          </m:ctrlPr>
                        </m:naryPr>
                        <m:sub>
                          <m:r>
                            <m:rPr>
                              <m:brk m:alnAt="7"/>
                            </m:rPr>
                            <a:rPr lang="tr-TR" b="0" i="1" smtClean="0">
                              <a:latin typeface="Cambria Math" panose="02040503050406030204" pitchFamily="18" charset="0"/>
                            </a:rPr>
                            <m:t>𝑖</m:t>
                          </m:r>
                        </m:sub>
                        <m:sup/>
                        <m:e>
                          <m:sSub>
                            <m:sSubPr>
                              <m:ctrlPr>
                                <a:rPr lang="tr-TR" b="0" i="1" smtClean="0">
                                  <a:latin typeface="Cambria Math" panose="02040503050406030204" pitchFamily="18" charset="0"/>
                                </a:rPr>
                              </m:ctrlPr>
                            </m:sSubPr>
                            <m:e>
                              <m:r>
                                <a:rPr lang="tr-TR" b="0" i="1" smtClean="0">
                                  <a:latin typeface="Cambria Math" panose="02040503050406030204" pitchFamily="18" charset="0"/>
                                </a:rPr>
                                <m:t>𝑤</m:t>
                              </m:r>
                            </m:e>
                            <m:sub>
                              <m:r>
                                <a:rPr lang="tr-TR" b="0" i="1" smtClean="0">
                                  <a:latin typeface="Cambria Math" panose="02040503050406030204" pitchFamily="18" charset="0"/>
                                </a:rPr>
                                <m:t>𝑖</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𝑖</m:t>
                              </m:r>
                            </m:sub>
                          </m:sSub>
                        </m:e>
                      </m:nary>
                    </m:oMath>
                  </m:oMathPara>
                </a14:m>
                <a:endParaRPr lang="tr-TR" dirty="0"/>
              </a:p>
              <a:p>
                <a:pPr lvl="1" algn="l"/>
                <a:endParaRPr lang="tr-TR" dirty="0"/>
              </a:p>
              <a:p>
                <a:pPr marL="342900" indent="-342900" algn="l">
                  <a:buFont typeface="Calibri" panose="020F0502020204030204" pitchFamily="34" charset="0"/>
                  <a:buChar char="∞"/>
                </a:pPr>
                <a:r>
                  <a:rPr lang="tr-TR" dirty="0"/>
                  <a:t>Maksimum:</a:t>
                </a:r>
              </a:p>
              <a:p>
                <a:pPr algn="l"/>
                <a:r>
                  <a:rPr lang="tr-TR" dirty="0"/>
                  <a:t>		</a:t>
                </a:r>
                <a14:m>
                  <m:oMath xmlns:m="http://schemas.openxmlformats.org/officeDocument/2006/math">
                    <m:r>
                      <a:rPr lang="tr-TR">
                        <a:latin typeface="Cambria Math" panose="02040503050406030204" pitchFamily="18" charset="0"/>
                      </a:rPr>
                      <m:t> </m:t>
                    </m:r>
                    <m:r>
                      <a:rPr lang="tr-TR" i="1">
                        <a:latin typeface="Cambria Math" panose="02040503050406030204" pitchFamily="18" charset="0"/>
                      </a:rPr>
                      <m:t>𝑛𝑒𝑡</m:t>
                    </m:r>
                    <m:r>
                      <a:rPr lang="tr-TR" i="1">
                        <a:latin typeface="Cambria Math" panose="02040503050406030204" pitchFamily="18" charset="0"/>
                      </a:rPr>
                      <m:t> </m:t>
                    </m:r>
                    <m:r>
                      <a:rPr lang="tr-TR" i="1">
                        <a:latin typeface="Cambria Math" panose="02040503050406030204" pitchFamily="18" charset="0"/>
                      </a:rPr>
                      <m:t>𝑔𝑖𝑟𝑑𝑖</m:t>
                    </m:r>
                    <m:r>
                      <a:rPr lang="tr-TR" i="1">
                        <a:latin typeface="Cambria Math" panose="02040503050406030204" pitchFamily="18" charset="0"/>
                      </a:rPr>
                      <m:t>=</m:t>
                    </m:r>
                    <m:r>
                      <a:rPr lang="tr-TR" b="0" i="1" smtClean="0">
                        <a:latin typeface="Cambria Math" panose="02040503050406030204" pitchFamily="18" charset="0"/>
                      </a:rPr>
                      <m:t>𝑀𝑎𝑘𝑠</m:t>
                    </m:r>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𝑤</m:t>
                        </m:r>
                      </m:e>
                      <m:sub>
                        <m:r>
                          <a:rPr lang="tr-TR" b="0" i="1" smtClean="0">
                            <a:latin typeface="Cambria Math" panose="02040503050406030204" pitchFamily="18" charset="0"/>
                          </a:rPr>
                          <m:t>𝑖</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𝑖</m:t>
                        </m:r>
                      </m:sub>
                    </m:sSub>
                    <m:r>
                      <a:rPr lang="tr-TR" b="0" i="1" smtClean="0">
                        <a:latin typeface="Cambria Math" panose="02040503050406030204" pitchFamily="18" charset="0"/>
                      </a:rPr>
                      <m:t>)</m:t>
                    </m:r>
                  </m:oMath>
                </a14:m>
                <a:endParaRPr lang="tr-TR" dirty="0"/>
              </a:p>
              <a:p>
                <a:pPr algn="l"/>
                <a:endParaRPr lang="tr-TR" dirty="0"/>
              </a:p>
              <a:p>
                <a:pPr marL="342900" indent="-342900" algn="l">
                  <a:buFont typeface="Calibri" panose="020F0502020204030204" pitchFamily="34" charset="0"/>
                  <a:buChar char="∞"/>
                </a:pPr>
                <a:r>
                  <a:rPr lang="tr-TR" dirty="0"/>
                  <a:t>Minimum:</a:t>
                </a:r>
              </a:p>
              <a:p>
                <a:pPr algn="l"/>
                <a:r>
                  <a:rPr lang="tr-TR" dirty="0"/>
                  <a:t>		</a:t>
                </a:r>
                <a14:m>
                  <m:oMath xmlns:m="http://schemas.openxmlformats.org/officeDocument/2006/math">
                    <m:r>
                      <a:rPr lang="tr-TR">
                        <a:latin typeface="Cambria Math" panose="02040503050406030204" pitchFamily="18" charset="0"/>
                      </a:rPr>
                      <m:t> </m:t>
                    </m:r>
                    <m:r>
                      <a:rPr lang="tr-TR" i="1">
                        <a:latin typeface="Cambria Math" panose="02040503050406030204" pitchFamily="18" charset="0"/>
                      </a:rPr>
                      <m:t>𝑛𝑒𝑡</m:t>
                    </m:r>
                    <m:r>
                      <a:rPr lang="tr-TR" i="1">
                        <a:latin typeface="Cambria Math" panose="02040503050406030204" pitchFamily="18" charset="0"/>
                      </a:rPr>
                      <m:t> </m:t>
                    </m:r>
                    <m:r>
                      <a:rPr lang="tr-TR" i="1">
                        <a:latin typeface="Cambria Math" panose="02040503050406030204" pitchFamily="18" charset="0"/>
                      </a:rPr>
                      <m:t>𝑔𝑖𝑟𝑑𝑖</m:t>
                    </m:r>
                    <m:r>
                      <a:rPr lang="tr-TR" i="1">
                        <a:latin typeface="Cambria Math" panose="02040503050406030204" pitchFamily="18" charset="0"/>
                      </a:rPr>
                      <m:t>=</m:t>
                    </m:r>
                    <m:r>
                      <a:rPr lang="tr-TR" i="1">
                        <a:latin typeface="Cambria Math" panose="02040503050406030204" pitchFamily="18" charset="0"/>
                      </a:rPr>
                      <m:t>𝑀𝑖𝑛</m:t>
                    </m:r>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𝑤</m:t>
                        </m:r>
                      </m:e>
                      <m:sub>
                        <m:r>
                          <a:rPr lang="tr-TR" i="1">
                            <a:latin typeface="Cambria Math" panose="02040503050406030204" pitchFamily="18" charset="0"/>
                          </a:rPr>
                          <m:t>𝑖</m:t>
                        </m:r>
                      </m:sub>
                    </m:sSub>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𝑥</m:t>
                        </m:r>
                      </m:e>
                      <m:sub>
                        <m:r>
                          <a:rPr lang="tr-TR" i="1">
                            <a:latin typeface="Cambria Math" panose="02040503050406030204" pitchFamily="18" charset="0"/>
                          </a:rPr>
                          <m:t>𝑖</m:t>
                        </m:r>
                      </m:sub>
                    </m:sSub>
                    <m:r>
                      <a:rPr lang="tr-TR" i="1">
                        <a:latin typeface="Cambria Math" panose="02040503050406030204" pitchFamily="18" charset="0"/>
                      </a:rPr>
                      <m:t>)</m:t>
                    </m:r>
                  </m:oMath>
                </a14:m>
                <a:endParaRPr lang="tr-TR" dirty="0"/>
              </a:p>
              <a:p>
                <a:pPr algn="l"/>
                <a:endParaRPr lang="tr-TR" dirty="0"/>
              </a:p>
            </p:txBody>
          </p:sp>
        </mc:Choice>
        <mc:Fallback xmlns="">
          <p:sp>
            <p:nvSpPr>
              <p:cNvPr id="7" name="Alt Başlık 2">
                <a:extLst>
                  <a:ext uri="{FF2B5EF4-FFF2-40B4-BE49-F238E27FC236}">
                    <a16:creationId xmlns:a16="http://schemas.microsoft.com/office/drawing/2014/main" id="{DCFE7869-7F20-E6F0-AF16-26002F95D353}"/>
                  </a:ext>
                </a:extLst>
              </p:cNvPr>
              <p:cNvSpPr>
                <a:spLocks noGrp="1" noRot="1" noChangeAspect="1" noMove="1" noResize="1" noEditPoints="1" noAdjustHandles="1" noChangeArrowheads="1" noChangeShapeType="1" noTextEdit="1"/>
              </p:cNvSpPr>
              <p:nvPr>
                <p:ph type="subTitle" idx="1"/>
              </p:nvPr>
            </p:nvSpPr>
            <p:spPr>
              <a:xfrm>
                <a:off x="0" y="856538"/>
                <a:ext cx="7010400" cy="5629606"/>
              </a:xfrm>
              <a:blipFill>
                <a:blip r:embed="rId2"/>
                <a:stretch>
                  <a:fillRect l="-1391" t="-1733"/>
                </a:stretch>
              </a:blipFill>
            </p:spPr>
            <p:txBody>
              <a:bodyPr/>
              <a:lstStyle/>
              <a:p>
                <a:r>
                  <a:rPr lang="tr-TR">
                    <a:noFill/>
                  </a:rPr>
                  <a:t> </a:t>
                </a:r>
              </a:p>
            </p:txBody>
          </p:sp>
        </mc:Fallback>
      </mc:AlternateContent>
      <p:sp>
        <p:nvSpPr>
          <p:cNvPr id="9" name="Date Placeholder 4">
            <a:extLst>
              <a:ext uri="{FF2B5EF4-FFF2-40B4-BE49-F238E27FC236}">
                <a16:creationId xmlns:a16="http://schemas.microsoft.com/office/drawing/2014/main" id="{2EE98863-8038-0E5B-7805-AF854E09CD92}"/>
              </a:ext>
            </a:extLst>
          </p:cNvPr>
          <p:cNvSpPr txBox="1">
            <a:spLocks/>
          </p:cNvSpPr>
          <p:nvPr/>
        </p:nvSpPr>
        <p:spPr>
          <a:xfrm>
            <a:off x="5391912" y="6372860"/>
            <a:ext cx="1225296" cy="365125"/>
          </a:xfrm>
          <a:prstGeom prst="rect">
            <a:avLst/>
          </a:prstGeom>
        </p:spPr>
        <p:txBody>
          <a:bodyPr vert="horz" lIns="91440" tIns="45720" rIns="91440" bIns="45720" rtlCol="0" anchor="ctr"/>
          <a:lstStyle>
            <a:defPPr>
              <a:defRPr lang="tr-T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tr-TR" dirty="0"/>
              <a:t>[16]</a:t>
            </a:r>
          </a:p>
        </p:txBody>
      </p:sp>
    </p:spTree>
    <p:extLst>
      <p:ext uri="{BB962C8B-B14F-4D97-AF65-F5344CB8AC3E}">
        <p14:creationId xmlns:p14="http://schemas.microsoft.com/office/powerpoint/2010/main" val="141486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fad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fade">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fade">
                                      <p:cBhvr>
                                        <p:cTn id="42" dur="500"/>
                                        <p:tgtEl>
                                          <p:spTgt spid="7">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Effect transition="in" filter="fade">
                                      <p:cBhvr>
                                        <p:cTn id="47"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5218176" cy="711200"/>
          </a:xfrm>
        </p:spPr>
        <p:txBody>
          <a:bodyPr>
            <a:noAutofit/>
          </a:bodyPr>
          <a:lstStyle/>
          <a:p>
            <a:pPr algn="l"/>
            <a:r>
              <a:rPr lang="tr-TR" sz="4000" dirty="0">
                <a:solidFill>
                  <a:srgbClr val="5C9138"/>
                </a:solidFill>
              </a:rPr>
              <a:t>Aktivasyon Fonksiyonları</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5</a:t>
            </a:fld>
            <a:endParaRPr lang="tr-TR"/>
          </a:p>
        </p:txBody>
      </p:sp>
      <mc:AlternateContent xmlns:mc="http://schemas.openxmlformats.org/markup-compatibility/2006" xmlns:a14="http://schemas.microsoft.com/office/drawing/2010/main">
        <mc:Choice Requires="a14">
          <p:graphicFrame>
            <p:nvGraphicFramePr>
              <p:cNvPr id="8" name="Tablo 9">
                <a:extLst>
                  <a:ext uri="{FF2B5EF4-FFF2-40B4-BE49-F238E27FC236}">
                    <a16:creationId xmlns:a16="http://schemas.microsoft.com/office/drawing/2014/main" id="{18D200AE-AB5D-FC44-72E4-15E65974A522}"/>
                  </a:ext>
                </a:extLst>
              </p:cNvPr>
              <p:cNvGraphicFramePr>
                <a:graphicFrameLocks noGrp="1"/>
              </p:cNvGraphicFramePr>
              <p:nvPr>
                <p:extLst>
                  <p:ext uri="{D42A27DB-BD31-4B8C-83A1-F6EECF244321}">
                    <p14:modId xmlns:p14="http://schemas.microsoft.com/office/powerpoint/2010/main" val="1775300973"/>
                  </p:ext>
                </p:extLst>
              </p:nvPr>
            </p:nvGraphicFramePr>
            <p:xfrm>
              <a:off x="1454912" y="1369694"/>
              <a:ext cx="9282176" cy="3906511"/>
            </p:xfrm>
            <a:graphic>
              <a:graphicData uri="http://schemas.openxmlformats.org/drawingml/2006/table">
                <a:tbl>
                  <a:tblPr firstRow="1" bandRow="1">
                    <a:tableStyleId>{5C22544A-7EE6-4342-B048-85BDC9FD1C3A}</a:tableStyleId>
                  </a:tblPr>
                  <a:tblGrid>
                    <a:gridCol w="3248762">
                      <a:extLst>
                        <a:ext uri="{9D8B030D-6E8A-4147-A177-3AD203B41FA5}">
                          <a16:colId xmlns:a16="http://schemas.microsoft.com/office/drawing/2014/main" val="946650722"/>
                        </a:ext>
                      </a:extLst>
                    </a:gridCol>
                    <a:gridCol w="6033414">
                      <a:extLst>
                        <a:ext uri="{9D8B030D-6E8A-4147-A177-3AD203B41FA5}">
                          <a16:colId xmlns:a16="http://schemas.microsoft.com/office/drawing/2014/main" val="1671824739"/>
                        </a:ext>
                      </a:extLst>
                    </a:gridCol>
                  </a:tblGrid>
                  <a:tr h="490609">
                    <a:tc>
                      <a:txBody>
                        <a:bodyPr/>
                        <a:lstStyle/>
                        <a:p>
                          <a:r>
                            <a:rPr lang="tr-TR" dirty="0"/>
                            <a:t>Aktivasyon Fonksiyonu</a:t>
                          </a:r>
                        </a:p>
                      </a:txBody>
                      <a:tcPr/>
                    </a:tc>
                    <a:tc>
                      <a:txBody>
                        <a:bodyPr/>
                        <a:lstStyle/>
                        <a:p>
                          <a:r>
                            <a:rPr lang="tr-TR" dirty="0"/>
                            <a:t>Açıklama</a:t>
                          </a:r>
                        </a:p>
                      </a:txBody>
                      <a:tcPr/>
                    </a:tc>
                    <a:extLst>
                      <a:ext uri="{0D108BD9-81ED-4DB2-BD59-A6C34878D82A}">
                        <a16:rowId xmlns:a16="http://schemas.microsoft.com/office/drawing/2014/main" val="2867285285"/>
                      </a:ext>
                    </a:extLst>
                  </a:tr>
                  <a:tr h="930476">
                    <a:tc>
                      <a:txBody>
                        <a:bodyPr/>
                        <a:lstStyle/>
                        <a:p>
                          <a:r>
                            <a:rPr lang="tr-TR" dirty="0"/>
                            <a:t>Basamak</a:t>
                          </a:r>
                        </a:p>
                      </a:txBody>
                      <a:tcPr/>
                    </a:tc>
                    <a:tc>
                      <a:txBody>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𝐹</m:t>
                                </m:r>
                                <m:d>
                                  <m:dPr>
                                    <m:ctrlPr>
                                      <a:rPr lang="tr-TR" b="0" i="1" smtClean="0">
                                        <a:latin typeface="Cambria Math" panose="02040503050406030204" pitchFamily="18" charset="0"/>
                                      </a:rPr>
                                    </m:ctrlPr>
                                  </m:dPr>
                                  <m:e>
                                    <m:r>
                                      <a:rPr lang="tr-TR" b="0" i="1" smtClean="0">
                                        <a:latin typeface="Cambria Math" panose="02040503050406030204" pitchFamily="18" charset="0"/>
                                      </a:rPr>
                                      <m:t>𝑁𝐸𝑇</m:t>
                                    </m:r>
                                  </m:e>
                                </m:d>
                                <m:r>
                                  <a:rPr lang="tr-TR" b="0" i="1" smtClean="0">
                                    <a:latin typeface="Cambria Math" panose="02040503050406030204" pitchFamily="18" charset="0"/>
                                  </a:rPr>
                                  <m:t>=</m:t>
                                </m:r>
                                <m:d>
                                  <m:dPr>
                                    <m:begChr m:val="{"/>
                                    <m:endChr m:val=""/>
                                    <m:ctrlPr>
                                      <a:rPr lang="tr-TR" b="0" i="1" smtClean="0">
                                        <a:latin typeface="Cambria Math" panose="02040503050406030204" pitchFamily="18" charset="0"/>
                                      </a:rPr>
                                    </m:ctrlPr>
                                  </m:dPr>
                                  <m:e>
                                    <m:eqArr>
                                      <m:eqArrPr>
                                        <m:ctrlPr>
                                          <a:rPr lang="tr-TR" b="0" i="1" smtClean="0">
                                            <a:latin typeface="Cambria Math" panose="02040503050406030204" pitchFamily="18" charset="0"/>
                                          </a:rPr>
                                        </m:ctrlPr>
                                      </m:eqArrPr>
                                      <m:e>
                                        <m:r>
                                          <a:rPr lang="tr-TR" b="0" i="1" smtClean="0">
                                            <a:latin typeface="Cambria Math" panose="02040503050406030204" pitchFamily="18" charset="0"/>
                                          </a:rPr>
                                          <m:t>1,  </m:t>
                                        </m:r>
                                        <m:r>
                                          <a:rPr lang="tr-TR" b="0" i="1" smtClean="0">
                                            <a:latin typeface="Cambria Math" panose="02040503050406030204" pitchFamily="18" charset="0"/>
                                          </a:rPr>
                                          <m:t>𝐸</m:t>
                                        </m:r>
                                        <m:r>
                                          <a:rPr lang="tr-TR" b="0" i="1" smtClean="0">
                                            <a:latin typeface="Cambria Math" panose="02040503050406030204" pitchFamily="18" charset="0"/>
                                          </a:rPr>
                                          <m:t>ğ</m:t>
                                        </m:r>
                                        <m:r>
                                          <a:rPr lang="tr-TR" b="0" i="1" smtClean="0">
                                            <a:latin typeface="Cambria Math" panose="02040503050406030204" pitchFamily="18" charset="0"/>
                                          </a:rPr>
                                          <m:t>𝑒𝑟</m:t>
                                        </m:r>
                                        <m:r>
                                          <a:rPr lang="tr-TR" b="0" i="1" smtClean="0">
                                            <a:latin typeface="Cambria Math" panose="02040503050406030204" pitchFamily="18" charset="0"/>
                                          </a:rPr>
                                          <m:t> </m:t>
                                        </m:r>
                                        <m:r>
                                          <a:rPr lang="tr-TR" b="0" i="1" smtClean="0">
                                            <a:latin typeface="Cambria Math" panose="02040503050406030204" pitchFamily="18" charset="0"/>
                                          </a:rPr>
                                          <m:t>𝑁𝐸𝑇</m:t>
                                        </m:r>
                                        <m:r>
                                          <a:rPr lang="tr-TR" b="0" i="1" smtClean="0">
                                            <a:latin typeface="Cambria Math" panose="02040503050406030204" pitchFamily="18" charset="0"/>
                                          </a:rPr>
                                          <m:t>&gt;</m:t>
                                        </m:r>
                                        <m:r>
                                          <a:rPr lang="tr-TR" b="0" i="1" smtClean="0">
                                            <a:latin typeface="Cambria Math" panose="02040503050406030204" pitchFamily="18" charset="0"/>
                                          </a:rPr>
                                          <m:t>𝑒</m:t>
                                        </m:r>
                                        <m:r>
                                          <a:rPr lang="tr-TR" b="0" i="1" smtClean="0">
                                            <a:latin typeface="Cambria Math" panose="02040503050406030204" pitchFamily="18" charset="0"/>
                                          </a:rPr>
                                          <m:t>ş</m:t>
                                        </m:r>
                                        <m:r>
                                          <a:rPr lang="tr-TR" b="0" i="1" smtClean="0">
                                            <a:latin typeface="Cambria Math" panose="02040503050406030204" pitchFamily="18" charset="0"/>
                                          </a:rPr>
                                          <m:t>𝑖𝑘</m:t>
                                        </m:r>
                                        <m:r>
                                          <a:rPr lang="tr-TR" b="0" i="1" smtClean="0">
                                            <a:latin typeface="Cambria Math" panose="02040503050406030204" pitchFamily="18" charset="0"/>
                                          </a:rPr>
                                          <m:t> </m:t>
                                        </m:r>
                                        <m:r>
                                          <a:rPr lang="tr-TR" b="0" i="1" smtClean="0">
                                            <a:latin typeface="Cambria Math" panose="02040503050406030204" pitchFamily="18" charset="0"/>
                                          </a:rPr>
                                          <m:t>𝑑𝑒</m:t>
                                        </m:r>
                                        <m:r>
                                          <a:rPr lang="tr-TR" b="0" i="1" smtClean="0">
                                            <a:latin typeface="Cambria Math" panose="02040503050406030204" pitchFamily="18" charset="0"/>
                                          </a:rPr>
                                          <m:t>ğ</m:t>
                                        </m:r>
                                        <m:r>
                                          <a:rPr lang="tr-TR" b="0" i="1" smtClean="0">
                                            <a:latin typeface="Cambria Math" panose="02040503050406030204" pitchFamily="18" charset="0"/>
                                          </a:rPr>
                                          <m:t>𝑒𝑟</m:t>
                                        </m:r>
                                      </m:e>
                                      <m:e>
                                        <m:r>
                                          <a:rPr lang="tr-TR" b="0" i="1" smtClean="0">
                                            <a:latin typeface="Cambria Math" panose="02040503050406030204" pitchFamily="18" charset="0"/>
                                          </a:rPr>
                                          <m:t>&amp;0,   </m:t>
                                        </m:r>
                                        <m:r>
                                          <a:rPr lang="tr-TR" b="0" i="1" smtClean="0">
                                            <a:latin typeface="Cambria Math" panose="02040503050406030204" pitchFamily="18" charset="0"/>
                                          </a:rPr>
                                          <m:t>𝐸</m:t>
                                        </m:r>
                                        <m:r>
                                          <a:rPr lang="tr-TR" b="0" i="1" smtClean="0">
                                            <a:latin typeface="Cambria Math" panose="02040503050406030204" pitchFamily="18" charset="0"/>
                                          </a:rPr>
                                          <m:t>ğ</m:t>
                                        </m:r>
                                        <m:r>
                                          <a:rPr lang="tr-TR" b="0" i="1" smtClean="0">
                                            <a:latin typeface="Cambria Math" panose="02040503050406030204" pitchFamily="18" charset="0"/>
                                          </a:rPr>
                                          <m:t>𝑒𝑟</m:t>
                                        </m:r>
                                        <m:r>
                                          <a:rPr lang="tr-TR" b="0" i="1" smtClean="0">
                                            <a:latin typeface="Cambria Math" panose="02040503050406030204" pitchFamily="18" charset="0"/>
                                          </a:rPr>
                                          <m:t> </m:t>
                                        </m:r>
                                        <m:r>
                                          <a:rPr lang="tr-TR" b="0" i="1" smtClean="0">
                                            <a:latin typeface="Cambria Math" panose="02040503050406030204" pitchFamily="18" charset="0"/>
                                          </a:rPr>
                                          <m:t>𝑁𝐸𝑇</m:t>
                                        </m:r>
                                        <m:r>
                                          <a:rPr lang="tr-TR" b="0" i="1" smtClean="0">
                                            <a:latin typeface="Cambria Math" panose="02040503050406030204" pitchFamily="18" charset="0"/>
                                          </a:rPr>
                                          <m:t>≤</m:t>
                                        </m:r>
                                        <m:r>
                                          <a:rPr lang="tr-TR" b="0" i="1" smtClean="0">
                                            <a:latin typeface="Cambria Math" panose="02040503050406030204" pitchFamily="18" charset="0"/>
                                          </a:rPr>
                                          <m:t>𝑒</m:t>
                                        </m:r>
                                        <m:r>
                                          <a:rPr lang="tr-TR" b="0" i="1" smtClean="0">
                                            <a:latin typeface="Cambria Math" panose="02040503050406030204" pitchFamily="18" charset="0"/>
                                          </a:rPr>
                                          <m:t>ş</m:t>
                                        </m:r>
                                        <m:r>
                                          <a:rPr lang="tr-TR" b="0" i="1" smtClean="0">
                                            <a:latin typeface="Cambria Math" panose="02040503050406030204" pitchFamily="18" charset="0"/>
                                          </a:rPr>
                                          <m:t>𝑖𝑘</m:t>
                                        </m:r>
                                        <m:r>
                                          <a:rPr lang="tr-TR" b="0" i="1" smtClean="0">
                                            <a:latin typeface="Cambria Math" panose="02040503050406030204" pitchFamily="18" charset="0"/>
                                          </a:rPr>
                                          <m:t> </m:t>
                                        </m:r>
                                        <m:r>
                                          <a:rPr lang="tr-TR" b="0" i="1" smtClean="0">
                                            <a:latin typeface="Cambria Math" panose="02040503050406030204" pitchFamily="18" charset="0"/>
                                          </a:rPr>
                                          <m:t>𝑑𝑒</m:t>
                                        </m:r>
                                        <m:r>
                                          <a:rPr lang="tr-TR" b="0" i="1" smtClean="0">
                                            <a:latin typeface="Cambria Math" panose="02040503050406030204" pitchFamily="18" charset="0"/>
                                          </a:rPr>
                                          <m:t>ğ</m:t>
                                        </m:r>
                                        <m:r>
                                          <a:rPr lang="tr-TR" b="0" i="1" smtClean="0">
                                            <a:latin typeface="Cambria Math" panose="02040503050406030204" pitchFamily="18" charset="0"/>
                                          </a:rPr>
                                          <m:t>𝑒𝑟</m:t>
                                        </m:r>
                                      </m:e>
                                    </m:eqArr>
                                  </m:e>
                                </m:d>
                              </m:oMath>
                            </m:oMathPara>
                          </a14:m>
                          <a:endParaRPr lang="tr-TR" dirty="0"/>
                        </a:p>
                      </a:txBody>
                      <a:tcPr/>
                    </a:tc>
                    <a:extLst>
                      <a:ext uri="{0D108BD9-81ED-4DB2-BD59-A6C34878D82A}">
                        <a16:rowId xmlns:a16="http://schemas.microsoft.com/office/drawing/2014/main" val="1423370640"/>
                      </a:ext>
                    </a:extLst>
                  </a:tr>
                  <a:tr h="808833">
                    <a:tc>
                      <a:txBody>
                        <a:bodyPr/>
                        <a:lstStyle/>
                        <a:p>
                          <a:r>
                            <a:rPr lang="tr-TR" dirty="0"/>
                            <a:t>Sigmoid</a:t>
                          </a:r>
                        </a:p>
                      </a:txBody>
                      <a:tcPr/>
                    </a:tc>
                    <a:tc>
                      <a:txBody>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𝐹</m:t>
                                </m:r>
                                <m:d>
                                  <m:dPr>
                                    <m:ctrlPr>
                                      <a:rPr lang="tr-TR" b="0" i="1" smtClean="0">
                                        <a:latin typeface="Cambria Math" panose="02040503050406030204" pitchFamily="18" charset="0"/>
                                      </a:rPr>
                                    </m:ctrlPr>
                                  </m:dPr>
                                  <m:e>
                                    <m:r>
                                      <a:rPr lang="tr-TR" b="0" i="1" smtClean="0">
                                        <a:latin typeface="Cambria Math" panose="02040503050406030204" pitchFamily="18" charset="0"/>
                                      </a:rPr>
                                      <m:t>𝑁𝐸𝑇</m:t>
                                    </m:r>
                                  </m:e>
                                </m:d>
                                <m:r>
                                  <a:rPr lang="tr-TR" b="0" i="1" smtClean="0">
                                    <a:latin typeface="Cambria Math" panose="02040503050406030204" pitchFamily="18" charset="0"/>
                                  </a:rPr>
                                  <m:t>=</m:t>
                                </m:r>
                                <m:f>
                                  <m:fPr>
                                    <m:ctrlPr>
                                      <a:rPr lang="tr-TR" b="0" i="1" smtClean="0">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1+</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𝑒</m:t>
                                        </m:r>
                                      </m:e>
                                      <m:sup>
                                        <m:r>
                                          <a:rPr lang="tr-TR" b="0" i="1" smtClean="0">
                                            <a:latin typeface="Cambria Math" panose="02040503050406030204" pitchFamily="18" charset="0"/>
                                          </a:rPr>
                                          <m:t>−</m:t>
                                        </m:r>
                                        <m:r>
                                          <a:rPr lang="tr-TR" b="0" i="1" smtClean="0">
                                            <a:latin typeface="Cambria Math" panose="02040503050406030204" pitchFamily="18" charset="0"/>
                                          </a:rPr>
                                          <m:t>𝑁𝐸𝑇</m:t>
                                        </m:r>
                                      </m:sup>
                                    </m:sSup>
                                  </m:den>
                                </m:f>
                              </m:oMath>
                            </m:oMathPara>
                          </a14:m>
                          <a:endParaRPr lang="tr-TR" dirty="0"/>
                        </a:p>
                      </a:txBody>
                      <a:tcPr/>
                    </a:tc>
                    <a:extLst>
                      <a:ext uri="{0D108BD9-81ED-4DB2-BD59-A6C34878D82A}">
                        <a16:rowId xmlns:a16="http://schemas.microsoft.com/office/drawing/2014/main" val="2400363595"/>
                      </a:ext>
                    </a:extLst>
                  </a:tr>
                  <a:tr h="855373">
                    <a:tc>
                      <a:txBody>
                        <a:bodyPr/>
                        <a:lstStyle/>
                        <a:p>
                          <a:r>
                            <a:rPr lang="tr-TR" dirty="0"/>
                            <a:t>Hiperbolik Tanjant</a:t>
                          </a:r>
                        </a:p>
                      </a:txBody>
                      <a:tcPr/>
                    </a:tc>
                    <a:tc>
                      <a:txBody>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𝐹</m:t>
                                </m:r>
                                <m:d>
                                  <m:dPr>
                                    <m:ctrlPr>
                                      <a:rPr lang="tr-TR" b="0" i="1" smtClean="0">
                                        <a:latin typeface="Cambria Math" panose="02040503050406030204" pitchFamily="18" charset="0"/>
                                      </a:rPr>
                                    </m:ctrlPr>
                                  </m:dPr>
                                  <m:e>
                                    <m:r>
                                      <a:rPr lang="tr-TR" b="0" i="1" smtClean="0">
                                        <a:latin typeface="Cambria Math" panose="02040503050406030204" pitchFamily="18" charset="0"/>
                                      </a:rPr>
                                      <m:t>𝑁𝐸𝑇</m:t>
                                    </m:r>
                                  </m:e>
                                </m:d>
                                <m:r>
                                  <a:rPr lang="tr-TR" b="0" i="1" smtClean="0">
                                    <a:latin typeface="Cambria Math" panose="02040503050406030204" pitchFamily="18" charset="0"/>
                                  </a:rPr>
                                  <m:t>=</m:t>
                                </m:r>
                                <m:f>
                                  <m:fPr>
                                    <m:ctrlPr>
                                      <a:rPr lang="tr-TR" b="0" i="1" smtClean="0">
                                        <a:latin typeface="Cambria Math" panose="02040503050406030204" pitchFamily="18" charset="0"/>
                                      </a:rPr>
                                    </m:ctrlPr>
                                  </m:fPr>
                                  <m:num>
                                    <m:sSup>
                                      <m:sSupPr>
                                        <m:ctrlPr>
                                          <a:rPr lang="tr-TR" b="0" i="1" smtClean="0">
                                            <a:latin typeface="Cambria Math" panose="02040503050406030204" pitchFamily="18" charset="0"/>
                                          </a:rPr>
                                        </m:ctrlPr>
                                      </m:sSupPr>
                                      <m:e>
                                        <m:r>
                                          <a:rPr lang="tr-TR" b="0" i="1" smtClean="0">
                                            <a:latin typeface="Cambria Math" panose="02040503050406030204" pitchFamily="18" charset="0"/>
                                          </a:rPr>
                                          <m:t>𝑒</m:t>
                                        </m:r>
                                      </m:e>
                                      <m:sup>
                                        <m:r>
                                          <a:rPr lang="tr-TR" b="0" i="1" smtClean="0">
                                            <a:latin typeface="Cambria Math" panose="02040503050406030204" pitchFamily="18" charset="0"/>
                                          </a:rPr>
                                          <m:t>𝑁𝐸𝑇</m:t>
                                        </m:r>
                                      </m:sup>
                                    </m:sSup>
                                    <m:r>
                                      <a:rPr lang="tr-TR" b="0" i="1" smtClean="0">
                                        <a:latin typeface="Cambria Math" panose="02040503050406030204" pitchFamily="18" charset="0"/>
                                      </a:rPr>
                                      <m:t>−</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𝑒</m:t>
                                        </m:r>
                                      </m:e>
                                      <m:sup>
                                        <m:r>
                                          <a:rPr lang="tr-TR" b="0" i="1" smtClean="0">
                                            <a:latin typeface="Cambria Math" panose="02040503050406030204" pitchFamily="18" charset="0"/>
                                          </a:rPr>
                                          <m:t>−</m:t>
                                        </m:r>
                                        <m:r>
                                          <a:rPr lang="tr-TR" b="0" i="1" smtClean="0">
                                            <a:latin typeface="Cambria Math" panose="02040503050406030204" pitchFamily="18" charset="0"/>
                                          </a:rPr>
                                          <m:t>𝑁𝐸𝑇</m:t>
                                        </m:r>
                                      </m:sup>
                                    </m:sSup>
                                  </m:num>
                                  <m:den>
                                    <m:sSup>
                                      <m:sSupPr>
                                        <m:ctrlPr>
                                          <a:rPr lang="tr-TR" b="0" i="1" smtClean="0">
                                            <a:latin typeface="Cambria Math" panose="02040503050406030204" pitchFamily="18" charset="0"/>
                                          </a:rPr>
                                        </m:ctrlPr>
                                      </m:sSupPr>
                                      <m:e>
                                        <m:r>
                                          <a:rPr lang="tr-TR" b="0" i="1" smtClean="0">
                                            <a:latin typeface="Cambria Math" panose="02040503050406030204" pitchFamily="18" charset="0"/>
                                          </a:rPr>
                                          <m:t>𝑒</m:t>
                                        </m:r>
                                      </m:e>
                                      <m:sup>
                                        <m:r>
                                          <a:rPr lang="tr-TR" b="0" i="1" smtClean="0">
                                            <a:latin typeface="Cambria Math" panose="02040503050406030204" pitchFamily="18" charset="0"/>
                                          </a:rPr>
                                          <m:t>𝑁𝐸𝑇</m:t>
                                        </m:r>
                                      </m:sup>
                                    </m:sSup>
                                    <m:r>
                                      <a:rPr lang="tr-TR" b="0" i="1" smtClean="0">
                                        <a:latin typeface="Cambria Math" panose="02040503050406030204" pitchFamily="18" charset="0"/>
                                      </a:rPr>
                                      <m:t>+</m:t>
                                    </m:r>
                                    <m:sSup>
                                      <m:sSupPr>
                                        <m:ctrlPr>
                                          <a:rPr lang="tr-TR" b="0" i="1" smtClean="0">
                                            <a:latin typeface="Cambria Math" panose="02040503050406030204" pitchFamily="18" charset="0"/>
                                          </a:rPr>
                                        </m:ctrlPr>
                                      </m:sSupPr>
                                      <m:e>
                                        <m:r>
                                          <a:rPr lang="tr-TR" b="0" i="1" smtClean="0">
                                            <a:latin typeface="Cambria Math" panose="02040503050406030204" pitchFamily="18" charset="0"/>
                                          </a:rPr>
                                          <m:t>𝑒</m:t>
                                        </m:r>
                                      </m:e>
                                      <m:sup>
                                        <m:r>
                                          <a:rPr lang="tr-TR" b="0" i="1" smtClean="0">
                                            <a:latin typeface="Cambria Math" panose="02040503050406030204" pitchFamily="18" charset="0"/>
                                          </a:rPr>
                                          <m:t>−</m:t>
                                        </m:r>
                                        <m:r>
                                          <a:rPr lang="tr-TR" b="0" i="1" smtClean="0">
                                            <a:latin typeface="Cambria Math" panose="02040503050406030204" pitchFamily="18" charset="0"/>
                                          </a:rPr>
                                          <m:t>𝑁𝐸𝑇</m:t>
                                        </m:r>
                                      </m:sup>
                                    </m:sSup>
                                  </m:den>
                                </m:f>
                              </m:oMath>
                            </m:oMathPara>
                          </a14:m>
                          <a:endParaRPr lang="tr-TR" dirty="0"/>
                        </a:p>
                      </a:txBody>
                      <a:tcPr/>
                    </a:tc>
                    <a:extLst>
                      <a:ext uri="{0D108BD9-81ED-4DB2-BD59-A6C34878D82A}">
                        <a16:rowId xmlns:a16="http://schemas.microsoft.com/office/drawing/2014/main" val="2301990135"/>
                      </a:ext>
                    </a:extLst>
                  </a:tr>
                  <a:tr h="821220">
                    <a:tc>
                      <a:txBody>
                        <a:bodyPr/>
                        <a:lstStyle/>
                        <a:p>
                          <a:r>
                            <a:rPr lang="tr-TR" dirty="0" err="1"/>
                            <a:t>ReLU</a:t>
                          </a:r>
                          <a:endParaRPr lang="tr-TR" dirty="0"/>
                        </a:p>
                      </a:txBody>
                      <a:tcPr/>
                    </a:tc>
                    <a:tc>
                      <a:txBody>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𝐹</m:t>
                                </m:r>
                                <m:d>
                                  <m:dPr>
                                    <m:ctrlPr>
                                      <a:rPr lang="tr-TR" b="0" i="1" smtClean="0">
                                        <a:latin typeface="Cambria Math" panose="02040503050406030204" pitchFamily="18" charset="0"/>
                                      </a:rPr>
                                    </m:ctrlPr>
                                  </m:dPr>
                                  <m:e>
                                    <m:r>
                                      <a:rPr lang="tr-TR" b="0" i="1" smtClean="0">
                                        <a:latin typeface="Cambria Math" panose="02040503050406030204" pitchFamily="18" charset="0"/>
                                      </a:rPr>
                                      <m:t>𝑁𝐸𝑇</m:t>
                                    </m:r>
                                  </m:e>
                                </m:d>
                                <m:r>
                                  <a:rPr lang="tr-TR" b="0" i="1" smtClean="0">
                                    <a:latin typeface="Cambria Math" panose="02040503050406030204" pitchFamily="18" charset="0"/>
                                  </a:rPr>
                                  <m:t>=</m:t>
                                </m:r>
                                <m:d>
                                  <m:dPr>
                                    <m:begChr m:val="{"/>
                                    <m:endChr m:val=""/>
                                    <m:ctrlPr>
                                      <a:rPr lang="tr-TR" b="0" i="1" smtClean="0">
                                        <a:latin typeface="Cambria Math" panose="02040503050406030204" pitchFamily="18" charset="0"/>
                                      </a:rPr>
                                    </m:ctrlPr>
                                  </m:dPr>
                                  <m:e>
                                    <m:eqArr>
                                      <m:eqArrPr>
                                        <m:ctrlPr>
                                          <a:rPr lang="tr-TR" b="0" i="1" smtClean="0">
                                            <a:latin typeface="Cambria Math" panose="02040503050406030204" pitchFamily="18" charset="0"/>
                                          </a:rPr>
                                        </m:ctrlPr>
                                      </m:eqArrPr>
                                      <m:e>
                                        <m:r>
                                          <a:rPr lang="tr-TR" b="0" i="1" smtClean="0">
                                            <a:latin typeface="Cambria Math" panose="02040503050406030204" pitchFamily="18" charset="0"/>
                                          </a:rPr>
                                          <m:t>𝑁𝐸𝑇</m:t>
                                        </m:r>
                                        <m:r>
                                          <a:rPr lang="tr-TR" b="0" i="1" smtClean="0">
                                            <a:latin typeface="Cambria Math" panose="02040503050406030204" pitchFamily="18" charset="0"/>
                                          </a:rPr>
                                          <m:t>,  </m:t>
                                        </m:r>
                                        <m:r>
                                          <a:rPr lang="tr-TR" b="0" i="1" smtClean="0">
                                            <a:latin typeface="Cambria Math" panose="02040503050406030204" pitchFamily="18" charset="0"/>
                                          </a:rPr>
                                          <m:t>𝐸</m:t>
                                        </m:r>
                                        <m:r>
                                          <a:rPr lang="tr-TR" b="0" i="1" smtClean="0">
                                            <a:latin typeface="Cambria Math" panose="02040503050406030204" pitchFamily="18" charset="0"/>
                                          </a:rPr>
                                          <m:t>ğ</m:t>
                                        </m:r>
                                        <m:r>
                                          <a:rPr lang="tr-TR" b="0" i="1" smtClean="0">
                                            <a:latin typeface="Cambria Math" panose="02040503050406030204" pitchFamily="18" charset="0"/>
                                          </a:rPr>
                                          <m:t>𝑒𝑟</m:t>
                                        </m:r>
                                        <m:r>
                                          <a:rPr lang="tr-TR" b="0" i="1" smtClean="0">
                                            <a:latin typeface="Cambria Math" panose="02040503050406030204" pitchFamily="18" charset="0"/>
                                          </a:rPr>
                                          <m:t> </m:t>
                                        </m:r>
                                        <m:r>
                                          <a:rPr lang="tr-TR" b="0" i="1" smtClean="0">
                                            <a:latin typeface="Cambria Math" panose="02040503050406030204" pitchFamily="18" charset="0"/>
                                          </a:rPr>
                                          <m:t>𝑁𝐸𝑇</m:t>
                                        </m:r>
                                        <m:r>
                                          <a:rPr lang="tr-TR" b="0" i="1" smtClean="0">
                                            <a:latin typeface="Cambria Math" panose="02040503050406030204" pitchFamily="18" charset="0"/>
                                          </a:rPr>
                                          <m:t>≥ 0</m:t>
                                        </m:r>
                                      </m:e>
                                      <m:e>
                                        <m:r>
                                          <a:rPr lang="tr-TR" b="0" i="1" smtClean="0">
                                            <a:latin typeface="Cambria Math" panose="02040503050406030204" pitchFamily="18" charset="0"/>
                                          </a:rPr>
                                          <m:t>&amp;0,   </m:t>
                                        </m:r>
                                        <m:r>
                                          <a:rPr lang="tr-TR" b="0" i="1" smtClean="0">
                                            <a:latin typeface="Cambria Math" panose="02040503050406030204" pitchFamily="18" charset="0"/>
                                          </a:rPr>
                                          <m:t>𝐸</m:t>
                                        </m:r>
                                        <m:r>
                                          <a:rPr lang="tr-TR" b="0" i="1" smtClean="0">
                                            <a:latin typeface="Cambria Math" panose="02040503050406030204" pitchFamily="18" charset="0"/>
                                          </a:rPr>
                                          <m:t>ğ</m:t>
                                        </m:r>
                                        <m:r>
                                          <a:rPr lang="tr-TR" b="0" i="1" smtClean="0">
                                            <a:latin typeface="Cambria Math" panose="02040503050406030204" pitchFamily="18" charset="0"/>
                                          </a:rPr>
                                          <m:t>𝑒𝑟</m:t>
                                        </m:r>
                                        <m:r>
                                          <a:rPr lang="tr-TR" b="0" i="1" smtClean="0">
                                            <a:latin typeface="Cambria Math" panose="02040503050406030204" pitchFamily="18" charset="0"/>
                                          </a:rPr>
                                          <m:t> </m:t>
                                        </m:r>
                                        <m:r>
                                          <a:rPr lang="tr-TR" b="0" i="1" smtClean="0">
                                            <a:latin typeface="Cambria Math" panose="02040503050406030204" pitchFamily="18" charset="0"/>
                                          </a:rPr>
                                          <m:t>𝑁𝐸𝑇</m:t>
                                        </m:r>
                                        <m:r>
                                          <a:rPr lang="tr-TR" b="0" i="1" smtClean="0">
                                            <a:latin typeface="Cambria Math" panose="02040503050406030204" pitchFamily="18" charset="0"/>
                                          </a:rPr>
                                          <m:t>&lt;0</m:t>
                                        </m:r>
                                      </m:e>
                                    </m:eqArr>
                                  </m:e>
                                </m:d>
                              </m:oMath>
                            </m:oMathPara>
                          </a14:m>
                          <a:endParaRPr lang="tr-TR" dirty="0"/>
                        </a:p>
                      </a:txBody>
                      <a:tcPr/>
                    </a:tc>
                    <a:extLst>
                      <a:ext uri="{0D108BD9-81ED-4DB2-BD59-A6C34878D82A}">
                        <a16:rowId xmlns:a16="http://schemas.microsoft.com/office/drawing/2014/main" val="97174815"/>
                      </a:ext>
                    </a:extLst>
                  </a:tr>
                </a:tbl>
              </a:graphicData>
            </a:graphic>
          </p:graphicFrame>
        </mc:Choice>
        <mc:Fallback xmlns="">
          <p:graphicFrame>
            <p:nvGraphicFramePr>
              <p:cNvPr id="8" name="Tablo 9">
                <a:extLst>
                  <a:ext uri="{FF2B5EF4-FFF2-40B4-BE49-F238E27FC236}">
                    <a16:creationId xmlns:a16="http://schemas.microsoft.com/office/drawing/2014/main" id="{18D200AE-AB5D-FC44-72E4-15E65974A522}"/>
                  </a:ext>
                </a:extLst>
              </p:cNvPr>
              <p:cNvGraphicFramePr>
                <a:graphicFrameLocks noGrp="1"/>
              </p:cNvGraphicFramePr>
              <p:nvPr>
                <p:extLst>
                  <p:ext uri="{D42A27DB-BD31-4B8C-83A1-F6EECF244321}">
                    <p14:modId xmlns:p14="http://schemas.microsoft.com/office/powerpoint/2010/main" val="1775300973"/>
                  </p:ext>
                </p:extLst>
              </p:nvPr>
            </p:nvGraphicFramePr>
            <p:xfrm>
              <a:off x="1454912" y="1369694"/>
              <a:ext cx="9282176" cy="3906511"/>
            </p:xfrm>
            <a:graphic>
              <a:graphicData uri="http://schemas.openxmlformats.org/drawingml/2006/table">
                <a:tbl>
                  <a:tblPr firstRow="1" bandRow="1">
                    <a:tableStyleId>{5C22544A-7EE6-4342-B048-85BDC9FD1C3A}</a:tableStyleId>
                  </a:tblPr>
                  <a:tblGrid>
                    <a:gridCol w="3248762">
                      <a:extLst>
                        <a:ext uri="{9D8B030D-6E8A-4147-A177-3AD203B41FA5}">
                          <a16:colId xmlns:a16="http://schemas.microsoft.com/office/drawing/2014/main" val="946650722"/>
                        </a:ext>
                      </a:extLst>
                    </a:gridCol>
                    <a:gridCol w="6033414">
                      <a:extLst>
                        <a:ext uri="{9D8B030D-6E8A-4147-A177-3AD203B41FA5}">
                          <a16:colId xmlns:a16="http://schemas.microsoft.com/office/drawing/2014/main" val="1671824739"/>
                        </a:ext>
                      </a:extLst>
                    </a:gridCol>
                  </a:tblGrid>
                  <a:tr h="490609">
                    <a:tc>
                      <a:txBody>
                        <a:bodyPr/>
                        <a:lstStyle/>
                        <a:p>
                          <a:r>
                            <a:rPr lang="tr-TR" dirty="0"/>
                            <a:t>Aktivasyon Fonksiyonu</a:t>
                          </a:r>
                        </a:p>
                      </a:txBody>
                      <a:tcPr/>
                    </a:tc>
                    <a:tc>
                      <a:txBody>
                        <a:bodyPr/>
                        <a:lstStyle/>
                        <a:p>
                          <a:r>
                            <a:rPr lang="tr-TR" dirty="0"/>
                            <a:t>Açıklama</a:t>
                          </a:r>
                        </a:p>
                      </a:txBody>
                      <a:tcPr/>
                    </a:tc>
                    <a:extLst>
                      <a:ext uri="{0D108BD9-81ED-4DB2-BD59-A6C34878D82A}">
                        <a16:rowId xmlns:a16="http://schemas.microsoft.com/office/drawing/2014/main" val="2867285285"/>
                      </a:ext>
                    </a:extLst>
                  </a:tr>
                  <a:tr h="930476">
                    <a:tc>
                      <a:txBody>
                        <a:bodyPr/>
                        <a:lstStyle/>
                        <a:p>
                          <a:r>
                            <a:rPr lang="tr-TR" dirty="0"/>
                            <a:t>Basamak</a:t>
                          </a:r>
                        </a:p>
                      </a:txBody>
                      <a:tcPr/>
                    </a:tc>
                    <a:tc>
                      <a:txBody>
                        <a:bodyPr/>
                        <a:lstStyle/>
                        <a:p>
                          <a:endParaRPr lang="tr-TR"/>
                        </a:p>
                      </a:txBody>
                      <a:tcPr>
                        <a:blipFill>
                          <a:blip r:embed="rId2"/>
                          <a:stretch>
                            <a:fillRect l="-53885" t="-56209" r="-404" b="-267974"/>
                          </a:stretch>
                        </a:blipFill>
                      </a:tcPr>
                    </a:tc>
                    <a:extLst>
                      <a:ext uri="{0D108BD9-81ED-4DB2-BD59-A6C34878D82A}">
                        <a16:rowId xmlns:a16="http://schemas.microsoft.com/office/drawing/2014/main" val="1423370640"/>
                      </a:ext>
                    </a:extLst>
                  </a:tr>
                  <a:tr h="808833">
                    <a:tc>
                      <a:txBody>
                        <a:bodyPr/>
                        <a:lstStyle/>
                        <a:p>
                          <a:r>
                            <a:rPr lang="tr-TR" dirty="0"/>
                            <a:t>Sigmoid</a:t>
                          </a:r>
                        </a:p>
                      </a:txBody>
                      <a:tcPr/>
                    </a:tc>
                    <a:tc>
                      <a:txBody>
                        <a:bodyPr/>
                        <a:lstStyle/>
                        <a:p>
                          <a:endParaRPr lang="tr-TR"/>
                        </a:p>
                      </a:txBody>
                      <a:tcPr>
                        <a:blipFill>
                          <a:blip r:embed="rId2"/>
                          <a:stretch>
                            <a:fillRect l="-53885" t="-181061" r="-404" b="-210606"/>
                          </a:stretch>
                        </a:blipFill>
                      </a:tcPr>
                    </a:tc>
                    <a:extLst>
                      <a:ext uri="{0D108BD9-81ED-4DB2-BD59-A6C34878D82A}">
                        <a16:rowId xmlns:a16="http://schemas.microsoft.com/office/drawing/2014/main" val="2400363595"/>
                      </a:ext>
                    </a:extLst>
                  </a:tr>
                  <a:tr h="855373">
                    <a:tc>
                      <a:txBody>
                        <a:bodyPr/>
                        <a:lstStyle/>
                        <a:p>
                          <a:r>
                            <a:rPr lang="tr-TR" dirty="0"/>
                            <a:t>Hiperbolik Tanjant</a:t>
                          </a:r>
                        </a:p>
                      </a:txBody>
                      <a:tcPr/>
                    </a:tc>
                    <a:tc>
                      <a:txBody>
                        <a:bodyPr/>
                        <a:lstStyle/>
                        <a:p>
                          <a:endParaRPr lang="tr-TR"/>
                        </a:p>
                      </a:txBody>
                      <a:tcPr>
                        <a:blipFill>
                          <a:blip r:embed="rId2"/>
                          <a:stretch>
                            <a:fillRect l="-53885" t="-263121" r="-404" b="-97163"/>
                          </a:stretch>
                        </a:blipFill>
                      </a:tcPr>
                    </a:tc>
                    <a:extLst>
                      <a:ext uri="{0D108BD9-81ED-4DB2-BD59-A6C34878D82A}">
                        <a16:rowId xmlns:a16="http://schemas.microsoft.com/office/drawing/2014/main" val="2301990135"/>
                      </a:ext>
                    </a:extLst>
                  </a:tr>
                  <a:tr h="821220">
                    <a:tc>
                      <a:txBody>
                        <a:bodyPr/>
                        <a:lstStyle/>
                        <a:p>
                          <a:r>
                            <a:rPr lang="tr-TR" dirty="0" err="1"/>
                            <a:t>ReLU</a:t>
                          </a:r>
                          <a:endParaRPr lang="tr-TR" dirty="0"/>
                        </a:p>
                      </a:txBody>
                      <a:tcPr/>
                    </a:tc>
                    <a:tc>
                      <a:txBody>
                        <a:bodyPr/>
                        <a:lstStyle/>
                        <a:p>
                          <a:endParaRPr lang="tr-TR"/>
                        </a:p>
                      </a:txBody>
                      <a:tcPr>
                        <a:blipFill>
                          <a:blip r:embed="rId2"/>
                          <a:stretch>
                            <a:fillRect l="-53885" t="-379259" r="-404" b="-1481"/>
                          </a:stretch>
                        </a:blipFill>
                      </a:tcPr>
                    </a:tc>
                    <a:extLst>
                      <a:ext uri="{0D108BD9-81ED-4DB2-BD59-A6C34878D82A}">
                        <a16:rowId xmlns:a16="http://schemas.microsoft.com/office/drawing/2014/main" val="97174815"/>
                      </a:ext>
                    </a:extLst>
                  </a:tr>
                </a:tbl>
              </a:graphicData>
            </a:graphic>
          </p:graphicFrame>
        </mc:Fallback>
      </mc:AlternateContent>
    </p:spTree>
    <p:extLst>
      <p:ext uri="{BB962C8B-B14F-4D97-AF65-F5344CB8AC3E}">
        <p14:creationId xmlns:p14="http://schemas.microsoft.com/office/powerpoint/2010/main" val="394176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Çok Katmanlı Algılayıcı (ÇKA)</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6</a:t>
            </a:fld>
            <a:endParaRPr lang="tr-TR"/>
          </a:p>
        </p:txBody>
      </p:sp>
      <p:sp>
        <p:nvSpPr>
          <p:cNvPr id="43" name="Alt Başlık 2">
            <a:extLst>
              <a:ext uri="{FF2B5EF4-FFF2-40B4-BE49-F238E27FC236}">
                <a16:creationId xmlns:a16="http://schemas.microsoft.com/office/drawing/2014/main" id="{37ECD780-7C50-9FD4-0631-571E348ACAC2}"/>
              </a:ext>
            </a:extLst>
          </p:cNvPr>
          <p:cNvSpPr txBox="1">
            <a:spLocks/>
          </p:cNvSpPr>
          <p:nvPr/>
        </p:nvSpPr>
        <p:spPr>
          <a:xfrm>
            <a:off x="0" y="5601210"/>
            <a:ext cx="11611429" cy="7551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Çok katmanlı algılayıcı: </a:t>
            </a:r>
            <a:r>
              <a:rPr lang="tr-TR" dirty="0"/>
              <a:t>birden fazla girdiyi alarak ara katmandan geçirdikten sonra çıktı üretecek şekilde çalışmaktadır.</a:t>
            </a:r>
            <a:endParaRPr lang="tr-TR" b="1" dirty="0"/>
          </a:p>
          <a:p>
            <a:pPr marL="342900" indent="-342900" algn="l">
              <a:buFont typeface="Calibri" panose="020F0502020204030204" pitchFamily="34" charset="0"/>
              <a:buChar char="∞"/>
            </a:pPr>
            <a:endParaRPr lang="tr-TR" dirty="0"/>
          </a:p>
        </p:txBody>
      </p:sp>
      <p:sp>
        <p:nvSpPr>
          <p:cNvPr id="3" name="Alt Başlık 2">
            <a:extLst>
              <a:ext uri="{FF2B5EF4-FFF2-40B4-BE49-F238E27FC236}">
                <a16:creationId xmlns:a16="http://schemas.microsoft.com/office/drawing/2014/main" id="{48BA40A2-29C4-3A31-FA49-95E35F05C3D0}"/>
              </a:ext>
            </a:extLst>
          </p:cNvPr>
          <p:cNvSpPr txBox="1">
            <a:spLocks/>
          </p:cNvSpPr>
          <p:nvPr/>
        </p:nvSpPr>
        <p:spPr>
          <a:xfrm>
            <a:off x="0" y="913747"/>
            <a:ext cx="11843657" cy="9595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dirty="0"/>
              <a:t>Özel Veya (</a:t>
            </a:r>
            <a:r>
              <a:rPr lang="tr-TR" dirty="0" err="1"/>
              <a:t>Xor</a:t>
            </a:r>
            <a:r>
              <a:rPr lang="tr-TR" dirty="0"/>
              <a:t>) fonksiyonu:</a:t>
            </a:r>
          </a:p>
          <a:p>
            <a:pPr algn="l"/>
            <a:endParaRPr lang="tr-TR" dirty="0"/>
          </a:p>
        </p:txBody>
      </p:sp>
      <mc:AlternateContent xmlns:mc="http://schemas.openxmlformats.org/markup-compatibility/2006" xmlns:a14="http://schemas.microsoft.com/office/drawing/2010/main">
        <mc:Choice Requires="a14">
          <p:graphicFrame>
            <p:nvGraphicFramePr>
              <p:cNvPr id="7" name="Tablo 7">
                <a:extLst>
                  <a:ext uri="{FF2B5EF4-FFF2-40B4-BE49-F238E27FC236}">
                    <a16:creationId xmlns:a16="http://schemas.microsoft.com/office/drawing/2014/main" id="{1AF5A056-32EA-74E8-00F1-8DDDE2EA593F}"/>
                  </a:ext>
                </a:extLst>
              </p:cNvPr>
              <p:cNvGraphicFramePr>
                <a:graphicFrameLocks noGrp="1"/>
              </p:cNvGraphicFramePr>
              <p:nvPr>
                <p:extLst>
                  <p:ext uri="{D42A27DB-BD31-4B8C-83A1-F6EECF244321}">
                    <p14:modId xmlns:p14="http://schemas.microsoft.com/office/powerpoint/2010/main" val="587065061"/>
                  </p:ext>
                </p:extLst>
              </p:nvPr>
            </p:nvGraphicFramePr>
            <p:xfrm>
              <a:off x="123132" y="1403311"/>
              <a:ext cx="3902529" cy="2194560"/>
            </p:xfrm>
            <a:graphic>
              <a:graphicData uri="http://schemas.openxmlformats.org/drawingml/2006/table">
                <a:tbl>
                  <a:tblPr firstRow="1" bandRow="1">
                    <a:tableStyleId>{073A0DAA-6AF3-43AB-8588-CEC1D06C72B9}</a:tableStyleId>
                  </a:tblPr>
                  <a:tblGrid>
                    <a:gridCol w="1300843">
                      <a:extLst>
                        <a:ext uri="{9D8B030D-6E8A-4147-A177-3AD203B41FA5}">
                          <a16:colId xmlns:a16="http://schemas.microsoft.com/office/drawing/2014/main" val="2487927223"/>
                        </a:ext>
                      </a:extLst>
                    </a:gridCol>
                    <a:gridCol w="1300843">
                      <a:extLst>
                        <a:ext uri="{9D8B030D-6E8A-4147-A177-3AD203B41FA5}">
                          <a16:colId xmlns:a16="http://schemas.microsoft.com/office/drawing/2014/main" val="4146748725"/>
                        </a:ext>
                      </a:extLst>
                    </a:gridCol>
                    <a:gridCol w="1300843">
                      <a:extLst>
                        <a:ext uri="{9D8B030D-6E8A-4147-A177-3AD203B41FA5}">
                          <a16:colId xmlns:a16="http://schemas.microsoft.com/office/drawing/2014/main" val="1597147581"/>
                        </a:ext>
                      </a:extLst>
                    </a:gridCol>
                  </a:tblGrid>
                  <a:tr h="358422">
                    <a:tc gridSpan="2">
                      <a:txBody>
                        <a:bodyPr/>
                        <a:lstStyle/>
                        <a:p>
                          <a:pPr algn="ctr"/>
                          <a:r>
                            <a:rPr lang="tr-TR" dirty="0"/>
                            <a:t>Girdi</a:t>
                          </a:r>
                        </a:p>
                      </a:txBody>
                      <a:tcPr/>
                    </a:tc>
                    <a:tc hMerge="1">
                      <a:txBody>
                        <a:bodyPr/>
                        <a:lstStyle/>
                        <a:p>
                          <a:endParaRPr lang="tr-TR" dirty="0"/>
                        </a:p>
                      </a:txBody>
                      <a:tcPr/>
                    </a:tc>
                    <a:tc>
                      <a:txBody>
                        <a:bodyPr/>
                        <a:lstStyle/>
                        <a:p>
                          <a:pPr algn="ctr"/>
                          <a:r>
                            <a:rPr lang="tr-TR" dirty="0"/>
                            <a:t>Çıktı</a:t>
                          </a:r>
                        </a:p>
                      </a:txBody>
                      <a:tcPr/>
                    </a:tc>
                    <a:extLst>
                      <a:ext uri="{0D108BD9-81ED-4DB2-BD59-A6C34878D82A}">
                        <a16:rowId xmlns:a16="http://schemas.microsoft.com/office/drawing/2014/main" val="1728362064"/>
                      </a:ext>
                    </a:extLst>
                  </a:tr>
                  <a:tr h="358422">
                    <a:tc>
                      <a:txBody>
                        <a:bodyPr/>
                        <a:lstStyle/>
                        <a:p>
                          <a:pPr algn="ct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1</m:t>
                                    </m:r>
                                  </m:sub>
                                </m:sSub>
                              </m:oMath>
                            </m:oMathPara>
                          </a14:m>
                          <a:endParaRPr lang="tr-TR"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2</m:t>
                                    </m:r>
                                  </m:sub>
                                </m:sSub>
                              </m:oMath>
                            </m:oMathPara>
                          </a14:m>
                          <a:endParaRPr lang="tr-TR" dirty="0"/>
                        </a:p>
                      </a:txBody>
                      <a:tcPr/>
                    </a:tc>
                    <a:tc>
                      <a:txBody>
                        <a:bodyPr/>
                        <a:lstStyle/>
                        <a:p>
                          <a:pPr algn="ct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𝑡</m:t>
                                </m:r>
                              </m:oMath>
                            </m:oMathPara>
                          </a14:m>
                          <a:endParaRPr lang="tr-TR" dirty="0"/>
                        </a:p>
                      </a:txBody>
                      <a:tcPr/>
                    </a:tc>
                    <a:extLst>
                      <a:ext uri="{0D108BD9-81ED-4DB2-BD59-A6C34878D82A}">
                        <a16:rowId xmlns:a16="http://schemas.microsoft.com/office/drawing/2014/main" val="1674698813"/>
                      </a:ext>
                    </a:extLst>
                  </a:tr>
                  <a:tr h="358422">
                    <a:tc>
                      <a:txBody>
                        <a:bodyPr/>
                        <a:lstStyle/>
                        <a:p>
                          <a:pPr algn="ctr"/>
                          <a:r>
                            <a:rPr lang="tr-TR" dirty="0"/>
                            <a:t>0</a:t>
                          </a:r>
                        </a:p>
                      </a:txBody>
                      <a:tcPr/>
                    </a:tc>
                    <a:tc>
                      <a:txBody>
                        <a:bodyPr/>
                        <a:lstStyle/>
                        <a:p>
                          <a:pPr algn="ctr"/>
                          <a:r>
                            <a:rPr lang="tr-TR" dirty="0"/>
                            <a:t>0</a:t>
                          </a:r>
                        </a:p>
                      </a:txBody>
                      <a:tcPr/>
                    </a:tc>
                    <a:tc>
                      <a:txBody>
                        <a:bodyPr/>
                        <a:lstStyle/>
                        <a:p>
                          <a:pPr algn="ctr"/>
                          <a:r>
                            <a:rPr lang="tr-TR" dirty="0"/>
                            <a:t>0</a:t>
                          </a:r>
                        </a:p>
                      </a:txBody>
                      <a:tcPr/>
                    </a:tc>
                    <a:extLst>
                      <a:ext uri="{0D108BD9-81ED-4DB2-BD59-A6C34878D82A}">
                        <a16:rowId xmlns:a16="http://schemas.microsoft.com/office/drawing/2014/main" val="2166741285"/>
                      </a:ext>
                    </a:extLst>
                  </a:tr>
                  <a:tr h="358422">
                    <a:tc>
                      <a:txBody>
                        <a:bodyPr/>
                        <a:lstStyle/>
                        <a:p>
                          <a:pPr algn="ctr"/>
                          <a:r>
                            <a:rPr lang="tr-TR" dirty="0"/>
                            <a:t>0</a:t>
                          </a:r>
                        </a:p>
                      </a:txBody>
                      <a:tcPr/>
                    </a:tc>
                    <a:tc>
                      <a:txBody>
                        <a:bodyPr/>
                        <a:lstStyle/>
                        <a:p>
                          <a:pPr algn="ctr"/>
                          <a:r>
                            <a:rPr lang="tr-TR" dirty="0"/>
                            <a:t>1</a:t>
                          </a:r>
                        </a:p>
                      </a:txBody>
                      <a:tcPr/>
                    </a:tc>
                    <a:tc>
                      <a:txBody>
                        <a:bodyPr/>
                        <a:lstStyle/>
                        <a:p>
                          <a:pPr algn="ctr"/>
                          <a:r>
                            <a:rPr lang="tr-TR" dirty="0"/>
                            <a:t>1</a:t>
                          </a:r>
                        </a:p>
                      </a:txBody>
                      <a:tcPr/>
                    </a:tc>
                    <a:extLst>
                      <a:ext uri="{0D108BD9-81ED-4DB2-BD59-A6C34878D82A}">
                        <a16:rowId xmlns:a16="http://schemas.microsoft.com/office/drawing/2014/main" val="4050080186"/>
                      </a:ext>
                    </a:extLst>
                  </a:tr>
                  <a:tr h="358422">
                    <a:tc>
                      <a:txBody>
                        <a:bodyPr/>
                        <a:lstStyle/>
                        <a:p>
                          <a:pPr algn="ctr"/>
                          <a:r>
                            <a:rPr lang="tr-TR" dirty="0"/>
                            <a:t>1</a:t>
                          </a:r>
                        </a:p>
                      </a:txBody>
                      <a:tcPr/>
                    </a:tc>
                    <a:tc>
                      <a:txBody>
                        <a:bodyPr/>
                        <a:lstStyle/>
                        <a:p>
                          <a:pPr algn="ctr"/>
                          <a:r>
                            <a:rPr lang="tr-TR" dirty="0"/>
                            <a:t>0</a:t>
                          </a:r>
                        </a:p>
                      </a:txBody>
                      <a:tcPr/>
                    </a:tc>
                    <a:tc>
                      <a:txBody>
                        <a:bodyPr/>
                        <a:lstStyle/>
                        <a:p>
                          <a:pPr algn="ctr"/>
                          <a:r>
                            <a:rPr lang="tr-TR" dirty="0"/>
                            <a:t>1</a:t>
                          </a:r>
                        </a:p>
                      </a:txBody>
                      <a:tcPr/>
                    </a:tc>
                    <a:extLst>
                      <a:ext uri="{0D108BD9-81ED-4DB2-BD59-A6C34878D82A}">
                        <a16:rowId xmlns:a16="http://schemas.microsoft.com/office/drawing/2014/main" val="169950347"/>
                      </a:ext>
                    </a:extLst>
                  </a:tr>
                  <a:tr h="358422">
                    <a:tc>
                      <a:txBody>
                        <a:bodyPr/>
                        <a:lstStyle/>
                        <a:p>
                          <a:pPr algn="ctr"/>
                          <a:r>
                            <a:rPr lang="tr-TR" dirty="0"/>
                            <a:t>1</a:t>
                          </a:r>
                        </a:p>
                      </a:txBody>
                      <a:tcPr/>
                    </a:tc>
                    <a:tc>
                      <a:txBody>
                        <a:bodyPr/>
                        <a:lstStyle/>
                        <a:p>
                          <a:pPr algn="ctr"/>
                          <a:r>
                            <a:rPr lang="tr-TR" dirty="0"/>
                            <a:t>1</a:t>
                          </a:r>
                        </a:p>
                      </a:txBody>
                      <a:tcPr/>
                    </a:tc>
                    <a:tc>
                      <a:txBody>
                        <a:bodyPr/>
                        <a:lstStyle/>
                        <a:p>
                          <a:pPr algn="ctr"/>
                          <a:r>
                            <a:rPr lang="tr-TR" dirty="0"/>
                            <a:t>0</a:t>
                          </a:r>
                        </a:p>
                      </a:txBody>
                      <a:tcPr/>
                    </a:tc>
                    <a:extLst>
                      <a:ext uri="{0D108BD9-81ED-4DB2-BD59-A6C34878D82A}">
                        <a16:rowId xmlns:a16="http://schemas.microsoft.com/office/drawing/2014/main" val="47451853"/>
                      </a:ext>
                    </a:extLst>
                  </a:tr>
                </a:tbl>
              </a:graphicData>
            </a:graphic>
          </p:graphicFrame>
        </mc:Choice>
        <mc:Fallback xmlns="">
          <p:graphicFrame>
            <p:nvGraphicFramePr>
              <p:cNvPr id="7" name="Tablo 7">
                <a:extLst>
                  <a:ext uri="{FF2B5EF4-FFF2-40B4-BE49-F238E27FC236}">
                    <a16:creationId xmlns:a16="http://schemas.microsoft.com/office/drawing/2014/main" id="{1AF5A056-32EA-74E8-00F1-8DDDE2EA593F}"/>
                  </a:ext>
                </a:extLst>
              </p:cNvPr>
              <p:cNvGraphicFramePr>
                <a:graphicFrameLocks noGrp="1"/>
              </p:cNvGraphicFramePr>
              <p:nvPr>
                <p:extLst>
                  <p:ext uri="{D42A27DB-BD31-4B8C-83A1-F6EECF244321}">
                    <p14:modId xmlns:p14="http://schemas.microsoft.com/office/powerpoint/2010/main" val="587065061"/>
                  </p:ext>
                </p:extLst>
              </p:nvPr>
            </p:nvGraphicFramePr>
            <p:xfrm>
              <a:off x="123132" y="1403311"/>
              <a:ext cx="3902529" cy="2194560"/>
            </p:xfrm>
            <a:graphic>
              <a:graphicData uri="http://schemas.openxmlformats.org/drawingml/2006/table">
                <a:tbl>
                  <a:tblPr firstRow="1" bandRow="1">
                    <a:tableStyleId>{073A0DAA-6AF3-43AB-8588-CEC1D06C72B9}</a:tableStyleId>
                  </a:tblPr>
                  <a:tblGrid>
                    <a:gridCol w="1300843">
                      <a:extLst>
                        <a:ext uri="{9D8B030D-6E8A-4147-A177-3AD203B41FA5}">
                          <a16:colId xmlns:a16="http://schemas.microsoft.com/office/drawing/2014/main" val="2487927223"/>
                        </a:ext>
                      </a:extLst>
                    </a:gridCol>
                    <a:gridCol w="1300843">
                      <a:extLst>
                        <a:ext uri="{9D8B030D-6E8A-4147-A177-3AD203B41FA5}">
                          <a16:colId xmlns:a16="http://schemas.microsoft.com/office/drawing/2014/main" val="4146748725"/>
                        </a:ext>
                      </a:extLst>
                    </a:gridCol>
                    <a:gridCol w="1300843">
                      <a:extLst>
                        <a:ext uri="{9D8B030D-6E8A-4147-A177-3AD203B41FA5}">
                          <a16:colId xmlns:a16="http://schemas.microsoft.com/office/drawing/2014/main" val="1597147581"/>
                        </a:ext>
                      </a:extLst>
                    </a:gridCol>
                  </a:tblGrid>
                  <a:tr h="365760">
                    <a:tc gridSpan="2">
                      <a:txBody>
                        <a:bodyPr/>
                        <a:lstStyle/>
                        <a:p>
                          <a:pPr algn="ctr"/>
                          <a:r>
                            <a:rPr lang="tr-TR" dirty="0"/>
                            <a:t>Girdi</a:t>
                          </a:r>
                        </a:p>
                      </a:txBody>
                      <a:tcPr/>
                    </a:tc>
                    <a:tc hMerge="1">
                      <a:txBody>
                        <a:bodyPr/>
                        <a:lstStyle/>
                        <a:p>
                          <a:endParaRPr lang="tr-TR" dirty="0"/>
                        </a:p>
                      </a:txBody>
                      <a:tcPr/>
                    </a:tc>
                    <a:tc>
                      <a:txBody>
                        <a:bodyPr/>
                        <a:lstStyle/>
                        <a:p>
                          <a:pPr algn="ctr"/>
                          <a:r>
                            <a:rPr lang="tr-TR" dirty="0"/>
                            <a:t>Çıktı</a:t>
                          </a:r>
                        </a:p>
                      </a:txBody>
                      <a:tcPr/>
                    </a:tc>
                    <a:extLst>
                      <a:ext uri="{0D108BD9-81ED-4DB2-BD59-A6C34878D82A}">
                        <a16:rowId xmlns:a16="http://schemas.microsoft.com/office/drawing/2014/main" val="1728362064"/>
                      </a:ext>
                    </a:extLst>
                  </a:tr>
                  <a:tr h="365760">
                    <a:tc>
                      <a:txBody>
                        <a:bodyPr/>
                        <a:lstStyle/>
                        <a:p>
                          <a:endParaRPr lang="tr-TR"/>
                        </a:p>
                      </a:txBody>
                      <a:tcPr>
                        <a:blipFill>
                          <a:blip r:embed="rId2"/>
                          <a:stretch>
                            <a:fillRect l="-467" t="-108333" r="-201402" b="-426667"/>
                          </a:stretch>
                        </a:blipFill>
                      </a:tcPr>
                    </a:tc>
                    <a:tc>
                      <a:txBody>
                        <a:bodyPr/>
                        <a:lstStyle/>
                        <a:p>
                          <a:endParaRPr lang="tr-TR"/>
                        </a:p>
                      </a:txBody>
                      <a:tcPr>
                        <a:blipFill>
                          <a:blip r:embed="rId2"/>
                          <a:stretch>
                            <a:fillRect l="-100939" t="-108333" r="-102347" b="-426667"/>
                          </a:stretch>
                        </a:blipFill>
                      </a:tcPr>
                    </a:tc>
                    <a:tc>
                      <a:txBody>
                        <a:bodyPr/>
                        <a:lstStyle/>
                        <a:p>
                          <a:endParaRPr lang="tr-TR"/>
                        </a:p>
                      </a:txBody>
                      <a:tcPr>
                        <a:blipFill>
                          <a:blip r:embed="rId2"/>
                          <a:stretch>
                            <a:fillRect l="-200000" t="-108333" r="-1869" b="-426667"/>
                          </a:stretch>
                        </a:blipFill>
                      </a:tcPr>
                    </a:tc>
                    <a:extLst>
                      <a:ext uri="{0D108BD9-81ED-4DB2-BD59-A6C34878D82A}">
                        <a16:rowId xmlns:a16="http://schemas.microsoft.com/office/drawing/2014/main" val="1674698813"/>
                      </a:ext>
                    </a:extLst>
                  </a:tr>
                  <a:tr h="365760">
                    <a:tc>
                      <a:txBody>
                        <a:bodyPr/>
                        <a:lstStyle/>
                        <a:p>
                          <a:pPr algn="ctr"/>
                          <a:r>
                            <a:rPr lang="tr-TR" dirty="0"/>
                            <a:t>0</a:t>
                          </a:r>
                        </a:p>
                      </a:txBody>
                      <a:tcPr/>
                    </a:tc>
                    <a:tc>
                      <a:txBody>
                        <a:bodyPr/>
                        <a:lstStyle/>
                        <a:p>
                          <a:pPr algn="ctr"/>
                          <a:r>
                            <a:rPr lang="tr-TR" dirty="0"/>
                            <a:t>0</a:t>
                          </a:r>
                        </a:p>
                      </a:txBody>
                      <a:tcPr/>
                    </a:tc>
                    <a:tc>
                      <a:txBody>
                        <a:bodyPr/>
                        <a:lstStyle/>
                        <a:p>
                          <a:pPr algn="ctr"/>
                          <a:r>
                            <a:rPr lang="tr-TR" dirty="0"/>
                            <a:t>0</a:t>
                          </a:r>
                        </a:p>
                      </a:txBody>
                      <a:tcPr/>
                    </a:tc>
                    <a:extLst>
                      <a:ext uri="{0D108BD9-81ED-4DB2-BD59-A6C34878D82A}">
                        <a16:rowId xmlns:a16="http://schemas.microsoft.com/office/drawing/2014/main" val="2166741285"/>
                      </a:ext>
                    </a:extLst>
                  </a:tr>
                  <a:tr h="365760">
                    <a:tc>
                      <a:txBody>
                        <a:bodyPr/>
                        <a:lstStyle/>
                        <a:p>
                          <a:pPr algn="ctr"/>
                          <a:r>
                            <a:rPr lang="tr-TR" dirty="0"/>
                            <a:t>0</a:t>
                          </a:r>
                        </a:p>
                      </a:txBody>
                      <a:tcPr/>
                    </a:tc>
                    <a:tc>
                      <a:txBody>
                        <a:bodyPr/>
                        <a:lstStyle/>
                        <a:p>
                          <a:pPr algn="ctr"/>
                          <a:r>
                            <a:rPr lang="tr-TR" dirty="0"/>
                            <a:t>1</a:t>
                          </a:r>
                        </a:p>
                      </a:txBody>
                      <a:tcPr/>
                    </a:tc>
                    <a:tc>
                      <a:txBody>
                        <a:bodyPr/>
                        <a:lstStyle/>
                        <a:p>
                          <a:pPr algn="ctr"/>
                          <a:r>
                            <a:rPr lang="tr-TR" dirty="0"/>
                            <a:t>1</a:t>
                          </a:r>
                        </a:p>
                      </a:txBody>
                      <a:tcPr/>
                    </a:tc>
                    <a:extLst>
                      <a:ext uri="{0D108BD9-81ED-4DB2-BD59-A6C34878D82A}">
                        <a16:rowId xmlns:a16="http://schemas.microsoft.com/office/drawing/2014/main" val="4050080186"/>
                      </a:ext>
                    </a:extLst>
                  </a:tr>
                  <a:tr h="365760">
                    <a:tc>
                      <a:txBody>
                        <a:bodyPr/>
                        <a:lstStyle/>
                        <a:p>
                          <a:pPr algn="ctr"/>
                          <a:r>
                            <a:rPr lang="tr-TR" dirty="0"/>
                            <a:t>1</a:t>
                          </a:r>
                        </a:p>
                      </a:txBody>
                      <a:tcPr/>
                    </a:tc>
                    <a:tc>
                      <a:txBody>
                        <a:bodyPr/>
                        <a:lstStyle/>
                        <a:p>
                          <a:pPr algn="ctr"/>
                          <a:r>
                            <a:rPr lang="tr-TR" dirty="0"/>
                            <a:t>0</a:t>
                          </a:r>
                        </a:p>
                      </a:txBody>
                      <a:tcPr/>
                    </a:tc>
                    <a:tc>
                      <a:txBody>
                        <a:bodyPr/>
                        <a:lstStyle/>
                        <a:p>
                          <a:pPr algn="ctr"/>
                          <a:r>
                            <a:rPr lang="tr-TR" dirty="0"/>
                            <a:t>1</a:t>
                          </a:r>
                        </a:p>
                      </a:txBody>
                      <a:tcPr/>
                    </a:tc>
                    <a:extLst>
                      <a:ext uri="{0D108BD9-81ED-4DB2-BD59-A6C34878D82A}">
                        <a16:rowId xmlns:a16="http://schemas.microsoft.com/office/drawing/2014/main" val="169950347"/>
                      </a:ext>
                    </a:extLst>
                  </a:tr>
                  <a:tr h="365760">
                    <a:tc>
                      <a:txBody>
                        <a:bodyPr/>
                        <a:lstStyle/>
                        <a:p>
                          <a:pPr algn="ctr"/>
                          <a:r>
                            <a:rPr lang="tr-TR" dirty="0"/>
                            <a:t>1</a:t>
                          </a:r>
                        </a:p>
                      </a:txBody>
                      <a:tcPr/>
                    </a:tc>
                    <a:tc>
                      <a:txBody>
                        <a:bodyPr/>
                        <a:lstStyle/>
                        <a:p>
                          <a:pPr algn="ctr"/>
                          <a:r>
                            <a:rPr lang="tr-TR" dirty="0"/>
                            <a:t>1</a:t>
                          </a:r>
                        </a:p>
                      </a:txBody>
                      <a:tcPr/>
                    </a:tc>
                    <a:tc>
                      <a:txBody>
                        <a:bodyPr/>
                        <a:lstStyle/>
                        <a:p>
                          <a:pPr algn="ctr"/>
                          <a:r>
                            <a:rPr lang="tr-TR" dirty="0"/>
                            <a:t>0</a:t>
                          </a:r>
                        </a:p>
                      </a:txBody>
                      <a:tcPr/>
                    </a:tc>
                    <a:extLst>
                      <a:ext uri="{0D108BD9-81ED-4DB2-BD59-A6C34878D82A}">
                        <a16:rowId xmlns:a16="http://schemas.microsoft.com/office/drawing/2014/main" val="47451853"/>
                      </a:ext>
                    </a:extLst>
                  </a:tr>
                </a:tbl>
              </a:graphicData>
            </a:graphic>
          </p:graphicFrame>
        </mc:Fallback>
      </mc:AlternateContent>
      <p:pic>
        <p:nvPicPr>
          <p:cNvPr id="9" name="Resim 8" descr="siluet, gece göğü içeren bir resim&#10;&#10;Açıklama otomatik olarak oluşturuldu">
            <a:extLst>
              <a:ext uri="{FF2B5EF4-FFF2-40B4-BE49-F238E27FC236}">
                <a16:creationId xmlns:a16="http://schemas.microsoft.com/office/drawing/2014/main" id="{345924FC-75CA-EDA0-C8EE-F21AC9BA9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1400" y="2075797"/>
            <a:ext cx="4057353" cy="3458924"/>
          </a:xfrm>
          <a:prstGeom prst="rect">
            <a:avLst/>
          </a:prstGeom>
        </p:spPr>
      </p:pic>
      <p:pic>
        <p:nvPicPr>
          <p:cNvPr id="11" name="Resim 10">
            <a:extLst>
              <a:ext uri="{FF2B5EF4-FFF2-40B4-BE49-F238E27FC236}">
                <a16:creationId xmlns:a16="http://schemas.microsoft.com/office/drawing/2014/main" id="{B3923C06-73DE-786F-45AD-F924746C3F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6323" y="330778"/>
            <a:ext cx="5379957" cy="4315323"/>
          </a:xfrm>
          <a:prstGeom prst="rect">
            <a:avLst/>
          </a:prstGeom>
        </p:spPr>
      </p:pic>
    </p:spTree>
    <p:extLst>
      <p:ext uri="{BB962C8B-B14F-4D97-AF65-F5344CB8AC3E}">
        <p14:creationId xmlns:p14="http://schemas.microsoft.com/office/powerpoint/2010/main" val="153988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fade">
                                      <p:cBhvr>
                                        <p:cTn id="7" dur="5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ÇKA Modelinin Yapısı</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7</a:t>
            </a:fld>
            <a:endParaRPr lang="tr-TR"/>
          </a:p>
        </p:txBody>
      </p:sp>
      <p:grpSp>
        <p:nvGrpSpPr>
          <p:cNvPr id="139" name="Grup 138">
            <a:extLst>
              <a:ext uri="{FF2B5EF4-FFF2-40B4-BE49-F238E27FC236}">
                <a16:creationId xmlns:a16="http://schemas.microsoft.com/office/drawing/2014/main" id="{3F3E2735-BE30-AB7E-4674-BAE30DF3DA0C}"/>
              </a:ext>
            </a:extLst>
          </p:cNvPr>
          <p:cNvGrpSpPr/>
          <p:nvPr/>
        </p:nvGrpSpPr>
        <p:grpSpPr>
          <a:xfrm>
            <a:off x="3234784" y="566948"/>
            <a:ext cx="8748369" cy="4322021"/>
            <a:chOff x="150208" y="1615460"/>
            <a:chExt cx="8748369" cy="4322021"/>
          </a:xfrm>
        </p:grpSpPr>
        <p:sp>
          <p:nvSpPr>
            <p:cNvPr id="8" name="Alt Başlık 2">
              <a:extLst>
                <a:ext uri="{FF2B5EF4-FFF2-40B4-BE49-F238E27FC236}">
                  <a16:creationId xmlns:a16="http://schemas.microsoft.com/office/drawing/2014/main" id="{5810D185-2610-4756-E966-7C03D7A22F29}"/>
                </a:ext>
              </a:extLst>
            </p:cNvPr>
            <p:cNvSpPr txBox="1">
              <a:spLocks/>
            </p:cNvSpPr>
            <p:nvPr/>
          </p:nvSpPr>
          <p:spPr>
            <a:xfrm>
              <a:off x="207801" y="17904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8" name="Alt Başlık 2">
              <a:extLst>
                <a:ext uri="{FF2B5EF4-FFF2-40B4-BE49-F238E27FC236}">
                  <a16:creationId xmlns:a16="http://schemas.microsoft.com/office/drawing/2014/main" id="{25E74DBC-ADDC-428A-0BC5-A0BBB6AD91FF}"/>
                </a:ext>
              </a:extLst>
            </p:cNvPr>
            <p:cNvSpPr txBox="1">
              <a:spLocks/>
            </p:cNvSpPr>
            <p:nvPr/>
          </p:nvSpPr>
          <p:spPr>
            <a:xfrm>
              <a:off x="150208" y="268873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4" name="Düz Ok Bağlayıcısı 3">
              <a:extLst>
                <a:ext uri="{FF2B5EF4-FFF2-40B4-BE49-F238E27FC236}">
                  <a16:creationId xmlns:a16="http://schemas.microsoft.com/office/drawing/2014/main" id="{594CFC75-3830-FB65-22BC-CAF58D0C159C}"/>
                </a:ext>
              </a:extLst>
            </p:cNvPr>
            <p:cNvCxnSpPr>
              <a:cxnSpLocks/>
              <a:stCxn id="13" idx="6"/>
              <a:endCxn id="12" idx="2"/>
            </p:cNvCxnSpPr>
            <p:nvPr/>
          </p:nvCxnSpPr>
          <p:spPr>
            <a:xfrm>
              <a:off x="2525375" y="196844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AB52AE7C-03A5-A279-59BF-35CCABCFF67C}"/>
                </a:ext>
              </a:extLst>
            </p:cNvPr>
            <p:cNvSpPr/>
            <p:nvPr/>
          </p:nvSpPr>
          <p:spPr>
            <a:xfrm>
              <a:off x="1889979" y="163695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 name="Düz Ok Bağlayıcısı 13">
              <a:extLst>
                <a:ext uri="{FF2B5EF4-FFF2-40B4-BE49-F238E27FC236}">
                  <a16:creationId xmlns:a16="http://schemas.microsoft.com/office/drawing/2014/main" id="{C84FF858-0005-6208-3713-75E97643DFED}"/>
                </a:ext>
              </a:extLst>
            </p:cNvPr>
            <p:cNvCxnSpPr>
              <a:cxnSpLocks/>
              <a:stCxn id="8" idx="3"/>
              <a:endCxn id="13" idx="2"/>
            </p:cNvCxnSpPr>
            <p:nvPr/>
          </p:nvCxnSpPr>
          <p:spPr>
            <a:xfrm flipV="1">
              <a:off x="1223352" y="196844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F14EE71D-7047-6ED8-5B08-FF7CFCF5CD5A}"/>
                </a:ext>
              </a:extLst>
            </p:cNvPr>
            <p:cNvCxnSpPr>
              <a:cxnSpLocks/>
              <a:stCxn id="35" idx="6"/>
              <a:endCxn id="17" idx="1"/>
            </p:cNvCxnSpPr>
            <p:nvPr/>
          </p:nvCxnSpPr>
          <p:spPr>
            <a:xfrm>
              <a:off x="7226300" y="196844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7" name="Alt Başlık 2">
              <a:extLst>
                <a:ext uri="{FF2B5EF4-FFF2-40B4-BE49-F238E27FC236}">
                  <a16:creationId xmlns:a16="http://schemas.microsoft.com/office/drawing/2014/main" id="{3D54A92D-C92C-4A08-3FE4-71A2A6F58ABB}"/>
                </a:ext>
              </a:extLst>
            </p:cNvPr>
            <p:cNvSpPr txBox="1">
              <a:spLocks/>
            </p:cNvSpPr>
            <p:nvPr/>
          </p:nvSpPr>
          <p:spPr>
            <a:xfrm>
              <a:off x="7867168" y="17904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19" name="Oval 18">
              <a:extLst>
                <a:ext uri="{FF2B5EF4-FFF2-40B4-BE49-F238E27FC236}">
                  <a16:creationId xmlns:a16="http://schemas.microsoft.com/office/drawing/2014/main" id="{0AD7EA2B-33CA-4F57-7CBD-46A0BC297CBB}"/>
                </a:ext>
              </a:extLst>
            </p:cNvPr>
            <p:cNvSpPr/>
            <p:nvPr/>
          </p:nvSpPr>
          <p:spPr>
            <a:xfrm>
              <a:off x="1891610" y="254771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0" name="Düz Ok Bağlayıcısı 19">
              <a:extLst>
                <a:ext uri="{FF2B5EF4-FFF2-40B4-BE49-F238E27FC236}">
                  <a16:creationId xmlns:a16="http://schemas.microsoft.com/office/drawing/2014/main" id="{9370FDD3-3395-BB82-D45F-6E52FDF2C983}"/>
                </a:ext>
              </a:extLst>
            </p:cNvPr>
            <p:cNvCxnSpPr>
              <a:cxnSpLocks/>
              <a:stCxn id="18" idx="3"/>
              <a:endCxn id="19" idx="2"/>
            </p:cNvCxnSpPr>
            <p:nvPr/>
          </p:nvCxnSpPr>
          <p:spPr>
            <a:xfrm>
              <a:off x="1165759" y="287919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9C5D59D4-64F6-46DC-474C-4544D25C0E8D}"/>
                </a:ext>
              </a:extLst>
            </p:cNvPr>
            <p:cNvCxnSpPr>
              <a:cxnSpLocks/>
              <a:stCxn id="19" idx="6"/>
              <a:endCxn id="12" idx="2"/>
            </p:cNvCxnSpPr>
            <p:nvPr/>
          </p:nvCxnSpPr>
          <p:spPr>
            <a:xfrm flipV="1">
              <a:off x="2527006" y="196844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6" name="Oval 35">
              <a:extLst>
                <a:ext uri="{FF2B5EF4-FFF2-40B4-BE49-F238E27FC236}">
                  <a16:creationId xmlns:a16="http://schemas.microsoft.com/office/drawing/2014/main" id="{546E7790-3515-6848-692C-6B96D0D2BC89}"/>
                </a:ext>
              </a:extLst>
            </p:cNvPr>
            <p:cNvSpPr/>
            <p:nvPr/>
          </p:nvSpPr>
          <p:spPr>
            <a:xfrm>
              <a:off x="2587978" y="5274505"/>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7" name="Düz Ok Bağlayıcısı 36">
              <a:extLst>
                <a:ext uri="{FF2B5EF4-FFF2-40B4-BE49-F238E27FC236}">
                  <a16:creationId xmlns:a16="http://schemas.microsoft.com/office/drawing/2014/main" id="{4ABD0D80-171B-0B2D-8A79-879F90DD9C93}"/>
                </a:ext>
              </a:extLst>
            </p:cNvPr>
            <p:cNvCxnSpPr>
              <a:cxnSpLocks/>
              <a:stCxn id="36" idx="0"/>
              <a:endCxn id="12" idx="2"/>
            </p:cNvCxnSpPr>
            <p:nvPr/>
          </p:nvCxnSpPr>
          <p:spPr>
            <a:xfrm flipV="1">
              <a:off x="2905676" y="1968445"/>
              <a:ext cx="1364617" cy="3306060"/>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id="{36BABB41-EC83-72EA-A624-E882EE0EF6C5}"/>
                </a:ext>
              </a:extLst>
            </p:cNvPr>
            <p:cNvSpPr/>
            <p:nvPr/>
          </p:nvSpPr>
          <p:spPr>
            <a:xfrm>
              <a:off x="4270293" y="161546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22" name="Alt Başlık 2">
              <a:extLst>
                <a:ext uri="{FF2B5EF4-FFF2-40B4-BE49-F238E27FC236}">
                  <a16:creationId xmlns:a16="http://schemas.microsoft.com/office/drawing/2014/main" id="{9DA1826C-81F0-EB36-7603-81D0345D066F}"/>
                </a:ext>
              </a:extLst>
            </p:cNvPr>
            <p:cNvSpPr txBox="1">
              <a:spLocks/>
            </p:cNvSpPr>
            <p:nvPr/>
          </p:nvSpPr>
          <p:spPr>
            <a:xfrm>
              <a:off x="150208" y="4353143"/>
              <a:ext cx="1091015"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N</a:t>
              </a:r>
            </a:p>
          </p:txBody>
        </p:sp>
        <p:sp>
          <p:nvSpPr>
            <p:cNvPr id="23" name="Oval 22">
              <a:extLst>
                <a:ext uri="{FF2B5EF4-FFF2-40B4-BE49-F238E27FC236}">
                  <a16:creationId xmlns:a16="http://schemas.microsoft.com/office/drawing/2014/main" id="{F76BCF55-2DFD-EC00-C632-5526480D5E93}"/>
                </a:ext>
              </a:extLst>
            </p:cNvPr>
            <p:cNvSpPr/>
            <p:nvPr/>
          </p:nvSpPr>
          <p:spPr>
            <a:xfrm>
              <a:off x="1889979" y="4221628"/>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4" name="Düz Ok Bağlayıcısı 23">
              <a:extLst>
                <a:ext uri="{FF2B5EF4-FFF2-40B4-BE49-F238E27FC236}">
                  <a16:creationId xmlns:a16="http://schemas.microsoft.com/office/drawing/2014/main" id="{627B5B81-6F41-A60E-2CDC-161EFCF9DA7D}"/>
                </a:ext>
              </a:extLst>
            </p:cNvPr>
            <p:cNvCxnSpPr>
              <a:cxnSpLocks/>
              <a:stCxn id="22" idx="3"/>
              <a:endCxn id="23" idx="2"/>
            </p:cNvCxnSpPr>
            <p:nvPr/>
          </p:nvCxnSpPr>
          <p:spPr>
            <a:xfrm>
              <a:off x="1241223" y="4543605"/>
              <a:ext cx="648756" cy="9511"/>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6" name="Düz Ok Bağlayıcısı 25">
              <a:extLst>
                <a:ext uri="{FF2B5EF4-FFF2-40B4-BE49-F238E27FC236}">
                  <a16:creationId xmlns:a16="http://schemas.microsoft.com/office/drawing/2014/main" id="{AC0C5906-2BED-0CD5-85EB-8900ACB5B946}"/>
                </a:ext>
              </a:extLst>
            </p:cNvPr>
            <p:cNvCxnSpPr>
              <a:cxnSpLocks/>
              <a:stCxn id="23" idx="6"/>
              <a:endCxn id="12" idx="2"/>
            </p:cNvCxnSpPr>
            <p:nvPr/>
          </p:nvCxnSpPr>
          <p:spPr>
            <a:xfrm flipV="1">
              <a:off x="2525375" y="1968445"/>
              <a:ext cx="1744918" cy="258467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2" name="Oval 31">
              <a:extLst>
                <a:ext uri="{FF2B5EF4-FFF2-40B4-BE49-F238E27FC236}">
                  <a16:creationId xmlns:a16="http://schemas.microsoft.com/office/drawing/2014/main" id="{127AEA95-27DE-E022-E015-4D69993DC651}"/>
                </a:ext>
              </a:extLst>
            </p:cNvPr>
            <p:cNvSpPr/>
            <p:nvPr/>
          </p:nvSpPr>
          <p:spPr>
            <a:xfrm>
              <a:off x="4290212" y="251939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3" name="Oval 32">
              <a:extLst>
                <a:ext uri="{FF2B5EF4-FFF2-40B4-BE49-F238E27FC236}">
                  <a16:creationId xmlns:a16="http://schemas.microsoft.com/office/drawing/2014/main" id="{2AD4DB38-9F7A-8C07-9700-9DDBB9370E5C}"/>
                </a:ext>
              </a:extLst>
            </p:cNvPr>
            <p:cNvSpPr/>
            <p:nvPr/>
          </p:nvSpPr>
          <p:spPr>
            <a:xfrm>
              <a:off x="4256664" y="3985619"/>
              <a:ext cx="813348" cy="6629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5" name="Oval 34">
              <a:extLst>
                <a:ext uri="{FF2B5EF4-FFF2-40B4-BE49-F238E27FC236}">
                  <a16:creationId xmlns:a16="http://schemas.microsoft.com/office/drawing/2014/main" id="{ACA9AA3D-261C-5EFF-057C-7695B02A6FA3}"/>
                </a:ext>
              </a:extLst>
            </p:cNvPr>
            <p:cNvSpPr/>
            <p:nvPr/>
          </p:nvSpPr>
          <p:spPr>
            <a:xfrm>
              <a:off x="6468590" y="165242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8" name="Oval 37">
              <a:extLst>
                <a:ext uri="{FF2B5EF4-FFF2-40B4-BE49-F238E27FC236}">
                  <a16:creationId xmlns:a16="http://schemas.microsoft.com/office/drawing/2014/main" id="{485807CC-C505-7781-5B7B-71FAB7515623}"/>
                </a:ext>
              </a:extLst>
            </p:cNvPr>
            <p:cNvSpPr/>
            <p:nvPr/>
          </p:nvSpPr>
          <p:spPr>
            <a:xfrm>
              <a:off x="6468590" y="2559770"/>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9" name="Oval 38">
              <a:extLst>
                <a:ext uri="{FF2B5EF4-FFF2-40B4-BE49-F238E27FC236}">
                  <a16:creationId xmlns:a16="http://schemas.microsoft.com/office/drawing/2014/main" id="{83D7E1F2-25CA-51E6-DE6F-C11355CCE560}"/>
                </a:ext>
              </a:extLst>
            </p:cNvPr>
            <p:cNvSpPr/>
            <p:nvPr/>
          </p:nvSpPr>
          <p:spPr>
            <a:xfrm>
              <a:off x="6468590" y="379705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4" name="Düz Ok Bağlayıcısı 43">
              <a:extLst>
                <a:ext uri="{FF2B5EF4-FFF2-40B4-BE49-F238E27FC236}">
                  <a16:creationId xmlns:a16="http://schemas.microsoft.com/office/drawing/2014/main" id="{E1167316-0492-C8BB-CE59-16F2CAB75E82}"/>
                </a:ext>
              </a:extLst>
            </p:cNvPr>
            <p:cNvCxnSpPr>
              <a:cxnSpLocks/>
              <a:stCxn id="32" idx="6"/>
              <a:endCxn id="35" idx="2"/>
            </p:cNvCxnSpPr>
            <p:nvPr/>
          </p:nvCxnSpPr>
          <p:spPr>
            <a:xfrm flipV="1">
              <a:off x="5083699" y="196844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5" name="Düz Ok Bağlayıcısı 54">
              <a:extLst>
                <a:ext uri="{FF2B5EF4-FFF2-40B4-BE49-F238E27FC236}">
                  <a16:creationId xmlns:a16="http://schemas.microsoft.com/office/drawing/2014/main" id="{7379F46D-CC31-2F1F-84F2-676F9E13B9C7}"/>
                </a:ext>
              </a:extLst>
            </p:cNvPr>
            <p:cNvCxnSpPr>
              <a:cxnSpLocks/>
              <a:stCxn id="13" idx="6"/>
              <a:endCxn id="32" idx="2"/>
            </p:cNvCxnSpPr>
            <p:nvPr/>
          </p:nvCxnSpPr>
          <p:spPr>
            <a:xfrm>
              <a:off x="2525375" y="196844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8" name="Düz Ok Bağlayıcısı 57">
              <a:extLst>
                <a:ext uri="{FF2B5EF4-FFF2-40B4-BE49-F238E27FC236}">
                  <a16:creationId xmlns:a16="http://schemas.microsoft.com/office/drawing/2014/main" id="{D0F8BC2F-85DE-27BF-910D-930AAD4AD725}"/>
                </a:ext>
              </a:extLst>
            </p:cNvPr>
            <p:cNvCxnSpPr>
              <a:cxnSpLocks/>
              <a:stCxn id="13" idx="6"/>
              <a:endCxn id="33" idx="2"/>
            </p:cNvCxnSpPr>
            <p:nvPr/>
          </p:nvCxnSpPr>
          <p:spPr>
            <a:xfrm>
              <a:off x="2525375" y="1968445"/>
              <a:ext cx="1731289" cy="234866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Düz Ok Bağlayıcısı 65">
              <a:extLst>
                <a:ext uri="{FF2B5EF4-FFF2-40B4-BE49-F238E27FC236}">
                  <a16:creationId xmlns:a16="http://schemas.microsoft.com/office/drawing/2014/main" id="{1E30496A-6A15-B8C2-44F7-6DDD0CFDF0C1}"/>
                </a:ext>
              </a:extLst>
            </p:cNvPr>
            <p:cNvCxnSpPr>
              <a:cxnSpLocks/>
              <a:stCxn id="19" idx="6"/>
              <a:endCxn id="32" idx="2"/>
            </p:cNvCxnSpPr>
            <p:nvPr/>
          </p:nvCxnSpPr>
          <p:spPr>
            <a:xfrm flipV="1">
              <a:off x="2527006" y="287238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9" name="Düz Ok Bağlayıcısı 68">
              <a:extLst>
                <a:ext uri="{FF2B5EF4-FFF2-40B4-BE49-F238E27FC236}">
                  <a16:creationId xmlns:a16="http://schemas.microsoft.com/office/drawing/2014/main" id="{3DBAED4F-F6E5-D5EF-7CF5-A9FFB5BF18B3}"/>
                </a:ext>
              </a:extLst>
            </p:cNvPr>
            <p:cNvCxnSpPr>
              <a:cxnSpLocks/>
              <a:stCxn id="19" idx="6"/>
              <a:endCxn id="33" idx="2"/>
            </p:cNvCxnSpPr>
            <p:nvPr/>
          </p:nvCxnSpPr>
          <p:spPr>
            <a:xfrm>
              <a:off x="2527006" y="2879198"/>
              <a:ext cx="1729658" cy="143791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2" name="Düz Ok Bağlayıcısı 71">
              <a:extLst>
                <a:ext uri="{FF2B5EF4-FFF2-40B4-BE49-F238E27FC236}">
                  <a16:creationId xmlns:a16="http://schemas.microsoft.com/office/drawing/2014/main" id="{AFB5572A-4546-A3BC-2115-3043659A7626}"/>
                </a:ext>
              </a:extLst>
            </p:cNvPr>
            <p:cNvCxnSpPr>
              <a:cxnSpLocks/>
              <a:stCxn id="23" idx="6"/>
              <a:endCxn id="32" idx="2"/>
            </p:cNvCxnSpPr>
            <p:nvPr/>
          </p:nvCxnSpPr>
          <p:spPr>
            <a:xfrm flipV="1">
              <a:off x="2525375" y="2872381"/>
              <a:ext cx="1764837" cy="1680735"/>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5" name="Düz Ok Bağlayıcısı 74">
              <a:extLst>
                <a:ext uri="{FF2B5EF4-FFF2-40B4-BE49-F238E27FC236}">
                  <a16:creationId xmlns:a16="http://schemas.microsoft.com/office/drawing/2014/main" id="{E58B3003-77F5-EB05-0B42-0F4612CD086D}"/>
                </a:ext>
              </a:extLst>
            </p:cNvPr>
            <p:cNvCxnSpPr>
              <a:cxnSpLocks/>
              <a:stCxn id="23" idx="6"/>
              <a:endCxn id="33" idx="2"/>
            </p:cNvCxnSpPr>
            <p:nvPr/>
          </p:nvCxnSpPr>
          <p:spPr>
            <a:xfrm flipV="1">
              <a:off x="2525375" y="4317108"/>
              <a:ext cx="1731289" cy="23600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8" name="Düz Ok Bağlayıcısı 77">
              <a:extLst>
                <a:ext uri="{FF2B5EF4-FFF2-40B4-BE49-F238E27FC236}">
                  <a16:creationId xmlns:a16="http://schemas.microsoft.com/office/drawing/2014/main" id="{26E6B89A-8823-12C9-5D9D-731337DFA2B0}"/>
                </a:ext>
              </a:extLst>
            </p:cNvPr>
            <p:cNvCxnSpPr>
              <a:cxnSpLocks/>
              <a:stCxn id="12" idx="6"/>
              <a:endCxn id="35" idx="2"/>
            </p:cNvCxnSpPr>
            <p:nvPr/>
          </p:nvCxnSpPr>
          <p:spPr>
            <a:xfrm flipV="1">
              <a:off x="5063780" y="196844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1" name="Düz Ok Bağlayıcısı 80">
              <a:extLst>
                <a:ext uri="{FF2B5EF4-FFF2-40B4-BE49-F238E27FC236}">
                  <a16:creationId xmlns:a16="http://schemas.microsoft.com/office/drawing/2014/main" id="{54A6CF41-F3A9-1E5C-1674-B573D574D183}"/>
                </a:ext>
              </a:extLst>
            </p:cNvPr>
            <p:cNvCxnSpPr>
              <a:cxnSpLocks/>
              <a:stCxn id="12" idx="6"/>
              <a:endCxn id="38" idx="2"/>
            </p:cNvCxnSpPr>
            <p:nvPr/>
          </p:nvCxnSpPr>
          <p:spPr>
            <a:xfrm>
              <a:off x="5063780" y="1968445"/>
              <a:ext cx="1404810" cy="90734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4" name="Düz Ok Bağlayıcısı 83">
              <a:extLst>
                <a:ext uri="{FF2B5EF4-FFF2-40B4-BE49-F238E27FC236}">
                  <a16:creationId xmlns:a16="http://schemas.microsoft.com/office/drawing/2014/main" id="{6167FB71-3568-8F7A-5E81-D24D77F34E79}"/>
                </a:ext>
              </a:extLst>
            </p:cNvPr>
            <p:cNvCxnSpPr>
              <a:cxnSpLocks/>
              <a:stCxn id="12" idx="6"/>
              <a:endCxn id="39" idx="2"/>
            </p:cNvCxnSpPr>
            <p:nvPr/>
          </p:nvCxnSpPr>
          <p:spPr>
            <a:xfrm>
              <a:off x="5063780" y="1968445"/>
              <a:ext cx="1404810" cy="2144629"/>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9" name="Düz Ok Bağlayıcısı 88">
              <a:extLst>
                <a:ext uri="{FF2B5EF4-FFF2-40B4-BE49-F238E27FC236}">
                  <a16:creationId xmlns:a16="http://schemas.microsoft.com/office/drawing/2014/main" id="{3B7F6353-0718-C9D3-2901-0C7CD6008945}"/>
                </a:ext>
              </a:extLst>
            </p:cNvPr>
            <p:cNvCxnSpPr>
              <a:cxnSpLocks/>
              <a:stCxn id="32" idx="6"/>
              <a:endCxn id="38" idx="2"/>
            </p:cNvCxnSpPr>
            <p:nvPr/>
          </p:nvCxnSpPr>
          <p:spPr>
            <a:xfrm>
              <a:off x="5083699" y="2872381"/>
              <a:ext cx="1384891" cy="340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2" name="Düz Ok Bağlayıcısı 91">
              <a:extLst>
                <a:ext uri="{FF2B5EF4-FFF2-40B4-BE49-F238E27FC236}">
                  <a16:creationId xmlns:a16="http://schemas.microsoft.com/office/drawing/2014/main" id="{927434CD-6E97-B7DA-1F39-BC1D0A332831}"/>
                </a:ext>
              </a:extLst>
            </p:cNvPr>
            <p:cNvCxnSpPr>
              <a:cxnSpLocks/>
              <a:stCxn id="32" idx="6"/>
              <a:endCxn id="39" idx="2"/>
            </p:cNvCxnSpPr>
            <p:nvPr/>
          </p:nvCxnSpPr>
          <p:spPr>
            <a:xfrm>
              <a:off x="5083699" y="2872381"/>
              <a:ext cx="1384891" cy="124069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5" name="Düz Ok Bağlayıcısı 94">
              <a:extLst>
                <a:ext uri="{FF2B5EF4-FFF2-40B4-BE49-F238E27FC236}">
                  <a16:creationId xmlns:a16="http://schemas.microsoft.com/office/drawing/2014/main" id="{4930DA44-D956-05FC-A601-C293768CAEF3}"/>
                </a:ext>
              </a:extLst>
            </p:cNvPr>
            <p:cNvCxnSpPr>
              <a:cxnSpLocks/>
              <a:stCxn id="33" idx="6"/>
              <a:endCxn id="35" idx="2"/>
            </p:cNvCxnSpPr>
            <p:nvPr/>
          </p:nvCxnSpPr>
          <p:spPr>
            <a:xfrm flipV="1">
              <a:off x="5070012" y="1968444"/>
              <a:ext cx="1398578" cy="234866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8" name="Düz Ok Bağlayıcısı 97">
              <a:extLst>
                <a:ext uri="{FF2B5EF4-FFF2-40B4-BE49-F238E27FC236}">
                  <a16:creationId xmlns:a16="http://schemas.microsoft.com/office/drawing/2014/main" id="{1C7643B1-2390-A1E2-6131-B557A989045A}"/>
                </a:ext>
              </a:extLst>
            </p:cNvPr>
            <p:cNvCxnSpPr>
              <a:cxnSpLocks/>
              <a:stCxn id="33" idx="6"/>
              <a:endCxn id="38" idx="2"/>
            </p:cNvCxnSpPr>
            <p:nvPr/>
          </p:nvCxnSpPr>
          <p:spPr>
            <a:xfrm flipV="1">
              <a:off x="5070012" y="2875789"/>
              <a:ext cx="1398578" cy="1441319"/>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01" name="Düz Ok Bağlayıcısı 100">
              <a:extLst>
                <a:ext uri="{FF2B5EF4-FFF2-40B4-BE49-F238E27FC236}">
                  <a16:creationId xmlns:a16="http://schemas.microsoft.com/office/drawing/2014/main" id="{9132F6D1-2B94-2A91-A8AB-CA8F87120829}"/>
                </a:ext>
              </a:extLst>
            </p:cNvPr>
            <p:cNvCxnSpPr>
              <a:cxnSpLocks/>
              <a:stCxn id="33" idx="6"/>
              <a:endCxn id="39" idx="2"/>
            </p:cNvCxnSpPr>
            <p:nvPr/>
          </p:nvCxnSpPr>
          <p:spPr>
            <a:xfrm flipV="1">
              <a:off x="5070012" y="4113074"/>
              <a:ext cx="1398578" cy="20403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08" name="Düz Ok Bağlayıcısı 107">
              <a:extLst>
                <a:ext uri="{FF2B5EF4-FFF2-40B4-BE49-F238E27FC236}">
                  <a16:creationId xmlns:a16="http://schemas.microsoft.com/office/drawing/2014/main" id="{AA625C10-6E55-9955-C6C1-AFD6C6641C76}"/>
                </a:ext>
              </a:extLst>
            </p:cNvPr>
            <p:cNvCxnSpPr>
              <a:cxnSpLocks/>
              <a:endCxn id="109" idx="1"/>
            </p:cNvCxnSpPr>
            <p:nvPr/>
          </p:nvCxnSpPr>
          <p:spPr>
            <a:xfrm>
              <a:off x="7226300" y="287653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09" name="Alt Başlık 2">
              <a:extLst>
                <a:ext uri="{FF2B5EF4-FFF2-40B4-BE49-F238E27FC236}">
                  <a16:creationId xmlns:a16="http://schemas.microsoft.com/office/drawing/2014/main" id="{3C9B9248-9DCA-F199-F6DD-03A39410B827}"/>
                </a:ext>
              </a:extLst>
            </p:cNvPr>
            <p:cNvSpPr txBox="1">
              <a:spLocks/>
            </p:cNvSpPr>
            <p:nvPr/>
          </p:nvSpPr>
          <p:spPr>
            <a:xfrm>
              <a:off x="7867168" y="269850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2</a:t>
              </a:r>
            </a:p>
          </p:txBody>
        </p:sp>
        <p:cxnSp>
          <p:nvCxnSpPr>
            <p:cNvPr id="110" name="Düz Ok Bağlayıcısı 109">
              <a:extLst>
                <a:ext uri="{FF2B5EF4-FFF2-40B4-BE49-F238E27FC236}">
                  <a16:creationId xmlns:a16="http://schemas.microsoft.com/office/drawing/2014/main" id="{36BBB266-E0AD-26D8-D357-C80A4F5B4184}"/>
                </a:ext>
              </a:extLst>
            </p:cNvPr>
            <p:cNvCxnSpPr>
              <a:cxnSpLocks/>
              <a:stCxn id="39" idx="6"/>
              <a:endCxn id="111" idx="1"/>
            </p:cNvCxnSpPr>
            <p:nvPr/>
          </p:nvCxnSpPr>
          <p:spPr>
            <a:xfrm>
              <a:off x="7226300" y="4113074"/>
              <a:ext cx="656726"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11" name="Alt Başlık 2">
              <a:extLst>
                <a:ext uri="{FF2B5EF4-FFF2-40B4-BE49-F238E27FC236}">
                  <a16:creationId xmlns:a16="http://schemas.microsoft.com/office/drawing/2014/main" id="{2B4F86AF-F8B6-97F7-E55D-0710CFE7F3B8}"/>
                </a:ext>
              </a:extLst>
            </p:cNvPr>
            <p:cNvSpPr txBox="1">
              <a:spLocks/>
            </p:cNvSpPr>
            <p:nvPr/>
          </p:nvSpPr>
          <p:spPr>
            <a:xfrm>
              <a:off x="7883026" y="39226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N</a:t>
              </a:r>
            </a:p>
          </p:txBody>
        </p:sp>
        <p:cxnSp>
          <p:nvCxnSpPr>
            <p:cNvPr id="114" name="Düz Bağlayıcı 113">
              <a:extLst>
                <a:ext uri="{FF2B5EF4-FFF2-40B4-BE49-F238E27FC236}">
                  <a16:creationId xmlns:a16="http://schemas.microsoft.com/office/drawing/2014/main" id="{AF2D5803-A293-9D89-571A-E01F3727A327}"/>
                </a:ext>
              </a:extLst>
            </p:cNvPr>
            <p:cNvCxnSpPr/>
            <p:nvPr/>
          </p:nvCxnSpPr>
          <p:spPr>
            <a:xfrm>
              <a:off x="2231355" y="3361191"/>
              <a:ext cx="0" cy="792628"/>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Düz Bağlayıcı 114">
              <a:extLst>
                <a:ext uri="{FF2B5EF4-FFF2-40B4-BE49-F238E27FC236}">
                  <a16:creationId xmlns:a16="http://schemas.microsoft.com/office/drawing/2014/main" id="{714ABB30-FDA9-B2DB-213B-9979B83453C9}"/>
                </a:ext>
              </a:extLst>
            </p:cNvPr>
            <p:cNvCxnSpPr>
              <a:cxnSpLocks/>
            </p:cNvCxnSpPr>
            <p:nvPr/>
          </p:nvCxnSpPr>
          <p:spPr>
            <a:xfrm>
              <a:off x="4688043" y="3320446"/>
              <a:ext cx="0" cy="47660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 name="Düz Bağlayıcı 116">
              <a:extLst>
                <a:ext uri="{FF2B5EF4-FFF2-40B4-BE49-F238E27FC236}">
                  <a16:creationId xmlns:a16="http://schemas.microsoft.com/office/drawing/2014/main" id="{D48ED14E-F4DB-3D80-A875-B1D0FA6AADA4}"/>
                </a:ext>
              </a:extLst>
            </p:cNvPr>
            <p:cNvCxnSpPr>
              <a:cxnSpLocks/>
            </p:cNvCxnSpPr>
            <p:nvPr/>
          </p:nvCxnSpPr>
          <p:spPr>
            <a:xfrm>
              <a:off x="6864315" y="3320446"/>
              <a:ext cx="0" cy="47660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Düz Ok Bağlayıcısı 122">
              <a:extLst>
                <a:ext uri="{FF2B5EF4-FFF2-40B4-BE49-F238E27FC236}">
                  <a16:creationId xmlns:a16="http://schemas.microsoft.com/office/drawing/2014/main" id="{0BAFC179-20B6-EF23-A05B-FFA487D81523}"/>
                </a:ext>
              </a:extLst>
            </p:cNvPr>
            <p:cNvCxnSpPr>
              <a:cxnSpLocks/>
              <a:stCxn id="36" idx="0"/>
              <a:endCxn id="32" idx="2"/>
            </p:cNvCxnSpPr>
            <p:nvPr/>
          </p:nvCxnSpPr>
          <p:spPr>
            <a:xfrm flipV="1">
              <a:off x="2905676" y="2872381"/>
              <a:ext cx="1384536" cy="2402124"/>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cxnSp>
          <p:nvCxnSpPr>
            <p:cNvPr id="126" name="Düz Ok Bağlayıcısı 125">
              <a:extLst>
                <a:ext uri="{FF2B5EF4-FFF2-40B4-BE49-F238E27FC236}">
                  <a16:creationId xmlns:a16="http://schemas.microsoft.com/office/drawing/2014/main" id="{D9360E19-6630-A673-2544-39DB328D2FA0}"/>
                </a:ext>
              </a:extLst>
            </p:cNvPr>
            <p:cNvCxnSpPr>
              <a:cxnSpLocks/>
              <a:stCxn id="36" idx="0"/>
              <a:endCxn id="33" idx="2"/>
            </p:cNvCxnSpPr>
            <p:nvPr/>
          </p:nvCxnSpPr>
          <p:spPr>
            <a:xfrm flipV="1">
              <a:off x="2905676" y="4317108"/>
              <a:ext cx="1350988" cy="957397"/>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9" name="Oval 128">
              <a:extLst>
                <a:ext uri="{FF2B5EF4-FFF2-40B4-BE49-F238E27FC236}">
                  <a16:creationId xmlns:a16="http://schemas.microsoft.com/office/drawing/2014/main" id="{65BEE119-0668-8DD4-F5E7-82844C52B907}"/>
                </a:ext>
              </a:extLst>
            </p:cNvPr>
            <p:cNvSpPr/>
            <p:nvPr/>
          </p:nvSpPr>
          <p:spPr>
            <a:xfrm>
              <a:off x="5191159" y="5274505"/>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130" name="Düz Ok Bağlayıcısı 129">
              <a:extLst>
                <a:ext uri="{FF2B5EF4-FFF2-40B4-BE49-F238E27FC236}">
                  <a16:creationId xmlns:a16="http://schemas.microsoft.com/office/drawing/2014/main" id="{495A4F8F-7486-A8A7-3B2D-1A9BF43C2893}"/>
                </a:ext>
              </a:extLst>
            </p:cNvPr>
            <p:cNvCxnSpPr>
              <a:cxnSpLocks/>
              <a:stCxn id="129" idx="0"/>
              <a:endCxn id="35" idx="2"/>
            </p:cNvCxnSpPr>
            <p:nvPr/>
          </p:nvCxnSpPr>
          <p:spPr>
            <a:xfrm flipV="1">
              <a:off x="5508857" y="1968444"/>
              <a:ext cx="959733" cy="3306061"/>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cxnSp>
          <p:nvCxnSpPr>
            <p:cNvPr id="133" name="Düz Ok Bağlayıcısı 132">
              <a:extLst>
                <a:ext uri="{FF2B5EF4-FFF2-40B4-BE49-F238E27FC236}">
                  <a16:creationId xmlns:a16="http://schemas.microsoft.com/office/drawing/2014/main" id="{6796E578-66D7-BD16-689E-AA97F32135D8}"/>
                </a:ext>
              </a:extLst>
            </p:cNvPr>
            <p:cNvCxnSpPr>
              <a:cxnSpLocks/>
              <a:stCxn id="129" idx="0"/>
              <a:endCxn id="38" idx="2"/>
            </p:cNvCxnSpPr>
            <p:nvPr/>
          </p:nvCxnSpPr>
          <p:spPr>
            <a:xfrm flipV="1">
              <a:off x="5508857" y="2875789"/>
              <a:ext cx="959733" cy="2398716"/>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cxnSp>
          <p:nvCxnSpPr>
            <p:cNvPr id="136" name="Düz Ok Bağlayıcısı 135">
              <a:extLst>
                <a:ext uri="{FF2B5EF4-FFF2-40B4-BE49-F238E27FC236}">
                  <a16:creationId xmlns:a16="http://schemas.microsoft.com/office/drawing/2014/main" id="{CE5E64FF-9114-DD3A-DA27-DFB5C6D5A47F}"/>
                </a:ext>
              </a:extLst>
            </p:cNvPr>
            <p:cNvCxnSpPr>
              <a:cxnSpLocks/>
              <a:stCxn id="129" idx="0"/>
              <a:endCxn id="39" idx="2"/>
            </p:cNvCxnSpPr>
            <p:nvPr/>
          </p:nvCxnSpPr>
          <p:spPr>
            <a:xfrm flipV="1">
              <a:off x="5508857" y="4113074"/>
              <a:ext cx="959733" cy="1161431"/>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sp>
        <p:nvSpPr>
          <p:cNvPr id="140" name="Alt Başlık 2">
            <a:extLst>
              <a:ext uri="{FF2B5EF4-FFF2-40B4-BE49-F238E27FC236}">
                <a16:creationId xmlns:a16="http://schemas.microsoft.com/office/drawing/2014/main" id="{5DD3E473-D4D0-7BA7-B15C-6B4A89FE08E3}"/>
              </a:ext>
            </a:extLst>
          </p:cNvPr>
          <p:cNvSpPr txBox="1">
            <a:spLocks/>
          </p:cNvSpPr>
          <p:nvPr/>
        </p:nvSpPr>
        <p:spPr>
          <a:xfrm>
            <a:off x="0" y="5129928"/>
            <a:ext cx="11611429" cy="7551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ÇKA: </a:t>
            </a:r>
            <a:r>
              <a:rPr lang="tr-TR" dirty="0"/>
              <a:t>XOR problemini çözmek için yapılan çalışmalar neticesinde geliştirilmiştir.</a:t>
            </a:r>
          </a:p>
          <a:p>
            <a:pPr marL="342900" indent="-342900" algn="l">
              <a:buFont typeface="Calibri" panose="020F0502020204030204" pitchFamily="34" charset="0"/>
              <a:buChar char="∞"/>
            </a:pPr>
            <a:r>
              <a:rPr lang="tr-TR" b="1" dirty="0"/>
              <a:t> </a:t>
            </a:r>
            <a:r>
              <a:rPr lang="tr-TR" b="1" dirty="0" err="1"/>
              <a:t>Rumelhart</a:t>
            </a:r>
            <a:r>
              <a:rPr lang="tr-TR" b="1" dirty="0"/>
              <a:t> </a:t>
            </a:r>
            <a:r>
              <a:rPr lang="tr-TR" dirty="0"/>
              <a:t>vd. tarafından bu modele </a:t>
            </a:r>
            <a:r>
              <a:rPr lang="tr-TR" dirty="0">
                <a:solidFill>
                  <a:srgbClr val="00B050"/>
                </a:solidFill>
              </a:rPr>
              <a:t>«geriye yayılım modeli» (</a:t>
            </a:r>
            <a:r>
              <a:rPr lang="tr-TR" dirty="0" err="1">
                <a:solidFill>
                  <a:srgbClr val="00B050"/>
                </a:solidFill>
              </a:rPr>
              <a:t>backpropogation</a:t>
            </a:r>
            <a:r>
              <a:rPr lang="tr-TR" dirty="0">
                <a:solidFill>
                  <a:srgbClr val="00B050"/>
                </a:solidFill>
              </a:rPr>
              <a:t> network) </a:t>
            </a:r>
            <a:r>
              <a:rPr lang="tr-TR" dirty="0"/>
              <a:t>denmektedir.</a:t>
            </a:r>
            <a:endParaRPr lang="tr-TR" b="1" dirty="0">
              <a:solidFill>
                <a:srgbClr val="00B050"/>
              </a:solidFill>
            </a:endParaRPr>
          </a:p>
          <a:p>
            <a:pPr marL="342900" indent="-342900" algn="l">
              <a:buFont typeface="Calibri" panose="020F0502020204030204" pitchFamily="34" charset="0"/>
              <a:buChar char="∞"/>
            </a:pPr>
            <a:endParaRPr lang="tr-TR" dirty="0"/>
          </a:p>
        </p:txBody>
      </p:sp>
    </p:spTree>
    <p:extLst>
      <p:ext uri="{BB962C8B-B14F-4D97-AF65-F5344CB8AC3E}">
        <p14:creationId xmlns:p14="http://schemas.microsoft.com/office/powerpoint/2010/main" val="2978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500"/>
                                        <p:tgtEl>
                                          <p:spTgt spid="1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xEl>
                                              <p:pRg st="1" end="1"/>
                                            </p:txEl>
                                          </p:spTgt>
                                        </p:tgtEl>
                                        <p:attrNameLst>
                                          <p:attrName>style.visibility</p:attrName>
                                        </p:attrNameLst>
                                      </p:cBhvr>
                                      <p:to>
                                        <p:strVal val="visible"/>
                                      </p:to>
                                    </p:set>
                                    <p:animEffect transition="in" filter="fade">
                                      <p:cBhvr>
                                        <p:cTn id="12" dur="500"/>
                                        <p:tgtEl>
                                          <p:spTgt spid="1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ÇKA Modelinin Yapısı</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8</a:t>
            </a:fld>
            <a:endParaRPr lang="tr-TR"/>
          </a:p>
        </p:txBody>
      </p:sp>
      <p:grpSp>
        <p:nvGrpSpPr>
          <p:cNvPr id="139" name="Grup 138">
            <a:extLst>
              <a:ext uri="{FF2B5EF4-FFF2-40B4-BE49-F238E27FC236}">
                <a16:creationId xmlns:a16="http://schemas.microsoft.com/office/drawing/2014/main" id="{3F3E2735-BE30-AB7E-4674-BAE30DF3DA0C}"/>
              </a:ext>
            </a:extLst>
          </p:cNvPr>
          <p:cNvGrpSpPr/>
          <p:nvPr/>
        </p:nvGrpSpPr>
        <p:grpSpPr>
          <a:xfrm>
            <a:off x="3149440" y="883940"/>
            <a:ext cx="8748369" cy="4322021"/>
            <a:chOff x="150208" y="1615460"/>
            <a:chExt cx="8748369" cy="4322021"/>
          </a:xfrm>
        </p:grpSpPr>
        <p:sp>
          <p:nvSpPr>
            <p:cNvPr id="8" name="Alt Başlık 2">
              <a:extLst>
                <a:ext uri="{FF2B5EF4-FFF2-40B4-BE49-F238E27FC236}">
                  <a16:creationId xmlns:a16="http://schemas.microsoft.com/office/drawing/2014/main" id="{5810D185-2610-4756-E966-7C03D7A22F29}"/>
                </a:ext>
              </a:extLst>
            </p:cNvPr>
            <p:cNvSpPr txBox="1">
              <a:spLocks/>
            </p:cNvSpPr>
            <p:nvPr/>
          </p:nvSpPr>
          <p:spPr>
            <a:xfrm>
              <a:off x="207801" y="17904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8" name="Alt Başlık 2">
              <a:extLst>
                <a:ext uri="{FF2B5EF4-FFF2-40B4-BE49-F238E27FC236}">
                  <a16:creationId xmlns:a16="http://schemas.microsoft.com/office/drawing/2014/main" id="{25E74DBC-ADDC-428A-0BC5-A0BBB6AD91FF}"/>
                </a:ext>
              </a:extLst>
            </p:cNvPr>
            <p:cNvSpPr txBox="1">
              <a:spLocks/>
            </p:cNvSpPr>
            <p:nvPr/>
          </p:nvSpPr>
          <p:spPr>
            <a:xfrm>
              <a:off x="150208" y="268873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4" name="Düz Ok Bağlayıcısı 3">
              <a:extLst>
                <a:ext uri="{FF2B5EF4-FFF2-40B4-BE49-F238E27FC236}">
                  <a16:creationId xmlns:a16="http://schemas.microsoft.com/office/drawing/2014/main" id="{594CFC75-3830-FB65-22BC-CAF58D0C159C}"/>
                </a:ext>
              </a:extLst>
            </p:cNvPr>
            <p:cNvCxnSpPr>
              <a:cxnSpLocks/>
              <a:stCxn id="13" idx="6"/>
              <a:endCxn id="12" idx="2"/>
            </p:cNvCxnSpPr>
            <p:nvPr/>
          </p:nvCxnSpPr>
          <p:spPr>
            <a:xfrm>
              <a:off x="2525375" y="196844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AB52AE7C-03A5-A279-59BF-35CCABCFF67C}"/>
                </a:ext>
              </a:extLst>
            </p:cNvPr>
            <p:cNvSpPr/>
            <p:nvPr/>
          </p:nvSpPr>
          <p:spPr>
            <a:xfrm>
              <a:off x="1889979" y="163695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 name="Düz Ok Bağlayıcısı 13">
              <a:extLst>
                <a:ext uri="{FF2B5EF4-FFF2-40B4-BE49-F238E27FC236}">
                  <a16:creationId xmlns:a16="http://schemas.microsoft.com/office/drawing/2014/main" id="{C84FF858-0005-6208-3713-75E97643DFED}"/>
                </a:ext>
              </a:extLst>
            </p:cNvPr>
            <p:cNvCxnSpPr>
              <a:cxnSpLocks/>
              <a:stCxn id="8" idx="3"/>
              <a:endCxn id="13" idx="2"/>
            </p:cNvCxnSpPr>
            <p:nvPr/>
          </p:nvCxnSpPr>
          <p:spPr>
            <a:xfrm flipV="1">
              <a:off x="1223352" y="196844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F14EE71D-7047-6ED8-5B08-FF7CFCF5CD5A}"/>
                </a:ext>
              </a:extLst>
            </p:cNvPr>
            <p:cNvCxnSpPr>
              <a:cxnSpLocks/>
              <a:stCxn id="35" idx="6"/>
              <a:endCxn id="17" idx="1"/>
            </p:cNvCxnSpPr>
            <p:nvPr/>
          </p:nvCxnSpPr>
          <p:spPr>
            <a:xfrm>
              <a:off x="7226300" y="196844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7" name="Alt Başlık 2">
              <a:extLst>
                <a:ext uri="{FF2B5EF4-FFF2-40B4-BE49-F238E27FC236}">
                  <a16:creationId xmlns:a16="http://schemas.microsoft.com/office/drawing/2014/main" id="{3D54A92D-C92C-4A08-3FE4-71A2A6F58ABB}"/>
                </a:ext>
              </a:extLst>
            </p:cNvPr>
            <p:cNvSpPr txBox="1">
              <a:spLocks/>
            </p:cNvSpPr>
            <p:nvPr/>
          </p:nvSpPr>
          <p:spPr>
            <a:xfrm>
              <a:off x="7867168" y="17904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19" name="Oval 18">
              <a:extLst>
                <a:ext uri="{FF2B5EF4-FFF2-40B4-BE49-F238E27FC236}">
                  <a16:creationId xmlns:a16="http://schemas.microsoft.com/office/drawing/2014/main" id="{0AD7EA2B-33CA-4F57-7CBD-46A0BC297CBB}"/>
                </a:ext>
              </a:extLst>
            </p:cNvPr>
            <p:cNvSpPr/>
            <p:nvPr/>
          </p:nvSpPr>
          <p:spPr>
            <a:xfrm>
              <a:off x="1891610" y="254771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0" name="Düz Ok Bağlayıcısı 19">
              <a:extLst>
                <a:ext uri="{FF2B5EF4-FFF2-40B4-BE49-F238E27FC236}">
                  <a16:creationId xmlns:a16="http://schemas.microsoft.com/office/drawing/2014/main" id="{9370FDD3-3395-BB82-D45F-6E52FDF2C983}"/>
                </a:ext>
              </a:extLst>
            </p:cNvPr>
            <p:cNvCxnSpPr>
              <a:cxnSpLocks/>
              <a:stCxn id="18" idx="3"/>
              <a:endCxn id="19" idx="2"/>
            </p:cNvCxnSpPr>
            <p:nvPr/>
          </p:nvCxnSpPr>
          <p:spPr>
            <a:xfrm>
              <a:off x="1165759" y="287919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9C5D59D4-64F6-46DC-474C-4544D25C0E8D}"/>
                </a:ext>
              </a:extLst>
            </p:cNvPr>
            <p:cNvCxnSpPr>
              <a:cxnSpLocks/>
              <a:stCxn id="19" idx="6"/>
              <a:endCxn id="12" idx="2"/>
            </p:cNvCxnSpPr>
            <p:nvPr/>
          </p:nvCxnSpPr>
          <p:spPr>
            <a:xfrm flipV="1">
              <a:off x="2527006" y="196844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6" name="Oval 35">
              <a:extLst>
                <a:ext uri="{FF2B5EF4-FFF2-40B4-BE49-F238E27FC236}">
                  <a16:creationId xmlns:a16="http://schemas.microsoft.com/office/drawing/2014/main" id="{546E7790-3515-6848-692C-6B96D0D2BC89}"/>
                </a:ext>
              </a:extLst>
            </p:cNvPr>
            <p:cNvSpPr/>
            <p:nvPr/>
          </p:nvSpPr>
          <p:spPr>
            <a:xfrm>
              <a:off x="2587978" y="5274505"/>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7" name="Düz Ok Bağlayıcısı 36">
              <a:extLst>
                <a:ext uri="{FF2B5EF4-FFF2-40B4-BE49-F238E27FC236}">
                  <a16:creationId xmlns:a16="http://schemas.microsoft.com/office/drawing/2014/main" id="{4ABD0D80-171B-0B2D-8A79-879F90DD9C93}"/>
                </a:ext>
              </a:extLst>
            </p:cNvPr>
            <p:cNvCxnSpPr>
              <a:cxnSpLocks/>
              <a:stCxn id="36" idx="0"/>
              <a:endCxn id="12" idx="2"/>
            </p:cNvCxnSpPr>
            <p:nvPr/>
          </p:nvCxnSpPr>
          <p:spPr>
            <a:xfrm flipV="1">
              <a:off x="2905676" y="1968445"/>
              <a:ext cx="1364617" cy="3306060"/>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id="{36BABB41-EC83-72EA-A624-E882EE0EF6C5}"/>
                </a:ext>
              </a:extLst>
            </p:cNvPr>
            <p:cNvSpPr/>
            <p:nvPr/>
          </p:nvSpPr>
          <p:spPr>
            <a:xfrm>
              <a:off x="4270293" y="161546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22" name="Alt Başlık 2">
              <a:extLst>
                <a:ext uri="{FF2B5EF4-FFF2-40B4-BE49-F238E27FC236}">
                  <a16:creationId xmlns:a16="http://schemas.microsoft.com/office/drawing/2014/main" id="{9DA1826C-81F0-EB36-7603-81D0345D066F}"/>
                </a:ext>
              </a:extLst>
            </p:cNvPr>
            <p:cNvSpPr txBox="1">
              <a:spLocks/>
            </p:cNvSpPr>
            <p:nvPr/>
          </p:nvSpPr>
          <p:spPr>
            <a:xfrm>
              <a:off x="150208" y="4353143"/>
              <a:ext cx="1091015"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N</a:t>
              </a:r>
            </a:p>
          </p:txBody>
        </p:sp>
        <p:sp>
          <p:nvSpPr>
            <p:cNvPr id="23" name="Oval 22">
              <a:extLst>
                <a:ext uri="{FF2B5EF4-FFF2-40B4-BE49-F238E27FC236}">
                  <a16:creationId xmlns:a16="http://schemas.microsoft.com/office/drawing/2014/main" id="{F76BCF55-2DFD-EC00-C632-5526480D5E93}"/>
                </a:ext>
              </a:extLst>
            </p:cNvPr>
            <p:cNvSpPr/>
            <p:nvPr/>
          </p:nvSpPr>
          <p:spPr>
            <a:xfrm>
              <a:off x="1889979" y="4221628"/>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4" name="Düz Ok Bağlayıcısı 23">
              <a:extLst>
                <a:ext uri="{FF2B5EF4-FFF2-40B4-BE49-F238E27FC236}">
                  <a16:creationId xmlns:a16="http://schemas.microsoft.com/office/drawing/2014/main" id="{627B5B81-6F41-A60E-2CDC-161EFCF9DA7D}"/>
                </a:ext>
              </a:extLst>
            </p:cNvPr>
            <p:cNvCxnSpPr>
              <a:cxnSpLocks/>
              <a:stCxn id="22" idx="3"/>
              <a:endCxn id="23" idx="2"/>
            </p:cNvCxnSpPr>
            <p:nvPr/>
          </p:nvCxnSpPr>
          <p:spPr>
            <a:xfrm>
              <a:off x="1241223" y="4543605"/>
              <a:ext cx="648756" cy="9511"/>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6" name="Düz Ok Bağlayıcısı 25">
              <a:extLst>
                <a:ext uri="{FF2B5EF4-FFF2-40B4-BE49-F238E27FC236}">
                  <a16:creationId xmlns:a16="http://schemas.microsoft.com/office/drawing/2014/main" id="{AC0C5906-2BED-0CD5-85EB-8900ACB5B946}"/>
                </a:ext>
              </a:extLst>
            </p:cNvPr>
            <p:cNvCxnSpPr>
              <a:cxnSpLocks/>
              <a:stCxn id="23" idx="6"/>
              <a:endCxn id="12" idx="2"/>
            </p:cNvCxnSpPr>
            <p:nvPr/>
          </p:nvCxnSpPr>
          <p:spPr>
            <a:xfrm flipV="1">
              <a:off x="2525375" y="1968445"/>
              <a:ext cx="1744918" cy="258467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2" name="Oval 31">
              <a:extLst>
                <a:ext uri="{FF2B5EF4-FFF2-40B4-BE49-F238E27FC236}">
                  <a16:creationId xmlns:a16="http://schemas.microsoft.com/office/drawing/2014/main" id="{127AEA95-27DE-E022-E015-4D69993DC651}"/>
                </a:ext>
              </a:extLst>
            </p:cNvPr>
            <p:cNvSpPr/>
            <p:nvPr/>
          </p:nvSpPr>
          <p:spPr>
            <a:xfrm>
              <a:off x="4290212" y="251939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3" name="Oval 32">
              <a:extLst>
                <a:ext uri="{FF2B5EF4-FFF2-40B4-BE49-F238E27FC236}">
                  <a16:creationId xmlns:a16="http://schemas.microsoft.com/office/drawing/2014/main" id="{2AD4DB38-9F7A-8C07-9700-9DDBB9370E5C}"/>
                </a:ext>
              </a:extLst>
            </p:cNvPr>
            <p:cNvSpPr/>
            <p:nvPr/>
          </p:nvSpPr>
          <p:spPr>
            <a:xfrm>
              <a:off x="4256664" y="3985619"/>
              <a:ext cx="813348" cy="6629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5" name="Oval 34">
              <a:extLst>
                <a:ext uri="{FF2B5EF4-FFF2-40B4-BE49-F238E27FC236}">
                  <a16:creationId xmlns:a16="http://schemas.microsoft.com/office/drawing/2014/main" id="{ACA9AA3D-261C-5EFF-057C-7695B02A6FA3}"/>
                </a:ext>
              </a:extLst>
            </p:cNvPr>
            <p:cNvSpPr/>
            <p:nvPr/>
          </p:nvSpPr>
          <p:spPr>
            <a:xfrm>
              <a:off x="6468590" y="165242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8" name="Oval 37">
              <a:extLst>
                <a:ext uri="{FF2B5EF4-FFF2-40B4-BE49-F238E27FC236}">
                  <a16:creationId xmlns:a16="http://schemas.microsoft.com/office/drawing/2014/main" id="{485807CC-C505-7781-5B7B-71FAB7515623}"/>
                </a:ext>
              </a:extLst>
            </p:cNvPr>
            <p:cNvSpPr/>
            <p:nvPr/>
          </p:nvSpPr>
          <p:spPr>
            <a:xfrm>
              <a:off x="6468590" y="2559770"/>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9" name="Oval 38">
              <a:extLst>
                <a:ext uri="{FF2B5EF4-FFF2-40B4-BE49-F238E27FC236}">
                  <a16:creationId xmlns:a16="http://schemas.microsoft.com/office/drawing/2014/main" id="{83D7E1F2-25CA-51E6-DE6F-C11355CCE560}"/>
                </a:ext>
              </a:extLst>
            </p:cNvPr>
            <p:cNvSpPr/>
            <p:nvPr/>
          </p:nvSpPr>
          <p:spPr>
            <a:xfrm>
              <a:off x="6468590" y="379705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4" name="Düz Ok Bağlayıcısı 43">
              <a:extLst>
                <a:ext uri="{FF2B5EF4-FFF2-40B4-BE49-F238E27FC236}">
                  <a16:creationId xmlns:a16="http://schemas.microsoft.com/office/drawing/2014/main" id="{E1167316-0492-C8BB-CE59-16F2CAB75E82}"/>
                </a:ext>
              </a:extLst>
            </p:cNvPr>
            <p:cNvCxnSpPr>
              <a:cxnSpLocks/>
              <a:stCxn id="32" idx="6"/>
              <a:endCxn id="35" idx="2"/>
            </p:cNvCxnSpPr>
            <p:nvPr/>
          </p:nvCxnSpPr>
          <p:spPr>
            <a:xfrm flipV="1">
              <a:off x="5083699" y="196844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5" name="Düz Ok Bağlayıcısı 54">
              <a:extLst>
                <a:ext uri="{FF2B5EF4-FFF2-40B4-BE49-F238E27FC236}">
                  <a16:creationId xmlns:a16="http://schemas.microsoft.com/office/drawing/2014/main" id="{7379F46D-CC31-2F1F-84F2-676F9E13B9C7}"/>
                </a:ext>
              </a:extLst>
            </p:cNvPr>
            <p:cNvCxnSpPr>
              <a:cxnSpLocks/>
              <a:stCxn id="13" idx="6"/>
              <a:endCxn id="32" idx="2"/>
            </p:cNvCxnSpPr>
            <p:nvPr/>
          </p:nvCxnSpPr>
          <p:spPr>
            <a:xfrm>
              <a:off x="2525375" y="196844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8" name="Düz Ok Bağlayıcısı 57">
              <a:extLst>
                <a:ext uri="{FF2B5EF4-FFF2-40B4-BE49-F238E27FC236}">
                  <a16:creationId xmlns:a16="http://schemas.microsoft.com/office/drawing/2014/main" id="{D0F8BC2F-85DE-27BF-910D-930AAD4AD725}"/>
                </a:ext>
              </a:extLst>
            </p:cNvPr>
            <p:cNvCxnSpPr>
              <a:cxnSpLocks/>
              <a:stCxn id="13" idx="6"/>
              <a:endCxn id="33" idx="2"/>
            </p:cNvCxnSpPr>
            <p:nvPr/>
          </p:nvCxnSpPr>
          <p:spPr>
            <a:xfrm>
              <a:off x="2525375" y="1968445"/>
              <a:ext cx="1731289" cy="234866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Düz Ok Bağlayıcısı 65">
              <a:extLst>
                <a:ext uri="{FF2B5EF4-FFF2-40B4-BE49-F238E27FC236}">
                  <a16:creationId xmlns:a16="http://schemas.microsoft.com/office/drawing/2014/main" id="{1E30496A-6A15-B8C2-44F7-6DDD0CFDF0C1}"/>
                </a:ext>
              </a:extLst>
            </p:cNvPr>
            <p:cNvCxnSpPr>
              <a:cxnSpLocks/>
              <a:stCxn id="19" idx="6"/>
              <a:endCxn id="32" idx="2"/>
            </p:cNvCxnSpPr>
            <p:nvPr/>
          </p:nvCxnSpPr>
          <p:spPr>
            <a:xfrm flipV="1">
              <a:off x="2527006" y="287238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9" name="Düz Ok Bağlayıcısı 68">
              <a:extLst>
                <a:ext uri="{FF2B5EF4-FFF2-40B4-BE49-F238E27FC236}">
                  <a16:creationId xmlns:a16="http://schemas.microsoft.com/office/drawing/2014/main" id="{3DBAED4F-F6E5-D5EF-7CF5-A9FFB5BF18B3}"/>
                </a:ext>
              </a:extLst>
            </p:cNvPr>
            <p:cNvCxnSpPr>
              <a:cxnSpLocks/>
              <a:stCxn id="19" idx="6"/>
              <a:endCxn id="33" idx="2"/>
            </p:cNvCxnSpPr>
            <p:nvPr/>
          </p:nvCxnSpPr>
          <p:spPr>
            <a:xfrm>
              <a:off x="2527006" y="2879198"/>
              <a:ext cx="1729658" cy="143791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2" name="Düz Ok Bağlayıcısı 71">
              <a:extLst>
                <a:ext uri="{FF2B5EF4-FFF2-40B4-BE49-F238E27FC236}">
                  <a16:creationId xmlns:a16="http://schemas.microsoft.com/office/drawing/2014/main" id="{AFB5572A-4546-A3BC-2115-3043659A7626}"/>
                </a:ext>
              </a:extLst>
            </p:cNvPr>
            <p:cNvCxnSpPr>
              <a:cxnSpLocks/>
              <a:stCxn id="23" idx="6"/>
              <a:endCxn id="32" idx="2"/>
            </p:cNvCxnSpPr>
            <p:nvPr/>
          </p:nvCxnSpPr>
          <p:spPr>
            <a:xfrm flipV="1">
              <a:off x="2525375" y="2872381"/>
              <a:ext cx="1764837" cy="1680735"/>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5" name="Düz Ok Bağlayıcısı 74">
              <a:extLst>
                <a:ext uri="{FF2B5EF4-FFF2-40B4-BE49-F238E27FC236}">
                  <a16:creationId xmlns:a16="http://schemas.microsoft.com/office/drawing/2014/main" id="{E58B3003-77F5-EB05-0B42-0F4612CD086D}"/>
                </a:ext>
              </a:extLst>
            </p:cNvPr>
            <p:cNvCxnSpPr>
              <a:cxnSpLocks/>
              <a:stCxn id="23" idx="6"/>
              <a:endCxn id="33" idx="2"/>
            </p:cNvCxnSpPr>
            <p:nvPr/>
          </p:nvCxnSpPr>
          <p:spPr>
            <a:xfrm flipV="1">
              <a:off x="2525375" y="4317108"/>
              <a:ext cx="1731289" cy="23600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8" name="Düz Ok Bağlayıcısı 77">
              <a:extLst>
                <a:ext uri="{FF2B5EF4-FFF2-40B4-BE49-F238E27FC236}">
                  <a16:creationId xmlns:a16="http://schemas.microsoft.com/office/drawing/2014/main" id="{26E6B89A-8823-12C9-5D9D-731337DFA2B0}"/>
                </a:ext>
              </a:extLst>
            </p:cNvPr>
            <p:cNvCxnSpPr>
              <a:cxnSpLocks/>
              <a:stCxn id="12" idx="6"/>
              <a:endCxn id="35" idx="2"/>
            </p:cNvCxnSpPr>
            <p:nvPr/>
          </p:nvCxnSpPr>
          <p:spPr>
            <a:xfrm flipV="1">
              <a:off x="5063780" y="196844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1" name="Düz Ok Bağlayıcısı 80">
              <a:extLst>
                <a:ext uri="{FF2B5EF4-FFF2-40B4-BE49-F238E27FC236}">
                  <a16:creationId xmlns:a16="http://schemas.microsoft.com/office/drawing/2014/main" id="{54A6CF41-F3A9-1E5C-1674-B573D574D183}"/>
                </a:ext>
              </a:extLst>
            </p:cNvPr>
            <p:cNvCxnSpPr>
              <a:cxnSpLocks/>
              <a:stCxn id="12" idx="6"/>
              <a:endCxn id="38" idx="2"/>
            </p:cNvCxnSpPr>
            <p:nvPr/>
          </p:nvCxnSpPr>
          <p:spPr>
            <a:xfrm>
              <a:off x="5063780" y="1968445"/>
              <a:ext cx="1404810" cy="90734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4" name="Düz Ok Bağlayıcısı 83">
              <a:extLst>
                <a:ext uri="{FF2B5EF4-FFF2-40B4-BE49-F238E27FC236}">
                  <a16:creationId xmlns:a16="http://schemas.microsoft.com/office/drawing/2014/main" id="{6167FB71-3568-8F7A-5E81-D24D77F34E79}"/>
                </a:ext>
              </a:extLst>
            </p:cNvPr>
            <p:cNvCxnSpPr>
              <a:cxnSpLocks/>
              <a:stCxn id="12" idx="6"/>
              <a:endCxn id="39" idx="2"/>
            </p:cNvCxnSpPr>
            <p:nvPr/>
          </p:nvCxnSpPr>
          <p:spPr>
            <a:xfrm>
              <a:off x="5063780" y="1968445"/>
              <a:ext cx="1404810" cy="2144629"/>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9" name="Düz Ok Bağlayıcısı 88">
              <a:extLst>
                <a:ext uri="{FF2B5EF4-FFF2-40B4-BE49-F238E27FC236}">
                  <a16:creationId xmlns:a16="http://schemas.microsoft.com/office/drawing/2014/main" id="{3B7F6353-0718-C9D3-2901-0C7CD6008945}"/>
                </a:ext>
              </a:extLst>
            </p:cNvPr>
            <p:cNvCxnSpPr>
              <a:cxnSpLocks/>
              <a:stCxn id="32" idx="6"/>
              <a:endCxn id="38" idx="2"/>
            </p:cNvCxnSpPr>
            <p:nvPr/>
          </p:nvCxnSpPr>
          <p:spPr>
            <a:xfrm>
              <a:off x="5083699" y="2872381"/>
              <a:ext cx="1384891" cy="340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2" name="Düz Ok Bağlayıcısı 91">
              <a:extLst>
                <a:ext uri="{FF2B5EF4-FFF2-40B4-BE49-F238E27FC236}">
                  <a16:creationId xmlns:a16="http://schemas.microsoft.com/office/drawing/2014/main" id="{927434CD-6E97-B7DA-1F39-BC1D0A332831}"/>
                </a:ext>
              </a:extLst>
            </p:cNvPr>
            <p:cNvCxnSpPr>
              <a:cxnSpLocks/>
              <a:stCxn id="32" idx="6"/>
              <a:endCxn id="39" idx="2"/>
            </p:cNvCxnSpPr>
            <p:nvPr/>
          </p:nvCxnSpPr>
          <p:spPr>
            <a:xfrm>
              <a:off x="5083699" y="2872381"/>
              <a:ext cx="1384891" cy="124069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5" name="Düz Ok Bağlayıcısı 94">
              <a:extLst>
                <a:ext uri="{FF2B5EF4-FFF2-40B4-BE49-F238E27FC236}">
                  <a16:creationId xmlns:a16="http://schemas.microsoft.com/office/drawing/2014/main" id="{4930DA44-D956-05FC-A601-C293768CAEF3}"/>
                </a:ext>
              </a:extLst>
            </p:cNvPr>
            <p:cNvCxnSpPr>
              <a:cxnSpLocks/>
              <a:stCxn id="33" idx="6"/>
              <a:endCxn id="35" idx="2"/>
            </p:cNvCxnSpPr>
            <p:nvPr/>
          </p:nvCxnSpPr>
          <p:spPr>
            <a:xfrm flipV="1">
              <a:off x="5070012" y="1968444"/>
              <a:ext cx="1398578" cy="234866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8" name="Düz Ok Bağlayıcısı 97">
              <a:extLst>
                <a:ext uri="{FF2B5EF4-FFF2-40B4-BE49-F238E27FC236}">
                  <a16:creationId xmlns:a16="http://schemas.microsoft.com/office/drawing/2014/main" id="{1C7643B1-2390-A1E2-6131-B557A989045A}"/>
                </a:ext>
              </a:extLst>
            </p:cNvPr>
            <p:cNvCxnSpPr>
              <a:cxnSpLocks/>
              <a:stCxn id="33" idx="6"/>
              <a:endCxn id="38" idx="2"/>
            </p:cNvCxnSpPr>
            <p:nvPr/>
          </p:nvCxnSpPr>
          <p:spPr>
            <a:xfrm flipV="1">
              <a:off x="5070012" y="2875789"/>
              <a:ext cx="1398578" cy="1441319"/>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01" name="Düz Ok Bağlayıcısı 100">
              <a:extLst>
                <a:ext uri="{FF2B5EF4-FFF2-40B4-BE49-F238E27FC236}">
                  <a16:creationId xmlns:a16="http://schemas.microsoft.com/office/drawing/2014/main" id="{9132F6D1-2B94-2A91-A8AB-CA8F87120829}"/>
                </a:ext>
              </a:extLst>
            </p:cNvPr>
            <p:cNvCxnSpPr>
              <a:cxnSpLocks/>
              <a:stCxn id="33" idx="6"/>
              <a:endCxn id="39" idx="2"/>
            </p:cNvCxnSpPr>
            <p:nvPr/>
          </p:nvCxnSpPr>
          <p:spPr>
            <a:xfrm flipV="1">
              <a:off x="5070012" y="4113074"/>
              <a:ext cx="1398578" cy="20403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08" name="Düz Ok Bağlayıcısı 107">
              <a:extLst>
                <a:ext uri="{FF2B5EF4-FFF2-40B4-BE49-F238E27FC236}">
                  <a16:creationId xmlns:a16="http://schemas.microsoft.com/office/drawing/2014/main" id="{AA625C10-6E55-9955-C6C1-AFD6C6641C76}"/>
                </a:ext>
              </a:extLst>
            </p:cNvPr>
            <p:cNvCxnSpPr>
              <a:cxnSpLocks/>
              <a:endCxn id="109" idx="1"/>
            </p:cNvCxnSpPr>
            <p:nvPr/>
          </p:nvCxnSpPr>
          <p:spPr>
            <a:xfrm>
              <a:off x="7226300" y="287653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09" name="Alt Başlık 2">
              <a:extLst>
                <a:ext uri="{FF2B5EF4-FFF2-40B4-BE49-F238E27FC236}">
                  <a16:creationId xmlns:a16="http://schemas.microsoft.com/office/drawing/2014/main" id="{3C9B9248-9DCA-F199-F6DD-03A39410B827}"/>
                </a:ext>
              </a:extLst>
            </p:cNvPr>
            <p:cNvSpPr txBox="1">
              <a:spLocks/>
            </p:cNvSpPr>
            <p:nvPr/>
          </p:nvSpPr>
          <p:spPr>
            <a:xfrm>
              <a:off x="7867168" y="269850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2</a:t>
              </a:r>
            </a:p>
          </p:txBody>
        </p:sp>
        <p:cxnSp>
          <p:nvCxnSpPr>
            <p:cNvPr id="110" name="Düz Ok Bağlayıcısı 109">
              <a:extLst>
                <a:ext uri="{FF2B5EF4-FFF2-40B4-BE49-F238E27FC236}">
                  <a16:creationId xmlns:a16="http://schemas.microsoft.com/office/drawing/2014/main" id="{36BBB266-E0AD-26D8-D357-C80A4F5B4184}"/>
                </a:ext>
              </a:extLst>
            </p:cNvPr>
            <p:cNvCxnSpPr>
              <a:cxnSpLocks/>
              <a:stCxn id="39" idx="6"/>
              <a:endCxn id="111" idx="1"/>
            </p:cNvCxnSpPr>
            <p:nvPr/>
          </p:nvCxnSpPr>
          <p:spPr>
            <a:xfrm>
              <a:off x="7226300" y="4113074"/>
              <a:ext cx="656726"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11" name="Alt Başlık 2">
              <a:extLst>
                <a:ext uri="{FF2B5EF4-FFF2-40B4-BE49-F238E27FC236}">
                  <a16:creationId xmlns:a16="http://schemas.microsoft.com/office/drawing/2014/main" id="{2B4F86AF-F8B6-97F7-E55D-0710CFE7F3B8}"/>
                </a:ext>
              </a:extLst>
            </p:cNvPr>
            <p:cNvSpPr txBox="1">
              <a:spLocks/>
            </p:cNvSpPr>
            <p:nvPr/>
          </p:nvSpPr>
          <p:spPr>
            <a:xfrm>
              <a:off x="7883026" y="39226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N</a:t>
              </a:r>
            </a:p>
          </p:txBody>
        </p:sp>
        <p:cxnSp>
          <p:nvCxnSpPr>
            <p:cNvPr id="114" name="Düz Bağlayıcı 113">
              <a:extLst>
                <a:ext uri="{FF2B5EF4-FFF2-40B4-BE49-F238E27FC236}">
                  <a16:creationId xmlns:a16="http://schemas.microsoft.com/office/drawing/2014/main" id="{AF2D5803-A293-9D89-571A-E01F3727A327}"/>
                </a:ext>
              </a:extLst>
            </p:cNvPr>
            <p:cNvCxnSpPr/>
            <p:nvPr/>
          </p:nvCxnSpPr>
          <p:spPr>
            <a:xfrm>
              <a:off x="2231355" y="3361191"/>
              <a:ext cx="0" cy="792628"/>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Düz Bağlayıcı 114">
              <a:extLst>
                <a:ext uri="{FF2B5EF4-FFF2-40B4-BE49-F238E27FC236}">
                  <a16:creationId xmlns:a16="http://schemas.microsoft.com/office/drawing/2014/main" id="{714ABB30-FDA9-B2DB-213B-9979B83453C9}"/>
                </a:ext>
              </a:extLst>
            </p:cNvPr>
            <p:cNvCxnSpPr>
              <a:cxnSpLocks/>
            </p:cNvCxnSpPr>
            <p:nvPr/>
          </p:nvCxnSpPr>
          <p:spPr>
            <a:xfrm>
              <a:off x="4688043" y="3320446"/>
              <a:ext cx="0" cy="47660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 name="Düz Bağlayıcı 116">
              <a:extLst>
                <a:ext uri="{FF2B5EF4-FFF2-40B4-BE49-F238E27FC236}">
                  <a16:creationId xmlns:a16="http://schemas.microsoft.com/office/drawing/2014/main" id="{D48ED14E-F4DB-3D80-A875-B1D0FA6AADA4}"/>
                </a:ext>
              </a:extLst>
            </p:cNvPr>
            <p:cNvCxnSpPr>
              <a:cxnSpLocks/>
            </p:cNvCxnSpPr>
            <p:nvPr/>
          </p:nvCxnSpPr>
          <p:spPr>
            <a:xfrm>
              <a:off x="6864315" y="3320446"/>
              <a:ext cx="0" cy="47660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Düz Ok Bağlayıcısı 122">
              <a:extLst>
                <a:ext uri="{FF2B5EF4-FFF2-40B4-BE49-F238E27FC236}">
                  <a16:creationId xmlns:a16="http://schemas.microsoft.com/office/drawing/2014/main" id="{0BAFC179-20B6-EF23-A05B-FFA487D81523}"/>
                </a:ext>
              </a:extLst>
            </p:cNvPr>
            <p:cNvCxnSpPr>
              <a:cxnSpLocks/>
              <a:stCxn id="36" idx="0"/>
              <a:endCxn id="32" idx="2"/>
            </p:cNvCxnSpPr>
            <p:nvPr/>
          </p:nvCxnSpPr>
          <p:spPr>
            <a:xfrm flipV="1">
              <a:off x="2905676" y="2872381"/>
              <a:ext cx="1384536" cy="2402124"/>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cxnSp>
          <p:nvCxnSpPr>
            <p:cNvPr id="126" name="Düz Ok Bağlayıcısı 125">
              <a:extLst>
                <a:ext uri="{FF2B5EF4-FFF2-40B4-BE49-F238E27FC236}">
                  <a16:creationId xmlns:a16="http://schemas.microsoft.com/office/drawing/2014/main" id="{D9360E19-6630-A673-2544-39DB328D2FA0}"/>
                </a:ext>
              </a:extLst>
            </p:cNvPr>
            <p:cNvCxnSpPr>
              <a:cxnSpLocks/>
              <a:stCxn id="36" idx="0"/>
              <a:endCxn id="33" idx="2"/>
            </p:cNvCxnSpPr>
            <p:nvPr/>
          </p:nvCxnSpPr>
          <p:spPr>
            <a:xfrm flipV="1">
              <a:off x="2905676" y="4317108"/>
              <a:ext cx="1350988" cy="957397"/>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9" name="Oval 128">
              <a:extLst>
                <a:ext uri="{FF2B5EF4-FFF2-40B4-BE49-F238E27FC236}">
                  <a16:creationId xmlns:a16="http://schemas.microsoft.com/office/drawing/2014/main" id="{65BEE119-0668-8DD4-F5E7-82844C52B907}"/>
                </a:ext>
              </a:extLst>
            </p:cNvPr>
            <p:cNvSpPr/>
            <p:nvPr/>
          </p:nvSpPr>
          <p:spPr>
            <a:xfrm>
              <a:off x="5191159" y="5274505"/>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130" name="Düz Ok Bağlayıcısı 129">
              <a:extLst>
                <a:ext uri="{FF2B5EF4-FFF2-40B4-BE49-F238E27FC236}">
                  <a16:creationId xmlns:a16="http://schemas.microsoft.com/office/drawing/2014/main" id="{495A4F8F-7486-A8A7-3B2D-1A9BF43C2893}"/>
                </a:ext>
              </a:extLst>
            </p:cNvPr>
            <p:cNvCxnSpPr>
              <a:cxnSpLocks/>
              <a:stCxn id="129" idx="0"/>
              <a:endCxn id="35" idx="2"/>
            </p:cNvCxnSpPr>
            <p:nvPr/>
          </p:nvCxnSpPr>
          <p:spPr>
            <a:xfrm flipV="1">
              <a:off x="5508857" y="1968444"/>
              <a:ext cx="959733" cy="3306061"/>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cxnSp>
          <p:nvCxnSpPr>
            <p:cNvPr id="133" name="Düz Ok Bağlayıcısı 132">
              <a:extLst>
                <a:ext uri="{FF2B5EF4-FFF2-40B4-BE49-F238E27FC236}">
                  <a16:creationId xmlns:a16="http://schemas.microsoft.com/office/drawing/2014/main" id="{6796E578-66D7-BD16-689E-AA97F32135D8}"/>
                </a:ext>
              </a:extLst>
            </p:cNvPr>
            <p:cNvCxnSpPr>
              <a:cxnSpLocks/>
              <a:stCxn id="129" idx="0"/>
              <a:endCxn id="38" idx="2"/>
            </p:cNvCxnSpPr>
            <p:nvPr/>
          </p:nvCxnSpPr>
          <p:spPr>
            <a:xfrm flipV="1">
              <a:off x="5508857" y="2875789"/>
              <a:ext cx="959733" cy="2398716"/>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cxnSp>
          <p:nvCxnSpPr>
            <p:cNvPr id="136" name="Düz Ok Bağlayıcısı 135">
              <a:extLst>
                <a:ext uri="{FF2B5EF4-FFF2-40B4-BE49-F238E27FC236}">
                  <a16:creationId xmlns:a16="http://schemas.microsoft.com/office/drawing/2014/main" id="{CE5E64FF-9114-DD3A-DA27-DFB5C6D5A47F}"/>
                </a:ext>
              </a:extLst>
            </p:cNvPr>
            <p:cNvCxnSpPr>
              <a:cxnSpLocks/>
              <a:stCxn id="129" idx="0"/>
              <a:endCxn id="39" idx="2"/>
            </p:cNvCxnSpPr>
            <p:nvPr/>
          </p:nvCxnSpPr>
          <p:spPr>
            <a:xfrm flipV="1">
              <a:off x="5508857" y="4113074"/>
              <a:ext cx="959733" cy="1161431"/>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sp>
        <p:nvSpPr>
          <p:cNvPr id="140" name="Alt Başlık 2">
            <a:extLst>
              <a:ext uri="{FF2B5EF4-FFF2-40B4-BE49-F238E27FC236}">
                <a16:creationId xmlns:a16="http://schemas.microsoft.com/office/drawing/2014/main" id="{5DD3E473-D4D0-7BA7-B15C-6B4A89FE08E3}"/>
              </a:ext>
            </a:extLst>
          </p:cNvPr>
          <p:cNvSpPr txBox="1">
            <a:spLocks/>
          </p:cNvSpPr>
          <p:nvPr/>
        </p:nvSpPr>
        <p:spPr>
          <a:xfrm>
            <a:off x="0" y="5601210"/>
            <a:ext cx="11611429" cy="7551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Girdi Katmanı: </a:t>
            </a:r>
            <a:r>
              <a:rPr lang="tr-TR" dirty="0"/>
              <a:t>Dışardan gelen girdiler alarak ara katmana gönderir. Bu katmanda bilgi işlemesi gerçekleştirilmez.</a:t>
            </a:r>
            <a:endParaRPr lang="tr-TR" b="1" dirty="0"/>
          </a:p>
          <a:p>
            <a:pPr marL="342900" indent="-342900" algn="l">
              <a:buFont typeface="Calibri" panose="020F0502020204030204" pitchFamily="34" charset="0"/>
              <a:buChar char="∞"/>
            </a:pPr>
            <a:endParaRPr lang="tr-TR" dirty="0"/>
          </a:p>
        </p:txBody>
      </p:sp>
    </p:spTree>
    <p:extLst>
      <p:ext uri="{BB962C8B-B14F-4D97-AF65-F5344CB8AC3E}">
        <p14:creationId xmlns:p14="http://schemas.microsoft.com/office/powerpoint/2010/main" val="233655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500"/>
                                        <p:tgtEl>
                                          <p:spTgt spid="1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93B2367-DAEA-4D1A-B3AC-1D29C63D626E}"/>
              </a:ext>
            </a:extLst>
          </p:cNvPr>
          <p:cNvSpPr>
            <a:spLocks noGrp="1"/>
          </p:cNvSpPr>
          <p:nvPr>
            <p:ph type="ctrTitle"/>
          </p:nvPr>
        </p:nvSpPr>
        <p:spPr>
          <a:xfrm>
            <a:off x="0" y="0"/>
            <a:ext cx="8205216" cy="711200"/>
          </a:xfrm>
        </p:spPr>
        <p:txBody>
          <a:bodyPr>
            <a:noAutofit/>
          </a:bodyPr>
          <a:lstStyle/>
          <a:p>
            <a:pPr algn="l"/>
            <a:r>
              <a:rPr lang="tr-TR" sz="4000" dirty="0">
                <a:solidFill>
                  <a:srgbClr val="5C9138"/>
                </a:solidFill>
              </a:rPr>
              <a:t>ÇKA Modelinin Yapısı</a:t>
            </a:r>
          </a:p>
        </p:txBody>
      </p:sp>
      <p:sp>
        <p:nvSpPr>
          <p:cNvPr id="5" name="Date Placeholder 4">
            <a:extLst>
              <a:ext uri="{FF2B5EF4-FFF2-40B4-BE49-F238E27FC236}">
                <a16:creationId xmlns:a16="http://schemas.microsoft.com/office/drawing/2014/main" id="{EFD0EED8-3E07-4640-ADCA-338C6514639A}"/>
              </a:ext>
            </a:extLst>
          </p:cNvPr>
          <p:cNvSpPr>
            <a:spLocks noGrp="1"/>
          </p:cNvSpPr>
          <p:nvPr>
            <p:ph type="dt" sz="half" idx="10"/>
          </p:nvPr>
        </p:nvSpPr>
        <p:spPr/>
        <p:txBody>
          <a:bodyPr/>
          <a:lstStyle/>
          <a:p>
            <a:fld id="{5854DF3F-AA60-4655-B0CD-593197322A72}" type="datetime1">
              <a:rPr lang="tr-TR" smtClean="0"/>
              <a:t>9.11.2022</a:t>
            </a:fld>
            <a:endParaRPr lang="tr-TR" dirty="0"/>
          </a:p>
        </p:txBody>
      </p:sp>
      <p:sp>
        <p:nvSpPr>
          <p:cNvPr id="6" name="Slide Number Placeholder 5">
            <a:extLst>
              <a:ext uri="{FF2B5EF4-FFF2-40B4-BE49-F238E27FC236}">
                <a16:creationId xmlns:a16="http://schemas.microsoft.com/office/drawing/2014/main" id="{2F69EA91-5823-4965-9B7F-625D04953EE3}"/>
              </a:ext>
            </a:extLst>
          </p:cNvPr>
          <p:cNvSpPr>
            <a:spLocks noGrp="1"/>
          </p:cNvSpPr>
          <p:nvPr>
            <p:ph type="sldNum" sz="quarter" idx="12"/>
          </p:nvPr>
        </p:nvSpPr>
        <p:spPr/>
        <p:txBody>
          <a:bodyPr/>
          <a:lstStyle/>
          <a:p>
            <a:fld id="{89A11690-4018-4631-8FAF-5D3B9C61C26D}" type="slidenum">
              <a:rPr lang="tr-TR" smtClean="0"/>
              <a:t>9</a:t>
            </a:fld>
            <a:endParaRPr lang="tr-TR"/>
          </a:p>
        </p:txBody>
      </p:sp>
      <p:grpSp>
        <p:nvGrpSpPr>
          <p:cNvPr id="139" name="Grup 138">
            <a:extLst>
              <a:ext uri="{FF2B5EF4-FFF2-40B4-BE49-F238E27FC236}">
                <a16:creationId xmlns:a16="http://schemas.microsoft.com/office/drawing/2014/main" id="{3F3E2735-BE30-AB7E-4674-BAE30DF3DA0C}"/>
              </a:ext>
            </a:extLst>
          </p:cNvPr>
          <p:cNvGrpSpPr/>
          <p:nvPr/>
        </p:nvGrpSpPr>
        <p:grpSpPr>
          <a:xfrm>
            <a:off x="3149440" y="579140"/>
            <a:ext cx="8748369" cy="4322021"/>
            <a:chOff x="150208" y="1615460"/>
            <a:chExt cx="8748369" cy="4322021"/>
          </a:xfrm>
        </p:grpSpPr>
        <p:sp>
          <p:nvSpPr>
            <p:cNvPr id="8" name="Alt Başlık 2">
              <a:extLst>
                <a:ext uri="{FF2B5EF4-FFF2-40B4-BE49-F238E27FC236}">
                  <a16:creationId xmlns:a16="http://schemas.microsoft.com/office/drawing/2014/main" id="{5810D185-2610-4756-E966-7C03D7A22F29}"/>
                </a:ext>
              </a:extLst>
            </p:cNvPr>
            <p:cNvSpPr txBox="1">
              <a:spLocks/>
            </p:cNvSpPr>
            <p:nvPr/>
          </p:nvSpPr>
          <p:spPr>
            <a:xfrm>
              <a:off x="207801" y="17904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1</a:t>
              </a:r>
            </a:p>
          </p:txBody>
        </p:sp>
        <p:sp>
          <p:nvSpPr>
            <p:cNvPr id="18" name="Alt Başlık 2">
              <a:extLst>
                <a:ext uri="{FF2B5EF4-FFF2-40B4-BE49-F238E27FC236}">
                  <a16:creationId xmlns:a16="http://schemas.microsoft.com/office/drawing/2014/main" id="{25E74DBC-ADDC-428A-0BC5-A0BBB6AD91FF}"/>
                </a:ext>
              </a:extLst>
            </p:cNvPr>
            <p:cNvSpPr txBox="1">
              <a:spLocks/>
            </p:cNvSpPr>
            <p:nvPr/>
          </p:nvSpPr>
          <p:spPr>
            <a:xfrm>
              <a:off x="150208" y="2688736"/>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2</a:t>
              </a:r>
            </a:p>
          </p:txBody>
        </p:sp>
        <p:cxnSp>
          <p:nvCxnSpPr>
            <p:cNvPr id="4" name="Düz Ok Bağlayıcısı 3">
              <a:extLst>
                <a:ext uri="{FF2B5EF4-FFF2-40B4-BE49-F238E27FC236}">
                  <a16:creationId xmlns:a16="http://schemas.microsoft.com/office/drawing/2014/main" id="{594CFC75-3830-FB65-22BC-CAF58D0C159C}"/>
                </a:ext>
              </a:extLst>
            </p:cNvPr>
            <p:cNvCxnSpPr>
              <a:cxnSpLocks/>
              <a:stCxn id="13" idx="6"/>
              <a:endCxn id="12" idx="2"/>
            </p:cNvCxnSpPr>
            <p:nvPr/>
          </p:nvCxnSpPr>
          <p:spPr>
            <a:xfrm>
              <a:off x="2525375" y="1968445"/>
              <a:ext cx="1744918" cy="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13" name="Oval 12">
              <a:extLst>
                <a:ext uri="{FF2B5EF4-FFF2-40B4-BE49-F238E27FC236}">
                  <a16:creationId xmlns:a16="http://schemas.microsoft.com/office/drawing/2014/main" id="{AB52AE7C-03A5-A279-59BF-35CCABCFF67C}"/>
                </a:ext>
              </a:extLst>
            </p:cNvPr>
            <p:cNvSpPr/>
            <p:nvPr/>
          </p:nvSpPr>
          <p:spPr>
            <a:xfrm>
              <a:off x="1889979" y="1636957"/>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14" name="Düz Ok Bağlayıcısı 13">
              <a:extLst>
                <a:ext uri="{FF2B5EF4-FFF2-40B4-BE49-F238E27FC236}">
                  <a16:creationId xmlns:a16="http://schemas.microsoft.com/office/drawing/2014/main" id="{C84FF858-0005-6208-3713-75E97643DFED}"/>
                </a:ext>
              </a:extLst>
            </p:cNvPr>
            <p:cNvCxnSpPr>
              <a:cxnSpLocks/>
              <a:stCxn id="8" idx="3"/>
              <a:endCxn id="13" idx="2"/>
            </p:cNvCxnSpPr>
            <p:nvPr/>
          </p:nvCxnSpPr>
          <p:spPr>
            <a:xfrm flipV="1">
              <a:off x="1223352" y="1968445"/>
              <a:ext cx="666627" cy="12429"/>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6" name="Düz Ok Bağlayıcısı 15">
              <a:extLst>
                <a:ext uri="{FF2B5EF4-FFF2-40B4-BE49-F238E27FC236}">
                  <a16:creationId xmlns:a16="http://schemas.microsoft.com/office/drawing/2014/main" id="{F14EE71D-7047-6ED8-5B08-FF7CFCF5CD5A}"/>
                </a:ext>
              </a:extLst>
            </p:cNvPr>
            <p:cNvCxnSpPr>
              <a:cxnSpLocks/>
              <a:stCxn id="35" idx="6"/>
              <a:endCxn id="17" idx="1"/>
            </p:cNvCxnSpPr>
            <p:nvPr/>
          </p:nvCxnSpPr>
          <p:spPr>
            <a:xfrm>
              <a:off x="7226300" y="196844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7" name="Alt Başlık 2">
              <a:extLst>
                <a:ext uri="{FF2B5EF4-FFF2-40B4-BE49-F238E27FC236}">
                  <a16:creationId xmlns:a16="http://schemas.microsoft.com/office/drawing/2014/main" id="{3D54A92D-C92C-4A08-3FE4-71A2A6F58ABB}"/>
                </a:ext>
              </a:extLst>
            </p:cNvPr>
            <p:cNvSpPr txBox="1">
              <a:spLocks/>
            </p:cNvSpPr>
            <p:nvPr/>
          </p:nvSpPr>
          <p:spPr>
            <a:xfrm>
              <a:off x="7867168" y="17904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1</a:t>
              </a:r>
            </a:p>
          </p:txBody>
        </p:sp>
        <p:sp>
          <p:nvSpPr>
            <p:cNvPr id="19" name="Oval 18">
              <a:extLst>
                <a:ext uri="{FF2B5EF4-FFF2-40B4-BE49-F238E27FC236}">
                  <a16:creationId xmlns:a16="http://schemas.microsoft.com/office/drawing/2014/main" id="{0AD7EA2B-33CA-4F57-7CBD-46A0BC297CBB}"/>
                </a:ext>
              </a:extLst>
            </p:cNvPr>
            <p:cNvSpPr/>
            <p:nvPr/>
          </p:nvSpPr>
          <p:spPr>
            <a:xfrm>
              <a:off x="1891610" y="2547710"/>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0" name="Düz Ok Bağlayıcısı 19">
              <a:extLst>
                <a:ext uri="{FF2B5EF4-FFF2-40B4-BE49-F238E27FC236}">
                  <a16:creationId xmlns:a16="http://schemas.microsoft.com/office/drawing/2014/main" id="{9370FDD3-3395-BB82-D45F-6E52FDF2C983}"/>
                </a:ext>
              </a:extLst>
            </p:cNvPr>
            <p:cNvCxnSpPr>
              <a:cxnSpLocks/>
              <a:stCxn id="18" idx="3"/>
              <a:endCxn id="19" idx="2"/>
            </p:cNvCxnSpPr>
            <p:nvPr/>
          </p:nvCxnSpPr>
          <p:spPr>
            <a:xfrm>
              <a:off x="1165759" y="2879198"/>
              <a:ext cx="725851"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7" name="Düz Ok Bağlayıcısı 26">
              <a:extLst>
                <a:ext uri="{FF2B5EF4-FFF2-40B4-BE49-F238E27FC236}">
                  <a16:creationId xmlns:a16="http://schemas.microsoft.com/office/drawing/2014/main" id="{9C5D59D4-64F6-46DC-474C-4544D25C0E8D}"/>
                </a:ext>
              </a:extLst>
            </p:cNvPr>
            <p:cNvCxnSpPr>
              <a:cxnSpLocks/>
              <a:stCxn id="19" idx="6"/>
              <a:endCxn id="12" idx="2"/>
            </p:cNvCxnSpPr>
            <p:nvPr/>
          </p:nvCxnSpPr>
          <p:spPr>
            <a:xfrm flipV="1">
              <a:off x="2527006" y="1968445"/>
              <a:ext cx="1743287" cy="91075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6" name="Oval 35">
              <a:extLst>
                <a:ext uri="{FF2B5EF4-FFF2-40B4-BE49-F238E27FC236}">
                  <a16:creationId xmlns:a16="http://schemas.microsoft.com/office/drawing/2014/main" id="{546E7790-3515-6848-692C-6B96D0D2BC89}"/>
                </a:ext>
              </a:extLst>
            </p:cNvPr>
            <p:cNvSpPr/>
            <p:nvPr/>
          </p:nvSpPr>
          <p:spPr>
            <a:xfrm>
              <a:off x="2587978" y="5274505"/>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37" name="Düz Ok Bağlayıcısı 36">
              <a:extLst>
                <a:ext uri="{FF2B5EF4-FFF2-40B4-BE49-F238E27FC236}">
                  <a16:creationId xmlns:a16="http://schemas.microsoft.com/office/drawing/2014/main" id="{4ABD0D80-171B-0B2D-8A79-879F90DD9C93}"/>
                </a:ext>
              </a:extLst>
            </p:cNvPr>
            <p:cNvCxnSpPr>
              <a:cxnSpLocks/>
              <a:stCxn id="36" idx="0"/>
              <a:endCxn id="12" idx="2"/>
            </p:cNvCxnSpPr>
            <p:nvPr/>
          </p:nvCxnSpPr>
          <p:spPr>
            <a:xfrm flipV="1">
              <a:off x="2905676" y="1968445"/>
              <a:ext cx="1364617" cy="3306060"/>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 name="Oval 11">
              <a:extLst>
                <a:ext uri="{FF2B5EF4-FFF2-40B4-BE49-F238E27FC236}">
                  <a16:creationId xmlns:a16="http://schemas.microsoft.com/office/drawing/2014/main" id="{36BABB41-EC83-72EA-A624-E882EE0EF6C5}"/>
                </a:ext>
              </a:extLst>
            </p:cNvPr>
            <p:cNvSpPr/>
            <p:nvPr/>
          </p:nvSpPr>
          <p:spPr>
            <a:xfrm>
              <a:off x="4270293" y="1615460"/>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22" name="Alt Başlık 2">
              <a:extLst>
                <a:ext uri="{FF2B5EF4-FFF2-40B4-BE49-F238E27FC236}">
                  <a16:creationId xmlns:a16="http://schemas.microsoft.com/office/drawing/2014/main" id="{9DA1826C-81F0-EB36-7603-81D0345D066F}"/>
                </a:ext>
              </a:extLst>
            </p:cNvPr>
            <p:cNvSpPr txBox="1">
              <a:spLocks/>
            </p:cNvSpPr>
            <p:nvPr/>
          </p:nvSpPr>
          <p:spPr>
            <a:xfrm>
              <a:off x="150208" y="4353143"/>
              <a:ext cx="1091015"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solidFill>
                    <a:srgbClr val="FF0000"/>
                  </a:solidFill>
                </a:rPr>
                <a:t>Girdi N</a:t>
              </a:r>
            </a:p>
          </p:txBody>
        </p:sp>
        <p:sp>
          <p:nvSpPr>
            <p:cNvPr id="23" name="Oval 22">
              <a:extLst>
                <a:ext uri="{FF2B5EF4-FFF2-40B4-BE49-F238E27FC236}">
                  <a16:creationId xmlns:a16="http://schemas.microsoft.com/office/drawing/2014/main" id="{F76BCF55-2DFD-EC00-C632-5526480D5E93}"/>
                </a:ext>
              </a:extLst>
            </p:cNvPr>
            <p:cNvSpPr/>
            <p:nvPr/>
          </p:nvSpPr>
          <p:spPr>
            <a:xfrm>
              <a:off x="1889979" y="4221628"/>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24" name="Düz Ok Bağlayıcısı 23">
              <a:extLst>
                <a:ext uri="{FF2B5EF4-FFF2-40B4-BE49-F238E27FC236}">
                  <a16:creationId xmlns:a16="http://schemas.microsoft.com/office/drawing/2014/main" id="{627B5B81-6F41-A60E-2CDC-161EFCF9DA7D}"/>
                </a:ext>
              </a:extLst>
            </p:cNvPr>
            <p:cNvCxnSpPr>
              <a:cxnSpLocks/>
              <a:stCxn id="22" idx="3"/>
              <a:endCxn id="23" idx="2"/>
            </p:cNvCxnSpPr>
            <p:nvPr/>
          </p:nvCxnSpPr>
          <p:spPr>
            <a:xfrm>
              <a:off x="1241223" y="4543605"/>
              <a:ext cx="648756" cy="9511"/>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26" name="Düz Ok Bağlayıcısı 25">
              <a:extLst>
                <a:ext uri="{FF2B5EF4-FFF2-40B4-BE49-F238E27FC236}">
                  <a16:creationId xmlns:a16="http://schemas.microsoft.com/office/drawing/2014/main" id="{AC0C5906-2BED-0CD5-85EB-8900ACB5B946}"/>
                </a:ext>
              </a:extLst>
            </p:cNvPr>
            <p:cNvCxnSpPr>
              <a:cxnSpLocks/>
              <a:stCxn id="23" idx="6"/>
              <a:endCxn id="12" idx="2"/>
            </p:cNvCxnSpPr>
            <p:nvPr/>
          </p:nvCxnSpPr>
          <p:spPr>
            <a:xfrm flipV="1">
              <a:off x="2525375" y="1968445"/>
              <a:ext cx="1744918" cy="258467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sp>
          <p:nvSpPr>
            <p:cNvPr id="32" name="Oval 31">
              <a:extLst>
                <a:ext uri="{FF2B5EF4-FFF2-40B4-BE49-F238E27FC236}">
                  <a16:creationId xmlns:a16="http://schemas.microsoft.com/office/drawing/2014/main" id="{127AEA95-27DE-E022-E015-4D69993DC651}"/>
                </a:ext>
              </a:extLst>
            </p:cNvPr>
            <p:cNvSpPr/>
            <p:nvPr/>
          </p:nvSpPr>
          <p:spPr>
            <a:xfrm>
              <a:off x="4290212" y="2519396"/>
              <a:ext cx="793487" cy="7059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3" name="Oval 32">
              <a:extLst>
                <a:ext uri="{FF2B5EF4-FFF2-40B4-BE49-F238E27FC236}">
                  <a16:creationId xmlns:a16="http://schemas.microsoft.com/office/drawing/2014/main" id="{2AD4DB38-9F7A-8C07-9700-9DDBB9370E5C}"/>
                </a:ext>
              </a:extLst>
            </p:cNvPr>
            <p:cNvSpPr/>
            <p:nvPr/>
          </p:nvSpPr>
          <p:spPr>
            <a:xfrm>
              <a:off x="4256664" y="3985619"/>
              <a:ext cx="813348" cy="66297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5" name="Oval 34">
              <a:extLst>
                <a:ext uri="{FF2B5EF4-FFF2-40B4-BE49-F238E27FC236}">
                  <a16:creationId xmlns:a16="http://schemas.microsoft.com/office/drawing/2014/main" id="{ACA9AA3D-261C-5EFF-057C-7695B02A6FA3}"/>
                </a:ext>
              </a:extLst>
            </p:cNvPr>
            <p:cNvSpPr/>
            <p:nvPr/>
          </p:nvSpPr>
          <p:spPr>
            <a:xfrm>
              <a:off x="6468590" y="165242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8" name="Oval 37">
              <a:extLst>
                <a:ext uri="{FF2B5EF4-FFF2-40B4-BE49-F238E27FC236}">
                  <a16:creationId xmlns:a16="http://schemas.microsoft.com/office/drawing/2014/main" id="{485807CC-C505-7781-5B7B-71FAB7515623}"/>
                </a:ext>
              </a:extLst>
            </p:cNvPr>
            <p:cNvSpPr/>
            <p:nvPr/>
          </p:nvSpPr>
          <p:spPr>
            <a:xfrm>
              <a:off x="6468590" y="2559770"/>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sp>
          <p:nvSpPr>
            <p:cNvPr id="39" name="Oval 38">
              <a:extLst>
                <a:ext uri="{FF2B5EF4-FFF2-40B4-BE49-F238E27FC236}">
                  <a16:creationId xmlns:a16="http://schemas.microsoft.com/office/drawing/2014/main" id="{83D7E1F2-25CA-51E6-DE6F-C11355CCE560}"/>
                </a:ext>
              </a:extLst>
            </p:cNvPr>
            <p:cNvSpPr/>
            <p:nvPr/>
          </p:nvSpPr>
          <p:spPr>
            <a:xfrm>
              <a:off x="6468590" y="3797055"/>
              <a:ext cx="757710" cy="63203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solidFill>
                  <a:srgbClr val="FF0000"/>
                </a:solidFill>
              </a:endParaRPr>
            </a:p>
          </p:txBody>
        </p:sp>
        <p:cxnSp>
          <p:nvCxnSpPr>
            <p:cNvPr id="44" name="Düz Ok Bağlayıcısı 43">
              <a:extLst>
                <a:ext uri="{FF2B5EF4-FFF2-40B4-BE49-F238E27FC236}">
                  <a16:creationId xmlns:a16="http://schemas.microsoft.com/office/drawing/2014/main" id="{E1167316-0492-C8BB-CE59-16F2CAB75E82}"/>
                </a:ext>
              </a:extLst>
            </p:cNvPr>
            <p:cNvCxnSpPr>
              <a:cxnSpLocks/>
              <a:stCxn id="32" idx="6"/>
              <a:endCxn id="35" idx="2"/>
            </p:cNvCxnSpPr>
            <p:nvPr/>
          </p:nvCxnSpPr>
          <p:spPr>
            <a:xfrm flipV="1">
              <a:off x="5083699" y="1968444"/>
              <a:ext cx="1384891" cy="90393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5" name="Düz Ok Bağlayıcısı 54">
              <a:extLst>
                <a:ext uri="{FF2B5EF4-FFF2-40B4-BE49-F238E27FC236}">
                  <a16:creationId xmlns:a16="http://schemas.microsoft.com/office/drawing/2014/main" id="{7379F46D-CC31-2F1F-84F2-676F9E13B9C7}"/>
                </a:ext>
              </a:extLst>
            </p:cNvPr>
            <p:cNvCxnSpPr>
              <a:cxnSpLocks/>
              <a:stCxn id="13" idx="6"/>
              <a:endCxn id="32" idx="2"/>
            </p:cNvCxnSpPr>
            <p:nvPr/>
          </p:nvCxnSpPr>
          <p:spPr>
            <a:xfrm>
              <a:off x="2525375" y="1968445"/>
              <a:ext cx="1764837" cy="903936"/>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58" name="Düz Ok Bağlayıcısı 57">
              <a:extLst>
                <a:ext uri="{FF2B5EF4-FFF2-40B4-BE49-F238E27FC236}">
                  <a16:creationId xmlns:a16="http://schemas.microsoft.com/office/drawing/2014/main" id="{D0F8BC2F-85DE-27BF-910D-930AAD4AD725}"/>
                </a:ext>
              </a:extLst>
            </p:cNvPr>
            <p:cNvCxnSpPr>
              <a:cxnSpLocks/>
              <a:stCxn id="13" idx="6"/>
              <a:endCxn id="33" idx="2"/>
            </p:cNvCxnSpPr>
            <p:nvPr/>
          </p:nvCxnSpPr>
          <p:spPr>
            <a:xfrm>
              <a:off x="2525375" y="1968445"/>
              <a:ext cx="1731289" cy="234866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6" name="Düz Ok Bağlayıcısı 65">
              <a:extLst>
                <a:ext uri="{FF2B5EF4-FFF2-40B4-BE49-F238E27FC236}">
                  <a16:creationId xmlns:a16="http://schemas.microsoft.com/office/drawing/2014/main" id="{1E30496A-6A15-B8C2-44F7-6DDD0CFDF0C1}"/>
                </a:ext>
              </a:extLst>
            </p:cNvPr>
            <p:cNvCxnSpPr>
              <a:cxnSpLocks/>
              <a:stCxn id="19" idx="6"/>
              <a:endCxn id="32" idx="2"/>
            </p:cNvCxnSpPr>
            <p:nvPr/>
          </p:nvCxnSpPr>
          <p:spPr>
            <a:xfrm flipV="1">
              <a:off x="2527006" y="2872381"/>
              <a:ext cx="1763206" cy="6817"/>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69" name="Düz Ok Bağlayıcısı 68">
              <a:extLst>
                <a:ext uri="{FF2B5EF4-FFF2-40B4-BE49-F238E27FC236}">
                  <a16:creationId xmlns:a16="http://schemas.microsoft.com/office/drawing/2014/main" id="{3DBAED4F-F6E5-D5EF-7CF5-A9FFB5BF18B3}"/>
                </a:ext>
              </a:extLst>
            </p:cNvPr>
            <p:cNvCxnSpPr>
              <a:cxnSpLocks/>
              <a:stCxn id="19" idx="6"/>
              <a:endCxn id="33" idx="2"/>
            </p:cNvCxnSpPr>
            <p:nvPr/>
          </p:nvCxnSpPr>
          <p:spPr>
            <a:xfrm>
              <a:off x="2527006" y="2879198"/>
              <a:ext cx="1729658" cy="1437910"/>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2" name="Düz Ok Bağlayıcısı 71">
              <a:extLst>
                <a:ext uri="{FF2B5EF4-FFF2-40B4-BE49-F238E27FC236}">
                  <a16:creationId xmlns:a16="http://schemas.microsoft.com/office/drawing/2014/main" id="{AFB5572A-4546-A3BC-2115-3043659A7626}"/>
                </a:ext>
              </a:extLst>
            </p:cNvPr>
            <p:cNvCxnSpPr>
              <a:cxnSpLocks/>
              <a:stCxn id="23" idx="6"/>
              <a:endCxn id="32" idx="2"/>
            </p:cNvCxnSpPr>
            <p:nvPr/>
          </p:nvCxnSpPr>
          <p:spPr>
            <a:xfrm flipV="1">
              <a:off x="2525375" y="2872381"/>
              <a:ext cx="1764837" cy="1680735"/>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5" name="Düz Ok Bağlayıcısı 74">
              <a:extLst>
                <a:ext uri="{FF2B5EF4-FFF2-40B4-BE49-F238E27FC236}">
                  <a16:creationId xmlns:a16="http://schemas.microsoft.com/office/drawing/2014/main" id="{E58B3003-77F5-EB05-0B42-0F4612CD086D}"/>
                </a:ext>
              </a:extLst>
            </p:cNvPr>
            <p:cNvCxnSpPr>
              <a:cxnSpLocks/>
              <a:stCxn id="23" idx="6"/>
              <a:endCxn id="33" idx="2"/>
            </p:cNvCxnSpPr>
            <p:nvPr/>
          </p:nvCxnSpPr>
          <p:spPr>
            <a:xfrm flipV="1">
              <a:off x="2525375" y="4317108"/>
              <a:ext cx="1731289" cy="23600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78" name="Düz Ok Bağlayıcısı 77">
              <a:extLst>
                <a:ext uri="{FF2B5EF4-FFF2-40B4-BE49-F238E27FC236}">
                  <a16:creationId xmlns:a16="http://schemas.microsoft.com/office/drawing/2014/main" id="{26E6B89A-8823-12C9-5D9D-731337DFA2B0}"/>
                </a:ext>
              </a:extLst>
            </p:cNvPr>
            <p:cNvCxnSpPr>
              <a:cxnSpLocks/>
              <a:stCxn id="12" idx="6"/>
              <a:endCxn id="35" idx="2"/>
            </p:cNvCxnSpPr>
            <p:nvPr/>
          </p:nvCxnSpPr>
          <p:spPr>
            <a:xfrm flipV="1">
              <a:off x="5063780" y="1968444"/>
              <a:ext cx="1404810" cy="1"/>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1" name="Düz Ok Bağlayıcısı 80">
              <a:extLst>
                <a:ext uri="{FF2B5EF4-FFF2-40B4-BE49-F238E27FC236}">
                  <a16:creationId xmlns:a16="http://schemas.microsoft.com/office/drawing/2014/main" id="{54A6CF41-F3A9-1E5C-1674-B573D574D183}"/>
                </a:ext>
              </a:extLst>
            </p:cNvPr>
            <p:cNvCxnSpPr>
              <a:cxnSpLocks/>
              <a:stCxn id="12" idx="6"/>
              <a:endCxn id="38" idx="2"/>
            </p:cNvCxnSpPr>
            <p:nvPr/>
          </p:nvCxnSpPr>
          <p:spPr>
            <a:xfrm>
              <a:off x="5063780" y="1968445"/>
              <a:ext cx="1404810" cy="90734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4" name="Düz Ok Bağlayıcısı 83">
              <a:extLst>
                <a:ext uri="{FF2B5EF4-FFF2-40B4-BE49-F238E27FC236}">
                  <a16:creationId xmlns:a16="http://schemas.microsoft.com/office/drawing/2014/main" id="{6167FB71-3568-8F7A-5E81-D24D77F34E79}"/>
                </a:ext>
              </a:extLst>
            </p:cNvPr>
            <p:cNvCxnSpPr>
              <a:cxnSpLocks/>
              <a:stCxn id="12" idx="6"/>
              <a:endCxn id="39" idx="2"/>
            </p:cNvCxnSpPr>
            <p:nvPr/>
          </p:nvCxnSpPr>
          <p:spPr>
            <a:xfrm>
              <a:off x="5063780" y="1968445"/>
              <a:ext cx="1404810" cy="2144629"/>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89" name="Düz Ok Bağlayıcısı 88">
              <a:extLst>
                <a:ext uri="{FF2B5EF4-FFF2-40B4-BE49-F238E27FC236}">
                  <a16:creationId xmlns:a16="http://schemas.microsoft.com/office/drawing/2014/main" id="{3B7F6353-0718-C9D3-2901-0C7CD6008945}"/>
                </a:ext>
              </a:extLst>
            </p:cNvPr>
            <p:cNvCxnSpPr>
              <a:cxnSpLocks/>
              <a:stCxn id="32" idx="6"/>
              <a:endCxn id="38" idx="2"/>
            </p:cNvCxnSpPr>
            <p:nvPr/>
          </p:nvCxnSpPr>
          <p:spPr>
            <a:xfrm>
              <a:off x="5083699" y="2872381"/>
              <a:ext cx="1384891" cy="3408"/>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2" name="Düz Ok Bağlayıcısı 91">
              <a:extLst>
                <a:ext uri="{FF2B5EF4-FFF2-40B4-BE49-F238E27FC236}">
                  <a16:creationId xmlns:a16="http://schemas.microsoft.com/office/drawing/2014/main" id="{927434CD-6E97-B7DA-1F39-BC1D0A332831}"/>
                </a:ext>
              </a:extLst>
            </p:cNvPr>
            <p:cNvCxnSpPr>
              <a:cxnSpLocks/>
              <a:stCxn id="32" idx="6"/>
              <a:endCxn id="39" idx="2"/>
            </p:cNvCxnSpPr>
            <p:nvPr/>
          </p:nvCxnSpPr>
          <p:spPr>
            <a:xfrm>
              <a:off x="5083699" y="2872381"/>
              <a:ext cx="1384891" cy="1240693"/>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5" name="Düz Ok Bağlayıcısı 94">
              <a:extLst>
                <a:ext uri="{FF2B5EF4-FFF2-40B4-BE49-F238E27FC236}">
                  <a16:creationId xmlns:a16="http://schemas.microsoft.com/office/drawing/2014/main" id="{4930DA44-D956-05FC-A601-C293768CAEF3}"/>
                </a:ext>
              </a:extLst>
            </p:cNvPr>
            <p:cNvCxnSpPr>
              <a:cxnSpLocks/>
              <a:stCxn id="33" idx="6"/>
              <a:endCxn id="35" idx="2"/>
            </p:cNvCxnSpPr>
            <p:nvPr/>
          </p:nvCxnSpPr>
          <p:spPr>
            <a:xfrm flipV="1">
              <a:off x="5070012" y="1968444"/>
              <a:ext cx="1398578" cy="234866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98" name="Düz Ok Bağlayıcısı 97">
              <a:extLst>
                <a:ext uri="{FF2B5EF4-FFF2-40B4-BE49-F238E27FC236}">
                  <a16:creationId xmlns:a16="http://schemas.microsoft.com/office/drawing/2014/main" id="{1C7643B1-2390-A1E2-6131-B557A989045A}"/>
                </a:ext>
              </a:extLst>
            </p:cNvPr>
            <p:cNvCxnSpPr>
              <a:cxnSpLocks/>
              <a:stCxn id="33" idx="6"/>
              <a:endCxn id="38" idx="2"/>
            </p:cNvCxnSpPr>
            <p:nvPr/>
          </p:nvCxnSpPr>
          <p:spPr>
            <a:xfrm flipV="1">
              <a:off x="5070012" y="2875789"/>
              <a:ext cx="1398578" cy="1441319"/>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01" name="Düz Ok Bağlayıcısı 100">
              <a:extLst>
                <a:ext uri="{FF2B5EF4-FFF2-40B4-BE49-F238E27FC236}">
                  <a16:creationId xmlns:a16="http://schemas.microsoft.com/office/drawing/2014/main" id="{9132F6D1-2B94-2A91-A8AB-CA8F87120829}"/>
                </a:ext>
              </a:extLst>
            </p:cNvPr>
            <p:cNvCxnSpPr>
              <a:cxnSpLocks/>
              <a:stCxn id="33" idx="6"/>
              <a:endCxn id="39" idx="2"/>
            </p:cNvCxnSpPr>
            <p:nvPr/>
          </p:nvCxnSpPr>
          <p:spPr>
            <a:xfrm flipV="1">
              <a:off x="5070012" y="4113074"/>
              <a:ext cx="1398578" cy="204034"/>
            </a:xfrm>
            <a:prstGeom prst="straightConnector1">
              <a:avLst/>
            </a:prstGeom>
            <a:ln w="38100">
              <a:solidFill>
                <a:schemeClr val="accent2"/>
              </a:solidFill>
              <a:tailEnd type="triangle"/>
            </a:ln>
          </p:spPr>
          <p:style>
            <a:lnRef idx="3">
              <a:schemeClr val="accent6"/>
            </a:lnRef>
            <a:fillRef idx="0">
              <a:schemeClr val="accent6"/>
            </a:fillRef>
            <a:effectRef idx="2">
              <a:schemeClr val="accent6"/>
            </a:effectRef>
            <a:fontRef idx="minor">
              <a:schemeClr val="tx1"/>
            </a:fontRef>
          </p:style>
        </p:cxnSp>
        <p:cxnSp>
          <p:nvCxnSpPr>
            <p:cNvPr id="108" name="Düz Ok Bağlayıcısı 107">
              <a:extLst>
                <a:ext uri="{FF2B5EF4-FFF2-40B4-BE49-F238E27FC236}">
                  <a16:creationId xmlns:a16="http://schemas.microsoft.com/office/drawing/2014/main" id="{AA625C10-6E55-9955-C6C1-AFD6C6641C76}"/>
                </a:ext>
              </a:extLst>
            </p:cNvPr>
            <p:cNvCxnSpPr>
              <a:cxnSpLocks/>
              <a:endCxn id="109" idx="1"/>
            </p:cNvCxnSpPr>
            <p:nvPr/>
          </p:nvCxnSpPr>
          <p:spPr>
            <a:xfrm>
              <a:off x="7226300" y="2876534"/>
              <a:ext cx="640868" cy="1243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09" name="Alt Başlık 2">
              <a:extLst>
                <a:ext uri="{FF2B5EF4-FFF2-40B4-BE49-F238E27FC236}">
                  <a16:creationId xmlns:a16="http://schemas.microsoft.com/office/drawing/2014/main" id="{3C9B9248-9DCA-F199-F6DD-03A39410B827}"/>
                </a:ext>
              </a:extLst>
            </p:cNvPr>
            <p:cNvSpPr txBox="1">
              <a:spLocks/>
            </p:cNvSpPr>
            <p:nvPr/>
          </p:nvSpPr>
          <p:spPr>
            <a:xfrm>
              <a:off x="7867168" y="269850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2</a:t>
              </a:r>
            </a:p>
          </p:txBody>
        </p:sp>
        <p:cxnSp>
          <p:nvCxnSpPr>
            <p:cNvPr id="110" name="Düz Ok Bağlayıcısı 109">
              <a:extLst>
                <a:ext uri="{FF2B5EF4-FFF2-40B4-BE49-F238E27FC236}">
                  <a16:creationId xmlns:a16="http://schemas.microsoft.com/office/drawing/2014/main" id="{36BBB266-E0AD-26D8-D357-C80A4F5B4184}"/>
                </a:ext>
              </a:extLst>
            </p:cNvPr>
            <p:cNvCxnSpPr>
              <a:cxnSpLocks/>
              <a:stCxn id="39" idx="6"/>
              <a:endCxn id="111" idx="1"/>
            </p:cNvCxnSpPr>
            <p:nvPr/>
          </p:nvCxnSpPr>
          <p:spPr>
            <a:xfrm>
              <a:off x="7226300" y="4113074"/>
              <a:ext cx="656726" cy="0"/>
            </a:xfrm>
            <a:prstGeom prst="straightConnector1">
              <a:avLst/>
            </a:prstGeom>
            <a:ln w="38100">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111" name="Alt Başlık 2">
              <a:extLst>
                <a:ext uri="{FF2B5EF4-FFF2-40B4-BE49-F238E27FC236}">
                  <a16:creationId xmlns:a16="http://schemas.microsoft.com/office/drawing/2014/main" id="{2B4F86AF-F8B6-97F7-E55D-0710CFE7F3B8}"/>
                </a:ext>
              </a:extLst>
            </p:cNvPr>
            <p:cNvSpPr txBox="1">
              <a:spLocks/>
            </p:cNvSpPr>
            <p:nvPr/>
          </p:nvSpPr>
          <p:spPr>
            <a:xfrm>
              <a:off x="7883026" y="3922612"/>
              <a:ext cx="1015551" cy="3809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dirty="0"/>
                <a:t>Çıktı N</a:t>
              </a:r>
            </a:p>
          </p:txBody>
        </p:sp>
        <p:cxnSp>
          <p:nvCxnSpPr>
            <p:cNvPr id="114" name="Düz Bağlayıcı 113">
              <a:extLst>
                <a:ext uri="{FF2B5EF4-FFF2-40B4-BE49-F238E27FC236}">
                  <a16:creationId xmlns:a16="http://schemas.microsoft.com/office/drawing/2014/main" id="{AF2D5803-A293-9D89-571A-E01F3727A327}"/>
                </a:ext>
              </a:extLst>
            </p:cNvPr>
            <p:cNvCxnSpPr/>
            <p:nvPr/>
          </p:nvCxnSpPr>
          <p:spPr>
            <a:xfrm>
              <a:off x="2231355" y="3361191"/>
              <a:ext cx="0" cy="792628"/>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Düz Bağlayıcı 114">
              <a:extLst>
                <a:ext uri="{FF2B5EF4-FFF2-40B4-BE49-F238E27FC236}">
                  <a16:creationId xmlns:a16="http://schemas.microsoft.com/office/drawing/2014/main" id="{714ABB30-FDA9-B2DB-213B-9979B83453C9}"/>
                </a:ext>
              </a:extLst>
            </p:cNvPr>
            <p:cNvCxnSpPr>
              <a:cxnSpLocks/>
            </p:cNvCxnSpPr>
            <p:nvPr/>
          </p:nvCxnSpPr>
          <p:spPr>
            <a:xfrm>
              <a:off x="4688043" y="3320446"/>
              <a:ext cx="0" cy="47660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7" name="Düz Bağlayıcı 116">
              <a:extLst>
                <a:ext uri="{FF2B5EF4-FFF2-40B4-BE49-F238E27FC236}">
                  <a16:creationId xmlns:a16="http://schemas.microsoft.com/office/drawing/2014/main" id="{D48ED14E-F4DB-3D80-A875-B1D0FA6AADA4}"/>
                </a:ext>
              </a:extLst>
            </p:cNvPr>
            <p:cNvCxnSpPr>
              <a:cxnSpLocks/>
            </p:cNvCxnSpPr>
            <p:nvPr/>
          </p:nvCxnSpPr>
          <p:spPr>
            <a:xfrm>
              <a:off x="6864315" y="3320446"/>
              <a:ext cx="0" cy="476609"/>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Düz Ok Bağlayıcısı 122">
              <a:extLst>
                <a:ext uri="{FF2B5EF4-FFF2-40B4-BE49-F238E27FC236}">
                  <a16:creationId xmlns:a16="http://schemas.microsoft.com/office/drawing/2014/main" id="{0BAFC179-20B6-EF23-A05B-FFA487D81523}"/>
                </a:ext>
              </a:extLst>
            </p:cNvPr>
            <p:cNvCxnSpPr>
              <a:cxnSpLocks/>
              <a:stCxn id="36" idx="0"/>
              <a:endCxn id="32" idx="2"/>
            </p:cNvCxnSpPr>
            <p:nvPr/>
          </p:nvCxnSpPr>
          <p:spPr>
            <a:xfrm flipV="1">
              <a:off x="2905676" y="2872381"/>
              <a:ext cx="1384536" cy="2402124"/>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cxnSp>
          <p:nvCxnSpPr>
            <p:cNvPr id="126" name="Düz Ok Bağlayıcısı 125">
              <a:extLst>
                <a:ext uri="{FF2B5EF4-FFF2-40B4-BE49-F238E27FC236}">
                  <a16:creationId xmlns:a16="http://schemas.microsoft.com/office/drawing/2014/main" id="{D9360E19-6630-A673-2544-39DB328D2FA0}"/>
                </a:ext>
              </a:extLst>
            </p:cNvPr>
            <p:cNvCxnSpPr>
              <a:cxnSpLocks/>
              <a:stCxn id="36" idx="0"/>
              <a:endCxn id="33" idx="2"/>
            </p:cNvCxnSpPr>
            <p:nvPr/>
          </p:nvCxnSpPr>
          <p:spPr>
            <a:xfrm flipV="1">
              <a:off x="2905676" y="4317108"/>
              <a:ext cx="1350988" cy="957397"/>
            </a:xfrm>
            <a:prstGeom prst="straightConnector1">
              <a:avLst/>
            </a:prstGeom>
            <a:ln w="38100">
              <a:solidFill>
                <a:schemeClr val="accent1"/>
              </a:solidFill>
              <a:tailEnd type="triangle"/>
            </a:ln>
          </p:spPr>
          <p:style>
            <a:lnRef idx="3">
              <a:schemeClr val="accent6"/>
            </a:lnRef>
            <a:fillRef idx="0">
              <a:schemeClr val="accent6"/>
            </a:fillRef>
            <a:effectRef idx="2">
              <a:schemeClr val="accent6"/>
            </a:effectRef>
            <a:fontRef idx="minor">
              <a:schemeClr val="tx1"/>
            </a:fontRef>
          </p:style>
        </p:cxnSp>
        <p:sp>
          <p:nvSpPr>
            <p:cNvPr id="129" name="Oval 128">
              <a:extLst>
                <a:ext uri="{FF2B5EF4-FFF2-40B4-BE49-F238E27FC236}">
                  <a16:creationId xmlns:a16="http://schemas.microsoft.com/office/drawing/2014/main" id="{65BEE119-0668-8DD4-F5E7-82844C52B907}"/>
                </a:ext>
              </a:extLst>
            </p:cNvPr>
            <p:cNvSpPr/>
            <p:nvPr/>
          </p:nvSpPr>
          <p:spPr>
            <a:xfrm>
              <a:off x="5191159" y="5274505"/>
              <a:ext cx="635396" cy="6629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rgbClr val="FF0000"/>
                  </a:solidFill>
                </a:rPr>
                <a:t>1</a:t>
              </a:r>
            </a:p>
          </p:txBody>
        </p:sp>
        <p:cxnSp>
          <p:nvCxnSpPr>
            <p:cNvPr id="130" name="Düz Ok Bağlayıcısı 129">
              <a:extLst>
                <a:ext uri="{FF2B5EF4-FFF2-40B4-BE49-F238E27FC236}">
                  <a16:creationId xmlns:a16="http://schemas.microsoft.com/office/drawing/2014/main" id="{495A4F8F-7486-A8A7-3B2D-1A9BF43C2893}"/>
                </a:ext>
              </a:extLst>
            </p:cNvPr>
            <p:cNvCxnSpPr>
              <a:cxnSpLocks/>
              <a:stCxn id="129" idx="0"/>
              <a:endCxn id="35" idx="2"/>
            </p:cNvCxnSpPr>
            <p:nvPr/>
          </p:nvCxnSpPr>
          <p:spPr>
            <a:xfrm flipV="1">
              <a:off x="5508857" y="1968444"/>
              <a:ext cx="959733" cy="3306061"/>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cxnSp>
          <p:nvCxnSpPr>
            <p:cNvPr id="133" name="Düz Ok Bağlayıcısı 132">
              <a:extLst>
                <a:ext uri="{FF2B5EF4-FFF2-40B4-BE49-F238E27FC236}">
                  <a16:creationId xmlns:a16="http://schemas.microsoft.com/office/drawing/2014/main" id="{6796E578-66D7-BD16-689E-AA97F32135D8}"/>
                </a:ext>
              </a:extLst>
            </p:cNvPr>
            <p:cNvCxnSpPr>
              <a:cxnSpLocks/>
              <a:stCxn id="129" idx="0"/>
              <a:endCxn id="38" idx="2"/>
            </p:cNvCxnSpPr>
            <p:nvPr/>
          </p:nvCxnSpPr>
          <p:spPr>
            <a:xfrm flipV="1">
              <a:off x="5508857" y="2875789"/>
              <a:ext cx="959733" cy="2398716"/>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cxnSp>
          <p:nvCxnSpPr>
            <p:cNvPr id="136" name="Düz Ok Bağlayıcısı 135">
              <a:extLst>
                <a:ext uri="{FF2B5EF4-FFF2-40B4-BE49-F238E27FC236}">
                  <a16:creationId xmlns:a16="http://schemas.microsoft.com/office/drawing/2014/main" id="{CE5E64FF-9114-DD3A-DA27-DFB5C6D5A47F}"/>
                </a:ext>
              </a:extLst>
            </p:cNvPr>
            <p:cNvCxnSpPr>
              <a:cxnSpLocks/>
              <a:stCxn id="129" idx="0"/>
              <a:endCxn id="39" idx="2"/>
            </p:cNvCxnSpPr>
            <p:nvPr/>
          </p:nvCxnSpPr>
          <p:spPr>
            <a:xfrm flipV="1">
              <a:off x="5508857" y="4113074"/>
              <a:ext cx="959733" cy="1161431"/>
            </a:xfrm>
            <a:prstGeom prst="straightConnector1">
              <a:avLst/>
            </a:prstGeom>
            <a:ln w="38100">
              <a:solidFill>
                <a:schemeClr val="accent6"/>
              </a:solidFill>
              <a:tailEnd type="triangle"/>
            </a:ln>
          </p:spPr>
          <p:style>
            <a:lnRef idx="3">
              <a:schemeClr val="accent6"/>
            </a:lnRef>
            <a:fillRef idx="0">
              <a:schemeClr val="accent6"/>
            </a:fillRef>
            <a:effectRef idx="2">
              <a:schemeClr val="accent6"/>
            </a:effectRef>
            <a:fontRef idx="minor">
              <a:schemeClr val="tx1"/>
            </a:fontRef>
          </p:style>
        </p:cxnSp>
      </p:grpSp>
      <p:sp>
        <p:nvSpPr>
          <p:cNvPr id="140" name="Alt Başlık 2">
            <a:extLst>
              <a:ext uri="{FF2B5EF4-FFF2-40B4-BE49-F238E27FC236}">
                <a16:creationId xmlns:a16="http://schemas.microsoft.com/office/drawing/2014/main" id="{5DD3E473-D4D0-7BA7-B15C-6B4A89FE08E3}"/>
              </a:ext>
            </a:extLst>
          </p:cNvPr>
          <p:cNvSpPr txBox="1">
            <a:spLocks/>
          </p:cNvSpPr>
          <p:nvPr/>
        </p:nvSpPr>
        <p:spPr>
          <a:xfrm>
            <a:off x="0" y="5152623"/>
            <a:ext cx="11611429" cy="7551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Calibri" panose="020F0502020204030204" pitchFamily="34" charset="0"/>
              <a:buChar char="∞"/>
            </a:pPr>
            <a:r>
              <a:rPr lang="tr-TR" b="1" dirty="0"/>
              <a:t>Ara Katman: </a:t>
            </a:r>
            <a:r>
              <a:rPr lang="tr-TR" dirty="0"/>
              <a:t>Girdi katmanından gelen veriler ağırlıklardan geçirilmesiyle NET değerine dönüşmektedir. Proses elemanı için tanımlanan aktivasyon fonksiyonuyla Çıktıya dönüştürülmektedir.</a:t>
            </a:r>
            <a:endParaRPr lang="tr-TR" b="1" dirty="0"/>
          </a:p>
          <a:p>
            <a:pPr marL="342900" indent="-342900" algn="l">
              <a:buFont typeface="Calibri" panose="020F0502020204030204" pitchFamily="34" charset="0"/>
              <a:buChar char="∞"/>
            </a:pPr>
            <a:endParaRPr lang="tr-TR" dirty="0"/>
          </a:p>
        </p:txBody>
      </p:sp>
    </p:spTree>
    <p:extLst>
      <p:ext uri="{BB962C8B-B14F-4D97-AF65-F5344CB8AC3E}">
        <p14:creationId xmlns:p14="http://schemas.microsoft.com/office/powerpoint/2010/main" val="207307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animEffect transition="in" filter="fade">
                                      <p:cBhvr>
                                        <p:cTn id="7" dur="500"/>
                                        <p:tgtEl>
                                          <p:spTgt spid="1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6795</TotalTime>
  <Words>2247</Words>
  <Application>Microsoft Office PowerPoint</Application>
  <PresentationFormat>Geniş ekran</PresentationFormat>
  <Paragraphs>436</Paragraphs>
  <Slides>26</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26</vt:i4>
      </vt:variant>
    </vt:vector>
  </HeadingPairs>
  <TitlesOfParts>
    <vt:vector size="32" baseType="lpstr">
      <vt:lpstr>Arial</vt:lpstr>
      <vt:lpstr>Calibri</vt:lpstr>
      <vt:lpstr>Calibri Light</vt:lpstr>
      <vt:lpstr>Cambria Math</vt:lpstr>
      <vt:lpstr>Circular</vt:lpstr>
      <vt:lpstr>Office Teması</vt:lpstr>
      <vt:lpstr>MEM437 – Yapay Sinir Ağları  Dr. Ali Tahir Karaşahin</vt:lpstr>
      <vt:lpstr>PowerPoint Sunusu</vt:lpstr>
      <vt:lpstr>Veri Seti Seçimi</vt:lpstr>
      <vt:lpstr>Birleştirme Fonksiyonları</vt:lpstr>
      <vt:lpstr>Aktivasyon Fonksiyonları</vt:lpstr>
      <vt:lpstr>Çok Katmanlı Algılayıcı (ÇKA)</vt:lpstr>
      <vt:lpstr>ÇKA Modelinin Yapısı</vt:lpstr>
      <vt:lpstr>ÇKA Modelinin Yapısı</vt:lpstr>
      <vt:lpstr>ÇKA Modelinin Yapısı</vt:lpstr>
      <vt:lpstr>ÇKA Modelinin Yapısı</vt:lpstr>
      <vt:lpstr>ÇKA - Öğrenme Algoritması</vt:lpstr>
      <vt:lpstr>İleriye Doğru Hesaplama</vt:lpstr>
      <vt:lpstr>İleriye Doğru Hesaplama</vt:lpstr>
      <vt:lpstr>Geriye Doğru Hesaplama</vt:lpstr>
      <vt:lpstr>Geriye Doğru Hesaplama</vt:lpstr>
      <vt:lpstr>Geriye Doğru Hesaplama</vt:lpstr>
      <vt:lpstr>Geriye Doğru Hesaplama</vt:lpstr>
      <vt:lpstr>Geriye Doğru Hesaplama</vt:lpstr>
      <vt:lpstr>ÇKA Çalışma Prosedürü</vt:lpstr>
      <vt:lpstr>ÇKA Çalışma Prosedürü</vt:lpstr>
      <vt:lpstr>ÇKA ile XOR probleminin çözülmesi</vt:lpstr>
      <vt:lpstr>ÇKA ile XOR probleminin çözülmesi</vt:lpstr>
      <vt:lpstr>Referanslar</vt:lpstr>
      <vt:lpstr>Referanslar</vt:lpstr>
      <vt:lpstr>Referanslar</vt:lpstr>
      <vt:lpstr>Teşekkürler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Taşıt-Römork Kombinasyonları için Tork Vektörleme Yönteminin  Modellenmesi ve Kontrolü</dc:title>
  <dc:creator>Ali Tahir KARAŞAHİN</dc:creator>
  <cp:lastModifiedBy>Ali Tahir KARAŞAHİN</cp:lastModifiedBy>
  <cp:revision>236</cp:revision>
  <dcterms:created xsi:type="dcterms:W3CDTF">2020-09-23T12:43:11Z</dcterms:created>
  <dcterms:modified xsi:type="dcterms:W3CDTF">2022-11-09T14:07:10Z</dcterms:modified>
</cp:coreProperties>
</file>