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5"/>
    <p:sldMasterId id="2147483652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</p:sldIdLst>
  <p:sldSz cy="6858000" cx="9144000"/>
  <p:notesSz cx="6858000" cy="9144000"/>
  <p:embeddedFontLst>
    <p:embeddedFont>
      <p:font typeface="Constanti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6F5A61-7733-481E-9584-F208C8647620}">
  <a:tblStyle styleId="{BB6F5A61-7733-481E-9584-F208C86476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schemas.openxmlformats.org/officeDocument/2006/relationships/font" Target="fonts/Constantia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font" Target="fonts/Constantia-regular.fntdata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font" Target="fonts/Constantia-italic.fntdata"/><Relationship Id="rId14" Type="http://schemas.openxmlformats.org/officeDocument/2006/relationships/slide" Target="slides/slide6.xml"/><Relationship Id="rId58" Type="http://schemas.openxmlformats.org/officeDocument/2006/relationships/font" Target="fonts/Constantia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D1EA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3" name="Google Shape;13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  <a:defRPr b="0" i="0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28" name="Google Shape;28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EAEE"/>
              </a:buClr>
              <a:buSzPts val="1200"/>
              <a:buFont typeface="Constantia"/>
              <a:buNone/>
              <a:defRPr b="0" i="0" sz="1200" u="non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-9525" y="-7937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381500" y="-7937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5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50" name="Google Shape;50;p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0" Type="http://schemas.openxmlformats.org/officeDocument/2006/relationships/image" Target="../media/image31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0" l="12030" r="1879" t="0"/>
          <a:stretch/>
        </p:blipFill>
        <p:spPr>
          <a:xfrm>
            <a:off x="5715000" y="1285875"/>
            <a:ext cx="3071812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/>
        </p:nvSpPr>
        <p:spPr>
          <a:xfrm>
            <a:off x="0" y="881062"/>
            <a:ext cx="9144000" cy="588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n-US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Hexagonal Close-Packed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Atoms at top       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Atoms at bottom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Centre face atoms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Midplane atoms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x 1/6 = 2    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x 1/2  =  1     6 atoms/unit cell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Midplane 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Co-ordinate number: 12 (HCP or FCC)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packaging factor (APF): 0.74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e.g., Cd, Zn, Mg, Ti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143250" y="1714500"/>
            <a:ext cx="90487" cy="7048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2000250" y="4000500"/>
            <a:ext cx="260350" cy="1285875"/>
          </a:xfrm>
          <a:prstGeom prst="rightBrace">
            <a:avLst>
              <a:gd fmla="val 2835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Metallic Crystal Structure </a:t>
            </a:r>
            <a:r>
              <a:rPr b="1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…….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62" name="Google Shape;162;p17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0" y="0"/>
            <a:ext cx="50768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Computations</a:t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0" y="1071562"/>
            <a:ext cx="7292975" cy="486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Density, ρ=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 No. of atoms/unit cell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A= Atomic weight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=Volume of unit cell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Avogadro’s number (6.023 x 10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/mole)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100" y="1349375"/>
            <a:ext cx="1028700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0" y="0"/>
            <a:ext cx="9144000" cy="6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Copper has an atomic radius of 0.128 nm, an FCC crystal structure, and an atomic weight of 63.5 g/mol. Compute its theoretical density and compare the answer with its measured density.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 = 0.128 nm (1.28 Ǻ)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weight = 63.5 g/mole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4                  A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63.5 g/mol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0"/>
            <a:ext cx="9144000" cy="579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0" lang="en-US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cell volume = 16 R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√2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= Atomic Radius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8.89 g/cm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 to 8.94 g/cm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literature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tantia"/>
              <a:buNone/>
            </a:pPr>
            <a:r>
              <a:rPr b="0" i="0" lang="en-US" sz="18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" y="2662237"/>
            <a:ext cx="8458200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2893" l="9544" r="3636" t="10331"/>
          <a:stretch/>
        </p:blipFill>
        <p:spPr>
          <a:xfrm>
            <a:off x="6045200" y="1785937"/>
            <a:ext cx="2813050" cy="301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0" y="0"/>
            <a:ext cx="9144000" cy="63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 system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 y, z : Coordinate systems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 : Edge lengths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α, β, γ : Inter axial angles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system: a=b=c    α=β=γ=90°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Lattice parameter (e.g., a,b,c, α, β, γ)                           determine the crystal system. There are seven crystal systems which are Cubic, Tetragonal, Hexagonal, Rhombohedral (Trigonal), Monoclinic, Triclinic.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914" l="1973" r="1615" t="573"/>
          <a:stretch/>
        </p:blipFill>
        <p:spPr>
          <a:xfrm>
            <a:off x="3643312" y="0"/>
            <a:ext cx="4930775" cy="67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6000750"/>
            <a:ext cx="37147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William D. Callister 7</a:t>
            </a:r>
            <a:r>
              <a:rPr b="0" baseline="3000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edition , chapter 3 page 47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0" y="0"/>
            <a:ext cx="3422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 system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4267200" y="1800225"/>
            <a:ext cx="2895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“C” (vertical axis) is elongated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side not equal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4267200" y="2692400"/>
            <a:ext cx="2895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side not equal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4267200" y="3549650"/>
            <a:ext cx="2895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 sides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at 90°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4267200" y="4445000"/>
            <a:ext cx="2895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unequal sides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10" name="Google Shape;210;p22"/>
          <p:cNvPicPr preferRelativeResize="0"/>
          <p:nvPr/>
        </p:nvPicPr>
        <p:blipFill rotWithShape="1">
          <a:blip r:embed="rId3">
            <a:alphaModFix/>
          </a:blip>
          <a:srcRect b="4796" l="19931" r="3779" t="2952"/>
          <a:stretch/>
        </p:blipFill>
        <p:spPr>
          <a:xfrm>
            <a:off x="6500812" y="857250"/>
            <a:ext cx="2455862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0" y="0"/>
            <a:ext cx="6858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Direction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 vector of convenient length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vector projection on each of three axes (for the direction to be drawn, if necessary)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the three numbers by a common factor (if the indices are to be assigned) to reduce to the smallest integer values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square brackets [  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17041" l="5468" r="14842" t="29492"/>
          <a:stretch/>
        </p:blipFill>
        <p:spPr>
          <a:xfrm>
            <a:off x="357187" y="1785937"/>
            <a:ext cx="8385175" cy="4500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0" y="0"/>
            <a:ext cx="9144000" cy="16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Miller Indices (hkl)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0" y="0"/>
            <a:ext cx="9144000" cy="695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lengths of planar intercepts for each axis.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reciprocals 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three numbers into a set of smallest integers (use a common factor )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Enclose within parenthesis e.g., (012)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Tips:  1. Parallel planes have the same indices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2. An index 0(zero) implies the plane is parallel to </a:t>
            </a:r>
            <a:b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that axis.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 b="11375" l="14062" r="25000" t="28564"/>
          <a:stretch/>
        </p:blipFill>
        <p:spPr>
          <a:xfrm>
            <a:off x="357187" y="1643062"/>
            <a:ext cx="8286750" cy="478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0" y="0"/>
            <a:ext cx="91440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4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7981950" y="1962150"/>
            <a:ext cx="228600" cy="209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/>
        </p:nvSpPr>
        <p:spPr>
          <a:xfrm>
            <a:off x="142875" y="6357937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69" name="Google Shape;69;p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70" name="Google Shape;70;p8"/>
          <p:cNvSpPr txBox="1"/>
          <p:nvPr/>
        </p:nvSpPr>
        <p:spPr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Concepts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0" y="785812"/>
            <a:ext cx="91440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Crystalline: Repeating/periodic array of atoms; each atom bonds to nearest neighbor atoms.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Crystalline structure: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in a lattice or three-dimensional arrangement of atoms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42" name="Google Shape;242;p26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37011" l="14062" r="18553" t="32958"/>
          <a:stretch/>
        </p:blipFill>
        <p:spPr>
          <a:xfrm>
            <a:off x="285750" y="2071687"/>
            <a:ext cx="8501062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762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Crystal system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52" name="Google Shape;252;p27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214312" y="2214562"/>
            <a:ext cx="8929687" cy="374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  ) Plane		{   } Family of planes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] Direction 	&lt;  &gt; Family of directions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{111}: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978275"/>
            <a:ext cx="735012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6212" y="3929062"/>
            <a:ext cx="857250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9187" y="3933825"/>
            <a:ext cx="785812" cy="68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2800" y="4567237"/>
            <a:ext cx="850900" cy="68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4200" y="4567237"/>
            <a:ext cx="785812" cy="68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86212" y="4567237"/>
            <a:ext cx="785812" cy="687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29187" y="4567237"/>
            <a:ext cx="785812" cy="68738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0" y="0"/>
            <a:ext cx="9144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Cubic Crystal system </a:t>
            </a:r>
            <a:endParaRPr/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82800" y="4079875"/>
            <a:ext cx="857250" cy="54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17875" r="0" t="1994"/>
          <a:stretch/>
        </p:blipFill>
        <p:spPr>
          <a:xfrm>
            <a:off x="285750" y="2286000"/>
            <a:ext cx="3657600" cy="347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 rotWithShape="1">
          <a:blip r:embed="rId4">
            <a:alphaModFix/>
          </a:blip>
          <a:srcRect b="0" l="1562" r="0" t="3370"/>
          <a:stretch/>
        </p:blipFill>
        <p:spPr>
          <a:xfrm>
            <a:off x="5072062" y="2286000"/>
            <a:ext cx="3657600" cy="347503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 txBox="1"/>
          <p:nvPr/>
        </p:nvSpPr>
        <p:spPr>
          <a:xfrm>
            <a:off x="0" y="0"/>
            <a:ext cx="9144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279" name="Google Shape;279;p29"/>
          <p:cNvGrpSpPr/>
          <p:nvPr/>
        </p:nvGrpSpPr>
        <p:grpSpPr>
          <a:xfrm>
            <a:off x="0" y="1643062"/>
            <a:ext cx="9144000" cy="4445000"/>
            <a:chOff x="0" y="1643050"/>
            <a:chExt cx="9144000" cy="4444687"/>
          </a:xfrm>
        </p:grpSpPr>
        <p:grpSp>
          <p:nvGrpSpPr>
            <p:cNvPr id="280" name="Google Shape;280;p29"/>
            <p:cNvGrpSpPr/>
            <p:nvPr/>
          </p:nvGrpSpPr>
          <p:grpSpPr>
            <a:xfrm>
              <a:off x="0" y="1643050"/>
              <a:ext cx="4204997" cy="1323439"/>
              <a:chOff x="0" y="1131972"/>
              <a:chExt cx="4204997" cy="1323439"/>
            </a:xfrm>
          </p:grpSpPr>
          <p:sp>
            <p:nvSpPr>
              <p:cNvPr id="281" name="Google Shape;281;p29"/>
              <p:cNvSpPr txBox="1"/>
              <p:nvPr/>
            </p:nvSpPr>
            <p:spPr>
              <a:xfrm>
                <a:off x="0" y="1131972"/>
                <a:ext cx="420499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Times New Roman"/>
                  <a:buNone/>
                </a:pPr>
                <a:r>
                  <a:rPr b="0" i="0" lang="en-US" sz="3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[u’v’w’] -------&gt;  [u v t w]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Times New Roman"/>
                  <a:buNone/>
                </a:pPr>
                <a:r>
                  <a:rPr b="0" i="0" lang="en-US" sz="3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[0 1 0] -------&gt; </a:t>
                </a:r>
                <a:endParaRPr/>
              </a:p>
            </p:txBody>
          </p:sp>
          <p:pic>
            <p:nvPicPr>
              <p:cNvPr id="282" name="Google Shape;282;p2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786050" y="1928802"/>
                <a:ext cx="1143009" cy="5000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3" name="Google Shape;283;p29"/>
            <p:cNvSpPr txBox="1"/>
            <p:nvPr/>
          </p:nvSpPr>
          <p:spPr>
            <a:xfrm>
              <a:off x="0" y="3000372"/>
              <a:ext cx="9144000" cy="2400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n/3 (2u’ – v’)      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e.g.,  u = n/3 (2 x0 – 1)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6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Where,  n=factor to convert into indices = 3</a:t>
              </a:r>
              <a:endParaRPr/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214282" y="5072074"/>
              <a:ext cx="577914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nstantia"/>
                <a:buNone/>
              </a:pPr>
              <a:r>
                <a:t/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u=			           = n/3 (0 -1)</a:t>
              </a:r>
              <a:endParaRPr/>
            </a:p>
          </p:txBody>
        </p:sp>
        <p:grpSp>
          <p:nvGrpSpPr>
            <p:cNvPr id="285" name="Google Shape;285;p29"/>
            <p:cNvGrpSpPr/>
            <p:nvPr/>
          </p:nvGrpSpPr>
          <p:grpSpPr>
            <a:xfrm>
              <a:off x="714348" y="5643578"/>
              <a:ext cx="4857784" cy="428628"/>
              <a:chOff x="714348" y="5643578"/>
              <a:chExt cx="4857784" cy="428628"/>
            </a:xfrm>
          </p:grpSpPr>
          <p:pic>
            <p:nvPicPr>
              <p:cNvPr id="286" name="Google Shape;286;p2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4348" y="5643578"/>
                <a:ext cx="152400" cy="342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87" name="Google Shape;287;p29"/>
              <p:cNvCxnSpPr/>
              <p:nvPr/>
            </p:nvCxnSpPr>
            <p:spPr>
              <a:xfrm flipH="1">
                <a:off x="857224" y="6000768"/>
                <a:ext cx="4714908" cy="71438"/>
              </a:xfrm>
              <a:prstGeom prst="curvedConnector3">
                <a:avLst>
                  <a:gd fmla="val 9098" name="adj1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88" name="Google Shape;288;p29"/>
          <p:cNvSpPr txBox="1"/>
          <p:nvPr/>
        </p:nvSpPr>
        <p:spPr>
          <a:xfrm>
            <a:off x="0" y="0"/>
            <a:ext cx="9144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294" name="Google Shape;294;p30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  <p:sp>
        <p:nvSpPr>
          <p:cNvPr id="296" name="Google Shape;296;p30"/>
          <p:cNvSpPr txBox="1"/>
          <p:nvPr/>
        </p:nvSpPr>
        <p:spPr>
          <a:xfrm>
            <a:off x="0" y="1714500"/>
            <a:ext cx="6875462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n/3 (2v’ – u’)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v = n/3 (2 x 1 -0)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n/3 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 n=factor to convert into indices =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v=2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  <p:grpSp>
        <p:nvGrpSpPr>
          <p:cNvPr id="304" name="Google Shape;304;p31"/>
          <p:cNvGrpSpPr/>
          <p:nvPr/>
        </p:nvGrpSpPr>
        <p:grpSpPr>
          <a:xfrm>
            <a:off x="0" y="2000250"/>
            <a:ext cx="9144000" cy="3125787"/>
            <a:chOff x="0" y="2000240"/>
            <a:chExt cx="9144000" cy="3125766"/>
          </a:xfrm>
        </p:grpSpPr>
        <p:sp>
          <p:nvSpPr>
            <p:cNvPr id="305" name="Google Shape;305;p31"/>
            <p:cNvSpPr txBox="1"/>
            <p:nvPr/>
          </p:nvSpPr>
          <p:spPr>
            <a:xfrm>
              <a:off x="0" y="2000240"/>
              <a:ext cx="91440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= - (u’ + v’)			u v t w =  </a:t>
              </a:r>
              <a:endParaRPr/>
            </a:p>
          </p:txBody>
        </p:sp>
        <p:pic>
          <p:nvPicPr>
            <p:cNvPr id="306" name="Google Shape;306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43636" y="2071678"/>
              <a:ext cx="609600" cy="393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1"/>
            <p:cNvSpPr txBox="1"/>
            <p:nvPr/>
          </p:nvSpPr>
          <p:spPr>
            <a:xfrm>
              <a:off x="0" y="2840978"/>
              <a:ext cx="9144000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e.g.,  t = -(0 + 1)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= -1 = </a:t>
              </a:r>
              <a:endParaRPr/>
            </a:p>
          </p:txBody>
        </p:sp>
        <p:sp>
          <p:nvSpPr>
            <p:cNvPr id="308" name="Google Shape;308;p31"/>
            <p:cNvSpPr txBox="1"/>
            <p:nvPr/>
          </p:nvSpPr>
          <p:spPr>
            <a:xfrm>
              <a:off x="142844" y="4572008"/>
              <a:ext cx="1276311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 = w’</a:t>
              </a:r>
              <a:endParaRPr/>
            </a:p>
          </p:txBody>
        </p:sp>
        <p:pic>
          <p:nvPicPr>
            <p:cNvPr id="309" name="Google Shape;309;p3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43108" y="3857628"/>
              <a:ext cx="152400" cy="34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15" name="Google Shape;315;p32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 plane 1101.bmp" id="316" name="Google Shape;316;p32"/>
          <p:cNvPicPr preferRelativeResize="0"/>
          <p:nvPr/>
        </p:nvPicPr>
        <p:blipFill rotWithShape="1">
          <a:blip r:embed="rId3">
            <a:alphaModFix/>
          </a:blip>
          <a:srcRect b="55769" l="10723" r="43498" t="2058"/>
          <a:stretch/>
        </p:blipFill>
        <p:spPr>
          <a:xfrm>
            <a:off x="714375" y="1714500"/>
            <a:ext cx="3017837" cy="447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 plane1120.bmp" id="317" name="Google Shape;317;p32"/>
          <p:cNvPicPr preferRelativeResize="0"/>
          <p:nvPr/>
        </p:nvPicPr>
        <p:blipFill rotWithShape="1">
          <a:blip r:embed="rId4">
            <a:alphaModFix/>
          </a:blip>
          <a:srcRect b="54318" l="9935" r="43910" t="1939"/>
          <a:stretch/>
        </p:blipFill>
        <p:spPr>
          <a:xfrm>
            <a:off x="5357812" y="1714500"/>
            <a:ext cx="3017837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2"/>
          <p:cNvSpPr txBox="1"/>
          <p:nvPr/>
        </p:nvSpPr>
        <p:spPr>
          <a:xfrm>
            <a:off x="0" y="0"/>
            <a:ext cx="9144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24" name="Google Shape;324;p33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 plane0001.bmp" id="325" name="Google Shape;325;p33"/>
          <p:cNvPicPr preferRelativeResize="0"/>
          <p:nvPr/>
        </p:nvPicPr>
        <p:blipFill rotWithShape="1">
          <a:blip r:embed="rId3">
            <a:alphaModFix/>
          </a:blip>
          <a:srcRect b="55649" l="10736" r="43980" t="2423"/>
          <a:stretch/>
        </p:blipFill>
        <p:spPr>
          <a:xfrm>
            <a:off x="5143500" y="2071687"/>
            <a:ext cx="3017837" cy="4206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 plane 1010.bmp" id="326" name="Google Shape;326;p33"/>
          <p:cNvPicPr preferRelativeResize="0"/>
          <p:nvPr/>
        </p:nvPicPr>
        <p:blipFill rotWithShape="1">
          <a:blip r:embed="rId4">
            <a:alphaModFix/>
          </a:blip>
          <a:srcRect b="55529" l="10577" r="43748" t="2302"/>
          <a:stretch/>
        </p:blipFill>
        <p:spPr>
          <a:xfrm>
            <a:off x="1214437" y="2071687"/>
            <a:ext cx="3017837" cy="42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3"/>
          <p:cNvSpPr txBox="1"/>
          <p:nvPr/>
        </p:nvSpPr>
        <p:spPr>
          <a:xfrm>
            <a:off x="0" y="0"/>
            <a:ext cx="9144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33" name="Google Shape;333;p34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0" y="0"/>
            <a:ext cx="9144000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axes: all in basal plane (at 120° to each other)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Z-axis: Perpendicular to basal plane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b="0" i="0" lang="en-US" sz="3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[u’v’w’] -------&gt;  [u v t w]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b="0" i="0" lang="en-US" sz="3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 a b c                  a b z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tantia"/>
              <a:buNone/>
            </a:pPr>
            <a:r>
              <a:rPr b="0" i="0" lang="en-US" sz="320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Miller -------&gt; Miller-Bravais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0" y="0"/>
            <a:ext cx="9144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41" name="Google Shape;341;p35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0" y="0"/>
            <a:ext cx="9144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= n/3 (2u’ – v’)  	[0 1 0] -------&gt; </a:t>
            </a:r>
            <a:endParaRPr/>
          </a:p>
        </p:txBody>
      </p:sp>
      <p:sp>
        <p:nvSpPr>
          <p:cNvPr id="343" name="Google Shape;343;p35"/>
          <p:cNvSpPr txBox="1"/>
          <p:nvPr/>
        </p:nvSpPr>
        <p:spPr>
          <a:xfrm>
            <a:off x="0" y="0"/>
            <a:ext cx="9144000" cy="164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Crystallographic Planes continue.....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Hexagonal</a:t>
            </a:r>
            <a:r>
              <a:rPr b="0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Crystal system </a:t>
            </a:r>
            <a:endParaRPr/>
          </a:p>
        </p:txBody>
      </p:sp>
      <p:pic>
        <p:nvPicPr>
          <p:cNvPr id="344" name="Google Shape;3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0" y="1857375"/>
            <a:ext cx="800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5"/>
          <p:cNvSpPr txBox="1"/>
          <p:nvPr/>
        </p:nvSpPr>
        <p:spPr>
          <a:xfrm>
            <a:off x="0" y="2605087"/>
            <a:ext cx="8890000" cy="283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n/3 (2v’ – u’)	 	u’v’w’  ----&gt;     u v t 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- (u’ + v’)			u = (0 -1),  t = -(1),  v = 2,  w = 0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nw’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n=factor to convert into indices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142875" y="6357937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78" name="Google Shape;78;p9"/>
          <p:cNvSpPr txBox="1"/>
          <p:nvPr/>
        </p:nvSpPr>
        <p:spPr>
          <a:xfrm>
            <a:off x="0" y="0"/>
            <a:ext cx="9144000" cy="617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cells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repeat unit/entity of a lattice.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symmetry of the crystal structure.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structure unit/building block of crystal structure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crystal structure by its geometry and atom positions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Co-ordination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atom, it is the number of nearest-neighbors or touching atoms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FCC:12, HCP:12, BCC:8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352" name="Google Shape;352;p36"/>
          <p:cNvGrpSpPr/>
          <p:nvPr/>
        </p:nvGrpSpPr>
        <p:grpSpPr>
          <a:xfrm>
            <a:off x="285750" y="2214562"/>
            <a:ext cx="5037137" cy="3382962"/>
            <a:chOff x="785785" y="2143116"/>
            <a:chExt cx="5037086" cy="3383280"/>
          </a:xfrm>
        </p:grpSpPr>
        <p:grpSp>
          <p:nvGrpSpPr>
            <p:cNvPr id="353" name="Google Shape;353;p36"/>
            <p:cNvGrpSpPr/>
            <p:nvPr/>
          </p:nvGrpSpPr>
          <p:grpSpPr>
            <a:xfrm>
              <a:off x="785785" y="2143116"/>
              <a:ext cx="3971942" cy="3383280"/>
              <a:chOff x="785785" y="2143116"/>
              <a:chExt cx="3971942" cy="3383280"/>
            </a:xfrm>
          </p:grpSpPr>
          <p:pic>
            <p:nvPicPr>
              <p:cNvPr descr="L density.bmp" id="354" name="Google Shape;354;p36"/>
              <p:cNvPicPr preferRelativeResize="0"/>
              <p:nvPr/>
            </p:nvPicPr>
            <p:blipFill rotWithShape="1">
              <a:blip r:embed="rId3">
                <a:alphaModFix/>
              </a:blip>
              <a:srcRect b="59526" l="10417" r="50480" t="13572"/>
              <a:stretch/>
            </p:blipFill>
            <p:spPr>
              <a:xfrm>
                <a:off x="785785" y="2143116"/>
                <a:ext cx="3566160" cy="33832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55" name="Google Shape;355;p36"/>
              <p:cNvGrpSpPr/>
              <p:nvPr/>
            </p:nvGrpSpPr>
            <p:grpSpPr>
              <a:xfrm>
                <a:off x="3071833" y="2786066"/>
                <a:ext cx="1685894" cy="1786826"/>
                <a:chOff x="3653" y="11985"/>
                <a:chExt cx="1687" cy="894"/>
              </a:xfrm>
            </p:grpSpPr>
            <p:cxnSp>
              <p:nvCxnSpPr>
                <p:cNvPr id="356" name="Google Shape;356;p36"/>
                <p:cNvCxnSpPr/>
                <p:nvPr/>
              </p:nvCxnSpPr>
              <p:spPr>
                <a:xfrm flipH="1" rot="10800000">
                  <a:off x="3810" y="11985"/>
                  <a:ext cx="1530" cy="63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57" name="Google Shape;357;p36"/>
                <p:cNvCxnSpPr/>
                <p:nvPr/>
              </p:nvCxnSpPr>
              <p:spPr>
                <a:xfrm flipH="1" rot="10800000">
                  <a:off x="3653" y="12525"/>
                  <a:ext cx="1567" cy="35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358" name="Google Shape;358;p36"/>
            <p:cNvSpPr txBox="1"/>
            <p:nvPr/>
          </p:nvSpPr>
          <p:spPr>
            <a:xfrm>
              <a:off x="4786313" y="2357430"/>
              <a:ext cx="9826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a√3</a:t>
              </a: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/>
            </a:p>
          </p:txBody>
        </p:sp>
        <p:sp>
          <p:nvSpPr>
            <p:cNvPr id="359" name="Google Shape;359;p36"/>
            <p:cNvSpPr txBox="1"/>
            <p:nvPr/>
          </p:nvSpPr>
          <p:spPr>
            <a:xfrm>
              <a:off x="4714875" y="3500438"/>
              <a:ext cx="11079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a√2</a:t>
              </a: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/>
            </a:p>
          </p:txBody>
        </p:sp>
      </p:grpSp>
      <p:sp>
        <p:nvSpPr>
          <p:cNvPr id="360" name="Google Shape;360;p36"/>
          <p:cNvSpPr txBox="1"/>
          <p:nvPr/>
        </p:nvSpPr>
        <p:spPr>
          <a:xfrm>
            <a:off x="0" y="0"/>
            <a:ext cx="9144000" cy="233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and Planar Atomic Densities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density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0" i="0" lang="en-US" sz="3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</a:t>
            </a:r>
            <a:endParaRPr/>
          </a:p>
        </p:txBody>
      </p:sp>
      <p:sp>
        <p:nvSpPr>
          <p:cNvPr id="361" name="Google Shape;361;p36"/>
          <p:cNvSpPr txBox="1"/>
          <p:nvPr/>
        </p:nvSpPr>
        <p:spPr>
          <a:xfrm>
            <a:off x="6500812" y="785812"/>
            <a:ext cx="172561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4R = a√3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4R/√3</a:t>
            </a: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6215062" y="1785937"/>
            <a:ext cx="2011363" cy="1871661"/>
            <a:chOff x="6215074" y="3500438"/>
            <a:chExt cx="2011680" cy="1871665"/>
          </a:xfrm>
        </p:grpSpPr>
        <p:grpSp>
          <p:nvGrpSpPr>
            <p:cNvPr id="363" name="Google Shape;363;p36"/>
            <p:cNvGrpSpPr/>
            <p:nvPr/>
          </p:nvGrpSpPr>
          <p:grpSpPr>
            <a:xfrm>
              <a:off x="6215074" y="4000503"/>
              <a:ext cx="2011680" cy="1371600"/>
              <a:chOff x="6795" y="12615"/>
              <a:chExt cx="1755" cy="1140"/>
            </a:xfrm>
          </p:grpSpPr>
          <p:sp>
            <p:nvSpPr>
              <p:cNvPr id="364" name="Google Shape;364;p36"/>
              <p:cNvSpPr/>
              <p:nvPr/>
            </p:nvSpPr>
            <p:spPr>
              <a:xfrm>
                <a:off x="6795" y="12615"/>
                <a:ext cx="750" cy="72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365" name="Google Shape;365;p36"/>
              <p:cNvSpPr/>
              <p:nvPr/>
            </p:nvSpPr>
            <p:spPr>
              <a:xfrm>
                <a:off x="7800" y="12615"/>
                <a:ext cx="750" cy="72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cxnSp>
            <p:nvCxnSpPr>
              <p:cNvPr id="366" name="Google Shape;366;p36"/>
              <p:cNvCxnSpPr/>
              <p:nvPr/>
            </p:nvCxnSpPr>
            <p:spPr>
              <a:xfrm>
                <a:off x="7140" y="13425"/>
                <a:ext cx="0" cy="33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36"/>
              <p:cNvCxnSpPr/>
              <p:nvPr/>
            </p:nvCxnSpPr>
            <p:spPr>
              <a:xfrm>
                <a:off x="8175" y="13425"/>
                <a:ext cx="0" cy="33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36"/>
              <p:cNvCxnSpPr/>
              <p:nvPr/>
            </p:nvCxnSpPr>
            <p:spPr>
              <a:xfrm>
                <a:off x="7140" y="13590"/>
                <a:ext cx="10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69" name="Google Shape;369;p36"/>
            <p:cNvSpPr txBox="1"/>
            <p:nvPr/>
          </p:nvSpPr>
          <p:spPr>
            <a:xfrm>
              <a:off x="7072330" y="4786322"/>
              <a:ext cx="327334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 New Roman"/>
                <a:buNone/>
              </a:pPr>
              <a:r>
                <a:rPr b="0" i="0" lang="en-US" sz="25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370" name="Google Shape;370;p36"/>
            <p:cNvSpPr txBox="1"/>
            <p:nvPr/>
          </p:nvSpPr>
          <p:spPr>
            <a:xfrm>
              <a:off x="6429388" y="3500438"/>
              <a:ext cx="415498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 New Roman"/>
                <a:buNone/>
              </a:pPr>
              <a:r>
                <a:rPr b="0" i="0" lang="en-US" sz="25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sp>
          <p:nvSpPr>
            <p:cNvPr id="371" name="Google Shape;371;p36"/>
            <p:cNvSpPr txBox="1"/>
            <p:nvPr/>
          </p:nvSpPr>
          <p:spPr>
            <a:xfrm>
              <a:off x="7572396" y="3500438"/>
              <a:ext cx="4700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 New Roman"/>
                <a:buNone/>
              </a:pPr>
              <a:r>
                <a:rPr b="0" i="0" lang="en-US" sz="25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endParaRPr/>
            </a:p>
          </p:txBody>
        </p:sp>
      </p:grpSp>
      <p:sp>
        <p:nvSpPr>
          <p:cNvPr id="372" name="Google Shape;372;p36"/>
          <p:cNvSpPr txBox="1"/>
          <p:nvPr/>
        </p:nvSpPr>
        <p:spPr>
          <a:xfrm>
            <a:off x="4071937" y="4357687"/>
            <a:ext cx="507206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  LD [100]   = [(Distance occupied)/ (distance available)] 	= (2R)/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= 2R/(4R/√2) = 0.866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78" name="Google Shape;378;p37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428750"/>
            <a:ext cx="8594725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7"/>
          <p:cNvSpPr txBox="1"/>
          <p:nvPr/>
        </p:nvSpPr>
        <p:spPr>
          <a:xfrm>
            <a:off x="0" y="5529262"/>
            <a:ext cx="61388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William D. Callister 7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chapter 3 page 67</a:t>
            </a:r>
            <a:endParaRPr/>
          </a:p>
        </p:txBody>
      </p:sp>
      <p:sp>
        <p:nvSpPr>
          <p:cNvPr id="381" name="Google Shape;381;p37"/>
          <p:cNvSpPr txBox="1"/>
          <p:nvPr/>
        </p:nvSpPr>
        <p:spPr>
          <a:xfrm>
            <a:off x="0" y="0"/>
            <a:ext cx="42497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6438900" y="4629150"/>
            <a:ext cx="204787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phase: reinforcement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88" name="Google Shape;388;p38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89" name="Google Shape;3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1071562"/>
            <a:ext cx="8504237" cy="42973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8"/>
          <p:cNvSpPr txBox="1"/>
          <p:nvPr/>
        </p:nvSpPr>
        <p:spPr>
          <a:xfrm>
            <a:off x="0" y="5529262"/>
            <a:ext cx="61388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William D. Callister 7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chapter 3 page 67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0" y="0"/>
            <a:ext cx="6450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 </a:t>
            </a:r>
            <a:r>
              <a:rPr b="1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6610350" y="3486150"/>
            <a:ext cx="20478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398" name="Google Shape;398;p39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399" name="Google Shape;399;p39"/>
          <p:cNvGrpSpPr/>
          <p:nvPr/>
        </p:nvGrpSpPr>
        <p:grpSpPr>
          <a:xfrm>
            <a:off x="0" y="1357312"/>
            <a:ext cx="9059862" cy="4829175"/>
            <a:chOff x="0" y="1357298"/>
            <a:chExt cx="9059863" cy="4829266"/>
          </a:xfrm>
        </p:grpSpPr>
        <p:pic>
          <p:nvPicPr>
            <p:cNvPr id="400" name="Google Shape;40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57298"/>
              <a:ext cx="7315200" cy="438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39"/>
            <p:cNvSpPr txBox="1"/>
            <p:nvPr/>
          </p:nvSpPr>
          <p:spPr>
            <a:xfrm>
              <a:off x="6926263" y="4143413"/>
              <a:ext cx="2133600" cy="396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Interplanar spacing</a:t>
              </a:r>
              <a:endParaRPr/>
            </a:p>
          </p:txBody>
        </p:sp>
        <p:sp>
          <p:nvSpPr>
            <p:cNvPr id="402" name="Google Shape;402;p39"/>
            <p:cNvSpPr txBox="1"/>
            <p:nvPr/>
          </p:nvSpPr>
          <p:spPr>
            <a:xfrm>
              <a:off x="0" y="5786454"/>
              <a:ext cx="613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William D. Callister 7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edition, chapter 3 page 67</a:t>
              </a:r>
              <a:endParaRPr/>
            </a:p>
          </p:txBody>
        </p:sp>
      </p:grpSp>
      <p:sp>
        <p:nvSpPr>
          <p:cNvPr id="403" name="Google Shape;403;p39"/>
          <p:cNvSpPr txBox="1"/>
          <p:nvPr/>
        </p:nvSpPr>
        <p:spPr>
          <a:xfrm>
            <a:off x="0" y="0"/>
            <a:ext cx="6450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 </a:t>
            </a:r>
            <a:r>
              <a:rPr b="1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09" name="Google Shape;409;p40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410" name="Google Shape;410;p40"/>
          <p:cNvGrpSpPr/>
          <p:nvPr/>
        </p:nvGrpSpPr>
        <p:grpSpPr>
          <a:xfrm>
            <a:off x="214312" y="1285875"/>
            <a:ext cx="5392737" cy="4230687"/>
            <a:chOff x="0" y="285728"/>
            <a:chExt cx="5393464" cy="4230373"/>
          </a:xfrm>
        </p:grpSpPr>
        <p:sp>
          <p:nvSpPr>
            <p:cNvPr id="411" name="Google Shape;411;p40"/>
            <p:cNvSpPr txBox="1"/>
            <p:nvPr/>
          </p:nvSpPr>
          <p:spPr>
            <a:xfrm>
              <a:off x="0" y="3500438"/>
              <a:ext cx="4439036" cy="1015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nλ  = d</a:t>
              </a:r>
              <a:r>
                <a:rPr b="0" baseline="-25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hkl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sinθ + d</a:t>
              </a:r>
              <a:r>
                <a:rPr b="0" baseline="-25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hkl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= 2d</a:t>
              </a:r>
              <a:r>
                <a:rPr b="0" baseline="-25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hkl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sinθ              </a:t>
              </a:r>
              <a:endParaRPr/>
            </a:p>
          </p:txBody>
        </p:sp>
        <p:sp>
          <p:nvSpPr>
            <p:cNvPr id="412" name="Google Shape;412;p40"/>
            <p:cNvSpPr txBox="1"/>
            <p:nvPr/>
          </p:nvSpPr>
          <p:spPr>
            <a:xfrm>
              <a:off x="0" y="857232"/>
              <a:ext cx="5393464" cy="1646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Where,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1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an integer, order of reflection </a:t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= 1 (unless stated otherwise) </a:t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</a:t>
              </a:r>
              <a:endParaRPr/>
            </a:p>
          </p:txBody>
        </p:sp>
        <p:sp>
          <p:nvSpPr>
            <p:cNvPr id="413" name="Google Shape;413;p40"/>
            <p:cNvSpPr txBox="1"/>
            <p:nvPr/>
          </p:nvSpPr>
          <p:spPr>
            <a:xfrm>
              <a:off x="0" y="2501713"/>
              <a:ext cx="4251898" cy="549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sng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Bragg’s law of diffraction </a:t>
              </a:r>
              <a:endParaRPr/>
            </a:p>
          </p:txBody>
        </p:sp>
        <p:grpSp>
          <p:nvGrpSpPr>
            <p:cNvPr id="414" name="Google Shape;414;p40"/>
            <p:cNvGrpSpPr/>
            <p:nvPr/>
          </p:nvGrpSpPr>
          <p:grpSpPr>
            <a:xfrm>
              <a:off x="500034" y="285728"/>
              <a:ext cx="2211362" cy="553998"/>
              <a:chOff x="0" y="-48399"/>
              <a:chExt cx="2211362" cy="553998"/>
            </a:xfrm>
          </p:grpSpPr>
          <p:sp>
            <p:nvSpPr>
              <p:cNvPr id="415" name="Google Shape;415;p40"/>
              <p:cNvSpPr txBox="1"/>
              <p:nvPr/>
            </p:nvSpPr>
            <p:spPr>
              <a:xfrm>
                <a:off x="0" y="-48399"/>
                <a:ext cx="1067921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Times New Roman"/>
                  <a:buNone/>
                </a:pPr>
                <a:r>
                  <a:rPr b="0" i="0" lang="en-US" sz="3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nλ =  </a:t>
                </a:r>
                <a:endParaRPr/>
              </a:p>
            </p:txBody>
          </p:sp>
          <p:pic>
            <p:nvPicPr>
              <p:cNvPr id="416" name="Google Shape;416;p4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928662" y="0"/>
                <a:ext cx="1282700" cy="469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7" name="Google Shape;417;p40"/>
          <p:cNvSpPr txBox="1"/>
          <p:nvPr/>
        </p:nvSpPr>
        <p:spPr>
          <a:xfrm>
            <a:off x="0" y="0"/>
            <a:ext cx="6450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 </a:t>
            </a:r>
            <a:r>
              <a:rPr b="1" i="0" lang="en-US" sz="3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23" name="Google Shape;423;p41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424" name="Google Shape;424;p41"/>
          <p:cNvGrpSpPr/>
          <p:nvPr/>
        </p:nvGrpSpPr>
        <p:grpSpPr>
          <a:xfrm>
            <a:off x="0" y="1071562"/>
            <a:ext cx="8112125" cy="5329237"/>
            <a:chOff x="0" y="785794"/>
            <a:chExt cx="8111516" cy="5329615"/>
          </a:xfrm>
        </p:grpSpPr>
        <p:sp>
          <p:nvSpPr>
            <p:cNvPr id="425" name="Google Shape;425;p41"/>
            <p:cNvSpPr txBox="1"/>
            <p:nvPr/>
          </p:nvSpPr>
          <p:spPr>
            <a:xfrm>
              <a:off x="0" y="785794"/>
              <a:ext cx="3108030" cy="2862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cubic system,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/d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h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k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l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X-Ray Diffraction </a:t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24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nλ = </a:t>
              </a:r>
              <a:endParaRPr/>
            </a:p>
          </p:txBody>
        </p:sp>
        <p:sp>
          <p:nvSpPr>
            <p:cNvPr id="426" name="Google Shape;426;p41"/>
            <p:cNvSpPr txBox="1"/>
            <p:nvPr/>
          </p:nvSpPr>
          <p:spPr>
            <a:xfrm>
              <a:off x="0" y="3714752"/>
              <a:ext cx="8111516" cy="24006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 path difference         		where n = integer = 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= d</a:t>
              </a:r>
              <a:r>
                <a:rPr b="0" baseline="-25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hkl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sinθ + d</a:t>
              </a:r>
              <a:r>
                <a:rPr b="0" baseline="-25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hkl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sinθ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= 2d</a:t>
              </a:r>
              <a:r>
                <a:rPr b="0" baseline="-25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hkl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sinθ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/d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h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k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l</a:t>
              </a:r>
              <a:r>
                <a:rPr b="0" baseline="3000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pic>
          <p:nvPicPr>
            <p:cNvPr id="427" name="Google Shape;427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7224" y="3071786"/>
              <a:ext cx="1282700" cy="46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Google Shape;428;p41"/>
          <p:cNvSpPr txBox="1"/>
          <p:nvPr/>
        </p:nvSpPr>
        <p:spPr>
          <a:xfrm>
            <a:off x="0" y="0"/>
            <a:ext cx="6450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 </a:t>
            </a:r>
            <a:r>
              <a:rPr b="1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34" name="Google Shape;434;p42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42"/>
          <p:cNvSpPr txBox="1"/>
          <p:nvPr/>
        </p:nvSpPr>
        <p:spPr>
          <a:xfrm>
            <a:off x="0" y="0"/>
            <a:ext cx="9144000" cy="237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1" i="0" sz="3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 + k + l) must be even: BCC    2, 4, 6, 8, 10, 12……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k l: all odd or all even FCC 3, 4, 8, 11, 12, 16……..</a:t>
            </a:r>
            <a:endParaRPr/>
          </a:p>
        </p:txBody>
      </p:sp>
      <p:sp>
        <p:nvSpPr>
          <p:cNvPr id="436" name="Google Shape;436;p42"/>
          <p:cNvSpPr txBox="1"/>
          <p:nvPr/>
        </p:nvSpPr>
        <p:spPr>
          <a:xfrm>
            <a:off x="0" y="3136900"/>
            <a:ext cx="9144000" cy="201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ratio of the sin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values of the first two diffracting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planes is 0.75, it is FCC structure. If it is 0.5, it is BCC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b="0" i="0" lang="en-US" sz="1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7" name="Google Shape;437;p42"/>
          <p:cNvSpPr txBox="1"/>
          <p:nvPr/>
        </p:nvSpPr>
        <p:spPr>
          <a:xfrm>
            <a:off x="0" y="0"/>
            <a:ext cx="6450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 </a:t>
            </a:r>
            <a:r>
              <a:rPr b="1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43" name="Google Shape;443;p43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4" name="Google Shape;444;p43"/>
          <p:cNvSpPr txBox="1"/>
          <p:nvPr/>
        </p:nvSpPr>
        <p:spPr>
          <a:xfrm>
            <a:off x="0" y="1143000"/>
            <a:ext cx="8858250" cy="237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2 d sinθ             a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h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l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(2 a sinθ)/ √ (h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l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= λ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l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)/4a</a:t>
            </a:r>
            <a:r>
              <a:rPr b="0" baseline="3000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3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43"/>
          <p:cNvSpPr txBox="1"/>
          <p:nvPr/>
        </p:nvSpPr>
        <p:spPr>
          <a:xfrm>
            <a:off x="4502150" y="3502025"/>
            <a:ext cx="421322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 λ” and “a” are constants </a:t>
            </a:r>
            <a:endParaRPr/>
          </a:p>
        </p:txBody>
      </p:sp>
      <p:sp>
        <p:nvSpPr>
          <p:cNvPr id="446" name="Google Shape;446;p43"/>
          <p:cNvSpPr txBox="1"/>
          <p:nvPr/>
        </p:nvSpPr>
        <p:spPr>
          <a:xfrm>
            <a:off x="0" y="0"/>
            <a:ext cx="64500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 Ray Diffraction </a:t>
            </a:r>
            <a:r>
              <a:rPr b="1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Continue…</a:t>
            </a:r>
            <a:endParaRPr/>
          </a:p>
        </p:txBody>
      </p:sp>
      <p:pic>
        <p:nvPicPr>
          <p:cNvPr id="447" name="Google Shape;4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3305175"/>
            <a:ext cx="3238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4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53" name="Google Shape;453;p44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4" name="Google Shape;454;p44"/>
          <p:cNvSpPr txBox="1"/>
          <p:nvPr/>
        </p:nvSpPr>
        <p:spPr>
          <a:xfrm>
            <a:off x="0" y="47625"/>
            <a:ext cx="8501062" cy="663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 {211} Planes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0.2866 nm (2.866Å)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0.1542 nm (1.542Å)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d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hkl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2θ (diffraction angle)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1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lphaLcParenR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hkl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a/ √ (h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k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l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= 0.2866 nm /√ (2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+ 1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	 = 0.1170 nm (1.170Å)</a:t>
            </a:r>
            <a:endParaRPr/>
          </a:p>
          <a:p>
            <a:pPr indent="-514350" lvl="1" marL="971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lphaLcParenR"/>
            </a:pPr>
            <a:r>
              <a:rPr b="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sinθ = n λ/2d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hkl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θ = sin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(0.659) = 41.22°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2θ = 82.44°</a:t>
            </a:r>
            <a:endParaRPr/>
          </a:p>
        </p:txBody>
      </p:sp>
      <p:sp>
        <p:nvSpPr>
          <p:cNvPr id="455" name="Google Shape;455;p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456" name="Google Shape;4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9050" y="4584700"/>
            <a:ext cx="2387600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5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62" name="Google Shape;462;p45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45"/>
          <p:cNvSpPr txBox="1"/>
          <p:nvPr/>
        </p:nvSpPr>
        <p:spPr>
          <a:xfrm>
            <a:off x="0" y="0"/>
            <a:ext cx="9144000" cy="5170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Crystalline and Non-crystalline materials</a:t>
            </a:r>
            <a:endParaRPr b="1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crystal: No grain boundary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Polycrystalline: Several crystals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Anisotropy: Directionality in properties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Isotropy: No directionality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/>
          </a:p>
        </p:txBody>
      </p:sp>
      <p:sp>
        <p:nvSpPr>
          <p:cNvPr id="85" name="Google Shape;85;p10"/>
          <p:cNvSpPr txBox="1"/>
          <p:nvPr/>
        </p:nvSpPr>
        <p:spPr>
          <a:xfrm>
            <a:off x="0" y="-65087"/>
            <a:ext cx="7996237" cy="253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packing factor (APF):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APF	=</a:t>
            </a:r>
            <a:endParaRPr/>
          </a:p>
        </p:txBody>
      </p:sp>
      <p:sp>
        <p:nvSpPr>
          <p:cNvPr id="86" name="Google Shape;86;p10"/>
          <p:cNvSpPr txBox="1"/>
          <p:nvPr/>
        </p:nvSpPr>
        <p:spPr>
          <a:xfrm>
            <a:off x="0" y="2506662"/>
            <a:ext cx="9144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0.74 (FCC or HCP)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= 0.68 (BCC)</a:t>
            </a:r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673225"/>
            <a:ext cx="5537200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69" name="Google Shape;469;p46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470" name="Google Shape;470;p46"/>
          <p:cNvGraphicFramePr/>
          <p:nvPr/>
        </p:nvGraphicFramePr>
        <p:xfrm>
          <a:off x="642937" y="1357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{BB6F5A61-7733-481E-9584-F208C8647620}</a:tableStyleId>
              </a:tblPr>
              <a:tblGrid>
                <a:gridCol w="966775"/>
                <a:gridCol w="754050"/>
                <a:gridCol w="1346200"/>
                <a:gridCol w="1681150"/>
                <a:gridCol w="1681150"/>
              </a:tblGrid>
              <a:tr h="7175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nstantia"/>
                        <a:ea typeface="Constantia"/>
                        <a:cs typeface="Constantia"/>
                        <a:sym typeface="Constantia"/>
                      </a:endParaRPr>
                    </a:p>
                  </a:txBody>
                  <a:tcPr marT="0" marB="0" marR="51050" marL="51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[100]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[110]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[111]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nstantia"/>
                        <a:buNone/>
                      </a:pPr>
                      <a:r>
                        <a:t/>
                      </a:r>
                      <a:endParaRPr b="0" i="0" sz="3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FCC</a:t>
                      </a:r>
                      <a:endParaRPr/>
                    </a:p>
                  </a:txBody>
                  <a:tcPr marT="0" marB="0" marR="51050" marL="51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nstantia"/>
                        <a:buNone/>
                      </a:pPr>
                      <a:r>
                        <a:t/>
                      </a:r>
                      <a:endParaRPr b="0" i="0" sz="3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11.0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(63.7)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(72.6)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(76.1)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Constantia"/>
                        <a:buNone/>
                      </a:pPr>
                      <a:r>
                        <a:t/>
                      </a:r>
                      <a:endParaRPr b="0" i="0" sz="3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FCC</a:t>
                      </a:r>
                      <a:endParaRPr/>
                    </a:p>
                  </a:txBody>
                  <a:tcPr marT="0" marB="0" marR="51050" marL="51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9.7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18.9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27.7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(66.7)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(130.3)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(191.1)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0" i="0" sz="3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BCC</a:t>
                      </a:r>
                      <a:endParaRPr/>
                    </a:p>
                  </a:txBody>
                  <a:tcPr marT="0" marB="0" marR="51050" marL="51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18.1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30.5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39.6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(125)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(210.5)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(272.7)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0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0" i="0" sz="30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BCC</a:t>
                      </a:r>
                      <a:endParaRPr/>
                    </a:p>
                  </a:txBody>
                  <a:tcPr marT="0" marB="0" marR="51050" marL="510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55.8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55.8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55.8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4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(384.6)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(384.6)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Times New Roman"/>
                        <a:buNone/>
                      </a:pPr>
                      <a:r>
                        <a:rPr b="0" i="0" lang="en-US" sz="30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(384.6)</a:t>
                      </a:r>
                      <a:endParaRPr/>
                    </a:p>
                  </a:txBody>
                  <a:tcPr marT="0" marB="0" marR="51050" marL="51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1" name="Google Shape;471;p46"/>
          <p:cNvSpPr txBox="1"/>
          <p:nvPr/>
        </p:nvSpPr>
        <p:spPr>
          <a:xfrm>
            <a:off x="500062" y="857250"/>
            <a:ext cx="8072437" cy="554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Modulus of elasticity (E), psi x 10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(MPa x 10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77" name="Google Shape;477;p47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8" name="Google Shape;478;p47"/>
          <p:cNvSpPr txBox="1"/>
          <p:nvPr/>
        </p:nvSpPr>
        <p:spPr>
          <a:xfrm>
            <a:off x="0" y="0"/>
            <a:ext cx="7412037" cy="2246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Non-Crystalline </a:t>
            </a:r>
            <a:endParaRPr b="1" i="0" sz="4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Amorphous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systematic arrangement (regular) of atoms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84" name="Google Shape;484;p48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5" name="Google Shape;485;p48"/>
          <p:cNvSpPr txBox="1"/>
          <p:nvPr/>
        </p:nvSpPr>
        <p:spPr>
          <a:xfrm>
            <a:off x="0" y="0"/>
            <a:ext cx="5407025" cy="3786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i="0" sz="4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Crystalline –lattice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Crystal system: BCC, FCC, HCP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Planes, directions, packing </a:t>
            </a:r>
            <a:endParaRPr/>
          </a:p>
          <a:p>
            <a:pPr indent="-19050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X-Ray diffraction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491" name="Google Shape;491;p49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2" name="Google Shape;492;p4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493" name="Google Shape;493;p49"/>
          <p:cNvGrpSpPr/>
          <p:nvPr/>
        </p:nvGrpSpPr>
        <p:grpSpPr>
          <a:xfrm>
            <a:off x="1428750" y="642937"/>
            <a:ext cx="5688012" cy="5727700"/>
            <a:chOff x="1428727" y="642919"/>
            <a:chExt cx="5688000" cy="5727181"/>
          </a:xfrm>
        </p:grpSpPr>
        <p:pic>
          <p:nvPicPr>
            <p:cNvPr descr="20" id="494" name="Google Shape;494;p49"/>
            <p:cNvPicPr preferRelativeResize="0"/>
            <p:nvPr/>
          </p:nvPicPr>
          <p:blipFill rotWithShape="1">
            <a:blip r:embed="rId3">
              <a:alphaModFix/>
            </a:blip>
            <a:srcRect b="14551" l="0" r="0" t="17346"/>
            <a:stretch/>
          </p:blipFill>
          <p:spPr>
            <a:xfrm>
              <a:off x="1428727" y="642919"/>
              <a:ext cx="5688000" cy="5324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49"/>
            <p:cNvSpPr txBox="1"/>
            <p:nvPr/>
          </p:nvSpPr>
          <p:spPr>
            <a:xfrm>
              <a:off x="1428728" y="6000768"/>
              <a:ext cx="54916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Wiliam D. Callister 7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edition, chapter 3 page 42</a:t>
              </a: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501" name="Google Shape;501;p50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21" id="502" name="Google Shape;502;p50"/>
          <p:cNvPicPr preferRelativeResize="0"/>
          <p:nvPr/>
        </p:nvPicPr>
        <p:blipFill rotWithShape="1">
          <a:blip r:embed="rId3">
            <a:alphaModFix/>
          </a:blip>
          <a:srcRect b="25320" l="9313" r="15016" t="29647"/>
          <a:stretch/>
        </p:blipFill>
        <p:spPr>
          <a:xfrm>
            <a:off x="1735137" y="1065212"/>
            <a:ext cx="5348287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50"/>
          <p:cNvSpPr txBox="1"/>
          <p:nvPr/>
        </p:nvSpPr>
        <p:spPr>
          <a:xfrm>
            <a:off x="0" y="5003800"/>
            <a:ext cx="44862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William D. Callister 7</a:t>
            </a:r>
            <a:r>
              <a:rPr b="0" baseline="30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page 59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1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509" name="Google Shape;509;p51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10" name="Google Shape;510;p51"/>
          <p:cNvGrpSpPr/>
          <p:nvPr/>
        </p:nvGrpSpPr>
        <p:grpSpPr>
          <a:xfrm>
            <a:off x="0" y="357187"/>
            <a:ext cx="8429625" cy="5715000"/>
            <a:chOff x="0" y="357166"/>
            <a:chExt cx="8429652" cy="5715040"/>
          </a:xfrm>
        </p:grpSpPr>
        <p:pic>
          <p:nvPicPr>
            <p:cNvPr descr="22" id="511" name="Google Shape;511;p51"/>
            <p:cNvPicPr preferRelativeResize="0"/>
            <p:nvPr/>
          </p:nvPicPr>
          <p:blipFill rotWithShape="1">
            <a:blip r:embed="rId3">
              <a:alphaModFix/>
            </a:blip>
            <a:srcRect b="9503" l="13140" r="6889" t="11531"/>
            <a:stretch/>
          </p:blipFill>
          <p:spPr>
            <a:xfrm>
              <a:off x="3786182" y="357166"/>
              <a:ext cx="4643470" cy="5715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51"/>
            <p:cNvSpPr txBox="1"/>
            <p:nvPr/>
          </p:nvSpPr>
          <p:spPr>
            <a:xfrm>
              <a:off x="0" y="4786322"/>
              <a:ext cx="371474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William D. Callister 7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edition, chapter 3 page 40</a:t>
              </a: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518" name="Google Shape;518;p52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19" name="Google Shape;519;p52"/>
          <p:cNvGrpSpPr/>
          <p:nvPr/>
        </p:nvGrpSpPr>
        <p:grpSpPr>
          <a:xfrm>
            <a:off x="1000125" y="1071562"/>
            <a:ext cx="7215187" cy="4643437"/>
            <a:chOff x="1000100" y="1071546"/>
            <a:chExt cx="6715172" cy="4257763"/>
          </a:xfrm>
        </p:grpSpPr>
        <p:pic>
          <p:nvPicPr>
            <p:cNvPr id="520" name="Google Shape;520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0100" y="1071546"/>
              <a:ext cx="6643734" cy="392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52"/>
            <p:cNvSpPr txBox="1"/>
            <p:nvPr/>
          </p:nvSpPr>
          <p:spPr>
            <a:xfrm>
              <a:off x="1000100" y="4929199"/>
              <a:ext cx="671517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William D. Callister 7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edition, chapter 3 page 43</a:t>
              </a:r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527" name="Google Shape;527;p53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28" name="Google Shape;528;p53"/>
          <p:cNvGrpSpPr/>
          <p:nvPr/>
        </p:nvGrpSpPr>
        <p:grpSpPr>
          <a:xfrm>
            <a:off x="1285875" y="1428750"/>
            <a:ext cx="6572250" cy="4186237"/>
            <a:chOff x="1285852" y="1428736"/>
            <a:chExt cx="6572296" cy="4186324"/>
          </a:xfrm>
        </p:grpSpPr>
        <p:pic>
          <p:nvPicPr>
            <p:cNvPr descr="24" id="529" name="Google Shape;529;p53"/>
            <p:cNvPicPr preferRelativeResize="0"/>
            <p:nvPr/>
          </p:nvPicPr>
          <p:blipFill rotWithShape="1">
            <a:blip r:embed="rId3">
              <a:alphaModFix/>
            </a:blip>
            <a:srcRect b="15598" l="20994" r="21954" t="14552"/>
            <a:stretch/>
          </p:blipFill>
          <p:spPr>
            <a:xfrm rot="5400000">
              <a:off x="2678893" y="35695"/>
              <a:ext cx="3786214" cy="6572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p53"/>
            <p:cNvSpPr txBox="1"/>
            <p:nvPr/>
          </p:nvSpPr>
          <p:spPr>
            <a:xfrm>
              <a:off x="1285852" y="5214950"/>
              <a:ext cx="613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William D. Callister 7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edition, chapter 3 page 54</a:t>
              </a:r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536" name="Google Shape;536;p54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537" name="Google Shape;537;p54"/>
          <p:cNvGrpSpPr/>
          <p:nvPr/>
        </p:nvGrpSpPr>
        <p:grpSpPr>
          <a:xfrm>
            <a:off x="642937" y="785812"/>
            <a:ext cx="7786687" cy="5543550"/>
            <a:chOff x="642910" y="785795"/>
            <a:chExt cx="7786742" cy="5543645"/>
          </a:xfrm>
        </p:grpSpPr>
        <p:pic>
          <p:nvPicPr>
            <p:cNvPr id="538" name="Google Shape;538;p54"/>
            <p:cNvPicPr preferRelativeResize="0"/>
            <p:nvPr/>
          </p:nvPicPr>
          <p:blipFill rotWithShape="1">
            <a:blip r:embed="rId3">
              <a:alphaModFix/>
            </a:blip>
            <a:srcRect b="0" l="8326" r="5999" t="2212"/>
            <a:stretch/>
          </p:blipFill>
          <p:spPr>
            <a:xfrm>
              <a:off x="642910" y="785795"/>
              <a:ext cx="7786742" cy="5143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Google Shape;539;p54"/>
            <p:cNvSpPr txBox="1"/>
            <p:nvPr/>
          </p:nvSpPr>
          <p:spPr>
            <a:xfrm>
              <a:off x="642910" y="5929330"/>
              <a:ext cx="61393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William D. Callister 7</a:t>
              </a:r>
              <a:r>
                <a:rPr b="0" baseline="3000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</a:t>
              </a: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edition, chapter 3 page 57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0" y="0"/>
            <a:ext cx="9144000" cy="67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Atoms per unit cell </a:t>
            </a:r>
            <a:endParaRPr b="1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FCC     Face atoms= 6 x ½ =3          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Corners atoms = 8 x 1/8 =1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Al, Ni, Cu, Au, Ag, Pb, Gamma (γ)-Iron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     Body atom=1                         2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Corners atoms = 8 x 1/8 =1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Cr, W, Alpha (α)-Iron, Delta (δ)- Iron, Mo, V, Na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         Corners atoms = 8 x 1/8 =1 } 1</a:t>
            </a:r>
            <a:r>
              <a:rPr b="0" i="0" lang="en-US" sz="3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5429250" y="928687"/>
            <a:ext cx="214312" cy="785812"/>
          </a:xfrm>
          <a:prstGeom prst="rightBracket">
            <a:avLst>
              <a:gd fmla="val 1499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5508625" y="3213100"/>
            <a:ext cx="214312" cy="785812"/>
          </a:xfrm>
          <a:prstGeom prst="rightBracket">
            <a:avLst>
              <a:gd fmla="val 1499" name="adj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03" name="Google Shape;103;p12"/>
          <p:cNvGrpSpPr/>
          <p:nvPr/>
        </p:nvGrpSpPr>
        <p:grpSpPr>
          <a:xfrm>
            <a:off x="0" y="1714500"/>
            <a:ext cx="9144000" cy="3878262"/>
            <a:chOff x="0" y="1714488"/>
            <a:chExt cx="9144000" cy="3878730"/>
          </a:xfrm>
        </p:grpSpPr>
        <p:pic>
          <p:nvPicPr>
            <p:cNvPr id="104" name="Google Shape;104;p12"/>
            <p:cNvPicPr preferRelativeResize="0"/>
            <p:nvPr/>
          </p:nvPicPr>
          <p:blipFill rotWithShape="1">
            <a:blip r:embed="rId3">
              <a:alphaModFix/>
            </a:blip>
            <a:srcRect b="0" l="0" r="0" t="10810"/>
            <a:stretch/>
          </p:blipFill>
          <p:spPr>
            <a:xfrm>
              <a:off x="3000364" y="2071678"/>
              <a:ext cx="2786083" cy="23574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5075" y="2714621"/>
              <a:ext cx="2714644" cy="2500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001.gif" id="106" name="Google Shape;106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1714488"/>
              <a:ext cx="2571768" cy="257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2"/>
            <p:cNvSpPr txBox="1"/>
            <p:nvPr/>
          </p:nvSpPr>
          <p:spPr>
            <a:xfrm>
              <a:off x="0" y="3367275"/>
              <a:ext cx="9144000" cy="2225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nstantia"/>
                <a:buNone/>
              </a:pPr>
              <a:r>
                <a:t/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onstantia"/>
                <a:buNone/>
              </a:pPr>
              <a:r>
                <a:t/>
              </a:r>
              <a:endParaRPr b="0" i="0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 (Simple Cubic)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	  BCC (Body-Centred Cubic) 		     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		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				         FCC (Face Centred Cubic)</a:t>
              </a:r>
              <a:endParaRPr/>
            </a:p>
          </p:txBody>
        </p:sp>
      </p:grpSp>
      <p:sp>
        <p:nvSpPr>
          <p:cNvPr id="108" name="Google Shape;108;p12"/>
          <p:cNvSpPr txBox="1"/>
          <p:nvPr/>
        </p:nvSpPr>
        <p:spPr>
          <a:xfrm>
            <a:off x="0" y="0"/>
            <a:ext cx="596265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Metallic crystal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 b="2356" l="6611" r="2479" t="3773"/>
          <a:stretch/>
        </p:blipFill>
        <p:spPr>
          <a:xfrm>
            <a:off x="5214937" y="1285875"/>
            <a:ext cx="37147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0" y="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0" y="1428750"/>
            <a:ext cx="542925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R: Radius of atom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cube edge 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(4R)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(4R)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16R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2R √2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APF=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0" y="800100"/>
            <a:ext cx="184150" cy="538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138112" y="0"/>
            <a:ext cx="89249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Metallic Crystal Structure </a:t>
            </a:r>
            <a:r>
              <a:rPr b="1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</a:t>
            </a: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…….</a:t>
            </a:r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0" y="5083175"/>
            <a:ext cx="5537200" cy="9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0" y="952500"/>
            <a:ext cx="9144000" cy="486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cell volume = V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= (2R√2)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 R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√2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4/3 π R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4       4 atoms/unit cell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=16/3 π R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cell volume, V</a:t>
            </a:r>
            <a:r>
              <a:rPr b="0" baseline="-25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=16 R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nstantia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APF =   		        = 0.74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0" y="0"/>
            <a:ext cx="8699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Metallic Crystal Structure </a:t>
            </a:r>
            <a:r>
              <a:rPr b="1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…….</a:t>
            </a:r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2" y="4613275"/>
            <a:ext cx="22860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5C249"/>
            </a:gs>
            <a:gs pos="39999">
              <a:srgbClr val="85C2FF"/>
            </a:gs>
            <a:gs pos="69999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142875" y="6357937"/>
            <a:ext cx="36433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3: The Structure of Crystalline Solids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8001000" y="635793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45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4286250" y="3429000"/>
            <a:ext cx="4608512" cy="2747962"/>
            <a:chOff x="4357686" y="3429000"/>
            <a:chExt cx="4608264" cy="2747976"/>
          </a:xfrm>
        </p:grpSpPr>
        <p:pic>
          <p:nvPicPr>
            <p:cNvPr id="137" name="Google Shape;137;p15"/>
            <p:cNvPicPr preferRelativeResize="0"/>
            <p:nvPr/>
          </p:nvPicPr>
          <p:blipFill rotWithShape="1">
            <a:blip r:embed="rId3">
              <a:alphaModFix/>
            </a:blip>
            <a:srcRect b="0" l="0" r="0" t="7882"/>
            <a:stretch/>
          </p:blipFill>
          <p:spPr>
            <a:xfrm>
              <a:off x="4357686" y="3429000"/>
              <a:ext cx="3348054" cy="27479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" name="Google Shape;138;p15"/>
            <p:cNvCxnSpPr/>
            <p:nvPr/>
          </p:nvCxnSpPr>
          <p:spPr>
            <a:xfrm>
              <a:off x="4848220" y="4105274"/>
              <a:ext cx="2643206" cy="142876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15"/>
            <p:cNvCxnSpPr/>
            <p:nvPr/>
          </p:nvCxnSpPr>
          <p:spPr>
            <a:xfrm flipH="1" rot="-5400000">
              <a:off x="4705344" y="4033836"/>
              <a:ext cx="2000264" cy="200026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15"/>
            <p:cNvCxnSpPr/>
            <p:nvPr/>
          </p:nvCxnSpPr>
          <p:spPr>
            <a:xfrm flipH="1" rot="10800000">
              <a:off x="6419856" y="3748084"/>
              <a:ext cx="1500198" cy="121444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1" name="Google Shape;141;p15"/>
            <p:cNvCxnSpPr/>
            <p:nvPr/>
          </p:nvCxnSpPr>
          <p:spPr>
            <a:xfrm flipH="1" rot="10800000">
              <a:off x="6134104" y="4533902"/>
              <a:ext cx="2000264" cy="88106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42" name="Google Shape;142;p15"/>
            <p:cNvSpPr txBox="1"/>
            <p:nvPr/>
          </p:nvSpPr>
          <p:spPr>
            <a:xfrm>
              <a:off x="7920054" y="3462332"/>
              <a:ext cx="76014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a√3</a:t>
              </a: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8205806" y="4319588"/>
              <a:ext cx="760144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Times New Roman"/>
                <a:buNone/>
              </a:pPr>
              <a:r>
                <a:rPr b="0" i="0" lang="en-US" sz="3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a√2</a:t>
              </a:r>
              <a:endParaRPr/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0" y="952500"/>
            <a:ext cx="5724525" cy="5145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b="1" i="0" lang="en-US" sz="3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Centered Cubic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sides are equal to dimension “a”       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(a√2)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3a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(4R)</a:t>
            </a:r>
            <a:r>
              <a:rPr b="0" baseline="3000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0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a√3= 4R</a:t>
            </a:r>
            <a:endParaRPr b="0" i="0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tanti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b="1" i="0" lang="en-US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Metallic Crystal Structure </a:t>
            </a:r>
            <a:r>
              <a:rPr b="1" i="0" lang="en-US" sz="3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…….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