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71" r:id="rId5"/>
    <p:sldId id="272" r:id="rId6"/>
    <p:sldId id="273" r:id="rId7"/>
    <p:sldId id="282" r:id="rId8"/>
    <p:sldId id="279" r:id="rId9"/>
    <p:sldId id="276" r:id="rId10"/>
    <p:sldId id="278" r:id="rId11"/>
    <p:sldId id="280" r:id="rId12"/>
    <p:sldId id="281" r:id="rId13"/>
    <p:sldId id="283" r:id="rId14"/>
    <p:sldId id="285" r:id="rId15"/>
    <p:sldId id="286"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229D81-0CBC-4DD9-A686-3FBE86E78225}"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265296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229D81-0CBC-4DD9-A686-3FBE86E78225}"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189568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229D81-0CBC-4DD9-A686-3FBE86E78225}"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2163087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229D81-0CBC-4DD9-A686-3FBE86E78225}"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2DBA-36C7-4192-8C30-996CF4F3A90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8836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229D81-0CBC-4DD9-A686-3FBE86E78225}"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1132613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229D81-0CBC-4DD9-A686-3FBE86E78225}" type="datetimeFigureOut">
              <a:rPr lang="en-US" smtClean="0"/>
              <a:t>8/18/2025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2539841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229D81-0CBC-4DD9-A686-3FBE86E78225}" type="datetimeFigureOut">
              <a:rPr lang="en-US" smtClean="0"/>
              <a:t>8/18/2025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3914336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29D81-0CBC-4DD9-A686-3FBE86E78225}"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3787541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29D81-0CBC-4DD9-A686-3FBE86E78225}"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3044021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29D81-0CBC-4DD9-A686-3FBE86E78225}"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261757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29D81-0CBC-4DD9-A686-3FBE86E78225}"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322383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29D81-0CBC-4DD9-A686-3FBE86E78225}"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362758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29D81-0CBC-4DD9-A686-3FBE86E78225}" type="datetimeFigureOut">
              <a:rPr lang="en-US" smtClean="0"/>
              <a:t>8/18/2025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388800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29D81-0CBC-4DD9-A686-3FBE86E78225}" type="datetimeFigureOut">
              <a:rPr lang="en-US" smtClean="0"/>
              <a:t>8/18/2025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70211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29D81-0CBC-4DD9-A686-3FBE86E78225}" type="datetimeFigureOut">
              <a:rPr lang="en-US" smtClean="0"/>
              <a:t>8/18/2025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1527371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229D81-0CBC-4DD9-A686-3FBE86E78225}"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244542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229D81-0CBC-4DD9-A686-3FBE86E78225}" type="datetimeFigureOut">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382DBA-36C7-4192-8C30-996CF4F3A90C}" type="slidenum">
              <a:rPr lang="en-US" smtClean="0"/>
              <a:t>‹#›</a:t>
            </a:fld>
            <a:endParaRPr lang="en-US"/>
          </a:p>
        </p:txBody>
      </p:sp>
    </p:spTree>
    <p:extLst>
      <p:ext uri="{BB962C8B-B14F-4D97-AF65-F5344CB8AC3E}">
        <p14:creationId xmlns:p14="http://schemas.microsoft.com/office/powerpoint/2010/main" val="1522046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B229D81-0CBC-4DD9-A686-3FBE86E78225}" type="datetimeFigureOut">
              <a:rPr lang="en-US" smtClean="0"/>
              <a:t>8/18/2025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2382DBA-36C7-4192-8C30-996CF4F3A90C}" type="slidenum">
              <a:rPr lang="en-US" smtClean="0"/>
              <a:t>‹#›</a:t>
            </a:fld>
            <a:endParaRPr lang="en-US"/>
          </a:p>
        </p:txBody>
      </p:sp>
    </p:spTree>
    <p:extLst>
      <p:ext uri="{BB962C8B-B14F-4D97-AF65-F5344CB8AC3E}">
        <p14:creationId xmlns:p14="http://schemas.microsoft.com/office/powerpoint/2010/main" val="258199727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2218-F5D0-7DB8-69EE-C61D91F2B50E}"/>
              </a:ext>
            </a:extLst>
          </p:cNvPr>
          <p:cNvSpPr>
            <a:spLocks noGrp="1"/>
          </p:cNvSpPr>
          <p:nvPr>
            <p:ph type="ctrTitle"/>
          </p:nvPr>
        </p:nvSpPr>
        <p:spPr>
          <a:xfrm>
            <a:off x="1018672" y="1122362"/>
            <a:ext cx="10154653" cy="2840037"/>
          </a:xfrm>
        </p:spPr>
        <p:txBody>
          <a:bodyPr>
            <a:normAutofit/>
          </a:bodyPr>
          <a:lstStyle/>
          <a:p>
            <a:r>
              <a:rPr lang="en-US" b="1" noProof="0" dirty="0">
                <a:solidFill>
                  <a:schemeClr val="tx1"/>
                </a:solidFill>
              </a:rPr>
              <a:t>Market-Consistent Option Pricing: Weighted Monte Carlo for BSM &amp; Heston</a:t>
            </a:r>
          </a:p>
        </p:txBody>
      </p:sp>
      <p:sp>
        <p:nvSpPr>
          <p:cNvPr id="4" name="Rectangle 1">
            <a:extLst>
              <a:ext uri="{FF2B5EF4-FFF2-40B4-BE49-F238E27FC236}">
                <a16:creationId xmlns:a16="http://schemas.microsoft.com/office/drawing/2014/main" id="{D853ED3D-CE54-CA21-1DA4-E59C72681EEC}"/>
              </a:ext>
            </a:extLst>
          </p:cNvPr>
          <p:cNvSpPr>
            <a:spLocks noGrp="1" noChangeArrowheads="1"/>
          </p:cNvSpPr>
          <p:nvPr>
            <p:ph type="subTitle" idx="1"/>
          </p:nvPr>
        </p:nvSpPr>
        <p:spPr bwMode="auto">
          <a:xfrm>
            <a:off x="2224907" y="4753766"/>
            <a:ext cx="7742184" cy="15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400" b="1" noProof="0" dirty="0"/>
              <a:t>Baris Karadas</a:t>
            </a:r>
          </a:p>
          <a:p>
            <a:r>
              <a:rPr lang="en-US" sz="2400" noProof="0" dirty="0"/>
              <a:t>MSc Economics &amp; Finance — Université Lumière Lyon 2</a:t>
            </a:r>
          </a:p>
          <a:p>
            <a:r>
              <a:rPr lang="en-US" sz="2400" noProof="0" dirty="0"/>
              <a:t>Under the supervision of </a:t>
            </a:r>
            <a:r>
              <a:rPr lang="en-US" sz="2400" b="1" noProof="0" dirty="0"/>
              <a:t>Bertrand Tavin</a:t>
            </a:r>
            <a:endParaRPr lang="en-US" sz="2400" noProof="0" dirty="0"/>
          </a:p>
        </p:txBody>
      </p:sp>
    </p:spTree>
    <p:extLst>
      <p:ext uri="{BB962C8B-B14F-4D97-AF65-F5344CB8AC3E}">
        <p14:creationId xmlns:p14="http://schemas.microsoft.com/office/powerpoint/2010/main" val="1459227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6CA6F-5ACC-79BF-A4EA-A5329DB5F717}"/>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7979111B-3AAC-6273-E94F-5EC1E9422230}"/>
              </a:ext>
            </a:extLst>
          </p:cNvPr>
          <p:cNvSpPr>
            <a:spLocks noGrp="1"/>
          </p:cNvSpPr>
          <p:nvPr>
            <p:ph type="title"/>
          </p:nvPr>
        </p:nvSpPr>
        <p:spPr>
          <a:xfrm>
            <a:off x="919119" y="487289"/>
            <a:ext cx="10353762" cy="970450"/>
          </a:xfrm>
        </p:spPr>
        <p:txBody>
          <a:bodyPr>
            <a:normAutofit/>
          </a:bodyPr>
          <a:lstStyle/>
          <a:p>
            <a:r>
              <a:rPr lang="en-US" b="1" dirty="0">
                <a:solidFill>
                  <a:schemeClr val="tx1"/>
                </a:solidFill>
              </a:rPr>
              <a:t>Mean Absolute Error – By Maturity</a:t>
            </a:r>
            <a:endParaRPr lang="en-GB" b="1" dirty="0">
              <a:solidFill>
                <a:schemeClr val="tx1"/>
              </a:solidFill>
            </a:endParaRPr>
          </a:p>
        </p:txBody>
      </p:sp>
      <p:graphicFrame>
        <p:nvGraphicFramePr>
          <p:cNvPr id="2" name="Table 1">
            <a:extLst>
              <a:ext uri="{FF2B5EF4-FFF2-40B4-BE49-F238E27FC236}">
                <a16:creationId xmlns:a16="http://schemas.microsoft.com/office/drawing/2014/main" id="{3A07119F-BE56-D7A6-9D3A-5F4F69E6F04B}"/>
              </a:ext>
            </a:extLst>
          </p:cNvPr>
          <p:cNvGraphicFramePr>
            <a:graphicFrameLocks noGrp="1"/>
          </p:cNvGraphicFramePr>
          <p:nvPr>
            <p:extLst>
              <p:ext uri="{D42A27DB-BD31-4B8C-83A1-F6EECF244321}">
                <p14:modId xmlns:p14="http://schemas.microsoft.com/office/powerpoint/2010/main" val="2799752093"/>
              </p:ext>
            </p:extLst>
          </p:nvPr>
        </p:nvGraphicFramePr>
        <p:xfrm>
          <a:off x="762001" y="1624609"/>
          <a:ext cx="10860504" cy="3941999"/>
        </p:xfrm>
        <a:graphic>
          <a:graphicData uri="http://schemas.openxmlformats.org/drawingml/2006/table">
            <a:tbl>
              <a:tblPr>
                <a:tableStyleId>{5C22544A-7EE6-4342-B048-85BDC9FD1C3A}</a:tableStyleId>
              </a:tblPr>
              <a:tblGrid>
                <a:gridCol w="2715126">
                  <a:extLst>
                    <a:ext uri="{9D8B030D-6E8A-4147-A177-3AD203B41FA5}">
                      <a16:colId xmlns:a16="http://schemas.microsoft.com/office/drawing/2014/main" val="2845402587"/>
                    </a:ext>
                  </a:extLst>
                </a:gridCol>
                <a:gridCol w="2715126">
                  <a:extLst>
                    <a:ext uri="{9D8B030D-6E8A-4147-A177-3AD203B41FA5}">
                      <a16:colId xmlns:a16="http://schemas.microsoft.com/office/drawing/2014/main" val="1743849100"/>
                    </a:ext>
                  </a:extLst>
                </a:gridCol>
                <a:gridCol w="2715126">
                  <a:extLst>
                    <a:ext uri="{9D8B030D-6E8A-4147-A177-3AD203B41FA5}">
                      <a16:colId xmlns:a16="http://schemas.microsoft.com/office/drawing/2014/main" val="2368342463"/>
                    </a:ext>
                  </a:extLst>
                </a:gridCol>
                <a:gridCol w="2715126">
                  <a:extLst>
                    <a:ext uri="{9D8B030D-6E8A-4147-A177-3AD203B41FA5}">
                      <a16:colId xmlns:a16="http://schemas.microsoft.com/office/drawing/2014/main" val="2992534500"/>
                    </a:ext>
                  </a:extLst>
                </a:gridCol>
              </a:tblGrid>
              <a:tr h="819623">
                <a:tc>
                  <a:txBody>
                    <a:bodyPr/>
                    <a:lstStyle/>
                    <a:p>
                      <a:pPr algn="ctr" fontAlgn="ctr">
                        <a:buNone/>
                      </a:pPr>
                      <a:r>
                        <a:rPr lang="en-US" sz="1800" b="1" u="none" strike="noStrike" dirty="0">
                          <a:effectLst/>
                        </a:rPr>
                        <a:t>Model</a:t>
                      </a:r>
                      <a:endParaRPr lang="en-US" sz="1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1" u="none" strike="noStrike" dirty="0">
                          <a:effectLst/>
                        </a:rPr>
                        <a:t>Maturity &lt; 0.3</a:t>
                      </a:r>
                      <a:endParaRPr lang="en-US" sz="1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1" u="none" strike="noStrike" dirty="0">
                          <a:effectLst/>
                        </a:rPr>
                        <a:t>0.3 &gt;= Maturity &lt; 0.6</a:t>
                      </a:r>
                      <a:endParaRPr lang="en-US" sz="1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1" u="none" strike="noStrike" dirty="0">
                          <a:effectLst/>
                        </a:rPr>
                        <a:t>Maturity =&gt; 0.6</a:t>
                      </a:r>
                      <a:endParaRPr lang="en-US" sz="18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653721578"/>
                  </a:ext>
                </a:extLst>
              </a:tr>
              <a:tr h="780594">
                <a:tc>
                  <a:txBody>
                    <a:bodyPr/>
                    <a:lstStyle/>
                    <a:p>
                      <a:pPr algn="ctr" fontAlgn="ctr">
                        <a:buNone/>
                      </a:pPr>
                      <a:r>
                        <a:rPr lang="en-US" sz="1800" u="none" strike="noStrike">
                          <a:effectLst/>
                        </a:rPr>
                        <a:t>BSM</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14.17</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19.7</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23.52</a:t>
                      </a:r>
                      <a:endParaRPr lang="en-US" sz="1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486586596"/>
                  </a:ext>
                </a:extLst>
              </a:tr>
              <a:tr h="780594">
                <a:tc>
                  <a:txBody>
                    <a:bodyPr/>
                    <a:lstStyle/>
                    <a:p>
                      <a:pPr algn="ctr" fontAlgn="ctr">
                        <a:buNone/>
                      </a:pPr>
                      <a:r>
                        <a:rPr lang="en-US" sz="1800" u="none" strike="noStrike">
                          <a:effectLst/>
                        </a:rPr>
                        <a:t>Heston</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dirty="0">
                          <a:effectLst/>
                        </a:rPr>
                        <a:t>6.73</a:t>
                      </a:r>
                      <a:endParaRPr lang="en-US" sz="1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6.26</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6.21</a:t>
                      </a:r>
                      <a:endParaRPr lang="en-US" sz="1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873145844"/>
                  </a:ext>
                </a:extLst>
              </a:tr>
              <a:tr h="780594">
                <a:tc>
                  <a:txBody>
                    <a:bodyPr/>
                    <a:lstStyle/>
                    <a:p>
                      <a:pPr algn="ctr" fontAlgn="ctr">
                        <a:buNone/>
                      </a:pPr>
                      <a:r>
                        <a:rPr lang="en-US" sz="1800" u="none" strike="noStrike">
                          <a:effectLst/>
                        </a:rPr>
                        <a:t>WMC-BSM</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4.64</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4.96</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7.26</a:t>
                      </a:r>
                      <a:endParaRPr lang="en-US" sz="1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607481129"/>
                  </a:ext>
                </a:extLst>
              </a:tr>
              <a:tr h="780594">
                <a:tc>
                  <a:txBody>
                    <a:bodyPr/>
                    <a:lstStyle/>
                    <a:p>
                      <a:pPr algn="ctr" fontAlgn="ctr">
                        <a:buNone/>
                      </a:pPr>
                      <a:r>
                        <a:rPr lang="en-US" sz="1800" u="none" strike="noStrike">
                          <a:effectLst/>
                        </a:rPr>
                        <a:t>WMC-Heston</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3.3</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4.84</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dirty="0">
                          <a:effectLst/>
                        </a:rPr>
                        <a:t>7.33</a:t>
                      </a:r>
                      <a:endParaRPr lang="en-US" sz="1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188765595"/>
                  </a:ext>
                </a:extLst>
              </a:tr>
            </a:tbl>
          </a:graphicData>
        </a:graphic>
      </p:graphicFrame>
    </p:spTree>
    <p:extLst>
      <p:ext uri="{BB962C8B-B14F-4D97-AF65-F5344CB8AC3E}">
        <p14:creationId xmlns:p14="http://schemas.microsoft.com/office/powerpoint/2010/main" val="27377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F131-6946-FE88-B6AF-74833512C87C}"/>
              </a:ext>
            </a:extLst>
          </p:cNvPr>
          <p:cNvSpPr>
            <a:spLocks noGrp="1"/>
          </p:cNvSpPr>
          <p:nvPr>
            <p:ph type="title"/>
          </p:nvPr>
        </p:nvSpPr>
        <p:spPr>
          <a:xfrm>
            <a:off x="913795" y="336981"/>
            <a:ext cx="10353762" cy="970450"/>
          </a:xfrm>
        </p:spPr>
        <p:txBody>
          <a:bodyPr/>
          <a:lstStyle/>
          <a:p>
            <a:r>
              <a:rPr lang="en-US" b="1" dirty="0">
                <a:solidFill>
                  <a:schemeClr val="tx1"/>
                </a:solidFill>
              </a:rPr>
              <a:t>Mean Absolute Error – By Strike</a:t>
            </a:r>
            <a:endParaRPr lang="en-GB" b="1" dirty="0">
              <a:solidFill>
                <a:schemeClr val="tx1"/>
              </a:solidFill>
            </a:endParaRPr>
          </a:p>
        </p:txBody>
      </p:sp>
      <p:graphicFrame>
        <p:nvGraphicFramePr>
          <p:cNvPr id="4" name="Table 3">
            <a:extLst>
              <a:ext uri="{FF2B5EF4-FFF2-40B4-BE49-F238E27FC236}">
                <a16:creationId xmlns:a16="http://schemas.microsoft.com/office/drawing/2014/main" id="{67804EBD-2F4C-32C7-C63E-ADB91AB94797}"/>
              </a:ext>
            </a:extLst>
          </p:cNvPr>
          <p:cNvGraphicFramePr>
            <a:graphicFrameLocks noGrp="1"/>
          </p:cNvGraphicFramePr>
          <p:nvPr>
            <p:extLst>
              <p:ext uri="{D42A27DB-BD31-4B8C-83A1-F6EECF244321}">
                <p14:modId xmlns:p14="http://schemas.microsoft.com/office/powerpoint/2010/main" val="1854569149"/>
              </p:ext>
            </p:extLst>
          </p:nvPr>
        </p:nvGraphicFramePr>
        <p:xfrm>
          <a:off x="970582" y="1307431"/>
          <a:ext cx="10240188" cy="4331367"/>
        </p:xfrm>
        <a:graphic>
          <a:graphicData uri="http://schemas.openxmlformats.org/drawingml/2006/table">
            <a:tbl>
              <a:tblPr>
                <a:tableStyleId>{5C22544A-7EE6-4342-B048-85BDC9FD1C3A}</a:tableStyleId>
              </a:tblPr>
              <a:tblGrid>
                <a:gridCol w="2560047">
                  <a:extLst>
                    <a:ext uri="{9D8B030D-6E8A-4147-A177-3AD203B41FA5}">
                      <a16:colId xmlns:a16="http://schemas.microsoft.com/office/drawing/2014/main" val="1219108573"/>
                    </a:ext>
                  </a:extLst>
                </a:gridCol>
                <a:gridCol w="2560047">
                  <a:extLst>
                    <a:ext uri="{9D8B030D-6E8A-4147-A177-3AD203B41FA5}">
                      <a16:colId xmlns:a16="http://schemas.microsoft.com/office/drawing/2014/main" val="1553654810"/>
                    </a:ext>
                  </a:extLst>
                </a:gridCol>
                <a:gridCol w="2560047">
                  <a:extLst>
                    <a:ext uri="{9D8B030D-6E8A-4147-A177-3AD203B41FA5}">
                      <a16:colId xmlns:a16="http://schemas.microsoft.com/office/drawing/2014/main" val="2760621278"/>
                    </a:ext>
                  </a:extLst>
                </a:gridCol>
                <a:gridCol w="2560047">
                  <a:extLst>
                    <a:ext uri="{9D8B030D-6E8A-4147-A177-3AD203B41FA5}">
                      <a16:colId xmlns:a16="http://schemas.microsoft.com/office/drawing/2014/main" val="918219743"/>
                    </a:ext>
                  </a:extLst>
                </a:gridCol>
              </a:tblGrid>
              <a:tr h="900583">
                <a:tc>
                  <a:txBody>
                    <a:bodyPr/>
                    <a:lstStyle/>
                    <a:p>
                      <a:pPr algn="ctr" fontAlgn="ctr">
                        <a:buNone/>
                      </a:pPr>
                      <a:r>
                        <a:rPr lang="en-US" sz="1800" b="1" u="none" strike="noStrike" dirty="0">
                          <a:effectLst/>
                        </a:rPr>
                        <a:t>Model</a:t>
                      </a:r>
                      <a:endParaRPr lang="en-US" sz="1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1" u="none" strike="noStrike" dirty="0">
                          <a:effectLst/>
                        </a:rPr>
                        <a:t>Strike &lt; 100</a:t>
                      </a:r>
                      <a:endParaRPr lang="en-US" sz="1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1" u="none" strike="noStrike" dirty="0">
                          <a:effectLst/>
                        </a:rPr>
                        <a:t>100 &gt;= Strike &lt; 105</a:t>
                      </a:r>
                      <a:endParaRPr lang="en-US" sz="1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1" u="none" strike="noStrike" dirty="0">
                          <a:effectLst/>
                        </a:rPr>
                        <a:t>Strike &gt; 100</a:t>
                      </a:r>
                      <a:endParaRPr lang="en-US" sz="18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84105511"/>
                  </a:ext>
                </a:extLst>
              </a:tr>
              <a:tr h="857696">
                <a:tc>
                  <a:txBody>
                    <a:bodyPr/>
                    <a:lstStyle/>
                    <a:p>
                      <a:pPr algn="ctr" fontAlgn="ctr">
                        <a:buNone/>
                      </a:pPr>
                      <a:r>
                        <a:rPr lang="en-US" sz="1800" u="none" strike="noStrike">
                          <a:effectLst/>
                        </a:rPr>
                        <a:t>BSM</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19.39</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12.38</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24.57</a:t>
                      </a:r>
                      <a:endParaRPr lang="en-US" sz="1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92559644"/>
                  </a:ext>
                </a:extLst>
              </a:tr>
              <a:tr h="857696">
                <a:tc>
                  <a:txBody>
                    <a:bodyPr/>
                    <a:lstStyle/>
                    <a:p>
                      <a:pPr algn="ctr" fontAlgn="ctr">
                        <a:buNone/>
                      </a:pPr>
                      <a:r>
                        <a:rPr lang="en-US" sz="1800" u="none" strike="noStrike">
                          <a:effectLst/>
                        </a:rPr>
                        <a:t>Heston</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9.28</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5.66</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3.58</a:t>
                      </a:r>
                      <a:endParaRPr lang="en-US" sz="1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54269430"/>
                  </a:ext>
                </a:extLst>
              </a:tr>
              <a:tr h="857696">
                <a:tc>
                  <a:txBody>
                    <a:bodyPr/>
                    <a:lstStyle/>
                    <a:p>
                      <a:pPr algn="ctr" fontAlgn="ctr">
                        <a:buNone/>
                      </a:pPr>
                      <a:r>
                        <a:rPr lang="en-US" sz="1800" u="none" strike="noStrike">
                          <a:effectLst/>
                        </a:rPr>
                        <a:t>WMC-BSM</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8.8</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4.08</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2.15</a:t>
                      </a:r>
                      <a:endParaRPr lang="en-US" sz="1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742850144"/>
                  </a:ext>
                </a:extLst>
              </a:tr>
              <a:tr h="857696">
                <a:tc>
                  <a:txBody>
                    <a:bodyPr/>
                    <a:lstStyle/>
                    <a:p>
                      <a:pPr algn="ctr" fontAlgn="ctr">
                        <a:buNone/>
                      </a:pPr>
                      <a:r>
                        <a:rPr lang="en-US" sz="1800" u="none" strike="noStrike">
                          <a:effectLst/>
                        </a:rPr>
                        <a:t>WMC-Heston</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dirty="0">
                          <a:effectLst/>
                        </a:rPr>
                        <a:t>8.27</a:t>
                      </a:r>
                      <a:endParaRPr lang="en-US" sz="1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a:effectLst/>
                        </a:rPr>
                        <a:t>3.48</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u="none" strike="noStrike" dirty="0">
                          <a:effectLst/>
                        </a:rPr>
                        <a:t>1.48</a:t>
                      </a:r>
                      <a:endParaRPr lang="en-US" sz="1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628565325"/>
                  </a:ext>
                </a:extLst>
              </a:tr>
            </a:tbl>
          </a:graphicData>
        </a:graphic>
      </p:graphicFrame>
    </p:spTree>
    <p:extLst>
      <p:ext uri="{BB962C8B-B14F-4D97-AF65-F5344CB8AC3E}">
        <p14:creationId xmlns:p14="http://schemas.microsoft.com/office/powerpoint/2010/main" val="145458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7056109-8116-8A97-372E-3D559B9F3888}"/>
              </a:ext>
            </a:extLst>
          </p:cNvPr>
          <p:cNvGraphicFramePr>
            <a:graphicFrameLocks noGrp="1"/>
          </p:cNvGraphicFramePr>
          <p:nvPr>
            <p:extLst>
              <p:ext uri="{D42A27DB-BD31-4B8C-83A1-F6EECF244321}">
                <p14:modId xmlns:p14="http://schemas.microsoft.com/office/powerpoint/2010/main" val="344693251"/>
              </p:ext>
            </p:extLst>
          </p:nvPr>
        </p:nvGraphicFramePr>
        <p:xfrm>
          <a:off x="1053455" y="1459833"/>
          <a:ext cx="10074441" cy="4411579"/>
        </p:xfrm>
        <a:graphic>
          <a:graphicData uri="http://schemas.openxmlformats.org/drawingml/2006/table">
            <a:tbl>
              <a:tblPr>
                <a:tableStyleId>{5C22544A-7EE6-4342-B048-85BDC9FD1C3A}</a:tableStyleId>
              </a:tblPr>
              <a:tblGrid>
                <a:gridCol w="3358147">
                  <a:extLst>
                    <a:ext uri="{9D8B030D-6E8A-4147-A177-3AD203B41FA5}">
                      <a16:colId xmlns:a16="http://schemas.microsoft.com/office/drawing/2014/main" val="1174851739"/>
                    </a:ext>
                  </a:extLst>
                </a:gridCol>
                <a:gridCol w="3358147">
                  <a:extLst>
                    <a:ext uri="{9D8B030D-6E8A-4147-A177-3AD203B41FA5}">
                      <a16:colId xmlns:a16="http://schemas.microsoft.com/office/drawing/2014/main" val="1116176973"/>
                    </a:ext>
                  </a:extLst>
                </a:gridCol>
                <a:gridCol w="3358147">
                  <a:extLst>
                    <a:ext uri="{9D8B030D-6E8A-4147-A177-3AD203B41FA5}">
                      <a16:colId xmlns:a16="http://schemas.microsoft.com/office/drawing/2014/main" val="819524286"/>
                    </a:ext>
                  </a:extLst>
                </a:gridCol>
              </a:tblGrid>
              <a:tr h="917259">
                <a:tc>
                  <a:txBody>
                    <a:bodyPr/>
                    <a:lstStyle/>
                    <a:p>
                      <a:pPr algn="ctr" fontAlgn="ctr">
                        <a:buNone/>
                      </a:pPr>
                      <a:r>
                        <a:rPr lang="en-US" sz="1800" b="1" u="none" strike="noStrike" dirty="0">
                          <a:effectLst/>
                        </a:rPr>
                        <a:t>Model</a:t>
                      </a:r>
                      <a:endParaRPr lang="en-US" sz="1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1" u="none" strike="noStrike" dirty="0">
                          <a:effectLst/>
                        </a:rPr>
                        <a:t>Mean Error</a:t>
                      </a:r>
                      <a:endParaRPr lang="en-US" sz="1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1" u="none" strike="noStrike" dirty="0">
                          <a:effectLst/>
                        </a:rPr>
                        <a:t>Median Error</a:t>
                      </a:r>
                      <a:endParaRPr lang="en-US" sz="18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038595874"/>
                  </a:ext>
                </a:extLst>
              </a:tr>
              <a:tr h="873580">
                <a:tc>
                  <a:txBody>
                    <a:bodyPr/>
                    <a:lstStyle/>
                    <a:p>
                      <a:pPr algn="ctr" fontAlgn="ctr">
                        <a:buNone/>
                      </a:pPr>
                      <a:r>
                        <a:rPr lang="en-US" sz="1800" b="0" u="none" strike="noStrike">
                          <a:effectLst/>
                        </a:rPr>
                        <a:t>BSM</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0" u="none" strike="noStrike">
                          <a:effectLst/>
                        </a:rPr>
                        <a:t>18.17</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0" u="none" strike="noStrike">
                          <a:effectLst/>
                        </a:rPr>
                        <a:t>17.7</a:t>
                      </a:r>
                      <a:endParaRPr lang="en-US" sz="1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226838658"/>
                  </a:ext>
                </a:extLst>
              </a:tr>
              <a:tr h="873580">
                <a:tc>
                  <a:txBody>
                    <a:bodyPr/>
                    <a:lstStyle/>
                    <a:p>
                      <a:pPr algn="ctr" fontAlgn="ctr">
                        <a:buNone/>
                      </a:pPr>
                      <a:r>
                        <a:rPr lang="en-US" sz="1800" b="0" u="none" strike="noStrike">
                          <a:effectLst/>
                        </a:rPr>
                        <a:t>Heston</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0" u="none" strike="noStrike">
                          <a:effectLst/>
                        </a:rPr>
                        <a:t>6.45</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0" u="none" strike="noStrike">
                          <a:effectLst/>
                        </a:rPr>
                        <a:t>5.11</a:t>
                      </a:r>
                      <a:endParaRPr lang="en-US" sz="1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101619831"/>
                  </a:ext>
                </a:extLst>
              </a:tr>
              <a:tr h="873580">
                <a:tc>
                  <a:txBody>
                    <a:bodyPr/>
                    <a:lstStyle/>
                    <a:p>
                      <a:pPr algn="ctr" fontAlgn="ctr">
                        <a:buNone/>
                      </a:pPr>
                      <a:r>
                        <a:rPr lang="en-US" sz="1800" b="0" u="none" strike="noStrike">
                          <a:effectLst/>
                        </a:rPr>
                        <a:t>WMC-BSM</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0" u="none" strike="noStrike">
                          <a:effectLst/>
                        </a:rPr>
                        <a:t>5.31</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0" u="none" strike="noStrike">
                          <a:effectLst/>
                        </a:rPr>
                        <a:t>2.78</a:t>
                      </a:r>
                      <a:endParaRPr lang="en-US" sz="18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293265573"/>
                  </a:ext>
                </a:extLst>
              </a:tr>
              <a:tr h="873580">
                <a:tc>
                  <a:txBody>
                    <a:bodyPr/>
                    <a:lstStyle/>
                    <a:p>
                      <a:pPr algn="ctr" fontAlgn="ctr">
                        <a:buNone/>
                      </a:pPr>
                      <a:r>
                        <a:rPr lang="en-US" sz="1800" b="0" u="none" strike="noStrike">
                          <a:effectLst/>
                        </a:rPr>
                        <a:t>WMC-Heston</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0" u="none" strike="noStrike">
                          <a:effectLst/>
                        </a:rPr>
                        <a:t>4.72</a:t>
                      </a:r>
                      <a:endParaRPr lang="en-US" sz="18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1800" b="0" u="none" strike="noStrike" dirty="0">
                          <a:effectLst/>
                        </a:rPr>
                        <a:t>2.02</a:t>
                      </a:r>
                      <a:endParaRPr lang="en-US" sz="18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621753880"/>
                  </a:ext>
                </a:extLst>
              </a:tr>
            </a:tbl>
          </a:graphicData>
        </a:graphic>
      </p:graphicFrame>
      <p:sp>
        <p:nvSpPr>
          <p:cNvPr id="5" name="Title 1">
            <a:extLst>
              <a:ext uri="{FF2B5EF4-FFF2-40B4-BE49-F238E27FC236}">
                <a16:creationId xmlns:a16="http://schemas.microsoft.com/office/drawing/2014/main" id="{5F90571B-C458-E23C-96D6-814B2C8B1614}"/>
              </a:ext>
            </a:extLst>
          </p:cNvPr>
          <p:cNvSpPr>
            <a:spLocks noGrp="1"/>
          </p:cNvSpPr>
          <p:nvPr>
            <p:ph type="title"/>
          </p:nvPr>
        </p:nvSpPr>
        <p:spPr>
          <a:xfrm>
            <a:off x="913795" y="336981"/>
            <a:ext cx="10353762" cy="970450"/>
          </a:xfrm>
        </p:spPr>
        <p:txBody>
          <a:bodyPr/>
          <a:lstStyle/>
          <a:p>
            <a:r>
              <a:rPr lang="en-US" b="1" dirty="0">
                <a:solidFill>
                  <a:schemeClr val="tx1"/>
                </a:solidFill>
              </a:rPr>
              <a:t>Mean Absolute Error – Surface</a:t>
            </a:r>
            <a:endParaRPr lang="en-GB" b="1" dirty="0">
              <a:solidFill>
                <a:schemeClr val="tx1"/>
              </a:solidFill>
            </a:endParaRPr>
          </a:p>
        </p:txBody>
      </p:sp>
    </p:spTree>
    <p:extLst>
      <p:ext uri="{BB962C8B-B14F-4D97-AF65-F5344CB8AC3E}">
        <p14:creationId xmlns:p14="http://schemas.microsoft.com/office/powerpoint/2010/main" val="627575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071328-DFA4-CA30-5021-28FBA7BABAF9}"/>
              </a:ext>
            </a:extLst>
          </p:cNvPr>
          <p:cNvSpPr>
            <a:spLocks noGrp="1"/>
          </p:cNvSpPr>
          <p:nvPr>
            <p:ph type="title"/>
          </p:nvPr>
        </p:nvSpPr>
        <p:spPr>
          <a:xfrm>
            <a:off x="919161" y="108390"/>
            <a:ext cx="10353675" cy="969963"/>
          </a:xfrm>
        </p:spPr>
        <p:txBody>
          <a:bodyPr/>
          <a:lstStyle/>
          <a:p>
            <a:r>
              <a:rPr lang="en-US" b="1" dirty="0">
                <a:solidFill>
                  <a:schemeClr val="tx1"/>
                </a:solidFill>
              </a:rPr>
              <a:t>Comparison of WMC-BSM vs WMC-Heston</a:t>
            </a:r>
            <a:endParaRPr lang="en-GB" b="1" dirty="0">
              <a:solidFill>
                <a:schemeClr val="tx1"/>
              </a:solidFill>
            </a:endParaRPr>
          </a:p>
        </p:txBody>
      </p:sp>
      <p:graphicFrame>
        <p:nvGraphicFramePr>
          <p:cNvPr id="5" name="Table 4">
            <a:extLst>
              <a:ext uri="{FF2B5EF4-FFF2-40B4-BE49-F238E27FC236}">
                <a16:creationId xmlns:a16="http://schemas.microsoft.com/office/drawing/2014/main" id="{229EB811-BD28-5FD7-CE67-7603E424FDA7}"/>
              </a:ext>
            </a:extLst>
          </p:cNvPr>
          <p:cNvGraphicFramePr>
            <a:graphicFrameLocks noGrp="1"/>
          </p:cNvGraphicFramePr>
          <p:nvPr>
            <p:extLst>
              <p:ext uri="{D42A27DB-BD31-4B8C-83A1-F6EECF244321}">
                <p14:modId xmlns:p14="http://schemas.microsoft.com/office/powerpoint/2010/main" val="1247476892"/>
              </p:ext>
            </p:extLst>
          </p:nvPr>
        </p:nvGraphicFramePr>
        <p:xfrm>
          <a:off x="2418967" y="1078353"/>
          <a:ext cx="7354062" cy="2473800"/>
        </p:xfrm>
        <a:graphic>
          <a:graphicData uri="http://schemas.openxmlformats.org/drawingml/2006/table">
            <a:tbl>
              <a:tblPr>
                <a:tableStyleId>{5C22544A-7EE6-4342-B048-85BDC9FD1C3A}</a:tableStyleId>
              </a:tblPr>
              <a:tblGrid>
                <a:gridCol w="2451354">
                  <a:extLst>
                    <a:ext uri="{9D8B030D-6E8A-4147-A177-3AD203B41FA5}">
                      <a16:colId xmlns:a16="http://schemas.microsoft.com/office/drawing/2014/main" val="3636905710"/>
                    </a:ext>
                  </a:extLst>
                </a:gridCol>
                <a:gridCol w="2451354">
                  <a:extLst>
                    <a:ext uri="{9D8B030D-6E8A-4147-A177-3AD203B41FA5}">
                      <a16:colId xmlns:a16="http://schemas.microsoft.com/office/drawing/2014/main" val="3537512048"/>
                    </a:ext>
                  </a:extLst>
                </a:gridCol>
                <a:gridCol w="2451354">
                  <a:extLst>
                    <a:ext uri="{9D8B030D-6E8A-4147-A177-3AD203B41FA5}">
                      <a16:colId xmlns:a16="http://schemas.microsoft.com/office/drawing/2014/main" val="3747896111"/>
                    </a:ext>
                  </a:extLst>
                </a:gridCol>
              </a:tblGrid>
              <a:tr h="315410">
                <a:tc>
                  <a:txBody>
                    <a:bodyPr/>
                    <a:lstStyle/>
                    <a:p>
                      <a:pPr algn="ctr" fontAlgn="b">
                        <a:buNone/>
                      </a:pPr>
                      <a:r>
                        <a:rPr lang="en-US" sz="1600" b="1" u="none" strike="noStrike" dirty="0">
                          <a:effectLst/>
                        </a:rPr>
                        <a:t>Metrics</a:t>
                      </a:r>
                      <a:endParaRPr lang="en-US" sz="16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b="1" u="none" strike="noStrike" dirty="0">
                          <a:effectLst/>
                        </a:rPr>
                        <a:t>WMC-BSM</a:t>
                      </a:r>
                      <a:endParaRPr lang="en-US" sz="16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b="1" u="none" strike="noStrike" dirty="0">
                          <a:effectLst/>
                        </a:rPr>
                        <a:t>WMC-Heston</a:t>
                      </a:r>
                      <a:endParaRPr lang="en-US" sz="16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978556577"/>
                  </a:ext>
                </a:extLst>
              </a:tr>
              <a:tr h="316944">
                <a:tc>
                  <a:txBody>
                    <a:bodyPr/>
                    <a:lstStyle/>
                    <a:p>
                      <a:pPr algn="ctr" fontAlgn="b">
                        <a:buNone/>
                      </a:pPr>
                      <a:r>
                        <a:rPr lang="en-US" sz="1600" u="none" strike="noStrike">
                          <a:effectLst/>
                        </a:rPr>
                        <a:t>KL Divergence</a:t>
                      </a:r>
                      <a:endParaRPr lang="en-US"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a:effectLst/>
                        </a:rPr>
                        <a:t>0.38</a:t>
                      </a:r>
                      <a:endParaRPr lang="en-US"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dirty="0">
                          <a:effectLst/>
                        </a:rPr>
                        <a:t>0.108</a:t>
                      </a:r>
                      <a:endParaRPr lang="en-US"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14330761"/>
                  </a:ext>
                </a:extLst>
              </a:tr>
              <a:tr h="316944">
                <a:tc>
                  <a:txBody>
                    <a:bodyPr/>
                    <a:lstStyle/>
                    <a:p>
                      <a:pPr algn="ctr" fontAlgn="b">
                        <a:buNone/>
                      </a:pPr>
                      <a:r>
                        <a:rPr lang="en-US" sz="1600" u="none" strike="noStrike">
                          <a:effectLst/>
                        </a:rPr>
                        <a:t>Kurtosis</a:t>
                      </a:r>
                      <a:endParaRPr lang="en-US"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a:effectLst/>
                        </a:rPr>
                        <a:t>145.13</a:t>
                      </a:r>
                      <a:endParaRPr lang="en-US"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a:effectLst/>
                        </a:rPr>
                        <a:t>11.8</a:t>
                      </a:r>
                      <a:endParaRPr lang="en-US" sz="16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81742190"/>
                  </a:ext>
                </a:extLst>
              </a:tr>
              <a:tr h="316944">
                <a:tc>
                  <a:txBody>
                    <a:bodyPr/>
                    <a:lstStyle/>
                    <a:p>
                      <a:pPr algn="ctr" fontAlgn="b">
                        <a:buNone/>
                      </a:pPr>
                      <a:r>
                        <a:rPr lang="en-US" sz="1600" u="none" strike="noStrike">
                          <a:effectLst/>
                        </a:rPr>
                        <a:t>Skewness</a:t>
                      </a:r>
                      <a:endParaRPr lang="en-US"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a:effectLst/>
                        </a:rPr>
                        <a:t>7.33</a:t>
                      </a:r>
                      <a:endParaRPr lang="en-US"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a:effectLst/>
                        </a:rPr>
                        <a:t>1.87</a:t>
                      </a:r>
                      <a:endParaRPr lang="en-US" sz="16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18924236"/>
                  </a:ext>
                </a:extLst>
              </a:tr>
              <a:tr h="316944">
                <a:tc>
                  <a:txBody>
                    <a:bodyPr/>
                    <a:lstStyle/>
                    <a:p>
                      <a:pPr algn="ctr" fontAlgn="b">
                        <a:buNone/>
                      </a:pPr>
                      <a:r>
                        <a:rPr lang="en-US" sz="1600" u="none" strike="noStrike">
                          <a:effectLst/>
                        </a:rPr>
                        <a:t>Range</a:t>
                      </a:r>
                      <a:endParaRPr lang="en-US"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a:effectLst/>
                        </a:rPr>
                        <a:t>0.0008</a:t>
                      </a:r>
                      <a:endParaRPr lang="en-US"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a:effectLst/>
                        </a:rPr>
                        <a:t>0.00016</a:t>
                      </a:r>
                      <a:endParaRPr lang="en-US" sz="16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2395730617"/>
                  </a:ext>
                </a:extLst>
              </a:tr>
              <a:tr h="316944">
                <a:tc>
                  <a:txBody>
                    <a:bodyPr/>
                    <a:lstStyle/>
                    <a:p>
                      <a:pPr algn="ctr" fontAlgn="b">
                        <a:buNone/>
                      </a:pPr>
                      <a:r>
                        <a:rPr lang="en-US" sz="1600" u="none" strike="noStrike">
                          <a:effectLst/>
                        </a:rPr>
                        <a:t>Median</a:t>
                      </a:r>
                      <a:endParaRPr lang="en-US"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a:effectLst/>
                        </a:rPr>
                        <a:t>0.000014</a:t>
                      </a:r>
                      <a:endParaRPr lang="en-US" sz="16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a:effectLst/>
                        </a:rPr>
                        <a:t>0.0000191</a:t>
                      </a:r>
                      <a:endParaRPr lang="en-US" sz="1600" b="0"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079440228"/>
                  </a:ext>
                </a:extLst>
              </a:tr>
              <a:tr h="573670">
                <a:tc>
                  <a:txBody>
                    <a:bodyPr/>
                    <a:lstStyle/>
                    <a:p>
                      <a:pPr algn="ctr" fontAlgn="b">
                        <a:buNone/>
                      </a:pPr>
                      <a:r>
                        <a:rPr lang="en-US" sz="1600" u="none" strike="noStrike" dirty="0">
                          <a:effectLst/>
                        </a:rPr>
                        <a:t>Effective number of paths</a:t>
                      </a:r>
                      <a:endParaRPr lang="en-US"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dirty="0">
                          <a:effectLst/>
                        </a:rPr>
                        <a:t>34 186</a:t>
                      </a:r>
                      <a:endParaRPr lang="en-US"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US" sz="1600" u="none" strike="noStrike" dirty="0">
                          <a:effectLst/>
                        </a:rPr>
                        <a:t>44 869</a:t>
                      </a:r>
                      <a:endParaRPr lang="en-US" sz="16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848351606"/>
                  </a:ext>
                </a:extLst>
              </a:tr>
            </a:tbl>
          </a:graphicData>
        </a:graphic>
      </p:graphicFrame>
      <p:pic>
        <p:nvPicPr>
          <p:cNvPr id="2" name="Picture 1" descr="A graph showing a graph&#10;&#10;AI-generated content may be incorrect.">
            <a:extLst>
              <a:ext uri="{FF2B5EF4-FFF2-40B4-BE49-F238E27FC236}">
                <a16:creationId xmlns:a16="http://schemas.microsoft.com/office/drawing/2014/main" id="{EFAE6274-9DF7-2EA8-D54C-9B113C1E7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02" y="3633578"/>
            <a:ext cx="5722596" cy="3116032"/>
          </a:xfrm>
          <a:prstGeom prst="rect">
            <a:avLst/>
          </a:prstGeom>
        </p:spPr>
      </p:pic>
      <p:pic>
        <p:nvPicPr>
          <p:cNvPr id="3" name="Picture 2" descr="A graph showing a blue line&#10;&#10;AI-generated content may be incorrect.">
            <a:extLst>
              <a:ext uri="{FF2B5EF4-FFF2-40B4-BE49-F238E27FC236}">
                <a16:creationId xmlns:a16="http://schemas.microsoft.com/office/drawing/2014/main" id="{F0091540-3BF0-2023-B416-A170A4C01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8" y="3633578"/>
            <a:ext cx="5849865" cy="3116032"/>
          </a:xfrm>
          <a:prstGeom prst="rect">
            <a:avLst/>
          </a:prstGeom>
        </p:spPr>
      </p:pic>
    </p:spTree>
    <p:extLst>
      <p:ext uri="{BB962C8B-B14F-4D97-AF65-F5344CB8AC3E}">
        <p14:creationId xmlns:p14="http://schemas.microsoft.com/office/powerpoint/2010/main" val="3404469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CFC43C3-B361-3B0C-C586-82FD1C44500C}"/>
              </a:ext>
            </a:extLst>
          </p:cNvPr>
          <p:cNvSpPr>
            <a:spLocks noGrp="1"/>
          </p:cNvSpPr>
          <p:nvPr>
            <p:ph type="title"/>
          </p:nvPr>
        </p:nvSpPr>
        <p:spPr>
          <a:xfrm>
            <a:off x="732631" y="428555"/>
            <a:ext cx="10726738" cy="969963"/>
          </a:xfrm>
        </p:spPr>
        <p:txBody>
          <a:bodyPr>
            <a:normAutofit/>
          </a:bodyPr>
          <a:lstStyle/>
          <a:p>
            <a:r>
              <a:rPr lang="en-US" b="1" dirty="0">
                <a:solidFill>
                  <a:schemeClr val="tx1"/>
                </a:solidFill>
              </a:rPr>
              <a:t>Implied Volatility of Heston vs WMC-Heston</a:t>
            </a:r>
            <a:endParaRPr lang="en-GB" b="1" dirty="0">
              <a:solidFill>
                <a:schemeClr val="tx1"/>
              </a:solidFill>
            </a:endParaRPr>
          </a:p>
        </p:txBody>
      </p:sp>
      <p:pic>
        <p:nvPicPr>
          <p:cNvPr id="7" name="Picture 6" descr="A graph showing a graph showing a graph&#10;&#10;AI-generated content may be incorrect.">
            <a:extLst>
              <a:ext uri="{FF2B5EF4-FFF2-40B4-BE49-F238E27FC236}">
                <a16:creationId xmlns:a16="http://schemas.microsoft.com/office/drawing/2014/main" id="{AF797CF0-649E-E008-C367-5750B14B5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2499" y="1398518"/>
            <a:ext cx="5445467" cy="4714461"/>
          </a:xfrm>
          <a:prstGeom prst="rect">
            <a:avLst/>
          </a:prstGeom>
        </p:spPr>
      </p:pic>
      <p:pic>
        <p:nvPicPr>
          <p:cNvPr id="9" name="Picture 8" descr="A graph showing a graph showing a graph showing a graph showing a graph showing a graph showing a graph showing a graph showing a graph showing a graph showing a graph showing a graph showing a graph showing&#10;&#10;AI-generated content may be incorrect.">
            <a:extLst>
              <a:ext uri="{FF2B5EF4-FFF2-40B4-BE49-F238E27FC236}">
                <a16:creationId xmlns:a16="http://schemas.microsoft.com/office/drawing/2014/main" id="{BEC64409-1A4C-ADF7-1FAC-EAFEEB476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34" y="1398518"/>
            <a:ext cx="5445467" cy="4714460"/>
          </a:xfrm>
          <a:prstGeom prst="rect">
            <a:avLst/>
          </a:prstGeom>
        </p:spPr>
      </p:pic>
    </p:spTree>
    <p:extLst>
      <p:ext uri="{BB962C8B-B14F-4D97-AF65-F5344CB8AC3E}">
        <p14:creationId xmlns:p14="http://schemas.microsoft.com/office/powerpoint/2010/main" val="917070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4DF576D-EEDC-6FDD-7E84-0F403C9939E7}"/>
              </a:ext>
            </a:extLst>
          </p:cNvPr>
          <p:cNvSpPr>
            <a:spLocks noGrp="1"/>
          </p:cNvSpPr>
          <p:nvPr>
            <p:ph type="title"/>
          </p:nvPr>
        </p:nvSpPr>
        <p:spPr>
          <a:xfrm>
            <a:off x="732631" y="428555"/>
            <a:ext cx="10726738" cy="969963"/>
          </a:xfrm>
        </p:spPr>
        <p:txBody>
          <a:bodyPr>
            <a:normAutofit/>
          </a:bodyPr>
          <a:lstStyle/>
          <a:p>
            <a:r>
              <a:rPr lang="en-US" b="1" dirty="0">
                <a:solidFill>
                  <a:schemeClr val="tx1"/>
                </a:solidFill>
              </a:rPr>
              <a:t>CONCLUSION</a:t>
            </a:r>
            <a:endParaRPr lang="en-GB" b="1" dirty="0">
              <a:solidFill>
                <a:schemeClr val="tx1"/>
              </a:solidFill>
            </a:endParaRPr>
          </a:p>
        </p:txBody>
      </p:sp>
      <p:sp>
        <p:nvSpPr>
          <p:cNvPr id="6" name="TextBox 5">
            <a:extLst>
              <a:ext uri="{FF2B5EF4-FFF2-40B4-BE49-F238E27FC236}">
                <a16:creationId xmlns:a16="http://schemas.microsoft.com/office/drawing/2014/main" id="{E8427681-40B1-1A36-1B4F-DB34F4057FEF}"/>
              </a:ext>
            </a:extLst>
          </p:cNvPr>
          <p:cNvSpPr txBox="1"/>
          <p:nvPr/>
        </p:nvSpPr>
        <p:spPr>
          <a:xfrm>
            <a:off x="412750" y="1574800"/>
            <a:ext cx="11366500" cy="4401205"/>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tx2"/>
                </a:solidFill>
              </a:rPr>
              <a:t>WMC significantly improves calibration accuracy for both BSM and Heston, reducing mean &amp; median absolute errors across the volatility surface, maturities, and strikes.</a:t>
            </a:r>
          </a:p>
          <a:p>
            <a:pPr marL="285750" indent="-285750">
              <a:buFont typeface="Arial" panose="020B0604020202020204" pitchFamily="34" charset="0"/>
              <a:buChar char="•"/>
            </a:pPr>
            <a:endParaRPr lang="en-GB" sz="2000" dirty="0">
              <a:solidFill>
                <a:schemeClr val="tx2"/>
              </a:solidFill>
            </a:endParaRPr>
          </a:p>
          <a:p>
            <a:pPr marL="285750" indent="-285750">
              <a:buFont typeface="Arial" panose="020B0604020202020204" pitchFamily="34" charset="0"/>
              <a:buChar char="•"/>
            </a:pPr>
            <a:r>
              <a:rPr lang="en-GB" sz="2000" dirty="0">
                <a:solidFill>
                  <a:schemeClr val="tx2"/>
                </a:solidFill>
              </a:rPr>
              <a:t>Heston under WMC achieves the best overall fit, capturing smile/skew more effectively while maintaining stability (low KL divergence)</a:t>
            </a:r>
          </a:p>
          <a:p>
            <a:pPr marL="285750" indent="-285750">
              <a:buFont typeface="Arial" panose="020B0604020202020204" pitchFamily="34" charset="0"/>
              <a:buChar char="•"/>
            </a:pPr>
            <a:endParaRPr lang="en-GB" sz="2000" dirty="0">
              <a:solidFill>
                <a:schemeClr val="tx2"/>
              </a:solidFill>
            </a:endParaRPr>
          </a:p>
          <a:p>
            <a:pPr marL="285750" indent="-285750">
              <a:buFont typeface="Arial" panose="020B0604020202020204" pitchFamily="34" charset="0"/>
              <a:buChar char="•"/>
            </a:pPr>
            <a:r>
              <a:rPr lang="en-GB" sz="2000" dirty="0">
                <a:solidFill>
                  <a:schemeClr val="tx2"/>
                </a:solidFill>
              </a:rPr>
              <a:t>WMC-BSM shows higher KL divergence and lower effective number of paths than WMC-Heston (more aggressive reweighting)</a:t>
            </a:r>
          </a:p>
          <a:p>
            <a:pPr marL="285750" indent="-285750">
              <a:buFont typeface="Arial" panose="020B0604020202020204" pitchFamily="34" charset="0"/>
              <a:buChar char="•"/>
            </a:pPr>
            <a:endParaRPr lang="en-GB" sz="2000" dirty="0">
              <a:solidFill>
                <a:schemeClr val="tx2"/>
              </a:solidFill>
            </a:endParaRPr>
          </a:p>
          <a:p>
            <a:pPr marL="285750" indent="-285750">
              <a:buFont typeface="Arial" panose="020B0604020202020204" pitchFamily="34" charset="0"/>
              <a:buChar char="•"/>
            </a:pPr>
            <a:r>
              <a:rPr lang="en-GB" sz="2000" dirty="0">
                <a:solidFill>
                  <a:schemeClr val="tx2"/>
                </a:solidFill>
              </a:rPr>
              <a:t>Computation speed for WMC-BSM calibration (~3s) which is faster than WMC-Heston (~6s), but both are practical for real-world usage</a:t>
            </a:r>
          </a:p>
          <a:p>
            <a:endParaRPr lang="en-GB" sz="2000" dirty="0">
              <a:solidFill>
                <a:schemeClr val="tx2"/>
              </a:solidFill>
            </a:endParaRPr>
          </a:p>
          <a:p>
            <a:pPr marL="285750" indent="-285750">
              <a:buFont typeface="Arial" panose="020B0604020202020204" pitchFamily="34" charset="0"/>
              <a:buChar char="•"/>
            </a:pPr>
            <a:r>
              <a:rPr lang="en-GB" sz="2000" dirty="0">
                <a:solidFill>
                  <a:schemeClr val="tx2"/>
                </a:solidFill>
              </a:rPr>
              <a:t>WMC provides a flexible and model-agnostic enhancement for market-consistent pricing without altering base model dynamics.</a:t>
            </a:r>
          </a:p>
        </p:txBody>
      </p:sp>
    </p:spTree>
    <p:extLst>
      <p:ext uri="{BB962C8B-B14F-4D97-AF65-F5344CB8AC3E}">
        <p14:creationId xmlns:p14="http://schemas.microsoft.com/office/powerpoint/2010/main" val="428614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8B843B-5A65-2392-C0B5-7641F9351561}"/>
              </a:ext>
            </a:extLst>
          </p:cNvPr>
          <p:cNvSpPr>
            <a:spLocks noGrp="1"/>
          </p:cNvSpPr>
          <p:nvPr>
            <p:ph type="title"/>
          </p:nvPr>
        </p:nvSpPr>
        <p:spPr>
          <a:xfrm>
            <a:off x="919162" y="2381837"/>
            <a:ext cx="10353675" cy="2094326"/>
          </a:xfrm>
        </p:spPr>
        <p:txBody>
          <a:bodyPr>
            <a:normAutofit/>
          </a:bodyPr>
          <a:lstStyle/>
          <a:p>
            <a:r>
              <a:rPr lang="en-US" b="1" dirty="0">
                <a:solidFill>
                  <a:schemeClr val="tx1"/>
                </a:solidFill>
              </a:rPr>
              <a:t>THANK YOU FOR LISTENING</a:t>
            </a:r>
            <a:br>
              <a:rPr lang="en-US" b="1" dirty="0">
                <a:solidFill>
                  <a:schemeClr val="tx1"/>
                </a:solidFill>
              </a:rPr>
            </a:br>
            <a:br>
              <a:rPr lang="en-US" b="1" dirty="0">
                <a:solidFill>
                  <a:schemeClr val="tx1"/>
                </a:solidFill>
              </a:rPr>
            </a:br>
            <a:r>
              <a:rPr lang="en-US" b="1" dirty="0">
                <a:solidFill>
                  <a:schemeClr val="tx1"/>
                </a:solidFill>
              </a:rPr>
              <a:t>ANY QUESTIONS ?</a:t>
            </a:r>
            <a:endParaRPr lang="en-GB" b="1" dirty="0">
              <a:solidFill>
                <a:schemeClr val="tx1"/>
              </a:solidFill>
            </a:endParaRPr>
          </a:p>
        </p:txBody>
      </p:sp>
    </p:spTree>
    <p:extLst>
      <p:ext uri="{BB962C8B-B14F-4D97-AF65-F5344CB8AC3E}">
        <p14:creationId xmlns:p14="http://schemas.microsoft.com/office/powerpoint/2010/main" val="139713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6462-53FF-6653-76B9-FAA92B6517CD}"/>
              </a:ext>
            </a:extLst>
          </p:cNvPr>
          <p:cNvSpPr>
            <a:spLocks noGrp="1"/>
          </p:cNvSpPr>
          <p:nvPr>
            <p:ph type="title"/>
          </p:nvPr>
        </p:nvSpPr>
        <p:spPr>
          <a:xfrm>
            <a:off x="4790928" y="62711"/>
            <a:ext cx="2610144" cy="970450"/>
          </a:xfrm>
        </p:spPr>
        <p:txBody>
          <a:bodyPr>
            <a:normAutofit/>
          </a:bodyPr>
          <a:lstStyle/>
          <a:p>
            <a:r>
              <a:rPr lang="en-US" sz="3000" b="1" noProof="0" dirty="0">
                <a:solidFill>
                  <a:schemeClr val="tx1"/>
                </a:solidFill>
              </a:rPr>
              <a:t>Motivation</a:t>
            </a:r>
          </a:p>
        </p:txBody>
      </p:sp>
      <p:sp>
        <p:nvSpPr>
          <p:cNvPr id="5" name="Title 1">
            <a:extLst>
              <a:ext uri="{FF2B5EF4-FFF2-40B4-BE49-F238E27FC236}">
                <a16:creationId xmlns:a16="http://schemas.microsoft.com/office/drawing/2014/main" id="{91FC4F78-8E90-806B-DE94-59DCC0517DDD}"/>
              </a:ext>
            </a:extLst>
          </p:cNvPr>
          <p:cNvSpPr txBox="1">
            <a:spLocks/>
          </p:cNvSpPr>
          <p:nvPr/>
        </p:nvSpPr>
        <p:spPr>
          <a:xfrm>
            <a:off x="3900584" y="1923347"/>
            <a:ext cx="4390818"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noProof="0" dirty="0">
                <a:solidFill>
                  <a:schemeClr val="tx1"/>
                </a:solidFill>
              </a:rPr>
              <a:t>Research Question</a:t>
            </a:r>
          </a:p>
        </p:txBody>
      </p:sp>
      <p:sp>
        <p:nvSpPr>
          <p:cNvPr id="6" name="Title 1">
            <a:extLst>
              <a:ext uri="{FF2B5EF4-FFF2-40B4-BE49-F238E27FC236}">
                <a16:creationId xmlns:a16="http://schemas.microsoft.com/office/drawing/2014/main" id="{12358811-D117-2B0F-B762-49D41C70DD88}"/>
              </a:ext>
            </a:extLst>
          </p:cNvPr>
          <p:cNvSpPr txBox="1">
            <a:spLocks/>
          </p:cNvSpPr>
          <p:nvPr/>
        </p:nvSpPr>
        <p:spPr>
          <a:xfrm>
            <a:off x="3900591" y="4116706"/>
            <a:ext cx="4390818"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noProof="0" dirty="0">
                <a:solidFill>
                  <a:schemeClr val="tx1"/>
                </a:solidFill>
              </a:rPr>
              <a:t>Key Contributions</a:t>
            </a:r>
          </a:p>
        </p:txBody>
      </p:sp>
      <p:sp>
        <p:nvSpPr>
          <p:cNvPr id="15" name="Rectangle 8">
            <a:extLst>
              <a:ext uri="{FF2B5EF4-FFF2-40B4-BE49-F238E27FC236}">
                <a16:creationId xmlns:a16="http://schemas.microsoft.com/office/drawing/2014/main" id="{1AA4DDDE-F4D9-F23F-AB4E-983E9E2D3704}"/>
              </a:ext>
            </a:extLst>
          </p:cNvPr>
          <p:cNvSpPr>
            <a:spLocks noChangeArrowheads="1"/>
          </p:cNvSpPr>
          <p:nvPr/>
        </p:nvSpPr>
        <p:spPr bwMode="auto">
          <a:xfrm>
            <a:off x="1669551" y="372190"/>
            <a:ext cx="8852883" cy="1926565"/>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Market option prices show volatility smiles &amp; skews</a:t>
            </a:r>
          </a:p>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BSM assumes constant volatility → fails to fit the full implied volatility surface</a:t>
            </a:r>
          </a:p>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Heston captures smiles/skews but can still leave residual mispricing after calibration</a:t>
            </a:r>
          </a:p>
        </p:txBody>
      </p:sp>
      <p:sp>
        <p:nvSpPr>
          <p:cNvPr id="17" name="TextBox 16">
            <a:extLst>
              <a:ext uri="{FF2B5EF4-FFF2-40B4-BE49-F238E27FC236}">
                <a16:creationId xmlns:a16="http://schemas.microsoft.com/office/drawing/2014/main" id="{F5D3DBDB-0772-7035-49B7-7C312CAF6D82}"/>
              </a:ext>
            </a:extLst>
          </p:cNvPr>
          <p:cNvSpPr txBox="1"/>
          <p:nvPr/>
        </p:nvSpPr>
        <p:spPr>
          <a:xfrm>
            <a:off x="1997233" y="2359603"/>
            <a:ext cx="8197517" cy="1926565"/>
          </a:xfrm>
          <a:custGeom>
            <a:avLst/>
            <a:gdLst>
              <a:gd name="connsiteX0" fmla="*/ 0 w 6112042"/>
              <a:gd name="connsiteY0" fmla="*/ 0 h 4524315"/>
              <a:gd name="connsiteX1" fmla="*/ 6112042 w 6112042"/>
              <a:gd name="connsiteY1" fmla="*/ 0 h 4524315"/>
              <a:gd name="connsiteX2" fmla="*/ 6112042 w 6112042"/>
              <a:gd name="connsiteY2" fmla="*/ 4524315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5983705 w 6112042"/>
              <a:gd name="connsiteY2" fmla="*/ 2871978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6006035 w 6112042"/>
              <a:gd name="connsiteY2" fmla="*/ 4426811 h 4524315"/>
              <a:gd name="connsiteX3" fmla="*/ 0 w 6112042"/>
              <a:gd name="connsiteY3" fmla="*/ 4524315 h 4524315"/>
              <a:gd name="connsiteX4" fmla="*/ 0 w 6112042"/>
              <a:gd name="connsiteY4" fmla="*/ 0 h 452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042" h="4524315">
                <a:moveTo>
                  <a:pt x="0" y="0"/>
                </a:moveTo>
                <a:lnTo>
                  <a:pt x="6112042" y="0"/>
                </a:lnTo>
                <a:lnTo>
                  <a:pt x="6006035" y="4426811"/>
                </a:lnTo>
                <a:lnTo>
                  <a:pt x="0" y="4524315"/>
                </a:lnTo>
                <a:lnTo>
                  <a:pt x="0" y="0"/>
                </a:lnTo>
                <a:close/>
              </a:path>
            </a:pathLst>
          </a:custGeom>
          <a:effectLst>
            <a:outerShdw blurRad="25400" dir="17880000">
              <a:srgbClr val="000000">
                <a:alpha val="46000"/>
              </a:srgbClr>
            </a:outerShdw>
          </a:effectLst>
        </p:spPr>
        <p:txBody>
          <a:bodyPr vert="horz" lIns="91440" tIns="45720" rIns="91440" bIns="45720" rtlCol="0" anchor="ctr">
            <a:normAutofit/>
          </a:bodyPr>
          <a:lstStyle>
            <a:lvl1pPr algn="ctr">
              <a:spcBef>
                <a:spcPct val="0"/>
              </a:spcBef>
              <a:buNone/>
              <a:defRPr sz="3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1800" b="1" noProof="0" dirty="0"/>
              <a:t>How effectively can Weighted Monte Carlo (WMC), via entropy reweighting of simulation paths, reduce pricing error and variance to match observed market quotes when the base models (BSM, Heston) are mis-calibrated?</a:t>
            </a:r>
          </a:p>
        </p:txBody>
      </p:sp>
      <p:sp>
        <p:nvSpPr>
          <p:cNvPr id="18" name="Rectangle 9">
            <a:extLst>
              <a:ext uri="{FF2B5EF4-FFF2-40B4-BE49-F238E27FC236}">
                <a16:creationId xmlns:a16="http://schemas.microsoft.com/office/drawing/2014/main" id="{F3859005-7566-C590-F13A-14258FBB61BA}"/>
              </a:ext>
            </a:extLst>
          </p:cNvPr>
          <p:cNvSpPr>
            <a:spLocks noChangeArrowheads="1"/>
          </p:cNvSpPr>
          <p:nvPr/>
        </p:nvSpPr>
        <p:spPr bwMode="auto">
          <a:xfrm>
            <a:off x="2163494" y="4451290"/>
            <a:ext cx="7864993" cy="240671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cs typeface="Trebuchet MS"/>
              </a:rPr>
              <a:t>Stability (Kullback–Leibler divergence, effective number of paths)</a:t>
            </a:r>
            <a:endPar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Accuracy (mean &amp; median absolute errors)</a:t>
            </a:r>
          </a:p>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Computation speed.</a:t>
            </a:r>
          </a:p>
          <a:p>
            <a:pPr algn="ctr">
              <a:spcBef>
                <a:spcPct val="0"/>
              </a:spcBef>
            </a:pPr>
            <a:endPar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Tree>
    <p:extLst>
      <p:ext uri="{BB962C8B-B14F-4D97-AF65-F5344CB8AC3E}">
        <p14:creationId xmlns:p14="http://schemas.microsoft.com/office/powerpoint/2010/main" val="1542858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204A2F9-234F-833F-BB43-EC7FF57338D9}"/>
              </a:ext>
            </a:extLst>
          </p:cNvPr>
          <p:cNvSpPr>
            <a:spLocks noGrp="1"/>
          </p:cNvSpPr>
          <p:nvPr>
            <p:ph type="title"/>
          </p:nvPr>
        </p:nvSpPr>
        <p:spPr>
          <a:xfrm>
            <a:off x="4790928" y="126880"/>
            <a:ext cx="2610144" cy="970450"/>
          </a:xfrm>
        </p:spPr>
        <p:txBody>
          <a:bodyPr>
            <a:normAutofit/>
          </a:bodyPr>
          <a:lstStyle/>
          <a:p>
            <a:r>
              <a:rPr lang="en-US" sz="3000" b="1" noProof="0" dirty="0">
                <a:solidFill>
                  <a:schemeClr val="tx1"/>
                </a:solidFill>
              </a:rPr>
              <a:t>Dataset</a:t>
            </a:r>
          </a:p>
        </p:txBody>
      </p:sp>
      <p:sp>
        <p:nvSpPr>
          <p:cNvPr id="15" name="Title 1">
            <a:extLst>
              <a:ext uri="{FF2B5EF4-FFF2-40B4-BE49-F238E27FC236}">
                <a16:creationId xmlns:a16="http://schemas.microsoft.com/office/drawing/2014/main" id="{0A96DC76-F0C4-E7B7-CBC8-057772448511}"/>
              </a:ext>
            </a:extLst>
          </p:cNvPr>
          <p:cNvSpPr txBox="1">
            <a:spLocks/>
          </p:cNvSpPr>
          <p:nvPr/>
        </p:nvSpPr>
        <p:spPr>
          <a:xfrm>
            <a:off x="3257712" y="2332778"/>
            <a:ext cx="5676553"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noProof="0" dirty="0">
                <a:solidFill>
                  <a:schemeClr val="tx1"/>
                </a:solidFill>
              </a:rPr>
              <a:t>Calibration / Evaluation Split</a:t>
            </a:r>
          </a:p>
        </p:txBody>
      </p:sp>
      <p:sp>
        <p:nvSpPr>
          <p:cNvPr id="16" name="Title 1">
            <a:extLst>
              <a:ext uri="{FF2B5EF4-FFF2-40B4-BE49-F238E27FC236}">
                <a16:creationId xmlns:a16="http://schemas.microsoft.com/office/drawing/2014/main" id="{0BFF5850-1F10-5BB3-441E-001078BD1FA1}"/>
              </a:ext>
            </a:extLst>
          </p:cNvPr>
          <p:cNvSpPr txBox="1">
            <a:spLocks/>
          </p:cNvSpPr>
          <p:nvPr/>
        </p:nvSpPr>
        <p:spPr>
          <a:xfrm>
            <a:off x="3900578" y="4060382"/>
            <a:ext cx="4390818"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noProof="0" dirty="0">
                <a:solidFill>
                  <a:schemeClr val="tx1"/>
                </a:solidFill>
              </a:rPr>
              <a:t>Implementation Details</a:t>
            </a:r>
          </a:p>
        </p:txBody>
      </p:sp>
      <p:sp>
        <p:nvSpPr>
          <p:cNvPr id="17" name="Rectangle 8">
            <a:extLst>
              <a:ext uri="{FF2B5EF4-FFF2-40B4-BE49-F238E27FC236}">
                <a16:creationId xmlns:a16="http://schemas.microsoft.com/office/drawing/2014/main" id="{FA939FED-C8D4-CA8D-B90E-5F31D08F9A26}"/>
              </a:ext>
            </a:extLst>
          </p:cNvPr>
          <p:cNvSpPr>
            <a:spLocks noChangeArrowheads="1"/>
          </p:cNvSpPr>
          <p:nvPr/>
        </p:nvSpPr>
        <p:spPr bwMode="auto">
          <a:xfrm>
            <a:off x="2212609" y="799151"/>
            <a:ext cx="7987800" cy="1815431"/>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Risk-free rate: U.S. Treasury yields (matched maturities, constant if missing)</a:t>
            </a:r>
          </a:p>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Options: European call options — 18 July 2025 snapshot</a:t>
            </a:r>
            <a:endPar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Underlying: S&amp;P 500 index (ticker: ^GSPC)</a:t>
            </a:r>
          </a:p>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Size: 361 options, maturities &lt; 1 year.</a:t>
            </a:r>
          </a:p>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Prices: mid-point (bid/ask)</a:t>
            </a:r>
          </a:p>
        </p:txBody>
      </p:sp>
      <p:sp>
        <p:nvSpPr>
          <p:cNvPr id="18" name="TextBox 17">
            <a:extLst>
              <a:ext uri="{FF2B5EF4-FFF2-40B4-BE49-F238E27FC236}">
                <a16:creationId xmlns:a16="http://schemas.microsoft.com/office/drawing/2014/main" id="{7D944CA6-0A65-AFE4-042A-8847526DB9AC}"/>
              </a:ext>
            </a:extLst>
          </p:cNvPr>
          <p:cNvSpPr txBox="1"/>
          <p:nvPr/>
        </p:nvSpPr>
        <p:spPr>
          <a:xfrm>
            <a:off x="2163491" y="2603399"/>
            <a:ext cx="7864993" cy="1671587"/>
          </a:xfrm>
          <a:custGeom>
            <a:avLst/>
            <a:gdLst>
              <a:gd name="connsiteX0" fmla="*/ 0 w 6112042"/>
              <a:gd name="connsiteY0" fmla="*/ 0 h 4524315"/>
              <a:gd name="connsiteX1" fmla="*/ 6112042 w 6112042"/>
              <a:gd name="connsiteY1" fmla="*/ 0 h 4524315"/>
              <a:gd name="connsiteX2" fmla="*/ 6112042 w 6112042"/>
              <a:gd name="connsiteY2" fmla="*/ 4524315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5983705 w 6112042"/>
              <a:gd name="connsiteY2" fmla="*/ 2871978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6006035 w 6112042"/>
              <a:gd name="connsiteY2" fmla="*/ 4426811 h 4524315"/>
              <a:gd name="connsiteX3" fmla="*/ 0 w 6112042"/>
              <a:gd name="connsiteY3" fmla="*/ 4524315 h 4524315"/>
              <a:gd name="connsiteX4" fmla="*/ 0 w 6112042"/>
              <a:gd name="connsiteY4" fmla="*/ 0 h 452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042" h="4524315">
                <a:moveTo>
                  <a:pt x="0" y="0"/>
                </a:moveTo>
                <a:lnTo>
                  <a:pt x="6112042" y="0"/>
                </a:lnTo>
                <a:lnTo>
                  <a:pt x="6006035" y="4426811"/>
                </a:lnTo>
                <a:lnTo>
                  <a:pt x="0" y="4524315"/>
                </a:lnTo>
                <a:lnTo>
                  <a:pt x="0" y="0"/>
                </a:lnTo>
                <a:close/>
              </a:path>
            </a:pathLst>
          </a:custGeom>
          <a:effectLst>
            <a:outerShdw blurRad="25400" dir="17880000">
              <a:srgbClr val="000000">
                <a:alpha val="46000"/>
              </a:srgbClr>
            </a:outerShdw>
          </a:effectLst>
        </p:spPr>
        <p:txBody>
          <a:bodyPr vert="horz" lIns="91440" tIns="45720" rIns="91440" bIns="45720" rtlCol="0" anchor="ctr">
            <a:normAutofit/>
          </a:bodyPr>
          <a:lstStyle>
            <a:lvl1pPr algn="ctr">
              <a:spcBef>
                <a:spcPct val="0"/>
              </a:spcBef>
              <a:buNone/>
              <a:defRPr sz="3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endParaRPr lang="en-US" sz="1800" noProof="0" dirty="0">
              <a:effectLst/>
            </a:endParaRPr>
          </a:p>
          <a:p>
            <a:r>
              <a:rPr lang="en-US" sz="1800" noProof="0" dirty="0">
                <a:effectLst/>
              </a:rPr>
              <a:t>30 options &amp; 6 forwards for weights calibration (WMC-BSM &amp; WMC-Heston) </a:t>
            </a:r>
          </a:p>
          <a:p>
            <a:r>
              <a:rPr lang="en-US" sz="1800" noProof="0" dirty="0">
                <a:effectLst/>
              </a:rPr>
              <a:t>78 options for parameter calibration (BSM, Heston parameters) </a:t>
            </a:r>
          </a:p>
          <a:p>
            <a:r>
              <a:rPr lang="en-US" sz="1800" noProof="0" dirty="0">
                <a:effectLst/>
              </a:rPr>
              <a:t>Full 361-option set for out-of-sample evaluation</a:t>
            </a:r>
          </a:p>
        </p:txBody>
      </p:sp>
      <p:sp>
        <p:nvSpPr>
          <p:cNvPr id="19" name="Rectangle 9">
            <a:extLst>
              <a:ext uri="{FF2B5EF4-FFF2-40B4-BE49-F238E27FC236}">
                <a16:creationId xmlns:a16="http://schemas.microsoft.com/office/drawing/2014/main" id="{79A7B6FC-AEAC-0A95-4979-57178DF9D860}"/>
              </a:ext>
            </a:extLst>
          </p:cNvPr>
          <p:cNvSpPr>
            <a:spLocks noChangeArrowheads="1"/>
          </p:cNvSpPr>
          <p:nvPr/>
        </p:nvSpPr>
        <p:spPr bwMode="auto">
          <a:xfrm>
            <a:off x="2950654" y="4994348"/>
            <a:ext cx="6290691" cy="1216621"/>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Language: Python 3.11.9 (Visual Studio Code, Windows 11)</a:t>
            </a:r>
          </a:p>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Optimization: L-BFGS-B, gradient tolerance 1e−12 (WMC)</a:t>
            </a:r>
          </a:p>
          <a:p>
            <a:pPr algn="ctr">
              <a:spcBef>
                <a:spcPct val="0"/>
              </a:spcBef>
            </a:pPr>
            <a:r>
              <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cs typeface="Trebuchet MS"/>
              </a:rPr>
              <a:t>Simulation: 50,000 Monte Carlo paths</a:t>
            </a:r>
          </a:p>
          <a:p>
            <a:pPr algn="ctr">
              <a:spcBef>
                <a:spcPct val="0"/>
              </a:spcBef>
            </a:pPr>
            <a:endPar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a:p>
            <a:pPr algn="ctr">
              <a:spcBef>
                <a:spcPct val="0"/>
              </a:spcBef>
            </a:pPr>
            <a:endParaRPr lang="en-US" noProof="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endParaRPr>
          </a:p>
        </p:txBody>
      </p:sp>
    </p:spTree>
    <p:extLst>
      <p:ext uri="{BB962C8B-B14F-4D97-AF65-F5344CB8AC3E}">
        <p14:creationId xmlns:p14="http://schemas.microsoft.com/office/powerpoint/2010/main" val="30409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7807D97-7645-1CAF-856E-7A4A7A5FEF8F}"/>
              </a:ext>
            </a:extLst>
          </p:cNvPr>
          <p:cNvSpPr txBox="1">
            <a:spLocks/>
          </p:cNvSpPr>
          <p:nvPr/>
        </p:nvSpPr>
        <p:spPr>
          <a:xfrm>
            <a:off x="-256893" y="538809"/>
            <a:ext cx="6659668"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noProof="0" dirty="0">
                <a:solidFill>
                  <a:schemeClr val="tx1"/>
                </a:solidFill>
              </a:rPr>
              <a:t>BSM Model (constant volatility)</a:t>
            </a:r>
          </a:p>
        </p:txBody>
      </p:sp>
      <p:sp>
        <p:nvSpPr>
          <p:cNvPr id="10" name="Title 1">
            <a:extLst>
              <a:ext uri="{FF2B5EF4-FFF2-40B4-BE49-F238E27FC236}">
                <a16:creationId xmlns:a16="http://schemas.microsoft.com/office/drawing/2014/main" id="{3394A26A-05C1-461B-9961-2B9844A1FB6D}"/>
              </a:ext>
            </a:extLst>
          </p:cNvPr>
          <p:cNvSpPr txBox="1">
            <a:spLocks/>
          </p:cNvSpPr>
          <p:nvPr/>
        </p:nvSpPr>
        <p:spPr>
          <a:xfrm>
            <a:off x="-611795" y="2646436"/>
            <a:ext cx="6659668"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noProof="0" dirty="0">
                <a:solidFill>
                  <a:schemeClr val="tx1"/>
                </a:solidFill>
              </a:rPr>
              <a:t>Closed Form of BSM Model</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E4D3FCB-91C8-1892-801D-C23A0B879C1E}"/>
                  </a:ext>
                </a:extLst>
              </p:cNvPr>
              <p:cNvSpPr txBox="1"/>
              <p:nvPr/>
            </p:nvSpPr>
            <p:spPr>
              <a:xfrm>
                <a:off x="4960" y="3297756"/>
                <a:ext cx="6135962" cy="968340"/>
              </a:xfrm>
              <a:custGeom>
                <a:avLst/>
                <a:gdLst>
                  <a:gd name="connsiteX0" fmla="*/ 0 w 6112042"/>
                  <a:gd name="connsiteY0" fmla="*/ 0 h 4524315"/>
                  <a:gd name="connsiteX1" fmla="*/ 6112042 w 6112042"/>
                  <a:gd name="connsiteY1" fmla="*/ 0 h 4524315"/>
                  <a:gd name="connsiteX2" fmla="*/ 6112042 w 6112042"/>
                  <a:gd name="connsiteY2" fmla="*/ 4524315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5983705 w 6112042"/>
                  <a:gd name="connsiteY2" fmla="*/ 2871978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6006035 w 6112042"/>
                  <a:gd name="connsiteY2" fmla="*/ 4426811 h 4524315"/>
                  <a:gd name="connsiteX3" fmla="*/ 0 w 6112042"/>
                  <a:gd name="connsiteY3" fmla="*/ 4524315 h 4524315"/>
                  <a:gd name="connsiteX4" fmla="*/ 0 w 6112042"/>
                  <a:gd name="connsiteY4" fmla="*/ 0 h 452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042" h="4524315">
                    <a:moveTo>
                      <a:pt x="0" y="0"/>
                    </a:moveTo>
                    <a:lnTo>
                      <a:pt x="6112042" y="0"/>
                    </a:lnTo>
                    <a:lnTo>
                      <a:pt x="6006035" y="4426811"/>
                    </a:lnTo>
                    <a:lnTo>
                      <a:pt x="0" y="4524315"/>
                    </a:lnTo>
                    <a:lnTo>
                      <a:pt x="0" y="0"/>
                    </a:lnTo>
                    <a:close/>
                  </a:path>
                </a:pathLst>
              </a:custGeom>
              <a:effectLst>
                <a:outerShdw blurRad="25400" dir="17880000">
                  <a:srgbClr val="000000">
                    <a:alpha val="46000"/>
                  </a:srgbClr>
                </a:outerShdw>
              </a:effectLst>
            </p:spPr>
            <p:txBody>
              <a:bodyPr vert="horz" lIns="91440" tIns="45720" rIns="91440" bIns="45720" rtlCol="0" anchor="ctr">
                <a:normAutofit/>
              </a:bodyPr>
              <a:lstStyle>
                <a:lvl1pPr algn="ctr">
                  <a:spcBef>
                    <a:spcPct val="0"/>
                  </a:spcBef>
                  <a:buNone/>
                  <a:defRPr sz="3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000" dirty="0">
                    <a:solidFill>
                      <a:schemeClr val="tx2">
                        <a:lumMod val="90000"/>
                      </a:schemeClr>
                    </a:solidFill>
                    <a:effectLst/>
                  </a:rPr>
                  <a:t>European call price: </a:t>
                </a:r>
                <a14:m>
                  <m:oMath xmlns:m="http://schemas.openxmlformats.org/officeDocument/2006/math">
                    <m:r>
                      <a:rPr lang="en-US" sz="2000" i="1">
                        <a:solidFill>
                          <a:schemeClr val="tx2">
                            <a:lumMod val="90000"/>
                          </a:schemeClr>
                        </a:solidFill>
                        <a:latin typeface="Cambria Math" panose="02040503050406030204" pitchFamily="18" charset="0"/>
                      </a:rPr>
                      <m:t>𝐶</m:t>
                    </m:r>
                    <m:r>
                      <a:rPr lang="en-US" sz="2000" i="1">
                        <a:solidFill>
                          <a:schemeClr val="tx2">
                            <a:lumMod val="90000"/>
                          </a:schemeClr>
                        </a:solidFill>
                        <a:latin typeface="Cambria Math" panose="02040503050406030204" pitchFamily="18" charset="0"/>
                      </a:rPr>
                      <m:t> = </m:t>
                    </m:r>
                    <m:sSup>
                      <m:sSupPr>
                        <m:ctrlPr>
                          <a:rPr lang="en-US" sz="2000" i="1">
                            <a:solidFill>
                              <a:schemeClr val="tx2">
                                <a:lumMod val="90000"/>
                              </a:schemeClr>
                            </a:solidFill>
                            <a:latin typeface="Cambria Math" panose="02040503050406030204" pitchFamily="18" charset="0"/>
                          </a:rPr>
                        </m:ctrlPr>
                      </m:sSupPr>
                      <m:e>
                        <m:r>
                          <a:rPr lang="en-US" sz="2000" i="1">
                            <a:solidFill>
                              <a:schemeClr val="tx2">
                                <a:lumMod val="90000"/>
                              </a:schemeClr>
                            </a:solidFill>
                            <a:latin typeface="Cambria Math" panose="02040503050406030204" pitchFamily="18" charset="0"/>
                          </a:rPr>
                          <m:t>𝑆</m:t>
                        </m:r>
                      </m:e>
                      <m:sup>
                        <m:r>
                          <a:rPr lang="en-US" sz="2000" i="1">
                            <a:solidFill>
                              <a:schemeClr val="tx2">
                                <a:lumMod val="90000"/>
                              </a:schemeClr>
                            </a:solidFill>
                            <a:latin typeface="Cambria Math" panose="02040503050406030204" pitchFamily="18" charset="0"/>
                          </a:rPr>
                          <m:t>0</m:t>
                        </m:r>
                      </m:sup>
                    </m:sSup>
                    <m:r>
                      <a:rPr lang="en-US" sz="2000" i="1">
                        <a:solidFill>
                          <a:schemeClr val="tx2">
                            <a:lumMod val="90000"/>
                          </a:schemeClr>
                        </a:solidFill>
                        <a:latin typeface="Cambria Math" panose="02040503050406030204" pitchFamily="18" charset="0"/>
                      </a:rPr>
                      <m:t>𝑁</m:t>
                    </m:r>
                    <m:d>
                      <m:dPr>
                        <m:ctrlPr>
                          <a:rPr lang="en-US" sz="2000" i="1">
                            <a:solidFill>
                              <a:schemeClr val="tx2">
                                <a:lumMod val="90000"/>
                              </a:schemeClr>
                            </a:solidFill>
                            <a:latin typeface="Cambria Math" panose="02040503050406030204" pitchFamily="18" charset="0"/>
                          </a:rPr>
                        </m:ctrlPr>
                      </m:dPr>
                      <m:e>
                        <m:sSup>
                          <m:sSupPr>
                            <m:ctrlPr>
                              <a:rPr lang="en-US" sz="2000" i="1">
                                <a:solidFill>
                                  <a:schemeClr val="tx2">
                                    <a:lumMod val="90000"/>
                                  </a:schemeClr>
                                </a:solidFill>
                                <a:latin typeface="Cambria Math" panose="02040503050406030204" pitchFamily="18" charset="0"/>
                              </a:rPr>
                            </m:ctrlPr>
                          </m:sSupPr>
                          <m:e>
                            <m:r>
                              <a:rPr lang="en-US" sz="2000" i="1">
                                <a:solidFill>
                                  <a:schemeClr val="tx2">
                                    <a:lumMod val="90000"/>
                                  </a:schemeClr>
                                </a:solidFill>
                                <a:latin typeface="Cambria Math" panose="02040503050406030204" pitchFamily="18" charset="0"/>
                              </a:rPr>
                              <m:t>𝑑</m:t>
                            </m:r>
                          </m:e>
                          <m:sup>
                            <m:r>
                              <a:rPr lang="en-US" sz="2000" i="1">
                                <a:solidFill>
                                  <a:schemeClr val="tx2">
                                    <a:lumMod val="90000"/>
                                  </a:schemeClr>
                                </a:solidFill>
                                <a:latin typeface="Cambria Math" panose="02040503050406030204" pitchFamily="18" charset="0"/>
                              </a:rPr>
                              <m:t>1</m:t>
                            </m:r>
                          </m:sup>
                        </m:sSup>
                      </m:e>
                    </m:d>
                    <m:r>
                      <a:rPr lang="en-US" sz="2000" i="1">
                        <a:solidFill>
                          <a:schemeClr val="tx2">
                            <a:lumMod val="90000"/>
                          </a:schemeClr>
                        </a:solidFill>
                        <a:latin typeface="Cambria Math" panose="02040503050406030204" pitchFamily="18" charset="0"/>
                      </a:rPr>
                      <m:t>– </m:t>
                    </m:r>
                    <m:r>
                      <a:rPr lang="en-US" sz="2000" i="1">
                        <a:solidFill>
                          <a:schemeClr val="tx2">
                            <a:lumMod val="90000"/>
                          </a:schemeClr>
                        </a:solidFill>
                        <a:latin typeface="Cambria Math" panose="02040503050406030204" pitchFamily="18" charset="0"/>
                      </a:rPr>
                      <m:t>𝐾</m:t>
                    </m:r>
                    <m:r>
                      <a:rPr lang="en-US" sz="2000" i="1">
                        <a:solidFill>
                          <a:schemeClr val="tx2">
                            <a:lumMod val="90000"/>
                          </a:schemeClr>
                        </a:solidFill>
                        <a:latin typeface="Cambria Math" panose="02040503050406030204" pitchFamily="18" charset="0"/>
                      </a:rPr>
                      <m:t> </m:t>
                    </m:r>
                    <m:sSup>
                      <m:sSupPr>
                        <m:ctrlPr>
                          <a:rPr lang="en-US" sz="2000" i="1">
                            <a:solidFill>
                              <a:schemeClr val="tx2">
                                <a:lumMod val="90000"/>
                              </a:schemeClr>
                            </a:solidFill>
                            <a:latin typeface="Cambria Math" panose="02040503050406030204" pitchFamily="18" charset="0"/>
                          </a:rPr>
                        </m:ctrlPr>
                      </m:sSupPr>
                      <m:e>
                        <m:r>
                          <a:rPr lang="en-US" sz="2000" i="1">
                            <a:solidFill>
                              <a:schemeClr val="tx2">
                                <a:lumMod val="90000"/>
                              </a:schemeClr>
                            </a:solidFill>
                            <a:latin typeface="Cambria Math" panose="02040503050406030204" pitchFamily="18" charset="0"/>
                          </a:rPr>
                          <m:t>𝑒</m:t>
                        </m:r>
                      </m:e>
                      <m:sup>
                        <m:r>
                          <a:rPr lang="en-US" sz="2000" i="1">
                            <a:solidFill>
                              <a:schemeClr val="tx2">
                                <a:lumMod val="90000"/>
                              </a:schemeClr>
                            </a:solidFill>
                            <a:latin typeface="Cambria Math" panose="02040503050406030204" pitchFamily="18" charset="0"/>
                          </a:rPr>
                          <m:t>–</m:t>
                        </m:r>
                        <m:r>
                          <a:rPr lang="en-US" sz="2000" i="1">
                            <a:solidFill>
                              <a:schemeClr val="tx2">
                                <a:lumMod val="90000"/>
                              </a:schemeClr>
                            </a:solidFill>
                            <a:latin typeface="Cambria Math" panose="02040503050406030204" pitchFamily="18" charset="0"/>
                          </a:rPr>
                          <m:t>𝑟𝑇</m:t>
                        </m:r>
                      </m:sup>
                    </m:sSup>
                    <m:r>
                      <a:rPr lang="en-US" sz="2000" i="1">
                        <a:solidFill>
                          <a:schemeClr val="tx2">
                            <a:lumMod val="90000"/>
                          </a:schemeClr>
                        </a:solidFill>
                        <a:latin typeface="Cambria Math" panose="02040503050406030204" pitchFamily="18" charset="0"/>
                      </a:rPr>
                      <m:t>𝑁</m:t>
                    </m:r>
                    <m:d>
                      <m:dPr>
                        <m:ctrlPr>
                          <a:rPr lang="en-US" sz="2000" i="1">
                            <a:solidFill>
                              <a:schemeClr val="tx2">
                                <a:lumMod val="90000"/>
                              </a:schemeClr>
                            </a:solidFill>
                            <a:latin typeface="Cambria Math" panose="02040503050406030204" pitchFamily="18" charset="0"/>
                          </a:rPr>
                        </m:ctrlPr>
                      </m:dPr>
                      <m:e>
                        <m:sSup>
                          <m:sSupPr>
                            <m:ctrlPr>
                              <a:rPr lang="en-US" sz="2000" i="1">
                                <a:solidFill>
                                  <a:schemeClr val="tx2">
                                    <a:lumMod val="90000"/>
                                  </a:schemeClr>
                                </a:solidFill>
                                <a:latin typeface="Cambria Math" panose="02040503050406030204" pitchFamily="18" charset="0"/>
                              </a:rPr>
                            </m:ctrlPr>
                          </m:sSupPr>
                          <m:e>
                            <m:r>
                              <a:rPr lang="en-US" sz="2000" i="1">
                                <a:solidFill>
                                  <a:schemeClr val="tx2">
                                    <a:lumMod val="90000"/>
                                  </a:schemeClr>
                                </a:solidFill>
                                <a:latin typeface="Cambria Math" panose="02040503050406030204" pitchFamily="18" charset="0"/>
                              </a:rPr>
                              <m:t>𝑑</m:t>
                            </m:r>
                          </m:e>
                          <m:sup>
                            <m:r>
                              <a:rPr lang="en-US" sz="2000" i="1">
                                <a:solidFill>
                                  <a:schemeClr val="tx2">
                                    <a:lumMod val="90000"/>
                                  </a:schemeClr>
                                </a:solidFill>
                                <a:latin typeface="Cambria Math" panose="02040503050406030204" pitchFamily="18" charset="0"/>
                              </a:rPr>
                              <m:t>2</m:t>
                            </m:r>
                          </m:sup>
                        </m:sSup>
                      </m:e>
                    </m:d>
                  </m:oMath>
                </a14:m>
                <a:endParaRPr lang="en-US" sz="2000" dirty="0">
                  <a:solidFill>
                    <a:schemeClr val="tx2">
                      <a:lumMod val="90000"/>
                    </a:schemeClr>
                  </a:solidFill>
                </a:endParaRPr>
              </a:p>
            </p:txBody>
          </p:sp>
        </mc:Choice>
        <mc:Fallback xmlns="">
          <p:sp>
            <p:nvSpPr>
              <p:cNvPr id="11" name="TextBox 10">
                <a:extLst>
                  <a:ext uri="{FF2B5EF4-FFF2-40B4-BE49-F238E27FC236}">
                    <a16:creationId xmlns:a16="http://schemas.microsoft.com/office/drawing/2014/main" id="{2E4D3FCB-91C8-1892-801D-C23A0B879C1E}"/>
                  </a:ext>
                </a:extLst>
              </p:cNvPr>
              <p:cNvSpPr txBox="1">
                <a:spLocks noRot="1" noChangeAspect="1" noMove="1" noResize="1" noEditPoints="1" noAdjustHandles="1" noChangeArrowheads="1" noChangeShapeType="1" noTextEdit="1"/>
              </p:cNvSpPr>
              <p:nvPr/>
            </p:nvSpPr>
            <p:spPr>
              <a:xfrm>
                <a:off x="4960" y="3297756"/>
                <a:ext cx="6135962" cy="968340"/>
              </a:xfrm>
              <a:custGeom>
                <a:avLst/>
                <a:gdLst>
                  <a:gd name="connsiteX0" fmla="*/ 0 w 6112042"/>
                  <a:gd name="connsiteY0" fmla="*/ 0 h 4524315"/>
                  <a:gd name="connsiteX1" fmla="*/ 6112042 w 6112042"/>
                  <a:gd name="connsiteY1" fmla="*/ 0 h 4524315"/>
                  <a:gd name="connsiteX2" fmla="*/ 6112042 w 6112042"/>
                  <a:gd name="connsiteY2" fmla="*/ 4524315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5983705 w 6112042"/>
                  <a:gd name="connsiteY2" fmla="*/ 2871978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6006035 w 6112042"/>
                  <a:gd name="connsiteY2" fmla="*/ 4426811 h 4524315"/>
                  <a:gd name="connsiteX3" fmla="*/ 0 w 6112042"/>
                  <a:gd name="connsiteY3" fmla="*/ 4524315 h 4524315"/>
                  <a:gd name="connsiteX4" fmla="*/ 0 w 6112042"/>
                  <a:gd name="connsiteY4" fmla="*/ 0 h 452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042" h="4524315">
                    <a:moveTo>
                      <a:pt x="0" y="0"/>
                    </a:moveTo>
                    <a:lnTo>
                      <a:pt x="6112042" y="0"/>
                    </a:lnTo>
                    <a:lnTo>
                      <a:pt x="6006035" y="4426811"/>
                    </a:lnTo>
                    <a:lnTo>
                      <a:pt x="0" y="4524315"/>
                    </a:lnTo>
                    <a:lnTo>
                      <a:pt x="0" y="0"/>
                    </a:lnTo>
                    <a:close/>
                  </a:path>
                </a:pathLst>
              </a:custGeom>
              <a:blipFill>
                <a:blip r:embed="rId2"/>
                <a:stretch>
                  <a:fillRect/>
                </a:stretch>
              </a:blipFill>
              <a:effectLst>
                <a:outerShdw blurRad="25400" dir="17880000">
                  <a:srgbClr val="000000">
                    <a:alpha val="46000"/>
                  </a:srgbClr>
                </a:outerShdw>
              </a:effectLst>
            </p:spPr>
            <p:txBody>
              <a:bodyPr/>
              <a:lstStyle/>
              <a:p>
                <a:r>
                  <a:rPr lang="en-GB">
                    <a:noFill/>
                  </a:rPr>
                  <a:t> </a:t>
                </a:r>
              </a:p>
            </p:txBody>
          </p:sp>
        </mc:Fallback>
      </mc:AlternateContent>
      <p:pic>
        <p:nvPicPr>
          <p:cNvPr id="15" name="Picture 14">
            <a:extLst>
              <a:ext uri="{FF2B5EF4-FFF2-40B4-BE49-F238E27FC236}">
                <a16:creationId xmlns:a16="http://schemas.microsoft.com/office/drawing/2014/main" id="{BA508FF1-6477-8E32-0B1E-AAB952A46CA9}"/>
              </a:ext>
            </a:extLst>
          </p:cNvPr>
          <p:cNvPicPr>
            <a:picLocks noChangeAspect="1"/>
          </p:cNvPicPr>
          <p:nvPr/>
        </p:nvPicPr>
        <p:blipFill>
          <a:blip r:embed="rId3"/>
          <a:stretch>
            <a:fillRect/>
          </a:stretch>
        </p:blipFill>
        <p:spPr>
          <a:xfrm>
            <a:off x="375319" y="4191598"/>
            <a:ext cx="5672554" cy="725818"/>
          </a:xfrm>
          <a:prstGeom prst="rect">
            <a:avLst/>
          </a:prstGeom>
        </p:spPr>
      </p:pic>
      <p:pic>
        <p:nvPicPr>
          <p:cNvPr id="17" name="Picture 16">
            <a:extLst>
              <a:ext uri="{FF2B5EF4-FFF2-40B4-BE49-F238E27FC236}">
                <a16:creationId xmlns:a16="http://schemas.microsoft.com/office/drawing/2014/main" id="{97E1D85F-F8B5-D263-1820-73DD14DAFBD4}"/>
              </a:ext>
            </a:extLst>
          </p:cNvPr>
          <p:cNvPicPr>
            <a:picLocks noChangeAspect="1"/>
          </p:cNvPicPr>
          <p:nvPr/>
        </p:nvPicPr>
        <p:blipFill>
          <a:blip r:embed="rId4"/>
          <a:stretch>
            <a:fillRect/>
          </a:stretch>
        </p:blipFill>
        <p:spPr>
          <a:xfrm>
            <a:off x="375318" y="1509259"/>
            <a:ext cx="4446459" cy="734796"/>
          </a:xfrm>
          <a:prstGeom prst="rect">
            <a:avLst/>
          </a:prstGeom>
        </p:spPr>
      </p:pic>
      <p:pic>
        <p:nvPicPr>
          <p:cNvPr id="21" name="Picture 20" descr="A graph with a line&#10;&#10;AI-generated content may be incorrect.">
            <a:extLst>
              <a:ext uri="{FF2B5EF4-FFF2-40B4-BE49-F238E27FC236}">
                <a16:creationId xmlns:a16="http://schemas.microsoft.com/office/drawing/2014/main" id="{11822C86-E3EF-0ACC-02AC-7D91752632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4628" y="1161933"/>
            <a:ext cx="5339335" cy="3939456"/>
          </a:xfrm>
          <a:prstGeom prst="rect">
            <a:avLst/>
          </a:prstGeom>
        </p:spPr>
      </p:pic>
    </p:spTree>
    <p:extLst>
      <p:ext uri="{BB962C8B-B14F-4D97-AF65-F5344CB8AC3E}">
        <p14:creationId xmlns:p14="http://schemas.microsoft.com/office/powerpoint/2010/main" val="2603488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48792F-0676-6B3E-A309-579BE0BE84BC}"/>
              </a:ext>
            </a:extLst>
          </p:cNvPr>
          <p:cNvSpPr txBox="1">
            <a:spLocks/>
          </p:cNvSpPr>
          <p:nvPr/>
        </p:nvSpPr>
        <p:spPr>
          <a:xfrm>
            <a:off x="2766165" y="80431"/>
            <a:ext cx="6659668"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noProof="0" dirty="0">
                <a:solidFill>
                  <a:schemeClr val="tx1"/>
                </a:solidFill>
              </a:rPr>
              <a:t>Heston Model (stochastic volatility)</a:t>
            </a:r>
          </a:p>
        </p:txBody>
      </p:sp>
      <p:pic>
        <p:nvPicPr>
          <p:cNvPr id="5" name="Picture 4">
            <a:extLst>
              <a:ext uri="{FF2B5EF4-FFF2-40B4-BE49-F238E27FC236}">
                <a16:creationId xmlns:a16="http://schemas.microsoft.com/office/drawing/2014/main" id="{845F53AA-8B6F-3120-504C-EEED78AA2CE0}"/>
              </a:ext>
            </a:extLst>
          </p:cNvPr>
          <p:cNvPicPr>
            <a:picLocks noChangeAspect="1"/>
          </p:cNvPicPr>
          <p:nvPr/>
        </p:nvPicPr>
        <p:blipFill>
          <a:blip r:embed="rId2"/>
          <a:stretch>
            <a:fillRect/>
          </a:stretch>
        </p:blipFill>
        <p:spPr>
          <a:xfrm>
            <a:off x="3028018" y="1050881"/>
            <a:ext cx="6135961" cy="1829356"/>
          </a:xfrm>
          <a:prstGeom prst="rect">
            <a:avLst/>
          </a:prstGeom>
        </p:spPr>
      </p:pic>
      <p:sp>
        <p:nvSpPr>
          <p:cNvPr id="9" name="Title 1">
            <a:extLst>
              <a:ext uri="{FF2B5EF4-FFF2-40B4-BE49-F238E27FC236}">
                <a16:creationId xmlns:a16="http://schemas.microsoft.com/office/drawing/2014/main" id="{401E59B5-B563-9CB3-329B-B7E4715E9AEE}"/>
              </a:ext>
            </a:extLst>
          </p:cNvPr>
          <p:cNvSpPr txBox="1">
            <a:spLocks/>
          </p:cNvSpPr>
          <p:nvPr/>
        </p:nvSpPr>
        <p:spPr>
          <a:xfrm>
            <a:off x="2766165" y="2854039"/>
            <a:ext cx="6659668"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noProof="0" dirty="0">
                <a:solidFill>
                  <a:schemeClr val="tx1"/>
                </a:solidFill>
              </a:rPr>
              <a:t>Closed Form of Heston Model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E5F1492-2B9A-AF50-B569-9132FDA73E78}"/>
                  </a:ext>
                </a:extLst>
              </p:cNvPr>
              <p:cNvSpPr txBox="1"/>
              <p:nvPr/>
            </p:nvSpPr>
            <p:spPr>
              <a:xfrm>
                <a:off x="1383489" y="3824489"/>
                <a:ext cx="9425017" cy="2157801"/>
              </a:xfrm>
              <a:custGeom>
                <a:avLst/>
                <a:gdLst>
                  <a:gd name="connsiteX0" fmla="*/ 0 w 6112042"/>
                  <a:gd name="connsiteY0" fmla="*/ 0 h 4524315"/>
                  <a:gd name="connsiteX1" fmla="*/ 6112042 w 6112042"/>
                  <a:gd name="connsiteY1" fmla="*/ 0 h 4524315"/>
                  <a:gd name="connsiteX2" fmla="*/ 6112042 w 6112042"/>
                  <a:gd name="connsiteY2" fmla="*/ 4524315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5983705 w 6112042"/>
                  <a:gd name="connsiteY2" fmla="*/ 2871978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6006035 w 6112042"/>
                  <a:gd name="connsiteY2" fmla="*/ 4426811 h 4524315"/>
                  <a:gd name="connsiteX3" fmla="*/ 0 w 6112042"/>
                  <a:gd name="connsiteY3" fmla="*/ 4524315 h 4524315"/>
                  <a:gd name="connsiteX4" fmla="*/ 0 w 6112042"/>
                  <a:gd name="connsiteY4" fmla="*/ 0 h 452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042" h="4524315">
                    <a:moveTo>
                      <a:pt x="0" y="0"/>
                    </a:moveTo>
                    <a:lnTo>
                      <a:pt x="6112042" y="0"/>
                    </a:lnTo>
                    <a:lnTo>
                      <a:pt x="6006035" y="4426811"/>
                    </a:lnTo>
                    <a:lnTo>
                      <a:pt x="0" y="4524315"/>
                    </a:lnTo>
                    <a:lnTo>
                      <a:pt x="0" y="0"/>
                    </a:lnTo>
                    <a:close/>
                  </a:path>
                </a:pathLst>
              </a:custGeom>
              <a:effectLst>
                <a:outerShdw blurRad="25400" dir="17880000">
                  <a:srgbClr val="000000">
                    <a:alpha val="46000"/>
                  </a:srgbClr>
                </a:outerShdw>
              </a:effectLst>
            </p:spPr>
            <p:txBody>
              <a:bodyPr vert="horz" lIns="91440" tIns="45720" rIns="91440" bIns="45720" rtlCol="0" anchor="ctr">
                <a:normAutofit/>
              </a:bodyPr>
              <a:lstStyle>
                <a:lvl1pPr algn="ctr">
                  <a:spcBef>
                    <a:spcPct val="0"/>
                  </a:spcBef>
                  <a:buNone/>
                  <a:defRPr sz="36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l"/>
                <a:r>
                  <a:rPr lang="en-US" sz="2000" noProof="0" dirty="0">
                    <a:solidFill>
                      <a:schemeClr val="tx2">
                        <a:lumMod val="90000"/>
                      </a:schemeClr>
                    </a:solidFill>
                    <a:effectLst/>
                  </a:rPr>
                  <a:t>                                     European call price:</a:t>
                </a:r>
              </a:p>
              <a:p>
                <a:endParaRPr lang="en-US" sz="2000" noProof="0" dirty="0">
                  <a:solidFill>
                    <a:schemeClr val="tx2">
                      <a:lumMod val="90000"/>
                    </a:schemeClr>
                  </a:solidFill>
                  <a:effectLst/>
                </a:endParaRPr>
              </a:p>
              <a:p>
                <a14:m>
                  <m:oMath xmlns:m="http://schemas.openxmlformats.org/officeDocument/2006/math">
                    <m:sSub>
                      <m:sSubPr>
                        <m:ctrlPr>
                          <a:rPr lang="en-US" sz="2000" b="0" i="1" noProof="0" smtClean="0">
                            <a:solidFill>
                              <a:schemeClr val="tx2">
                                <a:lumMod val="90000"/>
                              </a:schemeClr>
                            </a:solidFill>
                            <a:latin typeface="Cambria Math" panose="02040503050406030204" pitchFamily="18" charset="0"/>
                          </a:rPr>
                        </m:ctrlPr>
                      </m:sSubPr>
                      <m:e>
                        <m:r>
                          <a:rPr lang="en-US" sz="2000" b="0" i="1" noProof="0" smtClean="0">
                            <a:solidFill>
                              <a:schemeClr val="tx2">
                                <a:lumMod val="90000"/>
                              </a:schemeClr>
                            </a:solidFill>
                            <a:latin typeface="Cambria Math" panose="02040503050406030204" pitchFamily="18" charset="0"/>
                          </a:rPr>
                          <m:t>𝑃</m:t>
                        </m:r>
                      </m:e>
                      <m:sub>
                        <m:r>
                          <a:rPr lang="en-US" sz="2000" b="0" i="1" noProof="0" smtClean="0">
                            <a:solidFill>
                              <a:schemeClr val="tx2">
                                <a:lumMod val="90000"/>
                              </a:schemeClr>
                            </a:solidFill>
                            <a:latin typeface="Cambria Math" panose="02040503050406030204" pitchFamily="18" charset="0"/>
                          </a:rPr>
                          <m:t>1</m:t>
                        </m:r>
                      </m:sub>
                    </m:sSub>
                  </m:oMath>
                </a14:m>
                <a:r>
                  <a:rPr lang="en-US" sz="2000" b="0" noProof="0" dirty="0">
                    <a:solidFill>
                      <a:schemeClr val="tx2">
                        <a:lumMod val="90000"/>
                      </a:schemeClr>
                    </a:solidFill>
                  </a:rPr>
                  <a:t> and </a:t>
                </a:r>
                <a14:m>
                  <m:oMath xmlns:m="http://schemas.openxmlformats.org/officeDocument/2006/math">
                    <m:sSub>
                      <m:sSubPr>
                        <m:ctrlPr>
                          <a:rPr lang="en-US" sz="2000" b="0" i="1" noProof="0" smtClean="0">
                            <a:solidFill>
                              <a:schemeClr val="tx2">
                                <a:lumMod val="90000"/>
                              </a:schemeClr>
                            </a:solidFill>
                            <a:latin typeface="Cambria Math" panose="02040503050406030204" pitchFamily="18" charset="0"/>
                          </a:rPr>
                        </m:ctrlPr>
                      </m:sSubPr>
                      <m:e>
                        <m:r>
                          <a:rPr lang="en-US" sz="2000" b="0" i="1" noProof="0" smtClean="0">
                            <a:solidFill>
                              <a:schemeClr val="tx2">
                                <a:lumMod val="90000"/>
                              </a:schemeClr>
                            </a:solidFill>
                            <a:latin typeface="Cambria Math" panose="02040503050406030204" pitchFamily="18" charset="0"/>
                          </a:rPr>
                          <m:t>𝑃</m:t>
                        </m:r>
                      </m:e>
                      <m:sub>
                        <m:r>
                          <a:rPr lang="en-US" sz="2000" b="0" i="1" noProof="0" smtClean="0">
                            <a:solidFill>
                              <a:schemeClr val="tx2">
                                <a:lumMod val="90000"/>
                              </a:schemeClr>
                            </a:solidFill>
                            <a:latin typeface="Cambria Math" panose="02040503050406030204" pitchFamily="18" charset="0"/>
                          </a:rPr>
                          <m:t>2</m:t>
                        </m:r>
                      </m:sub>
                    </m:sSub>
                  </m:oMath>
                </a14:m>
                <a:r>
                  <a:rPr lang="en-US" sz="2000" b="0" noProof="0" dirty="0">
                    <a:solidFill>
                      <a:schemeClr val="tx2">
                        <a:lumMod val="90000"/>
                      </a:schemeClr>
                    </a:solidFill>
                  </a:rPr>
                  <a:t> can be found via Inverse Fourier Transformation</a:t>
                </a:r>
              </a:p>
              <a:p>
                <a:r>
                  <a:rPr lang="en-US" sz="2000" noProof="0" dirty="0">
                    <a:solidFill>
                      <a:schemeClr val="tx2">
                        <a:lumMod val="90000"/>
                      </a:schemeClr>
                    </a:solidFill>
                  </a:rPr>
                  <a:t>With these Equations, Heston (1993) generated the Heston characteristic function as:</a:t>
                </a:r>
                <a:endParaRPr lang="en-US" sz="2000" b="0" noProof="0" dirty="0">
                  <a:solidFill>
                    <a:schemeClr val="tx2">
                      <a:lumMod val="90000"/>
                    </a:schemeClr>
                  </a:solidFill>
                </a:endParaRPr>
              </a:p>
              <a:p>
                <a:endParaRPr lang="en-US" sz="2000" b="0" noProof="0" dirty="0">
                  <a:solidFill>
                    <a:schemeClr val="tx2">
                      <a:lumMod val="90000"/>
                    </a:schemeClr>
                  </a:solidFill>
                </a:endParaRPr>
              </a:p>
              <a:p>
                <a:endParaRPr lang="en-US" sz="2000" noProof="0" dirty="0">
                  <a:solidFill>
                    <a:schemeClr val="tx2">
                      <a:lumMod val="90000"/>
                    </a:schemeClr>
                  </a:solidFill>
                </a:endParaRPr>
              </a:p>
            </p:txBody>
          </p:sp>
        </mc:Choice>
        <mc:Fallback xmlns="">
          <p:sp>
            <p:nvSpPr>
              <p:cNvPr id="18" name="TextBox 17">
                <a:extLst>
                  <a:ext uri="{FF2B5EF4-FFF2-40B4-BE49-F238E27FC236}">
                    <a16:creationId xmlns:a16="http://schemas.microsoft.com/office/drawing/2014/main" id="{AE5F1492-2B9A-AF50-B569-9132FDA73E78}"/>
                  </a:ext>
                </a:extLst>
              </p:cNvPr>
              <p:cNvSpPr txBox="1">
                <a:spLocks noRot="1" noChangeAspect="1" noMove="1" noResize="1" noEditPoints="1" noAdjustHandles="1" noChangeArrowheads="1" noChangeShapeType="1" noTextEdit="1"/>
              </p:cNvSpPr>
              <p:nvPr/>
            </p:nvSpPr>
            <p:spPr>
              <a:xfrm>
                <a:off x="1383489" y="3824489"/>
                <a:ext cx="9425017" cy="2157801"/>
              </a:xfrm>
              <a:custGeom>
                <a:avLst/>
                <a:gdLst>
                  <a:gd name="connsiteX0" fmla="*/ 0 w 6112042"/>
                  <a:gd name="connsiteY0" fmla="*/ 0 h 4524315"/>
                  <a:gd name="connsiteX1" fmla="*/ 6112042 w 6112042"/>
                  <a:gd name="connsiteY1" fmla="*/ 0 h 4524315"/>
                  <a:gd name="connsiteX2" fmla="*/ 6112042 w 6112042"/>
                  <a:gd name="connsiteY2" fmla="*/ 4524315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5983705 w 6112042"/>
                  <a:gd name="connsiteY2" fmla="*/ 2871978 h 4524315"/>
                  <a:gd name="connsiteX3" fmla="*/ 0 w 6112042"/>
                  <a:gd name="connsiteY3" fmla="*/ 4524315 h 4524315"/>
                  <a:gd name="connsiteX4" fmla="*/ 0 w 6112042"/>
                  <a:gd name="connsiteY4" fmla="*/ 0 h 4524315"/>
                  <a:gd name="connsiteX0" fmla="*/ 0 w 6112042"/>
                  <a:gd name="connsiteY0" fmla="*/ 0 h 4524315"/>
                  <a:gd name="connsiteX1" fmla="*/ 6112042 w 6112042"/>
                  <a:gd name="connsiteY1" fmla="*/ 0 h 4524315"/>
                  <a:gd name="connsiteX2" fmla="*/ 6006035 w 6112042"/>
                  <a:gd name="connsiteY2" fmla="*/ 4426811 h 4524315"/>
                  <a:gd name="connsiteX3" fmla="*/ 0 w 6112042"/>
                  <a:gd name="connsiteY3" fmla="*/ 4524315 h 4524315"/>
                  <a:gd name="connsiteX4" fmla="*/ 0 w 6112042"/>
                  <a:gd name="connsiteY4" fmla="*/ 0 h 45243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2042" h="4524315">
                    <a:moveTo>
                      <a:pt x="0" y="0"/>
                    </a:moveTo>
                    <a:lnTo>
                      <a:pt x="6112042" y="0"/>
                    </a:lnTo>
                    <a:lnTo>
                      <a:pt x="6006035" y="4426811"/>
                    </a:lnTo>
                    <a:lnTo>
                      <a:pt x="0" y="4524315"/>
                    </a:lnTo>
                    <a:lnTo>
                      <a:pt x="0" y="0"/>
                    </a:lnTo>
                    <a:close/>
                  </a:path>
                </a:pathLst>
              </a:custGeom>
              <a:blipFill>
                <a:blip r:embed="rId3"/>
                <a:stretch>
                  <a:fillRect/>
                </a:stretch>
              </a:blipFill>
              <a:effectLst>
                <a:outerShdw blurRad="25400" dir="17880000">
                  <a:srgbClr val="000000">
                    <a:alpha val="46000"/>
                  </a:srgbClr>
                </a:outerShdw>
              </a:effectLst>
            </p:spPr>
            <p:txBody>
              <a:bodyPr/>
              <a:lstStyle/>
              <a:p>
                <a:r>
                  <a:rPr lang="en-GB">
                    <a:noFill/>
                  </a:rPr>
                  <a:t> </a:t>
                </a:r>
              </a:p>
            </p:txBody>
          </p:sp>
        </mc:Fallback>
      </mc:AlternateContent>
      <p:pic>
        <p:nvPicPr>
          <p:cNvPr id="3" name="Picture 2">
            <a:extLst>
              <a:ext uri="{FF2B5EF4-FFF2-40B4-BE49-F238E27FC236}">
                <a16:creationId xmlns:a16="http://schemas.microsoft.com/office/drawing/2014/main" id="{DF031FC1-B8B4-E53F-13EC-FC4E7D25086E}"/>
              </a:ext>
            </a:extLst>
          </p:cNvPr>
          <p:cNvPicPr>
            <a:picLocks noChangeAspect="1"/>
          </p:cNvPicPr>
          <p:nvPr/>
        </p:nvPicPr>
        <p:blipFill>
          <a:blip r:embed="rId4"/>
          <a:stretch>
            <a:fillRect/>
          </a:stretch>
        </p:blipFill>
        <p:spPr>
          <a:xfrm>
            <a:off x="6235645" y="3824489"/>
            <a:ext cx="4491628" cy="573749"/>
          </a:xfrm>
          <a:prstGeom prst="rect">
            <a:avLst/>
          </a:prstGeom>
        </p:spPr>
      </p:pic>
      <p:pic>
        <p:nvPicPr>
          <p:cNvPr id="7" name="Picture 6">
            <a:extLst>
              <a:ext uri="{FF2B5EF4-FFF2-40B4-BE49-F238E27FC236}">
                <a16:creationId xmlns:a16="http://schemas.microsoft.com/office/drawing/2014/main" id="{CEA1C2EB-535A-A213-6B9C-66CBF508D4AC}"/>
              </a:ext>
            </a:extLst>
          </p:cNvPr>
          <p:cNvPicPr>
            <a:picLocks noChangeAspect="1"/>
          </p:cNvPicPr>
          <p:nvPr/>
        </p:nvPicPr>
        <p:blipFill>
          <a:blip r:embed="rId5"/>
          <a:stretch>
            <a:fillRect/>
          </a:stretch>
        </p:blipFill>
        <p:spPr>
          <a:xfrm>
            <a:off x="1894213" y="5432858"/>
            <a:ext cx="8682864" cy="748522"/>
          </a:xfrm>
          <a:prstGeom prst="rect">
            <a:avLst/>
          </a:prstGeom>
        </p:spPr>
      </p:pic>
    </p:spTree>
    <p:extLst>
      <p:ext uri="{BB962C8B-B14F-4D97-AF65-F5344CB8AC3E}">
        <p14:creationId xmlns:p14="http://schemas.microsoft.com/office/powerpoint/2010/main" val="3896437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10;&#10;Description automatically generated">
            <a:extLst>
              <a:ext uri="{FF2B5EF4-FFF2-40B4-BE49-F238E27FC236}">
                <a16:creationId xmlns:a16="http://schemas.microsoft.com/office/drawing/2014/main" id="{29422D41-0788-8830-2D95-4E471B42A181}"/>
              </a:ext>
            </a:extLst>
          </p:cNvPr>
          <p:cNvPicPr>
            <a:picLocks noGrp="1" noChangeAspect="1"/>
          </p:cNvPicPr>
          <p:nvPr>
            <p:ph idx="1"/>
          </p:nvPr>
        </p:nvPicPr>
        <p:blipFill>
          <a:blip r:embed="rId2"/>
          <a:stretch>
            <a:fillRect/>
          </a:stretch>
        </p:blipFill>
        <p:spPr>
          <a:xfrm>
            <a:off x="6435655" y="1381193"/>
            <a:ext cx="5068956" cy="3379304"/>
          </a:xfrm>
        </p:spPr>
      </p:pic>
      <p:pic>
        <p:nvPicPr>
          <p:cNvPr id="5" name="Picture 4" descr="A picture containing screenshot&#10;&#10;Description automatically generated">
            <a:extLst>
              <a:ext uri="{FF2B5EF4-FFF2-40B4-BE49-F238E27FC236}">
                <a16:creationId xmlns:a16="http://schemas.microsoft.com/office/drawing/2014/main" id="{B26589FE-EEF0-0FEB-3F82-4AABAC437527}"/>
              </a:ext>
            </a:extLst>
          </p:cNvPr>
          <p:cNvPicPr>
            <a:picLocks noChangeAspect="1"/>
          </p:cNvPicPr>
          <p:nvPr/>
        </p:nvPicPr>
        <p:blipFill>
          <a:blip r:embed="rId3"/>
          <a:stretch>
            <a:fillRect/>
          </a:stretch>
        </p:blipFill>
        <p:spPr>
          <a:xfrm>
            <a:off x="1027043" y="1381193"/>
            <a:ext cx="5068956" cy="3379303"/>
          </a:xfrm>
          <a:prstGeom prst="rect">
            <a:avLst/>
          </a:prstGeom>
        </p:spPr>
      </p:pic>
      <p:sp>
        <p:nvSpPr>
          <p:cNvPr id="6" name="Title 1">
            <a:extLst>
              <a:ext uri="{FF2B5EF4-FFF2-40B4-BE49-F238E27FC236}">
                <a16:creationId xmlns:a16="http://schemas.microsoft.com/office/drawing/2014/main" id="{E64142AB-68E5-6871-8638-F91E52DCD7F9}"/>
              </a:ext>
            </a:extLst>
          </p:cNvPr>
          <p:cNvSpPr>
            <a:spLocks noGrp="1"/>
          </p:cNvSpPr>
          <p:nvPr>
            <p:ph type="title"/>
          </p:nvPr>
        </p:nvSpPr>
        <p:spPr>
          <a:xfrm>
            <a:off x="1640156" y="180512"/>
            <a:ext cx="8911687" cy="1280890"/>
          </a:xfrm>
        </p:spPr>
        <p:txBody>
          <a:bodyPr/>
          <a:lstStyle/>
          <a:p>
            <a:r>
              <a:rPr lang="en-US" b="1" dirty="0">
                <a:solidFill>
                  <a:schemeClr val="tx1"/>
                </a:solidFill>
              </a:rPr>
              <a:t>Data and Parameters</a:t>
            </a:r>
          </a:p>
        </p:txBody>
      </p:sp>
      <p:pic>
        <p:nvPicPr>
          <p:cNvPr id="7" name="Picture 6">
            <a:extLst>
              <a:ext uri="{FF2B5EF4-FFF2-40B4-BE49-F238E27FC236}">
                <a16:creationId xmlns:a16="http://schemas.microsoft.com/office/drawing/2014/main" id="{4CAF7BE8-6F75-A071-4725-1DC809E2837D}"/>
              </a:ext>
            </a:extLst>
          </p:cNvPr>
          <p:cNvPicPr>
            <a:picLocks noChangeAspect="1"/>
          </p:cNvPicPr>
          <p:nvPr/>
        </p:nvPicPr>
        <p:blipFill>
          <a:blip r:embed="rId4"/>
          <a:stretch>
            <a:fillRect/>
          </a:stretch>
        </p:blipFill>
        <p:spPr>
          <a:xfrm>
            <a:off x="3988651" y="5065296"/>
            <a:ext cx="4894009" cy="1459084"/>
          </a:xfrm>
          <a:prstGeom prst="rect">
            <a:avLst/>
          </a:prstGeom>
        </p:spPr>
      </p:pic>
    </p:spTree>
    <p:extLst>
      <p:ext uri="{BB962C8B-B14F-4D97-AF65-F5344CB8AC3E}">
        <p14:creationId xmlns:p14="http://schemas.microsoft.com/office/powerpoint/2010/main" val="1586614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0848BA-0A61-D4A2-171C-57604BBFD489}"/>
              </a:ext>
            </a:extLst>
          </p:cNvPr>
          <p:cNvSpPr>
            <a:spLocks noGrp="1"/>
          </p:cNvSpPr>
          <p:nvPr>
            <p:ph type="title"/>
          </p:nvPr>
        </p:nvSpPr>
        <p:spPr>
          <a:xfrm>
            <a:off x="822864" y="196613"/>
            <a:ext cx="10353762" cy="970450"/>
          </a:xfrm>
        </p:spPr>
        <p:txBody>
          <a:bodyPr/>
          <a:lstStyle/>
          <a:p>
            <a:r>
              <a:rPr lang="en-GB" b="1" dirty="0">
                <a:solidFill>
                  <a:schemeClr val="tx1"/>
                </a:solidFill>
              </a:rPr>
              <a:t>Calibration Standard Model</a:t>
            </a:r>
          </a:p>
        </p:txBody>
      </p:sp>
      <p:sp>
        <p:nvSpPr>
          <p:cNvPr id="5" name="Title 1">
            <a:extLst>
              <a:ext uri="{FF2B5EF4-FFF2-40B4-BE49-F238E27FC236}">
                <a16:creationId xmlns:a16="http://schemas.microsoft.com/office/drawing/2014/main" id="{74A5A5F1-C0C3-B1EE-5565-E04BC2E5E7DA}"/>
              </a:ext>
            </a:extLst>
          </p:cNvPr>
          <p:cNvSpPr txBox="1">
            <a:spLocks/>
          </p:cNvSpPr>
          <p:nvPr/>
        </p:nvSpPr>
        <p:spPr>
          <a:xfrm>
            <a:off x="215399" y="940388"/>
            <a:ext cx="10789486" cy="4367463"/>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200" b="1" dirty="0"/>
              <a:t>BSM</a:t>
            </a:r>
          </a:p>
          <a:p>
            <a:pPr algn="l"/>
            <a:endParaRPr lang="en-GB" sz="1800" dirty="0">
              <a:solidFill>
                <a:schemeClr val="bg2">
                  <a:lumMod val="10000"/>
                  <a:lumOff val="90000"/>
                </a:schemeClr>
              </a:solidFill>
            </a:endParaRPr>
          </a:p>
          <a:p>
            <a:pPr algn="l"/>
            <a:r>
              <a:rPr lang="en-US" sz="1800" dirty="0">
                <a:solidFill>
                  <a:schemeClr val="bg2">
                    <a:lumMod val="10000"/>
                    <a:lumOff val="90000"/>
                  </a:schemeClr>
                </a:solidFill>
              </a:rPr>
              <a:t>Dataset: 78 S&amp;P 500 European call options (maturity &lt; 1 year) for calibration, 361 for testing</a:t>
            </a:r>
          </a:p>
          <a:p>
            <a:pPr algn="l"/>
            <a:r>
              <a:rPr lang="en-US" sz="1800" dirty="0">
                <a:solidFill>
                  <a:schemeClr val="bg2">
                    <a:lumMod val="10000"/>
                    <a:lumOff val="90000"/>
                  </a:schemeClr>
                </a:solidFill>
              </a:rPr>
              <a:t>Calibration method: L-BFGS-B numerical optimisation</a:t>
            </a:r>
          </a:p>
          <a:p>
            <a:pPr algn="l"/>
            <a:r>
              <a:rPr lang="en-US" sz="1800" dirty="0">
                <a:solidFill>
                  <a:schemeClr val="bg2">
                    <a:lumMod val="10000"/>
                    <a:lumOff val="90000"/>
                  </a:schemeClr>
                </a:solidFill>
              </a:rPr>
              <a:t>Pricing method: Black–Scholes–Merton closed-form formula</a:t>
            </a:r>
          </a:p>
          <a:p>
            <a:pPr algn="l"/>
            <a:r>
              <a:rPr lang="en-US" sz="1800" dirty="0">
                <a:solidFill>
                  <a:schemeClr val="bg2">
                    <a:lumMod val="10000"/>
                    <a:lumOff val="90000"/>
                  </a:schemeClr>
                </a:solidFill>
              </a:rPr>
              <a:t>Performance: Converged in &lt;1 second; σ ≈ 0.147</a:t>
            </a:r>
          </a:p>
          <a:p>
            <a:pPr algn="l"/>
            <a:endParaRPr lang="en-GB" sz="1800" b="1" dirty="0">
              <a:solidFill>
                <a:schemeClr val="tx1"/>
              </a:solidFill>
            </a:endParaRPr>
          </a:p>
          <a:p>
            <a:pPr algn="l"/>
            <a:r>
              <a:rPr lang="en-GB" sz="3200" b="1" dirty="0"/>
              <a:t>Heston</a:t>
            </a:r>
          </a:p>
          <a:p>
            <a:pPr algn="l"/>
            <a:endParaRPr lang="en-GB" sz="1800" b="1" dirty="0">
              <a:solidFill>
                <a:schemeClr val="tx1"/>
              </a:solidFill>
            </a:endParaRPr>
          </a:p>
          <a:p>
            <a:pPr algn="l"/>
            <a:r>
              <a:rPr lang="en-US" sz="1800" dirty="0">
                <a:solidFill>
                  <a:schemeClr val="bg2">
                    <a:lumMod val="10000"/>
                    <a:lumOff val="90000"/>
                  </a:schemeClr>
                </a:solidFill>
              </a:rPr>
              <a:t>Dataset: 78 S&amp;P 500 European call options (maturity &lt; 1 year) for calibration, 361 for testing</a:t>
            </a:r>
          </a:p>
          <a:p>
            <a:pPr algn="l"/>
            <a:r>
              <a:rPr lang="en-US" sz="1800" dirty="0">
                <a:solidFill>
                  <a:schemeClr val="bg2">
                    <a:lumMod val="10000"/>
                    <a:lumOff val="90000"/>
                  </a:schemeClr>
                </a:solidFill>
              </a:rPr>
              <a:t>Calibration method: L-BFGS-B numerical optimisation</a:t>
            </a:r>
          </a:p>
          <a:p>
            <a:pPr algn="l"/>
            <a:r>
              <a:rPr lang="en-US" sz="1800" dirty="0">
                <a:solidFill>
                  <a:schemeClr val="bg2">
                    <a:lumMod val="10000"/>
                    <a:lumOff val="90000"/>
                  </a:schemeClr>
                </a:solidFill>
              </a:rPr>
              <a:t>Pricing method: Heston closed-form formula</a:t>
            </a:r>
          </a:p>
          <a:p>
            <a:pPr algn="l"/>
            <a:r>
              <a:rPr lang="en-US" sz="1800" dirty="0">
                <a:solidFill>
                  <a:schemeClr val="bg2">
                    <a:lumMod val="10000"/>
                    <a:lumOff val="90000"/>
                  </a:schemeClr>
                </a:solidFill>
              </a:rPr>
              <a:t>Performance: Converged ≈ in 250 seconds</a:t>
            </a:r>
            <a:endParaRPr lang="en-GB" sz="1800" b="1" dirty="0">
              <a:solidFill>
                <a:schemeClr val="tx1"/>
              </a:solidFill>
            </a:endParaRPr>
          </a:p>
        </p:txBody>
      </p:sp>
      <p:pic>
        <p:nvPicPr>
          <p:cNvPr id="6" name="Picture 5">
            <a:extLst>
              <a:ext uri="{FF2B5EF4-FFF2-40B4-BE49-F238E27FC236}">
                <a16:creationId xmlns:a16="http://schemas.microsoft.com/office/drawing/2014/main" id="{566FC53E-C85E-A80F-F392-EBB49CB99522}"/>
              </a:ext>
            </a:extLst>
          </p:cNvPr>
          <p:cNvPicPr>
            <a:picLocks noChangeAspect="1"/>
          </p:cNvPicPr>
          <p:nvPr/>
        </p:nvPicPr>
        <p:blipFill>
          <a:blip r:embed="rId2"/>
          <a:stretch>
            <a:fillRect/>
          </a:stretch>
        </p:blipFill>
        <p:spPr>
          <a:xfrm>
            <a:off x="1580664" y="5236203"/>
            <a:ext cx="4029478" cy="1425184"/>
          </a:xfrm>
          <a:prstGeom prst="rect">
            <a:avLst/>
          </a:prstGeom>
        </p:spPr>
      </p:pic>
      <p:pic>
        <p:nvPicPr>
          <p:cNvPr id="7" name="Picture 6">
            <a:extLst>
              <a:ext uri="{FF2B5EF4-FFF2-40B4-BE49-F238E27FC236}">
                <a16:creationId xmlns:a16="http://schemas.microsoft.com/office/drawing/2014/main" id="{333C9DFD-2BE6-7D21-37DA-9946C16F6DE8}"/>
              </a:ext>
            </a:extLst>
          </p:cNvPr>
          <p:cNvPicPr>
            <a:picLocks noChangeAspect="1"/>
          </p:cNvPicPr>
          <p:nvPr/>
        </p:nvPicPr>
        <p:blipFill>
          <a:blip r:embed="rId3"/>
          <a:stretch>
            <a:fillRect/>
          </a:stretch>
        </p:blipFill>
        <p:spPr>
          <a:xfrm>
            <a:off x="6245456" y="5236203"/>
            <a:ext cx="4365880" cy="1425184"/>
          </a:xfrm>
          <a:prstGeom prst="rect">
            <a:avLst/>
          </a:prstGeom>
        </p:spPr>
      </p:pic>
    </p:spTree>
    <p:extLst>
      <p:ext uri="{BB962C8B-B14F-4D97-AF65-F5344CB8AC3E}">
        <p14:creationId xmlns:p14="http://schemas.microsoft.com/office/powerpoint/2010/main" val="613468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06647A-5CFB-5B42-42C6-7CFC0EF6874D}"/>
              </a:ext>
            </a:extLst>
          </p:cNvPr>
          <p:cNvSpPr>
            <a:spLocks noGrp="1"/>
          </p:cNvSpPr>
          <p:nvPr>
            <p:ph type="title"/>
          </p:nvPr>
        </p:nvSpPr>
        <p:spPr>
          <a:xfrm>
            <a:off x="919162" y="63666"/>
            <a:ext cx="10353675" cy="969963"/>
          </a:xfrm>
        </p:spPr>
        <p:txBody>
          <a:bodyPr/>
          <a:lstStyle/>
          <a:p>
            <a:r>
              <a:rPr lang="en-GB" b="1" dirty="0">
                <a:solidFill>
                  <a:schemeClr val="tx1"/>
                </a:solidFill>
              </a:rPr>
              <a:t>WMC Approach</a:t>
            </a:r>
          </a:p>
        </p:txBody>
      </p:sp>
      <p:sp>
        <p:nvSpPr>
          <p:cNvPr id="7" name="TextBox 6">
            <a:extLst>
              <a:ext uri="{FF2B5EF4-FFF2-40B4-BE49-F238E27FC236}">
                <a16:creationId xmlns:a16="http://schemas.microsoft.com/office/drawing/2014/main" id="{49F06EEA-F0D3-C122-F6EE-3DB9E5D80A5F}"/>
              </a:ext>
            </a:extLst>
          </p:cNvPr>
          <p:cNvSpPr txBox="1"/>
          <p:nvPr/>
        </p:nvSpPr>
        <p:spPr>
          <a:xfrm>
            <a:off x="396290" y="883139"/>
            <a:ext cx="11731542" cy="5386090"/>
          </a:xfrm>
          <a:prstGeom prst="rect">
            <a:avLst/>
          </a:prstGeom>
          <a:noFill/>
        </p:spPr>
        <p:txBody>
          <a:bodyPr wrap="square">
            <a:spAutoFit/>
          </a:bodyPr>
          <a:lstStyle/>
          <a:p>
            <a:r>
              <a:rPr lang="en-GB" sz="3200" b="1" dirty="0">
                <a:solidFill>
                  <a:schemeClr val="tx2">
                    <a:lumMod val="90000"/>
                  </a:schemeClr>
                </a:solidFill>
              </a:rPr>
              <a:t>Key Principle</a:t>
            </a:r>
          </a:p>
          <a:p>
            <a:endParaRPr lang="en-GB" dirty="0">
              <a:solidFill>
                <a:schemeClr val="tx2">
                  <a:lumMod val="90000"/>
                </a:schemeClr>
              </a:solidFill>
            </a:endParaRPr>
          </a:p>
          <a:p>
            <a:pPr marL="285750" indent="-285750">
              <a:buFont typeface="Arial" panose="020B0604020202020204" pitchFamily="34" charset="0"/>
              <a:buChar char="•"/>
            </a:pPr>
            <a:r>
              <a:rPr lang="en-GB" dirty="0">
                <a:solidFill>
                  <a:schemeClr val="tx2">
                    <a:lumMod val="90000"/>
                  </a:schemeClr>
                </a:solidFill>
              </a:rPr>
              <a:t>Minimise relative entropy (Kullback–Leibler divergence) between original and re-weighted probability distributions</a:t>
            </a:r>
          </a:p>
          <a:p>
            <a:endParaRPr lang="en-GB" dirty="0">
              <a:solidFill>
                <a:schemeClr val="tx2">
                  <a:lumMod val="90000"/>
                </a:schemeClr>
              </a:solidFill>
            </a:endParaRPr>
          </a:p>
          <a:p>
            <a:endParaRPr lang="en-GB" sz="3200" b="1" dirty="0">
              <a:solidFill>
                <a:schemeClr val="tx2">
                  <a:lumMod val="90000"/>
                </a:schemeClr>
              </a:solidFill>
            </a:endParaRPr>
          </a:p>
          <a:p>
            <a:r>
              <a:rPr lang="en-GB" sz="3200" b="1" dirty="0">
                <a:solidFill>
                  <a:schemeClr val="tx2">
                    <a:lumMod val="90000"/>
                  </a:schemeClr>
                </a:solidFill>
              </a:rPr>
              <a:t>Steps</a:t>
            </a:r>
          </a:p>
          <a:p>
            <a:endParaRPr lang="en-GB" dirty="0">
              <a:solidFill>
                <a:schemeClr val="tx2">
                  <a:lumMod val="90000"/>
                </a:schemeClr>
              </a:solidFill>
            </a:endParaRPr>
          </a:p>
          <a:p>
            <a:pPr marL="285750" indent="-285750">
              <a:buFont typeface="Arial" panose="020B0604020202020204" pitchFamily="34" charset="0"/>
              <a:buChar char="•"/>
            </a:pPr>
            <a:r>
              <a:rPr lang="en-GB" dirty="0">
                <a:solidFill>
                  <a:schemeClr val="tx2">
                    <a:lumMod val="90000"/>
                  </a:schemeClr>
                </a:solidFill>
              </a:rPr>
              <a:t>Simulate asset price paths under chosen model (e.g., BSM, Heston)</a:t>
            </a:r>
          </a:p>
          <a:p>
            <a:pPr marL="285750" indent="-285750">
              <a:buFont typeface="Arial" panose="020B0604020202020204" pitchFamily="34" charset="0"/>
              <a:buChar char="•"/>
            </a:pPr>
            <a:r>
              <a:rPr lang="en-GB" dirty="0">
                <a:solidFill>
                  <a:schemeClr val="tx2">
                    <a:lumMod val="90000"/>
                  </a:schemeClr>
                </a:solidFill>
              </a:rPr>
              <a:t>Compute discounted payoffs for calibration instruments (vanilla options)</a:t>
            </a:r>
          </a:p>
          <a:p>
            <a:pPr marL="285750" indent="-285750">
              <a:buFont typeface="Arial" panose="020B0604020202020204" pitchFamily="34" charset="0"/>
              <a:buChar char="•"/>
            </a:pPr>
            <a:r>
              <a:rPr lang="en-GB" dirty="0">
                <a:solidFill>
                  <a:schemeClr val="tx2">
                    <a:lumMod val="90000"/>
                  </a:schemeClr>
                </a:solidFill>
              </a:rPr>
              <a:t>Solve optimisation problem to find new path weights satisfying pricing constraints</a:t>
            </a:r>
          </a:p>
          <a:p>
            <a:pPr marL="285750" indent="-285750">
              <a:buFont typeface="Arial" panose="020B0604020202020204" pitchFamily="34" charset="0"/>
              <a:buChar char="•"/>
            </a:pPr>
            <a:r>
              <a:rPr lang="en-GB" dirty="0">
                <a:solidFill>
                  <a:schemeClr val="tx2">
                    <a:lumMod val="90000"/>
                  </a:schemeClr>
                </a:solidFill>
              </a:rPr>
              <a:t>Use re-weighted paths to price other derivatives</a:t>
            </a:r>
          </a:p>
          <a:p>
            <a:pPr marL="285750" indent="-285750">
              <a:buFont typeface="Arial" panose="020B0604020202020204" pitchFamily="34" charset="0"/>
              <a:buChar char="•"/>
            </a:pPr>
            <a:endParaRPr lang="en-GB" dirty="0">
              <a:solidFill>
                <a:schemeClr val="tx2">
                  <a:lumMod val="90000"/>
                </a:schemeClr>
              </a:solidFill>
            </a:endParaRPr>
          </a:p>
          <a:p>
            <a:r>
              <a:rPr lang="en-GB" sz="3200" b="1" dirty="0">
                <a:solidFill>
                  <a:schemeClr val="tx2">
                    <a:lumMod val="90000"/>
                  </a:schemeClr>
                </a:solidFill>
              </a:rPr>
              <a:t>WMC - Dual Optimisation</a:t>
            </a:r>
          </a:p>
          <a:p>
            <a:endParaRPr lang="en-GB" b="1" dirty="0">
              <a:solidFill>
                <a:schemeClr val="tx2">
                  <a:lumMod val="90000"/>
                </a:schemeClr>
              </a:solidFill>
            </a:endParaRPr>
          </a:p>
          <a:p>
            <a:endParaRPr lang="en-GB" b="1" dirty="0">
              <a:solidFill>
                <a:schemeClr val="tx2">
                  <a:lumMod val="90000"/>
                </a:schemeClr>
              </a:solidFill>
            </a:endParaRPr>
          </a:p>
          <a:p>
            <a:endParaRPr lang="en-GB" dirty="0">
              <a:solidFill>
                <a:schemeClr val="tx2">
                  <a:lumMod val="90000"/>
                </a:schemeClr>
              </a:solidFill>
            </a:endParaRPr>
          </a:p>
        </p:txBody>
      </p:sp>
      <p:pic>
        <p:nvPicPr>
          <p:cNvPr id="10" name="Picture 9">
            <a:extLst>
              <a:ext uri="{FF2B5EF4-FFF2-40B4-BE49-F238E27FC236}">
                <a16:creationId xmlns:a16="http://schemas.microsoft.com/office/drawing/2014/main" id="{09108E3D-8BB3-D485-9976-4E386EEE1646}"/>
              </a:ext>
            </a:extLst>
          </p:cNvPr>
          <p:cNvPicPr>
            <a:picLocks noChangeAspect="1"/>
          </p:cNvPicPr>
          <p:nvPr/>
        </p:nvPicPr>
        <p:blipFill>
          <a:blip r:embed="rId2"/>
          <a:stretch>
            <a:fillRect/>
          </a:stretch>
        </p:blipFill>
        <p:spPr>
          <a:xfrm>
            <a:off x="2547778" y="5509198"/>
            <a:ext cx="7390843" cy="969963"/>
          </a:xfrm>
          <a:prstGeom prst="rect">
            <a:avLst/>
          </a:prstGeom>
        </p:spPr>
      </p:pic>
      <p:pic>
        <p:nvPicPr>
          <p:cNvPr id="12" name="Picture 11">
            <a:extLst>
              <a:ext uri="{FF2B5EF4-FFF2-40B4-BE49-F238E27FC236}">
                <a16:creationId xmlns:a16="http://schemas.microsoft.com/office/drawing/2014/main" id="{2CFA4D52-DCBA-E422-B9CA-01703EF281E5}"/>
              </a:ext>
            </a:extLst>
          </p:cNvPr>
          <p:cNvPicPr>
            <a:picLocks noChangeAspect="1"/>
          </p:cNvPicPr>
          <p:nvPr/>
        </p:nvPicPr>
        <p:blipFill>
          <a:blip r:embed="rId3"/>
          <a:stretch>
            <a:fillRect/>
          </a:stretch>
        </p:blipFill>
        <p:spPr>
          <a:xfrm>
            <a:off x="4541903" y="2093327"/>
            <a:ext cx="3108185" cy="661016"/>
          </a:xfrm>
          <a:prstGeom prst="rect">
            <a:avLst/>
          </a:prstGeom>
        </p:spPr>
      </p:pic>
    </p:spTree>
    <p:extLst>
      <p:ext uri="{BB962C8B-B14F-4D97-AF65-F5344CB8AC3E}">
        <p14:creationId xmlns:p14="http://schemas.microsoft.com/office/powerpoint/2010/main" val="85223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96FEE5-DA23-6A53-543D-2FCDC4B011CA}"/>
              </a:ext>
            </a:extLst>
          </p:cNvPr>
          <p:cNvSpPr>
            <a:spLocks noGrp="1"/>
          </p:cNvSpPr>
          <p:nvPr>
            <p:ph type="title"/>
          </p:nvPr>
        </p:nvSpPr>
        <p:spPr>
          <a:xfrm>
            <a:off x="822864" y="196613"/>
            <a:ext cx="10353762" cy="970450"/>
          </a:xfrm>
        </p:spPr>
        <p:txBody>
          <a:bodyPr/>
          <a:lstStyle/>
          <a:p>
            <a:r>
              <a:rPr lang="en-GB" b="1" dirty="0">
                <a:solidFill>
                  <a:schemeClr val="tx1"/>
                </a:solidFill>
              </a:rPr>
              <a:t>Calibration of WMC</a:t>
            </a:r>
          </a:p>
        </p:txBody>
      </p:sp>
      <p:sp>
        <p:nvSpPr>
          <p:cNvPr id="5" name="Title 1">
            <a:extLst>
              <a:ext uri="{FF2B5EF4-FFF2-40B4-BE49-F238E27FC236}">
                <a16:creationId xmlns:a16="http://schemas.microsoft.com/office/drawing/2014/main" id="{BDF9730E-BF3B-C19B-97A0-7C794127ABE3}"/>
              </a:ext>
            </a:extLst>
          </p:cNvPr>
          <p:cNvSpPr txBox="1">
            <a:spLocks/>
          </p:cNvSpPr>
          <p:nvPr/>
        </p:nvSpPr>
        <p:spPr>
          <a:xfrm>
            <a:off x="215399" y="1167063"/>
            <a:ext cx="11568693" cy="4523874"/>
          </a:xfrm>
          <a:prstGeom prst="rect">
            <a:avLst/>
          </a:prstGeom>
          <a:effectLst>
            <a:outerShdw blurRad="25400" dir="17880000">
              <a:srgbClr val="000000">
                <a:alpha val="46000"/>
              </a:srgbClr>
            </a:outerShdw>
          </a:effectLst>
        </p:spPr>
        <p:txBody>
          <a:bodyPr vert="horz" lIns="91440" tIns="45720" rIns="91440" bIns="45720" rtlCol="0" anchor="ctr">
            <a:no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GB" sz="3200" b="1" dirty="0"/>
              <a:t>WMC-BSM</a:t>
            </a:r>
          </a:p>
          <a:p>
            <a:pPr algn="l"/>
            <a:endParaRPr lang="en-GB" sz="1800" dirty="0">
              <a:solidFill>
                <a:schemeClr val="bg2">
                  <a:lumMod val="10000"/>
                  <a:lumOff val="90000"/>
                </a:schemeClr>
              </a:solidFill>
            </a:endParaRPr>
          </a:p>
          <a:p>
            <a:pPr algn="l"/>
            <a:r>
              <a:rPr lang="en-GB" sz="1800" dirty="0">
                <a:solidFill>
                  <a:schemeClr val="bg2">
                    <a:lumMod val="10000"/>
                    <a:lumOff val="90000"/>
                  </a:schemeClr>
                </a:solidFill>
              </a:rPr>
              <a:t>Dataset: 30 S&amp;P 500 European call options (maturity &lt; 1 year) &amp; 6 forwards for calibration, 361 for testing</a:t>
            </a:r>
          </a:p>
          <a:p>
            <a:pPr algn="l"/>
            <a:r>
              <a:rPr lang="en-GB" sz="1800" dirty="0">
                <a:solidFill>
                  <a:schemeClr val="bg2">
                    <a:lumMod val="10000"/>
                    <a:lumOff val="90000"/>
                  </a:schemeClr>
                </a:solidFill>
              </a:rPr>
              <a:t>Calibration method: L-BFGS-B numerical optimisation (entropy minimisation)</a:t>
            </a:r>
          </a:p>
          <a:p>
            <a:pPr algn="l"/>
            <a:r>
              <a:rPr lang="en-GB" sz="1800" dirty="0">
                <a:solidFill>
                  <a:schemeClr val="bg2">
                    <a:lumMod val="10000"/>
                    <a:lumOff val="90000"/>
                  </a:schemeClr>
                </a:solidFill>
              </a:rPr>
              <a:t>Pricing method: </a:t>
            </a:r>
            <a:r>
              <a:rPr lang="en-US" sz="1800" dirty="0">
                <a:solidFill>
                  <a:schemeClr val="bg2">
                    <a:lumMod val="10000"/>
                    <a:lumOff val="90000"/>
                  </a:schemeClr>
                </a:solidFill>
              </a:rPr>
              <a:t>Black–Scholes–Merton Monte Carlo simulation (50,000 paths)</a:t>
            </a:r>
          </a:p>
          <a:p>
            <a:pPr algn="l"/>
            <a:r>
              <a:rPr lang="en-GB" sz="1800" dirty="0">
                <a:solidFill>
                  <a:schemeClr val="bg2">
                    <a:lumMod val="10000"/>
                    <a:lumOff val="90000"/>
                  </a:schemeClr>
                </a:solidFill>
              </a:rPr>
              <a:t>Performance: </a:t>
            </a:r>
            <a:r>
              <a:rPr lang="en-US" sz="1800" dirty="0">
                <a:solidFill>
                  <a:schemeClr val="bg2">
                    <a:lumMod val="10000"/>
                    <a:lumOff val="90000"/>
                  </a:schemeClr>
                </a:solidFill>
              </a:rPr>
              <a:t>Converged in ~3 seconds (~125 iterations)</a:t>
            </a:r>
          </a:p>
          <a:p>
            <a:pPr algn="l"/>
            <a:r>
              <a:rPr lang="en-US" sz="1800" dirty="0">
                <a:solidFill>
                  <a:schemeClr val="bg2">
                    <a:lumMod val="10000"/>
                    <a:lumOff val="90000"/>
                  </a:schemeClr>
                </a:solidFill>
              </a:rPr>
              <a:t>Initial setup: Equal path weights, σ from average market IV (0.1416)</a:t>
            </a:r>
            <a:endParaRPr lang="en-GB" sz="1800" b="1" dirty="0">
              <a:solidFill>
                <a:schemeClr val="tx1"/>
              </a:solidFill>
            </a:endParaRPr>
          </a:p>
          <a:p>
            <a:pPr algn="l"/>
            <a:endParaRPr lang="en-GB" sz="1800" b="1" dirty="0">
              <a:solidFill>
                <a:schemeClr val="tx1"/>
              </a:solidFill>
            </a:endParaRPr>
          </a:p>
          <a:p>
            <a:pPr algn="l"/>
            <a:r>
              <a:rPr lang="en-GB" sz="3200" b="1" dirty="0"/>
              <a:t>WMC-Heston</a:t>
            </a:r>
          </a:p>
          <a:p>
            <a:pPr algn="l"/>
            <a:endParaRPr lang="en-GB" sz="1800" b="1" dirty="0">
              <a:solidFill>
                <a:schemeClr val="tx1"/>
              </a:solidFill>
            </a:endParaRPr>
          </a:p>
          <a:p>
            <a:pPr algn="l"/>
            <a:r>
              <a:rPr lang="en-GB" sz="1800" dirty="0">
                <a:solidFill>
                  <a:schemeClr val="bg2">
                    <a:lumMod val="10000"/>
                    <a:lumOff val="90000"/>
                  </a:schemeClr>
                </a:solidFill>
              </a:rPr>
              <a:t>Dataset: Same as WMC-BSM calibration </a:t>
            </a:r>
          </a:p>
          <a:p>
            <a:pPr algn="l"/>
            <a:r>
              <a:rPr lang="en-GB" sz="1800" dirty="0">
                <a:solidFill>
                  <a:schemeClr val="bg2">
                    <a:lumMod val="10000"/>
                    <a:lumOff val="90000"/>
                  </a:schemeClr>
                </a:solidFill>
              </a:rPr>
              <a:t>Calibration method: L-BFGS-B numerical optimisation (entropy minimisation)</a:t>
            </a:r>
          </a:p>
          <a:p>
            <a:pPr algn="l"/>
            <a:r>
              <a:rPr lang="en-US" sz="1800" dirty="0">
                <a:solidFill>
                  <a:schemeClr val="bg2">
                    <a:lumMod val="10000"/>
                    <a:lumOff val="90000"/>
                  </a:schemeClr>
                </a:solidFill>
              </a:rPr>
              <a:t>Pricing method: Heston Monte Carlo simulation (50,000 paths)</a:t>
            </a:r>
          </a:p>
          <a:p>
            <a:pPr algn="l"/>
            <a:r>
              <a:rPr lang="en-US" sz="1800" dirty="0">
                <a:solidFill>
                  <a:schemeClr val="bg2">
                    <a:lumMod val="10000"/>
                    <a:lumOff val="90000"/>
                  </a:schemeClr>
                </a:solidFill>
              </a:rPr>
              <a:t>Performance: Converged in ~6 seconds (~100 iterations)</a:t>
            </a:r>
            <a:endParaRPr lang="en-GB" sz="1800" dirty="0">
              <a:solidFill>
                <a:schemeClr val="bg2">
                  <a:lumMod val="10000"/>
                  <a:lumOff val="90000"/>
                </a:schemeClr>
              </a:solidFill>
            </a:endParaRPr>
          </a:p>
          <a:p>
            <a:pPr algn="l"/>
            <a:endParaRPr lang="en-GB" sz="1800" b="1" dirty="0">
              <a:solidFill>
                <a:schemeClr val="tx1"/>
              </a:solidFill>
            </a:endParaRPr>
          </a:p>
        </p:txBody>
      </p:sp>
      <p:pic>
        <p:nvPicPr>
          <p:cNvPr id="8" name="Picture 7">
            <a:extLst>
              <a:ext uri="{FF2B5EF4-FFF2-40B4-BE49-F238E27FC236}">
                <a16:creationId xmlns:a16="http://schemas.microsoft.com/office/drawing/2014/main" id="{42310640-35B6-61D4-E69D-CC983E723D52}"/>
              </a:ext>
            </a:extLst>
          </p:cNvPr>
          <p:cNvPicPr>
            <a:picLocks noChangeAspect="1"/>
          </p:cNvPicPr>
          <p:nvPr/>
        </p:nvPicPr>
        <p:blipFill>
          <a:blip r:embed="rId2"/>
          <a:stretch>
            <a:fillRect/>
          </a:stretch>
        </p:blipFill>
        <p:spPr>
          <a:xfrm>
            <a:off x="6574353" y="4963854"/>
            <a:ext cx="4895752" cy="1731576"/>
          </a:xfrm>
          <a:prstGeom prst="rect">
            <a:avLst/>
          </a:prstGeom>
        </p:spPr>
      </p:pic>
    </p:spTree>
    <p:extLst>
      <p:ext uri="{BB962C8B-B14F-4D97-AF65-F5344CB8AC3E}">
        <p14:creationId xmlns:p14="http://schemas.microsoft.com/office/powerpoint/2010/main" val="2099388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259</TotalTime>
  <Words>849</Words>
  <Application>Microsoft Office PowerPoint</Application>
  <PresentationFormat>Widescreen</PresentationFormat>
  <Paragraphs>175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 Narrow</vt:lpstr>
      <vt:lpstr>Arial</vt:lpstr>
      <vt:lpstr>Calisto MT</vt:lpstr>
      <vt:lpstr>Cambria Math</vt:lpstr>
      <vt:lpstr>Trebuchet MS</vt:lpstr>
      <vt:lpstr>Wingdings 2</vt:lpstr>
      <vt:lpstr>Slate</vt:lpstr>
      <vt:lpstr>Market-Consistent Option Pricing: Weighted Monte Carlo for BSM &amp; Heston</vt:lpstr>
      <vt:lpstr>Motivation</vt:lpstr>
      <vt:lpstr>Dataset</vt:lpstr>
      <vt:lpstr>PowerPoint Presentation</vt:lpstr>
      <vt:lpstr>PowerPoint Presentation</vt:lpstr>
      <vt:lpstr>Data and Parameters</vt:lpstr>
      <vt:lpstr>Calibration Standard Model</vt:lpstr>
      <vt:lpstr>WMC Approach</vt:lpstr>
      <vt:lpstr>Calibration of WMC</vt:lpstr>
      <vt:lpstr>Mean Absolute Error – By Maturity</vt:lpstr>
      <vt:lpstr>Mean Absolute Error – By Strike</vt:lpstr>
      <vt:lpstr>Mean Absolute Error – Surface</vt:lpstr>
      <vt:lpstr>Comparison of WMC-BSM vs WMC-Heston</vt:lpstr>
      <vt:lpstr>Implied Volatility of Heston vs WMC-Heston</vt:lpstr>
      <vt:lpstr>CONCLUSION</vt:lpstr>
      <vt:lpstr>THANK YOU FOR LISTENING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KARADAS Baris</dc:creator>
  <cp:lastModifiedBy>KARADAS Baris</cp:lastModifiedBy>
  <cp:revision>68</cp:revision>
  <dcterms:created xsi:type="dcterms:W3CDTF">2025-08-13T17:41:56Z</dcterms:created>
  <dcterms:modified xsi:type="dcterms:W3CDTF">2025-08-18T18:27:13Z</dcterms:modified>
</cp:coreProperties>
</file>